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7"/>
  </p:notesMasterIdLst>
  <p:sldIdLst>
    <p:sldId id="256" r:id="rId3"/>
    <p:sldId id="259" r:id="rId4"/>
    <p:sldId id="257" r:id="rId5"/>
    <p:sldId id="318" r:id="rId6"/>
    <p:sldId id="262" r:id="rId7"/>
    <p:sldId id="263" r:id="rId8"/>
    <p:sldId id="339" r:id="rId9"/>
    <p:sldId id="305" r:id="rId10"/>
    <p:sldId id="266" r:id="rId11"/>
    <p:sldId id="267" r:id="rId12"/>
    <p:sldId id="340" r:id="rId13"/>
    <p:sldId id="341" r:id="rId14"/>
    <p:sldId id="306" r:id="rId15"/>
    <p:sldId id="307" r:id="rId16"/>
    <p:sldId id="342" r:id="rId17"/>
    <p:sldId id="343" r:id="rId18"/>
    <p:sldId id="344" r:id="rId19"/>
    <p:sldId id="345" r:id="rId20"/>
    <p:sldId id="264" r:id="rId21"/>
    <p:sldId id="273" r:id="rId22"/>
    <p:sldId id="346" r:id="rId23"/>
    <p:sldId id="265" r:id="rId24"/>
    <p:sldId id="347" r:id="rId25"/>
    <p:sldId id="317" r:id="rId26"/>
    <p:sldId id="312" r:id="rId27"/>
    <p:sldId id="322" r:id="rId28"/>
    <p:sldId id="308" r:id="rId29"/>
    <p:sldId id="316" r:id="rId30"/>
    <p:sldId id="268" r:id="rId31"/>
    <p:sldId id="321" r:id="rId32"/>
    <p:sldId id="292" r:id="rId33"/>
    <p:sldId id="333" r:id="rId34"/>
    <p:sldId id="275" r:id="rId35"/>
    <p:sldId id="276" r:id="rId36"/>
    <p:sldId id="332" r:id="rId37"/>
    <p:sldId id="277" r:id="rId38"/>
    <p:sldId id="278" r:id="rId39"/>
    <p:sldId id="337" r:id="rId40"/>
    <p:sldId id="297" r:id="rId41"/>
    <p:sldId id="298" r:id="rId42"/>
    <p:sldId id="299" r:id="rId43"/>
    <p:sldId id="300" r:id="rId44"/>
    <p:sldId id="303" r:id="rId45"/>
    <p:sldId id="338" r:id="rId46"/>
  </p:sldIdLst>
  <p:sldSz cx="18288000" cy="10287000"/>
  <p:notesSz cx="6858000" cy="9144000"/>
  <p:embeddedFontLst>
    <p:embeddedFont>
      <p:font typeface="Cambria Math" panose="02040503050406030204" pitchFamily="18" charset="0"/>
      <p:regular r:id="rId48"/>
    </p:embeddedFont>
    <p:embeddedFont>
      <p:font typeface="Calibri" panose="020F0502020204030204"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27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CD7EC-8160-4F6F-8B91-FAB4358242AE}"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CA1D0-31EE-4614-BDCE-338CB48A6983}" type="slidenum">
              <a:rPr lang="en-US" smtClean="0"/>
              <a:t>‹#›</a:t>
            </a:fld>
            <a:endParaRPr lang="en-US"/>
          </a:p>
        </p:txBody>
      </p:sp>
    </p:spTree>
    <p:extLst>
      <p:ext uri="{BB962C8B-B14F-4D97-AF65-F5344CB8AC3E}">
        <p14:creationId xmlns:p14="http://schemas.microsoft.com/office/powerpoint/2010/main" val="279478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66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03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83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086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8066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609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3945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838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576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5150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21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90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5933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1196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382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2292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3519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110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189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286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32c0d347fb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32c0d347fb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3931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303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646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764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132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298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6484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217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32c0d347fb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32c0d347fb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354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512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246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618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02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0377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132c0d347fb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132c0d347fb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16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86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800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941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617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320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94"/>
        <p:cNvGrpSpPr/>
        <p:nvPr/>
      </p:nvGrpSpPr>
      <p:grpSpPr>
        <a:xfrm>
          <a:off x="0" y="0"/>
          <a:ext cx="0" cy="0"/>
          <a:chOff x="0" y="0"/>
          <a:chExt cx="0" cy="0"/>
        </a:xfrm>
      </p:grpSpPr>
      <p:grpSp>
        <p:nvGrpSpPr>
          <p:cNvPr id="95" name="Google Shape;95;p3"/>
          <p:cNvGrpSpPr/>
          <p:nvPr/>
        </p:nvGrpSpPr>
        <p:grpSpPr>
          <a:xfrm>
            <a:off x="-302050" y="-174917"/>
            <a:ext cx="18887900" cy="10673886"/>
            <a:chOff x="1366600" y="892542"/>
            <a:chExt cx="757200" cy="649200"/>
          </a:xfrm>
        </p:grpSpPr>
        <p:grpSp>
          <p:nvGrpSpPr>
            <p:cNvPr id="96" name="Google Shape;96;p3"/>
            <p:cNvGrpSpPr/>
            <p:nvPr/>
          </p:nvGrpSpPr>
          <p:grpSpPr>
            <a:xfrm>
              <a:off x="1366600" y="892542"/>
              <a:ext cx="757199" cy="649200"/>
              <a:chOff x="1366600" y="892542"/>
              <a:chExt cx="757199" cy="649200"/>
            </a:xfrm>
          </p:grpSpPr>
          <p:cxnSp>
            <p:nvCxnSpPr>
              <p:cNvPr id="97" name="Google Shape;97;p3"/>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8" name="Google Shape;98;p3"/>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9" name="Google Shape;99;p3"/>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0" name="Google Shape;100;p3"/>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1" name="Google Shape;101;p3"/>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102" name="Google Shape;102;p3"/>
            <p:cNvGrpSpPr/>
            <p:nvPr/>
          </p:nvGrpSpPr>
          <p:grpSpPr>
            <a:xfrm>
              <a:off x="1366600" y="892542"/>
              <a:ext cx="757200" cy="645919"/>
              <a:chOff x="1366600" y="892542"/>
              <a:chExt cx="757200" cy="645919"/>
            </a:xfrm>
          </p:grpSpPr>
          <p:cxnSp>
            <p:nvCxnSpPr>
              <p:cNvPr id="103" name="Google Shape;103;p3"/>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4" name="Google Shape;104;p3"/>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5" name="Google Shape;105;p3"/>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6" name="Google Shape;106;p3"/>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107" name="Google Shape;107;p3"/>
          <p:cNvSpPr txBox="1">
            <a:spLocks noGrp="1"/>
          </p:cNvSpPr>
          <p:nvPr>
            <p:ph type="title" hasCustomPrompt="1"/>
          </p:nvPr>
        </p:nvSpPr>
        <p:spPr>
          <a:xfrm>
            <a:off x="4496300" y="1079000"/>
            <a:ext cx="4596600" cy="2287200"/>
          </a:xfrm>
          <a:prstGeom prst="rect">
            <a:avLst/>
          </a:prstGeom>
          <a:solidFill>
            <a:schemeClr val="dk1"/>
          </a:solidFill>
        </p:spPr>
        <p:txBody>
          <a:bodyPr spcFirstLastPara="1" wrap="square" lIns="91425" tIns="91425" rIns="91425" bIns="91425" anchor="b" anchorCtr="0">
            <a:noAutofit/>
          </a:bodyPr>
          <a:lstStyle>
            <a:lvl1pPr lvl="0" algn="r" rtl="0">
              <a:spcBef>
                <a:spcPts val="0"/>
              </a:spcBef>
              <a:spcAft>
                <a:spcPts val="0"/>
              </a:spcAft>
              <a:buClr>
                <a:schemeClr val="lt1"/>
              </a:buClr>
              <a:buSzPts val="12000"/>
              <a:buNone/>
              <a:defRPr sz="24000">
                <a:solidFill>
                  <a:schemeClr val="lt1"/>
                </a:solidFill>
              </a:defRPr>
            </a:lvl1pPr>
            <a:lvl2pPr lvl="1" algn="ctr" rtl="0">
              <a:spcBef>
                <a:spcPts val="0"/>
              </a:spcBef>
              <a:spcAft>
                <a:spcPts val="0"/>
              </a:spcAft>
              <a:buClr>
                <a:schemeClr val="lt1"/>
              </a:buClr>
              <a:buSzPts val="12000"/>
              <a:buNone/>
              <a:defRPr sz="24000">
                <a:solidFill>
                  <a:schemeClr val="lt1"/>
                </a:solidFill>
              </a:defRPr>
            </a:lvl2pPr>
            <a:lvl3pPr lvl="2" algn="ctr" rtl="0">
              <a:spcBef>
                <a:spcPts val="0"/>
              </a:spcBef>
              <a:spcAft>
                <a:spcPts val="0"/>
              </a:spcAft>
              <a:buClr>
                <a:schemeClr val="lt1"/>
              </a:buClr>
              <a:buSzPts val="12000"/>
              <a:buNone/>
              <a:defRPr sz="24000">
                <a:solidFill>
                  <a:schemeClr val="lt1"/>
                </a:solidFill>
              </a:defRPr>
            </a:lvl3pPr>
            <a:lvl4pPr lvl="3" algn="ctr" rtl="0">
              <a:spcBef>
                <a:spcPts val="0"/>
              </a:spcBef>
              <a:spcAft>
                <a:spcPts val="0"/>
              </a:spcAft>
              <a:buClr>
                <a:schemeClr val="lt1"/>
              </a:buClr>
              <a:buSzPts val="12000"/>
              <a:buNone/>
              <a:defRPr sz="24000">
                <a:solidFill>
                  <a:schemeClr val="lt1"/>
                </a:solidFill>
              </a:defRPr>
            </a:lvl4pPr>
            <a:lvl5pPr lvl="4" algn="ctr" rtl="0">
              <a:spcBef>
                <a:spcPts val="0"/>
              </a:spcBef>
              <a:spcAft>
                <a:spcPts val="0"/>
              </a:spcAft>
              <a:buClr>
                <a:schemeClr val="lt1"/>
              </a:buClr>
              <a:buSzPts val="12000"/>
              <a:buNone/>
              <a:defRPr sz="24000">
                <a:solidFill>
                  <a:schemeClr val="lt1"/>
                </a:solidFill>
              </a:defRPr>
            </a:lvl5pPr>
            <a:lvl6pPr lvl="5" algn="ctr" rtl="0">
              <a:spcBef>
                <a:spcPts val="0"/>
              </a:spcBef>
              <a:spcAft>
                <a:spcPts val="0"/>
              </a:spcAft>
              <a:buClr>
                <a:schemeClr val="lt1"/>
              </a:buClr>
              <a:buSzPts val="12000"/>
              <a:buNone/>
              <a:defRPr sz="24000">
                <a:solidFill>
                  <a:schemeClr val="lt1"/>
                </a:solidFill>
              </a:defRPr>
            </a:lvl6pPr>
            <a:lvl7pPr lvl="6" algn="ctr" rtl="0">
              <a:spcBef>
                <a:spcPts val="0"/>
              </a:spcBef>
              <a:spcAft>
                <a:spcPts val="0"/>
              </a:spcAft>
              <a:buClr>
                <a:schemeClr val="lt1"/>
              </a:buClr>
              <a:buSzPts val="12000"/>
              <a:buNone/>
              <a:defRPr sz="24000">
                <a:solidFill>
                  <a:schemeClr val="lt1"/>
                </a:solidFill>
              </a:defRPr>
            </a:lvl7pPr>
            <a:lvl8pPr lvl="7" algn="ctr" rtl="0">
              <a:spcBef>
                <a:spcPts val="0"/>
              </a:spcBef>
              <a:spcAft>
                <a:spcPts val="0"/>
              </a:spcAft>
              <a:buClr>
                <a:schemeClr val="lt1"/>
              </a:buClr>
              <a:buSzPts val="12000"/>
              <a:buNone/>
              <a:defRPr sz="24000">
                <a:solidFill>
                  <a:schemeClr val="lt1"/>
                </a:solidFill>
              </a:defRPr>
            </a:lvl8pPr>
            <a:lvl9pPr lvl="8" algn="ctr" rtl="0">
              <a:spcBef>
                <a:spcPts val="0"/>
              </a:spcBef>
              <a:spcAft>
                <a:spcPts val="0"/>
              </a:spcAft>
              <a:buClr>
                <a:schemeClr val="lt1"/>
              </a:buClr>
              <a:buSzPts val="12000"/>
              <a:buNone/>
              <a:defRPr sz="24000">
                <a:solidFill>
                  <a:schemeClr val="lt1"/>
                </a:solidFill>
              </a:defRPr>
            </a:lvl9pPr>
          </a:lstStyle>
          <a:p>
            <a:r>
              <a:t>xx%</a:t>
            </a:r>
          </a:p>
        </p:txBody>
      </p:sp>
      <p:sp>
        <p:nvSpPr>
          <p:cNvPr id="108" name="Google Shape;108;p3"/>
          <p:cNvSpPr txBox="1">
            <a:spLocks noGrp="1"/>
          </p:cNvSpPr>
          <p:nvPr>
            <p:ph type="title" idx="2"/>
          </p:nvPr>
        </p:nvSpPr>
        <p:spPr>
          <a:xfrm>
            <a:off x="4421300" y="3366150"/>
            <a:ext cx="9440400" cy="3529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Clr>
                <a:schemeClr val="lt1"/>
              </a:buClr>
              <a:buSzPts val="3500"/>
              <a:buNone/>
              <a:defRPr sz="10800">
                <a:solidFill>
                  <a:schemeClr val="lt1"/>
                </a:solidFill>
                <a:latin typeface="Merriweather"/>
                <a:ea typeface="Merriweather"/>
                <a:cs typeface="Merriweather"/>
                <a:sym typeface="Merriweather"/>
              </a:defRPr>
            </a:lvl1pPr>
            <a:lvl2pPr lvl="1" algn="ctr">
              <a:spcBef>
                <a:spcPts val="0"/>
              </a:spcBef>
              <a:spcAft>
                <a:spcPts val="0"/>
              </a:spcAft>
              <a:buClr>
                <a:schemeClr val="lt1"/>
              </a:buClr>
              <a:buSzPts val="3500"/>
              <a:buNone/>
              <a:defRPr sz="7000">
                <a:solidFill>
                  <a:schemeClr val="lt1"/>
                </a:solidFill>
              </a:defRPr>
            </a:lvl2pPr>
            <a:lvl3pPr lvl="2" algn="ctr">
              <a:spcBef>
                <a:spcPts val="0"/>
              </a:spcBef>
              <a:spcAft>
                <a:spcPts val="0"/>
              </a:spcAft>
              <a:buClr>
                <a:schemeClr val="lt1"/>
              </a:buClr>
              <a:buSzPts val="3500"/>
              <a:buNone/>
              <a:defRPr sz="7000">
                <a:solidFill>
                  <a:schemeClr val="lt1"/>
                </a:solidFill>
              </a:defRPr>
            </a:lvl3pPr>
            <a:lvl4pPr lvl="3" algn="ctr">
              <a:spcBef>
                <a:spcPts val="0"/>
              </a:spcBef>
              <a:spcAft>
                <a:spcPts val="0"/>
              </a:spcAft>
              <a:buClr>
                <a:schemeClr val="lt1"/>
              </a:buClr>
              <a:buSzPts val="3500"/>
              <a:buNone/>
              <a:defRPr sz="7000">
                <a:solidFill>
                  <a:schemeClr val="lt1"/>
                </a:solidFill>
              </a:defRPr>
            </a:lvl4pPr>
            <a:lvl5pPr lvl="4" algn="ctr">
              <a:spcBef>
                <a:spcPts val="0"/>
              </a:spcBef>
              <a:spcAft>
                <a:spcPts val="0"/>
              </a:spcAft>
              <a:buClr>
                <a:schemeClr val="lt1"/>
              </a:buClr>
              <a:buSzPts val="3500"/>
              <a:buNone/>
              <a:defRPr sz="7000">
                <a:solidFill>
                  <a:schemeClr val="lt1"/>
                </a:solidFill>
              </a:defRPr>
            </a:lvl5pPr>
            <a:lvl6pPr lvl="5" algn="ctr">
              <a:spcBef>
                <a:spcPts val="0"/>
              </a:spcBef>
              <a:spcAft>
                <a:spcPts val="0"/>
              </a:spcAft>
              <a:buClr>
                <a:schemeClr val="lt1"/>
              </a:buClr>
              <a:buSzPts val="3500"/>
              <a:buNone/>
              <a:defRPr sz="7000">
                <a:solidFill>
                  <a:schemeClr val="lt1"/>
                </a:solidFill>
              </a:defRPr>
            </a:lvl6pPr>
            <a:lvl7pPr lvl="6" algn="ctr">
              <a:spcBef>
                <a:spcPts val="0"/>
              </a:spcBef>
              <a:spcAft>
                <a:spcPts val="0"/>
              </a:spcAft>
              <a:buClr>
                <a:schemeClr val="lt1"/>
              </a:buClr>
              <a:buSzPts val="3500"/>
              <a:buNone/>
              <a:defRPr sz="7000">
                <a:solidFill>
                  <a:schemeClr val="lt1"/>
                </a:solidFill>
              </a:defRPr>
            </a:lvl7pPr>
            <a:lvl8pPr lvl="7" algn="ctr">
              <a:spcBef>
                <a:spcPts val="0"/>
              </a:spcBef>
              <a:spcAft>
                <a:spcPts val="0"/>
              </a:spcAft>
              <a:buClr>
                <a:schemeClr val="lt1"/>
              </a:buClr>
              <a:buSzPts val="3500"/>
              <a:buNone/>
              <a:defRPr sz="7000">
                <a:solidFill>
                  <a:schemeClr val="lt1"/>
                </a:solidFill>
              </a:defRPr>
            </a:lvl8pPr>
            <a:lvl9pPr lvl="8" algn="ctr">
              <a:spcBef>
                <a:spcPts val="0"/>
              </a:spcBef>
              <a:spcAft>
                <a:spcPts val="0"/>
              </a:spcAft>
              <a:buClr>
                <a:schemeClr val="lt1"/>
              </a:buClr>
              <a:buSzPts val="3500"/>
              <a:buNone/>
              <a:defRPr sz="7000">
                <a:solidFill>
                  <a:schemeClr val="lt1"/>
                </a:solidFill>
              </a:defRPr>
            </a:lvl9pPr>
          </a:lstStyle>
          <a:p>
            <a:endParaRPr/>
          </a:p>
        </p:txBody>
      </p:sp>
      <p:sp>
        <p:nvSpPr>
          <p:cNvPr id="109" name="Google Shape;109;p3"/>
          <p:cNvSpPr txBox="1">
            <a:spLocks noGrp="1"/>
          </p:cNvSpPr>
          <p:nvPr>
            <p:ph type="subTitle" idx="1"/>
          </p:nvPr>
        </p:nvSpPr>
        <p:spPr>
          <a:xfrm>
            <a:off x="4484594" y="7969750"/>
            <a:ext cx="4596600" cy="1170600"/>
          </a:xfrm>
          <a:prstGeom prst="rect">
            <a:avLst/>
          </a:prstGeom>
          <a:solidFill>
            <a:schemeClr val="dk1"/>
          </a:solidFill>
          <a:ln>
            <a:noFill/>
          </a:ln>
        </p:spPr>
        <p:txBody>
          <a:bodyPr spcFirstLastPara="1" wrap="square" lIns="91425" tIns="91425" rIns="91425" bIns="91425" anchor="ctr" anchorCtr="0">
            <a:noAutofit/>
          </a:bodyPr>
          <a:lstStyle>
            <a:lvl1pPr lvl="0">
              <a:spcBef>
                <a:spcPts val="0"/>
              </a:spcBef>
              <a:spcAft>
                <a:spcPts val="0"/>
              </a:spcAft>
              <a:buClr>
                <a:schemeClr val="lt1"/>
              </a:buClr>
              <a:buSzPts val="1400"/>
              <a:buNone/>
              <a:defRPr sz="3200">
                <a:solidFill>
                  <a:schemeClr val="lt1"/>
                </a:solidFill>
                <a:latin typeface="Spectral Light"/>
                <a:ea typeface="Spectral Light"/>
                <a:cs typeface="Spectral Light"/>
                <a:sym typeface="Spectral Ligh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grpSp>
        <p:nvGrpSpPr>
          <p:cNvPr id="110" name="Google Shape;110;p3"/>
          <p:cNvGrpSpPr/>
          <p:nvPr/>
        </p:nvGrpSpPr>
        <p:grpSpPr>
          <a:xfrm>
            <a:off x="862152" y="8534296"/>
            <a:ext cx="1702280" cy="1336932"/>
            <a:chOff x="431076" y="4267148"/>
            <a:chExt cx="851140" cy="668466"/>
          </a:xfrm>
        </p:grpSpPr>
        <p:sp>
          <p:nvSpPr>
            <p:cNvPr id="111" name="Google Shape;111;p3"/>
            <p:cNvSpPr/>
            <p:nvPr/>
          </p:nvSpPr>
          <p:spPr>
            <a:xfrm>
              <a:off x="943815" y="4267148"/>
              <a:ext cx="338400" cy="3312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2" name="Google Shape;112;p3"/>
            <p:cNvSpPr/>
            <p:nvPr/>
          </p:nvSpPr>
          <p:spPr>
            <a:xfrm>
              <a:off x="431076" y="4704914"/>
              <a:ext cx="236700" cy="2307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113" name="Google Shape;113;p3"/>
          <p:cNvGrpSpPr/>
          <p:nvPr/>
        </p:nvGrpSpPr>
        <p:grpSpPr>
          <a:xfrm>
            <a:off x="15829980" y="8888050"/>
            <a:ext cx="1380128" cy="658216"/>
            <a:chOff x="7740700" y="4100311"/>
            <a:chExt cx="786936" cy="604089"/>
          </a:xfrm>
        </p:grpSpPr>
        <p:grpSp>
          <p:nvGrpSpPr>
            <p:cNvPr id="114" name="Google Shape;114;p3"/>
            <p:cNvGrpSpPr/>
            <p:nvPr/>
          </p:nvGrpSpPr>
          <p:grpSpPr>
            <a:xfrm>
              <a:off x="7740700" y="4149700"/>
              <a:ext cx="737550" cy="554700"/>
              <a:chOff x="7740700" y="4149700"/>
              <a:chExt cx="737550" cy="554700"/>
            </a:xfrm>
          </p:grpSpPr>
          <p:sp>
            <p:nvSpPr>
              <p:cNvPr id="115" name="Google Shape;115;p3"/>
              <p:cNvSpPr/>
              <p:nvPr/>
            </p:nvSpPr>
            <p:spPr>
              <a:xfrm rot="5400000">
                <a:off x="7905550" y="4131700"/>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6" name="Google Shape;116;p3"/>
              <p:cNvSpPr/>
              <p:nvPr/>
            </p:nvSpPr>
            <p:spPr>
              <a:xfrm>
                <a:off x="7740700" y="4286500"/>
                <a:ext cx="86400" cy="2811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17" name="Google Shape;117;p3"/>
            <p:cNvSpPr/>
            <p:nvPr/>
          </p:nvSpPr>
          <p:spPr>
            <a:xfrm rot="5400000">
              <a:off x="7954936" y="4082311"/>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875850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8"/>
        <p:cNvGrpSpPr/>
        <p:nvPr/>
      </p:nvGrpSpPr>
      <p:grpSpPr>
        <a:xfrm>
          <a:off x="0" y="0"/>
          <a:ext cx="0" cy="0"/>
          <a:chOff x="0" y="0"/>
          <a:chExt cx="0" cy="0"/>
        </a:xfrm>
      </p:grpSpPr>
      <p:grpSp>
        <p:nvGrpSpPr>
          <p:cNvPr id="119" name="Google Shape;119;p4"/>
          <p:cNvGrpSpPr/>
          <p:nvPr/>
        </p:nvGrpSpPr>
        <p:grpSpPr>
          <a:xfrm>
            <a:off x="-70549" y="-63670"/>
            <a:ext cx="18429098" cy="10414340"/>
            <a:chOff x="-35275" y="-31835"/>
            <a:chExt cx="9214549" cy="5207170"/>
          </a:xfrm>
        </p:grpSpPr>
        <p:grpSp>
          <p:nvGrpSpPr>
            <p:cNvPr id="120" name="Google Shape;120;p4"/>
            <p:cNvGrpSpPr/>
            <p:nvPr/>
          </p:nvGrpSpPr>
          <p:grpSpPr>
            <a:xfrm>
              <a:off x="-35275" y="-31835"/>
              <a:ext cx="4607271" cy="2603603"/>
              <a:chOff x="987999" y="461925"/>
              <a:chExt cx="1514404" cy="1507151"/>
            </a:xfrm>
          </p:grpSpPr>
          <p:grpSp>
            <p:nvGrpSpPr>
              <p:cNvPr id="121" name="Google Shape;121;p4"/>
              <p:cNvGrpSpPr/>
              <p:nvPr/>
            </p:nvGrpSpPr>
            <p:grpSpPr>
              <a:xfrm>
                <a:off x="987999" y="461925"/>
                <a:ext cx="1514401" cy="1506302"/>
                <a:chOff x="987999" y="461925"/>
                <a:chExt cx="1514401" cy="1506302"/>
              </a:xfrm>
            </p:grpSpPr>
            <p:cxnSp>
              <p:nvCxnSpPr>
                <p:cNvPr id="122" name="Google Shape;12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3" name="Google Shape;12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4" name="Google Shape;12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5" name="Google Shape;12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6" name="Google Shape;12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7" name="Google Shape;12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8" name="Google Shape;12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9" name="Google Shape;12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0" name="Google Shape;13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1" name="Google Shape;131;p4"/>
              <p:cNvGrpSpPr/>
              <p:nvPr/>
            </p:nvGrpSpPr>
            <p:grpSpPr>
              <a:xfrm>
                <a:off x="987999" y="461927"/>
                <a:ext cx="1514404" cy="1507149"/>
                <a:chOff x="987999" y="461927"/>
                <a:chExt cx="1514404" cy="1507149"/>
              </a:xfrm>
            </p:grpSpPr>
            <p:cxnSp>
              <p:nvCxnSpPr>
                <p:cNvPr id="132" name="Google Shape;13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3" name="Google Shape;13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4" name="Google Shape;13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 name="Google Shape;13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 name="Google Shape;13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 name="Google Shape;13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 name="Google Shape;13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 name="Google Shape;140;p4"/>
            <p:cNvGrpSpPr/>
            <p:nvPr/>
          </p:nvGrpSpPr>
          <p:grpSpPr>
            <a:xfrm>
              <a:off x="4572003" y="-31835"/>
              <a:ext cx="4607271" cy="2603603"/>
              <a:chOff x="987999" y="461925"/>
              <a:chExt cx="1514404" cy="1507151"/>
            </a:xfrm>
          </p:grpSpPr>
          <p:grpSp>
            <p:nvGrpSpPr>
              <p:cNvPr id="141" name="Google Shape;141;p4"/>
              <p:cNvGrpSpPr/>
              <p:nvPr/>
            </p:nvGrpSpPr>
            <p:grpSpPr>
              <a:xfrm>
                <a:off x="987999" y="461925"/>
                <a:ext cx="1514401" cy="1506302"/>
                <a:chOff x="987999" y="461925"/>
                <a:chExt cx="1514401" cy="1506302"/>
              </a:xfrm>
            </p:grpSpPr>
            <p:cxnSp>
              <p:nvCxnSpPr>
                <p:cNvPr id="142" name="Google Shape;14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51" name="Google Shape;151;p4"/>
              <p:cNvGrpSpPr/>
              <p:nvPr/>
            </p:nvGrpSpPr>
            <p:grpSpPr>
              <a:xfrm>
                <a:off x="987999" y="461927"/>
                <a:ext cx="1514404" cy="1507149"/>
                <a:chOff x="987999" y="461927"/>
                <a:chExt cx="1514404" cy="1507149"/>
              </a:xfrm>
            </p:grpSpPr>
            <p:cxnSp>
              <p:nvCxnSpPr>
                <p:cNvPr id="152" name="Google Shape;15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60" name="Google Shape;160;p4"/>
            <p:cNvGrpSpPr/>
            <p:nvPr/>
          </p:nvGrpSpPr>
          <p:grpSpPr>
            <a:xfrm>
              <a:off x="-35275" y="2571732"/>
              <a:ext cx="4607271" cy="2603603"/>
              <a:chOff x="987999" y="461925"/>
              <a:chExt cx="1514404" cy="1507151"/>
            </a:xfrm>
          </p:grpSpPr>
          <p:grpSp>
            <p:nvGrpSpPr>
              <p:cNvPr id="161" name="Google Shape;161;p4"/>
              <p:cNvGrpSpPr/>
              <p:nvPr/>
            </p:nvGrpSpPr>
            <p:grpSpPr>
              <a:xfrm>
                <a:off x="987999" y="461925"/>
                <a:ext cx="1514401" cy="1506302"/>
                <a:chOff x="987999" y="461925"/>
                <a:chExt cx="1514401" cy="1506302"/>
              </a:xfrm>
            </p:grpSpPr>
            <p:cxnSp>
              <p:nvCxnSpPr>
                <p:cNvPr id="162" name="Google Shape;16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71" name="Google Shape;171;p4"/>
              <p:cNvGrpSpPr/>
              <p:nvPr/>
            </p:nvGrpSpPr>
            <p:grpSpPr>
              <a:xfrm>
                <a:off x="987999" y="461927"/>
                <a:ext cx="1514404" cy="1507149"/>
                <a:chOff x="987999" y="461927"/>
                <a:chExt cx="1514404" cy="1507149"/>
              </a:xfrm>
            </p:grpSpPr>
            <p:cxnSp>
              <p:nvCxnSpPr>
                <p:cNvPr id="172" name="Google Shape;17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80" name="Google Shape;180;p4"/>
            <p:cNvGrpSpPr/>
            <p:nvPr/>
          </p:nvGrpSpPr>
          <p:grpSpPr>
            <a:xfrm>
              <a:off x="4572003" y="2571732"/>
              <a:ext cx="4607271" cy="2603603"/>
              <a:chOff x="987999" y="461925"/>
              <a:chExt cx="1514404" cy="1507151"/>
            </a:xfrm>
          </p:grpSpPr>
          <p:grpSp>
            <p:nvGrpSpPr>
              <p:cNvPr id="181" name="Google Shape;181;p4"/>
              <p:cNvGrpSpPr/>
              <p:nvPr/>
            </p:nvGrpSpPr>
            <p:grpSpPr>
              <a:xfrm>
                <a:off x="987999" y="461925"/>
                <a:ext cx="1514401" cy="1506302"/>
                <a:chOff x="987999" y="461925"/>
                <a:chExt cx="1514401" cy="1506302"/>
              </a:xfrm>
            </p:grpSpPr>
            <p:cxnSp>
              <p:nvCxnSpPr>
                <p:cNvPr id="182" name="Google Shape;18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4" name="Google Shape;18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5" name="Google Shape;18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1" name="Google Shape;191;p4"/>
              <p:cNvGrpSpPr/>
              <p:nvPr/>
            </p:nvGrpSpPr>
            <p:grpSpPr>
              <a:xfrm>
                <a:off x="987999" y="461927"/>
                <a:ext cx="1514404" cy="1507149"/>
                <a:chOff x="987999" y="461927"/>
                <a:chExt cx="1514404" cy="1507149"/>
              </a:xfrm>
            </p:grpSpPr>
            <p:cxnSp>
              <p:nvCxnSpPr>
                <p:cNvPr id="192" name="Google Shape;19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200" name="Google Shape;200;p4"/>
          <p:cNvSpPr txBox="1">
            <a:spLocks noGrp="1"/>
          </p:cNvSpPr>
          <p:nvPr>
            <p:ph type="title"/>
          </p:nvPr>
        </p:nvSpPr>
        <p:spPr>
          <a:xfrm>
            <a:off x="1080000" y="678650"/>
            <a:ext cx="16129800" cy="1485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1" name="Google Shape;201;p4"/>
          <p:cNvSpPr txBox="1">
            <a:spLocks noGrp="1"/>
          </p:cNvSpPr>
          <p:nvPr>
            <p:ph type="body" idx="1"/>
          </p:nvPr>
        </p:nvSpPr>
        <p:spPr>
          <a:xfrm>
            <a:off x="3377200" y="2167050"/>
            <a:ext cx="11544600" cy="1485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35000" algn="ctr">
              <a:spcBef>
                <a:spcPts val="0"/>
              </a:spcBef>
              <a:spcAft>
                <a:spcPts val="0"/>
              </a:spcAft>
              <a:buSzPts val="1400"/>
              <a:buChar char="●"/>
              <a:defRPr sz="2200"/>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Tree>
    <p:extLst>
      <p:ext uri="{BB962C8B-B14F-4D97-AF65-F5344CB8AC3E}">
        <p14:creationId xmlns:p14="http://schemas.microsoft.com/office/powerpoint/2010/main" val="102451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1"/>
        <p:cNvGrpSpPr/>
        <p:nvPr/>
      </p:nvGrpSpPr>
      <p:grpSpPr>
        <a:xfrm>
          <a:off x="0" y="0"/>
          <a:ext cx="0" cy="0"/>
          <a:chOff x="0" y="0"/>
          <a:chExt cx="0" cy="0"/>
        </a:xfrm>
      </p:grpSpPr>
      <p:grpSp>
        <p:nvGrpSpPr>
          <p:cNvPr id="382" name="Google Shape;382;p7"/>
          <p:cNvGrpSpPr/>
          <p:nvPr/>
        </p:nvGrpSpPr>
        <p:grpSpPr>
          <a:xfrm>
            <a:off x="-70549" y="-63670"/>
            <a:ext cx="18429098" cy="10414340"/>
            <a:chOff x="-35275" y="-31835"/>
            <a:chExt cx="9214549" cy="5207170"/>
          </a:xfrm>
        </p:grpSpPr>
        <p:grpSp>
          <p:nvGrpSpPr>
            <p:cNvPr id="383" name="Google Shape;383;p7"/>
            <p:cNvGrpSpPr/>
            <p:nvPr/>
          </p:nvGrpSpPr>
          <p:grpSpPr>
            <a:xfrm>
              <a:off x="-35275" y="-31835"/>
              <a:ext cx="4607271" cy="2603603"/>
              <a:chOff x="987999" y="461925"/>
              <a:chExt cx="1514404" cy="1507151"/>
            </a:xfrm>
          </p:grpSpPr>
          <p:grpSp>
            <p:nvGrpSpPr>
              <p:cNvPr id="384" name="Google Shape;384;p7"/>
              <p:cNvGrpSpPr/>
              <p:nvPr/>
            </p:nvGrpSpPr>
            <p:grpSpPr>
              <a:xfrm>
                <a:off x="987999" y="461925"/>
                <a:ext cx="1514401" cy="1506302"/>
                <a:chOff x="987999" y="461925"/>
                <a:chExt cx="1514401" cy="1506302"/>
              </a:xfrm>
            </p:grpSpPr>
            <p:cxnSp>
              <p:nvCxnSpPr>
                <p:cNvPr id="385" name="Google Shape;38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394" name="Google Shape;394;p7"/>
              <p:cNvGrpSpPr/>
              <p:nvPr/>
            </p:nvGrpSpPr>
            <p:grpSpPr>
              <a:xfrm>
                <a:off x="987999" y="461927"/>
                <a:ext cx="1514404" cy="1507149"/>
                <a:chOff x="987999" y="461927"/>
                <a:chExt cx="1514404" cy="1507149"/>
              </a:xfrm>
            </p:grpSpPr>
            <p:cxnSp>
              <p:nvCxnSpPr>
                <p:cNvPr id="395" name="Google Shape;39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03" name="Google Shape;403;p7"/>
            <p:cNvGrpSpPr/>
            <p:nvPr/>
          </p:nvGrpSpPr>
          <p:grpSpPr>
            <a:xfrm>
              <a:off x="4572003" y="-31835"/>
              <a:ext cx="4607271" cy="2603603"/>
              <a:chOff x="987999" y="461925"/>
              <a:chExt cx="1514404" cy="1507151"/>
            </a:xfrm>
          </p:grpSpPr>
          <p:grpSp>
            <p:nvGrpSpPr>
              <p:cNvPr id="404" name="Google Shape;404;p7"/>
              <p:cNvGrpSpPr/>
              <p:nvPr/>
            </p:nvGrpSpPr>
            <p:grpSpPr>
              <a:xfrm>
                <a:off x="987999" y="461925"/>
                <a:ext cx="1514401" cy="1506302"/>
                <a:chOff x="987999" y="461925"/>
                <a:chExt cx="1514401" cy="1506302"/>
              </a:xfrm>
            </p:grpSpPr>
            <p:cxnSp>
              <p:nvCxnSpPr>
                <p:cNvPr id="405" name="Google Shape;40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7" name="Google Shape;40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8" name="Google Shape;40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3" name="Google Shape;41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14" name="Google Shape;414;p7"/>
              <p:cNvGrpSpPr/>
              <p:nvPr/>
            </p:nvGrpSpPr>
            <p:grpSpPr>
              <a:xfrm>
                <a:off x="987999" y="461927"/>
                <a:ext cx="1514404" cy="1507149"/>
                <a:chOff x="987999" y="461927"/>
                <a:chExt cx="1514404" cy="1507149"/>
              </a:xfrm>
            </p:grpSpPr>
            <p:cxnSp>
              <p:nvCxnSpPr>
                <p:cNvPr id="415" name="Google Shape;41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6" name="Google Shape;41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7" name="Google Shape;41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8" name="Google Shape;41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9" name="Google Shape;41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0" name="Google Shape;42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1" name="Google Shape;42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2" name="Google Shape;42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23" name="Google Shape;423;p7"/>
            <p:cNvGrpSpPr/>
            <p:nvPr/>
          </p:nvGrpSpPr>
          <p:grpSpPr>
            <a:xfrm>
              <a:off x="-35275" y="2571732"/>
              <a:ext cx="4607271" cy="2603603"/>
              <a:chOff x="987999" y="461925"/>
              <a:chExt cx="1514404" cy="1507151"/>
            </a:xfrm>
          </p:grpSpPr>
          <p:grpSp>
            <p:nvGrpSpPr>
              <p:cNvPr id="424" name="Google Shape;424;p7"/>
              <p:cNvGrpSpPr/>
              <p:nvPr/>
            </p:nvGrpSpPr>
            <p:grpSpPr>
              <a:xfrm>
                <a:off x="987999" y="461925"/>
                <a:ext cx="1514401" cy="1506302"/>
                <a:chOff x="987999" y="461925"/>
                <a:chExt cx="1514401" cy="1506302"/>
              </a:xfrm>
            </p:grpSpPr>
            <p:cxnSp>
              <p:nvCxnSpPr>
                <p:cNvPr id="425" name="Google Shape;42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8" name="Google Shape;42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9" name="Google Shape;42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0" name="Google Shape;43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1" name="Google Shape;43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2" name="Google Shape;43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34" name="Google Shape;434;p7"/>
              <p:cNvGrpSpPr/>
              <p:nvPr/>
            </p:nvGrpSpPr>
            <p:grpSpPr>
              <a:xfrm>
                <a:off x="987999" y="461927"/>
                <a:ext cx="1514404" cy="1507149"/>
                <a:chOff x="987999" y="461927"/>
                <a:chExt cx="1514404" cy="1507149"/>
              </a:xfrm>
            </p:grpSpPr>
            <p:cxnSp>
              <p:nvCxnSpPr>
                <p:cNvPr id="435" name="Google Shape;43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6" name="Google Shape;43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7" name="Google Shape;43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8" name="Google Shape;43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9" name="Google Shape;43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0" name="Google Shape;44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1" name="Google Shape;44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2" name="Google Shape;44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43" name="Google Shape;443;p7"/>
            <p:cNvGrpSpPr/>
            <p:nvPr/>
          </p:nvGrpSpPr>
          <p:grpSpPr>
            <a:xfrm>
              <a:off x="4572003" y="2571732"/>
              <a:ext cx="4607271" cy="2603603"/>
              <a:chOff x="987999" y="461925"/>
              <a:chExt cx="1514404" cy="1507151"/>
            </a:xfrm>
          </p:grpSpPr>
          <p:grpSp>
            <p:nvGrpSpPr>
              <p:cNvPr id="444" name="Google Shape;444;p7"/>
              <p:cNvGrpSpPr/>
              <p:nvPr/>
            </p:nvGrpSpPr>
            <p:grpSpPr>
              <a:xfrm>
                <a:off x="987999" y="461925"/>
                <a:ext cx="1514401" cy="1506302"/>
                <a:chOff x="987999" y="461925"/>
                <a:chExt cx="1514401" cy="1506302"/>
              </a:xfrm>
            </p:grpSpPr>
            <p:cxnSp>
              <p:nvCxnSpPr>
                <p:cNvPr id="445" name="Google Shape;44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6" name="Google Shape;44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7" name="Google Shape;44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0" name="Google Shape;45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1" name="Google Shape;45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2" name="Google Shape;45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3" name="Google Shape;45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54" name="Google Shape;454;p7"/>
              <p:cNvGrpSpPr/>
              <p:nvPr/>
            </p:nvGrpSpPr>
            <p:grpSpPr>
              <a:xfrm>
                <a:off x="987999" y="461927"/>
                <a:ext cx="1514404" cy="1507149"/>
                <a:chOff x="987999" y="461927"/>
                <a:chExt cx="1514404" cy="1507149"/>
              </a:xfrm>
            </p:grpSpPr>
            <p:cxnSp>
              <p:nvCxnSpPr>
                <p:cNvPr id="455" name="Google Shape;45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6" name="Google Shape;45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7" name="Google Shape;45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8" name="Google Shape;45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9" name="Google Shape;45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0" name="Google Shape;46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1" name="Google Shape;46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2" name="Google Shape;46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463" name="Google Shape;463;p7"/>
          <p:cNvSpPr txBox="1">
            <a:spLocks noGrp="1"/>
          </p:cNvSpPr>
          <p:nvPr>
            <p:ph type="title"/>
          </p:nvPr>
        </p:nvSpPr>
        <p:spPr>
          <a:xfrm>
            <a:off x="1080200" y="681800"/>
            <a:ext cx="9212400" cy="14814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464" name="Google Shape;464;p7"/>
          <p:cNvSpPr txBox="1">
            <a:spLocks noGrp="1"/>
          </p:cNvSpPr>
          <p:nvPr>
            <p:ph type="body" idx="1"/>
          </p:nvPr>
        </p:nvSpPr>
        <p:spPr>
          <a:xfrm>
            <a:off x="1080200" y="5143500"/>
            <a:ext cx="11528400" cy="3725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09600">
              <a:spcBef>
                <a:spcPts val="0"/>
              </a:spcBef>
              <a:spcAft>
                <a:spcPts val="0"/>
              </a:spcAft>
              <a:buClr>
                <a:schemeClr val="accent1"/>
              </a:buClr>
              <a:buSzPts val="1200"/>
              <a:buChar char="●"/>
              <a:defRPr/>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465" name="Google Shape;465;p7"/>
          <p:cNvSpPr/>
          <p:nvPr/>
        </p:nvSpPr>
        <p:spPr>
          <a:xfrm flipH="1">
            <a:off x="1948702" y="9320846"/>
            <a:ext cx="565800" cy="5502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56354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92"/>
        <p:cNvGrpSpPr/>
        <p:nvPr/>
      </p:nvGrpSpPr>
      <p:grpSpPr>
        <a:xfrm>
          <a:off x="0" y="0"/>
          <a:ext cx="0" cy="0"/>
          <a:chOff x="0" y="0"/>
          <a:chExt cx="0" cy="0"/>
        </a:xfrm>
      </p:grpSpPr>
      <p:grpSp>
        <p:nvGrpSpPr>
          <p:cNvPr id="593" name="Google Shape;593;p11"/>
          <p:cNvGrpSpPr/>
          <p:nvPr/>
        </p:nvGrpSpPr>
        <p:grpSpPr>
          <a:xfrm>
            <a:off x="-302050" y="-174917"/>
            <a:ext cx="18887900" cy="10673886"/>
            <a:chOff x="1366600" y="892542"/>
            <a:chExt cx="757200" cy="649200"/>
          </a:xfrm>
        </p:grpSpPr>
        <p:grpSp>
          <p:nvGrpSpPr>
            <p:cNvPr id="594" name="Google Shape;594;p11"/>
            <p:cNvGrpSpPr/>
            <p:nvPr/>
          </p:nvGrpSpPr>
          <p:grpSpPr>
            <a:xfrm>
              <a:off x="1366600" y="892542"/>
              <a:ext cx="757199" cy="649200"/>
              <a:chOff x="1366600" y="892542"/>
              <a:chExt cx="757199" cy="649200"/>
            </a:xfrm>
          </p:grpSpPr>
          <p:cxnSp>
            <p:nvCxnSpPr>
              <p:cNvPr id="595" name="Google Shape;595;p11"/>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6" name="Google Shape;596;p11"/>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7" name="Google Shape;597;p11"/>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8" name="Google Shape;598;p11"/>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9" name="Google Shape;599;p11"/>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600" name="Google Shape;600;p11"/>
            <p:cNvGrpSpPr/>
            <p:nvPr/>
          </p:nvGrpSpPr>
          <p:grpSpPr>
            <a:xfrm>
              <a:off x="1366600" y="892542"/>
              <a:ext cx="757200" cy="645919"/>
              <a:chOff x="1366600" y="892542"/>
              <a:chExt cx="757200" cy="645919"/>
            </a:xfrm>
          </p:grpSpPr>
          <p:cxnSp>
            <p:nvCxnSpPr>
              <p:cNvPr id="601" name="Google Shape;601;p11"/>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2" name="Google Shape;602;p11"/>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3" name="Google Shape;603;p11"/>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11"/>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605" name="Google Shape;605;p11"/>
          <p:cNvSpPr txBox="1">
            <a:spLocks noGrp="1"/>
          </p:cNvSpPr>
          <p:nvPr>
            <p:ph type="title" hasCustomPrompt="1"/>
          </p:nvPr>
        </p:nvSpPr>
        <p:spPr>
          <a:xfrm>
            <a:off x="4410900" y="3372950"/>
            <a:ext cx="9466200" cy="3535200"/>
          </a:xfrm>
          <a:prstGeom prst="rect">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12000"/>
              <a:buNone/>
              <a:defRPr sz="18000">
                <a:solidFill>
                  <a:schemeClr val="lt1"/>
                </a:solidFill>
              </a:defRPr>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606" name="Google Shape;606;p11"/>
          <p:cNvSpPr txBox="1">
            <a:spLocks noGrp="1"/>
          </p:cNvSpPr>
          <p:nvPr>
            <p:ph type="subTitle" idx="1"/>
          </p:nvPr>
        </p:nvSpPr>
        <p:spPr>
          <a:xfrm>
            <a:off x="4406150" y="6908050"/>
            <a:ext cx="4737600" cy="146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7" name="Google Shape;607;p11"/>
          <p:cNvSpPr/>
          <p:nvPr/>
        </p:nvSpPr>
        <p:spPr>
          <a:xfrm rot="-5400000" flipH="1">
            <a:off x="4084860" y="326052"/>
            <a:ext cx="672000" cy="6546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608" name="Google Shape;608;p11"/>
          <p:cNvGrpSpPr/>
          <p:nvPr/>
        </p:nvGrpSpPr>
        <p:grpSpPr>
          <a:xfrm rot="10800000" flipH="1">
            <a:off x="16346885" y="6579728"/>
            <a:ext cx="1200934" cy="654600"/>
            <a:chOff x="1945415" y="1740893"/>
            <a:chExt cx="600467" cy="327300"/>
          </a:xfrm>
        </p:grpSpPr>
        <p:sp>
          <p:nvSpPr>
            <p:cNvPr id="609" name="Google Shape;609;p11"/>
            <p:cNvSpPr/>
            <p:nvPr/>
          </p:nvSpPr>
          <p:spPr>
            <a:xfrm rot="10800000" flipH="1">
              <a:off x="1945415" y="1740893"/>
              <a:ext cx="336000" cy="3273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610" name="Google Shape;610;p11"/>
            <p:cNvSpPr/>
            <p:nvPr/>
          </p:nvSpPr>
          <p:spPr>
            <a:xfrm rot="10800000" flipH="1">
              <a:off x="2298982" y="1784393"/>
              <a:ext cx="246900" cy="240300"/>
            </a:xfrm>
            <a:prstGeom prst="star4">
              <a:avLst>
                <a:gd name="adj" fmla="val 12500"/>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868715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1"/>
        <p:cNvGrpSpPr/>
        <p:nvPr/>
      </p:nvGrpSpPr>
      <p:grpSpPr>
        <a:xfrm>
          <a:off x="0" y="0"/>
          <a:ext cx="0" cy="0"/>
          <a:chOff x="0" y="0"/>
          <a:chExt cx="0" cy="0"/>
        </a:xfrm>
      </p:grpSpPr>
    </p:spTree>
    <p:extLst>
      <p:ext uri="{BB962C8B-B14F-4D97-AF65-F5344CB8AC3E}">
        <p14:creationId xmlns:p14="http://schemas.microsoft.com/office/powerpoint/2010/main" val="1009576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97"/>
        <p:cNvGrpSpPr/>
        <p:nvPr/>
      </p:nvGrpSpPr>
      <p:grpSpPr>
        <a:xfrm>
          <a:off x="0" y="0"/>
          <a:ext cx="0" cy="0"/>
          <a:chOff x="0" y="0"/>
          <a:chExt cx="0" cy="0"/>
        </a:xfrm>
      </p:grpSpPr>
      <p:grpSp>
        <p:nvGrpSpPr>
          <p:cNvPr id="898" name="Google Shape;898;p16"/>
          <p:cNvGrpSpPr/>
          <p:nvPr/>
        </p:nvGrpSpPr>
        <p:grpSpPr>
          <a:xfrm>
            <a:off x="-70549" y="-63670"/>
            <a:ext cx="18429098" cy="10414340"/>
            <a:chOff x="-35275" y="-31835"/>
            <a:chExt cx="9214549" cy="5207170"/>
          </a:xfrm>
        </p:grpSpPr>
        <p:grpSp>
          <p:nvGrpSpPr>
            <p:cNvPr id="899" name="Google Shape;899;p16"/>
            <p:cNvGrpSpPr/>
            <p:nvPr/>
          </p:nvGrpSpPr>
          <p:grpSpPr>
            <a:xfrm>
              <a:off x="-35275" y="-31835"/>
              <a:ext cx="4607271" cy="2603603"/>
              <a:chOff x="987999" y="461925"/>
              <a:chExt cx="1514404" cy="1507151"/>
            </a:xfrm>
          </p:grpSpPr>
          <p:grpSp>
            <p:nvGrpSpPr>
              <p:cNvPr id="900" name="Google Shape;900;p16"/>
              <p:cNvGrpSpPr/>
              <p:nvPr/>
            </p:nvGrpSpPr>
            <p:grpSpPr>
              <a:xfrm>
                <a:off x="987999" y="461925"/>
                <a:ext cx="1514401" cy="1506302"/>
                <a:chOff x="987999" y="461925"/>
                <a:chExt cx="1514401" cy="1506302"/>
              </a:xfrm>
            </p:grpSpPr>
            <p:cxnSp>
              <p:nvCxnSpPr>
                <p:cNvPr id="901" name="Google Shape;90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2" name="Google Shape;90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3" name="Google Shape;90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4" name="Google Shape;90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5" name="Google Shape;90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6" name="Google Shape;90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7" name="Google Shape;90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8" name="Google Shape;90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9" name="Google Shape;90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10" name="Google Shape;910;p16"/>
              <p:cNvGrpSpPr/>
              <p:nvPr/>
            </p:nvGrpSpPr>
            <p:grpSpPr>
              <a:xfrm>
                <a:off x="987999" y="461927"/>
                <a:ext cx="1514404" cy="1507149"/>
                <a:chOff x="987999" y="461927"/>
                <a:chExt cx="1514404" cy="1507149"/>
              </a:xfrm>
            </p:grpSpPr>
            <p:cxnSp>
              <p:nvCxnSpPr>
                <p:cNvPr id="911" name="Google Shape;91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2" name="Google Shape;91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3" name="Google Shape;91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4" name="Google Shape;91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5" name="Google Shape;91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7" name="Google Shape;91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19" name="Google Shape;919;p16"/>
            <p:cNvGrpSpPr/>
            <p:nvPr/>
          </p:nvGrpSpPr>
          <p:grpSpPr>
            <a:xfrm>
              <a:off x="4572003" y="-31835"/>
              <a:ext cx="4607271" cy="2603603"/>
              <a:chOff x="987999" y="461925"/>
              <a:chExt cx="1514404" cy="1507151"/>
            </a:xfrm>
          </p:grpSpPr>
          <p:grpSp>
            <p:nvGrpSpPr>
              <p:cNvPr id="920" name="Google Shape;920;p16"/>
              <p:cNvGrpSpPr/>
              <p:nvPr/>
            </p:nvGrpSpPr>
            <p:grpSpPr>
              <a:xfrm>
                <a:off x="987999" y="461925"/>
                <a:ext cx="1514401" cy="1506302"/>
                <a:chOff x="987999" y="461925"/>
                <a:chExt cx="1514401" cy="1506302"/>
              </a:xfrm>
            </p:grpSpPr>
            <p:cxnSp>
              <p:nvCxnSpPr>
                <p:cNvPr id="921" name="Google Shape;92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2" name="Google Shape;92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3" name="Google Shape;92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4" name="Google Shape;92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5" name="Google Shape;92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6" name="Google Shape;92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7" name="Google Shape;92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8" name="Google Shape;92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9" name="Google Shape;92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30" name="Google Shape;930;p16"/>
              <p:cNvGrpSpPr/>
              <p:nvPr/>
            </p:nvGrpSpPr>
            <p:grpSpPr>
              <a:xfrm>
                <a:off x="987999" y="461927"/>
                <a:ext cx="1514404" cy="1507149"/>
                <a:chOff x="987999" y="461927"/>
                <a:chExt cx="1514404" cy="1507149"/>
              </a:xfrm>
            </p:grpSpPr>
            <p:cxnSp>
              <p:nvCxnSpPr>
                <p:cNvPr id="931" name="Google Shape;93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2" name="Google Shape;93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3" name="Google Shape;93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4" name="Google Shape;93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5" name="Google Shape;93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6" name="Google Shape;93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7" name="Google Shape;93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8" name="Google Shape;93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39" name="Google Shape;939;p16"/>
            <p:cNvGrpSpPr/>
            <p:nvPr/>
          </p:nvGrpSpPr>
          <p:grpSpPr>
            <a:xfrm>
              <a:off x="-35275" y="2571732"/>
              <a:ext cx="4607271" cy="2603603"/>
              <a:chOff x="987999" y="461925"/>
              <a:chExt cx="1514404" cy="1507151"/>
            </a:xfrm>
          </p:grpSpPr>
          <p:grpSp>
            <p:nvGrpSpPr>
              <p:cNvPr id="940" name="Google Shape;940;p16"/>
              <p:cNvGrpSpPr/>
              <p:nvPr/>
            </p:nvGrpSpPr>
            <p:grpSpPr>
              <a:xfrm>
                <a:off x="987999" y="461925"/>
                <a:ext cx="1514401" cy="1506302"/>
                <a:chOff x="987999" y="461925"/>
                <a:chExt cx="1514401" cy="1506302"/>
              </a:xfrm>
            </p:grpSpPr>
            <p:cxnSp>
              <p:nvCxnSpPr>
                <p:cNvPr id="941" name="Google Shape;94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2" name="Google Shape;94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3" name="Google Shape;94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4" name="Google Shape;94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5" name="Google Shape;94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6" name="Google Shape;94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7" name="Google Shape;94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8" name="Google Shape;94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9" name="Google Shape;94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50" name="Google Shape;950;p16"/>
              <p:cNvGrpSpPr/>
              <p:nvPr/>
            </p:nvGrpSpPr>
            <p:grpSpPr>
              <a:xfrm>
                <a:off x="987999" y="461927"/>
                <a:ext cx="1514404" cy="1507149"/>
                <a:chOff x="987999" y="461927"/>
                <a:chExt cx="1514404" cy="1507149"/>
              </a:xfrm>
            </p:grpSpPr>
            <p:cxnSp>
              <p:nvCxnSpPr>
                <p:cNvPr id="951" name="Google Shape;95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2" name="Google Shape;95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3" name="Google Shape;95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4" name="Google Shape;95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5" name="Google Shape;95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6" name="Google Shape;95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7" name="Google Shape;95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8" name="Google Shape;95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59" name="Google Shape;959;p16"/>
            <p:cNvGrpSpPr/>
            <p:nvPr/>
          </p:nvGrpSpPr>
          <p:grpSpPr>
            <a:xfrm>
              <a:off x="4572003" y="2571732"/>
              <a:ext cx="4607271" cy="2603603"/>
              <a:chOff x="987999" y="461925"/>
              <a:chExt cx="1514404" cy="1507151"/>
            </a:xfrm>
          </p:grpSpPr>
          <p:grpSp>
            <p:nvGrpSpPr>
              <p:cNvPr id="960" name="Google Shape;960;p16"/>
              <p:cNvGrpSpPr/>
              <p:nvPr/>
            </p:nvGrpSpPr>
            <p:grpSpPr>
              <a:xfrm>
                <a:off x="987999" y="461925"/>
                <a:ext cx="1514401" cy="1506302"/>
                <a:chOff x="987999" y="461925"/>
                <a:chExt cx="1514401" cy="1506302"/>
              </a:xfrm>
            </p:grpSpPr>
            <p:cxnSp>
              <p:nvCxnSpPr>
                <p:cNvPr id="961" name="Google Shape;96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2" name="Google Shape;96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3" name="Google Shape;96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4" name="Google Shape;96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5" name="Google Shape;96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6" name="Google Shape;96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7" name="Google Shape;96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8" name="Google Shape;96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9" name="Google Shape;96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70" name="Google Shape;970;p16"/>
              <p:cNvGrpSpPr/>
              <p:nvPr/>
            </p:nvGrpSpPr>
            <p:grpSpPr>
              <a:xfrm>
                <a:off x="987999" y="461927"/>
                <a:ext cx="1514404" cy="1507149"/>
                <a:chOff x="987999" y="461927"/>
                <a:chExt cx="1514404" cy="1507149"/>
              </a:xfrm>
            </p:grpSpPr>
            <p:cxnSp>
              <p:nvCxnSpPr>
                <p:cNvPr id="971" name="Google Shape;97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2" name="Google Shape;97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3" name="Google Shape;97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4" name="Google Shape;97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5" name="Google Shape;97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6" name="Google Shape;97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7" name="Google Shape;97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8" name="Google Shape;97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979" name="Google Shape;979;p16"/>
          <p:cNvSpPr txBox="1">
            <a:spLocks noGrp="1"/>
          </p:cNvSpPr>
          <p:nvPr>
            <p:ph type="subTitle" idx="1"/>
          </p:nvPr>
        </p:nvSpPr>
        <p:spPr>
          <a:xfrm>
            <a:off x="142645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0" name="Google Shape;980;p16"/>
          <p:cNvSpPr txBox="1">
            <a:spLocks noGrp="1"/>
          </p:cNvSpPr>
          <p:nvPr>
            <p:ph type="subTitle" idx="2"/>
          </p:nvPr>
        </p:nvSpPr>
        <p:spPr>
          <a:xfrm>
            <a:off x="1426428" y="3755902"/>
            <a:ext cx="7498200" cy="199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1" name="Google Shape;981;p16"/>
          <p:cNvSpPr txBox="1">
            <a:spLocks noGrp="1"/>
          </p:cNvSpPr>
          <p:nvPr>
            <p:ph type="subTitle" idx="3"/>
          </p:nvPr>
        </p:nvSpPr>
        <p:spPr>
          <a:xfrm>
            <a:off x="5394900" y="6079956"/>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2" name="Google Shape;982;p16"/>
          <p:cNvSpPr txBox="1">
            <a:spLocks noGrp="1"/>
          </p:cNvSpPr>
          <p:nvPr>
            <p:ph type="subTitle" idx="4"/>
          </p:nvPr>
        </p:nvSpPr>
        <p:spPr>
          <a:xfrm>
            <a:off x="5394900" y="6756046"/>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3" name="Google Shape;983;p16"/>
          <p:cNvSpPr txBox="1">
            <a:spLocks noGrp="1"/>
          </p:cNvSpPr>
          <p:nvPr>
            <p:ph type="subTitle" idx="5"/>
          </p:nvPr>
        </p:nvSpPr>
        <p:spPr>
          <a:xfrm>
            <a:off x="936337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4" name="Google Shape;984;p16"/>
          <p:cNvSpPr txBox="1">
            <a:spLocks noGrp="1"/>
          </p:cNvSpPr>
          <p:nvPr>
            <p:ph type="subTitle" idx="6"/>
          </p:nvPr>
        </p:nvSpPr>
        <p:spPr>
          <a:xfrm>
            <a:off x="9363372" y="3757402"/>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5" name="Google Shape;985;p16"/>
          <p:cNvSpPr txBox="1">
            <a:spLocks noGrp="1"/>
          </p:cNvSpPr>
          <p:nvPr>
            <p:ph type="title"/>
          </p:nvPr>
        </p:nvSpPr>
        <p:spPr>
          <a:xfrm>
            <a:off x="1078992" y="685086"/>
            <a:ext cx="16129800" cy="1481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sz="5600">
                <a:solidFill>
                  <a:schemeClr val="dk1"/>
                </a:solidFill>
              </a:defRPr>
            </a:lvl1pPr>
            <a:lvl2pPr lvl="1"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9pPr>
          </a:lstStyle>
          <a:p>
            <a:endParaRPr/>
          </a:p>
        </p:txBody>
      </p:sp>
      <p:sp>
        <p:nvSpPr>
          <p:cNvPr id="986" name="Google Shape;986;p16"/>
          <p:cNvSpPr/>
          <p:nvPr/>
        </p:nvSpPr>
        <p:spPr>
          <a:xfrm>
            <a:off x="9958788" y="92673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814815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49"/>
        <p:cNvGrpSpPr/>
        <p:nvPr/>
      </p:nvGrpSpPr>
      <p:grpSpPr>
        <a:xfrm>
          <a:off x="0" y="0"/>
          <a:ext cx="0" cy="0"/>
          <a:chOff x="0" y="0"/>
          <a:chExt cx="0" cy="0"/>
        </a:xfrm>
      </p:grpSpPr>
      <p:grpSp>
        <p:nvGrpSpPr>
          <p:cNvPr id="1350" name="Google Shape;1350;p21"/>
          <p:cNvGrpSpPr/>
          <p:nvPr/>
        </p:nvGrpSpPr>
        <p:grpSpPr>
          <a:xfrm>
            <a:off x="-70549" y="-63670"/>
            <a:ext cx="18429098" cy="10414340"/>
            <a:chOff x="-35275" y="-31835"/>
            <a:chExt cx="9214549" cy="5207170"/>
          </a:xfrm>
        </p:grpSpPr>
        <p:grpSp>
          <p:nvGrpSpPr>
            <p:cNvPr id="1351" name="Google Shape;1351;p21"/>
            <p:cNvGrpSpPr/>
            <p:nvPr/>
          </p:nvGrpSpPr>
          <p:grpSpPr>
            <a:xfrm>
              <a:off x="-35275" y="-31835"/>
              <a:ext cx="4607271" cy="2603603"/>
              <a:chOff x="987999" y="461925"/>
              <a:chExt cx="1514404" cy="1507151"/>
            </a:xfrm>
          </p:grpSpPr>
          <p:grpSp>
            <p:nvGrpSpPr>
              <p:cNvPr id="1352" name="Google Shape;1352;p21"/>
              <p:cNvGrpSpPr/>
              <p:nvPr/>
            </p:nvGrpSpPr>
            <p:grpSpPr>
              <a:xfrm>
                <a:off x="987999" y="461925"/>
                <a:ext cx="1514401" cy="1506302"/>
                <a:chOff x="987999" y="461925"/>
                <a:chExt cx="1514401" cy="1506302"/>
              </a:xfrm>
            </p:grpSpPr>
            <p:cxnSp>
              <p:nvCxnSpPr>
                <p:cNvPr id="1353" name="Google Shape;135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4" name="Google Shape;135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5" name="Google Shape;135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6" name="Google Shape;135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7" name="Google Shape;135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8" name="Google Shape;135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9" name="Google Shape;135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0" name="Google Shape;136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1" name="Google Shape;136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62" name="Google Shape;1362;p21"/>
              <p:cNvGrpSpPr/>
              <p:nvPr/>
            </p:nvGrpSpPr>
            <p:grpSpPr>
              <a:xfrm>
                <a:off x="987999" y="461927"/>
                <a:ext cx="1514404" cy="1507149"/>
                <a:chOff x="987999" y="461927"/>
                <a:chExt cx="1514404" cy="1507149"/>
              </a:xfrm>
            </p:grpSpPr>
            <p:cxnSp>
              <p:nvCxnSpPr>
                <p:cNvPr id="1363" name="Google Shape;136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4" name="Google Shape;136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5" name="Google Shape;136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6" name="Google Shape;136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7" name="Google Shape;136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8" name="Google Shape;136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9" name="Google Shape;136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0" name="Google Shape;137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71" name="Google Shape;1371;p21"/>
            <p:cNvGrpSpPr/>
            <p:nvPr/>
          </p:nvGrpSpPr>
          <p:grpSpPr>
            <a:xfrm>
              <a:off x="4572003" y="-31835"/>
              <a:ext cx="4607271" cy="2603603"/>
              <a:chOff x="987999" y="461925"/>
              <a:chExt cx="1514404" cy="1507151"/>
            </a:xfrm>
          </p:grpSpPr>
          <p:grpSp>
            <p:nvGrpSpPr>
              <p:cNvPr id="1372" name="Google Shape;1372;p21"/>
              <p:cNvGrpSpPr/>
              <p:nvPr/>
            </p:nvGrpSpPr>
            <p:grpSpPr>
              <a:xfrm>
                <a:off x="987999" y="461925"/>
                <a:ext cx="1514401" cy="1506302"/>
                <a:chOff x="987999" y="461925"/>
                <a:chExt cx="1514401" cy="1506302"/>
              </a:xfrm>
            </p:grpSpPr>
            <p:cxnSp>
              <p:nvCxnSpPr>
                <p:cNvPr id="1373" name="Google Shape;137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5" name="Google Shape;137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6" name="Google Shape;137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7" name="Google Shape;137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8" name="Google Shape;137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9" name="Google Shape;137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0" name="Google Shape;138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1" name="Google Shape;138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82" name="Google Shape;1382;p21"/>
              <p:cNvGrpSpPr/>
              <p:nvPr/>
            </p:nvGrpSpPr>
            <p:grpSpPr>
              <a:xfrm>
                <a:off x="987999" y="461927"/>
                <a:ext cx="1514404" cy="1507149"/>
                <a:chOff x="987999" y="461927"/>
                <a:chExt cx="1514404" cy="1507149"/>
              </a:xfrm>
            </p:grpSpPr>
            <p:cxnSp>
              <p:nvCxnSpPr>
                <p:cNvPr id="1383" name="Google Shape;138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4" name="Google Shape;138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5" name="Google Shape;138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6" name="Google Shape;138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7" name="Google Shape;138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8" name="Google Shape;138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9" name="Google Shape;138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0" name="Google Shape;139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91" name="Google Shape;1391;p21"/>
            <p:cNvGrpSpPr/>
            <p:nvPr/>
          </p:nvGrpSpPr>
          <p:grpSpPr>
            <a:xfrm>
              <a:off x="-35275" y="2571732"/>
              <a:ext cx="4607271" cy="2603603"/>
              <a:chOff x="987999" y="461925"/>
              <a:chExt cx="1514404" cy="1507151"/>
            </a:xfrm>
          </p:grpSpPr>
          <p:grpSp>
            <p:nvGrpSpPr>
              <p:cNvPr id="1392" name="Google Shape;1392;p21"/>
              <p:cNvGrpSpPr/>
              <p:nvPr/>
            </p:nvGrpSpPr>
            <p:grpSpPr>
              <a:xfrm>
                <a:off x="987999" y="461925"/>
                <a:ext cx="1514401" cy="1506302"/>
                <a:chOff x="987999" y="461925"/>
                <a:chExt cx="1514401" cy="1506302"/>
              </a:xfrm>
            </p:grpSpPr>
            <p:cxnSp>
              <p:nvCxnSpPr>
                <p:cNvPr id="1393" name="Google Shape;139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4" name="Google Shape;139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5" name="Google Shape;139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6" name="Google Shape;139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7" name="Google Shape;139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8" name="Google Shape;139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1" name="Google Shape;140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02" name="Google Shape;1402;p21"/>
              <p:cNvGrpSpPr/>
              <p:nvPr/>
            </p:nvGrpSpPr>
            <p:grpSpPr>
              <a:xfrm>
                <a:off x="987999" y="461927"/>
                <a:ext cx="1514404" cy="1507149"/>
                <a:chOff x="987999" y="461927"/>
                <a:chExt cx="1514404" cy="1507149"/>
              </a:xfrm>
            </p:grpSpPr>
            <p:cxnSp>
              <p:nvCxnSpPr>
                <p:cNvPr id="1403" name="Google Shape;140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4" name="Google Shape;140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5" name="Google Shape;140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7" name="Google Shape;140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8" name="Google Shape;140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9" name="Google Shape;140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10" name="Google Shape;141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11" name="Google Shape;1411;p21"/>
            <p:cNvGrpSpPr/>
            <p:nvPr/>
          </p:nvGrpSpPr>
          <p:grpSpPr>
            <a:xfrm>
              <a:off x="4572003" y="2571732"/>
              <a:ext cx="4607271" cy="2603603"/>
              <a:chOff x="987999" y="461925"/>
              <a:chExt cx="1514404" cy="1507151"/>
            </a:xfrm>
          </p:grpSpPr>
          <p:grpSp>
            <p:nvGrpSpPr>
              <p:cNvPr id="1412" name="Google Shape;1412;p21"/>
              <p:cNvGrpSpPr/>
              <p:nvPr/>
            </p:nvGrpSpPr>
            <p:grpSpPr>
              <a:xfrm>
                <a:off x="987999" y="461925"/>
                <a:ext cx="1514401" cy="1506302"/>
                <a:chOff x="987999" y="461925"/>
                <a:chExt cx="1514401" cy="1506302"/>
              </a:xfrm>
            </p:grpSpPr>
            <p:cxnSp>
              <p:nvCxnSpPr>
                <p:cNvPr id="1413" name="Google Shape;141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4" name="Google Shape;141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5" name="Google Shape;141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6" name="Google Shape;141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7" name="Google Shape;141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8" name="Google Shape;141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9" name="Google Shape;141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0" name="Google Shape;142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1" name="Google Shape;142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22" name="Google Shape;1422;p21"/>
              <p:cNvGrpSpPr/>
              <p:nvPr/>
            </p:nvGrpSpPr>
            <p:grpSpPr>
              <a:xfrm>
                <a:off x="987999" y="461927"/>
                <a:ext cx="1514404" cy="1507149"/>
                <a:chOff x="987999" y="461927"/>
                <a:chExt cx="1514404" cy="1507149"/>
              </a:xfrm>
            </p:grpSpPr>
            <p:cxnSp>
              <p:nvCxnSpPr>
                <p:cNvPr id="1423" name="Google Shape;142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4" name="Google Shape;142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5" name="Google Shape;142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6" name="Google Shape;142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7" name="Google Shape;142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8" name="Google Shape;142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9" name="Google Shape;142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30" name="Google Shape;143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1431" name="Google Shape;1431;p21"/>
          <p:cNvSpPr txBox="1">
            <a:spLocks noGrp="1"/>
          </p:cNvSpPr>
          <p:nvPr>
            <p:ph type="title"/>
          </p:nvPr>
        </p:nvSpPr>
        <p:spPr>
          <a:xfrm>
            <a:off x="1287000" y="3321800"/>
            <a:ext cx="7509600" cy="20136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atin typeface="Spectral"/>
                <a:ea typeface="Spectral"/>
                <a:cs typeface="Spectral"/>
                <a:sym typeface="Spectral"/>
              </a:defRPr>
            </a:lvl2pPr>
            <a:lvl3pPr lvl="2" rtl="0">
              <a:spcBef>
                <a:spcPts val="0"/>
              </a:spcBef>
              <a:spcAft>
                <a:spcPts val="0"/>
              </a:spcAft>
              <a:buSzPts val="2800"/>
              <a:buNone/>
              <a:defRPr>
                <a:latin typeface="Spectral"/>
                <a:ea typeface="Spectral"/>
                <a:cs typeface="Spectral"/>
                <a:sym typeface="Spectral"/>
              </a:defRPr>
            </a:lvl3pPr>
            <a:lvl4pPr lvl="3" rtl="0">
              <a:spcBef>
                <a:spcPts val="0"/>
              </a:spcBef>
              <a:spcAft>
                <a:spcPts val="0"/>
              </a:spcAft>
              <a:buSzPts val="2800"/>
              <a:buNone/>
              <a:defRPr>
                <a:latin typeface="Spectral"/>
                <a:ea typeface="Spectral"/>
                <a:cs typeface="Spectral"/>
                <a:sym typeface="Spectral"/>
              </a:defRPr>
            </a:lvl4pPr>
            <a:lvl5pPr lvl="4" rtl="0">
              <a:spcBef>
                <a:spcPts val="0"/>
              </a:spcBef>
              <a:spcAft>
                <a:spcPts val="0"/>
              </a:spcAft>
              <a:buSzPts val="2800"/>
              <a:buNone/>
              <a:defRPr>
                <a:latin typeface="Spectral"/>
                <a:ea typeface="Spectral"/>
                <a:cs typeface="Spectral"/>
                <a:sym typeface="Spectral"/>
              </a:defRPr>
            </a:lvl5pPr>
            <a:lvl6pPr lvl="5" rtl="0">
              <a:spcBef>
                <a:spcPts val="0"/>
              </a:spcBef>
              <a:spcAft>
                <a:spcPts val="0"/>
              </a:spcAft>
              <a:buSzPts val="2800"/>
              <a:buNone/>
              <a:defRPr>
                <a:latin typeface="Spectral"/>
                <a:ea typeface="Spectral"/>
                <a:cs typeface="Spectral"/>
                <a:sym typeface="Spectral"/>
              </a:defRPr>
            </a:lvl6pPr>
            <a:lvl7pPr lvl="6" rtl="0">
              <a:spcBef>
                <a:spcPts val="0"/>
              </a:spcBef>
              <a:spcAft>
                <a:spcPts val="0"/>
              </a:spcAft>
              <a:buSzPts val="2800"/>
              <a:buNone/>
              <a:defRPr>
                <a:latin typeface="Spectral"/>
                <a:ea typeface="Spectral"/>
                <a:cs typeface="Spectral"/>
                <a:sym typeface="Spectral"/>
              </a:defRPr>
            </a:lvl7pPr>
            <a:lvl8pPr lvl="7" rtl="0">
              <a:spcBef>
                <a:spcPts val="0"/>
              </a:spcBef>
              <a:spcAft>
                <a:spcPts val="0"/>
              </a:spcAft>
              <a:buSzPts val="2800"/>
              <a:buNone/>
              <a:defRPr>
                <a:latin typeface="Spectral"/>
                <a:ea typeface="Spectral"/>
                <a:cs typeface="Spectral"/>
                <a:sym typeface="Spectral"/>
              </a:defRPr>
            </a:lvl8pPr>
            <a:lvl9pPr lvl="8" rtl="0">
              <a:spcBef>
                <a:spcPts val="0"/>
              </a:spcBef>
              <a:spcAft>
                <a:spcPts val="0"/>
              </a:spcAft>
              <a:buSzPts val="2800"/>
              <a:buNone/>
              <a:defRPr>
                <a:latin typeface="Spectral"/>
                <a:ea typeface="Spectral"/>
                <a:cs typeface="Spectral"/>
                <a:sym typeface="Spectral"/>
              </a:defRPr>
            </a:lvl9pPr>
          </a:lstStyle>
          <a:p>
            <a:endParaRPr/>
          </a:p>
        </p:txBody>
      </p:sp>
      <p:sp>
        <p:nvSpPr>
          <p:cNvPr id="1432" name="Google Shape;1432;p21"/>
          <p:cNvSpPr txBox="1">
            <a:spLocks noGrp="1"/>
          </p:cNvSpPr>
          <p:nvPr>
            <p:ph type="subTitle" idx="1"/>
          </p:nvPr>
        </p:nvSpPr>
        <p:spPr>
          <a:xfrm>
            <a:off x="1287000" y="5321800"/>
            <a:ext cx="7509600" cy="1643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33" name="Google Shape;1433;p21"/>
          <p:cNvGrpSpPr/>
          <p:nvPr/>
        </p:nvGrpSpPr>
        <p:grpSpPr>
          <a:xfrm flipH="1">
            <a:off x="1065928" y="654611"/>
            <a:ext cx="1469496" cy="1904138"/>
            <a:chOff x="7465916" y="720492"/>
            <a:chExt cx="1139144" cy="1477450"/>
          </a:xfrm>
        </p:grpSpPr>
        <p:sp>
          <p:nvSpPr>
            <p:cNvPr id="1434" name="Google Shape;1434;p21"/>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5" name="Google Shape;1435;p21"/>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6" name="Google Shape;1436;p21"/>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7" name="Google Shape;1437;p21"/>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8" name="Google Shape;1438;p21"/>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9" name="Google Shape;1439;p21"/>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440" name="Google Shape;1440;p21"/>
          <p:cNvSpPr/>
          <p:nvPr/>
        </p:nvSpPr>
        <p:spPr>
          <a:xfrm>
            <a:off x="3097010" y="437244"/>
            <a:ext cx="548400" cy="534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09007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957"/>
        <p:cNvGrpSpPr/>
        <p:nvPr/>
      </p:nvGrpSpPr>
      <p:grpSpPr>
        <a:xfrm>
          <a:off x="0" y="0"/>
          <a:ext cx="0" cy="0"/>
          <a:chOff x="0" y="0"/>
          <a:chExt cx="0" cy="0"/>
        </a:xfrm>
      </p:grpSpPr>
      <p:grpSp>
        <p:nvGrpSpPr>
          <p:cNvPr id="1958" name="Google Shape;1958;p28"/>
          <p:cNvGrpSpPr/>
          <p:nvPr/>
        </p:nvGrpSpPr>
        <p:grpSpPr>
          <a:xfrm>
            <a:off x="-70549" y="-63670"/>
            <a:ext cx="18429098" cy="10414340"/>
            <a:chOff x="-35275" y="-31835"/>
            <a:chExt cx="9214549" cy="5207170"/>
          </a:xfrm>
        </p:grpSpPr>
        <p:grpSp>
          <p:nvGrpSpPr>
            <p:cNvPr id="1959" name="Google Shape;1959;p28"/>
            <p:cNvGrpSpPr/>
            <p:nvPr/>
          </p:nvGrpSpPr>
          <p:grpSpPr>
            <a:xfrm>
              <a:off x="-35275" y="-31835"/>
              <a:ext cx="4607271" cy="2603603"/>
              <a:chOff x="987999" y="461925"/>
              <a:chExt cx="1514404" cy="1507151"/>
            </a:xfrm>
          </p:grpSpPr>
          <p:grpSp>
            <p:nvGrpSpPr>
              <p:cNvPr id="1960" name="Google Shape;1960;p28"/>
              <p:cNvGrpSpPr/>
              <p:nvPr/>
            </p:nvGrpSpPr>
            <p:grpSpPr>
              <a:xfrm>
                <a:off x="987999" y="461925"/>
                <a:ext cx="1514401" cy="1506302"/>
                <a:chOff x="987999" y="461925"/>
                <a:chExt cx="1514401" cy="1506302"/>
              </a:xfrm>
            </p:grpSpPr>
            <p:cxnSp>
              <p:nvCxnSpPr>
                <p:cNvPr id="1961" name="Google Shape;196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2" name="Google Shape;196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3" name="Google Shape;196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4" name="Google Shape;196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5" name="Google Shape;196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6" name="Google Shape;196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7" name="Google Shape;196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8" name="Google Shape;196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9" name="Google Shape;196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70" name="Google Shape;1970;p28"/>
              <p:cNvGrpSpPr/>
              <p:nvPr/>
            </p:nvGrpSpPr>
            <p:grpSpPr>
              <a:xfrm>
                <a:off x="987999" y="461927"/>
                <a:ext cx="1514404" cy="1507149"/>
                <a:chOff x="987999" y="461927"/>
                <a:chExt cx="1514404" cy="1507149"/>
              </a:xfrm>
            </p:grpSpPr>
            <p:cxnSp>
              <p:nvCxnSpPr>
                <p:cNvPr id="1971" name="Google Shape;197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2" name="Google Shape;197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3" name="Google Shape;197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4" name="Google Shape;197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5" name="Google Shape;197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6" name="Google Shape;197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7" name="Google Shape;197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8" name="Google Shape;197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79" name="Google Shape;1979;p28"/>
            <p:cNvGrpSpPr/>
            <p:nvPr/>
          </p:nvGrpSpPr>
          <p:grpSpPr>
            <a:xfrm>
              <a:off x="4572003" y="-31835"/>
              <a:ext cx="4607271" cy="2603603"/>
              <a:chOff x="987999" y="461925"/>
              <a:chExt cx="1514404" cy="1507151"/>
            </a:xfrm>
          </p:grpSpPr>
          <p:grpSp>
            <p:nvGrpSpPr>
              <p:cNvPr id="1980" name="Google Shape;1980;p28"/>
              <p:cNvGrpSpPr/>
              <p:nvPr/>
            </p:nvGrpSpPr>
            <p:grpSpPr>
              <a:xfrm>
                <a:off x="987999" y="461925"/>
                <a:ext cx="1514401" cy="1506302"/>
                <a:chOff x="987999" y="461925"/>
                <a:chExt cx="1514401" cy="1506302"/>
              </a:xfrm>
            </p:grpSpPr>
            <p:cxnSp>
              <p:nvCxnSpPr>
                <p:cNvPr id="1981" name="Google Shape;198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2" name="Google Shape;198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3" name="Google Shape;198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4" name="Google Shape;198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5" name="Google Shape;198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6" name="Google Shape;198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7" name="Google Shape;198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8" name="Google Shape;198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9" name="Google Shape;198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90" name="Google Shape;1990;p28"/>
              <p:cNvGrpSpPr/>
              <p:nvPr/>
            </p:nvGrpSpPr>
            <p:grpSpPr>
              <a:xfrm>
                <a:off x="987999" y="461927"/>
                <a:ext cx="1514404" cy="1507149"/>
                <a:chOff x="987999" y="461927"/>
                <a:chExt cx="1514404" cy="1507149"/>
              </a:xfrm>
            </p:grpSpPr>
            <p:cxnSp>
              <p:nvCxnSpPr>
                <p:cNvPr id="1991" name="Google Shape;199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2" name="Google Shape;199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3" name="Google Shape;199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4" name="Google Shape;199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5" name="Google Shape;199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6" name="Google Shape;199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7" name="Google Shape;199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8" name="Google Shape;199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99" name="Google Shape;1999;p28"/>
            <p:cNvGrpSpPr/>
            <p:nvPr/>
          </p:nvGrpSpPr>
          <p:grpSpPr>
            <a:xfrm>
              <a:off x="-35275" y="2571732"/>
              <a:ext cx="4607271" cy="2603603"/>
              <a:chOff x="987999" y="461925"/>
              <a:chExt cx="1514404" cy="1507151"/>
            </a:xfrm>
          </p:grpSpPr>
          <p:grpSp>
            <p:nvGrpSpPr>
              <p:cNvPr id="2000" name="Google Shape;2000;p28"/>
              <p:cNvGrpSpPr/>
              <p:nvPr/>
            </p:nvGrpSpPr>
            <p:grpSpPr>
              <a:xfrm>
                <a:off x="987999" y="461925"/>
                <a:ext cx="1514401" cy="1506302"/>
                <a:chOff x="987999" y="461925"/>
                <a:chExt cx="1514401" cy="1506302"/>
              </a:xfrm>
            </p:grpSpPr>
            <p:cxnSp>
              <p:nvCxnSpPr>
                <p:cNvPr id="2001" name="Google Shape;200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2" name="Google Shape;200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3" name="Google Shape;200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4" name="Google Shape;200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5" name="Google Shape;200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6" name="Google Shape;200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7" name="Google Shape;200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8" name="Google Shape;200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9" name="Google Shape;200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10" name="Google Shape;2010;p28"/>
              <p:cNvGrpSpPr/>
              <p:nvPr/>
            </p:nvGrpSpPr>
            <p:grpSpPr>
              <a:xfrm>
                <a:off x="987999" y="461927"/>
                <a:ext cx="1514404" cy="1507149"/>
                <a:chOff x="987999" y="461927"/>
                <a:chExt cx="1514404" cy="1507149"/>
              </a:xfrm>
            </p:grpSpPr>
            <p:cxnSp>
              <p:nvCxnSpPr>
                <p:cNvPr id="2011" name="Google Shape;201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2" name="Google Shape;201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3" name="Google Shape;201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4" name="Google Shape;201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5" name="Google Shape;201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6" name="Google Shape;201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7" name="Google Shape;201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8" name="Google Shape;201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19" name="Google Shape;2019;p28"/>
            <p:cNvGrpSpPr/>
            <p:nvPr/>
          </p:nvGrpSpPr>
          <p:grpSpPr>
            <a:xfrm>
              <a:off x="4572003" y="2571732"/>
              <a:ext cx="4607271" cy="2603603"/>
              <a:chOff x="987999" y="461925"/>
              <a:chExt cx="1514404" cy="1507151"/>
            </a:xfrm>
          </p:grpSpPr>
          <p:grpSp>
            <p:nvGrpSpPr>
              <p:cNvPr id="2020" name="Google Shape;2020;p28"/>
              <p:cNvGrpSpPr/>
              <p:nvPr/>
            </p:nvGrpSpPr>
            <p:grpSpPr>
              <a:xfrm>
                <a:off x="987999" y="461925"/>
                <a:ext cx="1514401" cy="1506302"/>
                <a:chOff x="987999" y="461925"/>
                <a:chExt cx="1514401" cy="1506302"/>
              </a:xfrm>
            </p:grpSpPr>
            <p:cxnSp>
              <p:nvCxnSpPr>
                <p:cNvPr id="2021" name="Google Shape;202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2" name="Google Shape;202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3" name="Google Shape;202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4" name="Google Shape;202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5" name="Google Shape;202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6" name="Google Shape;202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7" name="Google Shape;202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8" name="Google Shape;202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9" name="Google Shape;202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30" name="Google Shape;2030;p28"/>
              <p:cNvGrpSpPr/>
              <p:nvPr/>
            </p:nvGrpSpPr>
            <p:grpSpPr>
              <a:xfrm>
                <a:off x="987999" y="461927"/>
                <a:ext cx="1514404" cy="1507149"/>
                <a:chOff x="987999" y="461927"/>
                <a:chExt cx="1514404" cy="1507149"/>
              </a:xfrm>
            </p:grpSpPr>
            <p:cxnSp>
              <p:nvCxnSpPr>
                <p:cNvPr id="2031" name="Google Shape;203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2" name="Google Shape;203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3" name="Google Shape;203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4" name="Google Shape;203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5" name="Google Shape;203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6" name="Google Shape;203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7" name="Google Shape;203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8" name="Google Shape;203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2039" name="Google Shape;2039;p28"/>
          <p:cNvGrpSpPr/>
          <p:nvPr/>
        </p:nvGrpSpPr>
        <p:grpSpPr>
          <a:xfrm flipH="1">
            <a:off x="293078" y="262595"/>
            <a:ext cx="1469496" cy="1904138"/>
            <a:chOff x="7465916" y="720492"/>
            <a:chExt cx="1139144" cy="1477450"/>
          </a:xfrm>
        </p:grpSpPr>
        <p:sp>
          <p:nvSpPr>
            <p:cNvPr id="2040" name="Google Shape;2040;p28"/>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1" name="Google Shape;2041;p28"/>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2" name="Google Shape;2042;p28"/>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3" name="Google Shape;2043;p28"/>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4" name="Google Shape;2044;p28"/>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5" name="Google Shape;2045;p28"/>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46" name="Google Shape;2046;p28"/>
          <p:cNvSpPr/>
          <p:nvPr/>
        </p:nvSpPr>
        <p:spPr>
          <a:xfrm>
            <a:off x="16803144" y="9172248"/>
            <a:ext cx="863400" cy="84060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7" name="Google Shape;2047;p28"/>
          <p:cNvSpPr/>
          <p:nvPr/>
        </p:nvSpPr>
        <p:spPr>
          <a:xfrm>
            <a:off x="17536448" y="8644850"/>
            <a:ext cx="419400" cy="408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62730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1"/>
        </a:solidFill>
        <a:effectLst/>
      </p:bgPr>
    </p:bg>
    <p:spTree>
      <p:nvGrpSpPr>
        <p:cNvPr id="1" name="Shape 2048"/>
        <p:cNvGrpSpPr/>
        <p:nvPr/>
      </p:nvGrpSpPr>
      <p:grpSpPr>
        <a:xfrm>
          <a:off x="0" y="0"/>
          <a:ext cx="0" cy="0"/>
          <a:chOff x="0" y="0"/>
          <a:chExt cx="0" cy="0"/>
        </a:xfrm>
      </p:grpSpPr>
      <p:grpSp>
        <p:nvGrpSpPr>
          <p:cNvPr id="2049" name="Google Shape;2049;p29"/>
          <p:cNvGrpSpPr/>
          <p:nvPr/>
        </p:nvGrpSpPr>
        <p:grpSpPr>
          <a:xfrm>
            <a:off x="-302050" y="-174917"/>
            <a:ext cx="18887900" cy="10673886"/>
            <a:chOff x="1366600" y="892542"/>
            <a:chExt cx="757200" cy="649200"/>
          </a:xfrm>
        </p:grpSpPr>
        <p:grpSp>
          <p:nvGrpSpPr>
            <p:cNvPr id="2050" name="Google Shape;2050;p29"/>
            <p:cNvGrpSpPr/>
            <p:nvPr/>
          </p:nvGrpSpPr>
          <p:grpSpPr>
            <a:xfrm>
              <a:off x="1366600" y="892542"/>
              <a:ext cx="757199" cy="649200"/>
              <a:chOff x="1366600" y="892542"/>
              <a:chExt cx="757199" cy="649200"/>
            </a:xfrm>
          </p:grpSpPr>
          <p:cxnSp>
            <p:nvCxnSpPr>
              <p:cNvPr id="2051" name="Google Shape;2051;p29"/>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2" name="Google Shape;2052;p29"/>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3" name="Google Shape;2053;p29"/>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4" name="Google Shape;2054;p29"/>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5" name="Google Shape;2055;p29"/>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2056" name="Google Shape;2056;p29"/>
            <p:cNvGrpSpPr/>
            <p:nvPr/>
          </p:nvGrpSpPr>
          <p:grpSpPr>
            <a:xfrm>
              <a:off x="1366600" y="892542"/>
              <a:ext cx="757200" cy="645919"/>
              <a:chOff x="1366600" y="892542"/>
              <a:chExt cx="757200" cy="645919"/>
            </a:xfrm>
          </p:grpSpPr>
          <p:cxnSp>
            <p:nvCxnSpPr>
              <p:cNvPr id="2057" name="Google Shape;2057;p29"/>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8" name="Google Shape;2058;p29"/>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9" name="Google Shape;2059;p29"/>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60" name="Google Shape;2060;p29"/>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61" name="Google Shape;2061;p29"/>
          <p:cNvGrpSpPr/>
          <p:nvPr/>
        </p:nvGrpSpPr>
        <p:grpSpPr>
          <a:xfrm rot="-5400000" flipH="1">
            <a:off x="15548875" y="4384726"/>
            <a:ext cx="3528082" cy="1517528"/>
            <a:chOff x="6659230" y="279450"/>
            <a:chExt cx="2217246" cy="953700"/>
          </a:xfrm>
        </p:grpSpPr>
        <p:sp>
          <p:nvSpPr>
            <p:cNvPr id="2062" name="Google Shape;2062;p29"/>
            <p:cNvSpPr/>
            <p:nvPr/>
          </p:nvSpPr>
          <p:spPr>
            <a:xfrm>
              <a:off x="665923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3" name="Google Shape;2063;p29"/>
            <p:cNvSpPr/>
            <p:nvPr/>
          </p:nvSpPr>
          <p:spPr>
            <a:xfrm>
              <a:off x="689227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4" name="Google Shape;2064;p29"/>
            <p:cNvSpPr/>
            <p:nvPr/>
          </p:nvSpPr>
          <p:spPr>
            <a:xfrm>
              <a:off x="723577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5" name="Google Shape;2065;p29"/>
            <p:cNvSpPr/>
            <p:nvPr/>
          </p:nvSpPr>
          <p:spPr>
            <a:xfrm>
              <a:off x="757927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6" name="Google Shape;2066;p29"/>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67" name="Google Shape;2067;p29"/>
          <p:cNvSpPr/>
          <p:nvPr/>
        </p:nvSpPr>
        <p:spPr>
          <a:xfrm flipH="1">
            <a:off x="518458" y="2955278"/>
            <a:ext cx="859800" cy="8364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8" name="Google Shape;2068;p29"/>
          <p:cNvSpPr/>
          <p:nvPr/>
        </p:nvSpPr>
        <p:spPr>
          <a:xfrm flipH="1">
            <a:off x="13627912" y="352328"/>
            <a:ext cx="493800" cy="4806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17134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7400" y="678650"/>
            <a:ext cx="16167600" cy="1519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1pPr>
            <a:lvl2pPr lvl="1">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2pPr>
            <a:lvl3pPr lvl="2">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3pPr>
            <a:lvl4pPr lvl="3">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4pPr>
            <a:lvl5pPr lvl="4">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5pPr>
            <a:lvl6pPr lvl="5">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6pPr>
            <a:lvl7pPr lvl="6">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7pPr>
            <a:lvl8pPr lvl="7">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8pPr>
            <a:lvl9pPr lvl="8">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426450" y="2475016"/>
            <a:ext cx="15435000" cy="6742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1pPr>
            <a:lvl2pPr marL="914400" lvl="1"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2pPr>
            <a:lvl3pPr marL="1371600" lvl="2"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3pPr>
            <a:lvl4pPr marL="1828800" lvl="3"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4pPr>
            <a:lvl5pPr marL="2286000" lvl="4"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5pPr>
            <a:lvl6pPr marL="2743200" lvl="5"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6pPr>
            <a:lvl7pPr marL="3200400" lvl="6"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7pPr>
            <a:lvl8pPr marL="3657600" lvl="7"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8pPr>
            <a:lvl9pPr marL="4114800" lvl="8"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9pPr>
          </a:lstStyle>
          <a:p>
            <a:endParaRPr/>
          </a:p>
        </p:txBody>
      </p:sp>
    </p:spTree>
    <p:extLst>
      <p:ext uri="{BB962C8B-B14F-4D97-AF65-F5344CB8AC3E}">
        <p14:creationId xmlns:p14="http://schemas.microsoft.com/office/powerpoint/2010/main" val="232931462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71" r:id="rId6"/>
    <p:sldLayoutId id="2147483672" r:id="rId7"/>
    <p:sldLayoutId id="2147483675"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sv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14" Type="http://schemas.openxmlformats.org/officeDocument/2006/relationships/image" Target="../media/image11.png"/></Relationships>
</file>

<file path=ppt/slides/_rels/slide15.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14" Type="http://schemas.openxmlformats.org/officeDocument/2006/relationships/image" Target="../media/image11.png"/></Relationships>
</file>

<file path=ppt/slides/_rels/slide16.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14" Type="http://schemas.openxmlformats.org/officeDocument/2006/relationships/image" Target="../media/image12.png"/></Relationships>
</file>

<file path=ppt/slides/_rels/slide17.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1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16.xml"/><Relationship Id="rId1" Type="http://schemas.openxmlformats.org/officeDocument/2006/relationships/slideLayout" Target="../slideLayouts/slideLayout13.xml"/><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sv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18.xml"/><Relationship Id="rId1" Type="http://schemas.openxmlformats.org/officeDocument/2006/relationships/slideLayout" Target="../slideLayouts/slideLayout13.xml"/><Relationship Id="rId9"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20.xml"/><Relationship Id="rId1" Type="http://schemas.openxmlformats.org/officeDocument/2006/relationships/slideLayout" Target="../slideLayouts/slideLayout13.xml"/><Relationship Id="rId9" Type="http://schemas.microsoft.com/office/2007/relationships/hdphoto" Target="../media/hdphoto3.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sv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png"/><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10.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microsoft.com/office/2007/relationships/hdphoto" Target="../media/hdphoto8.wdp"/></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microsoft.com/office/2007/relationships/hdphoto" Target="../media/hdphoto9.wdp"/></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microsoft.com/office/2007/relationships/hdphoto" Target="../media/hdphoto10.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6.png"/><Relationship Id="rId4" Type="http://schemas.microsoft.com/office/2007/relationships/hdphoto" Target="../media/hdphoto11.wdp"/></Relationships>
</file>

<file path=ppt/slides/_rels/slide37.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10.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8">
            <a:alphaModFix amt="6500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flipV="1">
            <a:off x="-2438244" y="5143500"/>
            <a:ext cx="4400856" cy="4114800"/>
          </a:xfrm>
          <a:prstGeom prst="rect">
            <a:avLst/>
          </a:prstGeom>
        </p:spPr>
      </p:pic>
      <p:sp>
        <p:nvSpPr>
          <p:cNvPr id="12" name="Rectangle 11"/>
          <p:cNvSpPr/>
          <p:nvPr/>
        </p:nvSpPr>
        <p:spPr>
          <a:xfrm>
            <a:off x="4343400" y="1610038"/>
            <a:ext cx="10653878" cy="5286062"/>
          </a:xfrm>
          <a:prstGeom prst="rect">
            <a:avLst/>
          </a:prstGeom>
        </p:spPr>
        <p:txBody>
          <a:bodyPr wrap="none">
            <a:spAutoFit/>
          </a:bodyPr>
          <a:lstStyle/>
          <a:p>
            <a:pPr lvl="0" algn="ctr">
              <a:lnSpc>
                <a:spcPct val="150000"/>
              </a:lnSpc>
            </a:pPr>
            <a:r>
              <a:rPr lang="en-US" sz="7500" b="1">
                <a:solidFill>
                  <a:schemeClr val="tx2">
                    <a:lumMod val="75000"/>
                  </a:schemeClr>
                </a:solidFill>
                <a:latin typeface="Arial" panose="020B0604020202020204" pitchFamily="34" charset="0"/>
                <a:cs typeface="Arial" panose="020B0604020202020204" pitchFamily="34" charset="0"/>
                <a:sym typeface="Anton"/>
              </a:rPr>
              <a:t>CHÀO MỪNG CÁC EM </a:t>
            </a:r>
            <a:endParaRPr lang="en-US" sz="7500" b="1"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smtClean="0">
                <a:solidFill>
                  <a:schemeClr val="tx2">
                    <a:lumMod val="75000"/>
                  </a:schemeClr>
                </a:solidFill>
                <a:latin typeface="Arial" panose="020B0604020202020204" pitchFamily="34" charset="0"/>
                <a:cs typeface="Arial" panose="020B0604020202020204" pitchFamily="34" charset="0"/>
                <a:sym typeface="Anton"/>
              </a:rPr>
              <a:t>ĐẾN </a:t>
            </a:r>
            <a:r>
              <a:rPr lang="en-US" sz="7500" b="1">
                <a:solidFill>
                  <a:schemeClr val="tx2">
                    <a:lumMod val="75000"/>
                  </a:schemeClr>
                </a:solidFill>
                <a:latin typeface="Arial" panose="020B0604020202020204" pitchFamily="34" charset="0"/>
                <a:cs typeface="Arial" panose="020B0604020202020204" pitchFamily="34" charset="0"/>
                <a:sym typeface="Anton"/>
              </a:rPr>
              <a:t>VỚI TIẾT HỌC </a:t>
            </a:r>
            <a:endParaRPr lang="en-US" sz="7500" b="1"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smtClean="0">
                <a:solidFill>
                  <a:schemeClr val="tx2">
                    <a:lumMod val="75000"/>
                  </a:schemeClr>
                </a:solidFill>
                <a:latin typeface="Arial" panose="020B0604020202020204" pitchFamily="34" charset="0"/>
                <a:cs typeface="Arial" panose="020B0604020202020204" pitchFamily="34" charset="0"/>
                <a:sym typeface="Anton"/>
              </a:rPr>
              <a:t>HÔM NAY!</a:t>
            </a:r>
            <a:endParaRPr lang="en-US" sz="750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2123861" y="583806"/>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266748" y="8975863"/>
            <a:ext cx="1219200" cy="122547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11" name="Google Shape;2392;p42"/>
          <p:cNvGrpSpPr/>
          <p:nvPr/>
        </p:nvGrpSpPr>
        <p:grpSpPr>
          <a:xfrm>
            <a:off x="16795907" y="8547132"/>
            <a:ext cx="1093310" cy="1501476"/>
            <a:chOff x="7465916" y="720492"/>
            <a:chExt cx="1139144" cy="1477450"/>
          </a:xfrm>
          <a:solidFill>
            <a:schemeClr val="accent3"/>
          </a:solidFill>
        </p:grpSpPr>
        <p:sp>
          <p:nvSpPr>
            <p:cNvPr id="12"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3"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4"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5"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7"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0"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25" name="TextBox 24"/>
          <p:cNvSpPr txBox="1"/>
          <p:nvPr/>
        </p:nvSpPr>
        <p:spPr>
          <a:xfrm>
            <a:off x="6781800" y="266700"/>
            <a:ext cx="8153400" cy="1015663"/>
          </a:xfrm>
          <a:prstGeom prst="rect">
            <a:avLst/>
          </a:prstGeom>
          <a:noFill/>
        </p:spPr>
        <p:txBody>
          <a:bodyPr wrap="square" rtlCol="0">
            <a:spAutoFit/>
          </a:bodyPr>
          <a:lstStyle/>
          <a:p>
            <a:r>
              <a:rPr lang="en-US" sz="6000" b="1" smtClean="0">
                <a:solidFill>
                  <a:srgbClr val="FF0000"/>
                </a:solidFill>
                <a:cs typeface="Arial" panose="020B0604020202020204" pitchFamily="34" charset="0"/>
              </a:rPr>
              <a:t>BÀI TẬP THÊM</a:t>
            </a:r>
            <a:endParaRPr lang="en-US" sz="6000" b="1">
              <a:solidFill>
                <a:srgbClr val="FF0000"/>
              </a:solidFill>
              <a:cs typeface="Arial" panose="020B0604020202020204" pitchFamily="34" charset="0"/>
            </a:endParaRPr>
          </a:p>
        </p:txBody>
      </p:sp>
      <p:sp>
        <p:nvSpPr>
          <p:cNvPr id="2" name="Rectangle 1"/>
          <p:cNvSpPr/>
          <p:nvPr/>
        </p:nvSpPr>
        <p:spPr>
          <a:xfrm>
            <a:off x="891492" y="1333500"/>
            <a:ext cx="16329708" cy="2862322"/>
          </a:xfrm>
          <a:prstGeom prst="rect">
            <a:avLst/>
          </a:prstGeom>
        </p:spPr>
        <p:txBody>
          <a:bodyPr wrap="square">
            <a:spAutoFit/>
          </a:bodyPr>
          <a:lstStyle/>
          <a:p>
            <a:pPr algn="just">
              <a:lnSpc>
                <a:spcPct val="150000"/>
              </a:lnSpc>
            </a:pPr>
            <a:r>
              <a:rPr lang="vi-VN" sz="4000">
                <a:solidFill>
                  <a:srgbClr val="000000"/>
                </a:solidFill>
              </a:rPr>
              <a:t>Biểu đồ dưới đây cho biết thứ hạng của bóng đá nam Việt Nam trên bảng xếp hạng của Liên đoàn Bóng đá thế giới (FIFA) trong các năm từ 2016 đến 2020.</a:t>
            </a:r>
            <a:endParaRPr lang="en-US" sz="4000"/>
          </a:p>
        </p:txBody>
      </p:sp>
      <p:pic>
        <p:nvPicPr>
          <p:cNvPr id="3" name="Picture 2"/>
          <p:cNvPicPr>
            <a:picLocks noChangeAspect="1"/>
          </p:cNvPicPr>
          <p:nvPr/>
        </p:nvPicPr>
        <p:blipFill>
          <a:blip r:embed="rId3"/>
          <a:stretch>
            <a:fillRect/>
          </a:stretch>
        </p:blipFill>
        <p:spPr>
          <a:xfrm>
            <a:off x="4038600" y="4152900"/>
            <a:ext cx="10358438" cy="5785298"/>
          </a:xfrm>
          <a:prstGeom prst="rect">
            <a:avLst/>
          </a:prstGeom>
        </p:spPr>
      </p:pic>
    </p:spTree>
    <p:extLst>
      <p:ext uri="{BB962C8B-B14F-4D97-AF65-F5344CB8AC3E}">
        <p14:creationId xmlns:p14="http://schemas.microsoft.com/office/powerpoint/2010/main" val="90564343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7462873" y="92910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6992600" y="2667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466961" y="432471"/>
            <a:ext cx="1219200" cy="122547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11" name="Google Shape;2392;p42"/>
          <p:cNvGrpSpPr/>
          <p:nvPr/>
        </p:nvGrpSpPr>
        <p:grpSpPr>
          <a:xfrm>
            <a:off x="16795907" y="8547132"/>
            <a:ext cx="1093310" cy="1501476"/>
            <a:chOff x="7465916" y="720492"/>
            <a:chExt cx="1139144" cy="1477450"/>
          </a:xfrm>
          <a:solidFill>
            <a:schemeClr val="accent3"/>
          </a:solidFill>
        </p:grpSpPr>
        <p:sp>
          <p:nvSpPr>
            <p:cNvPr id="12"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3"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4"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5"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7"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0"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pic>
        <p:nvPicPr>
          <p:cNvPr id="3" name="Picture 2"/>
          <p:cNvPicPr>
            <a:picLocks noChangeAspect="1"/>
          </p:cNvPicPr>
          <p:nvPr/>
        </p:nvPicPr>
        <p:blipFill>
          <a:blip r:embed="rId3"/>
          <a:stretch>
            <a:fillRect/>
          </a:stretch>
        </p:blipFill>
        <p:spPr>
          <a:xfrm>
            <a:off x="3971924" y="882202"/>
            <a:ext cx="10358438" cy="5785298"/>
          </a:xfrm>
          <a:prstGeom prst="rect">
            <a:avLst/>
          </a:prstGeom>
        </p:spPr>
      </p:pic>
      <p:sp>
        <p:nvSpPr>
          <p:cNvPr id="4" name="Rectangle 3"/>
          <p:cNvSpPr/>
          <p:nvPr/>
        </p:nvSpPr>
        <p:spPr>
          <a:xfrm>
            <a:off x="1673780" y="7204777"/>
            <a:ext cx="14698766" cy="1824923"/>
          </a:xfrm>
          <a:prstGeom prst="rect">
            <a:avLst/>
          </a:prstGeom>
        </p:spPr>
        <p:txBody>
          <a:bodyPr wrap="square">
            <a:spAutoFit/>
          </a:bodyPr>
          <a:lstStyle/>
          <a:p>
            <a:pPr algn="just">
              <a:lnSpc>
                <a:spcPct val="150000"/>
              </a:lnSpc>
            </a:pPr>
            <a:r>
              <a:rPr lang="en-US" sz="4000">
                <a:solidFill>
                  <a:srgbClr val="000000"/>
                </a:solidFill>
                <a:ea typeface="Times New Roman" panose="02020603050405020304" pitchFamily="18" charset="0"/>
              </a:rPr>
              <a:t>a) Xác định tên biểu đồ, các trục đơn vị trên các trục.</a:t>
            </a:r>
            <a:endParaRPr lang="en-US" sz="4000">
              <a:ea typeface="Times New Roman" panose="02020603050405020304" pitchFamily="18" charset="0"/>
            </a:endParaRPr>
          </a:p>
          <a:p>
            <a:pPr algn="just">
              <a:lnSpc>
                <a:spcPct val="150000"/>
              </a:lnSpc>
            </a:pPr>
            <a:r>
              <a:rPr lang="en-US" sz="4000">
                <a:solidFill>
                  <a:srgbClr val="000000"/>
                </a:solidFill>
                <a:ea typeface="Times New Roman" panose="02020603050405020304" pitchFamily="18" charset="0"/>
              </a:rPr>
              <a:t>b) Em hãy cho biết mỗi điểm trên biểu đồ biểu diễn thông tin gì?</a:t>
            </a:r>
            <a:endParaRPr lang="en-US" sz="4000">
              <a:effectLst/>
              <a:ea typeface="Times New Roman" panose="02020603050405020304" pitchFamily="18" charset="0"/>
            </a:endParaRPr>
          </a:p>
        </p:txBody>
      </p:sp>
      <p:pic>
        <p:nvPicPr>
          <p:cNvPr id="18" name="Picture 5"/>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9359" flipH="1">
            <a:off x="-608877" y="8356193"/>
            <a:ext cx="1621537" cy="1607349"/>
          </a:xfrm>
          <a:prstGeom prst="rect">
            <a:avLst/>
          </a:prstGeom>
        </p:spPr>
      </p:pic>
    </p:spTree>
    <p:extLst>
      <p:ext uri="{BB962C8B-B14F-4D97-AF65-F5344CB8AC3E}">
        <p14:creationId xmlns:p14="http://schemas.microsoft.com/office/powerpoint/2010/main" val="695199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7462873" y="92910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6992600" y="2667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228600" y="9291384"/>
            <a:ext cx="704199" cy="781404"/>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11" name="Google Shape;2392;p42"/>
          <p:cNvGrpSpPr/>
          <p:nvPr/>
        </p:nvGrpSpPr>
        <p:grpSpPr>
          <a:xfrm>
            <a:off x="16644170" y="9178938"/>
            <a:ext cx="1277617" cy="917562"/>
            <a:chOff x="7465916" y="720492"/>
            <a:chExt cx="1139144" cy="1477450"/>
          </a:xfrm>
          <a:solidFill>
            <a:schemeClr val="accent3"/>
          </a:solidFill>
        </p:grpSpPr>
        <p:sp>
          <p:nvSpPr>
            <p:cNvPr id="12"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3"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4"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5"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7"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0"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pic>
        <p:nvPicPr>
          <p:cNvPr id="3" name="Picture 2"/>
          <p:cNvPicPr>
            <a:picLocks noChangeAspect="1"/>
          </p:cNvPicPr>
          <p:nvPr/>
        </p:nvPicPr>
        <p:blipFill>
          <a:blip r:embed="rId3"/>
          <a:stretch>
            <a:fillRect/>
          </a:stretch>
        </p:blipFill>
        <p:spPr>
          <a:xfrm>
            <a:off x="381000" y="1306885"/>
            <a:ext cx="6505927" cy="5002441"/>
          </a:xfrm>
          <a:prstGeom prst="rect">
            <a:avLst/>
          </a:prstGeom>
        </p:spPr>
      </p:pic>
      <p:sp>
        <p:nvSpPr>
          <p:cNvPr id="4" name="Rectangle 3"/>
          <p:cNvSpPr/>
          <p:nvPr/>
        </p:nvSpPr>
        <p:spPr>
          <a:xfrm>
            <a:off x="457200" y="6896100"/>
            <a:ext cx="17297401" cy="1938992"/>
          </a:xfrm>
          <a:prstGeom prst="rect">
            <a:avLst/>
          </a:prstGeom>
        </p:spPr>
        <p:txBody>
          <a:bodyPr wrap="square">
            <a:spAutoFit/>
          </a:bodyPr>
          <a:lstStyle/>
          <a:p>
            <a:pPr algn="just">
              <a:lnSpc>
                <a:spcPct val="150000"/>
              </a:lnSpc>
            </a:pPr>
            <a:r>
              <a:rPr lang="vi-VN" sz="4000" smtClean="0">
                <a:solidFill>
                  <a:srgbClr val="000000"/>
                </a:solidFill>
                <a:ea typeface="Times New Roman" panose="02020603050405020304" pitchFamily="18" charset="0"/>
              </a:rPr>
              <a:t>b</a:t>
            </a:r>
            <a:r>
              <a:rPr lang="vi-VN" sz="4000">
                <a:solidFill>
                  <a:srgbClr val="000000"/>
                </a:solidFill>
                <a:ea typeface="Times New Roman" panose="02020603050405020304" pitchFamily="18" charset="0"/>
              </a:rPr>
              <a:t>) Mỗi điểm trên biểu đồ biểu diễn thứ hạng của bóng đá nam Việt Nam tại năm tương ứng theo bảng xếp hạng của Liên đoàn Bóng đá thế giới (FIFA).</a:t>
            </a:r>
          </a:p>
        </p:txBody>
      </p:sp>
      <p:pic>
        <p:nvPicPr>
          <p:cNvPr id="18" name="Picture 5"/>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7159425" flipH="1">
            <a:off x="-440421" y="-413966"/>
            <a:ext cx="1621537" cy="1607349"/>
          </a:xfrm>
          <a:prstGeom prst="rect">
            <a:avLst/>
          </a:prstGeom>
        </p:spPr>
      </p:pic>
      <p:sp>
        <p:nvSpPr>
          <p:cNvPr id="2" name="Rectangle 1"/>
          <p:cNvSpPr/>
          <p:nvPr/>
        </p:nvSpPr>
        <p:spPr>
          <a:xfrm>
            <a:off x="7239000" y="1010556"/>
            <a:ext cx="10858673" cy="1938992"/>
          </a:xfrm>
          <a:prstGeom prst="rect">
            <a:avLst/>
          </a:prstGeom>
        </p:spPr>
        <p:txBody>
          <a:bodyPr wrap="square">
            <a:spAutoFit/>
          </a:bodyPr>
          <a:lstStyle/>
          <a:p>
            <a:pPr marL="742950" lvl="0" indent="-742950">
              <a:lnSpc>
                <a:spcPct val="150000"/>
              </a:lnSpc>
              <a:buAutoNum type="alphaLcParenR"/>
            </a:pPr>
            <a:r>
              <a:rPr lang="vi-VN" sz="4000" smtClean="0">
                <a:solidFill>
                  <a:srgbClr val="000000"/>
                </a:solidFill>
                <a:ea typeface="Times New Roman" panose="02020603050405020304" pitchFamily="18" charset="0"/>
              </a:rPr>
              <a:t>Tên </a:t>
            </a:r>
            <a:r>
              <a:rPr lang="vi-VN" sz="4000">
                <a:solidFill>
                  <a:srgbClr val="000000"/>
                </a:solidFill>
                <a:ea typeface="Times New Roman" panose="02020603050405020304" pitchFamily="18" charset="0"/>
              </a:rPr>
              <a:t>biểu </a:t>
            </a:r>
            <a:r>
              <a:rPr lang="vi-VN" sz="4000">
                <a:solidFill>
                  <a:srgbClr val="000000"/>
                </a:solidFill>
                <a:ea typeface="Times New Roman" panose="02020603050405020304" pitchFamily="18" charset="0"/>
              </a:rPr>
              <a:t>đồ</a:t>
            </a:r>
            <a:r>
              <a:rPr lang="vi-VN" sz="4000" smtClean="0">
                <a:solidFill>
                  <a:srgbClr val="000000"/>
                </a:solidFill>
                <a:ea typeface="Times New Roman" panose="02020603050405020304" pitchFamily="18" charset="0"/>
              </a:rPr>
              <a:t>:</a:t>
            </a:r>
            <a:endParaRPr lang="en-US" sz="4000" smtClean="0">
              <a:solidFill>
                <a:srgbClr val="000000"/>
              </a:solidFill>
              <a:ea typeface="Times New Roman" panose="02020603050405020304" pitchFamily="18" charset="0"/>
            </a:endParaRPr>
          </a:p>
          <a:p>
            <a:pPr lvl="0" algn="ctr">
              <a:lnSpc>
                <a:spcPct val="150000"/>
              </a:lnSpc>
            </a:pPr>
            <a:r>
              <a:rPr lang="vi-VN" sz="4000" smtClean="0">
                <a:solidFill>
                  <a:srgbClr val="000000"/>
                </a:solidFill>
                <a:ea typeface="Times New Roman" panose="02020603050405020304" pitchFamily="18" charset="0"/>
              </a:rPr>
              <a:t> </a:t>
            </a:r>
            <a:r>
              <a:rPr lang="vi-VN" sz="4000">
                <a:solidFill>
                  <a:srgbClr val="000000"/>
                </a:solidFill>
                <a:ea typeface="Times New Roman" panose="02020603050405020304" pitchFamily="18" charset="0"/>
              </a:rPr>
              <a:t>Biểu đồ thứ hạng của bóng đá </a:t>
            </a:r>
            <a:r>
              <a:rPr lang="vi-VN" sz="4000">
                <a:solidFill>
                  <a:srgbClr val="000000"/>
                </a:solidFill>
                <a:ea typeface="Times New Roman" panose="02020603050405020304" pitchFamily="18" charset="0"/>
              </a:rPr>
              <a:t>nam </a:t>
            </a:r>
            <a:r>
              <a:rPr lang="vi-VN" sz="4000" smtClean="0">
                <a:solidFill>
                  <a:srgbClr val="000000"/>
                </a:solidFill>
                <a:ea typeface="Times New Roman" panose="02020603050405020304" pitchFamily="18" charset="0"/>
              </a:rPr>
              <a:t>Việt</a:t>
            </a:r>
            <a:r>
              <a:rPr lang="en-US" sz="4000" smtClean="0">
                <a:solidFill>
                  <a:srgbClr val="000000"/>
                </a:solidFill>
                <a:ea typeface="Times New Roman" panose="02020603050405020304" pitchFamily="18" charset="0"/>
              </a:rPr>
              <a:t> Nam</a:t>
            </a:r>
            <a:r>
              <a:rPr lang="vi-VN" sz="4000" smtClean="0">
                <a:solidFill>
                  <a:srgbClr val="000000"/>
                </a:solidFill>
                <a:ea typeface="Times New Roman" panose="02020603050405020304" pitchFamily="18" charset="0"/>
              </a:rPr>
              <a:t>.</a:t>
            </a:r>
            <a:endParaRPr lang="vi-VN" sz="4000">
              <a:solidFill>
                <a:srgbClr val="000000"/>
              </a:solidFill>
              <a:ea typeface="Times New Roman" panose="02020603050405020304" pitchFamily="18" charset="0"/>
            </a:endParaRPr>
          </a:p>
        </p:txBody>
      </p:sp>
      <p:sp>
        <p:nvSpPr>
          <p:cNvPr id="5" name="Rectangle 4"/>
          <p:cNvSpPr/>
          <p:nvPr/>
        </p:nvSpPr>
        <p:spPr>
          <a:xfrm>
            <a:off x="7140403" y="3147147"/>
            <a:ext cx="10606610" cy="2748253"/>
          </a:xfrm>
          <a:prstGeom prst="rect">
            <a:avLst/>
          </a:prstGeom>
        </p:spPr>
        <p:txBody>
          <a:bodyPr wrap="square">
            <a:spAutoFit/>
          </a:bodyPr>
          <a:lstStyle/>
          <a:p>
            <a:pPr marL="571500" indent="-571500">
              <a:lnSpc>
                <a:spcPct val="150000"/>
              </a:lnSpc>
              <a:buFontTx/>
              <a:buChar char="-"/>
            </a:pPr>
            <a:r>
              <a:rPr lang="vi-VN" sz="4000" smtClean="0">
                <a:solidFill>
                  <a:srgbClr val="000000"/>
                </a:solidFill>
                <a:ea typeface="Times New Roman" panose="02020603050405020304" pitchFamily="18" charset="0"/>
              </a:rPr>
              <a:t>Trục </a:t>
            </a:r>
            <a:r>
              <a:rPr lang="vi-VN" sz="4000">
                <a:solidFill>
                  <a:srgbClr val="000000"/>
                </a:solidFill>
                <a:ea typeface="Times New Roman" panose="02020603050405020304" pitchFamily="18" charset="0"/>
              </a:rPr>
              <a:t>đứng biểu diễn thứ hạng của bóng đá </a:t>
            </a:r>
            <a:r>
              <a:rPr lang="vi-VN" sz="4000">
                <a:solidFill>
                  <a:srgbClr val="000000"/>
                </a:solidFill>
                <a:ea typeface="Times New Roman" panose="02020603050405020304" pitchFamily="18" charset="0"/>
              </a:rPr>
              <a:t>Việt </a:t>
            </a:r>
            <a:r>
              <a:rPr lang="vi-VN" sz="4000" smtClean="0">
                <a:solidFill>
                  <a:srgbClr val="000000"/>
                </a:solidFill>
                <a:ea typeface="Times New Roman" panose="02020603050405020304" pitchFamily="18" charset="0"/>
              </a:rPr>
              <a:t>Nam</a:t>
            </a:r>
            <a:endParaRPr lang="en-US" sz="4000">
              <a:solidFill>
                <a:srgbClr val="000000"/>
              </a:solidFill>
              <a:ea typeface="Times New Roman" panose="02020603050405020304" pitchFamily="18" charset="0"/>
            </a:endParaRPr>
          </a:p>
          <a:p>
            <a:pPr marL="571500" indent="-571500">
              <a:lnSpc>
                <a:spcPct val="150000"/>
              </a:lnSpc>
              <a:buFontTx/>
              <a:buChar char="-"/>
            </a:pPr>
            <a:r>
              <a:rPr lang="en-US" sz="4000" smtClean="0">
                <a:solidFill>
                  <a:srgbClr val="000000"/>
                </a:solidFill>
                <a:ea typeface="Times New Roman" panose="02020603050405020304" pitchFamily="18" charset="0"/>
              </a:rPr>
              <a:t>T</a:t>
            </a:r>
            <a:r>
              <a:rPr lang="vi-VN" sz="4000" smtClean="0">
                <a:solidFill>
                  <a:srgbClr val="000000"/>
                </a:solidFill>
                <a:ea typeface="Times New Roman" panose="02020603050405020304" pitchFamily="18" charset="0"/>
              </a:rPr>
              <a:t>rục </a:t>
            </a:r>
            <a:r>
              <a:rPr lang="vi-VN" sz="4000">
                <a:solidFill>
                  <a:srgbClr val="000000"/>
                </a:solidFill>
                <a:ea typeface="Times New Roman" panose="02020603050405020304" pitchFamily="18" charset="0"/>
              </a:rPr>
              <a:t>ngang biểu diễn thời gian (</a:t>
            </a:r>
            <a:r>
              <a:rPr lang="vi-VN" sz="4000">
                <a:solidFill>
                  <a:srgbClr val="000000"/>
                </a:solidFill>
                <a:ea typeface="Times New Roman" panose="02020603050405020304" pitchFamily="18" charset="0"/>
              </a:rPr>
              <a:t>năm</a:t>
            </a:r>
            <a:r>
              <a:rPr lang="vi-VN" sz="4000" smtClean="0">
                <a:solidFill>
                  <a:srgbClr val="000000"/>
                </a:solidFill>
                <a:ea typeface="Times New Roman" panose="02020603050405020304" pitchFamily="18" charset="0"/>
              </a:rPr>
              <a:t>).</a:t>
            </a:r>
            <a:endParaRPr lang="vi-VN" sz="4000">
              <a:solidFill>
                <a:srgbClr val="000000"/>
              </a:solidFill>
              <a:ea typeface="Times New Roman" panose="02020603050405020304" pitchFamily="18" charset="0"/>
            </a:endParaRPr>
          </a:p>
        </p:txBody>
      </p:sp>
    </p:spTree>
    <p:extLst>
      <p:ext uri="{BB962C8B-B14F-4D97-AF65-F5344CB8AC3E}">
        <p14:creationId xmlns:p14="http://schemas.microsoft.com/office/powerpoint/2010/main" val="921503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15271" y="1447800"/>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smtClean="0">
                <a:ln w="9525" cap="flat" cmpd="sng">
                  <a:solidFill>
                    <a:srgbClr val="F3F3F3"/>
                  </a:solidFill>
                  <a:prstDash val="solid"/>
                  <a:round/>
                  <a:headEnd type="none" w="sm" len="sm"/>
                  <a:tailEnd type="none" w="sm" len="sm"/>
                </a:ln>
                <a:solidFill>
                  <a:srgbClr val="434343"/>
                </a:solidFill>
                <a:sym typeface="Arial"/>
              </a:rPr>
              <a:t>0</a:t>
            </a:r>
            <a:r>
              <a:rPr lang="en-US" sz="2800" kern="0" smtClean="0">
                <a:ln w="9525" cap="flat" cmpd="sng">
                  <a:solidFill>
                    <a:srgbClr val="F3F3F3"/>
                  </a:solidFill>
                  <a:prstDash val="solid"/>
                  <a:round/>
                  <a:headEnd type="none" w="sm" len="sm"/>
                  <a:tailEnd type="none" w="sm" len="sm"/>
                </a:ln>
                <a:solidFill>
                  <a:srgbClr val="434343"/>
                </a:solidFill>
                <a:sym typeface="Arial"/>
              </a:rPr>
              <a:t>2</a:t>
            </a:r>
            <a:endParaRPr sz="2800" kern="0">
              <a:ln w="9525" cap="flat" cmpd="sng">
                <a:solidFill>
                  <a:srgbClr val="F3F3F3"/>
                </a:solidFill>
                <a:prstDash val="solid"/>
                <a:round/>
                <a:headEnd type="none" w="sm" len="sm"/>
                <a:tailEnd type="none" w="sm" len="sm"/>
              </a:ln>
              <a:solidFill>
                <a:srgbClr val="434343"/>
              </a:solidFill>
              <a:sym typeface="Arial"/>
            </a:endParaRP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197" name="Google Shape;2197;p37"/>
          <p:cNvGrpSpPr/>
          <p:nvPr/>
        </p:nvGrpSpPr>
        <p:grpSpPr>
          <a:xfrm>
            <a:off x="14324146" y="4902971"/>
            <a:ext cx="2741920" cy="3556222"/>
            <a:chOff x="7465916" y="720492"/>
            <a:chExt cx="1139144" cy="1477450"/>
          </a:xfrm>
        </p:grpSpPr>
        <p:sp>
          <p:nvSpPr>
            <p:cNvPr id="2198" name="Google Shape;2198;p37"/>
            <p:cNvSpPr/>
            <p:nvPr/>
          </p:nvSpPr>
          <p:spPr>
            <a:xfrm rot="-5400000">
              <a:off x="7646560" y="123944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9" name="Google Shape;2199;p37"/>
            <p:cNvSpPr/>
            <p:nvPr/>
          </p:nvSpPr>
          <p:spPr>
            <a:xfrm rot="-5400000">
              <a:off x="7597172" y="114891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0" name="Google Shape;2200;p37"/>
            <p:cNvSpPr/>
            <p:nvPr/>
          </p:nvSpPr>
          <p:spPr>
            <a:xfrm rot="-5400000">
              <a:off x="7547783" y="105838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1" name="Google Shape;2201;p37"/>
            <p:cNvSpPr/>
            <p:nvPr/>
          </p:nvSpPr>
          <p:spPr>
            <a:xfrm rot="-5400000">
              <a:off x="7498394" y="96785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2" name="Google Shape;2202;p37"/>
            <p:cNvSpPr/>
            <p:nvPr/>
          </p:nvSpPr>
          <p:spPr>
            <a:xfrm rot="-5400000">
              <a:off x="7449005" y="87732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3" name="Google Shape;2203;p37"/>
            <p:cNvSpPr/>
            <p:nvPr/>
          </p:nvSpPr>
          <p:spPr>
            <a:xfrm rot="-5400000">
              <a:off x="7399616" y="78679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204" name="Google Shape;2204;p37"/>
          <p:cNvGrpSpPr/>
          <p:nvPr/>
        </p:nvGrpSpPr>
        <p:grpSpPr>
          <a:xfrm rot="5400000">
            <a:off x="-299569" y="4206681"/>
            <a:ext cx="3529370" cy="1848842"/>
            <a:chOff x="7055900" y="279450"/>
            <a:chExt cx="1820576" cy="953700"/>
          </a:xfrm>
        </p:grpSpPr>
        <p:sp>
          <p:nvSpPr>
            <p:cNvPr id="2205"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6"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7"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8"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9"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4487453" y="3393192"/>
            <a:ext cx="9296290"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4909014" y="3393192"/>
            <a:ext cx="8453168" cy="3340979"/>
          </a:xfrm>
          <a:prstGeom prst="rect">
            <a:avLst/>
          </a:prstGeom>
        </p:spPr>
        <p:txBody>
          <a:bodyPr wrap="square">
            <a:spAutoFit/>
          </a:bodyPr>
          <a:lstStyle/>
          <a:p>
            <a:pPr algn="ctr">
              <a:lnSpc>
                <a:spcPct val="150000"/>
              </a:lnSpc>
              <a:buClr>
                <a:srgbClr val="000000"/>
              </a:buClr>
            </a:pPr>
            <a:r>
              <a:rPr lang="nl-NL" sz="7500" b="1" kern="0">
                <a:solidFill>
                  <a:srgbClr val="F2C2AB">
                    <a:lumMod val="75000"/>
                  </a:srgbClr>
                </a:solidFill>
                <a:ea typeface="Calibri" panose="020F0502020204030204" pitchFamily="34" charset="0"/>
                <a:cs typeface="Times New Roman" panose="02020603050405020304" pitchFamily="18" charset="0"/>
                <a:sym typeface="Arial"/>
              </a:rPr>
              <a:t>Vẽ biểu </a:t>
            </a:r>
            <a:r>
              <a:rPr lang="nl-NL" sz="7500" b="1" kern="0">
                <a:solidFill>
                  <a:srgbClr val="F2C2AB">
                    <a:lumMod val="75000"/>
                  </a:srgbClr>
                </a:solidFill>
                <a:ea typeface="Calibri" panose="020F0502020204030204" pitchFamily="34" charset="0"/>
                <a:cs typeface="Times New Roman" panose="02020603050405020304" pitchFamily="18" charset="0"/>
                <a:sym typeface="Arial"/>
              </a:rPr>
              <a:t>đồ </a:t>
            </a:r>
            <a:endParaRPr lang="nl-NL" sz="7500" b="1" kern="0" smtClean="0">
              <a:solidFill>
                <a:srgbClr val="F2C2AB">
                  <a:lumMod val="75000"/>
                </a:srgbClr>
              </a:solidFill>
              <a:ea typeface="Calibri" panose="020F0502020204030204" pitchFamily="34" charset="0"/>
              <a:cs typeface="Times New Roman" panose="02020603050405020304" pitchFamily="18" charset="0"/>
              <a:sym typeface="Arial"/>
            </a:endParaRPr>
          </a:p>
          <a:p>
            <a:pPr algn="ctr">
              <a:lnSpc>
                <a:spcPct val="150000"/>
              </a:lnSpc>
              <a:buClr>
                <a:srgbClr val="000000"/>
              </a:buClr>
            </a:pPr>
            <a:r>
              <a:rPr lang="nl-NL" sz="7500" b="1" kern="0" smtClean="0">
                <a:solidFill>
                  <a:srgbClr val="F2C2AB">
                    <a:lumMod val="75000"/>
                  </a:srgbClr>
                </a:solidFill>
                <a:ea typeface="Calibri" panose="020F0502020204030204" pitchFamily="34" charset="0"/>
                <a:cs typeface="Times New Roman" panose="02020603050405020304" pitchFamily="18" charset="0"/>
                <a:sym typeface="Arial"/>
              </a:rPr>
              <a:t>đoạn </a:t>
            </a:r>
            <a:r>
              <a:rPr lang="nl-NL" sz="7500" b="1" kern="0">
                <a:solidFill>
                  <a:srgbClr val="F2C2AB">
                    <a:lumMod val="75000"/>
                  </a:srgbClr>
                </a:solidFill>
                <a:ea typeface="Calibri" panose="020F0502020204030204" pitchFamily="34" charset="0"/>
                <a:cs typeface="Times New Roman" panose="02020603050405020304" pitchFamily="18" charset="0"/>
                <a:sym typeface="Arial"/>
              </a:rPr>
              <a:t>thẳng</a:t>
            </a:r>
          </a:p>
        </p:txBody>
      </p:sp>
    </p:spTree>
    <p:extLst>
      <p:ext uri="{BB962C8B-B14F-4D97-AF65-F5344CB8AC3E}">
        <p14:creationId xmlns:p14="http://schemas.microsoft.com/office/powerpoint/2010/main" val="1375073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198294" y="497034"/>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173341" y="144009"/>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0" name="TextBox 9"/>
          <p:cNvSpPr txBox="1"/>
          <p:nvPr/>
        </p:nvSpPr>
        <p:spPr>
          <a:xfrm>
            <a:off x="7010400" y="241637"/>
            <a:ext cx="4038600" cy="1015663"/>
          </a:xfrm>
          <a:prstGeom prst="rect">
            <a:avLst/>
          </a:prstGeom>
          <a:noFill/>
        </p:spPr>
        <p:txBody>
          <a:bodyPr wrap="square" rtlCol="0">
            <a:spAutoFit/>
          </a:bodyPr>
          <a:lstStyle/>
          <a:p>
            <a:r>
              <a:rPr lang="en-US" sz="6000" b="1" smtClean="0">
                <a:solidFill>
                  <a:srgbClr val="FF0000"/>
                </a:solidFill>
                <a:latin typeface="Arial" panose="020B0604020202020204" pitchFamily="34" charset="0"/>
                <a:cs typeface="Arial" panose="020B0604020202020204" pitchFamily="34" charset="0"/>
              </a:rPr>
              <a:t>KẾT LUẬN</a:t>
            </a:r>
            <a:endParaRPr lang="en-US" sz="6000" b="1">
              <a:solidFill>
                <a:srgbClr val="FF0000"/>
              </a:solidFill>
              <a:latin typeface="Arial" panose="020B0604020202020204" pitchFamily="34" charset="0"/>
              <a:cs typeface="Arial" panose="020B0604020202020204" pitchFamily="34" charset="0"/>
            </a:endParaRPr>
          </a:p>
        </p:txBody>
      </p:sp>
      <p:pic>
        <p:nvPicPr>
          <p:cNvPr id="11"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400000" flipH="1">
            <a:off x="144076" y="152333"/>
            <a:ext cx="1902707" cy="1886059"/>
          </a:xfrm>
          <a:prstGeom prst="rect">
            <a:avLst/>
          </a:prstGeom>
        </p:spPr>
      </p:pic>
      <p:sp>
        <p:nvSpPr>
          <p:cNvPr id="4" name="Rectangle 3"/>
          <p:cNvSpPr/>
          <p:nvPr/>
        </p:nvSpPr>
        <p:spPr>
          <a:xfrm>
            <a:off x="1860654" y="1562100"/>
            <a:ext cx="14791229" cy="901593"/>
          </a:xfrm>
          <a:prstGeom prst="rect">
            <a:avLst/>
          </a:prstGeom>
        </p:spPr>
        <p:txBody>
          <a:bodyPr wrap="none">
            <a:spAutoFit/>
          </a:bodyPr>
          <a:lstStyle/>
          <a:p>
            <a:pPr algn="just">
              <a:lnSpc>
                <a:spcPct val="150000"/>
              </a:lnSpc>
              <a:spcAft>
                <a:spcPts val="600"/>
              </a:spcAft>
            </a:pPr>
            <a:r>
              <a:rPr lang="en-US" sz="4000" b="1">
                <a:solidFill>
                  <a:srgbClr val="000000"/>
                </a:solidFill>
                <a:latin typeface="+mj-lt"/>
                <a:ea typeface="Times New Roman" panose="02020603050405020304" pitchFamily="18" charset="0"/>
              </a:rPr>
              <a:t>Các bước vẽ biểu đồ đoạn thẳng biểu diễn số liệu thống kê:</a:t>
            </a:r>
            <a:endParaRPr lang="en-US" sz="4000">
              <a:effectLst/>
              <a:latin typeface="+mj-lt"/>
              <a:ea typeface="Times New Roman" panose="02020603050405020304" pitchFamily="18" charset="0"/>
            </a:endParaRPr>
          </a:p>
        </p:txBody>
      </p:sp>
      <p:sp>
        <p:nvSpPr>
          <p:cNvPr id="5" name="Rectangle 4"/>
          <p:cNvSpPr/>
          <p:nvPr/>
        </p:nvSpPr>
        <p:spPr>
          <a:xfrm>
            <a:off x="1215189" y="2667771"/>
            <a:ext cx="15436694" cy="901593"/>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pPr>
            <a:r>
              <a:rPr lang="en-US" sz="4000" b="1">
                <a:solidFill>
                  <a:srgbClr val="087DE8"/>
                </a:solidFill>
                <a:latin typeface="+mj-lt"/>
                <a:ea typeface="Times New Roman" panose="02020603050405020304" pitchFamily="18" charset="0"/>
              </a:rPr>
              <a:t>Bước 1: </a:t>
            </a:r>
            <a:r>
              <a:rPr lang="en-US" sz="4000">
                <a:solidFill>
                  <a:srgbClr val="000000"/>
                </a:solidFill>
                <a:latin typeface="+mj-lt"/>
                <a:ea typeface="Times New Roman" panose="02020603050405020304" pitchFamily="18" charset="0"/>
              </a:rPr>
              <a:t>Vẽ hai trục ngang và thẳng đứng vuông góc với </a:t>
            </a:r>
            <a:r>
              <a:rPr lang="en-US" sz="4000">
                <a:solidFill>
                  <a:srgbClr val="000000"/>
                </a:solidFill>
                <a:latin typeface="+mj-lt"/>
                <a:ea typeface="Times New Roman" panose="02020603050405020304" pitchFamily="18" charset="0"/>
              </a:rPr>
              <a:t>nhau</a:t>
            </a:r>
            <a:r>
              <a:rPr lang="en-US" sz="4000" smtClean="0">
                <a:solidFill>
                  <a:srgbClr val="000000"/>
                </a:solidFill>
                <a:latin typeface="+mj-lt"/>
                <a:ea typeface="Times New Roman" panose="02020603050405020304" pitchFamily="18" charset="0"/>
              </a:rPr>
              <a:t>.</a:t>
            </a:r>
            <a:endParaRPr lang="en-US" sz="4000">
              <a:latin typeface="+mj-lt"/>
              <a:ea typeface="Times New Roman" panose="02020603050405020304" pitchFamily="18" charset="0"/>
            </a:endParaRPr>
          </a:p>
        </p:txBody>
      </p:sp>
      <p:sp>
        <p:nvSpPr>
          <p:cNvPr id="8" name="Rectangle 7"/>
          <p:cNvSpPr/>
          <p:nvPr/>
        </p:nvSpPr>
        <p:spPr>
          <a:xfrm>
            <a:off x="1215189" y="3773442"/>
            <a:ext cx="7166811" cy="6017032"/>
          </a:xfrm>
          <a:prstGeom prst="rect">
            <a:avLst/>
          </a:prstGeom>
        </p:spPr>
        <p:txBody>
          <a:bodyPr wrap="square">
            <a:spAutoFit/>
          </a:bodyPr>
          <a:lstStyle/>
          <a:p>
            <a:pPr marL="571500" lvl="0" indent="-571500" algn="just">
              <a:lnSpc>
                <a:spcPct val="150000"/>
              </a:lnSpc>
              <a:spcAft>
                <a:spcPts val="600"/>
              </a:spcAft>
              <a:buFontTx/>
              <a:buChar char="-"/>
            </a:pPr>
            <a:r>
              <a:rPr lang="en-US" sz="4000" smtClean="0">
                <a:solidFill>
                  <a:srgbClr val="000000"/>
                </a:solidFill>
                <a:ea typeface="Times New Roman" panose="02020603050405020304" pitchFamily="18" charset="0"/>
              </a:rPr>
              <a:t>Trục </a:t>
            </a:r>
            <a:r>
              <a:rPr lang="en-US" sz="4000">
                <a:solidFill>
                  <a:srgbClr val="000000"/>
                </a:solidFill>
                <a:ea typeface="Times New Roman" panose="02020603050405020304" pitchFamily="18" charset="0"/>
              </a:rPr>
              <a:t>ngang</a:t>
            </a:r>
            <a:r>
              <a:rPr lang="en-US" sz="4000">
                <a:solidFill>
                  <a:srgbClr val="000000"/>
                </a:solidFill>
                <a:ea typeface="Times New Roman" panose="02020603050405020304" pitchFamily="18" charset="0"/>
              </a:rPr>
              <a:t>: </a:t>
            </a:r>
            <a:endParaRPr lang="en-US" sz="4000" smtClean="0">
              <a:solidFill>
                <a:srgbClr val="000000"/>
              </a:solidFill>
              <a:ea typeface="Times New Roman" panose="02020603050405020304" pitchFamily="18" charset="0"/>
            </a:endParaRPr>
          </a:p>
          <a:p>
            <a:pPr lvl="0" algn="just">
              <a:lnSpc>
                <a:spcPct val="150000"/>
              </a:lnSpc>
              <a:spcAft>
                <a:spcPts val="600"/>
              </a:spcAft>
            </a:pPr>
            <a:r>
              <a:rPr lang="en-US" sz="4000">
                <a:solidFill>
                  <a:srgbClr val="000000"/>
                </a:solidFill>
                <a:ea typeface="Times New Roman" panose="02020603050405020304" pitchFamily="18" charset="0"/>
              </a:rPr>
              <a:t> </a:t>
            </a:r>
            <a:r>
              <a:rPr lang="en-US" sz="4000" smtClean="0">
                <a:solidFill>
                  <a:srgbClr val="000000"/>
                </a:solidFill>
                <a:ea typeface="Times New Roman" panose="02020603050405020304" pitchFamily="18" charset="0"/>
              </a:rPr>
              <a:t>   Ghi </a:t>
            </a:r>
            <a:r>
              <a:rPr lang="en-US" sz="4000">
                <a:solidFill>
                  <a:srgbClr val="000000"/>
                </a:solidFill>
                <a:ea typeface="Times New Roman" panose="02020603050405020304" pitchFamily="18" charset="0"/>
              </a:rPr>
              <a:t>các </a:t>
            </a:r>
            <a:r>
              <a:rPr lang="en-US" sz="4000" smtClean="0">
                <a:solidFill>
                  <a:srgbClr val="000000"/>
                </a:solidFill>
                <a:ea typeface="Times New Roman" panose="02020603050405020304" pitchFamily="18" charset="0"/>
              </a:rPr>
              <a:t>mốc thời gian.</a:t>
            </a:r>
          </a:p>
          <a:p>
            <a:pPr marL="571500" lvl="0" indent="-571500" algn="just">
              <a:lnSpc>
                <a:spcPct val="150000"/>
              </a:lnSpc>
              <a:spcAft>
                <a:spcPts val="600"/>
              </a:spcAft>
              <a:buFontTx/>
              <a:buChar char="-"/>
            </a:pPr>
            <a:r>
              <a:rPr lang="en-US" sz="4000" smtClean="0">
                <a:solidFill>
                  <a:srgbClr val="000000"/>
                </a:solidFill>
                <a:ea typeface="Times New Roman" panose="02020603050405020304" pitchFamily="18" charset="0"/>
              </a:rPr>
              <a:t>Trục </a:t>
            </a:r>
            <a:r>
              <a:rPr lang="en-US" sz="4000">
                <a:solidFill>
                  <a:srgbClr val="000000"/>
                </a:solidFill>
                <a:ea typeface="Times New Roman" panose="02020603050405020304" pitchFamily="18" charset="0"/>
              </a:rPr>
              <a:t>thẳng đứng</a:t>
            </a:r>
            <a:r>
              <a:rPr lang="en-US" sz="4000">
                <a:solidFill>
                  <a:srgbClr val="000000"/>
                </a:solidFill>
                <a:ea typeface="Times New Roman" panose="02020603050405020304" pitchFamily="18" charset="0"/>
              </a:rPr>
              <a:t>: </a:t>
            </a:r>
            <a:endParaRPr lang="en-US" sz="4000" smtClean="0">
              <a:solidFill>
                <a:srgbClr val="000000"/>
              </a:solidFill>
              <a:ea typeface="Times New Roman" panose="02020603050405020304" pitchFamily="18" charset="0"/>
            </a:endParaRPr>
          </a:p>
          <a:p>
            <a:pPr lvl="0" algn="just">
              <a:lnSpc>
                <a:spcPct val="150000"/>
              </a:lnSpc>
              <a:spcAft>
                <a:spcPts val="600"/>
              </a:spcAft>
            </a:pPr>
            <a:r>
              <a:rPr lang="en-US" sz="4000">
                <a:solidFill>
                  <a:srgbClr val="000000"/>
                </a:solidFill>
                <a:ea typeface="Times New Roman" panose="02020603050405020304" pitchFamily="18" charset="0"/>
              </a:rPr>
              <a:t> </a:t>
            </a:r>
            <a:r>
              <a:rPr lang="en-US" sz="4000" smtClean="0">
                <a:solidFill>
                  <a:srgbClr val="000000"/>
                </a:solidFill>
                <a:ea typeface="Times New Roman" panose="02020603050405020304" pitchFamily="18" charset="0"/>
              </a:rPr>
              <a:t>   Chọn </a:t>
            </a:r>
            <a:r>
              <a:rPr lang="en-US" sz="4000">
                <a:solidFill>
                  <a:srgbClr val="000000"/>
                </a:solidFill>
                <a:ea typeface="Times New Roman" panose="02020603050405020304" pitchFamily="18" charset="0"/>
              </a:rPr>
              <a:t>khoảng </a:t>
            </a:r>
            <a:r>
              <a:rPr lang="en-US" sz="4000">
                <a:solidFill>
                  <a:srgbClr val="000000"/>
                </a:solidFill>
                <a:ea typeface="Times New Roman" panose="02020603050405020304" pitchFamily="18" charset="0"/>
              </a:rPr>
              <a:t>chia </a:t>
            </a:r>
            <a:r>
              <a:rPr lang="en-US" sz="4000" smtClean="0">
                <a:solidFill>
                  <a:srgbClr val="000000"/>
                </a:solidFill>
                <a:ea typeface="Times New Roman" panose="02020603050405020304" pitchFamily="18" charset="0"/>
              </a:rPr>
              <a:t>thích hợp  </a:t>
            </a:r>
          </a:p>
          <a:p>
            <a:pPr lvl="0" algn="just">
              <a:lnSpc>
                <a:spcPct val="150000"/>
              </a:lnSpc>
              <a:spcAft>
                <a:spcPts val="600"/>
              </a:spcAft>
            </a:pPr>
            <a:r>
              <a:rPr lang="en-US" sz="4000">
                <a:solidFill>
                  <a:srgbClr val="000000"/>
                </a:solidFill>
                <a:ea typeface="Times New Roman" panose="02020603050405020304" pitchFamily="18" charset="0"/>
              </a:rPr>
              <a:t> </a:t>
            </a:r>
            <a:r>
              <a:rPr lang="en-US" sz="4000" smtClean="0">
                <a:solidFill>
                  <a:srgbClr val="000000"/>
                </a:solidFill>
                <a:ea typeface="Times New Roman" panose="02020603050405020304" pitchFamily="18" charset="0"/>
              </a:rPr>
              <a:t>   với </a:t>
            </a:r>
            <a:r>
              <a:rPr lang="en-US" sz="4000">
                <a:solidFill>
                  <a:srgbClr val="000000"/>
                </a:solidFill>
                <a:ea typeface="Times New Roman" panose="02020603050405020304" pitchFamily="18" charset="0"/>
              </a:rPr>
              <a:t>số liệu và ghi số </a:t>
            </a:r>
            <a:r>
              <a:rPr lang="en-US" sz="4000">
                <a:solidFill>
                  <a:srgbClr val="000000"/>
                </a:solidFill>
                <a:ea typeface="Times New Roman" panose="02020603050405020304" pitchFamily="18" charset="0"/>
              </a:rPr>
              <a:t>ở </a:t>
            </a:r>
            <a:r>
              <a:rPr lang="en-US" sz="4000" smtClean="0">
                <a:solidFill>
                  <a:srgbClr val="000000"/>
                </a:solidFill>
                <a:ea typeface="Times New Roman" panose="02020603050405020304" pitchFamily="18" charset="0"/>
              </a:rPr>
              <a:t>các </a:t>
            </a:r>
          </a:p>
          <a:p>
            <a:pPr lvl="0" algn="just">
              <a:lnSpc>
                <a:spcPct val="150000"/>
              </a:lnSpc>
              <a:spcAft>
                <a:spcPts val="600"/>
              </a:spcAft>
            </a:pPr>
            <a:r>
              <a:rPr lang="en-US" sz="4000">
                <a:solidFill>
                  <a:srgbClr val="000000"/>
                </a:solidFill>
                <a:ea typeface="Times New Roman" panose="02020603050405020304" pitchFamily="18" charset="0"/>
              </a:rPr>
              <a:t> </a:t>
            </a:r>
            <a:r>
              <a:rPr lang="en-US" sz="4000" smtClean="0">
                <a:solidFill>
                  <a:srgbClr val="000000"/>
                </a:solidFill>
                <a:ea typeface="Times New Roman" panose="02020603050405020304" pitchFamily="18" charset="0"/>
              </a:rPr>
              <a:t>   vạch </a:t>
            </a:r>
            <a:r>
              <a:rPr lang="en-US" sz="4000">
                <a:solidFill>
                  <a:srgbClr val="000000"/>
                </a:solidFill>
                <a:ea typeface="Times New Roman" panose="02020603050405020304" pitchFamily="18" charset="0"/>
              </a:rPr>
              <a:t>chia.</a:t>
            </a:r>
            <a:endParaRPr lang="en-US" sz="4000">
              <a:solidFill>
                <a:srgbClr val="434343"/>
              </a:solidFill>
              <a:ea typeface="Times New Roman" panose="02020603050405020304" pitchFamily="18" charset="0"/>
            </a:endParaRPr>
          </a:p>
        </p:txBody>
      </p:sp>
      <p:grpSp>
        <p:nvGrpSpPr>
          <p:cNvPr id="13" name="Group 12"/>
          <p:cNvGrpSpPr/>
          <p:nvPr/>
        </p:nvGrpSpPr>
        <p:grpSpPr>
          <a:xfrm>
            <a:off x="9166906" y="4152900"/>
            <a:ext cx="8054294" cy="5373742"/>
            <a:chOff x="9220200" y="4152900"/>
            <a:chExt cx="8054294" cy="5373742"/>
          </a:xfrm>
        </p:grpSpPr>
        <p:pic>
          <p:nvPicPr>
            <p:cNvPr id="7" name="Picture 6"/>
            <p:cNvPicPr>
              <a:picLocks noChangeAspect="1"/>
            </p:cNvPicPr>
            <p:nvPr/>
          </p:nvPicPr>
          <p:blipFill>
            <a:blip r:embed="rId14">
              <a:biLevel thresh="75000"/>
            </a:blip>
            <a:stretch>
              <a:fillRect/>
            </a:stretch>
          </p:blipFill>
          <p:spPr>
            <a:xfrm>
              <a:off x="9220200" y="4152900"/>
              <a:ext cx="8054294" cy="5373742"/>
            </a:xfrm>
            <a:prstGeom prst="rect">
              <a:avLst/>
            </a:prstGeom>
          </p:spPr>
        </p:pic>
        <p:sp>
          <p:nvSpPr>
            <p:cNvPr id="12" name="Rectangle 11"/>
            <p:cNvSpPr/>
            <p:nvPr/>
          </p:nvSpPr>
          <p:spPr>
            <a:xfrm>
              <a:off x="10668000" y="5159832"/>
              <a:ext cx="6272371" cy="32695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217882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500"/>
                                        <p:tgtEl>
                                          <p:spTgt spid="8">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fade">
                                      <p:cBhvr>
                                        <p:cTn id="36" dur="500"/>
                                        <p:tgtEl>
                                          <p:spTgt spid="8">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500"/>
                                        <p:tgtEl>
                                          <p:spTgt spid="8">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198294" y="497034"/>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173341" y="144009"/>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0" name="TextBox 9"/>
          <p:cNvSpPr txBox="1"/>
          <p:nvPr/>
        </p:nvSpPr>
        <p:spPr>
          <a:xfrm>
            <a:off x="7010400" y="241637"/>
            <a:ext cx="4038600" cy="1015663"/>
          </a:xfrm>
          <a:prstGeom prst="rect">
            <a:avLst/>
          </a:prstGeom>
          <a:noFill/>
        </p:spPr>
        <p:txBody>
          <a:bodyPr wrap="square" rtlCol="0">
            <a:spAutoFit/>
          </a:bodyPr>
          <a:lstStyle/>
          <a:p>
            <a:r>
              <a:rPr lang="en-US" sz="6000" b="1" smtClean="0">
                <a:solidFill>
                  <a:srgbClr val="FF0000"/>
                </a:solidFill>
                <a:cs typeface="Arial" panose="020B0604020202020204" pitchFamily="34" charset="0"/>
              </a:rPr>
              <a:t>KẾT LUẬN</a:t>
            </a:r>
            <a:endParaRPr lang="en-US" sz="6000" b="1">
              <a:solidFill>
                <a:srgbClr val="FF0000"/>
              </a:solidFill>
              <a:cs typeface="Arial" panose="020B0604020202020204" pitchFamily="34" charset="0"/>
            </a:endParaRPr>
          </a:p>
        </p:txBody>
      </p:sp>
      <p:pic>
        <p:nvPicPr>
          <p:cNvPr id="11"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400000" flipH="1">
            <a:off x="144076" y="152333"/>
            <a:ext cx="1902707" cy="1886059"/>
          </a:xfrm>
          <a:prstGeom prst="rect">
            <a:avLst/>
          </a:prstGeom>
        </p:spPr>
      </p:pic>
      <p:sp>
        <p:nvSpPr>
          <p:cNvPr id="4" name="Rectangle 3"/>
          <p:cNvSpPr/>
          <p:nvPr/>
        </p:nvSpPr>
        <p:spPr>
          <a:xfrm>
            <a:off x="1860654" y="1562100"/>
            <a:ext cx="14791229" cy="901593"/>
          </a:xfrm>
          <a:prstGeom prst="rect">
            <a:avLst/>
          </a:prstGeom>
        </p:spPr>
        <p:txBody>
          <a:bodyPr wrap="none">
            <a:spAutoFit/>
          </a:bodyPr>
          <a:lstStyle/>
          <a:p>
            <a:pPr algn="just">
              <a:lnSpc>
                <a:spcPct val="150000"/>
              </a:lnSpc>
              <a:spcAft>
                <a:spcPts val="600"/>
              </a:spcAft>
            </a:pPr>
            <a:r>
              <a:rPr lang="en-US" sz="4000" b="1">
                <a:solidFill>
                  <a:srgbClr val="000000"/>
                </a:solidFill>
                <a:ea typeface="Times New Roman" panose="02020603050405020304" pitchFamily="18" charset="0"/>
              </a:rPr>
              <a:t>Các bước vẽ biểu đồ đoạn thẳng biểu diễn số liệu thống kê:</a:t>
            </a:r>
            <a:endParaRPr lang="en-US" sz="4000">
              <a:solidFill>
                <a:srgbClr val="434343"/>
              </a:solidFill>
              <a:ea typeface="Times New Roman" panose="02020603050405020304" pitchFamily="18" charset="0"/>
            </a:endParaRPr>
          </a:p>
        </p:txBody>
      </p:sp>
      <p:sp>
        <p:nvSpPr>
          <p:cNvPr id="5" name="Rectangle 4"/>
          <p:cNvSpPr/>
          <p:nvPr/>
        </p:nvSpPr>
        <p:spPr>
          <a:xfrm>
            <a:off x="838200" y="2598420"/>
            <a:ext cx="7315200" cy="7555915"/>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b="1">
                <a:solidFill>
                  <a:srgbClr val="087DE8"/>
                </a:solidFill>
                <a:ea typeface="Times New Roman" panose="02020603050405020304" pitchFamily="18" charset="0"/>
              </a:rPr>
              <a:t>Bước </a:t>
            </a:r>
            <a:r>
              <a:rPr lang="en-US" sz="4000" b="1" smtClean="0">
                <a:solidFill>
                  <a:srgbClr val="087DE8"/>
                </a:solidFill>
                <a:ea typeface="Times New Roman" panose="02020603050405020304" pitchFamily="18" charset="0"/>
              </a:rPr>
              <a:t>2:</a:t>
            </a:r>
          </a:p>
          <a:p>
            <a:pPr algn="just">
              <a:lnSpc>
                <a:spcPct val="150000"/>
              </a:lnSpc>
            </a:pPr>
            <a:r>
              <a:rPr lang="en-US" sz="4000" b="1" smtClean="0">
                <a:solidFill>
                  <a:srgbClr val="087DE8"/>
                </a:solidFill>
                <a:ea typeface="Times New Roman" panose="02020603050405020304" pitchFamily="18" charset="0"/>
              </a:rPr>
              <a:t> </a:t>
            </a:r>
            <a:r>
              <a:rPr lang="vi-VN" sz="4000">
                <a:solidFill>
                  <a:srgbClr val="000000"/>
                </a:solidFill>
                <a:ea typeface="Times New Roman" panose="02020603050405020304" pitchFamily="18" charset="0"/>
              </a:rPr>
              <a:t>- Tại mỗi mốc thời gian trên trục ngang, đánh dấu một điểm cách điểm mốc thời gian theo chiều thẳng đứng một khoảng bằng số liệu tại mốc thời gian đó, tương ứng với khoảng chia trên trục thẳng đứng.</a:t>
            </a:r>
            <a:endParaRPr lang="en-US" sz="4000">
              <a:solidFill>
                <a:srgbClr val="434343"/>
              </a:solidFill>
              <a:ea typeface="Times New Roman" panose="02020603050405020304" pitchFamily="18" charset="0"/>
            </a:endParaRPr>
          </a:p>
        </p:txBody>
      </p:sp>
      <p:pic>
        <p:nvPicPr>
          <p:cNvPr id="7" name="Picture 6"/>
          <p:cNvPicPr>
            <a:picLocks noChangeAspect="1"/>
          </p:cNvPicPr>
          <p:nvPr/>
        </p:nvPicPr>
        <p:blipFill>
          <a:blip r:embed="rId14">
            <a:biLevel thresh="75000"/>
          </a:blip>
          <a:stretch>
            <a:fillRect/>
          </a:stretch>
        </p:blipFill>
        <p:spPr>
          <a:xfrm>
            <a:off x="8991600" y="3874164"/>
            <a:ext cx="8625346" cy="5754742"/>
          </a:xfrm>
          <a:prstGeom prst="rect">
            <a:avLst/>
          </a:prstGeom>
        </p:spPr>
      </p:pic>
    </p:spTree>
    <p:extLst>
      <p:ext uri="{BB962C8B-B14F-4D97-AF65-F5344CB8AC3E}">
        <p14:creationId xmlns:p14="http://schemas.microsoft.com/office/powerpoint/2010/main" val="2960985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198294" y="497034"/>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173341" y="144009"/>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0" name="TextBox 9"/>
          <p:cNvSpPr txBox="1"/>
          <p:nvPr/>
        </p:nvSpPr>
        <p:spPr>
          <a:xfrm>
            <a:off x="7010400" y="241637"/>
            <a:ext cx="4038600" cy="1015663"/>
          </a:xfrm>
          <a:prstGeom prst="rect">
            <a:avLst/>
          </a:prstGeom>
          <a:noFill/>
        </p:spPr>
        <p:txBody>
          <a:bodyPr wrap="square" rtlCol="0">
            <a:spAutoFit/>
          </a:bodyPr>
          <a:lstStyle/>
          <a:p>
            <a:r>
              <a:rPr lang="en-US" sz="6000" b="1" smtClean="0">
                <a:solidFill>
                  <a:srgbClr val="FF0000"/>
                </a:solidFill>
                <a:cs typeface="Arial" panose="020B0604020202020204" pitchFamily="34" charset="0"/>
              </a:rPr>
              <a:t>KẾT LUẬN</a:t>
            </a:r>
            <a:endParaRPr lang="en-US" sz="6000" b="1">
              <a:solidFill>
                <a:srgbClr val="FF0000"/>
              </a:solidFill>
              <a:cs typeface="Arial" panose="020B0604020202020204" pitchFamily="34" charset="0"/>
            </a:endParaRPr>
          </a:p>
        </p:txBody>
      </p:sp>
      <p:pic>
        <p:nvPicPr>
          <p:cNvPr id="11"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400000" flipH="1">
            <a:off x="144076" y="152333"/>
            <a:ext cx="1902707" cy="1886059"/>
          </a:xfrm>
          <a:prstGeom prst="rect">
            <a:avLst/>
          </a:prstGeom>
        </p:spPr>
      </p:pic>
      <p:sp>
        <p:nvSpPr>
          <p:cNvPr id="4" name="Rectangle 3"/>
          <p:cNvSpPr/>
          <p:nvPr/>
        </p:nvSpPr>
        <p:spPr>
          <a:xfrm>
            <a:off x="1860654" y="1562100"/>
            <a:ext cx="14791229" cy="901593"/>
          </a:xfrm>
          <a:prstGeom prst="rect">
            <a:avLst/>
          </a:prstGeom>
        </p:spPr>
        <p:txBody>
          <a:bodyPr wrap="none">
            <a:spAutoFit/>
          </a:bodyPr>
          <a:lstStyle/>
          <a:p>
            <a:pPr algn="just">
              <a:lnSpc>
                <a:spcPct val="150000"/>
              </a:lnSpc>
              <a:spcAft>
                <a:spcPts val="600"/>
              </a:spcAft>
            </a:pPr>
            <a:r>
              <a:rPr lang="en-US" sz="4000" b="1">
                <a:solidFill>
                  <a:srgbClr val="000000"/>
                </a:solidFill>
                <a:ea typeface="Times New Roman" panose="02020603050405020304" pitchFamily="18" charset="0"/>
              </a:rPr>
              <a:t>Các bước vẽ biểu đồ đoạn thẳng biểu diễn số liệu thống kê:</a:t>
            </a:r>
            <a:endParaRPr lang="en-US" sz="4000">
              <a:solidFill>
                <a:srgbClr val="434343"/>
              </a:solidFill>
              <a:ea typeface="Times New Roman" panose="02020603050405020304" pitchFamily="18" charset="0"/>
            </a:endParaRPr>
          </a:p>
        </p:txBody>
      </p:sp>
      <p:sp>
        <p:nvSpPr>
          <p:cNvPr id="5" name="Rectangle 4"/>
          <p:cNvSpPr/>
          <p:nvPr/>
        </p:nvSpPr>
        <p:spPr>
          <a:xfrm>
            <a:off x="1219200" y="2683011"/>
            <a:ext cx="7315200" cy="655564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b="1">
                <a:solidFill>
                  <a:srgbClr val="087DE8"/>
                </a:solidFill>
                <a:ea typeface="Times New Roman" panose="02020603050405020304" pitchFamily="18" charset="0"/>
              </a:rPr>
              <a:t>Bước </a:t>
            </a:r>
            <a:r>
              <a:rPr lang="en-US" sz="4000" b="1" smtClean="0">
                <a:solidFill>
                  <a:srgbClr val="087DE8"/>
                </a:solidFill>
                <a:ea typeface="Times New Roman" panose="02020603050405020304" pitchFamily="18" charset="0"/>
              </a:rPr>
              <a:t>2:</a:t>
            </a:r>
          </a:p>
          <a:p>
            <a:pPr algn="just">
              <a:lnSpc>
                <a:spcPct val="150000"/>
              </a:lnSpc>
            </a:pPr>
            <a:r>
              <a:rPr lang="en-US" sz="4000" b="1" smtClean="0">
                <a:solidFill>
                  <a:srgbClr val="087DE8"/>
                </a:solidFill>
                <a:ea typeface="Times New Roman" panose="02020603050405020304" pitchFamily="18" charset="0"/>
              </a:rPr>
              <a:t> </a:t>
            </a:r>
            <a:r>
              <a:rPr lang="vi-VN" sz="4000">
                <a:solidFill>
                  <a:srgbClr val="000000"/>
                </a:solidFill>
                <a:ea typeface="Times New Roman" panose="02020603050405020304" pitchFamily="18" charset="0"/>
              </a:rPr>
              <a:t>- </a:t>
            </a:r>
            <a:r>
              <a:rPr lang="vi-VN" sz="4000">
                <a:solidFill>
                  <a:srgbClr val="000000"/>
                </a:solidFill>
                <a:ea typeface="Times New Roman" panose="02020603050405020304" pitchFamily="18" charset="0"/>
              </a:rPr>
              <a:t>Vẽ các đoạn thẳng nối từng cặp điểm tương ứng với cặp mốc thời gian liên tiếp, ta được một đường gấp khúc biểu diễn sự thay đổi của số liệu theo thời gian.</a:t>
            </a:r>
            <a:endParaRPr lang="en-US" sz="4000">
              <a:solidFill>
                <a:srgbClr val="434343"/>
              </a:solidFill>
              <a:ea typeface="Times New Roman" panose="02020603050405020304" pitchFamily="18" charset="0"/>
            </a:endParaRPr>
          </a:p>
        </p:txBody>
      </p:sp>
      <p:grpSp>
        <p:nvGrpSpPr>
          <p:cNvPr id="21" name="Group 20"/>
          <p:cNvGrpSpPr/>
          <p:nvPr/>
        </p:nvGrpSpPr>
        <p:grpSpPr>
          <a:xfrm>
            <a:off x="9256268" y="3672284"/>
            <a:ext cx="8237282" cy="5566368"/>
            <a:chOff x="7605990" y="3364280"/>
            <a:chExt cx="9091613" cy="5947368"/>
          </a:xfrm>
        </p:grpSpPr>
        <p:grpSp>
          <p:nvGrpSpPr>
            <p:cNvPr id="17" name="Group 16"/>
            <p:cNvGrpSpPr/>
            <p:nvPr/>
          </p:nvGrpSpPr>
          <p:grpSpPr>
            <a:xfrm>
              <a:off x="7605990" y="3364280"/>
              <a:ext cx="9091613" cy="5947368"/>
              <a:chOff x="7605990" y="3364280"/>
              <a:chExt cx="9091613" cy="5947368"/>
            </a:xfrm>
          </p:grpSpPr>
          <p:grpSp>
            <p:nvGrpSpPr>
              <p:cNvPr id="16" name="Group 15"/>
              <p:cNvGrpSpPr/>
              <p:nvPr/>
            </p:nvGrpSpPr>
            <p:grpSpPr>
              <a:xfrm>
                <a:off x="7605990" y="3364280"/>
                <a:ext cx="9091613" cy="5947368"/>
                <a:chOff x="7605990" y="3364280"/>
                <a:chExt cx="9091613" cy="5947368"/>
              </a:xfrm>
            </p:grpSpPr>
            <p:pic>
              <p:nvPicPr>
                <p:cNvPr id="13" name="Picture 12"/>
                <p:cNvPicPr>
                  <a:picLocks noChangeAspect="1"/>
                </p:cNvPicPr>
                <p:nvPr/>
              </p:nvPicPr>
              <p:blipFill>
                <a:blip r:embed="rId14">
                  <a:biLevel thresh="75000"/>
                </a:blip>
                <a:stretch>
                  <a:fillRect/>
                </a:stretch>
              </p:blipFill>
              <p:spPr>
                <a:xfrm>
                  <a:off x="7605990" y="3364280"/>
                  <a:ext cx="9091613" cy="5947368"/>
                </a:xfrm>
                <a:prstGeom prst="rect">
                  <a:avLst/>
                </a:prstGeom>
              </p:spPr>
            </p:pic>
            <p:sp>
              <p:nvSpPr>
                <p:cNvPr id="15" name="Rounded Rectangle 14"/>
                <p:cNvSpPr/>
                <p:nvPr/>
              </p:nvSpPr>
              <p:spPr>
                <a:xfrm>
                  <a:off x="9982200" y="3371900"/>
                  <a:ext cx="5334000" cy="685800"/>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ounded Rectangle 18"/>
              <p:cNvSpPr/>
              <p:nvPr/>
            </p:nvSpPr>
            <p:spPr>
              <a:xfrm>
                <a:off x="8153400" y="3414440"/>
                <a:ext cx="680898" cy="515056"/>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5832891" y="8343900"/>
                <a:ext cx="864711" cy="457200"/>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9296400" y="4991100"/>
              <a:ext cx="533400" cy="3048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363200" y="5394960"/>
              <a:ext cx="533400" cy="3048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223525" y="5730240"/>
              <a:ext cx="533400" cy="3048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2954000" y="5730240"/>
              <a:ext cx="533400" cy="3048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9113169">
              <a:off x="13772353" y="5009347"/>
              <a:ext cx="762000" cy="45554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784737" y="4339904"/>
              <a:ext cx="531463" cy="330409"/>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8961099">
              <a:off x="11987802" y="6168134"/>
              <a:ext cx="692426" cy="66343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3808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198294" y="497034"/>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173341" y="144009"/>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0" name="TextBox 9"/>
          <p:cNvSpPr txBox="1"/>
          <p:nvPr/>
        </p:nvSpPr>
        <p:spPr>
          <a:xfrm>
            <a:off x="7010400" y="317837"/>
            <a:ext cx="4038600" cy="1015663"/>
          </a:xfrm>
          <a:prstGeom prst="rect">
            <a:avLst/>
          </a:prstGeom>
          <a:noFill/>
        </p:spPr>
        <p:txBody>
          <a:bodyPr wrap="square" rtlCol="0">
            <a:spAutoFit/>
          </a:bodyPr>
          <a:lstStyle/>
          <a:p>
            <a:r>
              <a:rPr lang="en-US" sz="6000" b="1" smtClean="0">
                <a:solidFill>
                  <a:srgbClr val="FF0000"/>
                </a:solidFill>
                <a:cs typeface="Arial" panose="020B0604020202020204" pitchFamily="34" charset="0"/>
              </a:rPr>
              <a:t>KẾT LUẬN</a:t>
            </a:r>
            <a:endParaRPr lang="en-US" sz="6000" b="1">
              <a:solidFill>
                <a:srgbClr val="FF0000"/>
              </a:solidFill>
              <a:cs typeface="Arial" panose="020B0604020202020204" pitchFamily="34" charset="0"/>
            </a:endParaRPr>
          </a:p>
        </p:txBody>
      </p:sp>
      <p:pic>
        <p:nvPicPr>
          <p:cNvPr id="11"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400000" flipH="1">
            <a:off x="144076" y="152333"/>
            <a:ext cx="1902707" cy="1886059"/>
          </a:xfrm>
          <a:prstGeom prst="rect">
            <a:avLst/>
          </a:prstGeom>
        </p:spPr>
      </p:pic>
      <p:sp>
        <p:nvSpPr>
          <p:cNvPr id="4" name="Rectangle 3"/>
          <p:cNvSpPr/>
          <p:nvPr/>
        </p:nvSpPr>
        <p:spPr>
          <a:xfrm>
            <a:off x="1860654" y="1562100"/>
            <a:ext cx="14791229" cy="901593"/>
          </a:xfrm>
          <a:prstGeom prst="rect">
            <a:avLst/>
          </a:prstGeom>
        </p:spPr>
        <p:txBody>
          <a:bodyPr wrap="none">
            <a:spAutoFit/>
          </a:bodyPr>
          <a:lstStyle/>
          <a:p>
            <a:pPr algn="just">
              <a:lnSpc>
                <a:spcPct val="150000"/>
              </a:lnSpc>
              <a:spcAft>
                <a:spcPts val="600"/>
              </a:spcAft>
            </a:pPr>
            <a:r>
              <a:rPr lang="en-US" sz="4000" b="1">
                <a:solidFill>
                  <a:srgbClr val="000000"/>
                </a:solidFill>
                <a:ea typeface="Times New Roman" panose="02020603050405020304" pitchFamily="18" charset="0"/>
              </a:rPr>
              <a:t>Các bước vẽ biểu đồ đoạn thẳng biểu diễn số liệu thống kê:</a:t>
            </a:r>
            <a:endParaRPr lang="en-US" sz="4000">
              <a:solidFill>
                <a:srgbClr val="434343"/>
              </a:solidFill>
              <a:ea typeface="Times New Roman" panose="02020603050405020304" pitchFamily="18" charset="0"/>
            </a:endParaRPr>
          </a:p>
        </p:txBody>
      </p:sp>
      <p:sp>
        <p:nvSpPr>
          <p:cNvPr id="5" name="Rectangle 4"/>
          <p:cNvSpPr/>
          <p:nvPr/>
        </p:nvSpPr>
        <p:spPr>
          <a:xfrm>
            <a:off x="762000" y="3512228"/>
            <a:ext cx="7315200" cy="4708981"/>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en-US" sz="4000" b="1">
                <a:solidFill>
                  <a:srgbClr val="087DE8"/>
                </a:solidFill>
                <a:ea typeface="Times New Roman" panose="02020603050405020304" pitchFamily="18" charset="0"/>
              </a:rPr>
              <a:t>Bước </a:t>
            </a:r>
            <a:r>
              <a:rPr lang="en-US" sz="4000" b="1" smtClean="0">
                <a:solidFill>
                  <a:srgbClr val="087DE8"/>
                </a:solidFill>
                <a:ea typeface="Times New Roman" panose="02020603050405020304" pitchFamily="18" charset="0"/>
              </a:rPr>
              <a:t>3: </a:t>
            </a:r>
            <a:r>
              <a:rPr lang="vi-VN" sz="4000" smtClean="0">
                <a:solidFill>
                  <a:srgbClr val="000000"/>
                </a:solidFill>
                <a:ea typeface="Times New Roman" panose="02020603050405020304" pitchFamily="18" charset="0"/>
              </a:rPr>
              <a:t>Hoàn </a:t>
            </a:r>
            <a:r>
              <a:rPr lang="vi-VN" sz="4000">
                <a:solidFill>
                  <a:srgbClr val="000000"/>
                </a:solidFill>
                <a:ea typeface="Times New Roman" panose="02020603050405020304" pitchFamily="18" charset="0"/>
              </a:rPr>
              <a:t>thiện biểu đồ</a:t>
            </a:r>
          </a:p>
          <a:p>
            <a:pPr marL="571500" indent="-571500" algn="just">
              <a:lnSpc>
                <a:spcPct val="150000"/>
              </a:lnSpc>
              <a:buFontTx/>
              <a:buChar char="-"/>
            </a:pPr>
            <a:r>
              <a:rPr lang="vi-VN" sz="4000" smtClean="0">
                <a:solidFill>
                  <a:srgbClr val="000000"/>
                </a:solidFill>
                <a:ea typeface="Times New Roman" panose="02020603050405020304" pitchFamily="18" charset="0"/>
              </a:rPr>
              <a:t>Ghi </a:t>
            </a:r>
            <a:r>
              <a:rPr lang="vi-VN" sz="4000">
                <a:solidFill>
                  <a:srgbClr val="000000"/>
                </a:solidFill>
                <a:ea typeface="Times New Roman" panose="02020603050405020304" pitchFamily="18" charset="0"/>
              </a:rPr>
              <a:t>tên cho </a:t>
            </a:r>
            <a:r>
              <a:rPr lang="vi-VN" sz="4000">
                <a:solidFill>
                  <a:srgbClr val="000000"/>
                </a:solidFill>
                <a:ea typeface="Times New Roman" panose="02020603050405020304" pitchFamily="18" charset="0"/>
              </a:rPr>
              <a:t>biểu </a:t>
            </a:r>
            <a:r>
              <a:rPr lang="vi-VN" sz="4000" smtClean="0">
                <a:solidFill>
                  <a:srgbClr val="000000"/>
                </a:solidFill>
                <a:ea typeface="Times New Roman" panose="02020603050405020304" pitchFamily="18" charset="0"/>
              </a:rPr>
              <a:t>đồ</a:t>
            </a:r>
            <a:endParaRPr lang="en-US" sz="4000" smtClean="0">
              <a:solidFill>
                <a:srgbClr val="000000"/>
              </a:solidFill>
              <a:ea typeface="Times New Roman" panose="02020603050405020304" pitchFamily="18" charset="0"/>
            </a:endParaRPr>
          </a:p>
          <a:p>
            <a:pPr marL="571500" indent="-571500" algn="just">
              <a:lnSpc>
                <a:spcPct val="150000"/>
              </a:lnSpc>
              <a:buFontTx/>
              <a:buChar char="-"/>
            </a:pPr>
            <a:r>
              <a:rPr lang="vi-VN" sz="4000" smtClean="0">
                <a:solidFill>
                  <a:srgbClr val="000000"/>
                </a:solidFill>
                <a:ea typeface="Times New Roman" panose="02020603050405020304" pitchFamily="18" charset="0"/>
              </a:rPr>
              <a:t>Ghi </a:t>
            </a:r>
            <a:r>
              <a:rPr lang="vi-VN" sz="4000">
                <a:solidFill>
                  <a:srgbClr val="000000"/>
                </a:solidFill>
                <a:ea typeface="Times New Roman" panose="02020603050405020304" pitchFamily="18" charset="0"/>
              </a:rPr>
              <a:t>chú các giá trị số liệu tại các đầu </a:t>
            </a:r>
            <a:r>
              <a:rPr lang="vi-VN" sz="4000">
                <a:solidFill>
                  <a:srgbClr val="000000"/>
                </a:solidFill>
                <a:ea typeface="Times New Roman" panose="02020603050405020304" pitchFamily="18" charset="0"/>
              </a:rPr>
              <a:t>đoạn </a:t>
            </a:r>
            <a:r>
              <a:rPr lang="vi-VN" sz="4000" smtClean="0">
                <a:solidFill>
                  <a:srgbClr val="000000"/>
                </a:solidFill>
                <a:ea typeface="Times New Roman" panose="02020603050405020304" pitchFamily="18" charset="0"/>
              </a:rPr>
              <a:t>thẳng.</a:t>
            </a:r>
            <a:endParaRPr lang="en-US" sz="4000" smtClean="0">
              <a:solidFill>
                <a:srgbClr val="000000"/>
              </a:solidFill>
              <a:ea typeface="Times New Roman" panose="02020603050405020304" pitchFamily="18" charset="0"/>
            </a:endParaRPr>
          </a:p>
          <a:p>
            <a:pPr marL="571500" indent="-571500" algn="just">
              <a:lnSpc>
                <a:spcPct val="150000"/>
              </a:lnSpc>
              <a:buFontTx/>
              <a:buChar char="-"/>
            </a:pPr>
            <a:r>
              <a:rPr lang="vi-VN" sz="4000" smtClean="0">
                <a:solidFill>
                  <a:srgbClr val="000000"/>
                </a:solidFill>
                <a:ea typeface="Times New Roman" panose="02020603050405020304" pitchFamily="18" charset="0"/>
              </a:rPr>
              <a:t>Ghi </a:t>
            </a:r>
            <a:r>
              <a:rPr lang="vi-VN" sz="4000">
                <a:solidFill>
                  <a:srgbClr val="000000"/>
                </a:solidFill>
                <a:ea typeface="Times New Roman" panose="02020603050405020304" pitchFamily="18" charset="0"/>
              </a:rPr>
              <a:t>đơn vị trên hai trục.</a:t>
            </a:r>
          </a:p>
        </p:txBody>
      </p:sp>
      <p:pic>
        <p:nvPicPr>
          <p:cNvPr id="2" name="Picture 1"/>
          <p:cNvPicPr>
            <a:picLocks noChangeAspect="1"/>
          </p:cNvPicPr>
          <p:nvPr/>
        </p:nvPicPr>
        <p:blipFill>
          <a:blip r:embed="rId14">
            <a:biLevel thresh="75000"/>
          </a:blip>
          <a:stretch>
            <a:fillRect/>
          </a:stretch>
        </p:blipFill>
        <p:spPr>
          <a:xfrm>
            <a:off x="9029700" y="2857500"/>
            <a:ext cx="8697494" cy="6491300"/>
          </a:xfrm>
          <a:prstGeom prst="rect">
            <a:avLst/>
          </a:prstGeom>
        </p:spPr>
      </p:pic>
      <p:sp>
        <p:nvSpPr>
          <p:cNvPr id="31" name="Google Shape;2256;p39"/>
          <p:cNvSpPr/>
          <p:nvPr/>
        </p:nvSpPr>
        <p:spPr>
          <a:xfrm>
            <a:off x="152400" y="9348800"/>
            <a:ext cx="762000" cy="7326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932541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2195754"/>
            <a:ext cx="17953876" cy="7407997"/>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509906" y="1681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5564396" y="714433"/>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(SGK – </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104</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a:latin typeface="+mj-lt"/>
            </a:endParaRPr>
          </a:p>
        </p:txBody>
      </p:sp>
      <p:sp>
        <p:nvSpPr>
          <p:cNvPr id="44" name="Google Shape;2254;p39"/>
          <p:cNvSpPr/>
          <p:nvPr/>
        </p:nvSpPr>
        <p:spPr>
          <a:xfrm>
            <a:off x="5327696" y="79564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26186" y="960375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41054" y="166235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80726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 name="TextBox 1"/>
          <p:cNvSpPr txBox="1"/>
          <p:nvPr/>
        </p:nvSpPr>
        <p:spPr>
          <a:xfrm>
            <a:off x="990600" y="2561392"/>
            <a:ext cx="17257087" cy="677108"/>
          </a:xfrm>
          <a:prstGeom prst="rect">
            <a:avLst/>
          </a:prstGeom>
          <a:noFill/>
        </p:spPr>
        <p:txBody>
          <a:bodyPr wrap="square" rtlCol="0">
            <a:spAutoFit/>
          </a:bodyPr>
          <a:lstStyle/>
          <a:p>
            <a:r>
              <a:rPr lang="en-US" sz="3800" smtClean="0">
                <a:solidFill>
                  <a:srgbClr val="434343"/>
                </a:solidFill>
              </a:rPr>
              <a:t>Vẽ biểu </a:t>
            </a:r>
            <a:r>
              <a:rPr lang="en-US" sz="3800">
                <a:solidFill>
                  <a:srgbClr val="434343"/>
                </a:solidFill>
              </a:rPr>
              <a:t>đồ đoạn thẳng biểu diễn bảng dữ </a:t>
            </a:r>
            <a:r>
              <a:rPr lang="en-US" sz="3800">
                <a:solidFill>
                  <a:srgbClr val="434343"/>
                </a:solidFill>
              </a:rPr>
              <a:t>liệu </a:t>
            </a:r>
            <a:r>
              <a:rPr lang="en-US" sz="3800" smtClean="0">
                <a:solidFill>
                  <a:srgbClr val="434343"/>
                </a:solidFill>
              </a:rPr>
              <a:t>trong bảng thống kê dưới đây</a:t>
            </a:r>
            <a:endParaRPr lang="en-US" sz="3800">
              <a:solidFill>
                <a:srgbClr val="434343"/>
              </a:solidFil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2743200" y="3771900"/>
            <a:ext cx="13182600" cy="5029281"/>
          </a:xfrm>
          <a:prstGeom prst="rect">
            <a:avLst/>
          </a:prstGeom>
        </p:spPr>
      </p:pic>
    </p:spTree>
    <p:extLst>
      <p:ext uri="{BB962C8B-B14F-4D97-AF65-F5344CB8AC3E}">
        <p14:creationId xmlns:p14="http://schemas.microsoft.com/office/powerpoint/2010/main" val="1947087844"/>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400510" y="311676"/>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28"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911716" flipH="1">
            <a:off x="16627951" y="8136838"/>
            <a:ext cx="2027020" cy="2009284"/>
          </a:xfrm>
          <a:prstGeom prst="rect">
            <a:avLst/>
          </a:prstGeom>
        </p:spPr>
      </p:pic>
      <p:sp>
        <p:nvSpPr>
          <p:cNvPr id="36" name="Google Shape;2256;p39"/>
          <p:cNvSpPr/>
          <p:nvPr/>
        </p:nvSpPr>
        <p:spPr>
          <a:xfrm>
            <a:off x="140195" y="957862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5" name="Oval Callout 14"/>
          <p:cNvSpPr/>
          <p:nvPr/>
        </p:nvSpPr>
        <p:spPr>
          <a:xfrm>
            <a:off x="8382000" y="482327"/>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accent3"/>
                </a:solidFill>
              </a:rPr>
              <a:t>Giải</a:t>
            </a:r>
            <a:endParaRPr lang="en-US" sz="4000" b="1">
              <a:solidFill>
                <a:schemeClr val="accent3"/>
              </a:solidFill>
            </a:endParaRPr>
          </a:p>
        </p:txBody>
      </p:sp>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2500313" y="3086100"/>
            <a:ext cx="13120687" cy="6567390"/>
          </a:xfrm>
          <a:prstGeom prst="rect">
            <a:avLst/>
          </a:prstGeom>
        </p:spPr>
      </p:pic>
      <p:sp>
        <p:nvSpPr>
          <p:cNvPr id="3" name="Rectangle 2"/>
          <p:cNvSpPr/>
          <p:nvPr/>
        </p:nvSpPr>
        <p:spPr>
          <a:xfrm>
            <a:off x="400510" y="1866900"/>
            <a:ext cx="17346415" cy="677108"/>
          </a:xfrm>
          <a:prstGeom prst="rect">
            <a:avLst/>
          </a:prstGeom>
        </p:spPr>
        <p:txBody>
          <a:bodyPr wrap="none">
            <a:spAutoFit/>
          </a:bodyPr>
          <a:lstStyle/>
          <a:p>
            <a:r>
              <a:rPr lang="en-US" sz="3800" smtClean="0">
                <a:solidFill>
                  <a:srgbClr val="434343"/>
                </a:solidFill>
              </a:rPr>
              <a:t>Dữ </a:t>
            </a:r>
            <a:r>
              <a:rPr lang="en-US" sz="3800">
                <a:solidFill>
                  <a:srgbClr val="434343"/>
                </a:solidFill>
              </a:rPr>
              <a:t>liệu trong bảng </a:t>
            </a:r>
            <a:r>
              <a:rPr lang="en-US" sz="3800">
                <a:solidFill>
                  <a:srgbClr val="434343"/>
                </a:solidFill>
              </a:rPr>
              <a:t>thống </a:t>
            </a:r>
            <a:r>
              <a:rPr lang="en-US" sz="3800" smtClean="0">
                <a:solidFill>
                  <a:srgbClr val="434343"/>
                </a:solidFill>
              </a:rPr>
              <a:t>kê được biểu diễn thành biểu </a:t>
            </a:r>
            <a:r>
              <a:rPr lang="en-US" sz="3800">
                <a:solidFill>
                  <a:srgbClr val="434343"/>
                </a:solidFill>
              </a:rPr>
              <a:t>đồ </a:t>
            </a:r>
            <a:r>
              <a:rPr lang="en-US" sz="3800">
                <a:solidFill>
                  <a:srgbClr val="434343"/>
                </a:solidFill>
              </a:rPr>
              <a:t>đoạn </a:t>
            </a:r>
            <a:r>
              <a:rPr lang="en-US" sz="3800" smtClean="0">
                <a:solidFill>
                  <a:srgbClr val="434343"/>
                </a:solidFill>
              </a:rPr>
              <a:t>thẳng như sau: </a:t>
            </a:r>
            <a:endParaRPr lang="en-US"/>
          </a:p>
        </p:txBody>
      </p:sp>
    </p:spTree>
    <p:extLst>
      <p:ext uri="{BB962C8B-B14F-4D97-AF65-F5344CB8AC3E}">
        <p14:creationId xmlns:p14="http://schemas.microsoft.com/office/powerpoint/2010/main" val="374966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24" name="Google Shape;596;p37"/>
          <p:cNvSpPr txBox="1">
            <a:spLocks/>
          </p:cNvSpPr>
          <p:nvPr/>
        </p:nvSpPr>
        <p:spPr>
          <a:xfrm>
            <a:off x="6332092" y="674100"/>
            <a:ext cx="5593080" cy="12690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a:buClr>
                <a:srgbClr val="305347"/>
              </a:buClr>
              <a:defRPr/>
            </a:pPr>
            <a:r>
              <a:rPr lang="en-US" sz="6000" kern="0">
                <a:solidFill>
                  <a:srgbClr val="FF0000"/>
                </a:solidFill>
                <a:latin typeface="Arial"/>
              </a:rPr>
              <a:t>KHỞI ĐỘNG</a:t>
            </a:r>
          </a:p>
        </p:txBody>
      </p:sp>
      <p:grpSp>
        <p:nvGrpSpPr>
          <p:cNvPr id="5" name="Group 4"/>
          <p:cNvGrpSpPr/>
          <p:nvPr/>
        </p:nvGrpSpPr>
        <p:grpSpPr>
          <a:xfrm>
            <a:off x="2651152" y="2137708"/>
            <a:ext cx="12954960" cy="1938992"/>
            <a:chOff x="5485439" y="6969555"/>
            <a:chExt cx="12954960" cy="1938992"/>
          </a:xfrm>
        </p:grpSpPr>
        <p:sp>
          <p:nvSpPr>
            <p:cNvPr id="26" name="Action Button: Help 25">
              <a:hlinkClick r:id="" action="ppaction://noaction" highlightClick="1"/>
            </p:cNvPr>
            <p:cNvSpPr/>
            <p:nvPr/>
          </p:nvSpPr>
          <p:spPr>
            <a:xfrm>
              <a:off x="5485439" y="7478745"/>
              <a:ext cx="914400" cy="838200"/>
            </a:xfrm>
            <a:prstGeom prst="actionButtonHelp">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 name="Rectangle 1"/>
            <p:cNvSpPr/>
            <p:nvPr/>
          </p:nvSpPr>
          <p:spPr>
            <a:xfrm>
              <a:off x="6705600" y="6969555"/>
              <a:ext cx="11734799" cy="1938992"/>
            </a:xfrm>
            <a:prstGeom prst="rect">
              <a:avLst/>
            </a:prstGeom>
          </p:spPr>
          <p:txBody>
            <a:bodyPr wrap="square">
              <a:spAutoFit/>
            </a:bodyPr>
            <a:lstStyle/>
            <a:p>
              <a:pPr algn="just">
                <a:lnSpc>
                  <a:spcPct val="150000"/>
                </a:lnSpc>
              </a:pPr>
              <a:r>
                <a:rPr lang="nl-NL" sz="4000">
                  <a:latin typeface="+mj-lt"/>
                  <a:ea typeface="Calibri" panose="020F0502020204030204" pitchFamily="34" charset="0"/>
                </a:rPr>
                <a:t>Hãy nêu nhận xét của em về sự tăng hoặc giảm của số liệu theo thời gian trong bảng dữ liệu sau ?</a:t>
              </a:r>
              <a:endParaRPr lang="en-US" sz="4000">
                <a:latin typeface="+mj-lt"/>
              </a:endParaRPr>
            </a:p>
          </p:txBody>
        </p:sp>
      </p:gr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19"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20804" flipH="1">
            <a:off x="65355" y="7581008"/>
            <a:ext cx="2097006" cy="207865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429529276"/>
              </p:ext>
            </p:extLst>
          </p:nvPr>
        </p:nvGraphicFramePr>
        <p:xfrm>
          <a:off x="4574894" y="4686300"/>
          <a:ext cx="9750706" cy="3660678"/>
        </p:xfrm>
        <a:graphic>
          <a:graphicData uri="http://schemas.openxmlformats.org/drawingml/2006/table">
            <a:tbl>
              <a:tblPr firstRow="1" firstCol="1" bandRow="1"/>
              <a:tblGrid>
                <a:gridCol w="1624397"/>
                <a:gridCol w="1624397"/>
                <a:gridCol w="1625478"/>
                <a:gridCol w="1625478"/>
                <a:gridCol w="1625478"/>
                <a:gridCol w="1625478"/>
              </a:tblGrid>
              <a:tr h="1220226">
                <a:tc gridSpan="6">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Điểm Toán của bạn Tú trong tuần liên tiếp</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20226">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Tuần</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1</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2</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3</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4</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5</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0226">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Điểm</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8</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6</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6</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9</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10</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5"/>
          <p:cNvSpPr/>
          <p:nvPr/>
        </p:nvSpPr>
        <p:spPr>
          <a:xfrm>
            <a:off x="2209800" y="8855214"/>
            <a:ext cx="14563602" cy="707886"/>
          </a:xfrm>
          <a:prstGeom prst="rect">
            <a:avLst/>
          </a:prstGeom>
        </p:spPr>
        <p:txBody>
          <a:bodyPr wrap="none">
            <a:spAutoFit/>
          </a:bodyPr>
          <a:lstStyle/>
          <a:p>
            <a:r>
              <a:rPr lang="en-US" sz="4000">
                <a:solidFill>
                  <a:srgbClr val="000000"/>
                </a:solidFill>
                <a:latin typeface="+mj-lt"/>
                <a:ea typeface="Times New Roman" panose="02020603050405020304" pitchFamily="18" charset="0"/>
              </a:rPr>
              <a:t>Theo em nên dùng biểu đồ nào để biểu diễn bảng dữ liệu trên?</a:t>
            </a:r>
            <a:endParaRPr lang="en-US" sz="4000">
              <a:latin typeface="+mj-lt"/>
            </a:endParaRPr>
          </a:p>
        </p:txBody>
      </p:sp>
    </p:spTree>
    <p:extLst>
      <p:ext uri="{BB962C8B-B14F-4D97-AF65-F5344CB8AC3E}">
        <p14:creationId xmlns:p14="http://schemas.microsoft.com/office/powerpoint/2010/main" val="33042711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228600" y="342510"/>
            <a:ext cx="948532" cy="89259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97876" y="34251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7454046" y="94412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0" name="Title 240"/>
          <p:cNvSpPr txBox="1">
            <a:spLocks/>
          </p:cNvSpPr>
          <p:nvPr/>
        </p:nvSpPr>
        <p:spPr>
          <a:xfrm>
            <a:off x="6349524" y="345699"/>
            <a:ext cx="5715000" cy="1138713"/>
          </a:xfrm>
          <a:prstGeom prst="rect">
            <a:avLst/>
          </a:prstGeom>
          <a:noFill/>
          <a:ln w="19050" cap="flat" cmpd="sng">
            <a:solidFill>
              <a:srgbClr val="000000"/>
            </a:solidFill>
            <a:prstDash val="dot"/>
            <a:round/>
            <a:headEnd type="none" w="sm" len="sm"/>
            <a:tailEnd type="none" w="sm" len="sm"/>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nton"/>
              <a:buNone/>
              <a:defRPr sz="3000" b="0" i="0" u="none" strike="noStrike" cap="none">
                <a:solidFill>
                  <a:schemeClr val="dk1"/>
                </a:solidFill>
                <a:latin typeface="Anton"/>
                <a:ea typeface="Anton"/>
                <a:cs typeface="Anton"/>
                <a:sym typeface="Anton"/>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a:buClr>
                <a:srgbClr val="2D435B"/>
              </a:buClr>
            </a:pPr>
            <a:r>
              <a:rPr lang="en-US" sz="5000" b="1" kern="0" smtClean="0">
                <a:solidFill>
                  <a:srgbClr val="FF9F7C"/>
                </a:solidFill>
                <a:latin typeface="Arial"/>
              </a:rPr>
              <a:t>THỰC HÀNH 1</a:t>
            </a:r>
            <a:endParaRPr lang="en-US" sz="5000" b="1" kern="0">
              <a:solidFill>
                <a:srgbClr val="FF9F7C"/>
              </a:solidFill>
              <a:latin typeface="Arial"/>
            </a:endParaRPr>
          </a:p>
        </p:txBody>
      </p:sp>
      <p:sp>
        <p:nvSpPr>
          <p:cNvPr id="4" name="Rectangle 3"/>
          <p:cNvSpPr/>
          <p:nvPr/>
        </p:nvSpPr>
        <p:spPr>
          <a:xfrm>
            <a:off x="1725672" y="1595378"/>
            <a:ext cx="14962704" cy="2862322"/>
          </a:xfrm>
          <a:prstGeom prst="rect">
            <a:avLst/>
          </a:prstGeom>
        </p:spPr>
        <p:txBody>
          <a:bodyPr wrap="square">
            <a:spAutoFit/>
          </a:bodyPr>
          <a:lstStyle/>
          <a:p>
            <a:pPr algn="just">
              <a:lnSpc>
                <a:spcPct val="150000"/>
              </a:lnSpc>
            </a:pPr>
            <a:r>
              <a:rPr lang="vi-VN" sz="4000">
                <a:solidFill>
                  <a:srgbClr val="292300"/>
                </a:solidFill>
              </a:rPr>
              <a:t>Bảng dữ liệu sau cho biết số cá bắt được cất vó trong mỗi giờ từ 7 giờ đến 12 giờ của bạn Cát. Em hãy vẽ biểu đồ đoạn thẳng biểu diễn bảng dữ liệu này.</a:t>
            </a:r>
            <a:endParaRPr lang="en-US" sz="400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3011640" y="4762500"/>
            <a:ext cx="12533160" cy="5181600"/>
          </a:xfrm>
          <a:prstGeom prst="rect">
            <a:avLst/>
          </a:prstGeom>
        </p:spPr>
      </p:pic>
      <p:pic>
        <p:nvPicPr>
          <p:cNvPr id="9" name="Picture 5"/>
          <p:cNvPicPr>
            <a:picLocks noChangeAspect="1"/>
          </p:cNvPicPr>
          <p:nvPr/>
        </p:nvPicPr>
        <p:blipFill>
          <a:blip r:embed="rId5">
            <a:alphaModFix amt="5000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9359" flipH="1">
            <a:off x="-950060" y="7573353"/>
            <a:ext cx="2359312" cy="2338668"/>
          </a:xfrm>
          <a:prstGeom prst="rect">
            <a:avLst/>
          </a:prstGeom>
        </p:spPr>
      </p:pic>
    </p:spTree>
    <p:extLst>
      <p:ext uri="{BB962C8B-B14F-4D97-AF65-F5344CB8AC3E}">
        <p14:creationId xmlns:p14="http://schemas.microsoft.com/office/powerpoint/2010/main" val="41498955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400510" y="311676"/>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28"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911716" flipH="1">
            <a:off x="16627951" y="8136838"/>
            <a:ext cx="2027020" cy="2009284"/>
          </a:xfrm>
          <a:prstGeom prst="rect">
            <a:avLst/>
          </a:prstGeom>
        </p:spPr>
      </p:pic>
      <p:sp>
        <p:nvSpPr>
          <p:cNvPr id="36" name="Google Shape;2256;p39"/>
          <p:cNvSpPr/>
          <p:nvPr/>
        </p:nvSpPr>
        <p:spPr>
          <a:xfrm>
            <a:off x="140195" y="957862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5" name="Oval Callout 14"/>
          <p:cNvSpPr/>
          <p:nvPr/>
        </p:nvSpPr>
        <p:spPr>
          <a:xfrm>
            <a:off x="8382000" y="482327"/>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rgbClr val="FFFFFF"/>
                </a:solidFill>
              </a:rPr>
              <a:t>Giải</a:t>
            </a:r>
            <a:endParaRPr lang="en-US" sz="4000" b="1">
              <a:solidFill>
                <a:srgbClr val="FFFFFF"/>
              </a:solidFill>
            </a:endParaRPr>
          </a:p>
        </p:txBody>
      </p:sp>
      <p:sp>
        <p:nvSpPr>
          <p:cNvPr id="3" name="Rectangle 2"/>
          <p:cNvSpPr/>
          <p:nvPr/>
        </p:nvSpPr>
        <p:spPr>
          <a:xfrm>
            <a:off x="400510" y="1866900"/>
            <a:ext cx="17346415" cy="677108"/>
          </a:xfrm>
          <a:prstGeom prst="rect">
            <a:avLst/>
          </a:prstGeom>
        </p:spPr>
        <p:txBody>
          <a:bodyPr wrap="none">
            <a:spAutoFit/>
          </a:bodyPr>
          <a:lstStyle/>
          <a:p>
            <a:r>
              <a:rPr lang="en-US" sz="3800" smtClean="0">
                <a:solidFill>
                  <a:srgbClr val="434343"/>
                </a:solidFill>
              </a:rPr>
              <a:t>Dữ </a:t>
            </a:r>
            <a:r>
              <a:rPr lang="en-US" sz="3800">
                <a:solidFill>
                  <a:srgbClr val="434343"/>
                </a:solidFill>
              </a:rPr>
              <a:t>liệu trong bảng thống </a:t>
            </a:r>
            <a:r>
              <a:rPr lang="en-US" sz="3800" smtClean="0">
                <a:solidFill>
                  <a:srgbClr val="434343"/>
                </a:solidFill>
              </a:rPr>
              <a:t>kê được biểu diễn thành biểu </a:t>
            </a:r>
            <a:r>
              <a:rPr lang="en-US" sz="3800">
                <a:solidFill>
                  <a:srgbClr val="434343"/>
                </a:solidFill>
              </a:rPr>
              <a:t>đồ đoạn </a:t>
            </a:r>
            <a:r>
              <a:rPr lang="en-US" sz="3800" smtClean="0">
                <a:solidFill>
                  <a:srgbClr val="434343"/>
                </a:solidFill>
              </a:rPr>
              <a:t>thẳng như sau: </a:t>
            </a:r>
            <a:endParaRPr lang="en-US">
              <a:solidFill>
                <a:srgbClr val="434343"/>
              </a:solidFill>
            </a:endParaRPr>
          </a:p>
        </p:txBody>
      </p:sp>
      <p:pic>
        <p:nvPicPr>
          <p:cNvPr id="9" name="image49.png" descr="Giải toán 7 CTST bài 3: Biểu đồ đoạn thẳng"/>
          <p:cNvPicPr/>
          <p:nvPr/>
        </p:nvPicPr>
        <p:blipFill>
          <a:blip r:embed="rId8">
            <a:extLst>
              <a:ext uri="{BEBA8EAE-BF5A-486C-A8C5-ECC9F3942E4B}">
                <a14:imgProps xmlns:a14="http://schemas.microsoft.com/office/drawing/2010/main">
                  <a14:imgLayer r:embed="rId9">
                    <a14:imgEffect>
                      <a14:sharpenSoften amount="50000"/>
                    </a14:imgEffect>
                    <a14:imgEffect>
                      <a14:saturation sat="400000"/>
                    </a14:imgEffect>
                  </a14:imgLayer>
                </a14:imgProps>
              </a:ext>
            </a:extLst>
          </a:blip>
          <a:srcRect l="2293" r="2420"/>
          <a:stretch>
            <a:fillRect/>
          </a:stretch>
        </p:blipFill>
        <p:spPr>
          <a:xfrm>
            <a:off x="3124200" y="3070579"/>
            <a:ext cx="12039600" cy="6644921"/>
          </a:xfrm>
          <a:prstGeom prst="rect">
            <a:avLst/>
          </a:prstGeom>
          <a:ln/>
        </p:spPr>
      </p:pic>
    </p:spTree>
    <p:extLst>
      <p:ext uri="{BB962C8B-B14F-4D97-AF65-F5344CB8AC3E}">
        <p14:creationId xmlns:p14="http://schemas.microsoft.com/office/powerpoint/2010/main" val="3726372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2239" y="583806"/>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452239" y="9423258"/>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11" name="Google Shape;2392;p42"/>
          <p:cNvGrpSpPr/>
          <p:nvPr/>
        </p:nvGrpSpPr>
        <p:grpSpPr>
          <a:xfrm>
            <a:off x="16535813" y="9242357"/>
            <a:ext cx="1093310" cy="791732"/>
            <a:chOff x="7465916" y="720492"/>
            <a:chExt cx="1139144" cy="1477450"/>
          </a:xfrm>
          <a:solidFill>
            <a:schemeClr val="accent3"/>
          </a:solidFill>
        </p:grpSpPr>
        <p:sp>
          <p:nvSpPr>
            <p:cNvPr id="12"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3"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4"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5"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7"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0"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sp>
        <p:nvSpPr>
          <p:cNvPr id="2" name="Rectangle 1"/>
          <p:cNvSpPr/>
          <p:nvPr/>
        </p:nvSpPr>
        <p:spPr>
          <a:xfrm>
            <a:off x="6553200" y="468005"/>
            <a:ext cx="5410200" cy="124649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en-US" sz="5000" b="1" smtClean="0">
                <a:solidFill>
                  <a:schemeClr val="bg1"/>
                </a:solidFill>
                <a:latin typeface="Arial" panose="020B0604020202020204" pitchFamily="34" charset="0"/>
                <a:ea typeface="Times New Roman" panose="02020603050405020304" pitchFamily="18" charset="0"/>
                <a:cs typeface="Arial" panose="020B0604020202020204" pitchFamily="34" charset="0"/>
                <a:sym typeface="Merriweather"/>
              </a:rPr>
              <a:t>VẬN DỤNG 1</a:t>
            </a:r>
            <a:endParaRPr lang="en-US" sz="5000">
              <a:solidFill>
                <a:schemeClr val="bg1"/>
              </a:solidFill>
            </a:endParaRPr>
          </a:p>
        </p:txBody>
      </p:sp>
      <p:sp>
        <p:nvSpPr>
          <p:cNvPr id="6" name="Rectangle 5"/>
          <p:cNvSpPr/>
          <p:nvPr/>
        </p:nvSpPr>
        <p:spPr>
          <a:xfrm>
            <a:off x="685800" y="2397859"/>
            <a:ext cx="7467600" cy="6555641"/>
          </a:xfrm>
          <a:prstGeom prst="rect">
            <a:avLst/>
          </a:prstGeom>
        </p:spPr>
        <p:txBody>
          <a:bodyPr wrap="square">
            <a:spAutoFit/>
          </a:bodyPr>
          <a:lstStyle/>
          <a:p>
            <a:pPr algn="just">
              <a:lnSpc>
                <a:spcPct val="150000"/>
              </a:lnSpc>
            </a:pPr>
            <a:r>
              <a:rPr lang="vi-VN" sz="4000">
                <a:solidFill>
                  <a:srgbClr val="000000"/>
                </a:solidFill>
              </a:rPr>
              <a:t>Trong các đoạn thẳng tạo thành đường gấp khúc trong biểu đồ ở Ví dụ 2, em hãy cho biết:</a:t>
            </a:r>
          </a:p>
          <a:p>
            <a:pPr marL="742950" indent="-742950" algn="just">
              <a:lnSpc>
                <a:spcPct val="150000"/>
              </a:lnSpc>
              <a:buAutoNum type="alphaLcParenR"/>
            </a:pPr>
            <a:r>
              <a:rPr lang="vi-VN" sz="4000" smtClean="0">
                <a:solidFill>
                  <a:srgbClr val="000000"/>
                </a:solidFill>
              </a:rPr>
              <a:t>Đoạn </a:t>
            </a:r>
            <a:r>
              <a:rPr lang="vi-VN" sz="4000">
                <a:solidFill>
                  <a:srgbClr val="000000"/>
                </a:solidFill>
              </a:rPr>
              <a:t>nào dốc </a:t>
            </a:r>
            <a:r>
              <a:rPr lang="vi-VN" sz="4000">
                <a:solidFill>
                  <a:srgbClr val="000000"/>
                </a:solidFill>
              </a:rPr>
              <a:t>lên</a:t>
            </a:r>
            <a:r>
              <a:rPr lang="vi-VN" sz="4000" smtClean="0">
                <a:solidFill>
                  <a:srgbClr val="000000"/>
                </a:solidFill>
              </a:rPr>
              <a:t>?</a:t>
            </a:r>
            <a:endParaRPr lang="en-US" sz="4000" smtClean="0">
              <a:solidFill>
                <a:srgbClr val="000000"/>
              </a:solidFill>
            </a:endParaRPr>
          </a:p>
          <a:p>
            <a:pPr algn="just">
              <a:lnSpc>
                <a:spcPct val="150000"/>
              </a:lnSpc>
            </a:pPr>
            <a:r>
              <a:rPr lang="en-US" sz="4000">
                <a:solidFill>
                  <a:srgbClr val="000000"/>
                </a:solidFill>
              </a:rPr>
              <a:t> </a:t>
            </a:r>
            <a:r>
              <a:rPr lang="en-US" sz="4000" smtClean="0">
                <a:solidFill>
                  <a:srgbClr val="000000"/>
                </a:solidFill>
              </a:rPr>
              <a:t>   </a:t>
            </a:r>
            <a:r>
              <a:rPr lang="vi-VN" sz="4000" smtClean="0">
                <a:solidFill>
                  <a:srgbClr val="000000"/>
                </a:solidFill>
              </a:rPr>
              <a:t> </a:t>
            </a:r>
            <a:r>
              <a:rPr lang="vi-VN" sz="4000">
                <a:solidFill>
                  <a:srgbClr val="000000"/>
                </a:solidFill>
              </a:rPr>
              <a:t>Đoạn nào dốc xuống?</a:t>
            </a:r>
          </a:p>
          <a:p>
            <a:pPr algn="just">
              <a:lnSpc>
                <a:spcPct val="150000"/>
              </a:lnSpc>
            </a:pPr>
            <a:r>
              <a:rPr lang="vi-VN" sz="4000">
                <a:solidFill>
                  <a:srgbClr val="000000"/>
                </a:solidFill>
              </a:rPr>
              <a:t>b</a:t>
            </a:r>
            <a:r>
              <a:rPr lang="vi-VN" sz="4000">
                <a:solidFill>
                  <a:srgbClr val="000000"/>
                </a:solidFill>
              </a:rPr>
              <a:t>) </a:t>
            </a:r>
            <a:r>
              <a:rPr lang="en-US" sz="4000" smtClean="0">
                <a:solidFill>
                  <a:srgbClr val="000000"/>
                </a:solidFill>
              </a:rPr>
              <a:t> </a:t>
            </a:r>
            <a:r>
              <a:rPr lang="vi-VN" sz="4000" smtClean="0">
                <a:solidFill>
                  <a:srgbClr val="000000"/>
                </a:solidFill>
              </a:rPr>
              <a:t>Ngày </a:t>
            </a:r>
            <a:r>
              <a:rPr lang="vi-VN" sz="4000">
                <a:solidFill>
                  <a:srgbClr val="000000"/>
                </a:solidFill>
              </a:rPr>
              <a:t>nào lớp 7A thu </a:t>
            </a:r>
            <a:r>
              <a:rPr lang="vi-VN" sz="4000">
                <a:solidFill>
                  <a:srgbClr val="000000"/>
                </a:solidFill>
              </a:rPr>
              <a:t>gom </a:t>
            </a:r>
            <a:endParaRPr lang="en-US" sz="4000" smtClean="0">
              <a:solidFill>
                <a:srgbClr val="000000"/>
              </a:solidFill>
            </a:endParaRPr>
          </a:p>
          <a:p>
            <a:pPr algn="just">
              <a:lnSpc>
                <a:spcPct val="150000"/>
              </a:lnSpc>
            </a:pPr>
            <a:r>
              <a:rPr lang="en-US" sz="4000" smtClean="0">
                <a:solidFill>
                  <a:srgbClr val="000000"/>
                </a:solidFill>
              </a:rPr>
              <a:t>     </a:t>
            </a:r>
            <a:r>
              <a:rPr lang="vi-VN" sz="4000" smtClean="0">
                <a:solidFill>
                  <a:srgbClr val="000000"/>
                </a:solidFill>
              </a:rPr>
              <a:t>được </a:t>
            </a:r>
            <a:r>
              <a:rPr lang="vi-VN" sz="4000">
                <a:solidFill>
                  <a:srgbClr val="000000"/>
                </a:solidFill>
              </a:rPr>
              <a:t>trên 100 chai nhựa?</a:t>
            </a:r>
            <a:endParaRPr lang="vi-VN" sz="4000" b="0" i="0">
              <a:solidFill>
                <a:srgbClr val="000000"/>
              </a:solidFill>
              <a:effectLst/>
            </a:endParaRPr>
          </a:p>
        </p:txBody>
      </p:sp>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8672513" y="2857500"/>
            <a:ext cx="9234487" cy="5842032"/>
          </a:xfrm>
          <a:prstGeom prst="rect">
            <a:avLst/>
          </a:prstGeom>
        </p:spPr>
      </p:pic>
    </p:spTree>
    <p:extLst>
      <p:ext uri="{BB962C8B-B14F-4D97-AF65-F5344CB8AC3E}">
        <p14:creationId xmlns:p14="http://schemas.microsoft.com/office/powerpoint/2010/main" val="78700408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28"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240123" flipH="1">
            <a:off x="-562610" y="8587368"/>
            <a:ext cx="1734821" cy="1719641"/>
          </a:xfrm>
          <a:prstGeom prst="rect">
            <a:avLst/>
          </a:prstGeom>
        </p:spPr>
      </p:pic>
      <p:pic>
        <p:nvPicPr>
          <p:cNvPr id="16" name="Picture 15"/>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304800" y="662106"/>
            <a:ext cx="9507216" cy="7224594"/>
          </a:xfrm>
          <a:prstGeom prst="rect">
            <a:avLst/>
          </a:prstGeom>
        </p:spPr>
      </p:pic>
      <p:sp>
        <p:nvSpPr>
          <p:cNvPr id="2" name="Rectangle 1"/>
          <p:cNvSpPr/>
          <p:nvPr/>
        </p:nvSpPr>
        <p:spPr>
          <a:xfrm>
            <a:off x="10210800" y="407730"/>
            <a:ext cx="8077200" cy="7478970"/>
          </a:xfrm>
          <a:prstGeom prst="rect">
            <a:avLst/>
          </a:prstGeom>
        </p:spPr>
        <p:txBody>
          <a:bodyPr wrap="square">
            <a:spAutoFit/>
          </a:bodyPr>
          <a:lstStyle/>
          <a:p>
            <a:pPr>
              <a:lnSpc>
                <a:spcPct val="150000"/>
              </a:lnSpc>
            </a:pPr>
            <a:r>
              <a:rPr lang="en-US" sz="4000" smtClean="0">
                <a:solidFill>
                  <a:srgbClr val="000000"/>
                </a:solidFill>
                <a:ea typeface="Times New Roman" panose="02020603050405020304" pitchFamily="18" charset="0"/>
              </a:rPr>
              <a:t>a) * </a:t>
            </a:r>
            <a:r>
              <a:rPr lang="en-US" sz="4000" b="1">
                <a:solidFill>
                  <a:srgbClr val="000000"/>
                </a:solidFill>
                <a:ea typeface="Times New Roman" panose="02020603050405020304" pitchFamily="18" charset="0"/>
              </a:rPr>
              <a:t>Đoạn dốc lên:</a:t>
            </a:r>
            <a:endParaRPr lang="en-US" sz="4000" b="1">
              <a:solidFill>
                <a:srgbClr val="434343"/>
              </a:solidFill>
              <a:ea typeface="Times New Roman" panose="02020603050405020304" pitchFamily="18" charset="0"/>
            </a:endParaRPr>
          </a:p>
          <a:p>
            <a:pPr marL="342900" indent="-342900">
              <a:lnSpc>
                <a:spcPct val="150000"/>
              </a:lnSpc>
              <a:buSzPts val="1000"/>
              <a:buFont typeface="Arial" panose="020B0604020202020204" pitchFamily="34" charset="0"/>
              <a:buChar char="●"/>
            </a:pPr>
            <a:r>
              <a:rPr lang="en-US" sz="4000">
                <a:solidFill>
                  <a:srgbClr val="000000"/>
                </a:solidFill>
                <a:ea typeface="Noto Sans Symbols"/>
                <a:cs typeface="Noto Sans Symbols"/>
              </a:rPr>
              <a:t>Từ thứ Hai đến thứ Ba</a:t>
            </a:r>
            <a:endParaRPr lang="en-US" sz="4000">
              <a:solidFill>
                <a:srgbClr val="434343"/>
              </a:solidFill>
              <a:ea typeface="Noto Sans Symbols"/>
              <a:cs typeface="Noto Sans Symbols"/>
            </a:endParaRPr>
          </a:p>
          <a:p>
            <a:pPr marL="342900" indent="-342900">
              <a:lnSpc>
                <a:spcPct val="150000"/>
              </a:lnSpc>
              <a:buSzPts val="1000"/>
              <a:buFont typeface="Arial" panose="020B0604020202020204" pitchFamily="34" charset="0"/>
              <a:buChar char="●"/>
            </a:pPr>
            <a:r>
              <a:rPr lang="en-US" sz="4000">
                <a:solidFill>
                  <a:srgbClr val="000000"/>
                </a:solidFill>
                <a:ea typeface="Noto Sans Symbols"/>
                <a:cs typeface="Noto Sans Symbols"/>
              </a:rPr>
              <a:t>Từ thứ Ba đến thứ Tư</a:t>
            </a:r>
            <a:endParaRPr lang="en-US" sz="4000">
              <a:solidFill>
                <a:srgbClr val="434343"/>
              </a:solidFill>
              <a:ea typeface="Noto Sans Symbols"/>
              <a:cs typeface="Noto Sans Symbols"/>
            </a:endParaRPr>
          </a:p>
          <a:p>
            <a:pPr marL="342900" indent="-342900">
              <a:lnSpc>
                <a:spcPct val="150000"/>
              </a:lnSpc>
              <a:buSzPts val="1000"/>
              <a:buFont typeface="Arial" panose="020B0604020202020204" pitchFamily="34" charset="0"/>
              <a:buChar char="●"/>
            </a:pPr>
            <a:r>
              <a:rPr lang="en-US" sz="4000">
                <a:solidFill>
                  <a:srgbClr val="000000"/>
                </a:solidFill>
                <a:ea typeface="Noto Sans Symbols"/>
                <a:cs typeface="Noto Sans Symbols"/>
              </a:rPr>
              <a:t>Từ thứ Sáu đến thứ Bảy</a:t>
            </a:r>
            <a:endParaRPr lang="en-US" sz="4000">
              <a:solidFill>
                <a:srgbClr val="434343"/>
              </a:solidFill>
              <a:ea typeface="Noto Sans Symbols"/>
              <a:cs typeface="Noto Sans Symbols"/>
            </a:endParaRPr>
          </a:p>
          <a:p>
            <a:pPr marL="342900" indent="-342900">
              <a:lnSpc>
                <a:spcPct val="150000"/>
              </a:lnSpc>
              <a:buSzPts val="1000"/>
              <a:buFont typeface="Arial" panose="020B0604020202020204" pitchFamily="34" charset="0"/>
              <a:buChar char="●"/>
            </a:pPr>
            <a:r>
              <a:rPr lang="en-US" sz="4000">
                <a:solidFill>
                  <a:srgbClr val="000000"/>
                </a:solidFill>
                <a:ea typeface="Noto Sans Symbols"/>
                <a:cs typeface="Noto Sans Symbols"/>
              </a:rPr>
              <a:t>Từ thứ Bảy đến thứ Chủ nhật</a:t>
            </a:r>
            <a:endParaRPr lang="en-US" sz="4000">
              <a:solidFill>
                <a:srgbClr val="434343"/>
              </a:solidFill>
              <a:ea typeface="Noto Sans Symbols"/>
              <a:cs typeface="Noto Sans Symbols"/>
            </a:endParaRPr>
          </a:p>
          <a:p>
            <a:pPr>
              <a:lnSpc>
                <a:spcPct val="150000"/>
              </a:lnSpc>
            </a:pPr>
            <a:r>
              <a:rPr lang="en-US" sz="4000" smtClean="0">
                <a:solidFill>
                  <a:srgbClr val="000000"/>
                </a:solidFill>
                <a:ea typeface="Times New Roman" panose="02020603050405020304" pitchFamily="18" charset="0"/>
              </a:rPr>
              <a:t>     </a:t>
            </a:r>
            <a:r>
              <a:rPr lang="en-US" sz="4000" b="1" smtClean="0">
                <a:solidFill>
                  <a:srgbClr val="000000"/>
                </a:solidFill>
                <a:ea typeface="Times New Roman" panose="02020603050405020304" pitchFamily="18" charset="0"/>
              </a:rPr>
              <a:t>* Đoạn </a:t>
            </a:r>
            <a:r>
              <a:rPr lang="en-US" sz="4000" b="1">
                <a:solidFill>
                  <a:srgbClr val="000000"/>
                </a:solidFill>
                <a:ea typeface="Times New Roman" panose="02020603050405020304" pitchFamily="18" charset="0"/>
              </a:rPr>
              <a:t>dốc xuống:</a:t>
            </a:r>
            <a:endParaRPr lang="en-US" sz="4000" b="1">
              <a:solidFill>
                <a:srgbClr val="434343"/>
              </a:solidFill>
              <a:ea typeface="Times New Roman" panose="02020603050405020304" pitchFamily="18" charset="0"/>
            </a:endParaRPr>
          </a:p>
          <a:p>
            <a:pPr marL="342900" indent="-342900">
              <a:lnSpc>
                <a:spcPct val="150000"/>
              </a:lnSpc>
              <a:buSzPts val="1000"/>
              <a:buFont typeface="Arial" panose="020B0604020202020204" pitchFamily="34" charset="0"/>
              <a:buChar char="●"/>
            </a:pPr>
            <a:r>
              <a:rPr lang="en-US" sz="4000">
                <a:solidFill>
                  <a:srgbClr val="000000"/>
                </a:solidFill>
                <a:ea typeface="Noto Sans Symbols"/>
                <a:cs typeface="Noto Sans Symbols"/>
              </a:rPr>
              <a:t>Từ thứ Tư đến thứ Năm</a:t>
            </a:r>
            <a:endParaRPr lang="en-US" sz="4000">
              <a:solidFill>
                <a:srgbClr val="434343"/>
              </a:solidFill>
              <a:ea typeface="Noto Sans Symbols"/>
              <a:cs typeface="Noto Sans Symbols"/>
            </a:endParaRPr>
          </a:p>
          <a:p>
            <a:pPr marL="342900" indent="-342900">
              <a:lnSpc>
                <a:spcPct val="150000"/>
              </a:lnSpc>
              <a:buSzPts val="1000"/>
              <a:buFont typeface="Arial" panose="020B0604020202020204" pitchFamily="34" charset="0"/>
              <a:buChar char="●"/>
            </a:pPr>
            <a:r>
              <a:rPr lang="en-US" sz="4000">
                <a:solidFill>
                  <a:srgbClr val="000000"/>
                </a:solidFill>
                <a:ea typeface="Noto Sans Symbols"/>
                <a:cs typeface="Noto Sans Symbols"/>
              </a:rPr>
              <a:t>Từ thứ Năm đến thứ Sáu</a:t>
            </a:r>
            <a:endParaRPr lang="en-US" sz="4000">
              <a:solidFill>
                <a:srgbClr val="434343"/>
              </a:solidFill>
              <a:ea typeface="Noto Sans Symbols"/>
              <a:cs typeface="Noto Sans Symbols"/>
            </a:endParaRPr>
          </a:p>
        </p:txBody>
      </p:sp>
      <p:sp>
        <p:nvSpPr>
          <p:cNvPr id="17" name="Google Shape;2256;p39"/>
          <p:cNvSpPr/>
          <p:nvPr/>
        </p:nvSpPr>
        <p:spPr>
          <a:xfrm>
            <a:off x="17462570" y="9447189"/>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 name="Rectangle 2"/>
          <p:cNvSpPr/>
          <p:nvPr/>
        </p:nvSpPr>
        <p:spPr>
          <a:xfrm>
            <a:off x="1041300" y="8432907"/>
            <a:ext cx="16406030" cy="901593"/>
          </a:xfrm>
          <a:prstGeom prst="rect">
            <a:avLst/>
          </a:prstGeom>
        </p:spPr>
        <p:txBody>
          <a:bodyPr wrap="none">
            <a:spAutoFit/>
          </a:bodyPr>
          <a:lstStyle/>
          <a:p>
            <a:pPr>
              <a:lnSpc>
                <a:spcPct val="150000"/>
              </a:lnSpc>
              <a:spcBef>
                <a:spcPts val="1200"/>
              </a:spcBef>
              <a:spcAft>
                <a:spcPts val="1200"/>
              </a:spcAft>
            </a:pPr>
            <a:r>
              <a:rPr lang="en-US" sz="4000">
                <a:solidFill>
                  <a:srgbClr val="000000"/>
                </a:solidFill>
                <a:latin typeface="+mj-lt"/>
                <a:ea typeface="Times New Roman" panose="02020603050405020304" pitchFamily="18" charset="0"/>
              </a:rPr>
              <a:t>b) Ngày thứ Bảy và Chủ nhật lớp 7A thu gom được trên 100 chai nhựa.</a:t>
            </a:r>
            <a:endParaRPr lang="en-US" sz="4000">
              <a:effectLst/>
              <a:latin typeface="+mj-lt"/>
              <a:ea typeface="Times New Roman" panose="02020603050405020304" pitchFamily="18" charset="0"/>
            </a:endParaRPr>
          </a:p>
        </p:txBody>
      </p:sp>
    </p:spTree>
    <p:extLst>
      <p:ext uri="{BB962C8B-B14F-4D97-AF65-F5344CB8AC3E}">
        <p14:creationId xmlns:p14="http://schemas.microsoft.com/office/powerpoint/2010/main" val="3971809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500"/>
                                        <p:tgtEl>
                                          <p:spTgt spid="2">
                                            <p:txEl>
                                              <p:pRg st="1" end="1"/>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up)">
                                      <p:cBhvr>
                                        <p:cTn id="20" dur="500"/>
                                        <p:tgtEl>
                                          <p:spTgt spid="2">
                                            <p:txEl>
                                              <p:pRg st="2" end="2"/>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up)">
                                      <p:cBhvr>
                                        <p:cTn id="23" dur="500"/>
                                        <p:tgtEl>
                                          <p:spTgt spid="2">
                                            <p:txEl>
                                              <p:pRg st="3" end="3"/>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up)">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arn(inVertical)">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6" dur="500"/>
                                        <p:tgtEl>
                                          <p:spTgt spid="2">
                                            <p:txEl>
                                              <p:pRg st="6" end="6"/>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15271" y="1447800"/>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smtClean="0">
                <a:ln w="9525" cap="flat" cmpd="sng">
                  <a:solidFill>
                    <a:srgbClr val="F3F3F3"/>
                  </a:solidFill>
                  <a:prstDash val="solid"/>
                  <a:round/>
                  <a:headEnd type="none" w="sm" len="sm"/>
                  <a:tailEnd type="none" w="sm" len="sm"/>
                </a:ln>
                <a:solidFill>
                  <a:srgbClr val="434343"/>
                </a:solidFill>
                <a:sym typeface="Arial"/>
              </a:rPr>
              <a:t>0</a:t>
            </a:r>
            <a:r>
              <a:rPr lang="en-US" sz="2800" kern="0" smtClean="0">
                <a:ln w="9525" cap="flat" cmpd="sng">
                  <a:solidFill>
                    <a:srgbClr val="F3F3F3"/>
                  </a:solidFill>
                  <a:prstDash val="solid"/>
                  <a:round/>
                  <a:headEnd type="none" w="sm" len="sm"/>
                  <a:tailEnd type="none" w="sm" len="sm"/>
                </a:ln>
                <a:solidFill>
                  <a:srgbClr val="434343"/>
                </a:solidFill>
                <a:sym typeface="Arial"/>
              </a:rPr>
              <a:t>3</a:t>
            </a:r>
            <a:endParaRPr sz="2800" kern="0">
              <a:ln w="9525" cap="flat" cmpd="sng">
                <a:solidFill>
                  <a:srgbClr val="F3F3F3"/>
                </a:solidFill>
                <a:prstDash val="solid"/>
                <a:round/>
                <a:headEnd type="none" w="sm" len="sm"/>
                <a:tailEnd type="none" w="sm" len="sm"/>
              </a:ln>
              <a:solidFill>
                <a:srgbClr val="434343"/>
              </a:solidFill>
              <a:sym typeface="Arial"/>
            </a:endParaRP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204" name="Google Shape;2204;p37"/>
          <p:cNvGrpSpPr/>
          <p:nvPr/>
        </p:nvGrpSpPr>
        <p:grpSpPr>
          <a:xfrm rot="5400000">
            <a:off x="-299569" y="4206681"/>
            <a:ext cx="3529370" cy="1848842"/>
            <a:chOff x="7055900" y="279450"/>
            <a:chExt cx="1820576" cy="953700"/>
          </a:xfrm>
        </p:grpSpPr>
        <p:sp>
          <p:nvSpPr>
            <p:cNvPr id="2205"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6"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7"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8"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9"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3321534" y="3393192"/>
            <a:ext cx="12451866"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3549621" y="3361028"/>
            <a:ext cx="11995179" cy="3554819"/>
          </a:xfrm>
          <a:prstGeom prst="rect">
            <a:avLst/>
          </a:prstGeom>
        </p:spPr>
        <p:txBody>
          <a:bodyPr wrap="square">
            <a:spAutoFit/>
          </a:bodyPr>
          <a:lstStyle/>
          <a:p>
            <a:pPr algn="ctr">
              <a:lnSpc>
                <a:spcPct val="150000"/>
              </a:lnSpc>
              <a:spcBef>
                <a:spcPts val="1200"/>
              </a:spcBef>
              <a:spcAft>
                <a:spcPts val="1600"/>
              </a:spcAft>
              <a:buClr>
                <a:srgbClr val="000000"/>
              </a:buClr>
            </a:pPr>
            <a:r>
              <a:rPr lang="nl-NL" sz="7500" b="1" kern="0">
                <a:solidFill>
                  <a:srgbClr val="F2C2AB">
                    <a:lumMod val="75000"/>
                  </a:srgbClr>
                </a:solidFill>
                <a:ea typeface="Calibri" panose="020F0502020204030204" pitchFamily="34" charset="0"/>
                <a:cs typeface="Times New Roman" panose="02020603050405020304" pitchFamily="18" charset="0"/>
                <a:sym typeface="Arial"/>
              </a:rPr>
              <a:t>Đọc và phân tích dữ liệu từ biểu đồ đoạn thẳng</a:t>
            </a:r>
          </a:p>
        </p:txBody>
      </p:sp>
      <p:grpSp>
        <p:nvGrpSpPr>
          <p:cNvPr id="21" name="Google Shape;2197;p37"/>
          <p:cNvGrpSpPr/>
          <p:nvPr/>
        </p:nvGrpSpPr>
        <p:grpSpPr>
          <a:xfrm>
            <a:off x="15879567" y="5891114"/>
            <a:ext cx="1798833" cy="2009346"/>
            <a:chOff x="7465916" y="720492"/>
            <a:chExt cx="1139144" cy="1477450"/>
          </a:xfrm>
        </p:grpSpPr>
        <p:sp>
          <p:nvSpPr>
            <p:cNvPr id="22" name="Google Shape;2198;p37"/>
            <p:cNvSpPr/>
            <p:nvPr/>
          </p:nvSpPr>
          <p:spPr>
            <a:xfrm rot="-5400000">
              <a:off x="7646560" y="123944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199;p37"/>
            <p:cNvSpPr/>
            <p:nvPr/>
          </p:nvSpPr>
          <p:spPr>
            <a:xfrm rot="-5400000">
              <a:off x="7597172" y="114891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5" name="Google Shape;2200;p37"/>
            <p:cNvSpPr/>
            <p:nvPr/>
          </p:nvSpPr>
          <p:spPr>
            <a:xfrm rot="-5400000">
              <a:off x="7547783" y="105838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6" name="Google Shape;2201;p37"/>
            <p:cNvSpPr/>
            <p:nvPr/>
          </p:nvSpPr>
          <p:spPr>
            <a:xfrm rot="-5400000">
              <a:off x="7498394" y="96785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7" name="Google Shape;2202;p37"/>
            <p:cNvSpPr/>
            <p:nvPr/>
          </p:nvSpPr>
          <p:spPr>
            <a:xfrm rot="-5400000">
              <a:off x="7449005" y="87732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 name="Google Shape;2203;p37"/>
            <p:cNvSpPr/>
            <p:nvPr/>
          </p:nvSpPr>
          <p:spPr>
            <a:xfrm rot="-5400000">
              <a:off x="7399616" y="78679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657738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81724" y="1819348"/>
            <a:ext cx="17953876" cy="73152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616961" y="1819348"/>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39606" y="885839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775" y="192524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7111703" y="1608051"/>
            <a:ext cx="1023897" cy="634394"/>
            <a:chOff x="5601427" y="4137218"/>
            <a:chExt cx="695901" cy="415724"/>
          </a:xfrm>
        </p:grpSpPr>
        <p:sp>
          <p:nvSpPr>
            <p:cNvPr id="49" name="Google Shape;2365;p41"/>
            <p:cNvSpPr/>
            <p:nvPr/>
          </p:nvSpPr>
          <p:spPr>
            <a:xfrm flipH="1">
              <a:off x="5958928" y="4137218"/>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3" name="Rectangle 2"/>
          <p:cNvSpPr/>
          <p:nvPr/>
        </p:nvSpPr>
        <p:spPr>
          <a:xfrm>
            <a:off x="1999808" y="2041787"/>
            <a:ext cx="14536367" cy="6940361"/>
          </a:xfrm>
          <a:prstGeom prst="rect">
            <a:avLst/>
          </a:prstGeom>
        </p:spPr>
        <p:txBody>
          <a:bodyPr wrap="square">
            <a:spAutoFit/>
          </a:bodyPr>
          <a:lstStyle/>
          <a:p>
            <a:pPr algn="just">
              <a:lnSpc>
                <a:spcPct val="150000"/>
              </a:lnSpc>
              <a:spcAft>
                <a:spcPts val="600"/>
              </a:spcAft>
            </a:pPr>
            <a:r>
              <a:rPr lang="en-US" sz="4000">
                <a:solidFill>
                  <a:srgbClr val="000000"/>
                </a:solidFill>
                <a:latin typeface="+mj-lt"/>
                <a:ea typeface="Times New Roman" panose="02020603050405020304" pitchFamily="18" charset="0"/>
              </a:rPr>
              <a:t>Muốn đọc và phân tích biểu đồ đoạn thẳng, ta cần chú ý các đặc điểm sau:</a:t>
            </a:r>
            <a:endParaRPr lang="en-US" sz="4000">
              <a:latin typeface="+mj-lt"/>
              <a:ea typeface="Times New Roman" panose="02020603050405020304" pitchFamily="18" charset="0"/>
            </a:endParaRPr>
          </a:p>
          <a:p>
            <a:pPr marL="571500" indent="-571500" algn="just">
              <a:lnSpc>
                <a:spcPct val="150000"/>
              </a:lnSpc>
              <a:spcAft>
                <a:spcPts val="600"/>
              </a:spcAft>
              <a:buFontTx/>
              <a:buChar char="-"/>
            </a:pPr>
            <a:r>
              <a:rPr lang="en-US" sz="4000" smtClean="0">
                <a:solidFill>
                  <a:srgbClr val="000000"/>
                </a:solidFill>
                <a:latin typeface="+mj-lt"/>
                <a:ea typeface="Times New Roman" panose="02020603050405020304" pitchFamily="18" charset="0"/>
              </a:rPr>
              <a:t>Biểu </a:t>
            </a:r>
            <a:r>
              <a:rPr lang="en-US" sz="4000">
                <a:solidFill>
                  <a:srgbClr val="000000"/>
                </a:solidFill>
                <a:latin typeface="+mj-lt"/>
                <a:ea typeface="Times New Roman" panose="02020603050405020304" pitchFamily="18" charset="0"/>
              </a:rPr>
              <a:t>đồ biểu diễn các thông tin về vấn đề </a:t>
            </a:r>
            <a:r>
              <a:rPr lang="en-US" sz="4000">
                <a:solidFill>
                  <a:srgbClr val="000000"/>
                </a:solidFill>
                <a:latin typeface="+mj-lt"/>
                <a:ea typeface="Times New Roman" panose="02020603050405020304" pitchFamily="18" charset="0"/>
              </a:rPr>
              <a:t>gì</a:t>
            </a:r>
            <a:r>
              <a:rPr lang="en-US" sz="4000" smtClean="0">
                <a:solidFill>
                  <a:srgbClr val="000000"/>
                </a:solidFill>
                <a:latin typeface="+mj-lt"/>
                <a:ea typeface="Times New Roman" panose="02020603050405020304" pitchFamily="18" charset="0"/>
              </a:rPr>
              <a:t>?</a:t>
            </a:r>
            <a:endParaRPr lang="en-US" sz="4000" smtClean="0">
              <a:latin typeface="+mj-lt"/>
              <a:ea typeface="Times New Roman" panose="02020603050405020304" pitchFamily="18" charset="0"/>
            </a:endParaRPr>
          </a:p>
          <a:p>
            <a:pPr marL="571500" indent="-571500" algn="just">
              <a:lnSpc>
                <a:spcPct val="150000"/>
              </a:lnSpc>
              <a:spcAft>
                <a:spcPts val="600"/>
              </a:spcAft>
              <a:buFontTx/>
              <a:buChar char="-"/>
            </a:pPr>
            <a:r>
              <a:rPr lang="en-US" sz="4000" smtClean="0">
                <a:solidFill>
                  <a:srgbClr val="000000"/>
                </a:solidFill>
                <a:latin typeface="+mj-lt"/>
                <a:ea typeface="Times New Roman" panose="02020603050405020304" pitchFamily="18" charset="0"/>
              </a:rPr>
              <a:t>Đơn </a:t>
            </a:r>
            <a:r>
              <a:rPr lang="en-US" sz="4000">
                <a:solidFill>
                  <a:srgbClr val="000000"/>
                </a:solidFill>
                <a:latin typeface="+mj-lt"/>
                <a:ea typeface="Times New Roman" panose="02020603050405020304" pitchFamily="18" charset="0"/>
              </a:rPr>
              <a:t>vị thời gian </a:t>
            </a:r>
            <a:r>
              <a:rPr lang="en-US" sz="4000">
                <a:solidFill>
                  <a:srgbClr val="000000"/>
                </a:solidFill>
                <a:latin typeface="+mj-lt"/>
                <a:ea typeface="Times New Roman" panose="02020603050405020304" pitchFamily="18" charset="0"/>
              </a:rPr>
              <a:t>là </a:t>
            </a:r>
            <a:r>
              <a:rPr lang="en-US" sz="4000" smtClean="0">
                <a:solidFill>
                  <a:srgbClr val="000000"/>
                </a:solidFill>
                <a:latin typeface="+mj-lt"/>
                <a:ea typeface="Times New Roman" panose="02020603050405020304" pitchFamily="18" charset="0"/>
              </a:rPr>
              <a:t>gì?</a:t>
            </a:r>
            <a:endParaRPr lang="en-US" sz="4000" smtClean="0">
              <a:latin typeface="+mj-lt"/>
              <a:ea typeface="Times New Roman" panose="02020603050405020304" pitchFamily="18" charset="0"/>
            </a:endParaRPr>
          </a:p>
          <a:p>
            <a:pPr marL="571500" indent="-571500" algn="just">
              <a:lnSpc>
                <a:spcPct val="150000"/>
              </a:lnSpc>
              <a:spcAft>
                <a:spcPts val="600"/>
              </a:spcAft>
              <a:buFontTx/>
              <a:buChar char="-"/>
            </a:pPr>
            <a:r>
              <a:rPr lang="en-US" sz="4000" smtClean="0">
                <a:solidFill>
                  <a:srgbClr val="000000"/>
                </a:solidFill>
                <a:latin typeface="+mj-lt"/>
                <a:ea typeface="Times New Roman" panose="02020603050405020304" pitchFamily="18" charset="0"/>
              </a:rPr>
              <a:t>Thời </a:t>
            </a:r>
            <a:r>
              <a:rPr lang="en-US" sz="4000">
                <a:solidFill>
                  <a:srgbClr val="000000"/>
                </a:solidFill>
                <a:latin typeface="+mj-lt"/>
                <a:ea typeface="Times New Roman" panose="02020603050405020304" pitchFamily="18" charset="0"/>
              </a:rPr>
              <a:t>điểm nào số liệu </a:t>
            </a:r>
            <a:r>
              <a:rPr lang="en-US" sz="4000">
                <a:solidFill>
                  <a:srgbClr val="000000"/>
                </a:solidFill>
                <a:latin typeface="+mj-lt"/>
                <a:ea typeface="Times New Roman" panose="02020603050405020304" pitchFamily="18" charset="0"/>
              </a:rPr>
              <a:t>cao </a:t>
            </a:r>
            <a:r>
              <a:rPr lang="en-US" sz="4000" smtClean="0">
                <a:solidFill>
                  <a:srgbClr val="000000"/>
                </a:solidFill>
                <a:latin typeface="+mj-lt"/>
                <a:ea typeface="Times New Roman" panose="02020603050405020304" pitchFamily="18" charset="0"/>
              </a:rPr>
              <a:t>nhất?</a:t>
            </a:r>
            <a:endParaRPr lang="en-US" sz="4000" smtClean="0">
              <a:latin typeface="+mj-lt"/>
              <a:ea typeface="Times New Roman" panose="02020603050405020304" pitchFamily="18" charset="0"/>
            </a:endParaRPr>
          </a:p>
          <a:p>
            <a:pPr marL="571500" indent="-571500" algn="just">
              <a:lnSpc>
                <a:spcPct val="150000"/>
              </a:lnSpc>
              <a:spcAft>
                <a:spcPts val="600"/>
              </a:spcAft>
              <a:buFontTx/>
              <a:buChar char="-"/>
            </a:pPr>
            <a:r>
              <a:rPr lang="en-US" sz="4000" smtClean="0">
                <a:solidFill>
                  <a:srgbClr val="000000"/>
                </a:solidFill>
                <a:latin typeface="+mj-lt"/>
                <a:ea typeface="Times New Roman" panose="02020603050405020304" pitchFamily="18" charset="0"/>
              </a:rPr>
              <a:t>Thời </a:t>
            </a:r>
            <a:r>
              <a:rPr lang="en-US" sz="4000">
                <a:solidFill>
                  <a:srgbClr val="000000"/>
                </a:solidFill>
                <a:latin typeface="+mj-lt"/>
                <a:ea typeface="Times New Roman" panose="02020603050405020304" pitchFamily="18" charset="0"/>
              </a:rPr>
              <a:t>điểm nào số liệu </a:t>
            </a:r>
            <a:r>
              <a:rPr lang="en-US" sz="4000">
                <a:solidFill>
                  <a:srgbClr val="000000"/>
                </a:solidFill>
                <a:latin typeface="+mj-lt"/>
                <a:ea typeface="Times New Roman" panose="02020603050405020304" pitchFamily="18" charset="0"/>
              </a:rPr>
              <a:t>thấp </a:t>
            </a:r>
            <a:r>
              <a:rPr lang="en-US" sz="4000" smtClean="0">
                <a:solidFill>
                  <a:srgbClr val="000000"/>
                </a:solidFill>
                <a:latin typeface="+mj-lt"/>
                <a:ea typeface="Times New Roman" panose="02020603050405020304" pitchFamily="18" charset="0"/>
              </a:rPr>
              <a:t>nhất?</a:t>
            </a:r>
            <a:endParaRPr lang="en-US" sz="4000" smtClean="0">
              <a:latin typeface="+mj-lt"/>
              <a:ea typeface="Times New Roman" panose="02020603050405020304" pitchFamily="18" charset="0"/>
            </a:endParaRPr>
          </a:p>
          <a:p>
            <a:pPr marL="571500" indent="-571500" algn="just">
              <a:lnSpc>
                <a:spcPct val="150000"/>
              </a:lnSpc>
              <a:spcAft>
                <a:spcPts val="600"/>
              </a:spcAft>
              <a:buFontTx/>
              <a:buChar char="-"/>
            </a:pPr>
            <a:r>
              <a:rPr lang="en-US" sz="4000" smtClean="0">
                <a:solidFill>
                  <a:srgbClr val="000000"/>
                </a:solidFill>
                <a:latin typeface="+mj-lt"/>
                <a:ea typeface="Times New Roman" panose="02020603050405020304" pitchFamily="18" charset="0"/>
              </a:rPr>
              <a:t>Số </a:t>
            </a:r>
            <a:r>
              <a:rPr lang="en-US" sz="4000">
                <a:solidFill>
                  <a:srgbClr val="000000"/>
                </a:solidFill>
                <a:latin typeface="+mj-lt"/>
                <a:ea typeface="Times New Roman" panose="02020603050405020304" pitchFamily="18" charset="0"/>
              </a:rPr>
              <a:t>liệu trong những khoảng thời gian nào?</a:t>
            </a:r>
            <a:endParaRPr lang="en-US" sz="4000">
              <a:effectLst/>
              <a:latin typeface="+mj-lt"/>
              <a:ea typeface="Times New Roman" panose="02020603050405020304" pitchFamily="18" charset="0"/>
            </a:endParaRPr>
          </a:p>
        </p:txBody>
      </p:sp>
      <p:pic>
        <p:nvPicPr>
          <p:cNvPr id="1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03765" flipH="1">
            <a:off x="15284895" y="6276003"/>
            <a:ext cx="2086250" cy="2239314"/>
          </a:xfrm>
          <a:prstGeom prst="rect">
            <a:avLst/>
          </a:prstGeom>
        </p:spPr>
      </p:pic>
      <p:sp>
        <p:nvSpPr>
          <p:cNvPr id="16" name="Google Shape;2270;p40"/>
          <p:cNvSpPr txBox="1">
            <a:spLocks/>
          </p:cNvSpPr>
          <p:nvPr/>
        </p:nvSpPr>
        <p:spPr>
          <a:xfrm>
            <a:off x="6858000" y="268800"/>
            <a:ext cx="4495800" cy="1132489"/>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a:lnSpc>
                <a:spcPct val="150000"/>
              </a:lnSpc>
              <a:spcAft>
                <a:spcPts val="800"/>
              </a:spcAft>
            </a:pPr>
            <a:r>
              <a:rPr lang="en-US" sz="6000" b="1" kern="1200" smtClean="0">
                <a:solidFill>
                  <a:srgbClr val="FF0000"/>
                </a:solidFill>
                <a:latin typeface="Arial" panose="020B0604020202020204" pitchFamily="34" charset="0"/>
                <a:ea typeface="Times New Roman" panose="02020603050405020304" pitchFamily="18" charset="0"/>
                <a:cs typeface="Arial" panose="020B0604020202020204" pitchFamily="34" charset="0"/>
              </a:rPr>
              <a:t>CHÚ Ý</a:t>
            </a:r>
            <a:endParaRPr lang="en-US" sz="6000" b="1" kern="0">
              <a:solidFill>
                <a:srgbClr val="FF0000"/>
              </a:solidFill>
              <a:latin typeface="+mj-lt"/>
            </a:endParaRPr>
          </a:p>
        </p:txBody>
      </p:sp>
      <p:sp>
        <p:nvSpPr>
          <p:cNvPr id="19" name="Google Shape;2254;p39"/>
          <p:cNvSpPr/>
          <p:nvPr/>
        </p:nvSpPr>
        <p:spPr>
          <a:xfrm>
            <a:off x="7086600" y="3810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74165312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2239" y="583806"/>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154400" y="948690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11" name="Google Shape;2392;p42"/>
          <p:cNvGrpSpPr/>
          <p:nvPr/>
        </p:nvGrpSpPr>
        <p:grpSpPr>
          <a:xfrm>
            <a:off x="16764000" y="8547132"/>
            <a:ext cx="1093310" cy="1501476"/>
            <a:chOff x="7465916" y="720492"/>
            <a:chExt cx="1139144" cy="1477450"/>
          </a:xfrm>
          <a:solidFill>
            <a:schemeClr val="accent3"/>
          </a:solidFill>
        </p:grpSpPr>
        <p:sp>
          <p:nvSpPr>
            <p:cNvPr id="12"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3"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4"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5"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7"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0"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sp>
        <p:nvSpPr>
          <p:cNvPr id="2" name="Rectangle 1"/>
          <p:cNvSpPr/>
          <p:nvPr/>
        </p:nvSpPr>
        <p:spPr>
          <a:xfrm>
            <a:off x="6324600" y="317837"/>
            <a:ext cx="5562600"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nl-NL" sz="4000" b="1">
                <a:solidFill>
                  <a:srgbClr val="F3F3F3"/>
                </a:solidFill>
                <a:ea typeface="Times New Roman" panose="02020603050405020304" pitchFamily="18" charset="0"/>
                <a:cs typeface="Arial" panose="020B0604020202020204" pitchFamily="34" charset="0"/>
                <a:sym typeface="Merriweather"/>
              </a:rPr>
              <a:t>Ví dụ </a:t>
            </a:r>
            <a:r>
              <a:rPr lang="en-US" sz="4000" b="1">
                <a:solidFill>
                  <a:srgbClr val="F3F3F3"/>
                </a:solidFill>
                <a:ea typeface="Times New Roman" panose="02020603050405020304" pitchFamily="18" charset="0"/>
                <a:cs typeface="Arial" panose="020B0604020202020204" pitchFamily="34" charset="0"/>
                <a:sym typeface="Merriweather"/>
              </a:rPr>
              <a:t>3</a:t>
            </a:r>
            <a:r>
              <a:rPr lang="nl-NL" sz="4000" b="1" smtClean="0">
                <a:solidFill>
                  <a:srgbClr val="F3F3F3"/>
                </a:solidFill>
                <a:ea typeface="Times New Roman" panose="02020603050405020304" pitchFamily="18" charset="0"/>
                <a:cs typeface="Arial" panose="020B0604020202020204" pitchFamily="34" charset="0"/>
                <a:sym typeface="Merriweather"/>
              </a:rPr>
              <a:t> </a:t>
            </a:r>
            <a:r>
              <a:rPr lang="nl-NL" sz="4000" b="1">
                <a:solidFill>
                  <a:srgbClr val="F3F3F3"/>
                </a:solidFill>
                <a:ea typeface="Times New Roman" panose="02020603050405020304" pitchFamily="18" charset="0"/>
                <a:cs typeface="Arial" panose="020B0604020202020204" pitchFamily="34" charset="0"/>
                <a:sym typeface="Merriweather"/>
              </a:rPr>
              <a:t>(SGK – </a:t>
            </a:r>
            <a:r>
              <a:rPr lang="nl-NL" sz="4000" b="1" smtClean="0">
                <a:solidFill>
                  <a:srgbClr val="F3F3F3"/>
                </a:solidFill>
                <a:ea typeface="Times New Roman" panose="02020603050405020304" pitchFamily="18" charset="0"/>
                <a:cs typeface="Arial" panose="020B0604020202020204" pitchFamily="34" charset="0"/>
                <a:sym typeface="Merriweather"/>
              </a:rPr>
              <a:t>tr10</a:t>
            </a:r>
            <a:r>
              <a:rPr lang="en-US" sz="4000" b="1" smtClean="0">
                <a:solidFill>
                  <a:srgbClr val="F3F3F3"/>
                </a:solidFill>
                <a:ea typeface="Times New Roman" panose="02020603050405020304" pitchFamily="18" charset="0"/>
                <a:cs typeface="Arial" panose="020B0604020202020204" pitchFamily="34" charset="0"/>
                <a:sym typeface="Merriweather"/>
              </a:rPr>
              <a:t>5</a:t>
            </a:r>
            <a:r>
              <a:rPr lang="nl-NL" sz="4000" b="1" smtClean="0">
                <a:solidFill>
                  <a:srgbClr val="F3F3F3"/>
                </a:solidFill>
                <a:ea typeface="Times New Roman" panose="02020603050405020304" pitchFamily="18" charset="0"/>
                <a:cs typeface="Arial" panose="020B0604020202020204" pitchFamily="34" charset="0"/>
                <a:sym typeface="Merriweather"/>
              </a:rPr>
              <a:t>)</a:t>
            </a:r>
            <a:endParaRPr lang="en-US">
              <a:solidFill>
                <a:srgbClr val="F3F3F3"/>
              </a:solidFill>
            </a:endParaRPr>
          </a:p>
        </p:txBody>
      </p:sp>
      <p:sp>
        <p:nvSpPr>
          <p:cNvPr id="3" name="TextBox 2"/>
          <p:cNvSpPr txBox="1"/>
          <p:nvPr/>
        </p:nvSpPr>
        <p:spPr>
          <a:xfrm>
            <a:off x="1295400" y="1714500"/>
            <a:ext cx="5946366" cy="969496"/>
          </a:xfrm>
          <a:prstGeom prst="rect">
            <a:avLst/>
          </a:prstGeom>
          <a:noFill/>
        </p:spPr>
        <p:txBody>
          <a:bodyPr wrap="square" rtlCol="0">
            <a:spAutoFit/>
          </a:bodyPr>
          <a:lstStyle/>
          <a:p>
            <a:pPr>
              <a:lnSpc>
                <a:spcPct val="150000"/>
              </a:lnSpc>
            </a:pPr>
            <a:r>
              <a:rPr lang="en-US" sz="3800" smtClean="0">
                <a:solidFill>
                  <a:srgbClr val="434343"/>
                </a:solidFill>
              </a:rPr>
              <a:t>Cho biểu đồ đoạn thẳng</a:t>
            </a:r>
            <a:endParaRPr lang="en-US" sz="3800">
              <a:solidFill>
                <a:srgbClr val="434343"/>
              </a:solidFil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2860266" y="2988796"/>
            <a:ext cx="12649200" cy="5773155"/>
          </a:xfrm>
          <a:prstGeom prst="rect">
            <a:avLst/>
          </a:prstGeom>
        </p:spPr>
      </p:pic>
      <p:sp>
        <p:nvSpPr>
          <p:cNvPr id="19" name="TextBox 18"/>
          <p:cNvSpPr txBox="1"/>
          <p:nvPr/>
        </p:nvSpPr>
        <p:spPr>
          <a:xfrm>
            <a:off x="1295400" y="8808017"/>
            <a:ext cx="8003766" cy="969496"/>
          </a:xfrm>
          <a:prstGeom prst="rect">
            <a:avLst/>
          </a:prstGeom>
          <a:noFill/>
        </p:spPr>
        <p:txBody>
          <a:bodyPr wrap="square" rtlCol="0">
            <a:spAutoFit/>
          </a:bodyPr>
          <a:lstStyle/>
          <a:p>
            <a:pPr>
              <a:lnSpc>
                <a:spcPct val="150000"/>
              </a:lnSpc>
            </a:pPr>
            <a:r>
              <a:rPr lang="en-US" sz="3800" smtClean="0">
                <a:solidFill>
                  <a:srgbClr val="434343"/>
                </a:solidFill>
              </a:rPr>
              <a:t>Phân tích biểu đồ đoạn thẳng trên.</a:t>
            </a:r>
            <a:endParaRPr lang="en-US" sz="3800">
              <a:solidFill>
                <a:srgbClr val="434343"/>
              </a:solidFill>
            </a:endParaRPr>
          </a:p>
        </p:txBody>
      </p:sp>
    </p:spTree>
    <p:extLst>
      <p:ext uri="{BB962C8B-B14F-4D97-AF65-F5344CB8AC3E}">
        <p14:creationId xmlns:p14="http://schemas.microsoft.com/office/powerpoint/2010/main" val="20693015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198294" y="497034"/>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173341" y="144009"/>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 name="TextBox 3"/>
          <p:cNvSpPr txBox="1"/>
          <p:nvPr/>
        </p:nvSpPr>
        <p:spPr>
          <a:xfrm>
            <a:off x="685800" y="2702659"/>
            <a:ext cx="17373600" cy="6555641"/>
          </a:xfrm>
          <a:prstGeom prst="rect">
            <a:avLst/>
          </a:prstGeom>
          <a:noFill/>
        </p:spPr>
        <p:txBody>
          <a:bodyPr wrap="square" rtlCol="0">
            <a:spAutoFit/>
          </a:bodyPr>
          <a:lstStyle/>
          <a:p>
            <a:pPr marL="342900" indent="-342900">
              <a:lnSpc>
                <a:spcPct val="150000"/>
              </a:lnSpc>
              <a:buAutoNum type="alphaLcParenR"/>
            </a:pPr>
            <a:r>
              <a:rPr lang="en-US" sz="4000" smtClean="0"/>
              <a:t> Biểu đồ biểu diễn thông tin về lượng mưa tại tỉnh Đắk Lắk trong 7 ngày  đầu tháng 6 năm 2019</a:t>
            </a:r>
          </a:p>
          <a:p>
            <a:pPr marL="342900" indent="-342900">
              <a:lnSpc>
                <a:spcPct val="150000"/>
              </a:lnSpc>
              <a:buAutoNum type="alphaLcParenR"/>
            </a:pPr>
            <a:r>
              <a:rPr lang="en-US" sz="4000"/>
              <a:t> </a:t>
            </a:r>
            <a:r>
              <a:rPr lang="en-US" sz="4000" smtClean="0"/>
              <a:t>Đơn vị thời gian là ngày, đơn vị số liệu là mm.</a:t>
            </a:r>
          </a:p>
          <a:p>
            <a:pPr marL="342900" indent="-342900">
              <a:lnSpc>
                <a:spcPct val="150000"/>
              </a:lnSpc>
              <a:buAutoNum type="alphaLcParenR"/>
            </a:pPr>
            <a:r>
              <a:rPr lang="en-US" sz="4000" smtClean="0"/>
              <a:t> Ngày 3 tháng 6 lượng mưa cao nhất (12 mm)</a:t>
            </a:r>
          </a:p>
          <a:p>
            <a:pPr marL="342900" indent="-342900">
              <a:lnSpc>
                <a:spcPct val="150000"/>
              </a:lnSpc>
              <a:buAutoNum type="alphaLcParenR"/>
            </a:pPr>
            <a:r>
              <a:rPr lang="en-US" sz="4000" smtClean="0"/>
              <a:t> Ngày 2 tháng 6 lượng mưa thấp nhất (2mm)</a:t>
            </a:r>
          </a:p>
          <a:p>
            <a:pPr marL="342900" indent="-342900">
              <a:lnSpc>
                <a:spcPct val="150000"/>
              </a:lnSpc>
              <a:buAutoNum type="alphaLcParenR"/>
            </a:pPr>
            <a:r>
              <a:rPr lang="en-US" sz="4000" smtClean="0"/>
              <a:t> Lượng mưa giảm giữa các ngày 1 – 2; 3 – 4; 5 – 6; 6 – 7.</a:t>
            </a:r>
          </a:p>
          <a:p>
            <a:pPr>
              <a:lnSpc>
                <a:spcPct val="150000"/>
              </a:lnSpc>
            </a:pPr>
            <a:r>
              <a:rPr lang="en-US" sz="4000" smtClean="0"/>
              <a:t>g) Lượng mưa tăng giữa các ngày 2 – 3; 4 – 5.</a:t>
            </a:r>
            <a:endParaRPr lang="en-US" sz="4000"/>
          </a:p>
        </p:txBody>
      </p:sp>
      <p:sp>
        <p:nvSpPr>
          <p:cNvPr id="13" name="TextBox 12"/>
          <p:cNvSpPr txBox="1"/>
          <p:nvPr/>
        </p:nvSpPr>
        <p:spPr>
          <a:xfrm>
            <a:off x="685800" y="1507004"/>
            <a:ext cx="10896600" cy="969496"/>
          </a:xfrm>
          <a:prstGeom prst="rect">
            <a:avLst/>
          </a:prstGeom>
          <a:noFill/>
        </p:spPr>
        <p:txBody>
          <a:bodyPr wrap="square" rtlCol="0">
            <a:spAutoFit/>
          </a:bodyPr>
          <a:lstStyle/>
          <a:p>
            <a:pPr>
              <a:lnSpc>
                <a:spcPct val="150000"/>
              </a:lnSpc>
            </a:pPr>
            <a:r>
              <a:rPr lang="en-US" sz="3800" smtClean="0">
                <a:solidFill>
                  <a:srgbClr val="434343"/>
                </a:solidFill>
              </a:rPr>
              <a:t>Phân tích biểu đồ đoạn thẳng trên như sau:</a:t>
            </a:r>
            <a:endParaRPr lang="en-US" sz="3800">
              <a:solidFill>
                <a:srgbClr val="434343"/>
              </a:solidFill>
            </a:endParaRPr>
          </a:p>
        </p:txBody>
      </p:sp>
      <p:grpSp>
        <p:nvGrpSpPr>
          <p:cNvPr id="14" name="Google Shape;2392;p42"/>
          <p:cNvGrpSpPr/>
          <p:nvPr/>
        </p:nvGrpSpPr>
        <p:grpSpPr>
          <a:xfrm>
            <a:off x="16651639" y="8412699"/>
            <a:ext cx="1093310" cy="1501476"/>
            <a:chOff x="7465916" y="720492"/>
            <a:chExt cx="1139144" cy="1477450"/>
          </a:xfrm>
          <a:solidFill>
            <a:schemeClr val="accent3"/>
          </a:solidFill>
        </p:grpSpPr>
        <p:sp>
          <p:nvSpPr>
            <p:cNvPr id="15"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6"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7"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0"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1"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2"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sp>
        <p:nvSpPr>
          <p:cNvPr id="25" name="Google Shape;2255;p39"/>
          <p:cNvSpPr/>
          <p:nvPr/>
        </p:nvSpPr>
        <p:spPr>
          <a:xfrm>
            <a:off x="779560" y="379223"/>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6" name="Google Shape;2363;p41"/>
          <p:cNvSpPr/>
          <p:nvPr/>
        </p:nvSpPr>
        <p:spPr>
          <a:xfrm flipH="1">
            <a:off x="228600" y="359719"/>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7" name="Oval Callout 26"/>
          <p:cNvSpPr/>
          <p:nvPr/>
        </p:nvSpPr>
        <p:spPr>
          <a:xfrm>
            <a:off x="8686800" y="3833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rgbClr val="FFFFFF"/>
                </a:solidFill>
              </a:rPr>
              <a:t>Giải</a:t>
            </a:r>
            <a:endParaRPr lang="en-US" sz="4000" b="1">
              <a:solidFill>
                <a:srgbClr val="FFFFFF"/>
              </a:solidFill>
            </a:endParaRPr>
          </a:p>
        </p:txBody>
      </p:sp>
    </p:spTree>
    <p:extLst>
      <p:ext uri="{BB962C8B-B14F-4D97-AF65-F5344CB8AC3E}">
        <p14:creationId xmlns:p14="http://schemas.microsoft.com/office/powerpoint/2010/main" val="67329862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up)">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barn(inVertical)">
                                      <p:cBhvr>
                                        <p:cTn id="4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7212833" y="9334500"/>
            <a:ext cx="676383" cy="520732"/>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25" name="TextBox 24"/>
          <p:cNvSpPr txBox="1"/>
          <p:nvPr/>
        </p:nvSpPr>
        <p:spPr>
          <a:xfrm>
            <a:off x="7315200" y="472470"/>
            <a:ext cx="5016493" cy="784830"/>
          </a:xfrm>
          <a:prstGeom prst="rect">
            <a:avLst/>
          </a:prstGeom>
          <a:noFill/>
        </p:spPr>
        <p:txBody>
          <a:bodyPr wrap="square" rtlCol="0">
            <a:spAutoFit/>
          </a:bodyPr>
          <a:lstStyle/>
          <a:p>
            <a:r>
              <a:rPr lang="en-US" sz="4500" b="1" smtClean="0">
                <a:solidFill>
                  <a:srgbClr val="FF0000"/>
                </a:solidFill>
                <a:cs typeface="Arial" panose="020B0604020202020204" pitchFamily="34" charset="0"/>
              </a:rPr>
              <a:t>THỰC HÀNH 2</a:t>
            </a:r>
            <a:endParaRPr lang="en-US" sz="4500" b="1">
              <a:solidFill>
                <a:srgbClr val="FF0000"/>
              </a:solidFill>
              <a:cs typeface="Arial" panose="020B0604020202020204" pitchFamily="34" charset="0"/>
            </a:endParaRPr>
          </a:p>
        </p:txBody>
      </p:sp>
      <p:sp>
        <p:nvSpPr>
          <p:cNvPr id="10" name="TextBox 9"/>
          <p:cNvSpPr txBox="1"/>
          <p:nvPr/>
        </p:nvSpPr>
        <p:spPr>
          <a:xfrm>
            <a:off x="1066800" y="1516380"/>
            <a:ext cx="10896600" cy="969496"/>
          </a:xfrm>
          <a:prstGeom prst="rect">
            <a:avLst/>
          </a:prstGeom>
          <a:noFill/>
        </p:spPr>
        <p:txBody>
          <a:bodyPr wrap="square" rtlCol="0">
            <a:spAutoFit/>
          </a:bodyPr>
          <a:lstStyle/>
          <a:p>
            <a:pPr>
              <a:lnSpc>
                <a:spcPct val="150000"/>
              </a:lnSpc>
            </a:pPr>
            <a:r>
              <a:rPr lang="en-US" sz="3800" smtClean="0">
                <a:solidFill>
                  <a:srgbClr val="434343"/>
                </a:solidFill>
              </a:rPr>
              <a:t>Hãy phân tích biểu đồ đoạn thẳng sau:</a:t>
            </a:r>
            <a:endParaRPr lang="en-US" sz="3800">
              <a:solidFill>
                <a:srgbClr val="434343"/>
              </a:solidFil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2971800" y="2641568"/>
            <a:ext cx="13243821" cy="7073932"/>
          </a:xfrm>
          <a:prstGeom prst="rect">
            <a:avLst/>
          </a:prstGeom>
        </p:spPr>
      </p:pic>
      <p:pic>
        <p:nvPicPr>
          <p:cNvPr id="12" name="Picture 5"/>
          <p:cNvPicPr>
            <a:picLocks noChangeAspect="1"/>
          </p:cNvPicPr>
          <p:nvPr/>
        </p:nvPicPr>
        <p:blipFill>
          <a:blip r:embed="rId5">
            <a:alphaModFix amt="5000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47521" flipH="1">
            <a:off x="394106" y="7547602"/>
            <a:ext cx="2086250" cy="2239314"/>
          </a:xfrm>
          <a:prstGeom prst="rect">
            <a:avLst/>
          </a:prstGeom>
        </p:spPr>
      </p:pic>
    </p:spTree>
    <p:extLst>
      <p:ext uri="{BB962C8B-B14F-4D97-AF65-F5344CB8AC3E}">
        <p14:creationId xmlns:p14="http://schemas.microsoft.com/office/powerpoint/2010/main" val="4685472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2239" y="42276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452239" y="9361774"/>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11" name="Google Shape;2392;p42"/>
          <p:cNvGrpSpPr/>
          <p:nvPr/>
        </p:nvGrpSpPr>
        <p:grpSpPr>
          <a:xfrm>
            <a:off x="16795907" y="9029700"/>
            <a:ext cx="1093310" cy="1018908"/>
            <a:chOff x="7465916" y="720492"/>
            <a:chExt cx="1139144" cy="1477450"/>
          </a:xfrm>
          <a:solidFill>
            <a:schemeClr val="accent3"/>
          </a:solidFill>
        </p:grpSpPr>
        <p:sp>
          <p:nvSpPr>
            <p:cNvPr id="12"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3"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4"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5"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7"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0"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pic>
        <p:nvPicPr>
          <p:cNvPr id="30"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236617" flipH="1">
            <a:off x="17075609" y="3760255"/>
            <a:ext cx="1627213" cy="1612975"/>
          </a:xfrm>
          <a:prstGeom prst="rect">
            <a:avLst/>
          </a:prstGeom>
        </p:spPr>
      </p:pic>
      <p:sp>
        <p:nvSpPr>
          <p:cNvPr id="4" name="Rectangle 3"/>
          <p:cNvSpPr/>
          <p:nvPr/>
        </p:nvSpPr>
        <p:spPr>
          <a:xfrm>
            <a:off x="731776" y="1623209"/>
            <a:ext cx="16718024" cy="7863691"/>
          </a:xfrm>
          <a:prstGeom prst="rect">
            <a:avLst/>
          </a:prstGeom>
        </p:spPr>
        <p:txBody>
          <a:bodyPr wrap="square">
            <a:spAutoFit/>
          </a:bodyPr>
          <a:lstStyle/>
          <a:p>
            <a:pPr marL="571500" lvl="0" indent="-571500" algn="just">
              <a:lnSpc>
                <a:spcPct val="150000"/>
              </a:lnSpc>
              <a:spcAft>
                <a:spcPts val="600"/>
              </a:spcAft>
              <a:buSzPct val="100000"/>
              <a:buFont typeface="Arial" panose="020B0604020202020204" pitchFamily="34" charset="0"/>
              <a:buChar char="•"/>
            </a:pPr>
            <a:r>
              <a:rPr lang="en-US" sz="4000" smtClean="0">
                <a:solidFill>
                  <a:srgbClr val="000000"/>
                </a:solidFill>
                <a:latin typeface="+mj-lt"/>
                <a:ea typeface="Noto Sans Symbols"/>
                <a:cs typeface="Noto Sans Symbols"/>
              </a:rPr>
              <a:t>Biểu </a:t>
            </a:r>
            <a:r>
              <a:rPr lang="en-US" sz="4000">
                <a:solidFill>
                  <a:srgbClr val="000000"/>
                </a:solidFill>
                <a:latin typeface="+mj-lt"/>
                <a:ea typeface="Noto Sans Symbols"/>
                <a:cs typeface="Noto Sans Symbols"/>
              </a:rPr>
              <a:t>đồ biểu diễn lượng mưa trung bình các tháng năm 2019 tại Thành </a:t>
            </a:r>
            <a:r>
              <a:rPr lang="en-US" sz="4000">
                <a:solidFill>
                  <a:srgbClr val="000000"/>
                </a:solidFill>
                <a:latin typeface="+mj-lt"/>
                <a:ea typeface="Noto Sans Symbols"/>
                <a:cs typeface="Noto Sans Symbols"/>
              </a:rPr>
              <a:t>phố </a:t>
            </a:r>
            <a:r>
              <a:rPr lang="en-US" sz="4000" smtClean="0">
                <a:solidFill>
                  <a:srgbClr val="000000"/>
                </a:solidFill>
                <a:latin typeface="+mj-lt"/>
                <a:ea typeface="Noto Sans Symbols"/>
                <a:cs typeface="Noto Sans Symbols"/>
              </a:rPr>
              <a:t> Hồ </a:t>
            </a:r>
            <a:r>
              <a:rPr lang="en-US" sz="4000">
                <a:solidFill>
                  <a:srgbClr val="000000"/>
                </a:solidFill>
                <a:latin typeface="+mj-lt"/>
                <a:ea typeface="Noto Sans Symbols"/>
                <a:cs typeface="Noto Sans Symbols"/>
              </a:rPr>
              <a:t>Chí </a:t>
            </a:r>
            <a:r>
              <a:rPr lang="en-US" sz="4000" smtClean="0">
                <a:solidFill>
                  <a:srgbClr val="000000"/>
                </a:solidFill>
                <a:latin typeface="+mj-lt"/>
                <a:ea typeface="Noto Sans Symbols"/>
                <a:cs typeface="Noto Sans Symbols"/>
              </a:rPr>
              <a:t>Minh</a:t>
            </a:r>
            <a:endParaRPr lang="en-US" sz="4000">
              <a:latin typeface="+mj-lt"/>
              <a:ea typeface="Noto Sans Symbols"/>
              <a:cs typeface="Noto Sans Symbols"/>
            </a:endParaRPr>
          </a:p>
          <a:p>
            <a:pPr marL="571500" lvl="0" indent="-571500" algn="just">
              <a:lnSpc>
                <a:spcPct val="150000"/>
              </a:lnSpc>
              <a:spcAft>
                <a:spcPts val="600"/>
              </a:spcAft>
              <a:buSzPct val="100000"/>
              <a:buFont typeface="Arial" panose="020B0604020202020204" pitchFamily="34" charset="0"/>
              <a:buChar char="•"/>
            </a:pPr>
            <a:r>
              <a:rPr lang="en-US" sz="4000" smtClean="0">
                <a:solidFill>
                  <a:srgbClr val="000000"/>
                </a:solidFill>
                <a:latin typeface="+mj-lt"/>
                <a:ea typeface="Noto Sans Symbols"/>
                <a:cs typeface="Noto Sans Symbols"/>
              </a:rPr>
              <a:t>Đơn vị thời gian là tháng, đơn vị số liệu là mm</a:t>
            </a:r>
            <a:endParaRPr lang="en-US" sz="4000">
              <a:latin typeface="+mj-lt"/>
              <a:ea typeface="Noto Sans Symbols"/>
              <a:cs typeface="Noto Sans Symbols"/>
            </a:endParaRPr>
          </a:p>
          <a:p>
            <a:pPr marL="571500" lvl="0" indent="-571500" algn="just">
              <a:lnSpc>
                <a:spcPct val="150000"/>
              </a:lnSpc>
              <a:spcAft>
                <a:spcPts val="600"/>
              </a:spcAft>
              <a:buSzPct val="100000"/>
              <a:buFont typeface="Arial" panose="020B0604020202020204" pitchFamily="34" charset="0"/>
              <a:buChar char="•"/>
            </a:pPr>
            <a:r>
              <a:rPr lang="en-US" sz="4000" smtClean="0">
                <a:solidFill>
                  <a:srgbClr val="000000"/>
                </a:solidFill>
                <a:latin typeface="+mj-lt"/>
                <a:ea typeface="Noto Sans Symbols"/>
                <a:cs typeface="Noto Sans Symbols"/>
              </a:rPr>
              <a:t>Tháng </a:t>
            </a:r>
            <a:r>
              <a:rPr lang="en-US" sz="4000">
                <a:solidFill>
                  <a:srgbClr val="000000"/>
                </a:solidFill>
                <a:latin typeface="+mj-lt"/>
                <a:ea typeface="Noto Sans Symbols"/>
                <a:cs typeface="Noto Sans Symbols"/>
              </a:rPr>
              <a:t>9 có lượng mưa trung bình </a:t>
            </a:r>
            <a:r>
              <a:rPr lang="en-US" sz="4000">
                <a:solidFill>
                  <a:srgbClr val="000000"/>
                </a:solidFill>
                <a:latin typeface="+mj-lt"/>
                <a:ea typeface="Noto Sans Symbols"/>
                <a:cs typeface="Noto Sans Symbols"/>
              </a:rPr>
              <a:t>cao </a:t>
            </a:r>
            <a:r>
              <a:rPr lang="en-US" sz="4000" smtClean="0">
                <a:solidFill>
                  <a:srgbClr val="000000"/>
                </a:solidFill>
                <a:latin typeface="+mj-lt"/>
                <a:ea typeface="Noto Sans Symbols"/>
                <a:cs typeface="Noto Sans Symbols"/>
              </a:rPr>
              <a:t>nhất</a:t>
            </a:r>
            <a:endParaRPr lang="en-US" sz="4000" smtClean="0">
              <a:latin typeface="+mj-lt"/>
              <a:ea typeface="Noto Sans Symbols"/>
              <a:cs typeface="Noto Sans Symbols"/>
            </a:endParaRPr>
          </a:p>
          <a:p>
            <a:pPr marL="571500" lvl="0" indent="-571500" algn="just">
              <a:lnSpc>
                <a:spcPct val="150000"/>
              </a:lnSpc>
              <a:spcAft>
                <a:spcPts val="600"/>
              </a:spcAft>
              <a:buSzPct val="100000"/>
              <a:buFont typeface="Arial" panose="020B0604020202020204" pitchFamily="34" charset="0"/>
              <a:buChar char="•"/>
            </a:pPr>
            <a:r>
              <a:rPr lang="en-US" sz="4000" smtClean="0">
                <a:solidFill>
                  <a:srgbClr val="000000"/>
                </a:solidFill>
                <a:latin typeface="+mj-lt"/>
                <a:ea typeface="Noto Sans Symbols"/>
                <a:cs typeface="Noto Sans Symbols"/>
              </a:rPr>
              <a:t>Tháng </a:t>
            </a:r>
            <a:r>
              <a:rPr lang="en-US" sz="4000">
                <a:solidFill>
                  <a:srgbClr val="000000"/>
                </a:solidFill>
                <a:latin typeface="+mj-lt"/>
                <a:ea typeface="Noto Sans Symbols"/>
                <a:cs typeface="Noto Sans Symbols"/>
              </a:rPr>
              <a:t>2 có lượng mưa trung bình </a:t>
            </a:r>
            <a:r>
              <a:rPr lang="en-US" sz="4000">
                <a:solidFill>
                  <a:srgbClr val="000000"/>
                </a:solidFill>
                <a:latin typeface="+mj-lt"/>
                <a:ea typeface="Noto Sans Symbols"/>
                <a:cs typeface="Noto Sans Symbols"/>
              </a:rPr>
              <a:t>thấp </a:t>
            </a:r>
            <a:r>
              <a:rPr lang="en-US" sz="4000" smtClean="0">
                <a:solidFill>
                  <a:srgbClr val="000000"/>
                </a:solidFill>
                <a:latin typeface="+mj-lt"/>
                <a:ea typeface="Noto Sans Symbols"/>
                <a:cs typeface="Noto Sans Symbols"/>
              </a:rPr>
              <a:t>nhất</a:t>
            </a:r>
            <a:endParaRPr lang="en-US" sz="4000" smtClean="0">
              <a:latin typeface="+mj-lt"/>
              <a:ea typeface="Noto Sans Symbols"/>
              <a:cs typeface="Noto Sans Symbols"/>
            </a:endParaRPr>
          </a:p>
          <a:p>
            <a:pPr marL="571500" lvl="0" indent="-571500" algn="just">
              <a:lnSpc>
                <a:spcPct val="150000"/>
              </a:lnSpc>
              <a:spcAft>
                <a:spcPts val="600"/>
              </a:spcAft>
              <a:buSzPct val="100000"/>
              <a:buFont typeface="Arial" panose="020B0604020202020204" pitchFamily="34" charset="0"/>
              <a:buChar char="•"/>
            </a:pPr>
            <a:r>
              <a:rPr lang="en-US" sz="4000" smtClean="0">
                <a:solidFill>
                  <a:srgbClr val="000000"/>
                </a:solidFill>
                <a:latin typeface="+mj-lt"/>
                <a:ea typeface="Noto Sans Symbols"/>
                <a:cs typeface="Noto Sans Symbols"/>
              </a:rPr>
              <a:t>Lượng </a:t>
            </a:r>
            <a:r>
              <a:rPr lang="en-US" sz="4000">
                <a:solidFill>
                  <a:srgbClr val="000000"/>
                </a:solidFill>
                <a:latin typeface="+mj-lt"/>
                <a:ea typeface="Noto Sans Symbols"/>
                <a:cs typeface="Noto Sans Symbols"/>
              </a:rPr>
              <a:t>mưa tăng giữa các tháng: 2 – 3 ; 3 – 4; 4 – 5; 5 – 6; 8 </a:t>
            </a:r>
            <a:r>
              <a:rPr lang="en-US" sz="4000">
                <a:solidFill>
                  <a:srgbClr val="000000"/>
                </a:solidFill>
                <a:latin typeface="+mj-lt"/>
                <a:ea typeface="Noto Sans Symbols"/>
                <a:cs typeface="Noto Sans Symbols"/>
              </a:rPr>
              <a:t>– </a:t>
            </a:r>
            <a:r>
              <a:rPr lang="en-US" sz="4000" smtClean="0">
                <a:solidFill>
                  <a:srgbClr val="000000"/>
                </a:solidFill>
                <a:latin typeface="+mj-lt"/>
                <a:ea typeface="Noto Sans Symbols"/>
                <a:cs typeface="Noto Sans Symbols"/>
              </a:rPr>
              <a:t>9.</a:t>
            </a:r>
            <a:endParaRPr lang="en-US" sz="4000" smtClean="0">
              <a:latin typeface="+mj-lt"/>
              <a:ea typeface="Noto Sans Symbols"/>
              <a:cs typeface="Noto Sans Symbols"/>
            </a:endParaRPr>
          </a:p>
          <a:p>
            <a:pPr marL="571500" lvl="0" indent="-571500" algn="just">
              <a:lnSpc>
                <a:spcPct val="150000"/>
              </a:lnSpc>
              <a:spcAft>
                <a:spcPts val="600"/>
              </a:spcAft>
              <a:buSzPct val="100000"/>
              <a:buFont typeface="Arial" panose="020B0604020202020204" pitchFamily="34" charset="0"/>
              <a:buChar char="•"/>
            </a:pPr>
            <a:r>
              <a:rPr lang="en-US" sz="4000" smtClean="0">
                <a:solidFill>
                  <a:srgbClr val="000000"/>
                </a:solidFill>
                <a:latin typeface="+mj-lt"/>
                <a:ea typeface="Noto Sans Symbols"/>
                <a:cs typeface="Noto Sans Symbols"/>
              </a:rPr>
              <a:t>Lượng </a:t>
            </a:r>
            <a:r>
              <a:rPr lang="en-US" sz="4000">
                <a:solidFill>
                  <a:srgbClr val="000000"/>
                </a:solidFill>
                <a:latin typeface="+mj-lt"/>
                <a:ea typeface="Noto Sans Symbols"/>
                <a:cs typeface="Noto Sans Symbols"/>
              </a:rPr>
              <a:t>mưa giảm giữa các tháng: 1 – 2 ; 6 –7 ; 7 – 8; 9 – 10; 10 – 11; 11 – 12.</a:t>
            </a:r>
            <a:endParaRPr lang="en-US" sz="4000">
              <a:effectLst/>
              <a:latin typeface="+mj-lt"/>
              <a:ea typeface="Noto Sans Symbols"/>
              <a:cs typeface="Noto Sans Symbols"/>
            </a:endParaRPr>
          </a:p>
        </p:txBody>
      </p:sp>
      <p:sp>
        <p:nvSpPr>
          <p:cNvPr id="16" name="Oval Callout 15"/>
          <p:cNvSpPr/>
          <p:nvPr/>
        </p:nvSpPr>
        <p:spPr>
          <a:xfrm>
            <a:off x="8686800" y="3833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rgbClr val="FFFFFF"/>
                </a:solidFill>
              </a:rPr>
              <a:t>Giải</a:t>
            </a:r>
            <a:endParaRPr lang="en-US" sz="4000" b="1">
              <a:solidFill>
                <a:srgbClr val="FFFFFF"/>
              </a:solidFill>
            </a:endParaRPr>
          </a:p>
        </p:txBody>
      </p:sp>
    </p:spTree>
    <p:extLst>
      <p:ext uri="{BB962C8B-B14F-4D97-AF65-F5344CB8AC3E}">
        <p14:creationId xmlns:p14="http://schemas.microsoft.com/office/powerpoint/2010/main" val="215733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78438">
            <a:off x="-1545754" y="-1359227"/>
            <a:ext cx="10162055" cy="9615845"/>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78438" flipV="1">
            <a:off x="10680547" y="2690558"/>
            <a:ext cx="11825386" cy="11189772"/>
          </a:xfrm>
          <a:prstGeom prst="rect">
            <a:avLst/>
          </a:prstGeom>
        </p:spPr>
      </p:pic>
      <p:pic>
        <p:nvPicPr>
          <p:cNvPr id="4" name="Picture 4"/>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135183" y="-58418"/>
            <a:ext cx="5631192" cy="5265164"/>
          </a:xfrm>
          <a:prstGeom prst="rect">
            <a:avLst/>
          </a:prstGeom>
        </p:spPr>
      </p:pic>
      <p:pic>
        <p:nvPicPr>
          <p:cNvPr id="5" name="Picture 5"/>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215070" y="6647716"/>
            <a:ext cx="5501070" cy="5143500"/>
          </a:xfrm>
          <a:prstGeom prst="rect">
            <a:avLst/>
          </a:prstGeom>
        </p:spPr>
      </p:pic>
      <p:pic>
        <p:nvPicPr>
          <p:cNvPr id="8" name="Picture 8"/>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890183">
            <a:off x="15007740" y="7307690"/>
            <a:ext cx="2980327" cy="2730725"/>
          </a:xfrm>
          <a:prstGeom prst="rect">
            <a:avLst/>
          </a:prstGeom>
        </p:spPr>
      </p:pic>
      <p:pic>
        <p:nvPicPr>
          <p:cNvPr id="9" name="Picture 9"/>
          <p:cNvPicPr>
            <a:picLocks noChangeAspect="1"/>
          </p:cNvPicPr>
          <p:nvPr/>
        </p:nvPicPr>
        <p:blipFill>
          <a:blip r:embed="rId12">
            <a:alphaModFix amt="5000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045071" y="0"/>
            <a:ext cx="4046516" cy="4011109"/>
          </a:xfrm>
          <a:prstGeom prst="rect">
            <a:avLst/>
          </a:prstGeom>
        </p:spPr>
      </p:pic>
      <p:sp>
        <p:nvSpPr>
          <p:cNvPr id="12" name="Rectangle 11"/>
          <p:cNvSpPr/>
          <p:nvPr/>
        </p:nvSpPr>
        <p:spPr>
          <a:xfrm>
            <a:off x="528198" y="1638300"/>
            <a:ext cx="16845402" cy="3340979"/>
          </a:xfrm>
          <a:prstGeom prst="rect">
            <a:avLst/>
          </a:prstGeom>
        </p:spPr>
        <p:txBody>
          <a:bodyPr wrap="square">
            <a:spAutoFit/>
          </a:bodyPr>
          <a:lstStyle/>
          <a:p>
            <a:pPr algn="ctr">
              <a:lnSpc>
                <a:spcPct val="150000"/>
              </a:lnSpc>
              <a:defRPr/>
            </a:pPr>
            <a:r>
              <a:rPr lang="vi-VN" sz="7500" b="1" kern="0">
                <a:solidFill>
                  <a:srgbClr val="F2C2AB">
                    <a:lumMod val="50000"/>
                  </a:srgbClr>
                </a:solidFill>
                <a:cs typeface="Arial"/>
                <a:sym typeface="Arial"/>
              </a:rPr>
              <a:t>CHƯƠNG 5</a:t>
            </a:r>
          </a:p>
          <a:p>
            <a:pPr algn="ctr">
              <a:lnSpc>
                <a:spcPct val="150000"/>
              </a:lnSpc>
              <a:defRPr/>
            </a:pPr>
            <a:r>
              <a:rPr lang="vi-VN" sz="7500" b="1" kern="0">
                <a:solidFill>
                  <a:srgbClr val="F2C2AB">
                    <a:lumMod val="50000"/>
                  </a:srgbClr>
                </a:solidFill>
                <a:cs typeface="Arial"/>
                <a:sym typeface="Arial"/>
              </a:rPr>
              <a:t>MỘT SỐ YẾU TỐ THỐNG KÊ</a:t>
            </a:r>
            <a:endParaRPr lang="vi-VN" sz="7500" b="1" kern="0">
              <a:solidFill>
                <a:srgbClr val="F2C2AB">
                  <a:lumMod val="50000"/>
                </a:srgbClr>
              </a:solidFill>
              <a:cs typeface="Arial"/>
              <a:sym typeface="Arial"/>
            </a:endParaRPr>
          </a:p>
        </p:txBody>
      </p:sp>
      <p:sp>
        <p:nvSpPr>
          <p:cNvPr id="13" name="Rectangle 12"/>
          <p:cNvSpPr/>
          <p:nvPr/>
        </p:nvSpPr>
        <p:spPr>
          <a:xfrm>
            <a:off x="2281159" y="5829300"/>
            <a:ext cx="13339480" cy="1508555"/>
          </a:xfrm>
          <a:prstGeom prst="rect">
            <a:avLst/>
          </a:prstGeom>
        </p:spPr>
        <p:txBody>
          <a:bodyPr wrap="square">
            <a:spAutoFit/>
          </a:bodyPr>
          <a:lstStyle/>
          <a:p>
            <a:pPr algn="ctr">
              <a:lnSpc>
                <a:spcPct val="150000"/>
              </a:lnSpc>
              <a:defRPr/>
            </a:pPr>
            <a:r>
              <a:rPr lang="nl-NL" sz="7000" b="1" kern="0" smtClean="0">
                <a:solidFill>
                  <a:srgbClr val="00B0F0"/>
                </a:solidFill>
                <a:latin typeface="Arial" panose="020B0604020202020204" pitchFamily="34" charset="0"/>
                <a:ea typeface="Calibri" panose="020F0502020204030204" pitchFamily="34" charset="0"/>
                <a:cs typeface="Arial" panose="020B0604020202020204" pitchFamily="34" charset="0"/>
                <a:sym typeface="Arial"/>
              </a:rPr>
              <a:t>BÀI </a:t>
            </a:r>
            <a:r>
              <a:rPr lang="nl-NL" sz="7000" b="1" kern="0">
                <a:solidFill>
                  <a:srgbClr val="00B0F0"/>
                </a:solidFill>
                <a:latin typeface="Arial" panose="020B0604020202020204" pitchFamily="34" charset="0"/>
                <a:ea typeface="Calibri" panose="020F0502020204030204" pitchFamily="34" charset="0"/>
                <a:cs typeface="Arial" panose="020B0604020202020204" pitchFamily="34" charset="0"/>
                <a:sym typeface="Arial"/>
              </a:rPr>
              <a:t>3: BIỂU ĐỒ ĐOẠN THẲNG </a:t>
            </a:r>
            <a:endParaRPr lang="en-US" sz="7000" b="1" kern="0">
              <a:solidFill>
                <a:srgbClr val="00B0F0"/>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80949" y="1638300"/>
            <a:ext cx="17953876" cy="7466251"/>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509906" y="1353004"/>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26186" y="960375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41054" y="1333500"/>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7145000" y="1430870"/>
            <a:ext cx="1048908" cy="497170"/>
            <a:chOff x="5601427" y="4269892"/>
            <a:chExt cx="712900" cy="325800"/>
          </a:xfrm>
        </p:grpSpPr>
        <p:sp>
          <p:nvSpPr>
            <p:cNvPr id="49" name="Google Shape;2365;p41"/>
            <p:cNvSpPr/>
            <p:nvPr/>
          </p:nvSpPr>
          <p:spPr>
            <a:xfrm flipH="1">
              <a:off x="5975927"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3" name="Google Shape;2270;p40"/>
          <p:cNvSpPr txBox="1">
            <a:spLocks/>
          </p:cNvSpPr>
          <p:nvPr/>
        </p:nvSpPr>
        <p:spPr>
          <a:xfrm>
            <a:off x="6629400" y="353411"/>
            <a:ext cx="5256090" cy="1132489"/>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a:lnSpc>
                <a:spcPct val="150000"/>
              </a:lnSpc>
            </a:pPr>
            <a:r>
              <a:rPr lang="en-US" sz="5000" b="1" kern="1200" smtClean="0">
                <a:solidFill>
                  <a:srgbClr val="FF0000"/>
                </a:solidFill>
                <a:latin typeface="Arial" panose="020B0604020202020204" pitchFamily="34" charset="0"/>
                <a:ea typeface="Times New Roman" panose="02020603050405020304" pitchFamily="18" charset="0"/>
                <a:cs typeface="Arial" panose="020B0604020202020204" pitchFamily="34" charset="0"/>
              </a:rPr>
              <a:t>VẬN DỤNG 2</a:t>
            </a:r>
            <a:endParaRPr lang="en-US" sz="4500" b="1" kern="0">
              <a:solidFill>
                <a:srgbClr val="FF0000"/>
              </a:solidFill>
              <a:latin typeface="+mj-lt"/>
            </a:endParaRPr>
          </a:p>
        </p:txBody>
      </p:sp>
      <p:sp>
        <p:nvSpPr>
          <p:cNvPr id="14" name="Google Shape;2254;p39"/>
          <p:cNvSpPr/>
          <p:nvPr/>
        </p:nvSpPr>
        <p:spPr>
          <a:xfrm>
            <a:off x="6509511" y="29731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 name="Rectangle 3"/>
          <p:cNvSpPr/>
          <p:nvPr/>
        </p:nvSpPr>
        <p:spPr>
          <a:xfrm>
            <a:off x="1333438" y="1823978"/>
            <a:ext cx="15582962" cy="2862322"/>
          </a:xfrm>
          <a:prstGeom prst="rect">
            <a:avLst/>
          </a:prstGeom>
        </p:spPr>
        <p:txBody>
          <a:bodyPr wrap="square">
            <a:spAutoFit/>
          </a:bodyPr>
          <a:lstStyle/>
          <a:p>
            <a:pPr algn="just">
              <a:lnSpc>
                <a:spcPct val="150000"/>
              </a:lnSpc>
            </a:pPr>
            <a:r>
              <a:rPr lang="vi-VN" sz="4000">
                <a:solidFill>
                  <a:srgbClr val="000000"/>
                </a:solidFill>
              </a:rPr>
              <a:t>Nếu quy ước rằng lượng mưa của mỗi tháng trong mùa mưa trên 100 mm, em hãy cho biết mùa mưa tại Thành phố Hồ Chí Minh thường bắt đầu từ tháng nào và đến tháng nào thì kết thúc.</a:t>
            </a:r>
            <a:endParaRPr lang="en-US" sz="4000"/>
          </a:p>
        </p:txBody>
      </p:sp>
      <p:sp>
        <p:nvSpPr>
          <p:cNvPr id="5" name="Rectangle 4"/>
          <p:cNvSpPr/>
          <p:nvPr/>
        </p:nvSpPr>
        <p:spPr>
          <a:xfrm>
            <a:off x="800813" y="6090434"/>
            <a:ext cx="16801387" cy="2939266"/>
          </a:xfrm>
          <a:prstGeom prst="rect">
            <a:avLst/>
          </a:prstGeom>
        </p:spPr>
        <p:txBody>
          <a:bodyPr wrap="square">
            <a:spAutoFit/>
          </a:bodyPr>
          <a:lstStyle/>
          <a:p>
            <a:pPr algn="just">
              <a:lnSpc>
                <a:spcPct val="150000"/>
              </a:lnSpc>
              <a:spcAft>
                <a:spcPts val="600"/>
              </a:spcAft>
            </a:pPr>
            <a:r>
              <a:rPr lang="en-US" sz="4000">
                <a:ea typeface="Times New Roman" panose="02020603050405020304" pitchFamily="18" charset="0"/>
              </a:rPr>
              <a:t>Ta thấy từ tháng 5 đến tháng 11, lượng mưa trung bình đều trên 100 mm.</a:t>
            </a:r>
          </a:p>
          <a:p>
            <a:pPr algn="just">
              <a:lnSpc>
                <a:spcPct val="150000"/>
              </a:lnSpc>
              <a:spcAft>
                <a:spcPts val="600"/>
              </a:spcAft>
            </a:pPr>
            <a:r>
              <a:rPr lang="en-US" sz="4000">
                <a:ea typeface="Times New Roman" panose="02020603050405020304" pitchFamily="18" charset="0"/>
              </a:rPr>
              <a:t>Vậy mùa mưa tại Thành phố Hồ Chí Minh thường bắt đầu từ tháng 5 và đến tháng 11 thì kết thúc.</a:t>
            </a:r>
            <a:endParaRPr lang="en-US" sz="4000">
              <a:effectLst/>
              <a:ea typeface="Times New Roman" panose="02020603050405020304" pitchFamily="18" charset="0"/>
            </a:endParaRPr>
          </a:p>
        </p:txBody>
      </p:sp>
      <p:sp>
        <p:nvSpPr>
          <p:cNvPr id="17" name="Oval Callout 16"/>
          <p:cNvSpPr/>
          <p:nvPr/>
        </p:nvSpPr>
        <p:spPr>
          <a:xfrm>
            <a:off x="8283397" y="48791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rgbClr val="FFFFFF"/>
                </a:solidFill>
              </a:rPr>
              <a:t>Giải</a:t>
            </a:r>
            <a:endParaRPr lang="en-US" sz="4000" b="1">
              <a:solidFill>
                <a:srgbClr val="FFFFFF"/>
              </a:solidFill>
            </a:endParaRPr>
          </a:p>
        </p:txBody>
      </p:sp>
    </p:spTree>
    <p:extLst>
      <p:ext uri="{BB962C8B-B14F-4D97-AF65-F5344CB8AC3E}">
        <p14:creationId xmlns:p14="http://schemas.microsoft.com/office/powerpoint/2010/main" val="229670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7"/>
          <p:cNvSpPr txBox="1">
            <a:spLocks noGrp="1"/>
          </p:cNvSpPr>
          <p:nvPr>
            <p:ph type="title"/>
          </p:nvPr>
        </p:nvSpPr>
        <p:spPr>
          <a:xfrm>
            <a:off x="4410900" y="3372950"/>
            <a:ext cx="9466200" cy="3535200"/>
          </a:xfrm>
          <a:prstGeom prst="rect">
            <a:avLst/>
          </a:prstGeom>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r>
              <a:rPr lang="en" sz="10000">
                <a:latin typeface="+mj-lt"/>
              </a:rPr>
              <a:t>LUYỆN TẬP</a:t>
            </a:r>
            <a:endParaRPr sz="10000">
              <a:latin typeface="+mj-lt"/>
            </a:endParaRPr>
          </a:p>
        </p:txBody>
      </p:sp>
      <p:sp>
        <p:nvSpPr>
          <p:cNvPr id="2848" name="Google Shape;2848;p57"/>
          <p:cNvSpPr/>
          <p:nvPr/>
        </p:nvSpPr>
        <p:spPr>
          <a:xfrm rot="10800000" flipH="1">
            <a:off x="13233694" y="2752660"/>
            <a:ext cx="1288800" cy="1255200"/>
          </a:xfrm>
          <a:prstGeom prst="star4">
            <a:avLst>
              <a:gd name="adj" fmla="val 12500"/>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49" name="Google Shape;2849;p57"/>
          <p:cNvGrpSpPr/>
          <p:nvPr/>
        </p:nvGrpSpPr>
        <p:grpSpPr>
          <a:xfrm rot="10800000" flipH="1">
            <a:off x="10165365" y="8370817"/>
            <a:ext cx="2576586" cy="846086"/>
            <a:chOff x="7740700" y="4100311"/>
            <a:chExt cx="786936" cy="604089"/>
          </a:xfrm>
        </p:grpSpPr>
        <p:grpSp>
          <p:nvGrpSpPr>
            <p:cNvPr id="2850" name="Google Shape;2850;p57"/>
            <p:cNvGrpSpPr/>
            <p:nvPr/>
          </p:nvGrpSpPr>
          <p:grpSpPr>
            <a:xfrm>
              <a:off x="7740700" y="4149700"/>
              <a:ext cx="737550" cy="554700"/>
              <a:chOff x="7740700" y="4149700"/>
              <a:chExt cx="737550" cy="554700"/>
            </a:xfrm>
          </p:grpSpPr>
          <p:sp>
            <p:nvSpPr>
              <p:cNvPr id="2851" name="Google Shape;2851;p57"/>
              <p:cNvSpPr/>
              <p:nvPr/>
            </p:nvSpPr>
            <p:spPr>
              <a:xfrm rot="5400000">
                <a:off x="7905550" y="4131700"/>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2" name="Google Shape;2852;p57"/>
              <p:cNvSpPr/>
              <p:nvPr/>
            </p:nvSpPr>
            <p:spPr>
              <a:xfrm>
                <a:off x="7740700" y="4286500"/>
                <a:ext cx="86400" cy="281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53" name="Google Shape;2853;p57"/>
            <p:cNvSpPr/>
            <p:nvPr/>
          </p:nvSpPr>
          <p:spPr>
            <a:xfrm rot="5400000">
              <a:off x="7954936" y="4082311"/>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854" name="Google Shape;2854;p57"/>
          <p:cNvGrpSpPr/>
          <p:nvPr/>
        </p:nvGrpSpPr>
        <p:grpSpPr>
          <a:xfrm rot="10800000" flipH="1">
            <a:off x="1661031" y="3375531"/>
            <a:ext cx="2745110" cy="3556814"/>
            <a:chOff x="7465916" y="720492"/>
            <a:chExt cx="1139144" cy="1477450"/>
          </a:xfrm>
        </p:grpSpPr>
        <p:sp>
          <p:nvSpPr>
            <p:cNvPr id="2855" name="Google Shape;2855;p57"/>
            <p:cNvSpPr/>
            <p:nvPr/>
          </p:nvSpPr>
          <p:spPr>
            <a:xfrm rot="-5400000">
              <a:off x="7646560" y="123944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6" name="Google Shape;2856;p57"/>
            <p:cNvSpPr/>
            <p:nvPr/>
          </p:nvSpPr>
          <p:spPr>
            <a:xfrm rot="-5400000">
              <a:off x="7597172" y="114891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7" name="Google Shape;2857;p57"/>
            <p:cNvSpPr/>
            <p:nvPr/>
          </p:nvSpPr>
          <p:spPr>
            <a:xfrm rot="-5400000">
              <a:off x="7547783" y="105838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8" name="Google Shape;2858;p57"/>
            <p:cNvSpPr/>
            <p:nvPr/>
          </p:nvSpPr>
          <p:spPr>
            <a:xfrm rot="-5400000">
              <a:off x="7498394" y="96785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9" name="Google Shape;2859;p57"/>
            <p:cNvSpPr/>
            <p:nvPr/>
          </p:nvSpPr>
          <p:spPr>
            <a:xfrm rot="-5400000">
              <a:off x="7449005" y="87732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60" name="Google Shape;2860;p57"/>
            <p:cNvSpPr/>
            <p:nvPr/>
          </p:nvSpPr>
          <p:spPr>
            <a:xfrm rot="-5400000">
              <a:off x="7399616" y="78679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35019814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635745" y="1448200"/>
            <a:ext cx="17118855" cy="84959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758686" y="1595691"/>
            <a:ext cx="308114" cy="374534"/>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4" name="Google Shape;2254;p39"/>
          <p:cNvSpPr/>
          <p:nvPr/>
        </p:nvSpPr>
        <p:spPr>
          <a:xfrm>
            <a:off x="17377616" y="9548362"/>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430889" y="9502910"/>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202013" y="1596416"/>
            <a:ext cx="587611" cy="565314"/>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33079" y="20110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5" name="Google Shape;2476;p45"/>
          <p:cNvSpPr txBox="1">
            <a:spLocks noGrp="1"/>
          </p:cNvSpPr>
          <p:nvPr>
            <p:ph type="title"/>
          </p:nvPr>
        </p:nvSpPr>
        <p:spPr>
          <a:xfrm>
            <a:off x="1219200" y="104574"/>
            <a:ext cx="5486084" cy="1154530"/>
          </a:xfrm>
          <a:prstGeom prst="rect">
            <a:avLst/>
          </a:prstGeom>
        </p:spPr>
        <p:txBody>
          <a:bodyPr spcFirstLastPara="1" wrap="square" lIns="182850" tIns="182850" rIns="182850" bIns="182850" anchor="ctr" anchorCtr="0">
            <a:noAutofit/>
          </a:bodyPr>
          <a:lstStyle/>
          <a:p>
            <a:pPr lvl="0">
              <a:lnSpc>
                <a:spcPct val="150000"/>
              </a:lnSpc>
            </a:pPr>
            <a:r>
              <a:rPr lang="nl-NL" sz="4000" b="1">
                <a:solidFill>
                  <a:srgbClr val="000000"/>
                </a:solidFill>
                <a:latin typeface="Arial"/>
                <a:ea typeface="Times New Roman" panose="02020603050405020304" pitchFamily="18" charset="0"/>
                <a:cs typeface="Times New Roman" panose="02020603050405020304" pitchFamily="18" charset="0"/>
                <a:sym typeface="Arial"/>
              </a:rPr>
              <a:t>Bài </a:t>
            </a:r>
            <a:r>
              <a:rPr lang="nl-NL" sz="4000" b="1" smtClean="0">
                <a:solidFill>
                  <a:srgbClr val="000000"/>
                </a:solidFill>
                <a:latin typeface="Arial"/>
                <a:ea typeface="Times New Roman" panose="02020603050405020304" pitchFamily="18" charset="0"/>
                <a:cs typeface="Times New Roman" panose="02020603050405020304" pitchFamily="18" charset="0"/>
                <a:sym typeface="Arial"/>
              </a:rPr>
              <a:t>1 </a:t>
            </a:r>
            <a:r>
              <a:rPr lang="nl-NL" sz="4000" b="1">
                <a:solidFill>
                  <a:srgbClr val="000000"/>
                </a:solidFill>
                <a:latin typeface="Arial"/>
                <a:ea typeface="Times New Roman" panose="02020603050405020304" pitchFamily="18" charset="0"/>
                <a:cs typeface="Times New Roman" panose="02020603050405020304" pitchFamily="18" charset="0"/>
                <a:sym typeface="Arial"/>
              </a:rPr>
              <a:t>(SGK – </a:t>
            </a:r>
            <a:r>
              <a:rPr lang="nl-NL" sz="4000" b="1" smtClean="0">
                <a:solidFill>
                  <a:srgbClr val="000000"/>
                </a:solidFill>
                <a:latin typeface="Arial"/>
                <a:ea typeface="Times New Roman" panose="02020603050405020304" pitchFamily="18" charset="0"/>
                <a:cs typeface="Times New Roman" panose="02020603050405020304" pitchFamily="18" charset="0"/>
                <a:sym typeface="Arial"/>
              </a:rPr>
              <a:t>tr106</a:t>
            </a:r>
            <a:r>
              <a:rPr lang="nl-NL" sz="4000" b="1" smtClean="0">
                <a:solidFill>
                  <a:srgbClr val="000000"/>
                </a:solidFill>
                <a:latin typeface="Arial"/>
                <a:ea typeface="Times New Roman" panose="02020603050405020304" pitchFamily="18" charset="0"/>
                <a:cs typeface="Times New Roman" panose="02020603050405020304" pitchFamily="18" charset="0"/>
                <a:sym typeface="Arial"/>
              </a:rPr>
              <a:t>)</a:t>
            </a:r>
            <a:endParaRPr lang="en-US" sz="4000">
              <a:latin typeface="+mj-lt"/>
              <a:ea typeface="Calibri" panose="020F0502020204030204" pitchFamily="34" charset="0"/>
              <a:cs typeface="Times New Roman" panose="02020603050405020304" pitchFamily="18" charset="0"/>
            </a:endParaRPr>
          </a:p>
        </p:txBody>
      </p:sp>
      <p:sp>
        <p:nvSpPr>
          <p:cNvPr id="16" name="Rectangle 15"/>
          <p:cNvSpPr/>
          <p:nvPr/>
        </p:nvSpPr>
        <p:spPr>
          <a:xfrm>
            <a:off x="1829116" y="1727307"/>
            <a:ext cx="15849284" cy="901593"/>
          </a:xfrm>
          <a:prstGeom prst="rect">
            <a:avLst/>
          </a:prstGeom>
        </p:spPr>
        <p:txBody>
          <a:bodyPr wrap="square">
            <a:spAutoFit/>
          </a:bodyPr>
          <a:lstStyle/>
          <a:p>
            <a:pPr algn="just">
              <a:lnSpc>
                <a:spcPct val="150000"/>
              </a:lnSpc>
            </a:pPr>
            <a:r>
              <a:rPr lang="en-US" sz="4000">
                <a:solidFill>
                  <a:srgbClr val="000000"/>
                </a:solidFill>
                <a:latin typeface="+mj-lt"/>
              </a:rPr>
              <a:t>Vẽ biểu đồ đoạn thẳng biểu diễn dữ liệu của bảng thống kê sau:</a:t>
            </a:r>
            <a:endParaRPr lang="en-US" sz="4000">
              <a:latin typeface="+mj-lt"/>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2819400" y="3162300"/>
            <a:ext cx="12846456" cy="5857875"/>
          </a:xfrm>
          <a:prstGeom prst="rect">
            <a:avLst/>
          </a:prstGeom>
        </p:spPr>
      </p:pic>
    </p:spTree>
    <p:extLst>
      <p:ext uri="{BB962C8B-B14F-4D97-AF65-F5344CB8AC3E}">
        <p14:creationId xmlns:p14="http://schemas.microsoft.com/office/powerpoint/2010/main" val="24646847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509906" y="1485899"/>
            <a:ext cx="17320894" cy="8643939"/>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788120" y="1234804"/>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4" name="Google Shape;2254;p39"/>
          <p:cNvSpPr/>
          <p:nvPr/>
        </p:nvSpPr>
        <p:spPr>
          <a:xfrm>
            <a:off x="6489998" y="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435586" y="9607026"/>
            <a:ext cx="390000" cy="38160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237160" y="1215300"/>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249813"/>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4" name="Oval Callout 13"/>
          <p:cNvSpPr/>
          <p:nvPr/>
        </p:nvSpPr>
        <p:spPr>
          <a:xfrm>
            <a:off x="8316365" y="3071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rgbClr val="FFFFFF"/>
                </a:solidFill>
              </a:rPr>
              <a:t>Giải</a:t>
            </a:r>
            <a:endParaRPr lang="en-US" sz="4000" b="1">
              <a:solidFill>
                <a:srgbClr val="FFFFFF"/>
              </a:solidFill>
            </a:endParaRPr>
          </a:p>
        </p:txBody>
      </p:sp>
      <p:pic>
        <p:nvPicPr>
          <p:cNvPr id="15" name="image50.png" descr="https://baivan.net/sites/default/files/styles/giua_bai/public/d/m/Y/43_2.png?itok=GxWbEAv6"/>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rcRect/>
          <a:stretch>
            <a:fillRect/>
          </a:stretch>
        </p:blipFill>
        <p:spPr>
          <a:xfrm>
            <a:off x="3473174" y="3086100"/>
            <a:ext cx="11538226" cy="6629400"/>
          </a:xfrm>
          <a:prstGeom prst="rect">
            <a:avLst/>
          </a:prstGeom>
          <a:ln/>
        </p:spPr>
      </p:pic>
      <p:sp>
        <p:nvSpPr>
          <p:cNvPr id="3" name="Rectangle 2"/>
          <p:cNvSpPr/>
          <p:nvPr/>
        </p:nvSpPr>
        <p:spPr>
          <a:xfrm>
            <a:off x="1905000" y="1997214"/>
            <a:ext cx="15360374" cy="707886"/>
          </a:xfrm>
          <a:prstGeom prst="rect">
            <a:avLst/>
          </a:prstGeom>
        </p:spPr>
        <p:txBody>
          <a:bodyPr wrap="square">
            <a:spAutoFit/>
          </a:bodyPr>
          <a:lstStyle/>
          <a:p>
            <a:r>
              <a:rPr lang="en-US" sz="4000" smtClean="0">
                <a:solidFill>
                  <a:srgbClr val="000000"/>
                </a:solidFill>
              </a:rPr>
              <a:t>Biểu </a:t>
            </a:r>
            <a:r>
              <a:rPr lang="en-US" sz="4000">
                <a:solidFill>
                  <a:srgbClr val="000000"/>
                </a:solidFill>
              </a:rPr>
              <a:t>đồ đoạn thẳng biểu diễn dữ liệu của bảng </a:t>
            </a:r>
            <a:r>
              <a:rPr lang="en-US" sz="4000">
                <a:solidFill>
                  <a:srgbClr val="000000"/>
                </a:solidFill>
              </a:rPr>
              <a:t>thống </a:t>
            </a:r>
            <a:r>
              <a:rPr lang="en-US" sz="4000" smtClean="0">
                <a:solidFill>
                  <a:srgbClr val="000000"/>
                </a:solidFill>
              </a:rPr>
              <a:t>kê trên là: </a:t>
            </a:r>
            <a:endParaRPr lang="en-US"/>
          </a:p>
        </p:txBody>
      </p:sp>
    </p:spTree>
    <p:extLst>
      <p:ext uri="{BB962C8B-B14F-4D97-AF65-F5344CB8AC3E}">
        <p14:creationId xmlns:p14="http://schemas.microsoft.com/office/powerpoint/2010/main" val="2465882605"/>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68309" y="400975"/>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7368586" y="95174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6" name="Rectangle 25"/>
          <p:cNvSpPr/>
          <p:nvPr/>
        </p:nvSpPr>
        <p:spPr>
          <a:xfrm>
            <a:off x="1524000" y="266700"/>
            <a:ext cx="4806124" cy="901593"/>
          </a:xfrm>
          <a:prstGeom prst="rect">
            <a:avLst/>
          </a:prstGeom>
        </p:spPr>
        <p:txBody>
          <a:bodyPr wrap="none">
            <a:spAutoFit/>
          </a:bodyPr>
          <a:lstStyle/>
          <a:p>
            <a:pPr algn="just">
              <a:lnSpc>
                <a:spcPct val="150000"/>
              </a:lnSpc>
              <a:spcAft>
                <a:spcPts val="1600"/>
              </a:spcAft>
              <a:buClr>
                <a:srgbClr val="000000"/>
              </a:buClr>
            </a:pPr>
            <a:r>
              <a:rPr lang="nl-NL" sz="4000" b="1" kern="0">
                <a:solidFill>
                  <a:srgbClr val="000000"/>
                </a:solidFill>
                <a:ea typeface="Times New Roman" panose="02020603050405020304" pitchFamily="18" charset="0"/>
                <a:cs typeface="Times New Roman" panose="02020603050405020304" pitchFamily="18" charset="0"/>
                <a:sym typeface="Arial"/>
              </a:rPr>
              <a:t>Bài </a:t>
            </a:r>
            <a:r>
              <a:rPr lang="nl-NL" sz="4000" b="1" kern="0" smtClean="0">
                <a:solidFill>
                  <a:srgbClr val="000000"/>
                </a:solidFill>
                <a:ea typeface="Times New Roman" panose="02020603050405020304" pitchFamily="18" charset="0"/>
                <a:cs typeface="Times New Roman" panose="02020603050405020304" pitchFamily="18" charset="0"/>
                <a:sym typeface="Arial"/>
              </a:rPr>
              <a:t>2 </a:t>
            </a:r>
            <a:r>
              <a:rPr lang="nl-NL" sz="4000" b="1" kern="0">
                <a:solidFill>
                  <a:srgbClr val="000000"/>
                </a:solidFill>
                <a:ea typeface="Times New Roman" panose="02020603050405020304" pitchFamily="18" charset="0"/>
                <a:cs typeface="Times New Roman" panose="02020603050405020304" pitchFamily="18" charset="0"/>
                <a:sym typeface="Arial"/>
              </a:rPr>
              <a:t>(SGK – </a:t>
            </a:r>
            <a:r>
              <a:rPr lang="nl-NL" sz="4000" b="1" kern="0" smtClean="0">
                <a:solidFill>
                  <a:srgbClr val="000000"/>
                </a:solidFill>
                <a:ea typeface="Times New Roman" panose="02020603050405020304" pitchFamily="18" charset="0"/>
                <a:cs typeface="Times New Roman" panose="02020603050405020304" pitchFamily="18" charset="0"/>
                <a:sym typeface="Arial"/>
              </a:rPr>
              <a:t>tr107)</a:t>
            </a:r>
            <a:endParaRPr lang="en-US" sz="4000" kern="0">
              <a:solidFill>
                <a:srgbClr val="000000"/>
              </a:solidFill>
              <a:ea typeface="Calibri" panose="020F0502020204030204" pitchFamily="34" charset="0"/>
              <a:cs typeface="Times New Roman" panose="02020603050405020304" pitchFamily="18" charset="0"/>
              <a:sym typeface="Arial"/>
            </a:endParaRPr>
          </a:p>
        </p:txBody>
      </p:sp>
      <p:sp>
        <p:nvSpPr>
          <p:cNvPr id="4" name="Rectangle 3"/>
          <p:cNvSpPr/>
          <p:nvPr/>
        </p:nvSpPr>
        <p:spPr>
          <a:xfrm>
            <a:off x="6436804" y="495300"/>
            <a:ext cx="10357323" cy="707886"/>
          </a:xfrm>
          <a:prstGeom prst="rect">
            <a:avLst/>
          </a:prstGeom>
        </p:spPr>
        <p:txBody>
          <a:bodyPr wrap="none">
            <a:spAutoFit/>
          </a:bodyPr>
          <a:lstStyle/>
          <a:p>
            <a:r>
              <a:rPr lang="en-US" sz="4000" smtClean="0">
                <a:solidFill>
                  <a:srgbClr val="000000"/>
                </a:solidFill>
              </a:rPr>
              <a:t>Q</a:t>
            </a:r>
            <a:r>
              <a:rPr lang="vi-VN" sz="4000" smtClean="0">
                <a:solidFill>
                  <a:srgbClr val="000000"/>
                </a:solidFill>
              </a:rPr>
              <a:t>uan </a:t>
            </a:r>
            <a:r>
              <a:rPr lang="vi-VN" sz="4000">
                <a:solidFill>
                  <a:srgbClr val="000000"/>
                </a:solidFill>
              </a:rPr>
              <a:t>sát biểu đồ dưới đây và trả lời câu hỏi.</a:t>
            </a:r>
            <a:endParaRPr lang="en-US" sz="4000"/>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579639" y="1793141"/>
            <a:ext cx="9082687" cy="6096000"/>
          </a:xfrm>
          <a:prstGeom prst="rect">
            <a:avLst/>
          </a:prstGeom>
        </p:spPr>
      </p:pic>
      <p:sp>
        <p:nvSpPr>
          <p:cNvPr id="10" name="Rectangle 9"/>
          <p:cNvSpPr/>
          <p:nvPr/>
        </p:nvSpPr>
        <p:spPr>
          <a:xfrm>
            <a:off x="10037255" y="1407259"/>
            <a:ext cx="7772400" cy="6555641"/>
          </a:xfrm>
          <a:prstGeom prst="rect">
            <a:avLst/>
          </a:prstGeom>
        </p:spPr>
        <p:txBody>
          <a:bodyPr wrap="square">
            <a:spAutoFit/>
          </a:bodyPr>
          <a:lstStyle/>
          <a:p>
            <a:pPr algn="just">
              <a:lnSpc>
                <a:spcPct val="150000"/>
              </a:lnSpc>
            </a:pPr>
            <a:r>
              <a:rPr lang="vi-VN" sz="4000">
                <a:solidFill>
                  <a:srgbClr val="000000"/>
                </a:solidFill>
              </a:rPr>
              <a:t>a) Biểu đồ biểu diễn các thông tin về vấn đề gì?</a:t>
            </a:r>
          </a:p>
          <a:p>
            <a:pPr algn="just">
              <a:lnSpc>
                <a:spcPct val="150000"/>
              </a:lnSpc>
            </a:pPr>
            <a:r>
              <a:rPr lang="vi-VN" sz="4000">
                <a:solidFill>
                  <a:srgbClr val="000000"/>
                </a:solidFill>
              </a:rPr>
              <a:t>b) Đơn vị thời gian là gì?</a:t>
            </a:r>
          </a:p>
          <a:p>
            <a:pPr algn="just">
              <a:lnSpc>
                <a:spcPct val="150000"/>
              </a:lnSpc>
            </a:pPr>
            <a:r>
              <a:rPr lang="vi-VN" sz="4000">
                <a:solidFill>
                  <a:srgbClr val="000000"/>
                </a:solidFill>
              </a:rPr>
              <a:t>c) Tháng nào cửa hàng có doanh thu cao nhất?</a:t>
            </a:r>
          </a:p>
          <a:p>
            <a:pPr algn="just">
              <a:lnSpc>
                <a:spcPct val="150000"/>
              </a:lnSpc>
            </a:pPr>
            <a:r>
              <a:rPr lang="vi-VN" sz="4000">
                <a:solidFill>
                  <a:srgbClr val="000000"/>
                </a:solidFill>
              </a:rPr>
              <a:t>d) Tháng nào cửa hàng có doanh thu thấp </a:t>
            </a:r>
            <a:r>
              <a:rPr lang="vi-VN" sz="4000">
                <a:solidFill>
                  <a:srgbClr val="000000"/>
                </a:solidFill>
              </a:rPr>
              <a:t>nhất</a:t>
            </a:r>
            <a:r>
              <a:rPr lang="vi-VN" sz="4000" smtClean="0">
                <a:solidFill>
                  <a:srgbClr val="000000"/>
                </a:solidFill>
              </a:rPr>
              <a:t>?</a:t>
            </a:r>
            <a:endParaRPr lang="vi-VN" sz="4000">
              <a:solidFill>
                <a:srgbClr val="000000"/>
              </a:solidFill>
            </a:endParaRPr>
          </a:p>
        </p:txBody>
      </p:sp>
      <p:sp>
        <p:nvSpPr>
          <p:cNvPr id="16" name="Rectangle 15"/>
          <p:cNvSpPr/>
          <p:nvPr/>
        </p:nvSpPr>
        <p:spPr>
          <a:xfrm>
            <a:off x="685800" y="8115300"/>
            <a:ext cx="16341728" cy="1938992"/>
          </a:xfrm>
          <a:prstGeom prst="rect">
            <a:avLst/>
          </a:prstGeom>
        </p:spPr>
        <p:txBody>
          <a:bodyPr wrap="square">
            <a:spAutoFit/>
          </a:bodyPr>
          <a:lstStyle/>
          <a:p>
            <a:pPr lvl="0" algn="just">
              <a:lnSpc>
                <a:spcPct val="150000"/>
              </a:lnSpc>
            </a:pPr>
            <a:r>
              <a:rPr lang="vi-VN" sz="4000">
                <a:solidFill>
                  <a:srgbClr val="000000"/>
                </a:solidFill>
              </a:rPr>
              <a:t>e) Doanh thu của cửa hàng tăng trong những khoảng thời gian nào?</a:t>
            </a:r>
          </a:p>
          <a:p>
            <a:pPr lvl="0" algn="just">
              <a:lnSpc>
                <a:spcPct val="150000"/>
              </a:lnSpc>
            </a:pPr>
            <a:r>
              <a:rPr lang="vi-VN" sz="4000">
                <a:solidFill>
                  <a:srgbClr val="000000"/>
                </a:solidFill>
              </a:rPr>
              <a:t>f) Doanh thu của cửa hàng giảm trong những khoảng thời gian nào?</a:t>
            </a:r>
            <a:endParaRPr lang="vi-VN" sz="4000">
              <a:solidFill>
                <a:srgbClr val="000000"/>
              </a:solidFill>
            </a:endParaRPr>
          </a:p>
        </p:txBody>
      </p:sp>
    </p:spTree>
    <p:extLst>
      <p:ext uri="{BB962C8B-B14F-4D97-AF65-F5344CB8AC3E}">
        <p14:creationId xmlns:p14="http://schemas.microsoft.com/office/powerpoint/2010/main" val="317410709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P spid="10"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68309" y="158122"/>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11" name="Google Shape;2392;p42"/>
          <p:cNvGrpSpPr/>
          <p:nvPr/>
        </p:nvGrpSpPr>
        <p:grpSpPr>
          <a:xfrm>
            <a:off x="16795907" y="8801100"/>
            <a:ext cx="1093310" cy="1247508"/>
            <a:chOff x="7465916" y="720492"/>
            <a:chExt cx="1139144" cy="1477450"/>
          </a:xfrm>
          <a:solidFill>
            <a:schemeClr val="accent3"/>
          </a:solidFill>
        </p:grpSpPr>
        <p:sp>
          <p:nvSpPr>
            <p:cNvPr id="12"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3"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4"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5"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7"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0"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sp>
        <p:nvSpPr>
          <p:cNvPr id="30" name="Google Shape;2256;p39"/>
          <p:cNvSpPr/>
          <p:nvPr/>
        </p:nvSpPr>
        <p:spPr>
          <a:xfrm>
            <a:off x="295919" y="9332909"/>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1" name="Oval Callout 30"/>
          <p:cNvSpPr/>
          <p:nvPr/>
        </p:nvSpPr>
        <p:spPr>
          <a:xfrm>
            <a:off x="8260171" y="173225"/>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rgbClr val="FFFFFF"/>
                </a:solidFill>
              </a:rPr>
              <a:t>Giải</a:t>
            </a:r>
            <a:endParaRPr lang="en-US" sz="4000" b="1">
              <a:solidFill>
                <a:srgbClr val="FFFFFF"/>
              </a:solidFill>
            </a:endParaRPr>
          </a:p>
        </p:txBody>
      </p:sp>
      <p:sp>
        <p:nvSpPr>
          <p:cNvPr id="3" name="Rectangle 2"/>
          <p:cNvSpPr/>
          <p:nvPr/>
        </p:nvSpPr>
        <p:spPr>
          <a:xfrm>
            <a:off x="1143000" y="1257300"/>
            <a:ext cx="16012111" cy="8940909"/>
          </a:xfrm>
          <a:prstGeom prst="rect">
            <a:avLst/>
          </a:prstGeom>
        </p:spPr>
        <p:txBody>
          <a:bodyPr wrap="square">
            <a:spAutoFit/>
          </a:bodyPr>
          <a:lstStyle/>
          <a:p>
            <a:pPr algn="just">
              <a:lnSpc>
                <a:spcPct val="150000"/>
              </a:lnSpc>
              <a:spcAft>
                <a:spcPts val="600"/>
              </a:spcAft>
            </a:pPr>
            <a:r>
              <a:rPr lang="en-US" sz="4000">
                <a:ea typeface="Times New Roman" panose="02020603050405020304" pitchFamily="18" charset="0"/>
              </a:rPr>
              <a:t>a) Biểu đồ biểu diễn các thông tin về doanh thu trong 12 tháng của cửa hàng A</a:t>
            </a:r>
          </a:p>
          <a:p>
            <a:pPr algn="just">
              <a:lnSpc>
                <a:spcPct val="150000"/>
              </a:lnSpc>
              <a:spcAft>
                <a:spcPts val="600"/>
              </a:spcAft>
            </a:pPr>
            <a:r>
              <a:rPr lang="en-US" sz="4000">
                <a:ea typeface="Times New Roman" panose="02020603050405020304" pitchFamily="18" charset="0"/>
              </a:rPr>
              <a:t>b) Đơn vị đo thời gian là: tháng</a:t>
            </a:r>
          </a:p>
          <a:p>
            <a:pPr algn="just">
              <a:lnSpc>
                <a:spcPct val="150000"/>
              </a:lnSpc>
              <a:spcAft>
                <a:spcPts val="600"/>
              </a:spcAft>
            </a:pPr>
            <a:r>
              <a:rPr lang="en-US" sz="4000">
                <a:ea typeface="Times New Roman" panose="02020603050405020304" pitchFamily="18" charset="0"/>
              </a:rPr>
              <a:t>c) Tháng 12 cửa hàng có doanh thu cao nhất (85 triệu đồng)</a:t>
            </a:r>
          </a:p>
          <a:p>
            <a:pPr algn="just">
              <a:lnSpc>
                <a:spcPct val="150000"/>
              </a:lnSpc>
              <a:spcAft>
                <a:spcPts val="600"/>
              </a:spcAft>
            </a:pPr>
            <a:r>
              <a:rPr lang="en-US" sz="4000">
                <a:ea typeface="Times New Roman" panose="02020603050405020304" pitchFamily="18" charset="0"/>
              </a:rPr>
              <a:t>d) Tháng 5 cửa hàng có doanh thu thấp nhất (50 triệu đồng)</a:t>
            </a:r>
          </a:p>
          <a:p>
            <a:pPr algn="just">
              <a:lnSpc>
                <a:spcPct val="150000"/>
              </a:lnSpc>
              <a:spcAft>
                <a:spcPts val="600"/>
              </a:spcAft>
            </a:pPr>
            <a:r>
              <a:rPr lang="en-US" sz="4000">
                <a:ea typeface="Times New Roman" panose="02020603050405020304" pitchFamily="18" charset="0"/>
              </a:rPr>
              <a:t>e) Doanh thu của cửa hàng tăng trong những khoảng từ tháng</a:t>
            </a:r>
            <a:r>
              <a:rPr lang="en-US" sz="4000">
                <a:ea typeface="Times New Roman" panose="02020603050405020304" pitchFamily="18" charset="0"/>
              </a:rPr>
              <a:t>: </a:t>
            </a:r>
            <a:endParaRPr lang="en-US" sz="4000" smtClean="0">
              <a:ea typeface="Times New Roman" panose="02020603050405020304" pitchFamily="18" charset="0"/>
            </a:endParaRPr>
          </a:p>
          <a:p>
            <a:pPr algn="ctr">
              <a:lnSpc>
                <a:spcPct val="150000"/>
              </a:lnSpc>
              <a:spcAft>
                <a:spcPts val="600"/>
              </a:spcAft>
            </a:pPr>
            <a:r>
              <a:rPr lang="en-US" sz="4000" smtClean="0">
                <a:ea typeface="Times New Roman" panose="02020603050405020304" pitchFamily="18" charset="0"/>
              </a:rPr>
              <a:t>1 </a:t>
            </a:r>
            <a:r>
              <a:rPr lang="en-US" sz="4000">
                <a:ea typeface="Times New Roman" panose="02020603050405020304" pitchFamily="18" charset="0"/>
              </a:rPr>
              <a:t>– 2 ; 2 – 3 ; 3 – 4 ; 5 – 6 ; 7 – 8 ; 10 – 11 ; 11 – 12</a:t>
            </a:r>
          </a:p>
          <a:p>
            <a:pPr algn="just">
              <a:lnSpc>
                <a:spcPct val="150000"/>
              </a:lnSpc>
              <a:spcAft>
                <a:spcPts val="600"/>
              </a:spcAft>
            </a:pPr>
            <a:r>
              <a:rPr lang="en-US" sz="4000">
                <a:ea typeface="Times New Roman" panose="02020603050405020304" pitchFamily="18" charset="0"/>
              </a:rPr>
              <a:t>g) Doanh thu của cửa hàng giảm trong những khoảng từ </a:t>
            </a:r>
            <a:r>
              <a:rPr lang="en-US" sz="4000">
                <a:ea typeface="Times New Roman" panose="02020603050405020304" pitchFamily="18" charset="0"/>
              </a:rPr>
              <a:t>tháng</a:t>
            </a:r>
            <a:r>
              <a:rPr lang="en-US" sz="4000" smtClean="0">
                <a:ea typeface="Times New Roman" panose="02020603050405020304" pitchFamily="18" charset="0"/>
              </a:rPr>
              <a:t>:</a:t>
            </a:r>
          </a:p>
          <a:p>
            <a:pPr algn="ctr">
              <a:lnSpc>
                <a:spcPct val="150000"/>
              </a:lnSpc>
              <a:spcAft>
                <a:spcPts val="600"/>
              </a:spcAft>
            </a:pPr>
            <a:r>
              <a:rPr lang="en-US" sz="4000" smtClean="0">
                <a:ea typeface="Times New Roman" panose="02020603050405020304" pitchFamily="18" charset="0"/>
              </a:rPr>
              <a:t> </a:t>
            </a:r>
            <a:r>
              <a:rPr lang="en-US" sz="4000">
                <a:ea typeface="Times New Roman" panose="02020603050405020304" pitchFamily="18" charset="0"/>
              </a:rPr>
              <a:t>4 – 5; 6 – 7; 8 – 9 ; 9 – 10</a:t>
            </a:r>
            <a:endParaRPr lang="en-US" sz="4000">
              <a:effectLst/>
              <a:ea typeface="Times New Roman" panose="02020603050405020304" pitchFamily="18" charset="0"/>
            </a:endParaRPr>
          </a:p>
        </p:txBody>
      </p:sp>
    </p:spTree>
    <p:extLst>
      <p:ext uri="{BB962C8B-B14F-4D97-AF65-F5344CB8AC3E}">
        <p14:creationId xmlns:p14="http://schemas.microsoft.com/office/powerpoint/2010/main" val="358526744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up)">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0" dur="500"/>
                                        <p:tgtEl>
                                          <p:spTgt spid="3">
                                            <p:txEl>
                                              <p:pRg st="6" end="6"/>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304800" y="313209"/>
            <a:ext cx="1227300" cy="1002594"/>
          </a:xfrm>
          <a:prstGeom prst="star4">
            <a:avLst>
              <a:gd name="adj" fmla="val 21565"/>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154068" y="41495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416199" y="9443806"/>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18" name="Rectangle 17"/>
          <p:cNvSpPr/>
          <p:nvPr/>
        </p:nvSpPr>
        <p:spPr>
          <a:xfrm>
            <a:off x="2494508" y="592604"/>
            <a:ext cx="4567276" cy="969496"/>
          </a:xfrm>
          <a:prstGeom prst="rect">
            <a:avLst/>
          </a:prstGeom>
        </p:spPr>
        <p:txBody>
          <a:bodyPr wrap="none">
            <a:spAutoFit/>
          </a:bodyPr>
          <a:lstStyle/>
          <a:p>
            <a:pPr algn="just">
              <a:lnSpc>
                <a:spcPct val="150000"/>
              </a:lnSpc>
              <a:spcAft>
                <a:spcPts val="1600"/>
              </a:spcAft>
              <a:buClr>
                <a:srgbClr val="000000"/>
              </a:buClr>
            </a:pPr>
            <a:r>
              <a:rPr lang="nl-NL" sz="3800" b="1" kern="0" smtClean="0">
                <a:solidFill>
                  <a:srgbClr val="000000"/>
                </a:solidFill>
                <a:ea typeface="Times New Roman" panose="02020603050405020304" pitchFamily="18" charset="0"/>
                <a:cs typeface="Times New Roman" panose="02020603050405020304" pitchFamily="18" charset="0"/>
                <a:sym typeface="Arial"/>
              </a:rPr>
              <a:t>Bài 3 (</a:t>
            </a:r>
            <a:r>
              <a:rPr lang="nl-NL" sz="3800" b="1" kern="0">
                <a:solidFill>
                  <a:srgbClr val="000000"/>
                </a:solidFill>
                <a:ea typeface="Times New Roman" panose="02020603050405020304" pitchFamily="18" charset="0"/>
                <a:cs typeface="Times New Roman" panose="02020603050405020304" pitchFamily="18" charset="0"/>
                <a:sym typeface="Arial"/>
              </a:rPr>
              <a:t>SGK – </a:t>
            </a:r>
            <a:r>
              <a:rPr lang="nl-NL" sz="3800" b="1" kern="0" smtClean="0">
                <a:solidFill>
                  <a:srgbClr val="000000"/>
                </a:solidFill>
                <a:ea typeface="Times New Roman" panose="02020603050405020304" pitchFamily="18" charset="0"/>
                <a:cs typeface="Times New Roman" panose="02020603050405020304" pitchFamily="18" charset="0"/>
                <a:sym typeface="Arial"/>
              </a:rPr>
              <a:t>tr107)</a:t>
            </a:r>
            <a:endParaRPr lang="en-US" sz="3800" kern="0">
              <a:solidFill>
                <a:srgbClr val="000000"/>
              </a:solidFill>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2286000" y="2171700"/>
            <a:ext cx="13747148" cy="5638800"/>
          </a:xfrm>
          <a:prstGeom prst="rect">
            <a:avLst/>
          </a:prstGeom>
        </p:spPr>
      </p:pic>
      <p:sp>
        <p:nvSpPr>
          <p:cNvPr id="19" name="TextBox 18"/>
          <p:cNvSpPr txBox="1"/>
          <p:nvPr/>
        </p:nvSpPr>
        <p:spPr>
          <a:xfrm>
            <a:off x="7239000" y="592604"/>
            <a:ext cx="9296400" cy="969496"/>
          </a:xfrm>
          <a:prstGeom prst="rect">
            <a:avLst/>
          </a:prstGeom>
          <a:noFill/>
        </p:spPr>
        <p:txBody>
          <a:bodyPr wrap="square" rtlCol="0">
            <a:spAutoFit/>
          </a:bodyPr>
          <a:lstStyle/>
          <a:p>
            <a:pPr>
              <a:lnSpc>
                <a:spcPct val="150000"/>
              </a:lnSpc>
            </a:pPr>
            <a:r>
              <a:rPr lang="en-US" sz="3800" smtClean="0">
                <a:solidFill>
                  <a:srgbClr val="434343"/>
                </a:solidFill>
              </a:rPr>
              <a:t>Hãy phân tích biểu đồ đoạn thẳng sau:</a:t>
            </a:r>
            <a:endParaRPr lang="en-US" sz="3800">
              <a:solidFill>
                <a:srgbClr val="434343"/>
              </a:solidFill>
            </a:endParaRPr>
          </a:p>
        </p:txBody>
      </p:sp>
      <p:pic>
        <p:nvPicPr>
          <p:cNvPr id="21" name="Picture 9"/>
          <p:cNvPicPr>
            <a:picLocks noChangeAspect="1"/>
          </p:cNvPicPr>
          <p:nvPr/>
        </p:nvPicPr>
        <p:blipFill>
          <a:blip r:embed="rId5">
            <a:alphaModFix amt="5000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663799" flipH="1">
            <a:off x="16124218" y="7022305"/>
            <a:ext cx="3032339" cy="3005806"/>
          </a:xfrm>
          <a:prstGeom prst="rect">
            <a:avLst/>
          </a:prstGeom>
        </p:spPr>
      </p:pic>
    </p:spTree>
    <p:extLst>
      <p:ext uri="{BB962C8B-B14F-4D97-AF65-F5344CB8AC3E}">
        <p14:creationId xmlns:p14="http://schemas.microsoft.com/office/powerpoint/2010/main" val="16872391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5" name="Google Shape;2256;p39"/>
          <p:cNvSpPr/>
          <p:nvPr/>
        </p:nvSpPr>
        <p:spPr>
          <a:xfrm>
            <a:off x="-1950375" y="8271013"/>
            <a:ext cx="3900750" cy="3971013"/>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 name="Google Shape;2254;p39"/>
          <p:cNvSpPr/>
          <p:nvPr/>
        </p:nvSpPr>
        <p:spPr>
          <a:xfrm>
            <a:off x="17526000" y="9604991"/>
            <a:ext cx="457200" cy="446334"/>
          </a:xfrm>
          <a:prstGeom prst="star4">
            <a:avLst>
              <a:gd name="adj" fmla="val 21565"/>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6" name="Oval Callout 15"/>
          <p:cNvSpPr/>
          <p:nvPr/>
        </p:nvSpPr>
        <p:spPr>
          <a:xfrm>
            <a:off x="705818" y="342900"/>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rgbClr val="FFFFFF"/>
                </a:solidFill>
              </a:rPr>
              <a:t>Giải</a:t>
            </a:r>
            <a:endParaRPr lang="en-US" sz="4000" b="1">
              <a:solidFill>
                <a:srgbClr val="FFFFFF"/>
              </a:solidFill>
            </a:endParaRPr>
          </a:p>
        </p:txBody>
      </p:sp>
      <p:sp>
        <p:nvSpPr>
          <p:cNvPr id="4" name="Rectangle 3"/>
          <p:cNvSpPr/>
          <p:nvPr/>
        </p:nvSpPr>
        <p:spPr>
          <a:xfrm>
            <a:off x="2913278" y="15240"/>
            <a:ext cx="14902282" cy="10356681"/>
          </a:xfrm>
          <a:prstGeom prst="rect">
            <a:avLst/>
          </a:prstGeom>
        </p:spPr>
        <p:txBody>
          <a:bodyPr wrap="square">
            <a:spAutoFit/>
          </a:bodyPr>
          <a:lstStyle/>
          <a:p>
            <a:pPr marL="571500" indent="-571500" algn="just">
              <a:lnSpc>
                <a:spcPct val="150000"/>
              </a:lnSpc>
              <a:spcAft>
                <a:spcPts val="600"/>
              </a:spcAft>
              <a:buFontTx/>
              <a:buChar char="-"/>
            </a:pPr>
            <a:r>
              <a:rPr lang="en-US" sz="3800" smtClean="0">
                <a:latin typeface="+mj-lt"/>
                <a:ea typeface="Times New Roman" panose="02020603050405020304" pitchFamily="18" charset="0"/>
              </a:rPr>
              <a:t>Biểu </a:t>
            </a:r>
            <a:r>
              <a:rPr lang="en-US" sz="3800">
                <a:latin typeface="+mj-lt"/>
                <a:ea typeface="Times New Roman" panose="02020603050405020304" pitchFamily="18" charset="0"/>
              </a:rPr>
              <a:t>đồ biểu diễn nhiệt độ trung bình các tháng năm 2020 </a:t>
            </a:r>
            <a:r>
              <a:rPr lang="en-US" sz="3800">
                <a:latin typeface="+mj-lt"/>
                <a:ea typeface="Times New Roman" panose="02020603050405020304" pitchFamily="18" charset="0"/>
              </a:rPr>
              <a:t>tại </a:t>
            </a:r>
            <a:r>
              <a:rPr lang="en-US" sz="3800" smtClean="0">
                <a:latin typeface="+mj-lt"/>
                <a:ea typeface="Times New Roman" panose="02020603050405020304" pitchFamily="18" charset="0"/>
              </a:rPr>
              <a:t>      Thành </a:t>
            </a:r>
            <a:r>
              <a:rPr lang="en-US" sz="3800">
                <a:latin typeface="+mj-lt"/>
                <a:ea typeface="Times New Roman" panose="02020603050405020304" pitchFamily="18" charset="0"/>
              </a:rPr>
              <a:t>phố Hồ </a:t>
            </a:r>
            <a:r>
              <a:rPr lang="en-US" sz="3800">
                <a:latin typeface="+mj-lt"/>
                <a:ea typeface="Times New Roman" panose="02020603050405020304" pitchFamily="18" charset="0"/>
              </a:rPr>
              <a:t>Chí </a:t>
            </a:r>
            <a:r>
              <a:rPr lang="en-US" sz="3800" smtClean="0">
                <a:latin typeface="+mj-lt"/>
                <a:ea typeface="Times New Roman" panose="02020603050405020304" pitchFamily="18" charset="0"/>
              </a:rPr>
              <a:t>Minh.</a:t>
            </a:r>
          </a:p>
          <a:p>
            <a:pPr marL="571500" indent="-571500" algn="just">
              <a:lnSpc>
                <a:spcPct val="150000"/>
              </a:lnSpc>
              <a:spcAft>
                <a:spcPts val="600"/>
              </a:spcAft>
              <a:buFontTx/>
              <a:buChar char="-"/>
            </a:pPr>
            <a:r>
              <a:rPr lang="en-US" sz="3800" smtClean="0">
                <a:latin typeface="+mj-lt"/>
                <a:ea typeface="Times New Roman" panose="02020603050405020304" pitchFamily="18" charset="0"/>
              </a:rPr>
              <a:t>Đơn </a:t>
            </a:r>
            <a:r>
              <a:rPr lang="en-US" sz="3800">
                <a:latin typeface="+mj-lt"/>
                <a:ea typeface="Times New Roman" panose="02020603050405020304" pitchFamily="18" charset="0"/>
              </a:rPr>
              <a:t>vị thời gian là tháng, đơn vị số liệu là</a:t>
            </a:r>
            <a:r>
              <a:rPr lang="en-US" sz="3800">
                <a:latin typeface="+mj-lt"/>
                <a:ea typeface="Times New Roman" panose="02020603050405020304" pitchFamily="18" charset="0"/>
              </a:rPr>
              <a:t> </a:t>
            </a:r>
            <a:r>
              <a:rPr lang="en-US" sz="3800" baseline="30000" smtClean="0">
                <a:latin typeface="+mj-lt"/>
                <a:ea typeface="Times New Roman" panose="02020603050405020304" pitchFamily="18" charset="0"/>
              </a:rPr>
              <a:t>o</a:t>
            </a:r>
            <a:r>
              <a:rPr lang="en-US" sz="3800" smtClean="0">
                <a:latin typeface="+mj-lt"/>
                <a:ea typeface="Times New Roman" panose="02020603050405020304" pitchFamily="18" charset="0"/>
              </a:rPr>
              <a:t>C</a:t>
            </a:r>
          </a:p>
          <a:p>
            <a:pPr marL="571500" indent="-571500" algn="just">
              <a:lnSpc>
                <a:spcPct val="150000"/>
              </a:lnSpc>
              <a:spcAft>
                <a:spcPts val="600"/>
              </a:spcAft>
              <a:buFontTx/>
              <a:buChar char="-"/>
            </a:pPr>
            <a:r>
              <a:rPr lang="en-US" sz="3800" smtClean="0">
                <a:latin typeface="+mj-lt"/>
                <a:ea typeface="Times New Roman" panose="02020603050405020304" pitchFamily="18" charset="0"/>
              </a:rPr>
              <a:t>Tháng 4 có nhiệt độ trung bình cao nhất</a:t>
            </a:r>
          </a:p>
          <a:p>
            <a:pPr marL="571500" indent="-571500" algn="just">
              <a:lnSpc>
                <a:spcPct val="150000"/>
              </a:lnSpc>
              <a:spcAft>
                <a:spcPts val="600"/>
              </a:spcAft>
              <a:buFontTx/>
              <a:buChar char="-"/>
            </a:pPr>
            <a:r>
              <a:rPr lang="en-US" sz="3800" smtClean="0">
                <a:latin typeface="+mj-lt"/>
                <a:ea typeface="Times New Roman" panose="02020603050405020304" pitchFamily="18" charset="0"/>
              </a:rPr>
              <a:t>Tháng </a:t>
            </a:r>
            <a:r>
              <a:rPr lang="en-US" sz="3800">
                <a:latin typeface="+mj-lt"/>
                <a:ea typeface="Times New Roman" panose="02020603050405020304" pitchFamily="18" charset="0"/>
              </a:rPr>
              <a:t>12 có nhiệt độ trung bình </a:t>
            </a:r>
            <a:r>
              <a:rPr lang="en-US" sz="3800">
                <a:latin typeface="+mj-lt"/>
                <a:ea typeface="Times New Roman" panose="02020603050405020304" pitchFamily="18" charset="0"/>
              </a:rPr>
              <a:t>thấp </a:t>
            </a:r>
            <a:r>
              <a:rPr lang="en-US" sz="3800" smtClean="0">
                <a:latin typeface="+mj-lt"/>
                <a:ea typeface="Times New Roman" panose="02020603050405020304" pitchFamily="18" charset="0"/>
              </a:rPr>
              <a:t>nhất</a:t>
            </a:r>
          </a:p>
          <a:p>
            <a:pPr marL="571500" indent="-571500" algn="just">
              <a:lnSpc>
                <a:spcPct val="150000"/>
              </a:lnSpc>
              <a:spcAft>
                <a:spcPts val="600"/>
              </a:spcAft>
              <a:buFontTx/>
              <a:buChar char="-"/>
            </a:pPr>
            <a:r>
              <a:rPr lang="en-US" sz="3800" smtClean="0">
                <a:ea typeface="Times New Roman" panose="02020603050405020304" pitchFamily="18" charset="0"/>
              </a:rPr>
              <a:t>Nhiệt </a:t>
            </a:r>
            <a:r>
              <a:rPr lang="en-US" sz="3800">
                <a:ea typeface="Times New Roman" panose="02020603050405020304" pitchFamily="18" charset="0"/>
              </a:rPr>
              <a:t>độ trung bình tăng trong những khoảng thời gian từ tháng: </a:t>
            </a:r>
          </a:p>
          <a:p>
            <a:pPr algn="ctr">
              <a:lnSpc>
                <a:spcPct val="150000"/>
              </a:lnSpc>
              <a:spcAft>
                <a:spcPts val="600"/>
              </a:spcAft>
            </a:pPr>
            <a:r>
              <a:rPr lang="en-US" sz="3800">
                <a:ea typeface="Times New Roman" panose="02020603050405020304" pitchFamily="18" charset="0"/>
              </a:rPr>
              <a:t>1 – 2</a:t>
            </a:r>
            <a:r>
              <a:rPr lang="en-US" sz="3800">
                <a:ea typeface="Times New Roman" panose="02020603050405020304" pitchFamily="18" charset="0"/>
              </a:rPr>
              <a:t>; </a:t>
            </a:r>
            <a:r>
              <a:rPr lang="en-US" sz="3800" smtClean="0">
                <a:ea typeface="Times New Roman" panose="02020603050405020304" pitchFamily="18" charset="0"/>
              </a:rPr>
              <a:t> 2 </a:t>
            </a:r>
            <a:r>
              <a:rPr lang="en-US" sz="3800">
                <a:ea typeface="Times New Roman" panose="02020603050405020304" pitchFamily="18" charset="0"/>
              </a:rPr>
              <a:t>– 3</a:t>
            </a:r>
            <a:r>
              <a:rPr lang="en-US" sz="3800">
                <a:ea typeface="Times New Roman" panose="02020603050405020304" pitchFamily="18" charset="0"/>
              </a:rPr>
              <a:t>; </a:t>
            </a:r>
            <a:r>
              <a:rPr lang="en-US" sz="3800" smtClean="0">
                <a:ea typeface="Times New Roman" panose="02020603050405020304" pitchFamily="18" charset="0"/>
              </a:rPr>
              <a:t> 3 </a:t>
            </a:r>
            <a:r>
              <a:rPr lang="en-US" sz="3800">
                <a:ea typeface="Times New Roman" panose="02020603050405020304" pitchFamily="18" charset="0"/>
              </a:rPr>
              <a:t>– </a:t>
            </a:r>
            <a:r>
              <a:rPr lang="en-US" sz="3800" smtClean="0">
                <a:ea typeface="Times New Roman" panose="02020603050405020304" pitchFamily="18" charset="0"/>
              </a:rPr>
              <a:t>4</a:t>
            </a:r>
          </a:p>
          <a:p>
            <a:pPr marL="571500" indent="-571500" algn="just">
              <a:lnSpc>
                <a:spcPct val="150000"/>
              </a:lnSpc>
              <a:spcAft>
                <a:spcPts val="600"/>
              </a:spcAft>
              <a:buFontTx/>
              <a:buChar char="-"/>
            </a:pPr>
            <a:r>
              <a:rPr lang="en-US" sz="3800">
                <a:ea typeface="Times New Roman" panose="02020603050405020304" pitchFamily="18" charset="0"/>
              </a:rPr>
              <a:t>Nhiệt độ trung bình giảm trong những khoảng thời gian từ tháng: </a:t>
            </a:r>
          </a:p>
          <a:p>
            <a:pPr algn="ctr">
              <a:lnSpc>
                <a:spcPct val="150000"/>
              </a:lnSpc>
              <a:spcAft>
                <a:spcPts val="600"/>
              </a:spcAft>
            </a:pPr>
            <a:r>
              <a:rPr lang="en-US" sz="3800">
                <a:ea typeface="Times New Roman" panose="02020603050405020304" pitchFamily="18" charset="0"/>
              </a:rPr>
              <a:t>4 – 5; 5 – 6; 6 – 7; 8 – 9; 10 – 11; 11 </a:t>
            </a:r>
            <a:r>
              <a:rPr lang="en-US" sz="3800">
                <a:ea typeface="Times New Roman" panose="02020603050405020304" pitchFamily="18" charset="0"/>
              </a:rPr>
              <a:t>– </a:t>
            </a:r>
            <a:r>
              <a:rPr lang="en-US" sz="3800" smtClean="0">
                <a:ea typeface="Times New Roman" panose="02020603050405020304" pitchFamily="18" charset="0"/>
              </a:rPr>
              <a:t>12</a:t>
            </a:r>
          </a:p>
          <a:p>
            <a:pPr marL="571500" indent="-571500" algn="just">
              <a:lnSpc>
                <a:spcPct val="150000"/>
              </a:lnSpc>
              <a:spcAft>
                <a:spcPts val="600"/>
              </a:spcAft>
              <a:buFontTx/>
              <a:buChar char="-"/>
            </a:pPr>
            <a:r>
              <a:rPr lang="en-US" sz="3800">
                <a:ea typeface="Times New Roman" panose="02020603050405020304" pitchFamily="18" charset="0"/>
              </a:rPr>
              <a:t>Nhiệt độ trung bình không đổi trong những khoảng thời gian </a:t>
            </a:r>
            <a:r>
              <a:rPr lang="en-US" sz="3800">
                <a:ea typeface="Times New Roman" panose="02020603050405020304" pitchFamily="18" charset="0"/>
              </a:rPr>
              <a:t>từ </a:t>
            </a:r>
            <a:r>
              <a:rPr lang="en-US" sz="3800" smtClean="0">
                <a:ea typeface="Times New Roman" panose="02020603050405020304" pitchFamily="18" charset="0"/>
              </a:rPr>
              <a:t>tháng:  7 </a:t>
            </a:r>
            <a:r>
              <a:rPr lang="en-US" sz="3800">
                <a:ea typeface="Times New Roman" panose="02020603050405020304" pitchFamily="18" charset="0"/>
              </a:rPr>
              <a:t>– 8; 9 </a:t>
            </a:r>
            <a:r>
              <a:rPr lang="en-US" sz="3800">
                <a:ea typeface="Times New Roman" panose="02020603050405020304" pitchFamily="18" charset="0"/>
              </a:rPr>
              <a:t>– </a:t>
            </a:r>
            <a:r>
              <a:rPr lang="en-US" sz="3800" smtClean="0">
                <a:ea typeface="Times New Roman" panose="02020603050405020304" pitchFamily="18" charset="0"/>
              </a:rPr>
              <a:t>10</a:t>
            </a:r>
          </a:p>
        </p:txBody>
      </p:sp>
      <p:pic>
        <p:nvPicPr>
          <p:cNvPr id="18"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948883" flipH="1">
            <a:off x="-686533" y="3929706"/>
            <a:ext cx="2023278" cy="2005574"/>
          </a:xfrm>
          <a:prstGeom prst="rect">
            <a:avLst/>
          </a:prstGeom>
        </p:spPr>
      </p:pic>
    </p:spTree>
    <p:extLst>
      <p:ext uri="{BB962C8B-B14F-4D97-AF65-F5344CB8AC3E}">
        <p14:creationId xmlns:p14="http://schemas.microsoft.com/office/powerpoint/2010/main" val="146549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barn(inVertical)">
                                      <p:cBhvr>
                                        <p:cTn id="40" dur="500"/>
                                        <p:tgtEl>
                                          <p:spTgt spid="4">
                                            <p:txEl>
                                              <p:pRg st="6" end="6"/>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barn(inVertical)">
                                      <p:cBhvr>
                                        <p:cTn id="43" dur="500"/>
                                        <p:tgtEl>
                                          <p:spTgt spid="4">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Effect transition="in" filter="fade">
                                      <p:cBhvr>
                                        <p:cTn id="4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7"/>
          <p:cNvSpPr txBox="1">
            <a:spLocks noGrp="1"/>
          </p:cNvSpPr>
          <p:nvPr>
            <p:ph type="title"/>
          </p:nvPr>
        </p:nvSpPr>
        <p:spPr>
          <a:xfrm>
            <a:off x="4410900" y="3372950"/>
            <a:ext cx="9466200" cy="3535200"/>
          </a:xfrm>
          <a:prstGeom prst="rect">
            <a:avLst/>
          </a:prstGeom>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r>
              <a:rPr lang="en" sz="10000" smtClean="0">
                <a:latin typeface="+mj-lt"/>
              </a:rPr>
              <a:t>VẬN DỤNG</a:t>
            </a:r>
            <a:endParaRPr sz="10000">
              <a:latin typeface="+mj-lt"/>
            </a:endParaRPr>
          </a:p>
        </p:txBody>
      </p:sp>
      <p:sp>
        <p:nvSpPr>
          <p:cNvPr id="2848" name="Google Shape;2848;p57"/>
          <p:cNvSpPr/>
          <p:nvPr/>
        </p:nvSpPr>
        <p:spPr>
          <a:xfrm rot="10800000" flipH="1">
            <a:off x="13233694" y="2752660"/>
            <a:ext cx="1288800" cy="1255200"/>
          </a:xfrm>
          <a:prstGeom prst="star4">
            <a:avLst>
              <a:gd name="adj" fmla="val 12500"/>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49" name="Google Shape;2849;p57"/>
          <p:cNvGrpSpPr/>
          <p:nvPr/>
        </p:nvGrpSpPr>
        <p:grpSpPr>
          <a:xfrm rot="10800000" flipH="1">
            <a:off x="10165365" y="8370817"/>
            <a:ext cx="2576586" cy="846086"/>
            <a:chOff x="7740700" y="4100311"/>
            <a:chExt cx="786936" cy="604089"/>
          </a:xfrm>
        </p:grpSpPr>
        <p:grpSp>
          <p:nvGrpSpPr>
            <p:cNvPr id="2850" name="Google Shape;2850;p57"/>
            <p:cNvGrpSpPr/>
            <p:nvPr/>
          </p:nvGrpSpPr>
          <p:grpSpPr>
            <a:xfrm>
              <a:off x="7740700" y="4149700"/>
              <a:ext cx="737550" cy="554700"/>
              <a:chOff x="7740700" y="4149700"/>
              <a:chExt cx="737550" cy="554700"/>
            </a:xfrm>
          </p:grpSpPr>
          <p:sp>
            <p:nvSpPr>
              <p:cNvPr id="2851" name="Google Shape;2851;p57"/>
              <p:cNvSpPr/>
              <p:nvPr/>
            </p:nvSpPr>
            <p:spPr>
              <a:xfrm rot="5400000">
                <a:off x="7905550" y="4131700"/>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2" name="Google Shape;2852;p57"/>
              <p:cNvSpPr/>
              <p:nvPr/>
            </p:nvSpPr>
            <p:spPr>
              <a:xfrm>
                <a:off x="7740700" y="4286500"/>
                <a:ext cx="86400" cy="281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53" name="Google Shape;2853;p57"/>
            <p:cNvSpPr/>
            <p:nvPr/>
          </p:nvSpPr>
          <p:spPr>
            <a:xfrm rot="5400000">
              <a:off x="7954936" y="4082311"/>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854" name="Google Shape;2854;p57"/>
          <p:cNvGrpSpPr/>
          <p:nvPr/>
        </p:nvGrpSpPr>
        <p:grpSpPr>
          <a:xfrm rot="10800000" flipH="1">
            <a:off x="1661031" y="3375531"/>
            <a:ext cx="2745110" cy="3556814"/>
            <a:chOff x="7465916" y="720492"/>
            <a:chExt cx="1139144" cy="1477450"/>
          </a:xfrm>
        </p:grpSpPr>
        <p:sp>
          <p:nvSpPr>
            <p:cNvPr id="2855" name="Google Shape;2855;p57"/>
            <p:cNvSpPr/>
            <p:nvPr/>
          </p:nvSpPr>
          <p:spPr>
            <a:xfrm rot="-5400000">
              <a:off x="7646560" y="123944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6" name="Google Shape;2856;p57"/>
            <p:cNvSpPr/>
            <p:nvPr/>
          </p:nvSpPr>
          <p:spPr>
            <a:xfrm rot="-5400000">
              <a:off x="7597172" y="114891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7" name="Google Shape;2857;p57"/>
            <p:cNvSpPr/>
            <p:nvPr/>
          </p:nvSpPr>
          <p:spPr>
            <a:xfrm rot="-5400000">
              <a:off x="7547783" y="105838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8" name="Google Shape;2858;p57"/>
            <p:cNvSpPr/>
            <p:nvPr/>
          </p:nvSpPr>
          <p:spPr>
            <a:xfrm rot="-5400000">
              <a:off x="7498394" y="96785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9" name="Google Shape;2859;p57"/>
            <p:cNvSpPr/>
            <p:nvPr/>
          </p:nvSpPr>
          <p:spPr>
            <a:xfrm rot="-5400000">
              <a:off x="7449005" y="87732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60" name="Google Shape;2860;p57"/>
            <p:cNvSpPr/>
            <p:nvPr/>
          </p:nvSpPr>
          <p:spPr>
            <a:xfrm rot="-5400000">
              <a:off x="7399616" y="78679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28162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6606608" y="21419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3663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381000" y="311676"/>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0" name="TextBox 9"/>
          <p:cNvSpPr txBox="1"/>
          <p:nvPr/>
        </p:nvSpPr>
        <p:spPr>
          <a:xfrm>
            <a:off x="7162800" y="546437"/>
            <a:ext cx="4267200" cy="1015663"/>
          </a:xfrm>
          <a:prstGeom prst="rect">
            <a:avLst/>
          </a:prstGeom>
          <a:noFill/>
        </p:spPr>
        <p:txBody>
          <a:bodyPr wrap="square" rtlCol="0">
            <a:spAutoFit/>
          </a:bodyPr>
          <a:lstStyle/>
          <a:p>
            <a:pPr algn="ctr"/>
            <a:r>
              <a:rPr lang="en-US" sz="6000" b="1" smtClean="0">
                <a:solidFill>
                  <a:srgbClr val="FF0000"/>
                </a:solidFill>
                <a:cs typeface="Arial" panose="020B0604020202020204" pitchFamily="34" charset="0"/>
              </a:rPr>
              <a:t>BÀI TẬP 1</a:t>
            </a:r>
            <a:endParaRPr lang="en-US" sz="6000" b="1">
              <a:solidFill>
                <a:srgbClr val="FF0000"/>
              </a:solidFill>
              <a:cs typeface="Arial" panose="020B0604020202020204" pitchFamily="34" charset="0"/>
            </a:endParaRPr>
          </a:p>
        </p:txBody>
      </p:sp>
      <p:sp>
        <p:nvSpPr>
          <p:cNvPr id="2" name="Rectangle 1"/>
          <p:cNvSpPr/>
          <p:nvPr/>
        </p:nvSpPr>
        <p:spPr>
          <a:xfrm>
            <a:off x="381000" y="8236203"/>
            <a:ext cx="4114800" cy="1671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smtClean="0"/>
              <a:t>THẢO LUẬN NHÓM ĐÔI</a:t>
            </a:r>
            <a:endParaRPr lang="en-US" sz="4000" b="1"/>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702803"/>
            <a:ext cx="2438400" cy="2317497"/>
          </a:xfrm>
          <a:prstGeom prst="rect">
            <a:avLst/>
          </a:prstGeom>
        </p:spPr>
      </p:pic>
      <p:sp>
        <p:nvSpPr>
          <p:cNvPr id="4" name="Rectangle 3"/>
          <p:cNvSpPr/>
          <p:nvPr/>
        </p:nvSpPr>
        <p:spPr>
          <a:xfrm>
            <a:off x="823920" y="1813560"/>
            <a:ext cx="16225608" cy="4939814"/>
          </a:xfrm>
          <a:prstGeom prst="rect">
            <a:avLst/>
          </a:prstGeom>
        </p:spPr>
        <p:txBody>
          <a:bodyPr wrap="square">
            <a:spAutoFit/>
          </a:bodyPr>
          <a:lstStyle/>
          <a:p>
            <a:pPr algn="just">
              <a:lnSpc>
                <a:spcPct val="150000"/>
              </a:lnSpc>
              <a:spcAft>
                <a:spcPts val="600"/>
              </a:spcAft>
            </a:pPr>
            <a:r>
              <a:rPr lang="en-US" sz="4000">
                <a:solidFill>
                  <a:srgbClr val="000000"/>
                </a:solidFill>
                <a:latin typeface="+mj-lt"/>
                <a:ea typeface="Times New Roman" panose="02020603050405020304" pitchFamily="18" charset="0"/>
              </a:rPr>
              <a:t>Để biểu diễn dữ liệu trong các tình huống sau</a:t>
            </a:r>
            <a:r>
              <a:rPr lang="en-US" sz="4000">
                <a:solidFill>
                  <a:srgbClr val="000000"/>
                </a:solidFill>
                <a:latin typeface="+mj-lt"/>
                <a:ea typeface="Times New Roman" panose="02020603050405020304" pitchFamily="18" charset="0"/>
              </a:rPr>
              <a:t> </a:t>
            </a:r>
            <a:r>
              <a:rPr lang="en-US" sz="4000" smtClean="0">
                <a:solidFill>
                  <a:srgbClr val="000000"/>
                </a:solidFill>
                <a:latin typeface="+mj-lt"/>
                <a:ea typeface="Times New Roman" panose="02020603050405020304" pitchFamily="18" charset="0"/>
              </a:rPr>
              <a:t>chúng ta nên sử dụng biểu đồ gì?</a:t>
            </a:r>
            <a:endParaRPr lang="en-US" sz="4000">
              <a:latin typeface="+mj-lt"/>
              <a:ea typeface="Times New Roman" panose="02020603050405020304" pitchFamily="18" charset="0"/>
            </a:endParaRPr>
          </a:p>
          <a:p>
            <a:pPr algn="just">
              <a:lnSpc>
                <a:spcPct val="150000"/>
              </a:lnSpc>
              <a:spcAft>
                <a:spcPts val="600"/>
              </a:spcAft>
            </a:pPr>
            <a:r>
              <a:rPr lang="en-US" sz="4000" smtClean="0">
                <a:solidFill>
                  <a:srgbClr val="000000"/>
                </a:solidFill>
                <a:latin typeface="+mj-lt"/>
                <a:ea typeface="Times New Roman" panose="02020603050405020304" pitchFamily="18" charset="0"/>
              </a:rPr>
              <a:t>    a</a:t>
            </a:r>
            <a:r>
              <a:rPr lang="en-US" sz="4000">
                <a:solidFill>
                  <a:srgbClr val="000000"/>
                </a:solidFill>
                <a:latin typeface="+mj-lt"/>
                <a:ea typeface="Times New Roman" panose="02020603050405020304" pitchFamily="18" charset="0"/>
              </a:rPr>
              <a:t>) Tỉ lệ đóng góp vào GDP của các thành phần kinh tế ở </a:t>
            </a:r>
            <a:r>
              <a:rPr lang="en-US" sz="4000">
                <a:solidFill>
                  <a:srgbClr val="000000"/>
                </a:solidFill>
                <a:latin typeface="+mj-lt"/>
                <a:ea typeface="Times New Roman" panose="02020603050405020304" pitchFamily="18" charset="0"/>
              </a:rPr>
              <a:t>Việt </a:t>
            </a:r>
            <a:r>
              <a:rPr lang="en-US" sz="4000" smtClean="0">
                <a:solidFill>
                  <a:srgbClr val="000000"/>
                </a:solidFill>
                <a:latin typeface="+mj-lt"/>
                <a:ea typeface="Times New Roman" panose="02020603050405020304" pitchFamily="18" charset="0"/>
              </a:rPr>
              <a:t>Nam;</a:t>
            </a:r>
            <a:endParaRPr lang="en-US" sz="4000">
              <a:latin typeface="+mj-lt"/>
              <a:ea typeface="Times New Roman" panose="02020603050405020304" pitchFamily="18" charset="0"/>
            </a:endParaRPr>
          </a:p>
          <a:p>
            <a:pPr algn="just">
              <a:lnSpc>
                <a:spcPct val="150000"/>
              </a:lnSpc>
              <a:spcAft>
                <a:spcPts val="600"/>
              </a:spcAft>
            </a:pPr>
            <a:r>
              <a:rPr lang="en-US" sz="4000" smtClean="0">
                <a:solidFill>
                  <a:srgbClr val="000000"/>
                </a:solidFill>
                <a:latin typeface="+mj-lt"/>
                <a:ea typeface="Times New Roman" panose="02020603050405020304" pitchFamily="18" charset="0"/>
              </a:rPr>
              <a:t>    </a:t>
            </a:r>
          </a:p>
          <a:p>
            <a:pPr algn="just">
              <a:lnSpc>
                <a:spcPct val="150000"/>
              </a:lnSpc>
              <a:spcAft>
                <a:spcPts val="600"/>
              </a:spcAft>
            </a:pPr>
            <a:r>
              <a:rPr lang="en-US" sz="4000">
                <a:solidFill>
                  <a:srgbClr val="000000"/>
                </a:solidFill>
                <a:latin typeface="+mj-lt"/>
                <a:ea typeface="Times New Roman" panose="02020603050405020304" pitchFamily="18" charset="0"/>
              </a:rPr>
              <a:t> </a:t>
            </a:r>
            <a:r>
              <a:rPr lang="en-US" sz="4000" smtClean="0">
                <a:solidFill>
                  <a:srgbClr val="000000"/>
                </a:solidFill>
                <a:latin typeface="+mj-lt"/>
                <a:ea typeface="Times New Roman" panose="02020603050405020304" pitchFamily="18" charset="0"/>
              </a:rPr>
              <a:t>   b</a:t>
            </a:r>
            <a:r>
              <a:rPr lang="en-US" sz="4000">
                <a:solidFill>
                  <a:srgbClr val="000000"/>
                </a:solidFill>
                <a:latin typeface="+mj-lt"/>
                <a:ea typeface="Times New Roman" panose="02020603050405020304" pitchFamily="18" charset="0"/>
              </a:rPr>
              <a:t>) Sự thay đổi của giá gạo xuất khẩu từ năm 2010 đến nay.</a:t>
            </a:r>
            <a:endParaRPr lang="en-US" sz="4000">
              <a:effectLst/>
              <a:latin typeface="+mj-lt"/>
              <a:ea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5753801" y="4762500"/>
                <a:ext cx="6365845" cy="1015663"/>
              </a:xfrm>
              <a:prstGeom prst="rect">
                <a:avLst/>
              </a:prstGeom>
            </p:spPr>
            <p:txBody>
              <a:bodyPr wrap="none">
                <a:spAutoFit/>
              </a:bodyPr>
              <a:lstStyle/>
              <a:p>
                <a:pPr algn="just">
                  <a:lnSpc>
                    <a:spcPct val="150000"/>
                  </a:lnSpc>
                  <a:spcBef>
                    <a:spcPts val="600"/>
                  </a:spcBef>
                  <a:spcAft>
                    <a:spcPts val="600"/>
                  </a:spcAft>
                </a:pPr>
                <a14:m>
                  <m:oMath xmlns:m="http://schemas.openxmlformats.org/officeDocument/2006/math">
                    <m:r>
                      <a:rPr lang="en-US" sz="4000" b="1" i="1" smtClean="0">
                        <a:solidFill>
                          <a:srgbClr val="087DE8"/>
                        </a:solidFill>
                        <a:latin typeface="Cambria Math" panose="02040503050406030204" pitchFamily="18" charset="0"/>
                        <a:ea typeface="Cambria Math" panose="02040503050406030204" pitchFamily="18" charset="0"/>
                      </a:rPr>
                      <m:t>→</m:t>
                    </m:r>
                  </m:oMath>
                </a14:m>
                <a:r>
                  <a:rPr lang="en-US" sz="4000" b="1" smtClean="0">
                    <a:solidFill>
                      <a:srgbClr val="087DE8"/>
                    </a:solidFill>
                    <a:latin typeface="+mj-lt"/>
                    <a:ea typeface="Times New Roman" panose="02020603050405020304" pitchFamily="18" charset="0"/>
                  </a:rPr>
                  <a:t> Biểu </a:t>
                </a:r>
                <a:r>
                  <a:rPr lang="en-US" sz="4000" b="1">
                    <a:solidFill>
                      <a:srgbClr val="087DE8"/>
                    </a:solidFill>
                    <a:latin typeface="+mj-lt"/>
                    <a:ea typeface="Times New Roman" panose="02020603050405020304" pitchFamily="18" charset="0"/>
                  </a:rPr>
                  <a:t>đồ hình quạt tròn.</a:t>
                </a:r>
                <a:endParaRPr lang="en-US" sz="4000" b="1">
                  <a:solidFill>
                    <a:srgbClr val="087DE8"/>
                  </a:solidFill>
                  <a:effectLst/>
                  <a:latin typeface="+mj-lt"/>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5753801" y="4762500"/>
                <a:ext cx="6365845" cy="1015663"/>
              </a:xfrm>
              <a:prstGeom prst="rect">
                <a:avLst/>
              </a:prstGeom>
              <a:blipFill rotWithShape="0">
                <a:blip r:embed="rId4"/>
                <a:stretch>
                  <a:fillRect r="-2395" b="-137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9247564" y="6687140"/>
                <a:ext cx="5681363" cy="1015663"/>
              </a:xfrm>
              <a:prstGeom prst="rect">
                <a:avLst/>
              </a:prstGeom>
            </p:spPr>
            <p:txBody>
              <a:bodyPr wrap="none">
                <a:spAutoFit/>
              </a:bodyPr>
              <a:lstStyle/>
              <a:p>
                <a:pPr algn="just">
                  <a:lnSpc>
                    <a:spcPct val="150000"/>
                  </a:lnSpc>
                  <a:spcBef>
                    <a:spcPts val="600"/>
                  </a:spcBef>
                  <a:spcAft>
                    <a:spcPts val="600"/>
                  </a:spcAft>
                </a:pPr>
                <a14:m>
                  <m:oMath xmlns:m="http://schemas.openxmlformats.org/officeDocument/2006/math">
                    <m:r>
                      <a:rPr lang="en-US" sz="4000" b="1" i="1" smtClean="0">
                        <a:solidFill>
                          <a:srgbClr val="087DE8"/>
                        </a:solidFill>
                        <a:latin typeface="Cambria Math" panose="02040503050406030204" pitchFamily="18" charset="0"/>
                        <a:ea typeface="Cambria Math" panose="02040503050406030204" pitchFamily="18" charset="0"/>
                      </a:rPr>
                      <m:t>→</m:t>
                    </m:r>
                  </m:oMath>
                </a14:m>
                <a:r>
                  <a:rPr lang="en-US" sz="4000" b="1">
                    <a:solidFill>
                      <a:srgbClr val="087DE8"/>
                    </a:solidFill>
                    <a:latin typeface="+mj-lt"/>
                    <a:ea typeface="Times New Roman" panose="02020603050405020304" pitchFamily="18" charset="0"/>
                  </a:rPr>
                  <a:t> </a:t>
                </a:r>
                <a:r>
                  <a:rPr lang="en-US" sz="4000" b="1" smtClean="0">
                    <a:solidFill>
                      <a:srgbClr val="087DE8"/>
                    </a:solidFill>
                    <a:latin typeface="+mj-lt"/>
                    <a:ea typeface="Times New Roman" panose="02020603050405020304" pitchFamily="18" charset="0"/>
                  </a:rPr>
                  <a:t>Biểu </a:t>
                </a:r>
                <a:r>
                  <a:rPr lang="en-US" sz="4000" b="1">
                    <a:solidFill>
                      <a:srgbClr val="087DE8"/>
                    </a:solidFill>
                    <a:latin typeface="+mj-lt"/>
                    <a:ea typeface="Times New Roman" panose="02020603050405020304" pitchFamily="18" charset="0"/>
                  </a:rPr>
                  <a:t>đồ </a:t>
                </a:r>
                <a:r>
                  <a:rPr lang="en-US" sz="4000" b="1">
                    <a:solidFill>
                      <a:srgbClr val="087DE8"/>
                    </a:solidFill>
                    <a:latin typeface="+mj-lt"/>
                    <a:ea typeface="Times New Roman" panose="02020603050405020304" pitchFamily="18" charset="0"/>
                  </a:rPr>
                  <a:t>đoạn </a:t>
                </a:r>
                <a:r>
                  <a:rPr lang="en-US" sz="4000" b="1" smtClean="0">
                    <a:solidFill>
                      <a:srgbClr val="087DE8"/>
                    </a:solidFill>
                    <a:latin typeface="+mj-lt"/>
                    <a:ea typeface="Times New Roman" panose="02020603050405020304" pitchFamily="18" charset="0"/>
                  </a:rPr>
                  <a:t>thẳng.</a:t>
                </a:r>
                <a:endParaRPr lang="en-US" sz="4000" b="1">
                  <a:solidFill>
                    <a:srgbClr val="087DE8"/>
                  </a:solidFill>
                  <a:effectLst/>
                  <a:latin typeface="+mj-lt"/>
                  <a:ea typeface="Times New Roman" panose="02020603050405020304" pitchFamily="18"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9247564" y="6687140"/>
                <a:ext cx="5681363" cy="1015663"/>
              </a:xfrm>
              <a:prstGeom prst="rect">
                <a:avLst/>
              </a:prstGeom>
              <a:blipFill rotWithShape="0">
                <a:blip r:embed="rId5"/>
                <a:stretch>
                  <a:fillRect r="-2790" b="-13772"/>
                </a:stretch>
              </a:blipFill>
            </p:spPr>
            <p:txBody>
              <a:bodyPr/>
              <a:lstStyle/>
              <a:p>
                <a:r>
                  <a:rPr lang="en-US">
                    <a:noFill/>
                  </a:rPr>
                  <a:t> </a:t>
                </a:r>
              </a:p>
            </p:txBody>
          </p:sp>
        </mc:Fallback>
      </mc:AlternateContent>
      <p:grpSp>
        <p:nvGrpSpPr>
          <p:cNvPr id="16" name="Google Shape;2392;p42"/>
          <p:cNvGrpSpPr/>
          <p:nvPr/>
        </p:nvGrpSpPr>
        <p:grpSpPr>
          <a:xfrm>
            <a:off x="16533353" y="8660681"/>
            <a:ext cx="1093310" cy="1247508"/>
            <a:chOff x="7465916" y="720492"/>
            <a:chExt cx="1139144" cy="1477450"/>
          </a:xfrm>
          <a:solidFill>
            <a:schemeClr val="accent3"/>
          </a:solidFill>
        </p:grpSpPr>
        <p:sp>
          <p:nvSpPr>
            <p:cNvPr id="17"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0"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5"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6"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7"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8"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spTree>
    <p:extLst>
      <p:ext uri="{BB962C8B-B14F-4D97-AF65-F5344CB8AC3E}">
        <p14:creationId xmlns:p14="http://schemas.microsoft.com/office/powerpoint/2010/main" val="162788010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wipe(left)">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88389" y="876300"/>
            <a:ext cx="17953876" cy="9153583"/>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509906" y="1681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4" name="Google Shape;2254;p39"/>
          <p:cNvSpPr/>
          <p:nvPr/>
        </p:nvSpPr>
        <p:spPr>
          <a:xfrm>
            <a:off x="17470816" y="972217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26186" y="960375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41054" y="166235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2574" y="116363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7" name="Google Shape;2165;p36"/>
          <p:cNvSpPr txBox="1">
            <a:spLocks noGrp="1"/>
          </p:cNvSpPr>
          <p:nvPr>
            <p:ph type="title"/>
          </p:nvPr>
        </p:nvSpPr>
        <p:spPr>
          <a:xfrm>
            <a:off x="5105400" y="228251"/>
            <a:ext cx="8562740" cy="1311332"/>
          </a:xfrm>
          <a:prstGeom prst="rect">
            <a:avLst/>
          </a:prstGeom>
        </p:spPr>
        <p:txBody>
          <a:bodyPr spcFirstLastPara="1" wrap="square" lIns="182850" tIns="182850" rIns="182850" bIns="182850" anchor="ctr" anchorCtr="0">
            <a:noAutofit/>
          </a:bodyPr>
          <a:lstStyle/>
          <a:p>
            <a:r>
              <a:rPr lang="en" sz="6000" b="1">
                <a:solidFill>
                  <a:srgbClr val="FF0000"/>
                </a:solidFill>
                <a:latin typeface="+mj-lt"/>
              </a:rPr>
              <a:t>NỘI </a:t>
            </a:r>
            <a:r>
              <a:rPr lang="en" sz="6000" b="1" smtClean="0">
                <a:solidFill>
                  <a:srgbClr val="FF0000"/>
                </a:solidFill>
                <a:latin typeface="+mj-lt"/>
              </a:rPr>
              <a:t>DUNG BÀI HỌC</a:t>
            </a:r>
            <a:endParaRPr sz="6000" b="1">
              <a:solidFill>
                <a:srgbClr val="FF0000"/>
              </a:solidFill>
              <a:latin typeface="+mj-lt"/>
            </a:endParaRPr>
          </a:p>
        </p:txBody>
      </p:sp>
      <p:grpSp>
        <p:nvGrpSpPr>
          <p:cNvPr id="6" name="Group 5"/>
          <p:cNvGrpSpPr/>
          <p:nvPr/>
        </p:nvGrpSpPr>
        <p:grpSpPr>
          <a:xfrm>
            <a:off x="1466002" y="1973578"/>
            <a:ext cx="11026319" cy="1645922"/>
            <a:chOff x="1483455" y="2628900"/>
            <a:chExt cx="11026319" cy="1645922"/>
          </a:xfrm>
        </p:grpSpPr>
        <p:grpSp>
          <p:nvGrpSpPr>
            <p:cNvPr id="68" name="Google Shape;2150;p36"/>
            <p:cNvGrpSpPr/>
            <p:nvPr/>
          </p:nvGrpSpPr>
          <p:grpSpPr>
            <a:xfrm>
              <a:off x="1483455" y="2628900"/>
              <a:ext cx="1463038" cy="1645922"/>
              <a:chOff x="4314469" y="1612892"/>
              <a:chExt cx="486900" cy="607800"/>
            </a:xfrm>
          </p:grpSpPr>
          <p:sp>
            <p:nvSpPr>
              <p:cNvPr id="69" name="Google Shape;2151;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70" name="Google Shape;2152;p36"/>
              <p:cNvSpPr/>
              <p:nvPr/>
            </p:nvSpPr>
            <p:spPr>
              <a:xfrm rot="5400000" flipH="1">
                <a:off x="4277419" y="1696742"/>
                <a:ext cx="561000" cy="486900"/>
              </a:xfrm>
              <a:prstGeom prst="flowChartDelay">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8" name="Google Shape;2178;p36"/>
            <p:cNvSpPr txBox="1">
              <a:spLocks/>
            </p:cNvSpPr>
            <p:nvPr/>
          </p:nvSpPr>
          <p:spPr>
            <a:xfrm>
              <a:off x="1554480" y="3088987"/>
              <a:ext cx="1698600" cy="989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smtClean="0">
                  <a:latin typeface="+mn-lt"/>
                </a:rPr>
                <a:t>01</a:t>
              </a:r>
              <a:endParaRPr lang="en" sz="6600" kern="0">
                <a:latin typeface="+mn-lt"/>
              </a:endParaRPr>
            </a:p>
          </p:txBody>
        </p:sp>
        <p:sp>
          <p:nvSpPr>
            <p:cNvPr id="81" name="Rectangle 80"/>
            <p:cNvSpPr/>
            <p:nvPr/>
          </p:nvSpPr>
          <p:spPr>
            <a:xfrm>
              <a:off x="3155374" y="2997243"/>
              <a:ext cx="9354400" cy="1131079"/>
            </a:xfrm>
            <a:prstGeom prst="rect">
              <a:avLst/>
            </a:prstGeom>
          </p:spPr>
          <p:txBody>
            <a:bodyPr wrap="square">
              <a:spAutoFit/>
            </a:bodyPr>
            <a:lstStyle/>
            <a:p>
              <a:pPr>
                <a:lnSpc>
                  <a:spcPct val="150000"/>
                </a:lnSpc>
                <a:spcBef>
                  <a:spcPts val="1200"/>
                </a:spcBef>
                <a:spcAft>
                  <a:spcPts val="1600"/>
                </a:spcAft>
                <a:buClr>
                  <a:srgbClr val="000000"/>
                </a:buClr>
              </a:pPr>
              <a:r>
                <a:rPr lang="nl-NL" sz="4500" b="1" kern="0">
                  <a:solidFill>
                    <a:srgbClr val="000000"/>
                  </a:solidFill>
                  <a:ea typeface="Calibri" panose="020F0502020204030204" pitchFamily="34" charset="0"/>
                  <a:cs typeface="Times New Roman" panose="02020603050405020304" pitchFamily="18" charset="0"/>
                  <a:sym typeface="Arial"/>
                </a:rPr>
                <a:t> </a:t>
              </a:r>
              <a:r>
                <a:rPr lang="nl-NL" sz="4500" b="1" kern="0">
                  <a:solidFill>
                    <a:srgbClr val="000000"/>
                  </a:solidFill>
                  <a:ea typeface="Calibri" panose="020F0502020204030204" pitchFamily="34" charset="0"/>
                  <a:cs typeface="Times New Roman" panose="02020603050405020304" pitchFamily="18" charset="0"/>
                  <a:sym typeface="Arial"/>
                </a:rPr>
                <a:t>Giới thiệu biểu đồ đoạn thẳng</a:t>
              </a:r>
              <a:endParaRPr lang="en-US" sz="4500" kern="0">
                <a:solidFill>
                  <a:srgbClr val="000000"/>
                </a:solidFill>
                <a:ea typeface="Calibri" panose="020F0502020204030204" pitchFamily="34" charset="0"/>
                <a:cs typeface="Times New Roman" panose="02020603050405020304" pitchFamily="18" charset="0"/>
                <a:sym typeface="Arial"/>
              </a:endParaRPr>
            </a:p>
          </p:txBody>
        </p:sp>
      </p:grpSp>
      <p:grpSp>
        <p:nvGrpSpPr>
          <p:cNvPr id="7" name="Group 6"/>
          <p:cNvGrpSpPr/>
          <p:nvPr/>
        </p:nvGrpSpPr>
        <p:grpSpPr>
          <a:xfrm>
            <a:off x="1500281" y="4802371"/>
            <a:ext cx="9653633" cy="1645922"/>
            <a:chOff x="1468215" y="4949643"/>
            <a:chExt cx="9653633" cy="1645922"/>
          </a:xfrm>
        </p:grpSpPr>
        <p:grpSp>
          <p:nvGrpSpPr>
            <p:cNvPr id="74" name="Google Shape;2162;p36"/>
            <p:cNvGrpSpPr/>
            <p:nvPr/>
          </p:nvGrpSpPr>
          <p:grpSpPr>
            <a:xfrm>
              <a:off x="1468215" y="4949643"/>
              <a:ext cx="1463038" cy="1645922"/>
              <a:chOff x="4314469" y="1612892"/>
              <a:chExt cx="486900" cy="607800"/>
            </a:xfrm>
          </p:grpSpPr>
          <p:sp>
            <p:nvSpPr>
              <p:cNvPr id="75" name="Google Shape;2163;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76" name="Google Shape;2164;p36"/>
              <p:cNvSpPr/>
              <p:nvPr/>
            </p:nvSpPr>
            <p:spPr>
              <a:xfrm rot="5400000" flipH="1">
                <a:off x="4277419" y="1696742"/>
                <a:ext cx="561000" cy="4869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9" name="Google Shape;2179;p36"/>
            <p:cNvSpPr txBox="1">
              <a:spLocks/>
            </p:cNvSpPr>
            <p:nvPr/>
          </p:nvSpPr>
          <p:spPr>
            <a:xfrm>
              <a:off x="1486560" y="5428536"/>
              <a:ext cx="1698600" cy="968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smtClean="0">
                  <a:latin typeface="+mn-lt"/>
                </a:rPr>
                <a:t>02</a:t>
              </a:r>
              <a:endParaRPr lang="en" sz="6600" kern="0">
                <a:latin typeface="+mn-lt"/>
              </a:endParaRPr>
            </a:p>
          </p:txBody>
        </p:sp>
        <p:sp>
          <p:nvSpPr>
            <p:cNvPr id="82" name="Rectangle 81"/>
            <p:cNvSpPr/>
            <p:nvPr/>
          </p:nvSpPr>
          <p:spPr>
            <a:xfrm>
              <a:off x="3256612" y="5320404"/>
              <a:ext cx="7865236" cy="1002710"/>
            </a:xfrm>
            <a:prstGeom prst="rect">
              <a:avLst/>
            </a:prstGeom>
          </p:spPr>
          <p:txBody>
            <a:bodyPr wrap="square">
              <a:spAutoFit/>
            </a:bodyPr>
            <a:lstStyle/>
            <a:p>
              <a:pPr>
                <a:lnSpc>
                  <a:spcPct val="150000"/>
                </a:lnSpc>
                <a:buClr>
                  <a:srgbClr val="000000"/>
                </a:buClr>
                <a:buFont typeface="Arial"/>
                <a:buNone/>
              </a:pPr>
              <a:r>
                <a:rPr lang="nl-NL" sz="4500" b="1" kern="0">
                  <a:solidFill>
                    <a:srgbClr val="000000"/>
                  </a:solidFill>
                  <a:cs typeface="Arial"/>
                  <a:sym typeface="Arial"/>
                </a:rPr>
                <a:t>Vẽ biểu đồ đoạn thẳng</a:t>
              </a:r>
              <a:endParaRPr lang="en-US" sz="4500" kern="0">
                <a:solidFill>
                  <a:srgbClr val="000000"/>
                </a:solidFill>
                <a:cs typeface="Arial"/>
                <a:sym typeface="Arial"/>
              </a:endParaRPr>
            </a:p>
          </p:txBody>
        </p:sp>
      </p:grpSp>
      <p:grpSp>
        <p:nvGrpSpPr>
          <p:cNvPr id="8" name="Group 7"/>
          <p:cNvGrpSpPr/>
          <p:nvPr/>
        </p:nvGrpSpPr>
        <p:grpSpPr>
          <a:xfrm>
            <a:off x="1440964" y="7581900"/>
            <a:ext cx="14898998" cy="1645922"/>
            <a:chOff x="1483455" y="7186371"/>
            <a:chExt cx="14898998" cy="1645922"/>
          </a:xfrm>
        </p:grpSpPr>
        <p:grpSp>
          <p:nvGrpSpPr>
            <p:cNvPr id="71" name="Google Shape;2156;p36"/>
            <p:cNvGrpSpPr/>
            <p:nvPr/>
          </p:nvGrpSpPr>
          <p:grpSpPr>
            <a:xfrm>
              <a:off x="1483455" y="7186371"/>
              <a:ext cx="1463038" cy="1645922"/>
              <a:chOff x="4314469" y="1612892"/>
              <a:chExt cx="486900" cy="607800"/>
            </a:xfrm>
          </p:grpSpPr>
          <p:sp>
            <p:nvSpPr>
              <p:cNvPr id="72" name="Google Shape;2157;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73" name="Google Shape;2158;p36"/>
              <p:cNvSpPr/>
              <p:nvPr/>
            </p:nvSpPr>
            <p:spPr>
              <a:xfrm rot="5400000" flipH="1">
                <a:off x="4277419" y="1696742"/>
                <a:ext cx="561000" cy="486900"/>
              </a:xfrm>
              <a:prstGeom prst="flowChartDelay">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80" name="Google Shape;2180;p36"/>
            <p:cNvSpPr txBox="1">
              <a:spLocks/>
            </p:cNvSpPr>
            <p:nvPr/>
          </p:nvSpPr>
          <p:spPr>
            <a:xfrm>
              <a:off x="1542772" y="7644682"/>
              <a:ext cx="1698600" cy="9876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smtClean="0">
                  <a:latin typeface="+mn-lt"/>
                </a:rPr>
                <a:t>03</a:t>
              </a:r>
              <a:endParaRPr lang="en" sz="6600" kern="0">
                <a:latin typeface="+mn-lt"/>
              </a:endParaRPr>
            </a:p>
          </p:txBody>
        </p:sp>
        <p:sp>
          <p:nvSpPr>
            <p:cNvPr id="83" name="Rectangle 82"/>
            <p:cNvSpPr/>
            <p:nvPr/>
          </p:nvSpPr>
          <p:spPr>
            <a:xfrm>
              <a:off x="3270209" y="7525269"/>
              <a:ext cx="13112244" cy="1131079"/>
            </a:xfrm>
            <a:prstGeom prst="rect">
              <a:avLst/>
            </a:prstGeom>
          </p:spPr>
          <p:txBody>
            <a:bodyPr wrap="square">
              <a:spAutoFit/>
            </a:bodyPr>
            <a:lstStyle/>
            <a:p>
              <a:pPr>
                <a:lnSpc>
                  <a:spcPct val="150000"/>
                </a:lnSpc>
                <a:buClr>
                  <a:srgbClr val="000000"/>
                </a:buClr>
                <a:buFont typeface="Arial"/>
                <a:buNone/>
              </a:pPr>
              <a:r>
                <a:rPr lang="nl-NL" sz="4500" b="1" kern="0" smtClean="0">
                  <a:solidFill>
                    <a:srgbClr val="000000"/>
                  </a:solidFill>
                  <a:ea typeface="Calibri" panose="020F0502020204030204" pitchFamily="34" charset="0"/>
                  <a:cs typeface="Arial"/>
                  <a:sym typeface="Arial"/>
                </a:rPr>
                <a:t>Đọc </a:t>
              </a:r>
              <a:r>
                <a:rPr lang="nl-NL" sz="4500" b="1" kern="0">
                  <a:solidFill>
                    <a:srgbClr val="000000"/>
                  </a:solidFill>
                  <a:ea typeface="Calibri" panose="020F0502020204030204" pitchFamily="34" charset="0"/>
                  <a:cs typeface="Arial"/>
                  <a:sym typeface="Arial"/>
                </a:rPr>
                <a:t>và phân tích dữ liệu từ biểu đồ đoạn thẳng</a:t>
              </a:r>
              <a:endParaRPr lang="en-US" sz="4500" kern="0">
                <a:solidFill>
                  <a:srgbClr val="000000"/>
                </a:solidFill>
                <a:cs typeface="Arial"/>
                <a:sym typeface="Arial"/>
              </a:endParaRPr>
            </a:p>
          </p:txBody>
        </p:sp>
      </p:grpSp>
      <p:pic>
        <p:nvPicPr>
          <p:cNvPr id="84"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313182">
            <a:off x="13755230" y="3658995"/>
            <a:ext cx="3386323" cy="3356693"/>
          </a:xfrm>
          <a:prstGeom prst="rect">
            <a:avLst/>
          </a:prstGeom>
        </p:spPr>
      </p:pic>
    </p:spTree>
    <p:extLst>
      <p:ext uri="{BB962C8B-B14F-4D97-AF65-F5344CB8AC3E}">
        <p14:creationId xmlns:p14="http://schemas.microsoft.com/office/powerpoint/2010/main" val="259724881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6606608" y="21419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3663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7290501" y="9301668"/>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8" name="TextBox 7"/>
          <p:cNvSpPr txBox="1"/>
          <p:nvPr/>
        </p:nvSpPr>
        <p:spPr>
          <a:xfrm>
            <a:off x="7162800" y="546437"/>
            <a:ext cx="4267200" cy="1015663"/>
          </a:xfrm>
          <a:prstGeom prst="rect">
            <a:avLst/>
          </a:prstGeom>
          <a:noFill/>
        </p:spPr>
        <p:txBody>
          <a:bodyPr wrap="square" rtlCol="0">
            <a:spAutoFit/>
          </a:bodyPr>
          <a:lstStyle/>
          <a:p>
            <a:pPr algn="ctr"/>
            <a:r>
              <a:rPr lang="en-US" sz="6000" b="1" smtClean="0">
                <a:solidFill>
                  <a:srgbClr val="FF0000"/>
                </a:solidFill>
                <a:cs typeface="Arial" panose="020B0604020202020204" pitchFamily="34" charset="0"/>
              </a:rPr>
              <a:t>BÀI TẬP 2</a:t>
            </a:r>
            <a:endParaRPr lang="en-US" sz="6000" b="1">
              <a:solidFill>
                <a:srgbClr val="FF0000"/>
              </a:solidFill>
              <a:cs typeface="Arial" panose="020B0604020202020204" pitchFamily="34" charset="0"/>
            </a:endParaRPr>
          </a:p>
        </p:txBody>
      </p:sp>
      <p:sp>
        <p:nvSpPr>
          <p:cNvPr id="2" name="Rectangle 1"/>
          <p:cNvSpPr/>
          <p:nvPr/>
        </p:nvSpPr>
        <p:spPr>
          <a:xfrm>
            <a:off x="1362816" y="1642177"/>
            <a:ext cx="15849600" cy="1824923"/>
          </a:xfrm>
          <a:prstGeom prst="rect">
            <a:avLst/>
          </a:prstGeom>
        </p:spPr>
        <p:txBody>
          <a:bodyPr wrap="square">
            <a:spAutoFit/>
          </a:bodyPr>
          <a:lstStyle/>
          <a:p>
            <a:pPr algn="ctr">
              <a:lnSpc>
                <a:spcPct val="150000"/>
              </a:lnSpc>
              <a:spcAft>
                <a:spcPts val="600"/>
              </a:spcAft>
            </a:pPr>
            <a:r>
              <a:rPr lang="en-US" sz="4000">
                <a:solidFill>
                  <a:srgbClr val="000000"/>
                </a:solidFill>
                <a:latin typeface="+mj-lt"/>
                <a:ea typeface="Times New Roman" panose="02020603050405020304" pitchFamily="18" charset="0"/>
              </a:rPr>
              <a:t>Biểu đồ đoạn thẳng hình dưới đây cho biết số dân và dự báo quy mô dân số của Trung quốc và Ấn Độ đến năm 2050.</a:t>
            </a:r>
            <a:endParaRPr lang="en-US" sz="4000">
              <a:effectLst/>
              <a:latin typeface="+mj-lt"/>
              <a:ea typeface="Times New Roman" panose="02020603050405020304" pitchFamily="18" charset="0"/>
            </a:endParaRPr>
          </a:p>
        </p:txBody>
      </p:sp>
      <p:pic>
        <p:nvPicPr>
          <p:cNvPr id="10" name="image43.png"/>
          <p:cNvPicPr/>
          <p:nvPr/>
        </p:nvPicPr>
        <p:blipFill>
          <a:blip r:embed="rId3"/>
          <a:srcRect/>
          <a:stretch>
            <a:fillRect/>
          </a:stretch>
        </p:blipFill>
        <p:spPr>
          <a:xfrm>
            <a:off x="3733800" y="4052683"/>
            <a:ext cx="11125200" cy="5853317"/>
          </a:xfrm>
          <a:prstGeom prst="rect">
            <a:avLst/>
          </a:prstGeom>
          <a:ln/>
        </p:spPr>
      </p:pic>
      <p:pic>
        <p:nvPicPr>
          <p:cNvPr id="11" name="Picture 9"/>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0995876" flipH="1">
            <a:off x="-412920" y="7595966"/>
            <a:ext cx="2491219" cy="2469421"/>
          </a:xfrm>
          <a:prstGeom prst="rect">
            <a:avLst/>
          </a:prstGeom>
        </p:spPr>
      </p:pic>
    </p:spTree>
    <p:extLst>
      <p:ext uri="{BB962C8B-B14F-4D97-AF65-F5344CB8AC3E}">
        <p14:creationId xmlns:p14="http://schemas.microsoft.com/office/powerpoint/2010/main" val="42240493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7063808" y="4204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449800" y="503449"/>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8309" y="9549995"/>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1066800" y="4893588"/>
            <a:ext cx="16078200" cy="5355312"/>
          </a:xfrm>
          <a:prstGeom prst="rect">
            <a:avLst/>
          </a:prstGeom>
        </p:spPr>
        <p:txBody>
          <a:bodyPr wrap="square">
            <a:spAutoFit/>
          </a:bodyPr>
          <a:lstStyle/>
          <a:p>
            <a:pPr algn="just">
              <a:lnSpc>
                <a:spcPct val="150000"/>
              </a:lnSpc>
            </a:pPr>
            <a:r>
              <a:rPr lang="en-US" sz="3800">
                <a:solidFill>
                  <a:srgbClr val="000000"/>
                </a:solidFill>
                <a:latin typeface="+mj-lt"/>
                <a:ea typeface="Times New Roman" panose="02020603050405020304" pitchFamily="18" charset="0"/>
              </a:rPr>
              <a:t>Từ biểu đồ trên, em hãy dự đoán :</a:t>
            </a:r>
            <a:endParaRPr lang="en-US" sz="3800">
              <a:latin typeface="+mj-lt"/>
              <a:ea typeface="Times New Roman" panose="02020603050405020304" pitchFamily="18" charset="0"/>
            </a:endParaRPr>
          </a:p>
          <a:p>
            <a:pPr algn="just">
              <a:lnSpc>
                <a:spcPct val="150000"/>
              </a:lnSpc>
            </a:pPr>
            <a:r>
              <a:rPr lang="en-US" sz="3800">
                <a:solidFill>
                  <a:srgbClr val="000000"/>
                </a:solidFill>
                <a:latin typeface="+mj-lt"/>
                <a:ea typeface="Times New Roman" panose="02020603050405020304" pitchFamily="18" charset="0"/>
              </a:rPr>
              <a:t>a) Năm 2020, số dân nước nào lớn hơn, tương ứng là khoảng bao nhiêu tỉ người ?</a:t>
            </a:r>
            <a:endParaRPr lang="en-US" sz="3800">
              <a:latin typeface="+mj-lt"/>
              <a:ea typeface="Times New Roman" panose="02020603050405020304" pitchFamily="18" charset="0"/>
            </a:endParaRPr>
          </a:p>
          <a:p>
            <a:pPr algn="just">
              <a:lnSpc>
                <a:spcPct val="150000"/>
              </a:lnSpc>
            </a:pPr>
            <a:r>
              <a:rPr lang="en-US" sz="3800">
                <a:solidFill>
                  <a:srgbClr val="000000"/>
                </a:solidFill>
                <a:latin typeface="+mj-lt"/>
                <a:ea typeface="Times New Roman" panose="02020603050405020304" pitchFamily="18" charset="0"/>
              </a:rPr>
              <a:t>b) Đến khoảng năm nào thì số dân hai nước bằng nhau ?</a:t>
            </a:r>
            <a:endParaRPr lang="en-US" sz="3800">
              <a:latin typeface="+mj-lt"/>
              <a:ea typeface="Times New Roman" panose="02020603050405020304" pitchFamily="18" charset="0"/>
            </a:endParaRPr>
          </a:p>
          <a:p>
            <a:pPr algn="just">
              <a:lnSpc>
                <a:spcPct val="150000"/>
              </a:lnSpc>
            </a:pPr>
            <a:r>
              <a:rPr lang="en-US" sz="3800">
                <a:solidFill>
                  <a:srgbClr val="000000"/>
                </a:solidFill>
                <a:latin typeface="+mj-lt"/>
                <a:ea typeface="Times New Roman" panose="02020603050405020304" pitchFamily="18" charset="0"/>
              </a:rPr>
              <a:t>c) Xác định xu thế tăng, giảm dân số của mỗi nước trong quá khứ và trong tương lai.</a:t>
            </a:r>
            <a:endParaRPr lang="en-US" sz="3800">
              <a:effectLst/>
              <a:latin typeface="+mj-lt"/>
              <a:ea typeface="Times New Roman" panose="02020603050405020304" pitchFamily="18" charset="0"/>
            </a:endParaRPr>
          </a:p>
        </p:txBody>
      </p:sp>
      <p:pic>
        <p:nvPicPr>
          <p:cNvPr id="10" name="image43.png"/>
          <p:cNvPicPr/>
          <p:nvPr/>
        </p:nvPicPr>
        <p:blipFill>
          <a:blip r:embed="rId3"/>
          <a:srcRect/>
          <a:stretch>
            <a:fillRect/>
          </a:stretch>
        </p:blipFill>
        <p:spPr>
          <a:xfrm>
            <a:off x="4267200" y="190500"/>
            <a:ext cx="9829800" cy="4800600"/>
          </a:xfrm>
          <a:prstGeom prst="rect">
            <a:avLst/>
          </a:prstGeom>
          <a:ln/>
        </p:spPr>
      </p:pic>
    </p:spTree>
    <p:extLst>
      <p:ext uri="{BB962C8B-B14F-4D97-AF65-F5344CB8AC3E}">
        <p14:creationId xmlns:p14="http://schemas.microsoft.com/office/powerpoint/2010/main" val="66510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5" name="Google Shape;2254;p39"/>
          <p:cNvSpPr/>
          <p:nvPr/>
        </p:nvSpPr>
        <p:spPr>
          <a:xfrm>
            <a:off x="16611600" y="34290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7" name="Google Shape;2255;p39"/>
          <p:cNvSpPr/>
          <p:nvPr/>
        </p:nvSpPr>
        <p:spPr>
          <a:xfrm>
            <a:off x="17217408" y="4950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7" name="Oval Callout 6"/>
          <p:cNvSpPr/>
          <p:nvPr/>
        </p:nvSpPr>
        <p:spPr>
          <a:xfrm>
            <a:off x="838200" y="52465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rgbClr val="FFFFFF"/>
                </a:solidFill>
              </a:rPr>
              <a:t>Giải</a:t>
            </a:r>
            <a:endParaRPr lang="en-US" sz="4000" b="1">
              <a:solidFill>
                <a:srgbClr val="FFFFFF"/>
              </a:solidFill>
            </a:endParaRPr>
          </a:p>
        </p:txBody>
      </p:sp>
      <p:sp>
        <p:nvSpPr>
          <p:cNvPr id="3" name="Rectangle 2"/>
          <p:cNvSpPr/>
          <p:nvPr/>
        </p:nvSpPr>
        <p:spPr>
          <a:xfrm>
            <a:off x="1020408" y="1866900"/>
            <a:ext cx="16535400" cy="1824923"/>
          </a:xfrm>
          <a:prstGeom prst="rect">
            <a:avLst/>
          </a:prstGeom>
        </p:spPr>
        <p:txBody>
          <a:bodyPr wrap="square">
            <a:spAutoFit/>
          </a:bodyPr>
          <a:lstStyle/>
          <a:p>
            <a:pPr algn="just">
              <a:lnSpc>
                <a:spcPct val="150000"/>
              </a:lnSpc>
              <a:spcBef>
                <a:spcPts val="600"/>
              </a:spcBef>
              <a:spcAft>
                <a:spcPts val="600"/>
              </a:spcAft>
            </a:pPr>
            <a:r>
              <a:rPr lang="en-US" sz="4000">
                <a:solidFill>
                  <a:srgbClr val="000000"/>
                </a:solidFill>
                <a:ea typeface="Times New Roman" panose="02020603050405020304" pitchFamily="18" charset="0"/>
              </a:rPr>
              <a:t>a) Năm 2020, số dân của Trung Quốc là 1,44 tỉ người, lớn hơn số dân của Ấn Độ với 1,38 tỉ </a:t>
            </a:r>
            <a:r>
              <a:rPr lang="en-US" sz="4000">
                <a:solidFill>
                  <a:srgbClr val="000000"/>
                </a:solidFill>
                <a:ea typeface="Times New Roman" panose="02020603050405020304" pitchFamily="18" charset="0"/>
              </a:rPr>
              <a:t>người</a:t>
            </a:r>
            <a:r>
              <a:rPr lang="en-US" sz="4000" smtClean="0">
                <a:solidFill>
                  <a:srgbClr val="000000"/>
                </a:solidFill>
                <a:ea typeface="Times New Roman" panose="02020603050405020304" pitchFamily="18" charset="0"/>
              </a:rPr>
              <a:t>.</a:t>
            </a:r>
            <a:endParaRPr lang="en-US" sz="4000">
              <a:ea typeface="Times New Roman" panose="02020603050405020304" pitchFamily="18" charset="0"/>
            </a:endParaRPr>
          </a:p>
        </p:txBody>
      </p:sp>
      <p:sp>
        <p:nvSpPr>
          <p:cNvPr id="5" name="Rectangle 4"/>
          <p:cNvSpPr/>
          <p:nvPr/>
        </p:nvSpPr>
        <p:spPr>
          <a:xfrm>
            <a:off x="1050888" y="4165707"/>
            <a:ext cx="16504920" cy="901593"/>
          </a:xfrm>
          <a:prstGeom prst="rect">
            <a:avLst/>
          </a:prstGeom>
        </p:spPr>
        <p:txBody>
          <a:bodyPr wrap="square">
            <a:spAutoFit/>
          </a:bodyPr>
          <a:lstStyle/>
          <a:p>
            <a:pPr lvl="0" algn="just">
              <a:lnSpc>
                <a:spcPct val="150000"/>
              </a:lnSpc>
              <a:spcBef>
                <a:spcPts val="600"/>
              </a:spcBef>
              <a:spcAft>
                <a:spcPts val="600"/>
              </a:spcAft>
            </a:pPr>
            <a:r>
              <a:rPr lang="en-US" sz="4000">
                <a:solidFill>
                  <a:srgbClr val="000000"/>
                </a:solidFill>
                <a:ea typeface="Times New Roman" panose="02020603050405020304" pitchFamily="18" charset="0"/>
              </a:rPr>
              <a:t>b) Đến khoảng năm 2027 thì số dân của hai nước </a:t>
            </a:r>
            <a:r>
              <a:rPr lang="en-US" sz="4000">
                <a:solidFill>
                  <a:srgbClr val="000000"/>
                </a:solidFill>
                <a:ea typeface="Times New Roman" panose="02020603050405020304" pitchFamily="18" charset="0"/>
              </a:rPr>
              <a:t>bằng </a:t>
            </a:r>
            <a:r>
              <a:rPr lang="en-US" sz="4000" smtClean="0">
                <a:solidFill>
                  <a:srgbClr val="000000"/>
                </a:solidFill>
                <a:ea typeface="Times New Roman" panose="02020603050405020304" pitchFamily="18" charset="0"/>
              </a:rPr>
              <a:t>nhau</a:t>
            </a:r>
            <a:endParaRPr lang="en-US" sz="4000">
              <a:solidFill>
                <a:srgbClr val="434343"/>
              </a:solidFill>
              <a:ea typeface="Times New Roman" panose="02020603050405020304" pitchFamily="18" charset="0"/>
            </a:endParaRPr>
          </a:p>
        </p:txBody>
      </p:sp>
      <p:sp>
        <p:nvSpPr>
          <p:cNvPr id="8" name="Rectangle 7"/>
          <p:cNvSpPr/>
          <p:nvPr/>
        </p:nvSpPr>
        <p:spPr>
          <a:xfrm>
            <a:off x="1020408" y="5578019"/>
            <a:ext cx="16353192" cy="2862322"/>
          </a:xfrm>
          <a:prstGeom prst="rect">
            <a:avLst/>
          </a:prstGeom>
        </p:spPr>
        <p:txBody>
          <a:bodyPr wrap="square">
            <a:spAutoFit/>
          </a:bodyPr>
          <a:lstStyle/>
          <a:p>
            <a:pPr lvl="0" algn="just">
              <a:lnSpc>
                <a:spcPct val="150000"/>
              </a:lnSpc>
              <a:spcBef>
                <a:spcPts val="600"/>
              </a:spcBef>
              <a:spcAft>
                <a:spcPts val="600"/>
              </a:spcAft>
            </a:pPr>
            <a:r>
              <a:rPr lang="en-US" sz="4000">
                <a:solidFill>
                  <a:srgbClr val="000000"/>
                </a:solidFill>
                <a:ea typeface="Times New Roman" panose="02020603050405020304" pitchFamily="18" charset="0"/>
              </a:rPr>
              <a:t>c) Trong quá khứ, số dân của  hai nước đều có xu hướng tăng.       Trong tương lai, số dân của Ấn Độ vẫn có xu hướng tăng trong khi số dân của Trung Quốc có xu hướng giảm.</a:t>
            </a:r>
            <a:endParaRPr lang="en-US" sz="4000">
              <a:solidFill>
                <a:srgbClr val="434343"/>
              </a:solidFill>
              <a:ea typeface="Times New Roman" panose="02020603050405020304" pitchFamily="18" charset="0"/>
            </a:endParaRPr>
          </a:p>
        </p:txBody>
      </p:sp>
      <p:pic>
        <p:nvPicPr>
          <p:cNvPr id="18"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323688" flipH="1">
            <a:off x="15424879" y="8361191"/>
            <a:ext cx="2083037" cy="2064811"/>
          </a:xfrm>
          <a:prstGeom prst="rect">
            <a:avLst/>
          </a:prstGeom>
        </p:spPr>
      </p:pic>
      <p:sp>
        <p:nvSpPr>
          <p:cNvPr id="19" name="Google Shape;2256;p39"/>
          <p:cNvSpPr/>
          <p:nvPr/>
        </p:nvSpPr>
        <p:spPr>
          <a:xfrm>
            <a:off x="-1950375" y="8271013"/>
            <a:ext cx="3900750" cy="3971013"/>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68095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5"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835" name="Google Shape;2835;p56"/>
          <p:cNvSpPr/>
          <p:nvPr/>
        </p:nvSpPr>
        <p:spPr>
          <a:xfrm>
            <a:off x="14592046" y="331844"/>
            <a:ext cx="676800" cy="6624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36" name="Google Shape;2836;p56"/>
          <p:cNvGrpSpPr/>
          <p:nvPr/>
        </p:nvGrpSpPr>
        <p:grpSpPr>
          <a:xfrm>
            <a:off x="14354352" y="8395633"/>
            <a:ext cx="2441608" cy="754406"/>
            <a:chOff x="7812047" y="4100311"/>
            <a:chExt cx="715511" cy="608196"/>
          </a:xfrm>
        </p:grpSpPr>
        <p:grpSp>
          <p:nvGrpSpPr>
            <p:cNvPr id="2837" name="Google Shape;2837;p56"/>
            <p:cNvGrpSpPr/>
            <p:nvPr/>
          </p:nvGrpSpPr>
          <p:grpSpPr>
            <a:xfrm>
              <a:off x="7812047" y="4153807"/>
              <a:ext cx="715511" cy="554700"/>
              <a:chOff x="7812047" y="4153807"/>
              <a:chExt cx="715511" cy="554700"/>
            </a:xfrm>
          </p:grpSpPr>
          <p:sp>
            <p:nvSpPr>
              <p:cNvPr id="2838" name="Google Shape;2838;p56"/>
              <p:cNvSpPr/>
              <p:nvPr/>
            </p:nvSpPr>
            <p:spPr>
              <a:xfrm rot="5400000">
                <a:off x="7954858" y="4135807"/>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39" name="Google Shape;2839;p56"/>
              <p:cNvSpPr/>
              <p:nvPr/>
            </p:nvSpPr>
            <p:spPr>
              <a:xfrm>
                <a:off x="7812047" y="4228209"/>
                <a:ext cx="86400" cy="339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0" name="Google Shape;2840;p56"/>
            <p:cNvSpPr/>
            <p:nvPr/>
          </p:nvSpPr>
          <p:spPr>
            <a:xfrm rot="5400000">
              <a:off x="7942026" y="4082311"/>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1" name="Google Shape;2841;p56"/>
          <p:cNvSpPr/>
          <p:nvPr/>
        </p:nvSpPr>
        <p:spPr>
          <a:xfrm>
            <a:off x="16795960" y="6206788"/>
            <a:ext cx="859800" cy="836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 name="Rounded Rectangle 3"/>
          <p:cNvSpPr/>
          <p:nvPr/>
        </p:nvSpPr>
        <p:spPr>
          <a:xfrm>
            <a:off x="2014534" y="1851959"/>
            <a:ext cx="14530388"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685800" indent="-685800" algn="just">
              <a:lnSpc>
                <a:spcPct val="150000"/>
              </a:lnSpc>
              <a:spcBef>
                <a:spcPts val="1200"/>
              </a:spcBef>
              <a:spcAft>
                <a:spcPts val="1200"/>
              </a:spcAft>
              <a:buClr>
                <a:srgbClr val="000000"/>
              </a:buClr>
              <a:buFont typeface="Symbol" panose="05050102010706020507" pitchFamily="18" charset="2"/>
              <a:buChar char=""/>
            </a:pPr>
            <a:r>
              <a:rPr lang="pt-BR" sz="4000" kern="0">
                <a:solidFill>
                  <a:srgbClr val="434343"/>
                </a:solidFill>
                <a:ea typeface="Calibri" panose="020F0502020204030204" pitchFamily="34" charset="0"/>
                <a:cs typeface="Times New Roman" panose="02020603050405020304" pitchFamily="18" charset="0"/>
                <a:sym typeface="Arial"/>
              </a:rPr>
              <a:t>Ghi nhớ kiến thức trong bài. </a:t>
            </a:r>
            <a:endParaRPr lang="en-US" sz="4000" kern="0">
              <a:solidFill>
                <a:srgbClr val="434343"/>
              </a:solidFill>
              <a:ea typeface="Calibri" panose="020F0502020204030204" pitchFamily="34" charset="0"/>
              <a:cs typeface="Times New Roman" panose="02020603050405020304" pitchFamily="18" charset="0"/>
              <a:sym typeface="Arial"/>
            </a:endParaRPr>
          </a:p>
          <a:p>
            <a:pPr marL="685800" indent="-685800" algn="just">
              <a:lnSpc>
                <a:spcPct val="150000"/>
              </a:lnSpc>
              <a:spcBef>
                <a:spcPts val="1200"/>
              </a:spcBef>
              <a:spcAft>
                <a:spcPts val="1200"/>
              </a:spcAft>
              <a:buClr>
                <a:srgbClr val="000000"/>
              </a:buClr>
              <a:buFont typeface="Symbol" panose="05050102010706020507" pitchFamily="18" charset="2"/>
              <a:buChar char=""/>
            </a:pPr>
            <a:r>
              <a:rPr lang="en-US" sz="4000" kern="0" smtClean="0">
                <a:solidFill>
                  <a:srgbClr val="434343"/>
                </a:solidFill>
                <a:ea typeface="Calibri" panose="020F0502020204030204" pitchFamily="34" charset="0"/>
                <a:cs typeface="Times New Roman" panose="02020603050405020304" pitchFamily="18" charset="0"/>
                <a:sym typeface="Arial"/>
              </a:rPr>
              <a:t>Chuẩn </a:t>
            </a:r>
            <a:r>
              <a:rPr lang="en-US" sz="4000" kern="0">
                <a:solidFill>
                  <a:srgbClr val="434343"/>
                </a:solidFill>
                <a:ea typeface="Calibri" panose="020F0502020204030204" pitchFamily="34" charset="0"/>
                <a:cs typeface="Times New Roman" panose="02020603050405020304" pitchFamily="18" charset="0"/>
                <a:sym typeface="Arial"/>
              </a:rPr>
              <a:t>bị bài mới </a:t>
            </a:r>
            <a:r>
              <a:rPr lang="vi-VN" sz="4000" b="1" kern="0">
                <a:solidFill>
                  <a:srgbClr val="434343"/>
                </a:solidFill>
                <a:ea typeface="Calibri" panose="020F0502020204030204" pitchFamily="34" charset="0"/>
                <a:cs typeface="Times New Roman" panose="02020603050405020304" pitchFamily="18" charset="0"/>
                <a:sym typeface="Arial"/>
              </a:rPr>
              <a:t>"Bài 4. HĐTH và TN: Dùng biểu đồ để phân tích kết quả học tập môn Toán của lớp". </a:t>
            </a:r>
            <a:endParaRPr lang="en-US" sz="4000" kern="0">
              <a:solidFill>
                <a:srgbClr val="434343"/>
              </a:solidFill>
              <a:ea typeface="Calibri" panose="020F0502020204030204" pitchFamily="34" charset="0"/>
              <a:cs typeface="Times New Roman" panose="02020603050405020304" pitchFamily="18" charset="0"/>
              <a:sym typeface="Arial"/>
            </a:endParaRPr>
          </a:p>
        </p:txBody>
      </p:sp>
      <p:sp>
        <p:nvSpPr>
          <p:cNvPr id="5" name="Rectangle 4"/>
          <p:cNvSpPr/>
          <p:nvPr/>
        </p:nvSpPr>
        <p:spPr>
          <a:xfrm>
            <a:off x="5562600" y="1296408"/>
            <a:ext cx="7146112" cy="110389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lnSpc>
                <a:spcPct val="150000"/>
              </a:lnSpc>
              <a:spcBef>
                <a:spcPts val="1200"/>
              </a:spcBef>
              <a:spcAft>
                <a:spcPts val="1600"/>
              </a:spcAft>
              <a:buClr>
                <a:srgbClr val="000000"/>
              </a:buClr>
            </a:pPr>
            <a:r>
              <a:rPr lang="fr-FR" sz="5000" b="1" kern="0">
                <a:solidFill>
                  <a:srgbClr val="F3F3F3"/>
                </a:solidFill>
                <a:ea typeface="Calibri" panose="020F0502020204030204" pitchFamily="34" charset="0"/>
                <a:cs typeface="Times New Roman" panose="02020603050405020304" pitchFamily="18" charset="0"/>
                <a:sym typeface="Arial"/>
              </a:rPr>
              <a:t>HƯỚNG DẪN VỀ NHÀ</a:t>
            </a:r>
            <a:endParaRPr lang="en-US" sz="5000" kern="0">
              <a:solidFill>
                <a:srgbClr val="F3F3F3"/>
              </a:solidFil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49249788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8">
            <a:alphaModFix amt="6500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flipV="1">
            <a:off x="-2438244" y="5143500"/>
            <a:ext cx="4400856" cy="4114800"/>
          </a:xfrm>
          <a:prstGeom prst="rect">
            <a:avLst/>
          </a:prstGeom>
        </p:spPr>
      </p:pic>
      <p:sp>
        <p:nvSpPr>
          <p:cNvPr id="12" name="Rectangle 11"/>
          <p:cNvSpPr/>
          <p:nvPr/>
        </p:nvSpPr>
        <p:spPr>
          <a:xfrm>
            <a:off x="4323234" y="1610038"/>
            <a:ext cx="10694210" cy="3340979"/>
          </a:xfrm>
          <a:prstGeom prst="rect">
            <a:avLst/>
          </a:prstGeom>
        </p:spPr>
        <p:txBody>
          <a:bodyPr wrap="none">
            <a:spAutoFit/>
          </a:bodyPr>
          <a:lstStyle/>
          <a:p>
            <a:pPr algn="ctr">
              <a:lnSpc>
                <a:spcPct val="150000"/>
              </a:lnSpc>
            </a:pPr>
            <a:r>
              <a:rPr lang="en-US" sz="7500" b="1">
                <a:solidFill>
                  <a:srgbClr val="1F497D">
                    <a:lumMod val="75000"/>
                  </a:srgbClr>
                </a:solidFill>
                <a:latin typeface="Arial" panose="020B0604020202020204" pitchFamily="34" charset="0"/>
                <a:cs typeface="Arial" panose="020B0604020202020204" pitchFamily="34" charset="0"/>
                <a:sym typeface="Anton"/>
              </a:rPr>
              <a:t>HẸN GẶP LẠI CÁC EM </a:t>
            </a:r>
            <a:br>
              <a:rPr lang="en-US" sz="7500" b="1">
                <a:solidFill>
                  <a:srgbClr val="1F497D">
                    <a:lumMod val="75000"/>
                  </a:srgbClr>
                </a:solidFill>
                <a:latin typeface="Arial" panose="020B0604020202020204" pitchFamily="34" charset="0"/>
                <a:cs typeface="Arial" panose="020B0604020202020204" pitchFamily="34" charset="0"/>
                <a:sym typeface="Anton"/>
              </a:rPr>
            </a:br>
            <a:r>
              <a:rPr lang="en-US" sz="7500" b="1">
                <a:solidFill>
                  <a:srgbClr val="1F497D">
                    <a:lumMod val="75000"/>
                  </a:srgbClr>
                </a:solidFill>
                <a:latin typeface="Arial" panose="020B0604020202020204" pitchFamily="34" charset="0"/>
                <a:cs typeface="Arial" panose="020B0604020202020204" pitchFamily="34" charset="0"/>
                <a:sym typeface="Anton"/>
              </a:rPr>
              <a:t>Ở TIẾT HỌC SAU!</a:t>
            </a:r>
          </a:p>
        </p:txBody>
      </p:sp>
    </p:spTree>
    <p:extLst>
      <p:ext uri="{BB962C8B-B14F-4D97-AF65-F5344CB8AC3E}">
        <p14:creationId xmlns:p14="http://schemas.microsoft.com/office/powerpoint/2010/main" val="104103454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15271" y="1447800"/>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a:ln w="9525" cap="flat" cmpd="sng">
                  <a:solidFill>
                    <a:srgbClr val="F3F3F3"/>
                  </a:solidFill>
                  <a:prstDash val="solid"/>
                  <a:round/>
                  <a:headEnd type="none" w="sm" len="sm"/>
                  <a:tailEnd type="none" w="sm" len="sm"/>
                </a:ln>
                <a:solidFill>
                  <a:srgbClr val="434343"/>
                </a:solidFill>
                <a:sym typeface="Arial"/>
              </a:rPr>
              <a:t>01</a:t>
            </a: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197" name="Google Shape;2197;p37"/>
          <p:cNvGrpSpPr/>
          <p:nvPr/>
        </p:nvGrpSpPr>
        <p:grpSpPr>
          <a:xfrm>
            <a:off x="14324146" y="4902971"/>
            <a:ext cx="2741920" cy="3556222"/>
            <a:chOff x="7465916" y="720492"/>
            <a:chExt cx="1139144" cy="1477450"/>
          </a:xfrm>
        </p:grpSpPr>
        <p:sp>
          <p:nvSpPr>
            <p:cNvPr id="2198" name="Google Shape;2198;p37"/>
            <p:cNvSpPr/>
            <p:nvPr/>
          </p:nvSpPr>
          <p:spPr>
            <a:xfrm rot="-5400000">
              <a:off x="7646560" y="123944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9" name="Google Shape;2199;p37"/>
            <p:cNvSpPr/>
            <p:nvPr/>
          </p:nvSpPr>
          <p:spPr>
            <a:xfrm rot="-5400000">
              <a:off x="7597172" y="114891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0" name="Google Shape;2200;p37"/>
            <p:cNvSpPr/>
            <p:nvPr/>
          </p:nvSpPr>
          <p:spPr>
            <a:xfrm rot="-5400000">
              <a:off x="7547783" y="105838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1" name="Google Shape;2201;p37"/>
            <p:cNvSpPr/>
            <p:nvPr/>
          </p:nvSpPr>
          <p:spPr>
            <a:xfrm rot="-5400000">
              <a:off x="7498394" y="96785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2" name="Google Shape;2202;p37"/>
            <p:cNvSpPr/>
            <p:nvPr/>
          </p:nvSpPr>
          <p:spPr>
            <a:xfrm rot="-5400000">
              <a:off x="7449005" y="87732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3" name="Google Shape;2203;p37"/>
            <p:cNvSpPr/>
            <p:nvPr/>
          </p:nvSpPr>
          <p:spPr>
            <a:xfrm rot="-5400000">
              <a:off x="7399616" y="78679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204" name="Google Shape;2204;p37"/>
          <p:cNvGrpSpPr/>
          <p:nvPr/>
        </p:nvGrpSpPr>
        <p:grpSpPr>
          <a:xfrm rot="5400000">
            <a:off x="-299569" y="4206681"/>
            <a:ext cx="3529370" cy="1848842"/>
            <a:chOff x="7055900" y="279450"/>
            <a:chExt cx="1820576" cy="953700"/>
          </a:xfrm>
        </p:grpSpPr>
        <p:sp>
          <p:nvSpPr>
            <p:cNvPr id="2205"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6"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7"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8"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9"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4487453" y="3393192"/>
            <a:ext cx="9296290"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4876800" y="3326521"/>
            <a:ext cx="8453168" cy="3340979"/>
          </a:xfrm>
          <a:prstGeom prst="rect">
            <a:avLst/>
          </a:prstGeom>
        </p:spPr>
        <p:txBody>
          <a:bodyPr wrap="square">
            <a:spAutoFit/>
          </a:bodyPr>
          <a:lstStyle/>
          <a:p>
            <a:pPr algn="ctr">
              <a:lnSpc>
                <a:spcPct val="150000"/>
              </a:lnSpc>
              <a:spcBef>
                <a:spcPts val="1200"/>
              </a:spcBef>
              <a:spcAft>
                <a:spcPts val="1600"/>
              </a:spcAft>
              <a:buClr>
                <a:srgbClr val="000000"/>
              </a:buClr>
            </a:pPr>
            <a:r>
              <a:rPr lang="nl-NL" sz="7500" b="1" kern="0">
                <a:solidFill>
                  <a:srgbClr val="F2C2AB">
                    <a:lumMod val="75000"/>
                  </a:srgbClr>
                </a:solidFill>
                <a:ea typeface="Calibri" panose="020F0502020204030204" pitchFamily="34" charset="0"/>
                <a:cs typeface="Times New Roman" panose="02020603050405020304" pitchFamily="18" charset="0"/>
                <a:sym typeface="Arial"/>
              </a:rPr>
              <a:t>Giới thiệu biểu đồ đoạn thẳng</a:t>
            </a:r>
          </a:p>
        </p:txBody>
      </p:sp>
    </p:spTree>
    <p:extLst>
      <p:ext uri="{BB962C8B-B14F-4D97-AF65-F5344CB8AC3E}">
        <p14:creationId xmlns:p14="http://schemas.microsoft.com/office/powerpoint/2010/main" val="261787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67292"/>
            <a:ext cx="1319666" cy="1218608"/>
          </a:xfrm>
          <a:prstGeom prst="rect">
            <a:avLst/>
          </a:prstGeom>
        </p:spPr>
      </p:pic>
      <p:sp>
        <p:nvSpPr>
          <p:cNvPr id="19" name="TextBox 18"/>
          <p:cNvSpPr txBox="1"/>
          <p:nvPr/>
        </p:nvSpPr>
        <p:spPr>
          <a:xfrm>
            <a:off x="2081666" y="548670"/>
            <a:ext cx="4783640" cy="784830"/>
          </a:xfrm>
          <a:prstGeom prst="rect">
            <a:avLst/>
          </a:prstGeom>
          <a:noFill/>
        </p:spPr>
        <p:txBody>
          <a:bodyPr wrap="square" rtlCol="0">
            <a:spAutoFit/>
          </a:bodyPr>
          <a:lstStyle/>
          <a:p>
            <a:pPr>
              <a:buClr>
                <a:srgbClr val="000000"/>
              </a:buClr>
              <a:buFont typeface="Arial"/>
              <a:buNone/>
            </a:pPr>
            <a:r>
              <a:rPr lang="nl-NL" sz="4500" b="1" kern="0">
                <a:solidFill>
                  <a:srgbClr val="000000"/>
                </a:solidFill>
                <a:cs typeface="Arial" panose="020B0604020202020204" pitchFamily="34" charset="0"/>
                <a:sym typeface="Arial"/>
              </a:rPr>
              <a:t>HĐKP 1</a:t>
            </a:r>
            <a:r>
              <a:rPr lang="nl-NL" sz="4500" b="1" kern="0" smtClean="0">
                <a:solidFill>
                  <a:srgbClr val="000000"/>
                </a:solidFill>
                <a:cs typeface="Arial" panose="020B0604020202020204" pitchFamily="34" charset="0"/>
                <a:sym typeface="Arial"/>
              </a:rPr>
              <a:t>:</a:t>
            </a:r>
            <a:endParaRPr lang="en-US" sz="4500" kern="0">
              <a:solidFill>
                <a:srgbClr val="000000"/>
              </a:solidFill>
              <a:cs typeface="Arial" panose="020B0604020202020204" pitchFamily="34" charset="0"/>
              <a:sym typeface="Arial"/>
            </a:endParaRPr>
          </a:p>
        </p:txBody>
      </p:sp>
      <p:sp>
        <p:nvSpPr>
          <p:cNvPr id="22" name="Google Shape;2254;p39"/>
          <p:cNvSpPr/>
          <p:nvPr/>
        </p:nvSpPr>
        <p:spPr>
          <a:xfrm>
            <a:off x="16992600" y="9105900"/>
            <a:ext cx="910282" cy="1011371"/>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864755" y="9608724"/>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276550" y="9120949"/>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 name="Rectangle 2"/>
          <p:cNvSpPr/>
          <p:nvPr/>
        </p:nvSpPr>
        <p:spPr>
          <a:xfrm>
            <a:off x="1154314" y="1357848"/>
            <a:ext cx="16112605" cy="3785652"/>
          </a:xfrm>
          <a:prstGeom prst="rect">
            <a:avLst/>
          </a:prstGeom>
        </p:spPr>
        <p:txBody>
          <a:bodyPr wrap="square">
            <a:spAutoFit/>
          </a:bodyPr>
          <a:lstStyle/>
          <a:p>
            <a:pPr algn="just">
              <a:lnSpc>
                <a:spcPct val="150000"/>
              </a:lnSpc>
            </a:pPr>
            <a:r>
              <a:rPr lang="vi-VN" sz="4000">
                <a:solidFill>
                  <a:srgbClr val="000000"/>
                </a:solidFill>
              </a:rPr>
              <a:t>Trong hình dưới đây, dãy số được ghi trên các điểm có đánh dấu theo thứ tự biểu diễn số li trà sữa bán được của tiệm Trân Châu vào các ngày trong tuần. Em hãy cho biết số li bán được trong các ngày thứ Ba, thứ Tư, thứ Năm. Số liệu vừa đọc được tăng hay </a:t>
            </a:r>
            <a:r>
              <a:rPr lang="vi-VN" sz="4000">
                <a:solidFill>
                  <a:srgbClr val="000000"/>
                </a:solidFill>
              </a:rPr>
              <a:t>giảm</a:t>
            </a:r>
            <a:r>
              <a:rPr lang="vi-VN" sz="4000" smtClean="0">
                <a:solidFill>
                  <a:srgbClr val="000000"/>
                </a:solidFill>
              </a:rPr>
              <a:t>?</a:t>
            </a:r>
            <a:endParaRPr lang="en-US" sz="4000" b="0" i="0">
              <a:solidFill>
                <a:srgbClr val="000000"/>
              </a:solidFill>
              <a:effectLst/>
            </a:endParaRPr>
          </a:p>
        </p:txBody>
      </p:sp>
      <p:sp>
        <p:nvSpPr>
          <p:cNvPr id="16" name="Left-Right Arrow 15"/>
          <p:cNvSpPr/>
          <p:nvPr/>
        </p:nvSpPr>
        <p:spPr>
          <a:xfrm>
            <a:off x="16897042" y="598842"/>
            <a:ext cx="1005840" cy="5090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7200"/>
                    </a14:imgEffect>
                    <a14:imgEffect>
                      <a14:brightnessContrast bright="20000" contrast="-40000"/>
                    </a14:imgEffect>
                  </a14:imgLayer>
                </a14:imgProps>
              </a:ext>
            </a:extLst>
          </a:blip>
          <a:stretch>
            <a:fillRect/>
          </a:stretch>
        </p:blipFill>
        <p:spPr>
          <a:xfrm>
            <a:off x="4231151" y="5448300"/>
            <a:ext cx="9865849" cy="4419600"/>
          </a:xfrm>
          <a:prstGeom prst="rect">
            <a:avLst/>
          </a:prstGeom>
        </p:spPr>
      </p:pic>
    </p:spTree>
    <p:extLst>
      <p:ext uri="{BB962C8B-B14F-4D97-AF65-F5344CB8AC3E}">
        <p14:creationId xmlns:p14="http://schemas.microsoft.com/office/powerpoint/2010/main" val="32037052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7235442" y="9007752"/>
            <a:ext cx="910282" cy="1011371"/>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6590732" y="9513437"/>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296693" y="365566"/>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6" name="Left-Right Arrow 15"/>
          <p:cNvSpPr/>
          <p:nvPr/>
        </p:nvSpPr>
        <p:spPr>
          <a:xfrm>
            <a:off x="16897042" y="598842"/>
            <a:ext cx="1005840" cy="5090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Effect>
                      <a14:brightnessContrast bright="20000" contrast="-40000"/>
                    </a14:imgEffect>
                  </a14:imgLayer>
                </a14:imgProps>
              </a:ext>
            </a:extLst>
          </a:blip>
          <a:stretch>
            <a:fillRect/>
          </a:stretch>
        </p:blipFill>
        <p:spPr>
          <a:xfrm>
            <a:off x="3962400" y="723900"/>
            <a:ext cx="10757378" cy="4818978"/>
          </a:xfrm>
          <a:prstGeom prst="rect">
            <a:avLst/>
          </a:prstGeom>
        </p:spPr>
      </p:pic>
      <p:sp>
        <p:nvSpPr>
          <p:cNvPr id="4" name="Rectangle 3"/>
          <p:cNvSpPr/>
          <p:nvPr/>
        </p:nvSpPr>
        <p:spPr>
          <a:xfrm>
            <a:off x="1235245" y="6057900"/>
            <a:ext cx="15693887" cy="3939540"/>
          </a:xfrm>
          <a:prstGeom prst="rect">
            <a:avLst/>
          </a:prstGeom>
        </p:spPr>
        <p:txBody>
          <a:bodyPr wrap="square">
            <a:spAutoFit/>
          </a:bodyPr>
          <a:lstStyle/>
          <a:p>
            <a:pPr marL="571500" indent="-571500" algn="just">
              <a:lnSpc>
                <a:spcPct val="150000"/>
              </a:lnSpc>
              <a:spcAft>
                <a:spcPts val="600"/>
              </a:spcAft>
              <a:buFontTx/>
              <a:buChar char="-"/>
            </a:pPr>
            <a:r>
              <a:rPr lang="en-US" sz="4000" smtClean="0">
                <a:latin typeface="+mj-lt"/>
                <a:ea typeface="Times New Roman" panose="02020603050405020304" pitchFamily="18" charset="0"/>
              </a:rPr>
              <a:t>Số </a:t>
            </a:r>
            <a:r>
              <a:rPr lang="en-US" sz="4000">
                <a:latin typeface="+mj-lt"/>
                <a:ea typeface="Times New Roman" panose="02020603050405020304" pitchFamily="18" charset="0"/>
              </a:rPr>
              <a:t>li bán được lần lượt trong các ngày thứ Ba, thứ Tư, thứ Năm là: 30; 20; 35.</a:t>
            </a:r>
            <a:r>
              <a:rPr lang="en-US" sz="4000">
                <a:latin typeface="+mj-lt"/>
                <a:ea typeface="Times New Roman" panose="02020603050405020304" pitchFamily="18" charset="0"/>
              </a:rPr>
              <a:t> </a:t>
            </a:r>
            <a:endParaRPr lang="en-US" sz="4000">
              <a:latin typeface="+mj-lt"/>
              <a:ea typeface="Times New Roman" panose="02020603050405020304" pitchFamily="18" charset="0"/>
            </a:endParaRPr>
          </a:p>
          <a:p>
            <a:pPr marL="571500" indent="-571500" algn="just">
              <a:lnSpc>
                <a:spcPct val="150000"/>
              </a:lnSpc>
              <a:spcAft>
                <a:spcPts val="600"/>
              </a:spcAft>
              <a:buFontTx/>
              <a:buChar char="-"/>
            </a:pPr>
            <a:r>
              <a:rPr lang="en-US" sz="4000" smtClean="0">
                <a:latin typeface="+mj-lt"/>
                <a:ea typeface="Times New Roman" panose="02020603050405020304" pitchFamily="18" charset="0"/>
              </a:rPr>
              <a:t>Từ </a:t>
            </a:r>
            <a:r>
              <a:rPr lang="en-US" sz="4000">
                <a:latin typeface="+mj-lt"/>
                <a:ea typeface="Times New Roman" panose="02020603050405020304" pitchFamily="18" charset="0"/>
              </a:rPr>
              <a:t>thứ Ba đến thứ Tư, số li bán được giảm</a:t>
            </a:r>
            <a:r>
              <a:rPr lang="en-US" sz="4000">
                <a:latin typeface="+mj-lt"/>
                <a:ea typeface="Times New Roman" panose="02020603050405020304" pitchFamily="18" charset="0"/>
              </a:rPr>
              <a:t>; </a:t>
            </a:r>
            <a:endParaRPr lang="en-US" sz="4000" smtClean="0">
              <a:latin typeface="+mj-lt"/>
              <a:ea typeface="Times New Roman" panose="02020603050405020304" pitchFamily="18" charset="0"/>
            </a:endParaRPr>
          </a:p>
          <a:p>
            <a:pPr marL="571500" indent="-571500" algn="just">
              <a:lnSpc>
                <a:spcPct val="150000"/>
              </a:lnSpc>
              <a:spcAft>
                <a:spcPts val="600"/>
              </a:spcAft>
              <a:buFontTx/>
              <a:buChar char="-"/>
            </a:pPr>
            <a:r>
              <a:rPr lang="en-US" sz="4000">
                <a:latin typeface="+mj-lt"/>
                <a:ea typeface="Times New Roman" panose="02020603050405020304" pitchFamily="18" charset="0"/>
              </a:rPr>
              <a:t>T</a:t>
            </a:r>
            <a:r>
              <a:rPr lang="en-US" sz="4000" smtClean="0">
                <a:latin typeface="+mj-lt"/>
                <a:ea typeface="Times New Roman" panose="02020603050405020304" pitchFamily="18" charset="0"/>
              </a:rPr>
              <a:t>ừ </a:t>
            </a:r>
            <a:r>
              <a:rPr lang="en-US" sz="4000">
                <a:latin typeface="+mj-lt"/>
                <a:ea typeface="Times New Roman" panose="02020603050405020304" pitchFamily="18" charset="0"/>
              </a:rPr>
              <a:t>thứ Tư đến thứ Năm, số li bán được tăng.</a:t>
            </a:r>
            <a:endParaRPr lang="en-US" sz="4000">
              <a:effectLst/>
              <a:latin typeface="+mj-lt"/>
              <a:ea typeface="Times New Roman" panose="02020603050405020304" pitchFamily="18" charset="0"/>
            </a:endParaRPr>
          </a:p>
        </p:txBody>
      </p:sp>
    </p:spTree>
    <p:extLst>
      <p:ext uri="{BB962C8B-B14F-4D97-AF65-F5344CB8AC3E}">
        <p14:creationId xmlns:p14="http://schemas.microsoft.com/office/powerpoint/2010/main" val="2064236475"/>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78438">
            <a:off x="-1549705" y="-1404650"/>
            <a:ext cx="10162055" cy="9615845"/>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78438" flipV="1">
            <a:off x="10680547" y="2690558"/>
            <a:ext cx="11825386" cy="11189772"/>
          </a:xfrm>
          <a:prstGeom prst="rect">
            <a:avLst/>
          </a:prstGeom>
        </p:spPr>
      </p:pic>
      <p:pic>
        <p:nvPicPr>
          <p:cNvPr id="4" name="Picture 4"/>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135183" y="-58418"/>
            <a:ext cx="5631192" cy="5265164"/>
          </a:xfrm>
          <a:prstGeom prst="rect">
            <a:avLst/>
          </a:prstGeom>
        </p:spPr>
      </p:pic>
      <p:pic>
        <p:nvPicPr>
          <p:cNvPr id="5" name="Picture 5"/>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959701" y="5713694"/>
            <a:ext cx="5501070" cy="5143500"/>
          </a:xfrm>
          <a:prstGeom prst="rect">
            <a:avLst/>
          </a:prstGeom>
        </p:spPr>
      </p:pic>
      <p:pic>
        <p:nvPicPr>
          <p:cNvPr id="8" name="Picture 8"/>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890183">
            <a:off x="15045237" y="7679711"/>
            <a:ext cx="2980327" cy="2730725"/>
          </a:xfrm>
          <a:prstGeom prst="rect">
            <a:avLst/>
          </a:prstGeom>
        </p:spPr>
      </p:pic>
      <p:pic>
        <p:nvPicPr>
          <p:cNvPr id="9" name="Picture 9"/>
          <p:cNvPicPr>
            <a:picLocks noChangeAspect="1"/>
          </p:cNvPicPr>
          <p:nvPr/>
        </p:nvPicPr>
        <p:blipFill>
          <a:blip r:embed="rId12">
            <a:alphaModFix amt="5000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045071" y="0"/>
            <a:ext cx="4046516" cy="4011109"/>
          </a:xfrm>
          <a:prstGeom prst="rect">
            <a:avLst/>
          </a:prstGeom>
        </p:spPr>
      </p:pic>
      <p:sp>
        <p:nvSpPr>
          <p:cNvPr id="15" name="TextBox 14"/>
          <p:cNvSpPr txBox="1"/>
          <p:nvPr/>
        </p:nvSpPr>
        <p:spPr>
          <a:xfrm>
            <a:off x="7010400" y="328526"/>
            <a:ext cx="4038600" cy="1015663"/>
          </a:xfrm>
          <a:prstGeom prst="rect">
            <a:avLst/>
          </a:prstGeom>
          <a:noFill/>
        </p:spPr>
        <p:txBody>
          <a:bodyPr wrap="square" rtlCol="0">
            <a:spAutoFit/>
          </a:bodyPr>
          <a:lstStyle/>
          <a:p>
            <a:r>
              <a:rPr lang="en-US" sz="6000" b="1" smtClean="0">
                <a:solidFill>
                  <a:srgbClr val="FF0000"/>
                </a:solidFill>
                <a:latin typeface="Arial" panose="020B0604020202020204" pitchFamily="34" charset="0"/>
                <a:cs typeface="Arial" panose="020B0604020202020204" pitchFamily="34" charset="0"/>
              </a:rPr>
              <a:t>KẾT LUẬN</a:t>
            </a:r>
            <a:endParaRPr lang="en-US" sz="6000" b="1">
              <a:solidFill>
                <a:srgbClr val="FF0000"/>
              </a:solidFill>
              <a:latin typeface="Arial" panose="020B0604020202020204" pitchFamily="34" charset="0"/>
              <a:cs typeface="Arial" panose="020B0604020202020204" pitchFamily="34" charset="0"/>
            </a:endParaRPr>
          </a:p>
        </p:txBody>
      </p:sp>
      <p:sp>
        <p:nvSpPr>
          <p:cNvPr id="17" name="Rounded Rectangular Callout 16"/>
          <p:cNvSpPr/>
          <p:nvPr/>
        </p:nvSpPr>
        <p:spPr>
          <a:xfrm>
            <a:off x="1066800" y="1714500"/>
            <a:ext cx="16078200" cy="7518737"/>
          </a:xfrm>
          <a:prstGeom prst="wedgeRoundRectCallout">
            <a:avLst>
              <a:gd name="adj1" fmla="val -21631"/>
              <a:gd name="adj2" fmla="val 59940"/>
              <a:gd name="adj3" fmla="val 16667"/>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 name="Rectangle 5"/>
          <p:cNvSpPr/>
          <p:nvPr/>
        </p:nvSpPr>
        <p:spPr>
          <a:xfrm>
            <a:off x="1600200" y="2070437"/>
            <a:ext cx="14812903" cy="6786473"/>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Để biểu diễn sự thay đổi số liệu của một đối tượng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theo </a:t>
            </a: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    thời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gian, người ta thường dùng biểu đồ đoạn thẳng.</a:t>
            </a:r>
          </a:p>
          <a:p>
            <a:pPr marL="571500" indent="-571500" algn="just">
              <a:lnSpc>
                <a:spcPct val="150000"/>
              </a:lnSpc>
              <a:spcAft>
                <a:spcPts val="600"/>
              </a:spcAft>
              <a:buFont typeface="Arial" panose="020B0604020202020204" pitchFamily="34" charset="0"/>
              <a:buChar cha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Biểu đồ đoạn thẳng gồm:</a:t>
            </a:r>
          </a:p>
          <a:p>
            <a:pPr algn="just">
              <a:lnSpc>
                <a:spcPct val="150000"/>
              </a:lnSpc>
              <a:spcAft>
                <a:spcPts val="60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i="1">
                <a:solidFill>
                  <a:schemeClr val="bg1"/>
                </a:solidFill>
                <a:latin typeface="Arial" panose="020B0604020202020204" pitchFamily="34" charset="0"/>
                <a:ea typeface="Times New Roman" panose="02020603050405020304" pitchFamily="18" charset="0"/>
                <a:cs typeface="Arial" panose="020B0604020202020204" pitchFamily="34" charset="0"/>
              </a:rPr>
              <a:t>Hai trục vuông góc: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trục ngang biểu diễn các mốc thời gian, trục thẳng đứng biểu diễn độ lớn của dữ liệu.</a:t>
            </a:r>
          </a:p>
          <a:p>
            <a:pPr algn="just">
              <a:lnSpc>
                <a:spcPct val="150000"/>
              </a:lnSpc>
              <a:spcAft>
                <a:spcPts val="60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i="1">
                <a:solidFill>
                  <a:schemeClr val="bg1"/>
                </a:solidFill>
                <a:latin typeface="Arial" panose="020B0604020202020204" pitchFamily="34" charset="0"/>
                <a:ea typeface="Times New Roman" panose="02020603050405020304" pitchFamily="18" charset="0"/>
                <a:cs typeface="Arial" panose="020B0604020202020204" pitchFamily="34" charset="0"/>
              </a:rPr>
              <a:t>Các đoạn thẳng nối nhau tạo thành một đường gấp khúc</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cho ta thấy được sự thay đổi của dữ liệu theo các mốc thời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gian</a:t>
            </a: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4470078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arn(inVertic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2195754"/>
            <a:ext cx="17953876" cy="7748346"/>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509906" y="1681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5564396" y="714433"/>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(SGK – </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102, 103</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a:latin typeface="+mj-lt"/>
            </a:endParaRPr>
          </a:p>
        </p:txBody>
      </p:sp>
      <p:sp>
        <p:nvSpPr>
          <p:cNvPr id="44" name="Google Shape;2254;p39"/>
          <p:cNvSpPr/>
          <p:nvPr/>
        </p:nvSpPr>
        <p:spPr>
          <a:xfrm>
            <a:off x="5327696" y="79564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26186" y="960375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41054" y="166235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80726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 name="TextBox 1"/>
          <p:cNvSpPr txBox="1"/>
          <p:nvPr/>
        </p:nvSpPr>
        <p:spPr>
          <a:xfrm>
            <a:off x="1905000" y="2476500"/>
            <a:ext cx="15861993" cy="677108"/>
          </a:xfrm>
          <a:prstGeom prst="rect">
            <a:avLst/>
          </a:prstGeom>
          <a:noFill/>
        </p:spPr>
        <p:txBody>
          <a:bodyPr wrap="square" rtlCol="0">
            <a:spAutoFit/>
          </a:bodyPr>
          <a:lstStyle/>
          <a:p>
            <a:r>
              <a:rPr lang="en-US" sz="3800" smtClean="0"/>
              <a:t>Từ biểu đồ đoạn thẳng ở HĐKP 1, ta lập được bảng thống kê sau:</a:t>
            </a:r>
            <a:endParaRPr lang="en-US" sz="3800"/>
          </a:p>
        </p:txBody>
      </p:sp>
      <p:graphicFrame>
        <p:nvGraphicFramePr>
          <p:cNvPr id="5" name="Table 4"/>
          <p:cNvGraphicFramePr>
            <a:graphicFrameLocks noGrp="1"/>
          </p:cNvGraphicFramePr>
          <p:nvPr>
            <p:extLst>
              <p:ext uri="{D42A27DB-BD31-4B8C-83A1-F6EECF244321}">
                <p14:modId xmlns:p14="http://schemas.microsoft.com/office/powerpoint/2010/main" val="2909136634"/>
              </p:ext>
            </p:extLst>
          </p:nvPr>
        </p:nvGraphicFramePr>
        <p:xfrm>
          <a:off x="2562917" y="3543300"/>
          <a:ext cx="13153390" cy="6364251"/>
        </p:xfrm>
        <a:graphic>
          <a:graphicData uri="http://schemas.openxmlformats.org/drawingml/2006/table">
            <a:tbl>
              <a:tblPr firstRow="1" bandRow="1">
                <a:tableStyleId>{5C22544A-7EE6-4342-B048-85BDC9FD1C3A}</a:tableStyleId>
              </a:tblPr>
              <a:tblGrid>
                <a:gridCol w="6576695"/>
                <a:gridCol w="6576695"/>
              </a:tblGrid>
              <a:tr h="707139">
                <a:tc gridSpan="2">
                  <a:txBody>
                    <a:bodyPr/>
                    <a:lstStyle/>
                    <a:p>
                      <a:pPr algn="ctr"/>
                      <a:r>
                        <a:rPr lang="en-US" sz="3600" smtClean="0"/>
                        <a:t>Số</a:t>
                      </a:r>
                      <a:r>
                        <a:rPr lang="en-US" sz="3600" baseline="0" smtClean="0"/>
                        <a:t> li trà sữa bán được trong tuần của tiệm Trân châu</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707139">
                <a:tc>
                  <a:txBody>
                    <a:bodyPr/>
                    <a:lstStyle/>
                    <a:p>
                      <a:pPr algn="ctr"/>
                      <a:r>
                        <a:rPr lang="en-US" sz="3600" b="1" smtClean="0"/>
                        <a:t>Ngày</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600" b="1" smtClean="0"/>
                        <a:t>Số</a:t>
                      </a:r>
                      <a:r>
                        <a:rPr lang="en-US" sz="3600" b="1" baseline="0" smtClean="0"/>
                        <a:t> li trà sữa</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07139">
                <a:tc>
                  <a:txBody>
                    <a:bodyPr/>
                    <a:lstStyle/>
                    <a:p>
                      <a:pPr algn="ctr"/>
                      <a:r>
                        <a:rPr lang="en-US" sz="3600" smtClean="0"/>
                        <a:t>Chủ nhật</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smtClean="0"/>
                        <a:t>50</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7139">
                <a:tc>
                  <a:txBody>
                    <a:bodyPr/>
                    <a:lstStyle/>
                    <a:p>
                      <a:pPr algn="ctr"/>
                      <a:r>
                        <a:rPr lang="en-US" sz="3600" smtClean="0"/>
                        <a:t>Thứ</a:t>
                      </a:r>
                      <a:r>
                        <a:rPr lang="en-US" sz="3600" baseline="0" smtClean="0"/>
                        <a:t> Hai</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smtClean="0"/>
                        <a:t>42</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7139">
                <a:tc>
                  <a:txBody>
                    <a:bodyPr/>
                    <a:lstStyle/>
                    <a:p>
                      <a:pPr algn="ctr"/>
                      <a:r>
                        <a:rPr lang="en-US" sz="3600" smtClean="0"/>
                        <a:t>Thứ Ba</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smtClean="0"/>
                        <a:t>35</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7139">
                <a:tc>
                  <a:txBody>
                    <a:bodyPr/>
                    <a:lstStyle/>
                    <a:p>
                      <a:pPr algn="ctr"/>
                      <a:r>
                        <a:rPr lang="en-US" sz="3600" smtClean="0"/>
                        <a:t>Thứ</a:t>
                      </a:r>
                      <a:r>
                        <a:rPr lang="en-US" sz="3600" baseline="0" smtClean="0"/>
                        <a:t> Tư</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smtClean="0"/>
                        <a:t>20</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7139">
                <a:tc>
                  <a:txBody>
                    <a:bodyPr/>
                    <a:lstStyle/>
                    <a:p>
                      <a:pPr algn="ctr"/>
                      <a:r>
                        <a:rPr lang="en-US" sz="3600" smtClean="0"/>
                        <a:t>Thứ</a:t>
                      </a:r>
                      <a:r>
                        <a:rPr lang="en-US" sz="3600" baseline="0" smtClean="0"/>
                        <a:t> Năm</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smtClean="0"/>
                        <a:t>35</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7139">
                <a:tc>
                  <a:txBody>
                    <a:bodyPr/>
                    <a:lstStyle/>
                    <a:p>
                      <a:pPr algn="ctr"/>
                      <a:r>
                        <a:rPr lang="en-US" sz="3600" smtClean="0"/>
                        <a:t>Thứ</a:t>
                      </a:r>
                      <a:r>
                        <a:rPr lang="en-US" sz="3600" baseline="0" smtClean="0"/>
                        <a:t> Sáu</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smtClean="0"/>
                        <a:t>48</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7139">
                <a:tc>
                  <a:txBody>
                    <a:bodyPr/>
                    <a:lstStyle/>
                    <a:p>
                      <a:pPr algn="ctr"/>
                      <a:r>
                        <a:rPr lang="en-US" sz="3600" smtClean="0"/>
                        <a:t>Thứ</a:t>
                      </a:r>
                      <a:r>
                        <a:rPr lang="en-US" sz="3600" baseline="0" smtClean="0"/>
                        <a:t> Bảy</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smtClean="0"/>
                        <a:t>62</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55056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ph Paper Style Thesis by Slidesgo">
  <a:themeElements>
    <a:clrScheme name="Simple Light">
      <a:dk1>
        <a:srgbClr val="434343"/>
      </a:dk1>
      <a:lt1>
        <a:srgbClr val="F3F3F3"/>
      </a:lt1>
      <a:dk2>
        <a:srgbClr val="B7B7B7"/>
      </a:dk2>
      <a:lt2>
        <a:srgbClr val="859477"/>
      </a:lt2>
      <a:accent1>
        <a:srgbClr val="D9997D"/>
      </a:accent1>
      <a:accent2>
        <a:srgbClr val="F2C2AB"/>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1913</Words>
  <Application>Microsoft Office PowerPoint</Application>
  <PresentationFormat>Custom</PresentationFormat>
  <Paragraphs>209</Paragraphs>
  <Slides>44</Slides>
  <Notes>40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44</vt:i4>
      </vt:variant>
    </vt:vector>
  </HeadingPairs>
  <TitlesOfParts>
    <vt:vector size="58" baseType="lpstr">
      <vt:lpstr>Symbol</vt:lpstr>
      <vt:lpstr>Spectral</vt:lpstr>
      <vt:lpstr>Noto Sans Symbols</vt:lpstr>
      <vt:lpstr>Arial</vt:lpstr>
      <vt:lpstr>Spectral Light</vt:lpstr>
      <vt:lpstr>Merriweather</vt:lpstr>
      <vt:lpstr>Anton</vt:lpstr>
      <vt:lpstr>Cambria Math</vt:lpstr>
      <vt:lpstr>Calibri</vt:lpstr>
      <vt:lpstr>Times New Roman</vt:lpstr>
      <vt:lpstr>Autour One</vt:lpstr>
      <vt:lpstr>Merriweather Black</vt:lpstr>
      <vt:lpstr>Office Theme</vt:lpstr>
      <vt:lpstr>Graph Paper Style Thesis by Slidesgo</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Ví dụ 1 (SGK – tr102, 103)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2 (SGK – tr104)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Bài 1 (SGK – tr106)</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and Blue Creative Mathematics Olympics Video</dc:title>
  <dc:creator>Mr CHU HONG VINH</dc:creator>
  <cp:lastModifiedBy>Mr CHU HONG VINH</cp:lastModifiedBy>
  <cp:revision>79</cp:revision>
  <dcterms:created xsi:type="dcterms:W3CDTF">2006-08-16T00:00:00Z</dcterms:created>
  <dcterms:modified xsi:type="dcterms:W3CDTF">2022-10-17T08:44:07Z</dcterms:modified>
  <dc:identifier>DAFOn_7ZoxE</dc:identifier>
</cp:coreProperties>
</file>