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48" r:id="rId1"/>
  </p:sldMasterIdLst>
  <p:notesMasterIdLst>
    <p:notesMasterId r:id="rId55"/>
  </p:notesMasterIdLst>
  <p:sldIdLst>
    <p:sldId id="257" r:id="rId2"/>
    <p:sldId id="285" r:id="rId3"/>
    <p:sldId id="256" r:id="rId4"/>
    <p:sldId id="259" r:id="rId5"/>
    <p:sldId id="284" r:id="rId6"/>
    <p:sldId id="289" r:id="rId7"/>
    <p:sldId id="291" r:id="rId8"/>
    <p:sldId id="270" r:id="rId9"/>
    <p:sldId id="293" r:id="rId10"/>
    <p:sldId id="269" r:id="rId11"/>
    <p:sldId id="287" r:id="rId12"/>
    <p:sldId id="298" r:id="rId13"/>
    <p:sldId id="299" r:id="rId14"/>
    <p:sldId id="342" r:id="rId15"/>
    <p:sldId id="297" r:id="rId16"/>
    <p:sldId id="301" r:id="rId17"/>
    <p:sldId id="286" r:id="rId18"/>
    <p:sldId id="258" r:id="rId19"/>
    <p:sldId id="304" r:id="rId20"/>
    <p:sldId id="296" r:id="rId21"/>
    <p:sldId id="300" r:id="rId22"/>
    <p:sldId id="343" r:id="rId23"/>
    <p:sldId id="303" r:id="rId24"/>
    <p:sldId id="306" r:id="rId25"/>
    <p:sldId id="294" r:id="rId26"/>
    <p:sldId id="310" r:id="rId27"/>
    <p:sldId id="318" r:id="rId28"/>
    <p:sldId id="309" r:id="rId29"/>
    <p:sldId id="311" r:id="rId30"/>
    <p:sldId id="344" r:id="rId31"/>
    <p:sldId id="345" r:id="rId32"/>
    <p:sldId id="319" r:id="rId33"/>
    <p:sldId id="320" r:id="rId34"/>
    <p:sldId id="305" r:id="rId35"/>
    <p:sldId id="346" r:id="rId36"/>
    <p:sldId id="347" r:id="rId37"/>
    <p:sldId id="292" r:id="rId38"/>
    <p:sldId id="307" r:id="rId39"/>
    <p:sldId id="322" r:id="rId40"/>
    <p:sldId id="321" r:id="rId41"/>
    <p:sldId id="348" r:id="rId42"/>
    <p:sldId id="314" r:id="rId43"/>
    <p:sldId id="315" r:id="rId44"/>
    <p:sldId id="278" r:id="rId45"/>
    <p:sldId id="316" r:id="rId46"/>
    <p:sldId id="330" r:id="rId47"/>
    <p:sldId id="274" r:id="rId48"/>
    <p:sldId id="349" r:id="rId49"/>
    <p:sldId id="329" r:id="rId50"/>
    <p:sldId id="295" r:id="rId51"/>
    <p:sldId id="333" r:id="rId52"/>
    <p:sldId id="267" r:id="rId53"/>
    <p:sldId id="283" r:id="rId54"/>
  </p:sldIdLst>
  <p:sldSz cx="18288000" cy="10287000"/>
  <p:notesSz cx="6858000" cy="9144000"/>
  <p:embeddedFontLst>
    <p:embeddedFont>
      <p:font typeface="Calibri" panose="020F0502020204030204" pitchFamily="34" charset="0"/>
      <p:regular r:id="rId56"/>
      <p:bold r:id="rId57"/>
      <p:italic r:id="rId58"/>
      <p:boldItalic r:id="rId59"/>
    </p:embeddedFont>
    <p:embeddedFont>
      <p:font typeface="Cambria Math" panose="02040503050406030204" pitchFamily="18" charset="0"/>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5281E1-522B-4D97-AF00-E2DA4D65B6B1}">
          <p14:sldIdLst>
            <p14:sldId id="257"/>
            <p14:sldId id="285"/>
            <p14:sldId id="256"/>
            <p14:sldId id="259"/>
            <p14:sldId id="284"/>
            <p14:sldId id="289"/>
            <p14:sldId id="291"/>
            <p14:sldId id="270"/>
            <p14:sldId id="293"/>
            <p14:sldId id="269"/>
            <p14:sldId id="287"/>
            <p14:sldId id="298"/>
            <p14:sldId id="299"/>
            <p14:sldId id="342"/>
            <p14:sldId id="297"/>
            <p14:sldId id="301"/>
            <p14:sldId id="286"/>
            <p14:sldId id="258"/>
            <p14:sldId id="304"/>
            <p14:sldId id="296"/>
            <p14:sldId id="300"/>
            <p14:sldId id="343"/>
            <p14:sldId id="303"/>
            <p14:sldId id="306"/>
            <p14:sldId id="294"/>
            <p14:sldId id="310"/>
            <p14:sldId id="318"/>
            <p14:sldId id="309"/>
            <p14:sldId id="311"/>
            <p14:sldId id="344"/>
            <p14:sldId id="345"/>
            <p14:sldId id="319"/>
            <p14:sldId id="320"/>
            <p14:sldId id="305"/>
            <p14:sldId id="346"/>
            <p14:sldId id="347"/>
            <p14:sldId id="292"/>
            <p14:sldId id="307"/>
            <p14:sldId id="322"/>
            <p14:sldId id="321"/>
            <p14:sldId id="348"/>
            <p14:sldId id="314"/>
            <p14:sldId id="315"/>
            <p14:sldId id="278"/>
            <p14:sldId id="316"/>
            <p14:sldId id="330"/>
            <p14:sldId id="274"/>
            <p14:sldId id="349"/>
            <p14:sldId id="329"/>
            <p14:sldId id="295"/>
            <p14:sldId id="333"/>
            <p14:sldId id="267"/>
            <p14:sldId id="283"/>
          </p14:sldIdLst>
        </p14:section>
        <p14:section name="Untitled Section" id="{89BF1163-5CF7-42C5-AC10-D6A6AEA736F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D9DDC3"/>
    <a:srgbClr val="F8DC6E"/>
    <a:srgbClr val="F8C2D9"/>
    <a:srgbClr val="FFFF66"/>
    <a:srgbClr val="FFFF99"/>
    <a:srgbClr val="CCFF99"/>
    <a:srgbClr val="FAC8BB"/>
    <a:srgbClr val="EF9F54"/>
    <a:srgbClr val="CCD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15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CB8E1-AB03-4AD6-88DA-9887F546E4C6}"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B946E5-C428-4D0F-AD8E-82AA63A3643F}" type="slidenum">
              <a:rPr lang="en-US" smtClean="0"/>
              <a:t>‹#›</a:t>
            </a:fld>
            <a:endParaRPr lang="en-US"/>
          </a:p>
        </p:txBody>
      </p:sp>
    </p:spTree>
    <p:extLst>
      <p:ext uri="{BB962C8B-B14F-4D97-AF65-F5344CB8AC3E}">
        <p14:creationId xmlns:p14="http://schemas.microsoft.com/office/powerpoint/2010/main" val="1554468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B946E5-C428-4D0F-AD8E-82AA63A3643F}" type="slidenum">
              <a:rPr lang="en-US" smtClean="0"/>
              <a:t>11</a:t>
            </a:fld>
            <a:endParaRPr lang="en-US"/>
          </a:p>
        </p:txBody>
      </p:sp>
    </p:spTree>
    <p:extLst>
      <p:ext uri="{BB962C8B-B14F-4D97-AF65-F5344CB8AC3E}">
        <p14:creationId xmlns:p14="http://schemas.microsoft.com/office/powerpoint/2010/main" val="1443708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B946E5-C428-4D0F-AD8E-82AA63A3643F}" type="slidenum">
              <a:rPr lang="en-US" smtClean="0"/>
              <a:t>37</a:t>
            </a:fld>
            <a:endParaRPr lang="en-US"/>
          </a:p>
        </p:txBody>
      </p:sp>
    </p:spTree>
    <p:extLst>
      <p:ext uri="{BB962C8B-B14F-4D97-AF65-F5344CB8AC3E}">
        <p14:creationId xmlns:p14="http://schemas.microsoft.com/office/powerpoint/2010/main" val="271522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B946E5-C428-4D0F-AD8E-82AA63A3643F}" type="slidenum">
              <a:rPr lang="en-US" smtClean="0"/>
              <a:t>44</a:t>
            </a:fld>
            <a:endParaRPr lang="en-US"/>
          </a:p>
        </p:txBody>
      </p:sp>
    </p:spTree>
    <p:extLst>
      <p:ext uri="{BB962C8B-B14F-4D97-AF65-F5344CB8AC3E}">
        <p14:creationId xmlns:p14="http://schemas.microsoft.com/office/powerpoint/2010/main" val="1841002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DB90F6A5-6B71-4069-8526-03003AC40513}"/>
              </a:ext>
            </a:extLst>
          </p:cNvPr>
          <p:cNvSpPr>
            <a:spLocks noGrp="1"/>
          </p:cNvSpPr>
          <p:nvPr>
            <p:ph type="dt" sz="half" idx="10"/>
          </p:nvPr>
        </p:nvSpPr>
        <p:spPr/>
        <p:txBody>
          <a:bodyPr/>
          <a:lstStyle/>
          <a:p>
            <a:fld id="{4A8F1692-9F8D-411A-9C16-425555511FE8}" type="datetimeFigureOut">
              <a:rPr lang="en-US" smtClean="0"/>
              <a:t>10/17/2022</a:t>
            </a:fld>
            <a:endParaRPr lang="en-US"/>
          </a:p>
        </p:txBody>
      </p:sp>
      <p:sp>
        <p:nvSpPr>
          <p:cNvPr id="5" name="Footer Placeholder 4">
            <a:extLst>
              <a:ext uri="{FF2B5EF4-FFF2-40B4-BE49-F238E27FC236}">
                <a16:creationId xmlns="" xmlns:a16="http://schemas.microsoft.com/office/drawing/2014/main" id="{A855F6D3-5025-4906-ACBE-23FA4E0F6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DC2DEA1-0785-4CEA-B6F1-F45BC0D3CDD2}"/>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83399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5.png"/><Relationship Id="rId14" Type="http://schemas.openxmlformats.org/officeDocument/2006/relationships/image" Target="../media/image26.svg"/></Relationships>
</file>

<file path=ppt/slides/_rels/slide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8.png"/><Relationship Id="rId12"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10" Type="http://schemas.openxmlformats.org/officeDocument/2006/relationships/image" Target="../media/image34.sv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8.sv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49" Type="http://schemas.openxmlformats.org/officeDocument/2006/relationships/image" Target="../media/image18.png"/><Relationship Id="rId10" Type="http://schemas.openxmlformats.org/officeDocument/2006/relationships/image" Target="../media/image34.svg"/><Relationship Id="rId48" Type="http://schemas.openxmlformats.org/officeDocument/2006/relationships/image" Target="NULL"/></Relationships>
</file>

<file path=ppt/slides/_rels/slide13.xml.rels><?xml version="1.0" encoding="UTF-8" standalone="yes"?>
<Relationships xmlns="http://schemas.openxmlformats.org/package/2006/relationships"><Relationship Id="rId13" Type="http://schemas.microsoft.com/office/2007/relationships/hdphoto" Target="../media/hdphoto1.wdp"/><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9.png"/><Relationship Id="rId2" Type="http://schemas.openxmlformats.org/officeDocument/2006/relationships/image" Target="../media/image8.png"/><Relationship Id="rId16"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15" Type="http://schemas.microsoft.com/office/2007/relationships/hdphoto" Target="../media/hdphoto2.wdp"/><Relationship Id="rId10" Type="http://schemas.openxmlformats.org/officeDocument/2006/relationships/image" Target="../media/image34.svg"/><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13" Type="http://schemas.microsoft.com/office/2007/relationships/hdphoto" Target="../media/hdphoto2.wdp"/><Relationship Id="rId3" Type="http://schemas.openxmlformats.org/officeDocument/2006/relationships/image" Target="../media/image9.png"/><Relationship Id="rId12"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10" Type="http://schemas.openxmlformats.org/officeDocument/2006/relationships/image" Target="../media/image34.sv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8.png"/><Relationship Id="rId12"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10" Type="http://schemas.openxmlformats.org/officeDocument/2006/relationships/image" Target="../media/image34.sv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6.pn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10.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6.pn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10.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10.png"/><Relationship Id="rId10" Type="http://schemas.openxmlformats.org/officeDocument/2006/relationships/image" Target="../media/image34.sv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10.png"/><Relationship Id="rId10" Type="http://schemas.openxmlformats.org/officeDocument/2006/relationships/image" Target="../media/image34.svg"/><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13" Type="http://schemas.openxmlformats.org/officeDocument/2006/relationships/image" Target="../media/image24.svg"/><Relationship Id="rId3" Type="http://schemas.openxmlformats.org/officeDocument/2006/relationships/image" Target="../media/image9.png"/><Relationship Id="rId12"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10" Type="http://schemas.openxmlformats.org/officeDocument/2006/relationships/image" Target="../media/image34.sv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8.png"/><Relationship Id="rId21" Type="http://schemas.microsoft.com/office/2007/relationships/hdphoto" Target="../media/hdphoto3.wdp"/><Relationship Id="rId12" Type="http://schemas.openxmlformats.org/officeDocument/2006/relationships/image" Target="../media/image23.png"/><Relationship Id="rId2" Type="http://schemas.openxmlformats.org/officeDocument/2006/relationships/image" Target="../media/image8.png"/><Relationship Id="rId20"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4.svg"/><Relationship Id="rId10" Type="http://schemas.openxmlformats.org/officeDocument/2006/relationships/image" Target="../media/image9.png"/><Relationship Id="rId19" Type="http://schemas.openxmlformats.org/officeDocument/2006/relationships/image" Target="../media/image51.sv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12"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15" Type="http://schemas.openxmlformats.org/officeDocument/2006/relationships/image" Target="../media/image31.png"/><Relationship Id="rId10" Type="http://schemas.openxmlformats.org/officeDocument/2006/relationships/image" Target="../media/image34.svg"/><Relationship Id="rId14" Type="http://schemas.openxmlformats.org/officeDocument/2006/relationships/image" Target="NULL"/></Relationships>
</file>

<file path=ppt/slides/_rels/slide2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32.png"/><Relationship Id="rId2" Type="http://schemas.openxmlformats.org/officeDocument/2006/relationships/image" Target="../media/image8.png"/><Relationship Id="rId16"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15" Type="http://schemas.openxmlformats.org/officeDocument/2006/relationships/image" Target="../media/image33.png"/><Relationship Id="rId10" Type="http://schemas.openxmlformats.org/officeDocument/2006/relationships/image" Target="../media/image34.svg"/><Relationship Id="rId14" Type="http://schemas.openxmlformats.org/officeDocument/2006/relationships/image" Target="NUL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10.png"/><Relationship Id="rId10" Type="http://schemas.openxmlformats.org/officeDocument/2006/relationships/image" Target="../media/image34.svg"/><Relationship Id="rId4" Type="http://schemas.openxmlformats.org/officeDocument/2006/relationships/image" Target="../media/image28.svg"/></Relationships>
</file>

<file path=ppt/slides/_rels/slide2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6.png"/><Relationship Id="rId7" Type="http://schemas.openxmlformats.org/officeDocument/2006/relationships/image" Target="../media/image9.png"/><Relationship Id="rId12"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18.png"/><Relationship Id="rId5" Type="http://schemas.openxmlformats.org/officeDocument/2006/relationships/image" Target="../media/image10.png"/><Relationship Id="rId10" Type="http://schemas.openxmlformats.org/officeDocument/2006/relationships/image" Target="../media/image34.svg"/><Relationship Id="rId4" Type="http://schemas.openxmlformats.org/officeDocument/2006/relationships/image" Target="../media/image28.svg"/></Relationships>
</file>

<file path=ppt/slides/_rels/slide25.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4.png"/><Relationship Id="rId3"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10" Type="http://schemas.openxmlformats.org/officeDocument/2006/relationships/image" Target="../media/image34.svg"/><Relationship Id="rId14" Type="http://schemas.microsoft.com/office/2007/relationships/hdphoto" Target="../media/hdphoto4.wdp"/></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12"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15" Type="http://schemas.openxmlformats.org/officeDocument/2006/relationships/image" Target="../media/image35.png"/><Relationship Id="rId10" Type="http://schemas.openxmlformats.org/officeDocument/2006/relationships/image" Target="../media/image34.svg"/><Relationship Id="rId14" Type="http://schemas.openxmlformats.org/officeDocument/2006/relationships/image" Target="NULL"/></Relationships>
</file>

<file path=ppt/slides/_rels/slide2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49" Type="http://schemas.openxmlformats.org/officeDocument/2006/relationships/image" Target="../media/image18.png"/><Relationship Id="rId10" Type="http://schemas.openxmlformats.org/officeDocument/2006/relationships/image" Target="../media/image34.svg"/><Relationship Id="rId48" Type="http://schemas.openxmlformats.org/officeDocument/2006/relationships/image" Target="NULL"/></Relationships>
</file>

<file path=ppt/slides/_rels/slide28.xml.rels><?xml version="1.0" encoding="UTF-8" standalone="yes"?>
<Relationships xmlns="http://schemas.openxmlformats.org/package/2006/relationships"><Relationship Id="rId13" Type="http://schemas.microsoft.com/office/2007/relationships/hdphoto" Target="../media/hdphoto1.wdp"/><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9.png"/><Relationship Id="rId2" Type="http://schemas.openxmlformats.org/officeDocument/2006/relationships/image" Target="../media/image8.png"/><Relationship Id="rId16" Type="http://schemas.microsoft.com/office/2007/relationships/hdphoto" Target="../media/hdphoto5.wdp"/><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15" Type="http://schemas.openxmlformats.org/officeDocument/2006/relationships/image" Target="../media/image36.png"/><Relationship Id="rId10" Type="http://schemas.openxmlformats.org/officeDocument/2006/relationships/image" Target="../media/image34.svg"/><Relationship Id="rId1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12"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10" Type="http://schemas.openxmlformats.org/officeDocument/2006/relationships/image" Target="../media/image34.svg"/><Relationship Id="rId14" Type="http://schemas.openxmlformats.org/officeDocument/2006/relationships/image" Target="NULL"/></Relationships>
</file>

<file path=ppt/slides/_rels/slide3.xml.rels><?xml version="1.0" encoding="UTF-8" standalone="yes"?>
<Relationships xmlns="http://schemas.openxmlformats.org/package/2006/relationships"><Relationship Id="rId13" Type="http://schemas.openxmlformats.org/officeDocument/2006/relationships/image" Target="../media/image15.png"/><Relationship Id="rId3" Type="http://schemas.openxmlformats.org/officeDocument/2006/relationships/image" Target="../media/image12.png"/><Relationship Id="rId12"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9.svg"/><Relationship Id="rId4" Type="http://schemas.openxmlformats.org/officeDocument/2006/relationships/image" Target="../media/image3.svg"/><Relationship Id="rId14" Type="http://schemas.openxmlformats.org/officeDocument/2006/relationships/image" Target="../media/image13.svg"/></Relationships>
</file>

<file path=ppt/slides/_rels/slide30.xml.rels><?xml version="1.0" encoding="UTF-8" standalone="yes"?>
<Relationships xmlns="http://schemas.openxmlformats.org/package/2006/relationships"><Relationship Id="rId13" Type="http://schemas.microsoft.com/office/2007/relationships/hdphoto" Target="../media/hdphoto1.wdp"/><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15" Type="http://schemas.openxmlformats.org/officeDocument/2006/relationships/image" Target="../media/image37.png"/><Relationship Id="rId10" Type="http://schemas.openxmlformats.org/officeDocument/2006/relationships/image" Target="../media/image34.svg"/><Relationship Id="rId14" Type="http://schemas.openxmlformats.org/officeDocument/2006/relationships/image" Target="../media/image18.png"/></Relationships>
</file>

<file path=ppt/slides/_rels/slide31.xml.rels><?xml version="1.0" encoding="UTF-8" standalone="yes"?>
<Relationships xmlns="http://schemas.openxmlformats.org/package/2006/relationships"><Relationship Id="rId13" Type="http://schemas.microsoft.com/office/2007/relationships/hdphoto" Target="../media/hdphoto1.wdp"/><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15" Type="http://schemas.openxmlformats.org/officeDocument/2006/relationships/image" Target="../media/image38.png"/><Relationship Id="rId10" Type="http://schemas.openxmlformats.org/officeDocument/2006/relationships/image" Target="../media/image34.svg"/><Relationship Id="rId1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12"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15" Type="http://schemas.openxmlformats.org/officeDocument/2006/relationships/image" Target="../media/image39.png"/><Relationship Id="rId10" Type="http://schemas.openxmlformats.org/officeDocument/2006/relationships/image" Target="../media/image34.svg"/><Relationship Id="rId14" Type="http://schemas.openxmlformats.org/officeDocument/2006/relationships/image" Target="NULL"/></Relationships>
</file>

<file path=ppt/slides/_rels/slide3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60.svg"/><Relationship Id="rId3" Type="http://schemas.openxmlformats.org/officeDocument/2006/relationships/image" Target="../media/image26.pn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40.png"/><Relationship Id="rId5" Type="http://schemas.openxmlformats.org/officeDocument/2006/relationships/image" Target="../media/image10.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32.svg"/><Relationship Id="rId13" Type="http://schemas.microsoft.com/office/2007/relationships/hdphoto" Target="../media/hdphoto5.wdp"/><Relationship Id="rId3" Type="http://schemas.openxmlformats.org/officeDocument/2006/relationships/image" Target="../media/image26.png"/><Relationship Id="rId7" Type="http://schemas.openxmlformats.org/officeDocument/2006/relationships/image" Target="../media/image9.png"/><Relationship Id="rId12"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18.png"/><Relationship Id="rId5" Type="http://schemas.openxmlformats.org/officeDocument/2006/relationships/image" Target="../media/image10.png"/><Relationship Id="rId10" Type="http://schemas.openxmlformats.org/officeDocument/2006/relationships/image" Target="../media/image34.svg"/><Relationship Id="rId4" Type="http://schemas.openxmlformats.org/officeDocument/2006/relationships/image" Target="../media/image28.svg"/></Relationships>
</file>

<file path=ppt/slides/_rels/slide3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6.png"/><Relationship Id="rId7" Type="http://schemas.openxmlformats.org/officeDocument/2006/relationships/image" Target="../media/image9.png"/><Relationship Id="rId12"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18.png"/><Relationship Id="rId5" Type="http://schemas.openxmlformats.org/officeDocument/2006/relationships/image" Target="../media/image10.png"/><Relationship Id="rId10" Type="http://schemas.openxmlformats.org/officeDocument/2006/relationships/image" Target="../media/image34.svg"/><Relationship Id="rId4" Type="http://schemas.openxmlformats.org/officeDocument/2006/relationships/image" Target="../media/image28.svg"/></Relationships>
</file>

<file path=ppt/slides/_rels/slide3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6.png"/><Relationship Id="rId7" Type="http://schemas.openxmlformats.org/officeDocument/2006/relationships/image" Target="../media/image9.png"/><Relationship Id="rId12"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18.png"/><Relationship Id="rId5" Type="http://schemas.openxmlformats.org/officeDocument/2006/relationships/image" Target="../media/image10.png"/><Relationship Id="rId10" Type="http://schemas.openxmlformats.org/officeDocument/2006/relationships/image" Target="../media/image34.svg"/><Relationship Id="rId4" Type="http://schemas.openxmlformats.org/officeDocument/2006/relationships/image" Target="../media/image28.svg"/></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30.svg"/><Relationship Id="rId12" Type="http://schemas.microsoft.com/office/2007/relationships/hdphoto" Target="../media/hdphoto6.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41.png"/><Relationship Id="rId5" Type="http://schemas.openxmlformats.org/officeDocument/2006/relationships/image" Target="../media/image28.svg"/><Relationship Id="rId10" Type="http://schemas.openxmlformats.org/officeDocument/2006/relationships/image" Target="../media/image34.svg"/><Relationship Id="rId4" Type="http://schemas.openxmlformats.org/officeDocument/2006/relationships/image" Target="../media/image26.png"/><Relationship Id="rId14" Type="http://schemas.openxmlformats.org/officeDocument/2006/relationships/image" Target="../media/image32.svg"/></Relationships>
</file>

<file path=ppt/slides/_rels/slide38.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42.png"/><Relationship Id="rId3"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15" Type="http://schemas.openxmlformats.org/officeDocument/2006/relationships/image" Target="../media/image43.png"/><Relationship Id="rId10" Type="http://schemas.openxmlformats.org/officeDocument/2006/relationships/image" Target="../media/image34.svg"/><Relationship Id="rId14" Type="http://schemas.microsoft.com/office/2007/relationships/hdphoto" Target="../media/hdphoto7.wdp"/></Relationships>
</file>

<file path=ppt/slides/_rels/slide3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49" Type="http://schemas.openxmlformats.org/officeDocument/2006/relationships/image" Target="../media/image18.png"/><Relationship Id="rId10" Type="http://schemas.openxmlformats.org/officeDocument/2006/relationships/image" Target="../media/image34.svg"/><Relationship Id="rId48" Type="http://schemas.openxmlformats.org/officeDocument/2006/relationships/image" Target="NULL"/></Relationships>
</file>

<file path=ppt/slides/_rels/slide4.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11.png"/><Relationship Id="rId12" Type="http://schemas.openxmlformats.org/officeDocument/2006/relationships/image" Target="../media/image13.svg"/><Relationship Id="rId2" Type="http://schemas.openxmlformats.org/officeDocument/2006/relationships/image" Target="../media/image16.png"/><Relationship Id="rId1" Type="http://schemas.openxmlformats.org/officeDocument/2006/relationships/slideLayout" Target="../slideLayouts/slideLayout7.xml"/><Relationship Id="rId10" Type="http://schemas.openxmlformats.org/officeDocument/2006/relationships/image" Target="../media/image9.svg"/><Relationship Id="rId9" Type="http://schemas.openxmlformats.org/officeDocument/2006/relationships/image" Target="../media/image15.png"/><Relationship Id="rId14" Type="http://schemas.openxmlformats.org/officeDocument/2006/relationships/image" Target="../media/image13.png"/></Relationships>
</file>

<file path=ppt/slides/_rels/slide40.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44.png"/><Relationship Id="rId3"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10" Type="http://schemas.openxmlformats.org/officeDocument/2006/relationships/image" Target="../media/image34.svg"/><Relationship Id="rId14" Type="http://schemas.openxmlformats.org/officeDocument/2006/relationships/image" Target="../media/image45.png"/></Relationships>
</file>

<file path=ppt/slides/_rels/slide41.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46.png"/><Relationship Id="rId3"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10" Type="http://schemas.openxmlformats.org/officeDocument/2006/relationships/image" Target="../media/image34.svg"/><Relationship Id="rId14" Type="http://schemas.openxmlformats.org/officeDocument/2006/relationships/image" Target="../media/image47.png"/></Relationships>
</file>

<file path=ppt/slides/_rels/slide42.xml.rels><?xml version="1.0" encoding="UTF-8" standalone="yes"?>
<Relationships xmlns="http://schemas.openxmlformats.org/package/2006/relationships"><Relationship Id="rId8" Type="http://schemas.openxmlformats.org/officeDocument/2006/relationships/image" Target="../media/image32.svg"/><Relationship Id="rId13" Type="http://schemas.microsoft.com/office/2007/relationships/hdphoto" Target="../media/hdphoto8.wdp"/><Relationship Id="rId3" Type="http://schemas.openxmlformats.org/officeDocument/2006/relationships/image" Target="../media/image26.png"/><Relationship Id="rId7" Type="http://schemas.openxmlformats.org/officeDocument/2006/relationships/image" Target="../media/image9.png"/><Relationship Id="rId12"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18.png"/><Relationship Id="rId5" Type="http://schemas.openxmlformats.org/officeDocument/2006/relationships/image" Target="../media/image10.png"/><Relationship Id="rId10" Type="http://schemas.openxmlformats.org/officeDocument/2006/relationships/image" Target="../media/image34.svg"/><Relationship Id="rId4" Type="http://schemas.openxmlformats.org/officeDocument/2006/relationships/image" Target="../media/image28.svg"/></Relationships>
</file>

<file path=ppt/slides/_rels/slide4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18.png"/><Relationship Id="rId5" Type="http://schemas.openxmlformats.org/officeDocument/2006/relationships/image" Target="../media/image10.png"/><Relationship Id="rId10" Type="http://schemas.openxmlformats.org/officeDocument/2006/relationships/image" Target="../media/image34.svg"/><Relationship Id="rId4" Type="http://schemas.openxmlformats.org/officeDocument/2006/relationships/image" Target="../media/image28.sv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10" Type="http://schemas.openxmlformats.org/officeDocument/2006/relationships/image" Target="../media/image34.svg"/></Relationships>
</file>

<file path=ppt/slides/_rels/slide4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49" Type="http://schemas.openxmlformats.org/officeDocument/2006/relationships/image" Target="../media/image18.png"/><Relationship Id="rId10" Type="http://schemas.openxmlformats.org/officeDocument/2006/relationships/image" Target="../media/image34.svg"/><Relationship Id="rId48" Type="http://schemas.openxmlformats.org/officeDocument/2006/relationships/image" Target="NULL"/></Relationships>
</file>

<file path=ppt/slides/_rels/slide47.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50.png"/><Relationship Id="rId3"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10" Type="http://schemas.openxmlformats.org/officeDocument/2006/relationships/image" Target="../media/image34.svg"/><Relationship Id="rId14" Type="http://schemas.openxmlformats.org/officeDocument/2006/relationships/image" Target="../media/image51.png"/></Relationships>
</file>

<file path=ppt/slides/_rels/slide4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10" Type="http://schemas.openxmlformats.org/officeDocument/2006/relationships/image" Target="../media/image34.svg"/></Relationships>
</file>

<file path=ppt/slides/_rels/slide4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10" Type="http://schemas.openxmlformats.org/officeDocument/2006/relationships/image" Target="../media/image34.svg"/></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49" Type="http://schemas.openxmlformats.org/officeDocument/2006/relationships/image" Target="../media/image18.png"/><Relationship Id="rId10" Type="http://schemas.openxmlformats.org/officeDocument/2006/relationships/image" Target="../media/image34.svg"/><Relationship Id="rId48" Type="http://schemas.openxmlformats.org/officeDocument/2006/relationships/image" Target="NULL"/></Relationships>
</file>

<file path=ppt/slides/_rels/slide50.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52.png"/><Relationship Id="rId3"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15" Type="http://schemas.openxmlformats.org/officeDocument/2006/relationships/image" Target="../media/image53.png"/><Relationship Id="rId10" Type="http://schemas.openxmlformats.org/officeDocument/2006/relationships/image" Target="../media/image34.svg"/><Relationship Id="rId14" Type="http://schemas.microsoft.com/office/2007/relationships/hdphoto" Target="../media/hdphoto10.wdp"/></Relationships>
</file>

<file path=ppt/slides/_rels/slide51.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54.png"/><Relationship Id="rId3"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15" Type="http://schemas.openxmlformats.org/officeDocument/2006/relationships/image" Target="../media/image55.png"/><Relationship Id="rId10" Type="http://schemas.openxmlformats.org/officeDocument/2006/relationships/image" Target="../media/image34.svg"/><Relationship Id="rId14" Type="http://schemas.microsoft.com/office/2007/relationships/hdphoto" Target="../media/hdphoto11.wdp"/></Relationships>
</file>

<file path=ppt/slides/_rels/slide52.xml.rels><?xml version="1.0" encoding="UTF-8" standalone="yes"?>
<Relationships xmlns="http://schemas.openxmlformats.org/package/2006/relationships"><Relationship Id="rId8" Type="http://schemas.openxmlformats.org/officeDocument/2006/relationships/image" Target="../media/image40.svg"/><Relationship Id="rId12" Type="http://schemas.openxmlformats.org/officeDocument/2006/relationships/image" Target="../media/image13.svg"/><Relationship Id="rId17" Type="http://schemas.openxmlformats.org/officeDocument/2006/relationships/image" Target="../media/image9.svg"/><Relationship Id="rId2" Type="http://schemas.openxmlformats.org/officeDocument/2006/relationships/image" Target="../media/image16.png"/><Relationship Id="rId16" Type="http://schemas.openxmlformats.org/officeDocument/2006/relationships/image" Target="../media/image13.png"/><Relationship Id="rId1" Type="http://schemas.openxmlformats.org/officeDocument/2006/relationships/slideLayout" Target="../slideLayouts/slideLayout7.xml"/><Relationship Id="rId15" Type="http://schemas.openxmlformats.org/officeDocument/2006/relationships/image" Target="../media/image15.png"/><Relationship Id="rId9" Type="http://schemas.openxmlformats.org/officeDocument/2006/relationships/image" Target="../media/image14.png"/><Relationship Id="rId14" Type="http://schemas.openxmlformats.org/officeDocument/2006/relationships/image" Target="../media/image11.svg"/></Relationships>
</file>

<file path=ppt/slides/_rels/slide5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5.png"/><Relationship Id="rId14" Type="http://schemas.openxmlformats.org/officeDocument/2006/relationships/image" Target="../media/image26.svg"/></Relationships>
</file>

<file path=ppt/slides/_rels/slide6.xml.rels><?xml version="1.0" encoding="UTF-8" standalone="yes"?>
<Relationships xmlns="http://schemas.openxmlformats.org/package/2006/relationships"><Relationship Id="rId13" Type="http://schemas.microsoft.com/office/2007/relationships/hdphoto" Target="../media/hdphoto1.wdp"/><Relationship Id="rId3" Type="http://schemas.openxmlformats.org/officeDocument/2006/relationships/image" Target="../media/image9.png"/><Relationship Id="rId12"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0.png"/><Relationship Id="rId6" Type="http://schemas.openxmlformats.org/officeDocument/2006/relationships/image" Target="../media/image30.svg"/><Relationship Id="rId10" Type="http://schemas.openxmlformats.org/officeDocument/2006/relationships/image" Target="../media/image34.sv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2" Type="http://schemas.openxmlformats.org/officeDocument/2006/relationships/image" Target="../media/image10.png"/><Relationship Id="rId1" Type="http://schemas.openxmlformats.org/officeDocument/2006/relationships/slideLayout" Target="../slideLayouts/slideLayout12.xml"/><Relationship Id="rId11" Type="http://schemas.openxmlformats.org/officeDocument/2006/relationships/image" Target="../media/image21.png"/><Relationship Id="rId10" Type="http://schemas.openxmlformats.org/officeDocument/2006/relationships/image" Target="../media/image34.sv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4.svg"/><Relationship Id="rId10" Type="http://schemas.openxmlformats.org/officeDocument/2006/relationships/image" Target="../media/image9.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8.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4.svg"/><Relationship Id="rId10" Type="http://schemas.openxmlformats.org/officeDocument/2006/relationships/image" Target="../media/image9.png"/><Relationship Id="rId19" Type="http://schemas.openxmlformats.org/officeDocument/2006/relationships/image" Target="../media/image51.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133600" y="1253171"/>
            <a:ext cx="13749766" cy="838612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759923" y="636828"/>
            <a:ext cx="768154" cy="183439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89419">
            <a:off x="16203808" y="6526974"/>
            <a:ext cx="2110984" cy="1902524"/>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33489">
            <a:off x="199199" y="1236830"/>
            <a:ext cx="1965132" cy="1898809"/>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28700" y="7478236"/>
            <a:ext cx="2445044" cy="1983542"/>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619047" y="1706336"/>
            <a:ext cx="2129994" cy="1637433"/>
          </a:xfrm>
          <a:prstGeom prst="rect">
            <a:avLst/>
          </a:prstGeom>
        </p:spPr>
      </p:pic>
      <p:sp>
        <p:nvSpPr>
          <p:cNvPr id="9" name="TextBox 9"/>
          <p:cNvSpPr txBox="1"/>
          <p:nvPr/>
        </p:nvSpPr>
        <p:spPr>
          <a:xfrm>
            <a:off x="2225822" y="4233245"/>
            <a:ext cx="13487120" cy="2815451"/>
          </a:xfrm>
          <a:prstGeom prst="rect">
            <a:avLst/>
          </a:prstGeom>
        </p:spPr>
        <p:txBody>
          <a:bodyPr wrap="square" lIns="0" tIns="0" rIns="0" bIns="0" rtlCol="0" anchor="t">
            <a:spAutoFit/>
          </a:bodyPr>
          <a:lstStyle/>
          <a:p>
            <a:pPr algn="ctr">
              <a:lnSpc>
                <a:spcPct val="150000"/>
              </a:lnSpc>
            </a:pPr>
            <a:r>
              <a:rPr lang="en-US" sz="6500" b="1" smtClean="0">
                <a:latin typeface="Arial" panose="020B0604020202020204" pitchFamily="34" charset="0"/>
                <a:cs typeface="Arial" panose="020B0604020202020204" pitchFamily="34" charset="0"/>
              </a:rPr>
              <a:t>CHÀO MỪNG CÁC EM ĐẾN VỚI TIẾT HỌC NGÀY HÔM NAY!</a:t>
            </a:r>
            <a:endParaRPr lang="en-US" sz="65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723900"/>
            <a:ext cx="16403317" cy="8915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213744" y="8239087"/>
            <a:ext cx="1457193" cy="1579613"/>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5669367" y="362585"/>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017526" y="8006334"/>
            <a:ext cx="1490734" cy="2250165"/>
          </a:xfrm>
          <a:prstGeom prst="rect">
            <a:avLst/>
          </a:prstGeom>
        </p:spPr>
      </p:pic>
      <p:sp>
        <p:nvSpPr>
          <p:cNvPr id="3" name="Rectangle 2"/>
          <p:cNvSpPr/>
          <p:nvPr/>
        </p:nvSpPr>
        <p:spPr>
          <a:xfrm>
            <a:off x="4419600" y="1409700"/>
            <a:ext cx="8914620" cy="707886"/>
          </a:xfrm>
          <a:prstGeom prst="rect">
            <a:avLst/>
          </a:prstGeom>
        </p:spPr>
        <p:txBody>
          <a:bodyPr wrap="none">
            <a:spAutoFit/>
          </a:bodyPr>
          <a:lstStyle/>
          <a:p>
            <a:r>
              <a:rPr lang="en-US" sz="4000">
                <a:solidFill>
                  <a:srgbClr val="000000"/>
                </a:solidFill>
                <a:latin typeface="Arial" panose="020B0604020202020204" pitchFamily="34" charset="0"/>
                <a:cs typeface="Arial" panose="020B0604020202020204" pitchFamily="34" charset="0"/>
              </a:rPr>
              <a:t>Hoàn tất bảng thống kê theo mẫu sau:</a:t>
            </a:r>
            <a:endParaRPr lang="en-US" sz="40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3412745763"/>
                  </p:ext>
                </p:extLst>
              </p:nvPr>
            </p:nvGraphicFramePr>
            <p:xfrm>
              <a:off x="1828800" y="2658096"/>
              <a:ext cx="14554200" cy="5533404"/>
            </p:xfrm>
            <a:graphic>
              <a:graphicData uri="http://schemas.openxmlformats.org/drawingml/2006/table">
                <a:tbl>
                  <a:tblPr bandRow="1">
                    <a:tableStyleId>{5C22544A-7EE6-4342-B048-85BDC9FD1C3A}</a:tableStyleId>
                  </a:tblPr>
                  <a:tblGrid>
                    <a:gridCol w="1676400"/>
                    <a:gridCol w="4876800"/>
                    <a:gridCol w="4953000"/>
                    <a:gridCol w="3048000"/>
                  </a:tblGrid>
                  <a:tr h="1027102">
                    <a:tc gridSpan="4">
                      <a:txBody>
                        <a:bodyPr/>
                        <a:lstStyle/>
                        <a:p>
                          <a:pPr marL="0" marR="0" algn="ctr">
                            <a:lnSpc>
                              <a:spcPct val="150000"/>
                            </a:lnSpc>
                            <a:spcBef>
                              <a:spcPts val="1200"/>
                            </a:spcBef>
                            <a:spcAft>
                              <a:spcPts val="1200"/>
                            </a:spcAft>
                          </a:pPr>
                          <a:r>
                            <a:rPr lang="en-US" sz="3600" b="1" i="0">
                              <a:solidFill>
                                <a:schemeClr val="bg1"/>
                              </a:solidFill>
                              <a:effectLst/>
                              <a:latin typeface="Arial" panose="020B0604020202020204" pitchFamily="34" charset="0"/>
                              <a:cs typeface="Arial" panose="020B0604020202020204" pitchFamily="34" charset="0"/>
                            </a:rPr>
                            <a:t>Thời tiết từ 18/02/2021 đến 24/02/2021 tại Thành phố Hồ Chí Minh</a:t>
                          </a:r>
                          <a:endParaRPr lang="en-US" sz="3600" b="1" i="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48230">
                    <a:tc>
                      <a:txBody>
                        <a:bodyPr/>
                        <a:lstStyle/>
                        <a:p>
                          <a:pPr marL="0" marR="0" algn="ctr">
                            <a:lnSpc>
                              <a:spcPct val="150000"/>
                            </a:lnSpc>
                            <a:spcBef>
                              <a:spcPts val="0"/>
                            </a:spcBef>
                            <a:spcAft>
                              <a:spcPts val="0"/>
                            </a:spcAft>
                          </a:pPr>
                          <a:r>
                            <a:rPr lang="en-US" sz="3600">
                              <a:effectLst/>
                              <a:latin typeface="Arial" panose="020B0604020202020204" pitchFamily="34" charset="0"/>
                              <a:cs typeface="Arial" panose="020B0604020202020204" pitchFamily="34" charset="0"/>
                            </a:rPr>
                            <a:t>Ngày</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lnSpc>
                              <a:spcPct val="150000"/>
                            </a:lnSpc>
                            <a:spcBef>
                              <a:spcPts val="0"/>
                            </a:spcBef>
                            <a:spcAft>
                              <a:spcPts val="0"/>
                            </a:spcAft>
                          </a:pPr>
                          <a:r>
                            <a:rPr lang="en-US" sz="3600">
                              <a:effectLst/>
                              <a:latin typeface="Arial" panose="020B0604020202020204" pitchFamily="34" charset="0"/>
                              <a:cs typeface="Arial" panose="020B0604020202020204" pitchFamily="34" charset="0"/>
                            </a:rPr>
                            <a:t>Nhiệt độ cao </a:t>
                          </a:r>
                          <a:r>
                            <a:rPr lang="en-US" sz="3600" smtClean="0">
                              <a:effectLst/>
                              <a:latin typeface="Arial" panose="020B0604020202020204" pitchFamily="34" charset="0"/>
                              <a:cs typeface="Arial" panose="020B0604020202020204" pitchFamily="34" charset="0"/>
                            </a:rPr>
                            <a:t>nhất </a:t>
                          </a:r>
                          <a14:m>
                            <m:oMath xmlns:m="http://schemas.openxmlformats.org/officeDocument/2006/math">
                              <m:d>
                                <m:dPr>
                                  <m:ctrlPr>
                                    <a:rPr lang="en-US" sz="3600" i="1" smtClean="0">
                                      <a:effectLst/>
                                      <a:latin typeface="Cambria Math" panose="02040503050406030204" pitchFamily="18" charset="0"/>
                                      <a:ea typeface="Cambria Math" panose="02040503050406030204" pitchFamily="18" charset="0"/>
                                      <a:cs typeface="Arial" panose="020B0604020202020204" pitchFamily="34" charset="0"/>
                                    </a:rPr>
                                  </m:ctrlPr>
                                </m:dPr>
                                <m:e>
                                  <m:r>
                                    <a:rPr lang="en-US" sz="3600" i="1" smtClean="0">
                                      <a:effectLst/>
                                      <a:latin typeface="Cambria Math" panose="02040503050406030204" pitchFamily="18" charset="0"/>
                                      <a:ea typeface="Cambria Math" panose="02040503050406030204" pitchFamily="18" charset="0"/>
                                      <a:cs typeface="Arial" panose="020B0604020202020204" pitchFamily="34" charset="0"/>
                                    </a:rPr>
                                    <m:t>℃</m:t>
                                  </m:r>
                                  <m:r>
                                    <m:rPr>
                                      <m:nor/>
                                    </m:rPr>
                                    <a:rPr lang="en-US" sz="3600">
                                      <a:effectLst/>
                                      <a:latin typeface="Arial" panose="020B0604020202020204" pitchFamily="34" charset="0"/>
                                      <a:ea typeface="Times New Roman" panose="02020603050405020304" pitchFamily="18" charset="0"/>
                                      <a:cs typeface="Arial" panose="020B0604020202020204" pitchFamily="34" charset="0"/>
                                    </a:rPr>
                                    <m:t> </m:t>
                                  </m:r>
                                </m:e>
                              </m:d>
                            </m:oMath>
                          </a14:m>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lnSpc>
                              <a:spcPct val="150000"/>
                            </a:lnSpc>
                            <a:spcBef>
                              <a:spcPts val="0"/>
                            </a:spcBef>
                            <a:spcAft>
                              <a:spcPts val="0"/>
                            </a:spcAft>
                          </a:pPr>
                          <a:r>
                            <a:rPr lang="en-US" sz="3600">
                              <a:effectLst/>
                              <a:latin typeface="Arial" panose="020B0604020202020204" pitchFamily="34" charset="0"/>
                              <a:cs typeface="Arial" panose="020B0604020202020204" pitchFamily="34" charset="0"/>
                            </a:rPr>
                            <a:t>Nhiệt độ thấp </a:t>
                          </a:r>
                          <a:r>
                            <a:rPr lang="en-US" sz="3600" smtClean="0">
                              <a:effectLst/>
                              <a:latin typeface="Arial" panose="020B0604020202020204" pitchFamily="34" charset="0"/>
                              <a:cs typeface="Arial" panose="020B0604020202020204" pitchFamily="34" charset="0"/>
                            </a:rPr>
                            <a:t>nhất </a:t>
                          </a:r>
                          <a14:m>
                            <m:oMath xmlns:m="http://schemas.openxmlformats.org/officeDocument/2006/math">
                              <m:d>
                                <m:dPr>
                                  <m:ctrlPr>
                                    <a:rPr lang="en-US" sz="3600" i="1" smtClean="0">
                                      <a:effectLst/>
                                      <a:latin typeface="Cambria Math" panose="02040503050406030204" pitchFamily="18" charset="0"/>
                                      <a:ea typeface="Cambria Math" panose="02040503050406030204" pitchFamily="18" charset="0"/>
                                      <a:cs typeface="Arial" panose="020B0604020202020204" pitchFamily="34" charset="0"/>
                                    </a:rPr>
                                  </m:ctrlPr>
                                </m:dPr>
                                <m:e>
                                  <m:r>
                                    <a:rPr lang="en-US" sz="3600" i="1" smtClean="0">
                                      <a:effectLst/>
                                      <a:latin typeface="Cambria Math" panose="02040503050406030204" pitchFamily="18" charset="0"/>
                                      <a:ea typeface="Cambria Math" panose="02040503050406030204" pitchFamily="18" charset="0"/>
                                      <a:cs typeface="Arial" panose="020B0604020202020204" pitchFamily="34" charset="0"/>
                                    </a:rPr>
                                    <m:t>℃</m:t>
                                  </m:r>
                                  <m:r>
                                    <m:rPr>
                                      <m:nor/>
                                    </m:rPr>
                                    <a:rPr lang="en-US" sz="3600">
                                      <a:effectLst/>
                                      <a:latin typeface="Arial" panose="020B0604020202020204" pitchFamily="34" charset="0"/>
                                      <a:ea typeface="Times New Roman" panose="02020603050405020304" pitchFamily="18" charset="0"/>
                                      <a:cs typeface="Arial" panose="020B0604020202020204" pitchFamily="34" charset="0"/>
                                    </a:rPr>
                                    <m:t> </m:t>
                                  </m:r>
                                </m:e>
                              </m:d>
                            </m:oMath>
                          </a14:m>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lnSpc>
                              <a:spcPct val="150000"/>
                            </a:lnSpc>
                            <a:spcBef>
                              <a:spcPts val="0"/>
                            </a:spcBef>
                            <a:spcAft>
                              <a:spcPts val="0"/>
                            </a:spcAft>
                          </a:pPr>
                          <a:r>
                            <a:rPr lang="en-US" sz="3600">
                              <a:effectLst/>
                              <a:latin typeface="Arial" panose="020B0604020202020204" pitchFamily="34" charset="0"/>
                              <a:cs typeface="Arial" panose="020B0604020202020204" pitchFamily="34" charset="0"/>
                            </a:rPr>
                            <a:t>Thời tiết</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461471">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18/02</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30</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21</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Có mây, không mưa</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1471">
                    <a:tc>
                      <a:txBody>
                        <a:bodyPr/>
                        <a:lstStyle/>
                        <a:p>
                          <a:pPr marL="0" marR="0" algn="ctr">
                            <a:lnSpc>
                              <a:spcPct val="150000"/>
                            </a:lnSpc>
                            <a:spcBef>
                              <a:spcPts val="1200"/>
                            </a:spcBef>
                            <a:spcAft>
                              <a:spcPts val="1200"/>
                            </a:spcAft>
                          </a:pPr>
                          <a:r>
                            <a:rPr lang="en-US" sz="3600" smtClean="0">
                              <a:effectLst/>
                              <a:latin typeface="Arial" panose="020B0604020202020204" pitchFamily="34" charset="0"/>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1200"/>
                            </a:spcBef>
                            <a:spcAft>
                              <a:spcPts val="1200"/>
                            </a:spcAft>
                          </a:pPr>
                          <a:r>
                            <a:rPr lang="en-US" sz="3600" smtClean="0">
                              <a:effectLst/>
                              <a:latin typeface="Arial" panose="020B0604020202020204" pitchFamily="34" charset="0"/>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1200"/>
                            </a:spcBef>
                            <a:spcAft>
                              <a:spcPts val="1200"/>
                            </a:spcAft>
                          </a:pPr>
                          <a:r>
                            <a:rPr lang="en-US" sz="3600" smtClean="0">
                              <a:effectLst/>
                              <a:latin typeface="Arial" panose="020B0604020202020204" pitchFamily="34" charset="0"/>
                              <a:cs typeface="Arial" panose="020B0604020202020204" pitchFamily="34" charset="0"/>
                            </a:rPr>
                            <a:t> ...</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1200"/>
                            </a:spcBef>
                            <a:spcAft>
                              <a:spcPts val="1200"/>
                            </a:spcAft>
                          </a:pPr>
                          <a:r>
                            <a:rPr lang="en-US" sz="3600" smtClean="0">
                              <a:effectLst/>
                              <a:latin typeface="Arial" panose="020B0604020202020204" pitchFamily="34" charset="0"/>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1471">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24/02</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1200"/>
                            </a:spcBef>
                            <a:spcAft>
                              <a:spcPts val="1200"/>
                            </a:spcAft>
                          </a:pPr>
                          <a:r>
                            <a:rPr lang="en-US" sz="3600" smtClean="0">
                              <a:effectLst/>
                              <a:latin typeface="Arial" panose="020B0604020202020204" pitchFamily="34" charset="0"/>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1200"/>
                            </a:spcBef>
                            <a:spcAft>
                              <a:spcPts val="1200"/>
                            </a:spcAft>
                          </a:pPr>
                          <a:r>
                            <a:rPr lang="en-US" sz="3600" smtClean="0">
                              <a:effectLst/>
                              <a:latin typeface="Arial" panose="020B0604020202020204" pitchFamily="34" charset="0"/>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1200"/>
                            </a:spcBef>
                            <a:spcAft>
                              <a:spcPts val="1200"/>
                            </a:spcAft>
                          </a:pPr>
                          <a:r>
                            <a:rPr lang="en-US" sz="3600" smtClean="0">
                              <a:effectLst/>
                              <a:latin typeface="Arial" panose="020B0604020202020204" pitchFamily="34" charset="0"/>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3412745763"/>
                  </p:ext>
                </p:extLst>
              </p:nvPr>
            </p:nvGraphicFramePr>
            <p:xfrm>
              <a:off x="1828800" y="2658096"/>
              <a:ext cx="14554200" cy="5533404"/>
            </p:xfrm>
            <a:graphic>
              <a:graphicData uri="http://schemas.openxmlformats.org/drawingml/2006/table">
                <a:tbl>
                  <a:tblPr bandRow="1">
                    <a:tableStyleId>{5C22544A-7EE6-4342-B048-85BDC9FD1C3A}</a:tableStyleId>
                  </a:tblPr>
                  <a:tblGrid>
                    <a:gridCol w="1676400"/>
                    <a:gridCol w="4876800"/>
                    <a:gridCol w="4953000"/>
                    <a:gridCol w="3048000"/>
                  </a:tblGrid>
                  <a:tr h="1027102">
                    <a:tc gridSpan="4">
                      <a:txBody>
                        <a:bodyPr/>
                        <a:lstStyle/>
                        <a:p>
                          <a:pPr marL="0" marR="0" algn="ctr">
                            <a:lnSpc>
                              <a:spcPct val="150000"/>
                            </a:lnSpc>
                            <a:spcBef>
                              <a:spcPts val="1200"/>
                            </a:spcBef>
                            <a:spcAft>
                              <a:spcPts val="1200"/>
                            </a:spcAft>
                          </a:pPr>
                          <a:r>
                            <a:rPr lang="en-US" sz="3600" b="1" i="0">
                              <a:solidFill>
                                <a:schemeClr val="bg1"/>
                              </a:solidFill>
                              <a:effectLst/>
                              <a:latin typeface="Arial" panose="020B0604020202020204" pitchFamily="34" charset="0"/>
                              <a:cs typeface="Arial" panose="020B0604020202020204" pitchFamily="34" charset="0"/>
                            </a:rPr>
                            <a:t>Thời tiết từ 18/02/2021 đến 24/02/2021 tại Thành phố Hồ Chí Minh</a:t>
                          </a:r>
                          <a:endParaRPr lang="en-US" sz="3600" b="1" i="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48230">
                    <a:tc>
                      <a:txBody>
                        <a:bodyPr/>
                        <a:lstStyle/>
                        <a:p>
                          <a:pPr marL="0" marR="0" algn="ctr">
                            <a:lnSpc>
                              <a:spcPct val="150000"/>
                            </a:lnSpc>
                            <a:spcBef>
                              <a:spcPts val="0"/>
                            </a:spcBef>
                            <a:spcAft>
                              <a:spcPts val="0"/>
                            </a:spcAft>
                          </a:pPr>
                          <a:r>
                            <a:rPr lang="en-US" sz="3600">
                              <a:effectLst/>
                              <a:latin typeface="Arial" panose="020B0604020202020204" pitchFamily="34" charset="0"/>
                              <a:cs typeface="Arial" panose="020B0604020202020204" pitchFamily="34" charset="0"/>
                            </a:rPr>
                            <a:t>Ngày</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12"/>
                          <a:stretch>
                            <a:fillRect l="-34625" t="-110323" r="-164375" b="-390323"/>
                          </a:stretch>
                        </a:blipFill>
                      </a:tcPr>
                    </a:tc>
                    <a:tc>
                      <a:txBody>
                        <a:bodyPr/>
                        <a:lstStyle/>
                        <a:p>
                          <a:endParaRPr lang="en-US"/>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12"/>
                          <a:stretch>
                            <a:fillRect l="-132472" t="-110323" r="-61747" b="-390323"/>
                          </a:stretch>
                        </a:blipFill>
                      </a:tcPr>
                    </a:tc>
                    <a:tc>
                      <a:txBody>
                        <a:bodyPr/>
                        <a:lstStyle/>
                        <a:p>
                          <a:pPr marL="0" marR="0" algn="ctr">
                            <a:lnSpc>
                              <a:spcPct val="150000"/>
                            </a:lnSpc>
                            <a:spcBef>
                              <a:spcPts val="0"/>
                            </a:spcBef>
                            <a:spcAft>
                              <a:spcPts val="0"/>
                            </a:spcAft>
                          </a:pPr>
                          <a:r>
                            <a:rPr lang="en-US" sz="3600">
                              <a:effectLst/>
                              <a:latin typeface="Arial" panose="020B0604020202020204" pitchFamily="34" charset="0"/>
                              <a:cs typeface="Arial" panose="020B0604020202020204" pitchFamily="34" charset="0"/>
                            </a:rPr>
                            <a:t>Thời tiết</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1734664">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18/02</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30</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21</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Có mây, không mưa</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11704">
                    <a:tc>
                      <a:txBody>
                        <a:bodyPr/>
                        <a:lstStyle/>
                        <a:p>
                          <a:pPr marL="0" marR="0" algn="ctr">
                            <a:lnSpc>
                              <a:spcPct val="150000"/>
                            </a:lnSpc>
                            <a:spcBef>
                              <a:spcPts val="1200"/>
                            </a:spcBef>
                            <a:spcAft>
                              <a:spcPts val="1200"/>
                            </a:spcAft>
                          </a:pPr>
                          <a:r>
                            <a:rPr lang="en-US" sz="3600" smtClean="0">
                              <a:effectLst/>
                              <a:latin typeface="Arial" panose="020B0604020202020204" pitchFamily="34" charset="0"/>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1200"/>
                            </a:spcBef>
                            <a:spcAft>
                              <a:spcPts val="1200"/>
                            </a:spcAft>
                          </a:pPr>
                          <a:r>
                            <a:rPr lang="en-US" sz="3600" smtClean="0">
                              <a:effectLst/>
                              <a:latin typeface="Arial" panose="020B0604020202020204" pitchFamily="34" charset="0"/>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1200"/>
                            </a:spcBef>
                            <a:spcAft>
                              <a:spcPts val="1200"/>
                            </a:spcAft>
                          </a:pPr>
                          <a:r>
                            <a:rPr lang="en-US" sz="3600" smtClean="0">
                              <a:effectLst/>
                              <a:latin typeface="Arial" panose="020B0604020202020204" pitchFamily="34" charset="0"/>
                              <a:cs typeface="Arial" panose="020B0604020202020204" pitchFamily="34" charset="0"/>
                            </a:rPr>
                            <a:t> ...</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1200"/>
                            </a:spcBef>
                            <a:spcAft>
                              <a:spcPts val="1200"/>
                            </a:spcAft>
                          </a:pPr>
                          <a:r>
                            <a:rPr lang="en-US" sz="3600" smtClean="0">
                              <a:effectLst/>
                              <a:latin typeface="Arial" panose="020B0604020202020204" pitchFamily="34" charset="0"/>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11704">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24/02</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1200"/>
                            </a:spcBef>
                            <a:spcAft>
                              <a:spcPts val="1200"/>
                            </a:spcAft>
                          </a:pPr>
                          <a:r>
                            <a:rPr lang="en-US" sz="3600" smtClean="0">
                              <a:effectLst/>
                              <a:latin typeface="Arial" panose="020B0604020202020204" pitchFamily="34" charset="0"/>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1200"/>
                            </a:spcBef>
                            <a:spcAft>
                              <a:spcPts val="1200"/>
                            </a:spcAft>
                          </a:pPr>
                          <a:r>
                            <a:rPr lang="en-US" sz="3600" smtClean="0">
                              <a:effectLst/>
                              <a:latin typeface="Arial" panose="020B0604020202020204" pitchFamily="34" charset="0"/>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1200"/>
                            </a:spcBef>
                            <a:spcAft>
                              <a:spcPts val="1200"/>
                            </a:spcAft>
                          </a:pPr>
                          <a:r>
                            <a:rPr lang="en-US" sz="3600" smtClean="0">
                              <a:effectLst/>
                              <a:latin typeface="Arial" panose="020B0604020202020204" pitchFamily="34" charset="0"/>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Fallback>
      </mc:AlternateContent>
    </p:spTree>
    <p:extLst>
      <p:ext uri="{BB962C8B-B14F-4D97-AF65-F5344CB8AC3E}">
        <p14:creationId xmlns:p14="http://schemas.microsoft.com/office/powerpoint/2010/main" val="134935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0625" y="-800100"/>
            <a:ext cx="18500065" cy="12115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50317">
            <a:off x="16871995" y="8651657"/>
            <a:ext cx="1030385" cy="1555298"/>
          </a:xfrm>
          <a:prstGeom prst="rect">
            <a:avLst/>
          </a:prstGeom>
        </p:spPr>
      </p:pic>
      <p:pic>
        <p:nvPicPr>
          <p:cNvPr id="15" name="Picture 14"/>
          <p:cNvPicPr>
            <a:picLocks noChangeAspect="1"/>
          </p:cNvPicPr>
          <p:nvPr/>
        </p:nvPicPr>
        <p:blipFill>
          <a:blip r:embed="rId8"/>
          <a:stretch>
            <a:fillRect/>
          </a:stretch>
        </p:blipFill>
        <p:spPr>
          <a:xfrm>
            <a:off x="13609320" y="220980"/>
            <a:ext cx="4528735" cy="1645920"/>
          </a:xfrm>
          <a:prstGeom prst="rect">
            <a:avLst/>
          </a:prstGeom>
        </p:spPr>
      </p:pic>
      <p:pic>
        <p:nvPicPr>
          <p:cNvPr id="22" name="Picture 21"/>
          <p:cNvPicPr>
            <a:picLocks noChangeAspect="1"/>
          </p:cNvPicPr>
          <p:nvPr/>
        </p:nvPicPr>
        <p:blipFill>
          <a:blip r:embed="rId8"/>
          <a:stretch>
            <a:fillRect/>
          </a:stretch>
        </p:blipFill>
        <p:spPr>
          <a:xfrm>
            <a:off x="121920" y="213360"/>
            <a:ext cx="4528735" cy="1645920"/>
          </a:xfrm>
          <a:prstGeom prst="rect">
            <a:avLst/>
          </a:prstGeom>
        </p:spPr>
      </p:pic>
      <mc:AlternateContent xmlns:mc="http://schemas.openxmlformats.org/markup-compatibility/2006" xmlns:a14="http://schemas.microsoft.com/office/drawing/2010/main">
        <mc:Choice Requires="a14">
          <p:graphicFrame>
            <p:nvGraphicFramePr>
              <p:cNvPr id="23" name="Table 22"/>
              <p:cNvGraphicFramePr>
                <a:graphicFrameLocks noGrp="1"/>
              </p:cNvGraphicFramePr>
              <p:nvPr>
                <p:extLst>
                  <p:ext uri="{D42A27DB-BD31-4B8C-83A1-F6EECF244321}">
                    <p14:modId xmlns:p14="http://schemas.microsoft.com/office/powerpoint/2010/main" val="1545042023"/>
                  </p:ext>
                </p:extLst>
              </p:nvPr>
            </p:nvGraphicFramePr>
            <p:xfrm>
              <a:off x="783591" y="1052958"/>
              <a:ext cx="16590009" cy="8586342"/>
            </p:xfrm>
            <a:graphic>
              <a:graphicData uri="http://schemas.openxmlformats.org/drawingml/2006/table">
                <a:tbl>
                  <a:tblPr bandRow="1">
                    <a:tableStyleId>{5C22544A-7EE6-4342-B048-85BDC9FD1C3A}</a:tableStyleId>
                  </a:tblPr>
                  <a:tblGrid>
                    <a:gridCol w="1807209"/>
                    <a:gridCol w="4800600"/>
                    <a:gridCol w="4953000"/>
                    <a:gridCol w="5029200"/>
                  </a:tblGrid>
                  <a:tr h="954038">
                    <a:tc gridSpan="4">
                      <a:txBody>
                        <a:bodyPr/>
                        <a:lstStyle/>
                        <a:p>
                          <a:pPr marL="0" marR="0" algn="ctr">
                            <a:lnSpc>
                              <a:spcPct val="150000"/>
                            </a:lnSpc>
                            <a:spcBef>
                              <a:spcPts val="1200"/>
                            </a:spcBef>
                            <a:spcAft>
                              <a:spcPts val="1200"/>
                            </a:spcAft>
                          </a:pPr>
                          <a:r>
                            <a:rPr lang="en-US" sz="3600" b="1">
                              <a:solidFill>
                                <a:schemeClr val="bg1"/>
                              </a:solidFill>
                              <a:effectLst/>
                              <a:latin typeface="Arial" panose="020B0604020202020204" pitchFamily="34" charset="0"/>
                              <a:cs typeface="Arial" panose="020B0604020202020204" pitchFamily="34" charset="0"/>
                            </a:rPr>
                            <a:t>Thời tiết từ 18/02/2021 đến 24/02/2021 tại Thành phố Hồ Chí Minh</a:t>
                          </a:r>
                          <a:endParaRPr lang="en-US" sz="36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54038">
                    <a:tc>
                      <a:txBody>
                        <a:bodyPr/>
                        <a:lstStyle/>
                        <a:p>
                          <a:pPr marL="0" marR="0" algn="ctr">
                            <a:lnSpc>
                              <a:spcPct val="150000"/>
                            </a:lnSpc>
                            <a:spcBef>
                              <a:spcPts val="0"/>
                            </a:spcBef>
                            <a:spcAft>
                              <a:spcPts val="0"/>
                            </a:spcAft>
                          </a:pPr>
                          <a:r>
                            <a:rPr lang="en-US" sz="3600">
                              <a:effectLst/>
                              <a:latin typeface="Arial" panose="020B0604020202020204" pitchFamily="34" charset="0"/>
                              <a:cs typeface="Arial" panose="020B0604020202020204" pitchFamily="34" charset="0"/>
                            </a:rPr>
                            <a:t>Ngày</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3600">
                              <a:effectLst/>
                              <a:latin typeface="Arial" panose="020B0604020202020204" pitchFamily="34" charset="0"/>
                              <a:cs typeface="Arial" panose="020B0604020202020204" pitchFamily="34" charset="0"/>
                            </a:rPr>
                            <a:t>Nhiệt độ cao </a:t>
                          </a:r>
                          <a:r>
                            <a:rPr lang="en-US" sz="3600" smtClean="0">
                              <a:effectLst/>
                              <a:latin typeface="Arial" panose="020B0604020202020204" pitchFamily="34" charset="0"/>
                              <a:cs typeface="Arial" panose="020B0604020202020204" pitchFamily="34" charset="0"/>
                            </a:rPr>
                            <a:t>nhất </a:t>
                          </a:r>
                          <a14:m>
                            <m:oMath xmlns:m="http://schemas.openxmlformats.org/officeDocument/2006/math">
                              <m:d>
                                <m:dPr>
                                  <m:ctrlPr>
                                    <a:rPr lang="en-US" sz="3600" i="1" smtClean="0">
                                      <a:effectLst/>
                                      <a:latin typeface="Cambria Math" panose="02040503050406030204" pitchFamily="18" charset="0"/>
                                      <a:ea typeface="Cambria Math" panose="02040503050406030204" pitchFamily="18" charset="0"/>
                                      <a:cs typeface="Arial" panose="020B0604020202020204" pitchFamily="34" charset="0"/>
                                    </a:rPr>
                                  </m:ctrlPr>
                                </m:dPr>
                                <m:e>
                                  <m:r>
                                    <a:rPr lang="en-US" sz="3600" i="1" smtClean="0">
                                      <a:effectLst/>
                                      <a:latin typeface="Cambria Math" panose="02040503050406030204" pitchFamily="18" charset="0"/>
                                      <a:ea typeface="Cambria Math" panose="02040503050406030204" pitchFamily="18" charset="0"/>
                                      <a:cs typeface="Arial" panose="020B0604020202020204" pitchFamily="34" charset="0"/>
                                    </a:rPr>
                                    <m:t>℃</m:t>
                                  </m:r>
                                  <m:r>
                                    <m:rPr>
                                      <m:nor/>
                                    </m:rPr>
                                    <a:rPr lang="en-US" sz="3600">
                                      <a:effectLst/>
                                      <a:latin typeface="Arial" panose="020B0604020202020204" pitchFamily="34" charset="0"/>
                                      <a:ea typeface="Times New Roman" panose="02020603050405020304" pitchFamily="18" charset="0"/>
                                      <a:cs typeface="Arial" panose="020B0604020202020204" pitchFamily="34" charset="0"/>
                                    </a:rPr>
                                    <m:t> </m:t>
                                  </m:r>
                                </m:e>
                              </m:d>
                            </m:oMath>
                          </a14:m>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3600">
                              <a:effectLst/>
                              <a:latin typeface="Arial" panose="020B0604020202020204" pitchFamily="34" charset="0"/>
                              <a:cs typeface="Arial" panose="020B0604020202020204" pitchFamily="34" charset="0"/>
                            </a:rPr>
                            <a:t>Nhiệt độ thấp </a:t>
                          </a:r>
                          <a:r>
                            <a:rPr lang="en-US" sz="3600" smtClean="0">
                              <a:effectLst/>
                              <a:latin typeface="Arial" panose="020B0604020202020204" pitchFamily="34" charset="0"/>
                              <a:cs typeface="Arial" panose="020B0604020202020204" pitchFamily="34" charset="0"/>
                            </a:rPr>
                            <a:t>nhất </a:t>
                          </a:r>
                          <a14:m>
                            <m:oMath xmlns:m="http://schemas.openxmlformats.org/officeDocument/2006/math">
                              <m:d>
                                <m:dPr>
                                  <m:ctrlPr>
                                    <a:rPr lang="en-US" sz="3600" i="1" smtClean="0">
                                      <a:effectLst/>
                                      <a:latin typeface="Cambria Math" panose="02040503050406030204" pitchFamily="18" charset="0"/>
                                      <a:ea typeface="Cambria Math" panose="02040503050406030204" pitchFamily="18" charset="0"/>
                                      <a:cs typeface="Arial" panose="020B0604020202020204" pitchFamily="34" charset="0"/>
                                    </a:rPr>
                                  </m:ctrlPr>
                                </m:dPr>
                                <m:e>
                                  <m:r>
                                    <a:rPr lang="en-US" sz="3600" i="1" smtClean="0">
                                      <a:effectLst/>
                                      <a:latin typeface="Cambria Math" panose="02040503050406030204" pitchFamily="18" charset="0"/>
                                      <a:ea typeface="Cambria Math" panose="02040503050406030204" pitchFamily="18" charset="0"/>
                                      <a:cs typeface="Arial" panose="020B0604020202020204" pitchFamily="34" charset="0"/>
                                    </a:rPr>
                                    <m:t>℃</m:t>
                                  </m:r>
                                  <m:r>
                                    <m:rPr>
                                      <m:nor/>
                                    </m:rPr>
                                    <a:rPr lang="en-US" sz="3600">
                                      <a:effectLst/>
                                      <a:latin typeface="Arial" panose="020B0604020202020204" pitchFamily="34" charset="0"/>
                                      <a:ea typeface="Times New Roman" panose="02020603050405020304" pitchFamily="18" charset="0"/>
                                      <a:cs typeface="Arial" panose="020B0604020202020204" pitchFamily="34" charset="0"/>
                                    </a:rPr>
                                    <m:t> </m:t>
                                  </m:r>
                                </m:e>
                              </m:d>
                            </m:oMath>
                          </a14:m>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3600">
                              <a:effectLst/>
                              <a:latin typeface="Arial" panose="020B0604020202020204" pitchFamily="34" charset="0"/>
                              <a:cs typeface="Arial" panose="020B0604020202020204" pitchFamily="34" charset="0"/>
                            </a:rPr>
                            <a:t>Thời tiết</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954038">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18/02</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30</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21</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Có mây, không mưa</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54038">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19/02</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31</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22</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Có mây, không mưa</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54038">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20/02</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31</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21</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Có mây, không mưa</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54038">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21/02</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30</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21</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Có mây, không mưa</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54038">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22/02</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31</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21</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Có mây, không mưa</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54038">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23/02</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31</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22</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Có mây, không mưa</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54038">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24/02</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32</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23</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Có mây, không mưa</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23" name="Table 22"/>
              <p:cNvGraphicFramePr>
                <a:graphicFrameLocks noGrp="1"/>
              </p:cNvGraphicFramePr>
              <p:nvPr>
                <p:extLst>
                  <p:ext uri="{D42A27DB-BD31-4B8C-83A1-F6EECF244321}">
                    <p14:modId xmlns:p14="http://schemas.microsoft.com/office/powerpoint/2010/main" val="1545042023"/>
                  </p:ext>
                </p:extLst>
              </p:nvPr>
            </p:nvGraphicFramePr>
            <p:xfrm>
              <a:off x="783591" y="1052958"/>
              <a:ext cx="16590009" cy="8586342"/>
            </p:xfrm>
            <a:graphic>
              <a:graphicData uri="http://schemas.openxmlformats.org/drawingml/2006/table">
                <a:tbl>
                  <a:tblPr bandRow="1">
                    <a:tableStyleId>{5C22544A-7EE6-4342-B048-85BDC9FD1C3A}</a:tableStyleId>
                  </a:tblPr>
                  <a:tblGrid>
                    <a:gridCol w="1807209"/>
                    <a:gridCol w="4800600"/>
                    <a:gridCol w="4953000"/>
                    <a:gridCol w="5029200"/>
                  </a:tblGrid>
                  <a:tr h="954038">
                    <a:tc gridSpan="4">
                      <a:txBody>
                        <a:bodyPr/>
                        <a:lstStyle/>
                        <a:p>
                          <a:pPr marL="0" marR="0" algn="ctr">
                            <a:lnSpc>
                              <a:spcPct val="150000"/>
                            </a:lnSpc>
                            <a:spcBef>
                              <a:spcPts val="1200"/>
                            </a:spcBef>
                            <a:spcAft>
                              <a:spcPts val="1200"/>
                            </a:spcAft>
                          </a:pPr>
                          <a:r>
                            <a:rPr lang="en-US" sz="3600" b="1">
                              <a:solidFill>
                                <a:schemeClr val="bg1"/>
                              </a:solidFill>
                              <a:effectLst/>
                              <a:latin typeface="Arial" panose="020B0604020202020204" pitchFamily="34" charset="0"/>
                              <a:cs typeface="Arial" panose="020B0604020202020204" pitchFamily="34" charset="0"/>
                            </a:rPr>
                            <a:t>Thời tiết từ 18/02/2021 đến 24/02/2021 tại Thành phố Hồ Chí Minh</a:t>
                          </a:r>
                          <a:endParaRPr lang="en-US" sz="36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54038">
                    <a:tc>
                      <a:txBody>
                        <a:bodyPr/>
                        <a:lstStyle/>
                        <a:p>
                          <a:pPr marL="0" marR="0" algn="ctr">
                            <a:lnSpc>
                              <a:spcPct val="150000"/>
                            </a:lnSpc>
                            <a:spcBef>
                              <a:spcPts val="0"/>
                            </a:spcBef>
                            <a:spcAft>
                              <a:spcPts val="0"/>
                            </a:spcAft>
                          </a:pPr>
                          <a:r>
                            <a:rPr lang="en-US" sz="3600">
                              <a:effectLst/>
                              <a:latin typeface="Arial" panose="020B0604020202020204" pitchFamily="34" charset="0"/>
                              <a:cs typeface="Arial" panose="020B0604020202020204" pitchFamily="34" charset="0"/>
                            </a:rPr>
                            <a:t>Ngày</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9"/>
                          <a:stretch>
                            <a:fillRect l="-37865" t="-101282" r="-208513" b="-719231"/>
                          </a:stretch>
                        </a:blipFill>
                      </a:tcPr>
                    </a:tc>
                    <a:tc>
                      <a:txBody>
                        <a:bodyPr/>
                        <a:lstStyle/>
                        <a:p>
                          <a:endParaRPr lang="en-US"/>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9"/>
                          <a:stretch>
                            <a:fillRect l="-133456" t="-101282" r="-101845" b="-719231"/>
                          </a:stretch>
                        </a:blipFill>
                      </a:tcPr>
                    </a:tc>
                    <a:tc>
                      <a:txBody>
                        <a:bodyPr/>
                        <a:lstStyle/>
                        <a:p>
                          <a:pPr marL="0" marR="0" algn="ctr">
                            <a:lnSpc>
                              <a:spcPct val="150000"/>
                            </a:lnSpc>
                            <a:spcBef>
                              <a:spcPts val="0"/>
                            </a:spcBef>
                            <a:spcAft>
                              <a:spcPts val="0"/>
                            </a:spcAft>
                          </a:pPr>
                          <a:r>
                            <a:rPr lang="en-US" sz="3600">
                              <a:effectLst/>
                              <a:latin typeface="Arial" panose="020B0604020202020204" pitchFamily="34" charset="0"/>
                              <a:cs typeface="Arial" panose="020B0604020202020204" pitchFamily="34" charset="0"/>
                            </a:rPr>
                            <a:t>Thời tiết</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954038">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18/02</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30</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21</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Có mây, không mưa</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54038">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19/02</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31</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22</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Có mây, không mưa</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54038">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20/02</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31</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21</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Có mây, không mưa</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54038">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21/02</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30</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21</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Có mây, không mưa</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54038">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22/02</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31</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21</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Có mây, không mưa</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54038">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23/02</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31</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22</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Có mây, không mưa</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54038">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24/02</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32</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23</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1200"/>
                            </a:spcBef>
                            <a:spcAft>
                              <a:spcPts val="1200"/>
                            </a:spcAft>
                          </a:pPr>
                          <a:r>
                            <a:rPr lang="en-US" sz="3600">
                              <a:effectLst/>
                              <a:latin typeface="Arial" panose="020B0604020202020204" pitchFamily="34" charset="0"/>
                              <a:cs typeface="Arial" panose="020B0604020202020204" pitchFamily="34" charset="0"/>
                            </a:rPr>
                            <a:t>Có mây, không mưa</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55465" marR="55465"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Tree>
    <p:extLst>
      <p:ext uri="{BB962C8B-B14F-4D97-AF65-F5344CB8AC3E}">
        <p14:creationId xmlns:p14="http://schemas.microsoft.com/office/powerpoint/2010/main" val="375405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189864" y="8017396"/>
            <a:ext cx="1490734" cy="2250165"/>
          </a:xfrm>
          <a:prstGeom prst="rect">
            <a:avLst/>
          </a:prstGeom>
        </p:spPr>
      </p:pic>
      <p:sp>
        <p:nvSpPr>
          <p:cNvPr id="9" name="Rectangle 8"/>
          <p:cNvSpPr/>
          <p:nvPr/>
        </p:nvSpPr>
        <p:spPr>
          <a:xfrm>
            <a:off x="3657600" y="3009900"/>
            <a:ext cx="11506200" cy="2907784"/>
          </a:xfrm>
          <a:prstGeom prst="rect">
            <a:avLst/>
          </a:prstGeom>
        </p:spPr>
        <p:txBody>
          <a:bodyPr wrap="square">
            <a:spAutoFit/>
          </a:bodyPr>
          <a:lstStyle/>
          <a:p>
            <a:pPr algn="ctr">
              <a:lnSpc>
                <a:spcPct val="150000"/>
              </a:lnSpc>
            </a:pPr>
            <a:r>
              <a:rPr lang="en-US" sz="6500" b="1" smtClean="0">
                <a:solidFill>
                  <a:prstClr val="black"/>
                </a:solidFill>
                <a:latin typeface="Arial" panose="020B0604020202020204" pitchFamily="34" charset="0"/>
                <a:ea typeface="Calibri" panose="020F0502020204030204" pitchFamily="34" charset="0"/>
                <a:cs typeface="Arial" panose="020B0604020202020204" pitchFamily="34" charset="0"/>
              </a:rPr>
              <a:t>PHÂN LOẠI DỮ LIỆU</a:t>
            </a:r>
          </a:p>
          <a:p>
            <a:pPr algn="ctr">
              <a:lnSpc>
                <a:spcPct val="150000"/>
              </a:lnSpc>
            </a:pPr>
            <a:r>
              <a:rPr lang="en-US" sz="6500" b="1" smtClean="0">
                <a:solidFill>
                  <a:prstClr val="black"/>
                </a:solidFill>
                <a:latin typeface="Arial" panose="020B0604020202020204" pitchFamily="34" charset="0"/>
                <a:ea typeface="Calibri" panose="020F0502020204030204" pitchFamily="34" charset="0"/>
                <a:cs typeface="Arial" panose="020B0604020202020204" pitchFamily="34" charset="0"/>
              </a:rPr>
              <a:t>THEO CÁC TIÊU CHÍ</a:t>
            </a:r>
            <a:endParaRPr lang="en-US" sz="65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48"/>
              </a:ext>
            </a:extLst>
          </a:blip>
          <a:srcRect/>
          <a:stretch>
            <a:fillRect/>
          </a:stretch>
        </p:blipFill>
        <p:spPr>
          <a:xfrm>
            <a:off x="5216577" y="6743700"/>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709181" y="7951238"/>
            <a:ext cx="1974206" cy="2140061"/>
          </a:xfrm>
          <a:prstGeom prst="rect">
            <a:avLst/>
          </a:prstGeom>
        </p:spPr>
      </p:pic>
      <p:grpSp>
        <p:nvGrpSpPr>
          <p:cNvPr id="13" name="Group 12"/>
          <p:cNvGrpSpPr/>
          <p:nvPr/>
        </p:nvGrpSpPr>
        <p:grpSpPr>
          <a:xfrm>
            <a:off x="2977264" y="1181100"/>
            <a:ext cx="2204336" cy="1952445"/>
            <a:chOff x="3355952" y="3102142"/>
            <a:chExt cx="1406383" cy="1285465"/>
          </a:xfrm>
          <a:solidFill>
            <a:srgbClr val="92D050"/>
          </a:solidFill>
        </p:grpSpPr>
        <p:grpSp>
          <p:nvGrpSpPr>
            <p:cNvPr id="14" name="Group 4"/>
            <p:cNvGrpSpPr/>
            <p:nvPr/>
          </p:nvGrpSpPr>
          <p:grpSpPr>
            <a:xfrm>
              <a:off x="3355952" y="3102142"/>
              <a:ext cx="1406383" cy="1285465"/>
              <a:chOff x="14167" y="0"/>
              <a:chExt cx="6321663" cy="6350000"/>
            </a:xfrm>
            <a:grpFill/>
          </p:grpSpPr>
          <p:sp>
            <p:nvSpPr>
              <p:cNvPr id="16" name="Freeform 5"/>
              <p:cNvSpPr/>
              <p:nvPr/>
            </p:nvSpPr>
            <p:spPr>
              <a:xfrm>
                <a:off x="14167" y="0"/>
                <a:ext cx="6321663"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9966"/>
              </a:solidFill>
            </p:spPr>
          </p:sp>
        </p:grpSp>
        <p:sp>
          <p:nvSpPr>
            <p:cNvPr id="15" name="TextBox 15"/>
            <p:cNvSpPr txBox="1"/>
            <p:nvPr/>
          </p:nvSpPr>
          <p:spPr>
            <a:xfrm>
              <a:off x="3527818" y="3635071"/>
              <a:ext cx="1011619" cy="393959"/>
            </a:xfrm>
            <a:prstGeom prst="rect">
              <a:avLst/>
            </a:prstGeom>
            <a:noFill/>
          </p:spPr>
          <p:txBody>
            <a:bodyPr wrap="square" lIns="0" tIns="0" rIns="0" bIns="0" rtlCol="0" anchor="t">
              <a:spAutoFit/>
            </a:bodyPr>
            <a:lstStyle/>
            <a:p>
              <a:pPr algn="ctr">
                <a:lnSpc>
                  <a:spcPts val="4368"/>
                </a:lnSpc>
              </a:pPr>
              <a:r>
                <a:rPr lang="en-US" sz="6000" b="1" smtClean="0">
                  <a:solidFill>
                    <a:prstClr val="white"/>
                  </a:solidFill>
                  <a:latin typeface="Arial" panose="020B0604020202020204" pitchFamily="34" charset="0"/>
                  <a:cs typeface="Arial" panose="020B0604020202020204" pitchFamily="34" charset="0"/>
                </a:rPr>
                <a:t>02</a:t>
              </a:r>
              <a:endParaRPr lang="en-US" sz="6000" b="1">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63681417"/>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81000" y="342900"/>
            <a:ext cx="17449799"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5974942" y="216817"/>
            <a:ext cx="2105142" cy="140255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5864266">
            <a:off x="2815" y="3944801"/>
            <a:ext cx="956535" cy="1443826"/>
          </a:xfrm>
          <a:prstGeom prst="rect">
            <a:avLst/>
          </a:prstGeom>
        </p:spPr>
      </p:pic>
      <p:pic>
        <p:nvPicPr>
          <p:cNvPr id="14" name="Picture 13"/>
          <p:cNvPicPr>
            <a:picLocks noChangeAspect="1"/>
          </p:cNvPicPr>
          <p:nvPr/>
        </p:nvPicPr>
        <p:blipFill>
          <a:blip r:embed="rId12" cstate="print">
            <a:duotone>
              <a:prstClr val="black"/>
              <a:schemeClr val="tx1">
                <a:tint val="45000"/>
                <a:satMod val="400000"/>
              </a:schemeClr>
            </a:duotone>
            <a:extLst>
              <a:ext uri="{BEBA8EAE-BF5A-486C-A8C5-ECC9F3942E4B}">
                <a14:imgProps xmlns:a14="http://schemas.microsoft.com/office/drawing/2010/main">
                  <a14:imgLayer r:embed="rId1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28662" y="647700"/>
            <a:ext cx="1072338" cy="1000771"/>
          </a:xfrm>
          <a:prstGeom prst="rect">
            <a:avLst/>
          </a:prstGeom>
        </p:spPr>
      </p:pic>
      <p:sp>
        <p:nvSpPr>
          <p:cNvPr id="20" name="TextBox 19"/>
          <p:cNvSpPr txBox="1"/>
          <p:nvPr/>
        </p:nvSpPr>
        <p:spPr>
          <a:xfrm>
            <a:off x="8305800" y="753449"/>
            <a:ext cx="3581400" cy="784830"/>
          </a:xfrm>
          <a:prstGeom prst="rect">
            <a:avLst/>
          </a:prstGeom>
          <a:noFill/>
        </p:spPr>
        <p:txBody>
          <a:bodyPr wrap="square" rtlCol="0">
            <a:spAutoFit/>
          </a:bodyPr>
          <a:lstStyle/>
          <a:p>
            <a:r>
              <a:rPr lang="nl-NL" sz="4500" b="1">
                <a:solidFill>
                  <a:prstClr val="black"/>
                </a:solidFill>
                <a:latin typeface="Arial" panose="020B0604020202020204" pitchFamily="34" charset="0"/>
                <a:cs typeface="Arial" panose="020B0604020202020204" pitchFamily="34" charset="0"/>
              </a:rPr>
              <a:t>HĐKP </a:t>
            </a:r>
            <a:r>
              <a:rPr lang="nl-NL" sz="4500" b="1" smtClean="0">
                <a:solidFill>
                  <a:prstClr val="black"/>
                </a:solidFill>
                <a:latin typeface="Arial" panose="020B0604020202020204" pitchFamily="34" charset="0"/>
                <a:cs typeface="Arial" panose="020B0604020202020204" pitchFamily="34" charset="0"/>
              </a:rPr>
              <a:t>2:</a:t>
            </a:r>
            <a:endParaRPr lang="en-US" sz="450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1169313" y="1790700"/>
            <a:ext cx="15823287" cy="1938992"/>
          </a:xfrm>
          <a:prstGeom prst="rect">
            <a:avLst/>
          </a:prstGeom>
        </p:spPr>
        <p:txBody>
          <a:bodyPr wrap="square">
            <a:spAutoFit/>
          </a:bodyPr>
          <a:lstStyle/>
          <a:p>
            <a:pPr algn="just">
              <a:lnSpc>
                <a:spcPct val="150000"/>
              </a:lnSpc>
            </a:pPr>
            <a:r>
              <a:rPr lang="vi-VN" sz="4000">
                <a:solidFill>
                  <a:srgbClr val="000000"/>
                </a:solidFill>
              </a:rPr>
              <a:t>Kết quả tìm hiểu về sở thích đối với môn bóng đá của 5 bạn học sinh một trường Trung học sở được cho trong bảng thống kê sau:</a:t>
            </a:r>
            <a:endParaRPr lang="en-US" sz="4000"/>
          </a:p>
        </p:txBody>
      </p:sp>
      <p:pic>
        <p:nvPicPr>
          <p:cNvPr id="9" name="Picture 8"/>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Effect>
                      <a14:saturation sat="400000"/>
                    </a14:imgEffect>
                    <a14:imgEffect>
                      <a14:brightnessContrast bright="20000" contrast="-40000"/>
                    </a14:imgEffect>
                  </a14:imgLayer>
                </a14:imgProps>
              </a:ext>
            </a:extLst>
          </a:blip>
          <a:stretch>
            <a:fillRect/>
          </a:stretch>
        </p:blipFill>
        <p:spPr>
          <a:xfrm>
            <a:off x="2590800" y="4533900"/>
            <a:ext cx="13208112" cy="3733800"/>
          </a:xfrm>
          <a:prstGeom prst="rect">
            <a:avLst/>
          </a:prstGeom>
        </p:spPr>
      </p:pic>
      <p:pic>
        <p:nvPicPr>
          <p:cNvPr id="15" name="Picture 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79102">
            <a:off x="16354212" y="8326265"/>
            <a:ext cx="1578621" cy="1711242"/>
          </a:xfrm>
          <a:prstGeom prst="rect">
            <a:avLst/>
          </a:prstGeom>
        </p:spPr>
      </p:pic>
    </p:spTree>
    <p:extLst>
      <p:ext uri="{BB962C8B-B14F-4D97-AF65-F5344CB8AC3E}">
        <p14:creationId xmlns:p14="http://schemas.microsoft.com/office/powerpoint/2010/main" val="2904778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81000" y="190500"/>
            <a:ext cx="17449799" cy="99441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5974942" y="216817"/>
            <a:ext cx="2105142" cy="140255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5864266">
            <a:off x="-97269" y="2349902"/>
            <a:ext cx="956535" cy="1443826"/>
          </a:xfrm>
          <a:prstGeom prst="rect">
            <a:avLst/>
          </a:prstGeom>
        </p:spPr>
      </p:pic>
      <p:pic>
        <p:nvPicPr>
          <p:cNvPr id="9" name="Picture 8"/>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saturation sat="400000"/>
                    </a14:imgEffect>
                    <a14:imgEffect>
                      <a14:brightnessContrast bright="20000" contrast="-40000"/>
                    </a14:imgEffect>
                  </a14:imgLayer>
                </a14:imgProps>
              </a:ext>
            </a:extLst>
          </a:blip>
          <a:stretch>
            <a:fillRect/>
          </a:stretch>
        </p:blipFill>
        <p:spPr>
          <a:xfrm>
            <a:off x="2788655" y="876300"/>
            <a:ext cx="12521169" cy="3539608"/>
          </a:xfrm>
          <a:prstGeom prst="rect">
            <a:avLst/>
          </a:prstGeom>
        </p:spPr>
      </p:pic>
      <p:sp>
        <p:nvSpPr>
          <p:cNvPr id="10" name="Rectangle 9"/>
          <p:cNvSpPr/>
          <p:nvPr/>
        </p:nvSpPr>
        <p:spPr>
          <a:xfrm>
            <a:off x="1017590" y="4838700"/>
            <a:ext cx="16203610" cy="4708981"/>
          </a:xfrm>
          <a:prstGeom prst="rect">
            <a:avLst/>
          </a:prstGeom>
        </p:spPr>
        <p:txBody>
          <a:bodyPr wrap="square">
            <a:spAutoFit/>
          </a:bodyPr>
          <a:lstStyle/>
          <a:p>
            <a:pPr algn="just">
              <a:lnSpc>
                <a:spcPct val="150000"/>
              </a:lnSpc>
            </a:pPr>
            <a:r>
              <a:rPr lang="vi-VN" sz="4000">
                <a:solidFill>
                  <a:srgbClr val="000000"/>
                </a:solidFill>
              </a:rPr>
              <a:t>Hãy cho biết:</a:t>
            </a:r>
          </a:p>
          <a:p>
            <a:pPr algn="just">
              <a:lnSpc>
                <a:spcPct val="150000"/>
              </a:lnSpc>
            </a:pPr>
            <a:r>
              <a:rPr lang="vi-VN" sz="4000">
                <a:solidFill>
                  <a:srgbClr val="000000"/>
                </a:solidFill>
              </a:rPr>
              <a:t>a) Các loại mức độ thể hiện sự yêu thích đối với môn bóng đá của 5 học sinh trên.</a:t>
            </a:r>
          </a:p>
          <a:p>
            <a:pPr algn="just">
              <a:lnSpc>
                <a:spcPct val="150000"/>
              </a:lnSpc>
            </a:pPr>
            <a:r>
              <a:rPr lang="vi-VN" sz="4000">
                <a:solidFill>
                  <a:srgbClr val="000000"/>
                </a:solidFill>
              </a:rPr>
              <a:t>b) Có bao nhiêu học sinh nam và bao nhiêu học sinh nữ được điều tra</a:t>
            </a:r>
            <a:r>
              <a:rPr lang="vi-VN" sz="4000" smtClean="0">
                <a:solidFill>
                  <a:srgbClr val="000000"/>
                </a:solidFill>
              </a:rPr>
              <a:t>.</a:t>
            </a:r>
            <a:endParaRPr lang="en-US" sz="4000" smtClean="0">
              <a:solidFill>
                <a:srgbClr val="000000"/>
              </a:solidFill>
            </a:endParaRPr>
          </a:p>
          <a:p>
            <a:pPr algn="just">
              <a:lnSpc>
                <a:spcPct val="150000"/>
              </a:lnSpc>
            </a:pPr>
            <a:r>
              <a:rPr lang="vi-VN" sz="4000">
                <a:solidFill>
                  <a:srgbClr val="000000"/>
                </a:solidFill>
              </a:rPr>
              <a:t>c) Độ tuổi trung bình của các bạn được điều tra.</a:t>
            </a:r>
          </a:p>
        </p:txBody>
      </p:sp>
    </p:spTree>
    <p:extLst>
      <p:ext uri="{BB962C8B-B14F-4D97-AF65-F5344CB8AC3E}">
        <p14:creationId xmlns:p14="http://schemas.microsoft.com/office/powerpoint/2010/main" val="3384976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723900"/>
            <a:ext cx="16403317" cy="8915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623282" y="8189137"/>
            <a:ext cx="1513543" cy="1640697"/>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5669367" y="362585"/>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5713833" y="7629463"/>
            <a:ext cx="1490734" cy="2250165"/>
          </a:xfrm>
          <a:prstGeom prst="rect">
            <a:avLst/>
          </a:prstGeom>
        </p:spPr>
      </p:pic>
      <p:sp>
        <p:nvSpPr>
          <p:cNvPr id="12" name="Oval Callout 11"/>
          <p:cNvSpPr/>
          <p:nvPr/>
        </p:nvSpPr>
        <p:spPr>
          <a:xfrm>
            <a:off x="8267700" y="1257300"/>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10" name="Rectangle 9"/>
          <p:cNvSpPr/>
          <p:nvPr/>
        </p:nvSpPr>
        <p:spPr>
          <a:xfrm>
            <a:off x="1844040" y="2439998"/>
            <a:ext cx="14630400" cy="1938992"/>
          </a:xfrm>
          <a:prstGeom prst="rect">
            <a:avLst/>
          </a:prstGeom>
        </p:spPr>
        <p:txBody>
          <a:bodyPr wrap="square">
            <a:spAutoFit/>
          </a:bodyPr>
          <a:lstStyle/>
          <a:p>
            <a:pPr algn="just">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a) Các loại mức độ thể hiện sự yêu thích đối với môn bóng đá của 5 học sinh trên là: không thích, thích, rất thích</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10"/>
          <p:cNvSpPr/>
          <p:nvPr/>
        </p:nvSpPr>
        <p:spPr>
          <a:xfrm>
            <a:off x="1828800" y="4889837"/>
            <a:ext cx="11978640" cy="1015663"/>
          </a:xfrm>
          <a:prstGeom prst="rect">
            <a:avLst/>
          </a:prstGeom>
        </p:spPr>
        <p:txBody>
          <a:bodyPr wrap="square">
            <a:spAutoFit/>
          </a:bodyPr>
          <a:lstStyle/>
          <a:p>
            <a:pPr lvl="0" algn="just">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b) Có 3 học sinh nam, 2 học sinh nữ được điều tra</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13" name="Rectangle 12"/>
          <p:cNvSpPr/>
          <p:nvPr/>
        </p:nvSpPr>
        <p:spPr>
          <a:xfrm>
            <a:off x="1828800" y="6617374"/>
            <a:ext cx="11978640" cy="1015663"/>
          </a:xfrm>
          <a:prstGeom prst="rect">
            <a:avLst/>
          </a:prstGeom>
        </p:spPr>
        <p:txBody>
          <a:bodyPr wrap="square">
            <a:spAutoFit/>
          </a:bodyPr>
          <a:lstStyle/>
          <a:p>
            <a:pPr lvl="0" algn="just">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c) Độ tuổi trung bình của các bạn được điều tra là</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14" name="Rectangle 13"/>
              <p:cNvSpPr/>
              <p:nvPr/>
            </p:nvSpPr>
            <p:spPr>
              <a:xfrm>
                <a:off x="5055167" y="7734300"/>
                <a:ext cx="8938729" cy="1015663"/>
              </a:xfrm>
              <a:prstGeom prst="rect">
                <a:avLst/>
              </a:prstGeom>
            </p:spPr>
            <p:txBody>
              <a:bodyPr wrap="none">
                <a:spAutoFit/>
              </a:bodyPr>
              <a:lstStyle/>
              <a:p>
                <a:pPr lvl="0" algn="just">
                  <a:lnSpc>
                    <a:spcPct val="150000"/>
                  </a:lnSpc>
                </a:pPr>
                <a14:m>
                  <m:oMath xmlns:m="http://schemas.openxmlformats.org/officeDocument/2006/math">
                    <m:r>
                      <a:rPr lang="en-US" sz="40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(13+14+14+12+14):5≈13</m:t>
                    </m:r>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(tuổi)</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5055167" y="7734300"/>
                <a:ext cx="8938729" cy="1015663"/>
              </a:xfrm>
              <a:prstGeom prst="rect">
                <a:avLst/>
              </a:prstGeom>
              <a:blipFill rotWithShape="0">
                <a:blip r:embed="rId12"/>
                <a:stretch>
                  <a:fillRect r="-1363" b="-14458"/>
                </a:stretch>
              </a:blipFill>
            </p:spPr>
            <p:txBody>
              <a:bodyPr/>
              <a:lstStyle/>
              <a:p>
                <a:r>
                  <a:rPr lang="en-US">
                    <a:noFill/>
                  </a:rPr>
                  <a:t> </a:t>
                </a:r>
              </a:p>
            </p:txBody>
          </p:sp>
        </mc:Fallback>
      </mc:AlternateContent>
    </p:spTree>
    <p:extLst>
      <p:ext uri="{BB962C8B-B14F-4D97-AF65-F5344CB8AC3E}">
        <p14:creationId xmlns:p14="http://schemas.microsoft.com/office/powerpoint/2010/main" val="426936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11"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66800" y="1181100"/>
            <a:ext cx="16230600" cy="82296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5553893" y="7453634"/>
            <a:ext cx="1490734" cy="2250165"/>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860237" y="7214389"/>
            <a:ext cx="2355479" cy="2553365"/>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5730327" y="880075"/>
            <a:ext cx="2397119" cy="1597080"/>
          </a:xfrm>
          <a:prstGeom prst="rect">
            <a:avLst/>
          </a:prstGeom>
        </p:spPr>
      </p:pic>
      <p:sp>
        <p:nvSpPr>
          <p:cNvPr id="20" name="TextBox 19"/>
          <p:cNvSpPr txBox="1"/>
          <p:nvPr/>
        </p:nvSpPr>
        <p:spPr>
          <a:xfrm>
            <a:off x="6879233" y="2171700"/>
            <a:ext cx="4572000" cy="1015663"/>
          </a:xfrm>
          <a:prstGeom prst="rect">
            <a:avLst/>
          </a:prstGeom>
          <a:noFill/>
        </p:spPr>
        <p:txBody>
          <a:bodyPr wrap="square" rtlCol="0">
            <a:spAutoFit/>
          </a:bodyPr>
          <a:lstStyle/>
          <a:p>
            <a:r>
              <a:rPr lang="en-US" sz="6000" b="1" smtClean="0">
                <a:solidFill>
                  <a:srgbClr val="FF0000"/>
                </a:solidFill>
                <a:latin typeface="Arial" panose="020B0604020202020204" pitchFamily="34" charset="0"/>
                <a:cs typeface="Arial" panose="020B0604020202020204" pitchFamily="34" charset="0"/>
              </a:rPr>
              <a:t>NHẬN XÉT</a:t>
            </a:r>
            <a:endParaRPr lang="en-US" sz="6000" b="1">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1600200" y="3619500"/>
            <a:ext cx="15503264" cy="1015663"/>
          </a:xfrm>
          <a:prstGeom prst="rect">
            <a:avLst/>
          </a:prstGeom>
        </p:spPr>
        <p:txBody>
          <a:bodyPr wrap="square">
            <a:spAutoFit/>
          </a:bodyPr>
          <a:lstStyle/>
          <a:p>
            <a:pPr marL="571500" indent="-571500" algn="just">
              <a:lnSpc>
                <a:spcPct val="150000"/>
              </a:lnSpc>
              <a:spcAft>
                <a:spcPts val="600"/>
              </a:spcAft>
              <a:buFont typeface="Arial" panose="020B0604020202020204" pitchFamily="34" charset="0"/>
              <a:buChar char="•"/>
            </a:pPr>
            <a:r>
              <a:rPr lang="en-US" sz="4000">
                <a:latin typeface="Arial" panose="020B0604020202020204" pitchFamily="34" charset="0"/>
                <a:ea typeface="Times New Roman" panose="02020603050405020304" pitchFamily="18" charset="0"/>
                <a:cs typeface="Arial" panose="020B0604020202020204" pitchFamily="34" charset="0"/>
              </a:rPr>
              <a:t>Các dữ liệu số như: 12; 13; 14 được gọi là </a:t>
            </a:r>
            <a:r>
              <a:rPr lang="en-US" sz="4000" b="1" i="1">
                <a:latin typeface="Arial" panose="020B0604020202020204" pitchFamily="34" charset="0"/>
                <a:ea typeface="Times New Roman" panose="02020603050405020304" pitchFamily="18" charset="0"/>
                <a:cs typeface="Arial" panose="020B0604020202020204" pitchFamily="34" charset="0"/>
              </a:rPr>
              <a:t>dữ liệu định lượng</a:t>
            </a:r>
            <a:r>
              <a:rPr lang="en-US" sz="4000" smtClean="0">
                <a:latin typeface="Arial" panose="020B0604020202020204" pitchFamily="34" charset="0"/>
                <a:ea typeface="Times New Roman" panose="02020603050405020304" pitchFamily="18" charset="0"/>
                <a:cs typeface="Arial" panose="020B0604020202020204" pitchFamily="34" charset="0"/>
              </a:rPr>
              <a:t>.</a:t>
            </a:r>
            <a:endParaRPr lang="en-US" sz="4000">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1600200" y="4955058"/>
            <a:ext cx="15011400" cy="1938992"/>
          </a:xfrm>
          <a:prstGeom prst="rect">
            <a:avLst/>
          </a:prstGeom>
        </p:spPr>
        <p:txBody>
          <a:bodyPr wrap="square">
            <a:spAutoFit/>
          </a:bodyPr>
          <a:lstStyle/>
          <a:p>
            <a:pPr marL="571500" lvl="0" indent="-571500" algn="just">
              <a:lnSpc>
                <a:spcPct val="150000"/>
              </a:lnSpc>
              <a:spcAft>
                <a:spcPts val="600"/>
              </a:spcAft>
              <a:buFont typeface="Arial" panose="020B0604020202020204" pitchFamily="34" charset="0"/>
              <a:buChar char="•"/>
            </a:pPr>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Các dữ liệu không phải là số như</a:t>
            </a:r>
            <a:r>
              <a:rPr lang="en-US" sz="400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không thích; thích; rất thích; nam; nữ được gọi là </a:t>
            </a:r>
            <a:r>
              <a:rPr lang="en-US" sz="4000" b="1" i="1">
                <a:solidFill>
                  <a:prstClr val="black"/>
                </a:solidFill>
                <a:latin typeface="Arial" panose="020B0604020202020204" pitchFamily="34" charset="0"/>
                <a:ea typeface="Times New Roman" panose="02020603050405020304" pitchFamily="18" charset="0"/>
                <a:cs typeface="Arial" panose="020B0604020202020204" pitchFamily="34" charset="0"/>
              </a:rPr>
              <a:t>dữ liệu định tính</a:t>
            </a:r>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2371625257"/>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66800" y="876300"/>
            <a:ext cx="16230600" cy="8551666"/>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078595" y="7461217"/>
            <a:ext cx="1218411" cy="183911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623128" y="7609531"/>
            <a:ext cx="1833147" cy="1987152"/>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5730327" y="880075"/>
            <a:ext cx="2397119" cy="1597080"/>
          </a:xfrm>
          <a:prstGeom prst="rect">
            <a:avLst/>
          </a:prstGeom>
        </p:spPr>
      </p:pic>
      <p:sp>
        <p:nvSpPr>
          <p:cNvPr id="20" name="TextBox 19"/>
          <p:cNvSpPr txBox="1"/>
          <p:nvPr/>
        </p:nvSpPr>
        <p:spPr>
          <a:xfrm>
            <a:off x="7010400" y="1765637"/>
            <a:ext cx="4800600" cy="1015663"/>
          </a:xfrm>
          <a:prstGeom prst="rect">
            <a:avLst/>
          </a:prstGeom>
          <a:noFill/>
        </p:spPr>
        <p:txBody>
          <a:bodyPr wrap="square" rtlCol="0">
            <a:spAutoFit/>
          </a:bodyPr>
          <a:lstStyle/>
          <a:p>
            <a:r>
              <a:rPr lang="en-US" sz="6000" b="1" smtClean="0">
                <a:solidFill>
                  <a:srgbClr val="FF0000"/>
                </a:solidFill>
                <a:latin typeface="Arial" panose="020B0604020202020204" pitchFamily="34" charset="0"/>
                <a:cs typeface="Arial" panose="020B0604020202020204" pitchFamily="34" charset="0"/>
              </a:rPr>
              <a:t>KẾT LUẬN</a:t>
            </a:r>
            <a:endParaRPr lang="en-US" sz="6000" b="1">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2133600" y="2957488"/>
            <a:ext cx="14325600" cy="1824923"/>
          </a:xfrm>
          <a:prstGeom prst="rect">
            <a:avLst/>
          </a:prstGeom>
        </p:spPr>
        <p:txBody>
          <a:bodyPr wrap="square">
            <a:spAutoFit/>
          </a:bodyPr>
          <a:lstStyle/>
          <a:p>
            <a:pPr marL="571500" indent="-571500" algn="just">
              <a:lnSpc>
                <a:spcPct val="150000"/>
              </a:lnSpc>
              <a:spcAft>
                <a:spcPts val="600"/>
              </a:spcAft>
              <a:buFontTx/>
              <a:buChar char="-"/>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Để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thuận tiện trong mô tả và xử lí, người ta thường phải phân loại dữ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liệu.</a:t>
            </a:r>
          </a:p>
        </p:txBody>
      </p:sp>
      <p:sp>
        <p:nvSpPr>
          <p:cNvPr id="8" name="Rectangle 7"/>
          <p:cNvSpPr/>
          <p:nvPr/>
        </p:nvSpPr>
        <p:spPr>
          <a:xfrm>
            <a:off x="2103120" y="5118437"/>
            <a:ext cx="14356080" cy="1015663"/>
          </a:xfrm>
          <a:prstGeom prst="rect">
            <a:avLst/>
          </a:prstGeom>
        </p:spPr>
        <p:txBody>
          <a:bodyPr wrap="square">
            <a:spAutoFit/>
          </a:bodyPr>
          <a:lstStyle/>
          <a:p>
            <a:pPr marL="571500" lvl="0" indent="-571500" algn="just">
              <a:lnSpc>
                <a:spcPct val="150000"/>
              </a:lnSpc>
              <a:spcAft>
                <a:spcPts val="600"/>
              </a:spcAft>
              <a:buFontTx/>
              <a:buChar char="-"/>
            </a:pPr>
            <a:r>
              <a:rPr lang="en-US" sz="4000" b="1">
                <a:solidFill>
                  <a:srgbClr val="000000"/>
                </a:solidFill>
                <a:latin typeface="Arial" panose="020B0604020202020204" pitchFamily="34" charset="0"/>
                <a:ea typeface="Times New Roman" panose="02020603050405020304" pitchFamily="18" charset="0"/>
                <a:cs typeface="Arial" panose="020B0604020202020204" pitchFamily="34" charset="0"/>
              </a:rPr>
              <a:t>Dữ liệu định lượng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được biểu diễn bằng số thực</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Rectangle 8"/>
          <p:cNvSpPr/>
          <p:nvPr/>
        </p:nvSpPr>
        <p:spPr>
          <a:xfrm>
            <a:off x="2103120" y="6515100"/>
            <a:ext cx="14584680" cy="1015663"/>
          </a:xfrm>
          <a:prstGeom prst="rect">
            <a:avLst/>
          </a:prstGeom>
        </p:spPr>
        <p:txBody>
          <a:bodyPr wrap="square">
            <a:spAutoFit/>
          </a:bodyPr>
          <a:lstStyle/>
          <a:p>
            <a:pPr marL="571500" lvl="0" indent="-571500" algn="just">
              <a:lnSpc>
                <a:spcPct val="150000"/>
              </a:lnSpc>
              <a:spcAft>
                <a:spcPts val="600"/>
              </a:spcAft>
              <a:buFontTx/>
              <a:buChar char="-"/>
            </a:pPr>
            <a:r>
              <a:rPr lang="en-US" sz="4000" b="1">
                <a:solidFill>
                  <a:srgbClr val="000000"/>
                </a:solidFill>
                <a:latin typeface="Arial" panose="020B0604020202020204" pitchFamily="34" charset="0"/>
                <a:ea typeface="Times New Roman" panose="02020603050405020304" pitchFamily="18" charset="0"/>
                <a:cs typeface="Arial" panose="020B0604020202020204" pitchFamily="34" charset="0"/>
              </a:rPr>
              <a:t>Dữ liệu định tính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được biểu diễn bằng từ, chữ cái, kí hiệu,..</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45863520"/>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0230" y="35044"/>
            <a:ext cx="1860063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59007">
            <a:off x="16428856" y="8389551"/>
            <a:ext cx="1196198" cy="180558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5791200" y="11811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26502" y="987956"/>
              <a:ext cx="4974440" cy="884858"/>
            </a:xfrm>
            <a:prstGeom prst="rect">
              <a:avLst/>
            </a:prstGeom>
            <a:noFill/>
            <a:ln>
              <a:noFill/>
            </a:ln>
          </p:spPr>
          <p:txBody>
            <a:bodyPr wrap="none">
              <a:spAutoFit/>
            </a:bodyPr>
            <a:lstStyle/>
            <a:p>
              <a:pPr algn="ctr"/>
              <a:r>
                <a:rPr lang="en-US" sz="4000" b="1">
                  <a:solidFill>
                    <a:schemeClr val="bg1"/>
                  </a:solidFill>
                  <a:latin typeface="Arial" panose="020B0604020202020204" pitchFamily="34" charset="0"/>
                  <a:ea typeface="Times New Roman" panose="02020603050405020304" pitchFamily="18" charset="0"/>
                  <a:cs typeface="Arial" panose="020B0604020202020204" pitchFamily="34" charset="0"/>
                </a:rPr>
                <a:t>Ví dụ </a:t>
              </a:r>
              <a:r>
                <a:rPr lang="en-US" sz="4000" b="1" smtClean="0">
                  <a:solidFill>
                    <a:schemeClr val="bg1"/>
                  </a:solidFill>
                  <a:latin typeface="Arial" panose="020B0604020202020204" pitchFamily="34" charset="0"/>
                  <a:ea typeface="Times New Roman" panose="02020603050405020304" pitchFamily="18" charset="0"/>
                  <a:cs typeface="Arial" panose="020B0604020202020204" pitchFamily="34" charset="0"/>
                </a:rPr>
                <a:t>2 </a:t>
              </a:r>
              <a:r>
                <a:rPr lang="en-US" sz="4000" b="1">
                  <a:solidFill>
                    <a:schemeClr val="bg1"/>
                  </a:solidFill>
                  <a:latin typeface="Arial" panose="020B0604020202020204" pitchFamily="34" charset="0"/>
                  <a:ea typeface="Times New Roman" panose="02020603050405020304" pitchFamily="18" charset="0"/>
                  <a:cs typeface="Arial" panose="020B0604020202020204" pitchFamily="34" charset="0"/>
                </a:rPr>
                <a:t>(SGK – </a:t>
              </a:r>
              <a:r>
                <a:rPr lang="en-US" sz="4000" b="1" smtClean="0">
                  <a:solidFill>
                    <a:schemeClr val="bg1"/>
                  </a:solidFill>
                  <a:latin typeface="Arial" panose="020B0604020202020204" pitchFamily="34" charset="0"/>
                  <a:ea typeface="Times New Roman" panose="02020603050405020304" pitchFamily="18" charset="0"/>
                  <a:cs typeface="Arial" panose="020B0604020202020204" pitchFamily="34" charset="0"/>
                </a:rPr>
                <a:t>tr91)</a:t>
              </a:r>
              <a:endParaRPr lang="en-US" sz="4000" b="1">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p:sp>
        <p:nvSpPr>
          <p:cNvPr id="5" name="TextBox 4"/>
          <p:cNvSpPr txBox="1"/>
          <p:nvPr/>
        </p:nvSpPr>
        <p:spPr>
          <a:xfrm>
            <a:off x="228600" y="2552700"/>
            <a:ext cx="18135600" cy="5632311"/>
          </a:xfrm>
          <a:prstGeom prst="rect">
            <a:avLst/>
          </a:prstGeom>
          <a:noFill/>
        </p:spPr>
        <p:txBody>
          <a:bodyPr wrap="square" rtlCol="0">
            <a:spAutoFit/>
          </a:bodyPr>
          <a:lstStyle/>
          <a:p>
            <a:pPr>
              <a:lnSpc>
                <a:spcPct val="150000"/>
              </a:lnSpc>
            </a:pPr>
            <a:r>
              <a:rPr lang="en-US" sz="4000" smtClean="0">
                <a:latin typeface="Arial" panose="020B0604020202020204" pitchFamily="34" charset="0"/>
                <a:cs typeface="Arial" panose="020B0604020202020204" pitchFamily="34" charset="0"/>
              </a:rPr>
              <a:t>Phân loại các dãy dữ liệu sau dựa trên các tiêu chí định tính và định lượng.</a:t>
            </a:r>
          </a:p>
          <a:p>
            <a:pPr marL="742950" indent="-742950">
              <a:lnSpc>
                <a:spcPct val="150000"/>
              </a:lnSpc>
              <a:buAutoNum type="alphaLcParenR"/>
            </a:pPr>
            <a:r>
              <a:rPr lang="en-US" sz="4000" smtClean="0">
                <a:latin typeface="Arial" panose="020B0604020202020204" pitchFamily="34" charset="0"/>
                <a:cs typeface="Arial" panose="020B0604020202020204" pitchFamily="34" charset="0"/>
              </a:rPr>
              <a:t>Các loại xe ô tô được sản xuất: A; B; C; ...</a:t>
            </a:r>
          </a:p>
          <a:p>
            <a:pPr marL="742950" indent="-742950">
              <a:lnSpc>
                <a:spcPct val="150000"/>
              </a:lnSpc>
              <a:buAutoNum type="alphaLcParenR"/>
            </a:pPr>
            <a:r>
              <a:rPr lang="en-US" sz="4000" smtClean="0">
                <a:latin typeface="Arial" panose="020B0604020202020204" pitchFamily="34" charset="0"/>
                <a:cs typeface="Arial" panose="020B0604020202020204" pitchFamily="34" charset="0"/>
              </a:rPr>
              <a:t>Chiều cao (tính theo cm) của một số bạn học sinh lớp 7C: 142; 148; 152; ...</a:t>
            </a:r>
          </a:p>
          <a:p>
            <a:pPr marL="742950" indent="-742950">
              <a:lnSpc>
                <a:spcPct val="150000"/>
              </a:lnSpc>
              <a:buAutoNum type="alphaLcParenR"/>
            </a:pPr>
            <a:r>
              <a:rPr lang="en-US" sz="4000" smtClean="0">
                <a:latin typeface="Arial" panose="020B0604020202020204" pitchFamily="34" charset="0"/>
                <a:cs typeface="Arial" panose="020B0604020202020204" pitchFamily="34" charset="0"/>
              </a:rPr>
              <a:t>Danh sách các môn thể thao được học sinh yêu thích: bóng đá; cầu lông; bóng chuyền; ...</a:t>
            </a:r>
          </a:p>
          <a:p>
            <a:pPr marL="742950" indent="-742950">
              <a:lnSpc>
                <a:spcPct val="150000"/>
              </a:lnSpc>
              <a:buAutoNum type="alphaLcParenR"/>
            </a:pPr>
            <a:r>
              <a:rPr lang="en-US" sz="4000" smtClean="0">
                <a:latin typeface="Arial" panose="020B0604020202020204" pitchFamily="34" charset="0"/>
                <a:cs typeface="Arial" panose="020B0604020202020204" pitchFamily="34" charset="0"/>
              </a:rPr>
              <a:t>Điểm trung bình môn Toán của một số bạn học sinh: 5,5; 6,5; 8,2; ...</a:t>
            </a: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 y="35044"/>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7338946" y="8939527"/>
            <a:ext cx="837522" cy="126418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sp>
        <p:nvSpPr>
          <p:cNvPr id="12" name="Oval Callout 11"/>
          <p:cNvSpPr/>
          <p:nvPr/>
        </p:nvSpPr>
        <p:spPr>
          <a:xfrm>
            <a:off x="8080919" y="1028700"/>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7" name="TextBox 6"/>
          <p:cNvSpPr txBox="1"/>
          <p:nvPr/>
        </p:nvSpPr>
        <p:spPr>
          <a:xfrm>
            <a:off x="769830" y="2336907"/>
            <a:ext cx="17145000" cy="901593"/>
          </a:xfrm>
          <a:prstGeom prst="rect">
            <a:avLst/>
          </a:prstGeom>
          <a:noFill/>
        </p:spPr>
        <p:txBody>
          <a:bodyPr wrap="square" rtlCol="0">
            <a:spAutoFit/>
          </a:bodyPr>
          <a:lstStyle/>
          <a:p>
            <a:pPr marL="742950" indent="-742950">
              <a:lnSpc>
                <a:spcPct val="150000"/>
              </a:lnSpc>
              <a:buAutoNum type="alphaLcParenR"/>
            </a:pPr>
            <a:r>
              <a:rPr lang="en-US" sz="4000" smtClean="0">
                <a:solidFill>
                  <a:prstClr val="black"/>
                </a:solidFill>
                <a:latin typeface="Arial" panose="020B0604020202020204" pitchFamily="34" charset="0"/>
                <a:cs typeface="Arial" panose="020B0604020202020204" pitchFamily="34" charset="0"/>
              </a:rPr>
              <a:t>Các loại xe ô tô (A; B; C; ...) là dữ liệu định tính.</a:t>
            </a:r>
          </a:p>
        </p:txBody>
      </p:sp>
      <p:sp>
        <p:nvSpPr>
          <p:cNvPr id="14" name="TextBox 13"/>
          <p:cNvSpPr txBox="1"/>
          <p:nvPr/>
        </p:nvSpPr>
        <p:spPr>
          <a:xfrm>
            <a:off x="769830" y="3695700"/>
            <a:ext cx="17145000" cy="1015663"/>
          </a:xfrm>
          <a:prstGeom prst="rect">
            <a:avLst/>
          </a:prstGeom>
          <a:noFill/>
        </p:spPr>
        <p:txBody>
          <a:bodyPr wrap="square" rtlCol="0">
            <a:spAutoFit/>
          </a:bodyPr>
          <a:lstStyle/>
          <a:p>
            <a:pPr>
              <a:lnSpc>
                <a:spcPct val="150000"/>
              </a:lnSpc>
            </a:pPr>
            <a:r>
              <a:rPr lang="en-US" sz="4000" smtClean="0">
                <a:solidFill>
                  <a:prstClr val="black"/>
                </a:solidFill>
                <a:latin typeface="Arial" panose="020B0604020202020204" pitchFamily="34" charset="0"/>
                <a:cs typeface="Arial" panose="020B0604020202020204" pitchFamily="34" charset="0"/>
              </a:rPr>
              <a:t>b)  Chiều cao (tính theo cm: 142; 148; 152;...) là dữ liệu định lượng.</a:t>
            </a:r>
          </a:p>
        </p:txBody>
      </p:sp>
      <p:sp>
        <p:nvSpPr>
          <p:cNvPr id="15" name="TextBox 14"/>
          <p:cNvSpPr txBox="1"/>
          <p:nvPr/>
        </p:nvSpPr>
        <p:spPr>
          <a:xfrm>
            <a:off x="777851" y="5067300"/>
            <a:ext cx="15605149" cy="1938992"/>
          </a:xfrm>
          <a:prstGeom prst="rect">
            <a:avLst/>
          </a:prstGeom>
          <a:noFill/>
        </p:spPr>
        <p:txBody>
          <a:bodyPr wrap="square" rtlCol="0">
            <a:spAutoFit/>
          </a:bodyPr>
          <a:lstStyle/>
          <a:p>
            <a:pPr algn="just">
              <a:lnSpc>
                <a:spcPct val="150000"/>
              </a:lnSpc>
            </a:pPr>
            <a:r>
              <a:rPr lang="en-US" sz="4000" smtClean="0">
                <a:solidFill>
                  <a:prstClr val="black"/>
                </a:solidFill>
                <a:latin typeface="Arial" panose="020B0604020202020204" pitchFamily="34" charset="0"/>
                <a:cs typeface="Arial" panose="020B0604020202020204" pitchFamily="34" charset="0"/>
              </a:rPr>
              <a:t>c)  </a:t>
            </a:r>
            <a:r>
              <a:rPr lang="vi-VN" sz="4000" smtClean="0">
                <a:solidFill>
                  <a:prstClr val="black"/>
                </a:solidFill>
                <a:cs typeface="Arial" panose="020B0604020202020204" pitchFamily="34" charset="0"/>
              </a:rPr>
              <a:t>Danh </a:t>
            </a:r>
            <a:r>
              <a:rPr lang="vi-VN" sz="4000">
                <a:solidFill>
                  <a:prstClr val="black"/>
                </a:solidFill>
                <a:cs typeface="Arial" panose="020B0604020202020204" pitchFamily="34" charset="0"/>
              </a:rPr>
              <a:t>sách các môn thể thao được học sinh yêu thích: bóng đá; cầu lông; bóng chuyền</a:t>
            </a:r>
            <a:r>
              <a:rPr lang="vi-VN" sz="4000" smtClean="0">
                <a:solidFill>
                  <a:prstClr val="black"/>
                </a:solidFill>
                <a:cs typeface="Arial" panose="020B0604020202020204" pitchFamily="34" charset="0"/>
              </a:rPr>
              <a:t>;...</a:t>
            </a:r>
            <a:r>
              <a:rPr lang="en-US" sz="4000" smtClean="0">
                <a:solidFill>
                  <a:prstClr val="black"/>
                </a:solidFill>
                <a:latin typeface="Arial" panose="020B0604020202020204" pitchFamily="34" charset="0"/>
                <a:cs typeface="Arial" panose="020B0604020202020204" pitchFamily="34" charset="0"/>
              </a:rPr>
              <a:t> là dữ liệu định tính.</a:t>
            </a:r>
            <a:endParaRPr lang="vi-VN" sz="4000">
              <a:solidFill>
                <a:prstClr val="black"/>
              </a:solidFill>
              <a:cs typeface="Arial" panose="020B0604020202020204" pitchFamily="34" charset="0"/>
            </a:endParaRPr>
          </a:p>
        </p:txBody>
      </p:sp>
      <p:sp>
        <p:nvSpPr>
          <p:cNvPr id="5" name="Rectangle 4"/>
          <p:cNvSpPr/>
          <p:nvPr/>
        </p:nvSpPr>
        <p:spPr>
          <a:xfrm>
            <a:off x="838200" y="7353300"/>
            <a:ext cx="16396625" cy="1938992"/>
          </a:xfrm>
          <a:prstGeom prst="rect">
            <a:avLst/>
          </a:prstGeom>
        </p:spPr>
        <p:txBody>
          <a:bodyPr wrap="square">
            <a:spAutoFit/>
          </a:bodyPr>
          <a:lstStyle/>
          <a:p>
            <a:pPr lvl="0">
              <a:lnSpc>
                <a:spcPct val="150000"/>
              </a:lnSpc>
            </a:pPr>
            <a:r>
              <a:rPr lang="en-US" sz="4000" smtClean="0">
                <a:solidFill>
                  <a:prstClr val="black"/>
                </a:solidFill>
                <a:latin typeface="Arial" panose="020B0604020202020204" pitchFamily="34" charset="0"/>
                <a:cs typeface="Arial" panose="020B0604020202020204" pitchFamily="34" charset="0"/>
              </a:rPr>
              <a:t>d)  Điểm </a:t>
            </a:r>
            <a:r>
              <a:rPr lang="en-US" sz="4000">
                <a:solidFill>
                  <a:prstClr val="black"/>
                </a:solidFill>
                <a:latin typeface="Arial" panose="020B0604020202020204" pitchFamily="34" charset="0"/>
                <a:cs typeface="Arial" panose="020B0604020202020204" pitchFamily="34" charset="0"/>
              </a:rPr>
              <a:t>trung bình môn Toán của một số bạn học sinh: 5,5; 6,5; 8,2</a:t>
            </a:r>
            <a:r>
              <a:rPr lang="en-US" sz="4000" smtClean="0">
                <a:solidFill>
                  <a:prstClr val="black"/>
                </a:solidFill>
                <a:latin typeface="Arial" panose="020B0604020202020204" pitchFamily="34" charset="0"/>
                <a:cs typeface="Arial" panose="020B0604020202020204" pitchFamily="34" charset="0"/>
              </a:rPr>
              <a:t>;... là dữ liệu định lượng.</a:t>
            </a:r>
            <a:endParaRPr lang="en-US" sz="40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923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6477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189864" y="8017396"/>
            <a:ext cx="1490734" cy="2250165"/>
          </a:xfrm>
          <a:prstGeom prst="rect">
            <a:avLst/>
          </a:prstGeom>
        </p:spPr>
      </p:pic>
      <p:sp>
        <p:nvSpPr>
          <p:cNvPr id="3" name="TextBox 2"/>
          <p:cNvSpPr txBox="1"/>
          <p:nvPr/>
        </p:nvSpPr>
        <p:spPr>
          <a:xfrm>
            <a:off x="7162800" y="1240706"/>
            <a:ext cx="4800600" cy="1015663"/>
          </a:xfrm>
          <a:prstGeom prst="rect">
            <a:avLst/>
          </a:prstGeom>
          <a:noFill/>
        </p:spPr>
        <p:txBody>
          <a:bodyPr wrap="square" rtlCol="0">
            <a:spAutoFit/>
          </a:bodyPr>
          <a:lstStyle/>
          <a:p>
            <a:r>
              <a:rPr lang="en-US" sz="6000" b="1" smtClean="0">
                <a:latin typeface="Arial" panose="020B0604020202020204" pitchFamily="34" charset="0"/>
                <a:cs typeface="Arial" panose="020B0604020202020204" pitchFamily="34" charset="0"/>
              </a:rPr>
              <a:t>KHỞI ĐỘNG</a:t>
            </a:r>
            <a:endParaRPr lang="en-US" sz="6000" b="1">
              <a:latin typeface="Arial" panose="020B0604020202020204" pitchFamily="34" charset="0"/>
              <a:cs typeface="Arial" panose="020B0604020202020204" pitchFamily="34" charset="0"/>
            </a:endParaRPr>
          </a:p>
        </p:txBody>
      </p:sp>
      <p:pic>
        <p:nvPicPr>
          <p:cNvPr id="12"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85800" y="7899160"/>
            <a:ext cx="2738979" cy="2221997"/>
          </a:xfrm>
          <a:prstGeom prst="rect">
            <a:avLst/>
          </a:prstGeom>
        </p:spPr>
      </p:pic>
      <p:pic>
        <p:nvPicPr>
          <p:cNvPr id="14" name="Picture 2"/>
          <p:cNvPicPr>
            <a:picLocks noChangeAspect="1"/>
          </p:cNvPicPr>
          <p:nvPr/>
        </p:nvPicPr>
        <p:blipFill>
          <a:blip r:embed="rId14"/>
          <a:srcRect/>
          <a:stretch>
            <a:fillRect/>
          </a:stretch>
        </p:blipFill>
        <p:spPr>
          <a:xfrm>
            <a:off x="12268200" y="4914900"/>
            <a:ext cx="2457819" cy="3783685"/>
          </a:xfrm>
          <a:prstGeom prst="rect">
            <a:avLst/>
          </a:prstGeom>
        </p:spPr>
      </p:pic>
      <p:sp>
        <p:nvSpPr>
          <p:cNvPr id="5" name="Cloud Callout 4"/>
          <p:cNvSpPr/>
          <p:nvPr/>
        </p:nvSpPr>
        <p:spPr>
          <a:xfrm>
            <a:off x="3124200" y="3123740"/>
            <a:ext cx="7772400" cy="4077160"/>
          </a:xfrm>
          <a:prstGeom prst="cloudCallout">
            <a:avLst>
              <a:gd name="adj1" fmla="val 63661"/>
              <a:gd name="adj2" fmla="val 4278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13" name="Rectangle 12"/>
          <p:cNvSpPr/>
          <p:nvPr/>
        </p:nvSpPr>
        <p:spPr>
          <a:xfrm>
            <a:off x="3886200" y="4135041"/>
            <a:ext cx="6477000" cy="1738296"/>
          </a:xfrm>
          <a:prstGeom prst="rect">
            <a:avLst/>
          </a:prstGeom>
        </p:spPr>
        <p:txBody>
          <a:bodyPr wrap="square">
            <a:spAutoFit/>
          </a:bodyPr>
          <a:lstStyle/>
          <a:p>
            <a:pPr algn="just">
              <a:lnSpc>
                <a:spcPct val="150000"/>
              </a:lnSpc>
            </a:pPr>
            <a:r>
              <a:rPr lang="vi-VN" sz="3800" b="1" smtClean="0">
                <a:ea typeface="Times New Roman" panose="02020603050405020304" pitchFamily="18" charset="0"/>
                <a:cs typeface="Arial" panose="020B0604020202020204" pitchFamily="34" charset="0"/>
              </a:rPr>
              <a:t>Ta </a:t>
            </a:r>
            <a:r>
              <a:rPr lang="vi-VN" sz="3800" b="1">
                <a:ea typeface="Times New Roman" panose="02020603050405020304" pitchFamily="18" charset="0"/>
                <a:cs typeface="Arial" panose="020B0604020202020204" pitchFamily="34" charset="0"/>
              </a:rPr>
              <a:t>thường thu thập dữ liệu từ các nguồn nào</a:t>
            </a:r>
            <a:r>
              <a:rPr lang="vi-VN" sz="3800" b="1" smtClean="0">
                <a:ea typeface="Times New Roman" panose="02020603050405020304" pitchFamily="18" charset="0"/>
                <a:cs typeface="Arial" panose="020B0604020202020204" pitchFamily="34" charset="0"/>
              </a:rPr>
              <a:t>?</a:t>
            </a:r>
            <a:endParaRPr lang="en-US" sz="3800" b="1">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974613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571500"/>
            <a:ext cx="17373599" cy="907536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197272" y="8038465"/>
            <a:ext cx="1631199" cy="1768239"/>
          </a:xfrm>
          <a:prstGeom prst="rect">
            <a:avLst/>
          </a:prstGeom>
        </p:spPr>
      </p:pic>
      <p:pic>
        <p:nvPicPr>
          <p:cNvPr id="4"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087294" y="7867798"/>
            <a:ext cx="1490734" cy="2250165"/>
          </a:xfrm>
          <a:prstGeom prst="rect">
            <a:avLst/>
          </a:prstGeom>
        </p:spPr>
      </p:pic>
      <p:pic>
        <p:nvPicPr>
          <p:cNvPr id="11"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736783">
            <a:off x="16471109" y="132207"/>
            <a:ext cx="1861626" cy="1240308"/>
          </a:xfrm>
          <a:prstGeom prst="rect">
            <a:avLst/>
          </a:prstGeom>
        </p:spPr>
      </p:pic>
      <p:pic>
        <p:nvPicPr>
          <p:cNvPr id="25" name="Picture 7">
            <a:extLst>
              <a:ext uri="{FF2B5EF4-FFF2-40B4-BE49-F238E27FC236}">
                <a16:creationId xmlns="" xmlns:a16="http://schemas.microsoft.com/office/drawing/2014/main" id="{DB0C73D7-1311-4EE9-9BCC-2DB3FE94873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8280" y="58550"/>
            <a:ext cx="1635014" cy="1664137"/>
          </a:xfrm>
          <a:prstGeom prst="rect">
            <a:avLst/>
          </a:prstGeom>
        </p:spPr>
      </p:pic>
      <p:sp>
        <p:nvSpPr>
          <p:cNvPr id="30" name="Rectangle 29"/>
          <p:cNvSpPr/>
          <p:nvPr/>
        </p:nvSpPr>
        <p:spPr>
          <a:xfrm>
            <a:off x="5408992" y="571500"/>
            <a:ext cx="7467600" cy="147732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THỰC HÀNH 2</a:t>
            </a:r>
            <a:endParaRPr lang="en-US" sz="6000" b="1">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219200" y="1866900"/>
            <a:ext cx="15773400" cy="2862322"/>
          </a:xfrm>
          <a:prstGeom prst="rect">
            <a:avLst/>
          </a:prstGeom>
        </p:spPr>
        <p:txBody>
          <a:bodyPr wrap="square">
            <a:spAutoFit/>
          </a:bodyPr>
          <a:lstStyle/>
          <a:p>
            <a:pPr algn="just">
              <a:lnSpc>
                <a:spcPct val="150000"/>
              </a:lnSpc>
            </a:pPr>
            <a:r>
              <a:rPr lang="vi-VN" sz="4000">
                <a:solidFill>
                  <a:srgbClr val="000000"/>
                </a:solidFill>
              </a:rPr>
              <a:t>Thống kê về các loại lồng đèn mà các bạn học sinh lớp 7A đã làm được để trao tặng cho trẻ em khuyết tật nhân dịp Tết Trung thu được cho trong bảng dữ liệu sau:</a:t>
            </a:r>
            <a:endParaRPr lang="en-US" sz="4000"/>
          </a:p>
        </p:txBody>
      </p:sp>
      <p:pic>
        <p:nvPicPr>
          <p:cNvPr id="9" name="Picture 8"/>
          <p:cNvPicPr>
            <a:picLocks noChangeAspect="1"/>
          </p:cNvPicPr>
          <p:nvPr/>
        </p:nvPicPr>
        <p:blipFill>
          <a:blip r:embed="rId20">
            <a:extLst>
              <a:ext uri="{BEBA8EAE-BF5A-486C-A8C5-ECC9F3942E4B}">
                <a14:imgProps xmlns:a14="http://schemas.microsoft.com/office/drawing/2010/main">
                  <a14:imgLayer r:embed="rId21">
                    <a14:imgEffect>
                      <a14:sharpenSoften amount="50000"/>
                    </a14:imgEffect>
                    <a14:imgEffect>
                      <a14:colorTemperature colorTemp="4700"/>
                    </a14:imgEffect>
                    <a14:imgEffect>
                      <a14:saturation sat="400000"/>
                    </a14:imgEffect>
                    <a14:imgEffect>
                      <a14:brightnessContrast bright="20000" contrast="-40000"/>
                    </a14:imgEffect>
                  </a14:imgLayer>
                </a14:imgProps>
              </a:ext>
            </a:extLst>
          </a:blip>
          <a:stretch>
            <a:fillRect/>
          </a:stretch>
        </p:blipFill>
        <p:spPr>
          <a:xfrm>
            <a:off x="2598783" y="5143500"/>
            <a:ext cx="13098417" cy="3993444"/>
          </a:xfrm>
          <a:prstGeom prst="rect">
            <a:avLst/>
          </a:prstGeom>
        </p:spPr>
      </p:pic>
    </p:spTree>
    <p:extLst>
      <p:ext uri="{BB962C8B-B14F-4D97-AF65-F5344CB8AC3E}">
        <p14:creationId xmlns:p14="http://schemas.microsoft.com/office/powerpoint/2010/main" val="919582819"/>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1" y="419100"/>
            <a:ext cx="17068799"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5958928" y="246687"/>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859400">
            <a:off x="623464" y="8051239"/>
            <a:ext cx="1490734" cy="2250165"/>
          </a:xfrm>
          <a:prstGeom prst="rect">
            <a:avLst/>
          </a:prstGeom>
        </p:spPr>
      </p:pic>
      <p:pic>
        <p:nvPicPr>
          <p:cNvPr id="16" name="Picture 15">
            <a:extLst>
              <a:ext uri="{FF2B5EF4-FFF2-40B4-BE49-F238E27FC236}">
                <a16:creationId xmlns="" xmlns:a16="http://schemas.microsoft.com/office/drawing/2014/main" id="{7EA5CF70-D43D-4C55-844F-EE73654874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1518672" y="8322672"/>
            <a:ext cx="5105400" cy="1665638"/>
          </a:xfrm>
          <a:prstGeom prst="rect">
            <a:avLst/>
          </a:prstGeom>
        </p:spPr>
      </p:pic>
      <p:pic>
        <p:nvPicPr>
          <p:cNvPr id="15" name="Picture 14"/>
          <p:cNvPicPr>
            <a:picLocks noChangeAspect="1"/>
          </p:cNvPicPr>
          <p:nvPr/>
        </p:nvPicPr>
        <p:blipFill>
          <a:blip r:embed="rId15"/>
          <a:stretch>
            <a:fillRect/>
          </a:stretch>
        </p:blipFill>
        <p:spPr>
          <a:xfrm>
            <a:off x="2779665" y="1150056"/>
            <a:ext cx="12688935" cy="3688644"/>
          </a:xfrm>
          <a:prstGeom prst="rect">
            <a:avLst/>
          </a:prstGeom>
        </p:spPr>
      </p:pic>
      <p:sp>
        <p:nvSpPr>
          <p:cNvPr id="3" name="Rectangle 2"/>
          <p:cNvSpPr/>
          <p:nvPr/>
        </p:nvSpPr>
        <p:spPr>
          <a:xfrm>
            <a:off x="1600200" y="5295900"/>
            <a:ext cx="15240000" cy="2862322"/>
          </a:xfrm>
          <a:prstGeom prst="rect">
            <a:avLst/>
          </a:prstGeom>
        </p:spPr>
        <p:txBody>
          <a:bodyPr wrap="square">
            <a:spAutoFit/>
          </a:bodyPr>
          <a:lstStyle/>
          <a:p>
            <a:pPr marL="742950" indent="-742950" algn="just">
              <a:lnSpc>
                <a:spcPct val="150000"/>
              </a:lnSpc>
              <a:buAutoNum type="alphaLcParenR"/>
            </a:pPr>
            <a:r>
              <a:rPr lang="vi-VN" sz="4000" smtClean="0">
                <a:solidFill>
                  <a:srgbClr val="000000"/>
                </a:solidFill>
              </a:rPr>
              <a:t>Hãy </a:t>
            </a:r>
            <a:r>
              <a:rPr lang="vi-VN" sz="4000">
                <a:solidFill>
                  <a:srgbClr val="000000"/>
                </a:solidFill>
              </a:rPr>
              <a:t>phân loại các dữ liệu có trong bảng thống kê dựa trên hai tiêu chí định tính và định </a:t>
            </a:r>
            <a:r>
              <a:rPr lang="vi-VN" sz="4000" smtClean="0">
                <a:solidFill>
                  <a:srgbClr val="000000"/>
                </a:solidFill>
              </a:rPr>
              <a:t>lượng.</a:t>
            </a:r>
            <a:endParaRPr lang="en-US" sz="4000">
              <a:solidFill>
                <a:srgbClr val="000000"/>
              </a:solidFill>
            </a:endParaRPr>
          </a:p>
          <a:p>
            <a:pPr marL="742950" indent="-742950" algn="just">
              <a:lnSpc>
                <a:spcPct val="150000"/>
              </a:lnSpc>
              <a:buAutoNum type="alphaLcParenR"/>
            </a:pPr>
            <a:r>
              <a:rPr lang="vi-VN" sz="4000" smtClean="0">
                <a:solidFill>
                  <a:srgbClr val="000000"/>
                </a:solidFill>
              </a:rPr>
              <a:t>Tính </a:t>
            </a:r>
            <a:r>
              <a:rPr lang="vi-VN" sz="4000">
                <a:solidFill>
                  <a:srgbClr val="000000"/>
                </a:solidFill>
              </a:rPr>
              <a:t>tổng số lồng đèn các loại mà các bạn lớp 7A đã làm được.</a:t>
            </a:r>
            <a:endParaRPr lang="vi-VN" sz="4000" b="0" i="0">
              <a:solidFill>
                <a:srgbClr val="000000"/>
              </a:solidFill>
              <a:effectLst/>
            </a:endParaRPr>
          </a:p>
        </p:txBody>
      </p:sp>
    </p:spTree>
    <p:extLst>
      <p:ext uri="{BB962C8B-B14F-4D97-AF65-F5344CB8AC3E}">
        <p14:creationId xmlns:p14="http://schemas.microsoft.com/office/powerpoint/2010/main" val="171686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1" y="419100"/>
            <a:ext cx="17068799"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5958928" y="246687"/>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859400">
            <a:off x="623464" y="8051239"/>
            <a:ext cx="1490734" cy="2250165"/>
          </a:xfrm>
          <a:prstGeom prst="rect">
            <a:avLst/>
          </a:prstGeom>
        </p:spPr>
      </p:pic>
      <p:pic>
        <p:nvPicPr>
          <p:cNvPr id="16" name="Picture 15">
            <a:extLst>
              <a:ext uri="{FF2B5EF4-FFF2-40B4-BE49-F238E27FC236}">
                <a16:creationId xmlns="" xmlns:a16="http://schemas.microsoft.com/office/drawing/2014/main" id="{7EA5CF70-D43D-4C55-844F-EE73654874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6400800" y="8343502"/>
            <a:ext cx="5105400" cy="1665638"/>
          </a:xfrm>
          <a:prstGeom prst="rect">
            <a:avLst/>
          </a:prstGeom>
        </p:spPr>
      </p:pic>
      <p:sp>
        <p:nvSpPr>
          <p:cNvPr id="9" name="TextBox 8"/>
          <p:cNvSpPr txBox="1"/>
          <p:nvPr/>
        </p:nvSpPr>
        <p:spPr>
          <a:xfrm>
            <a:off x="8229600" y="1006614"/>
            <a:ext cx="1905000" cy="707886"/>
          </a:xfrm>
          <a:prstGeom prst="rect">
            <a:avLst/>
          </a:prstGeom>
          <a:noFill/>
        </p:spPr>
        <p:txBody>
          <a:bodyPr wrap="square" rtlCol="0">
            <a:spAutoFit/>
          </a:bodyPr>
          <a:lstStyle/>
          <a:p>
            <a:r>
              <a:rPr lang="en-US" sz="4000" b="1" u="sng" smtClean="0">
                <a:solidFill>
                  <a:prstClr val="black"/>
                </a:solidFill>
                <a:latin typeface="Arial" panose="020B0604020202020204" pitchFamily="34" charset="0"/>
                <a:cs typeface="Arial" panose="020B0604020202020204" pitchFamily="34" charset="0"/>
              </a:rPr>
              <a:t>Trả lời</a:t>
            </a:r>
            <a:endParaRPr lang="en-US" sz="4000" b="1" u="sng">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3529776" y="2903996"/>
            <a:ext cx="10643424" cy="1938992"/>
          </a:xfrm>
          <a:prstGeom prst="rect">
            <a:avLst/>
          </a:prstGeom>
        </p:spPr>
        <p:txBody>
          <a:bodyPr wrap="square">
            <a:spAutoFit/>
          </a:bodyPr>
          <a:lstStyle/>
          <a:p>
            <a:pPr marL="571500" indent="-571500">
              <a:lnSpc>
                <a:spcPct val="150000"/>
              </a:lnSpc>
              <a:buFont typeface="Arial" panose="020B0604020202020204" pitchFamily="34" charset="0"/>
              <a:buChar char="•"/>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Tiêu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chí định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tính: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loại lồng đèn, màu sắc</a:t>
            </a:r>
            <a:endParaRPr lang="en-US" sz="4000">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50000"/>
              </a:lnSpc>
              <a:buFont typeface="Arial" panose="020B0604020202020204" pitchFamily="34" charset="0"/>
              <a:buChar char="•"/>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Tiêu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chí định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lượng: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số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lượng</a:t>
            </a:r>
            <a:endParaRPr lang="en-US" sz="4000">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2471266" y="2249541"/>
            <a:ext cx="784189" cy="707886"/>
          </a:xfrm>
          <a:prstGeom prst="rect">
            <a:avLst/>
          </a:prstGeom>
        </p:spPr>
        <p:txBody>
          <a:bodyPr wrap="none">
            <a:spAutoFit/>
          </a:bodyPr>
          <a:lstStyle/>
          <a:p>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a) </a:t>
            </a:r>
            <a:endParaRPr lang="en-US"/>
          </a:p>
        </p:txBody>
      </p:sp>
      <mc:AlternateContent xmlns:mc="http://schemas.openxmlformats.org/markup-compatibility/2006" xmlns:a14="http://schemas.microsoft.com/office/drawing/2010/main">
        <mc:Choice Requires="a14">
          <p:sp>
            <p:nvSpPr>
              <p:cNvPr id="10" name="Rectangle 9"/>
              <p:cNvSpPr/>
              <p:nvPr/>
            </p:nvSpPr>
            <p:spPr>
              <a:xfrm>
                <a:off x="2488788" y="5109508"/>
                <a:ext cx="13386624" cy="1938992"/>
              </a:xfrm>
              <a:prstGeom prst="rect">
                <a:avLst/>
              </a:prstGeom>
            </p:spPr>
            <p:txBody>
              <a:bodyPr wrap="square">
                <a:spAutoFit/>
              </a:bodyPr>
              <a:lstStyle/>
              <a:p>
                <a:pPr lvl="0">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b) Tổng số các loại mà các bạn lớp 7A đã làm được là:</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ctr">
                  <a:lnSpc>
                    <a:spcPct val="150000"/>
                  </a:lnSpc>
                </a:pPr>
                <a14:m>
                  <m:oMath xmlns:m="http://schemas.openxmlformats.org/officeDocument/2006/math">
                    <m:r>
                      <a:rPr lang="en-US" sz="40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5+3+4+12+14=28 </m:t>
                    </m:r>
                  </m:oMath>
                </a14:m>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đèn)</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488788" y="5109508"/>
                <a:ext cx="13386624" cy="1938992"/>
              </a:xfrm>
              <a:prstGeom prst="rect">
                <a:avLst/>
              </a:prstGeom>
              <a:blipFill rotWithShape="0">
                <a:blip r:embed="rId15"/>
                <a:stretch>
                  <a:fillRect l="-1594" b="-6918"/>
                </a:stretch>
              </a:blipFill>
            </p:spPr>
            <p:txBody>
              <a:bodyPr/>
              <a:lstStyle/>
              <a:p>
                <a:r>
                  <a:rPr lang="en-US">
                    <a:noFill/>
                  </a:rPr>
                  <a:t> </a:t>
                </a:r>
              </a:p>
            </p:txBody>
          </p:sp>
        </mc:Fallback>
      </mc:AlternateContent>
      <p:pic>
        <p:nvPicPr>
          <p:cNvPr id="13" name="Picture 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456151">
            <a:off x="15932346" y="7987816"/>
            <a:ext cx="1663504" cy="1803258"/>
          </a:xfrm>
          <a:prstGeom prst="rect">
            <a:avLst/>
          </a:prstGeom>
        </p:spPr>
      </p:pic>
    </p:spTree>
    <p:extLst>
      <p:ext uri="{BB962C8B-B14F-4D97-AF65-F5344CB8AC3E}">
        <p14:creationId xmlns:p14="http://schemas.microsoft.com/office/powerpoint/2010/main" val="14545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 y="35044"/>
            <a:ext cx="18288000" cy="10251956"/>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682404" y="8126909"/>
            <a:ext cx="1196198" cy="180558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sp>
        <p:nvSpPr>
          <p:cNvPr id="13" name="Rectangle 12"/>
          <p:cNvSpPr/>
          <p:nvPr/>
        </p:nvSpPr>
        <p:spPr>
          <a:xfrm>
            <a:off x="5410200" y="846772"/>
            <a:ext cx="7467600" cy="147732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THỰC HÀNH 3</a:t>
            </a:r>
            <a:endParaRPr lang="en-US" sz="6000" b="1">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533400" y="2299037"/>
            <a:ext cx="17145000" cy="1015663"/>
          </a:xfrm>
          <a:prstGeom prst="rect">
            <a:avLst/>
          </a:prstGeom>
        </p:spPr>
        <p:txBody>
          <a:bodyPr wrap="square">
            <a:spAutoFit/>
          </a:bodyPr>
          <a:lstStyle/>
          <a:p>
            <a:pPr algn="just">
              <a:lnSpc>
                <a:spcPct val="150000"/>
              </a:lnSpc>
            </a:pPr>
            <a:r>
              <a:rPr lang="vi-VN" sz="4000">
                <a:solidFill>
                  <a:srgbClr val="000000"/>
                </a:solidFill>
              </a:rPr>
              <a:t>Phân loại các dãy dữ liệu sau dựa trên các tiêu chí định tính và định lượng</a:t>
            </a:r>
            <a:r>
              <a:rPr lang="vi-VN" sz="4000" smtClean="0">
                <a:solidFill>
                  <a:srgbClr val="000000"/>
                </a:solidFill>
              </a:rPr>
              <a:t>.</a:t>
            </a:r>
            <a:endParaRPr lang="vi-VN" sz="4000">
              <a:solidFill>
                <a:srgbClr val="000000"/>
              </a:solidFill>
            </a:endParaRPr>
          </a:p>
        </p:txBody>
      </p:sp>
      <p:sp>
        <p:nvSpPr>
          <p:cNvPr id="10" name="Rectangle 9"/>
          <p:cNvSpPr/>
          <p:nvPr/>
        </p:nvSpPr>
        <p:spPr>
          <a:xfrm>
            <a:off x="533400" y="3397389"/>
            <a:ext cx="16535400" cy="5632311"/>
          </a:xfrm>
          <a:prstGeom prst="rect">
            <a:avLst/>
          </a:prstGeom>
        </p:spPr>
        <p:txBody>
          <a:bodyPr wrap="square">
            <a:spAutoFit/>
          </a:bodyPr>
          <a:lstStyle/>
          <a:p>
            <a:pPr algn="just">
              <a:lnSpc>
                <a:spcPct val="150000"/>
              </a:lnSpc>
            </a:pPr>
            <a:r>
              <a:rPr lang="vi-VN" sz="4000">
                <a:solidFill>
                  <a:srgbClr val="000000"/>
                </a:solidFill>
              </a:rPr>
              <a:t>a) Danh sách một số loại trái cây: cam; xoài; mít; …</a:t>
            </a:r>
          </a:p>
          <a:p>
            <a:pPr algn="just">
              <a:lnSpc>
                <a:spcPct val="150000"/>
              </a:lnSpc>
            </a:pPr>
            <a:r>
              <a:rPr lang="vi-VN" sz="4000">
                <a:solidFill>
                  <a:srgbClr val="000000"/>
                </a:solidFill>
              </a:rPr>
              <a:t>b) Khối lượng trung bình (tính theo g) của một số loại trái cây: </a:t>
            </a:r>
            <a:endParaRPr lang="en-US" sz="4000" smtClean="0">
              <a:solidFill>
                <a:srgbClr val="000000"/>
              </a:solidFill>
            </a:endParaRPr>
          </a:p>
          <a:p>
            <a:pPr algn="ctr">
              <a:lnSpc>
                <a:spcPct val="150000"/>
              </a:lnSpc>
            </a:pPr>
            <a:r>
              <a:rPr lang="vi-VN" sz="4000" smtClean="0">
                <a:solidFill>
                  <a:srgbClr val="000000"/>
                </a:solidFill>
              </a:rPr>
              <a:t>240</a:t>
            </a:r>
            <a:r>
              <a:rPr lang="vi-VN" sz="4000">
                <a:solidFill>
                  <a:srgbClr val="000000"/>
                </a:solidFill>
              </a:rPr>
              <a:t>; 320; 1 200; …</a:t>
            </a:r>
          </a:p>
          <a:p>
            <a:pPr algn="just">
              <a:lnSpc>
                <a:spcPct val="150000"/>
              </a:lnSpc>
            </a:pPr>
            <a:r>
              <a:rPr lang="vi-VN" sz="4000">
                <a:solidFill>
                  <a:srgbClr val="000000"/>
                </a:solidFill>
              </a:rPr>
              <a:t>c) Màu sắc khi chín của một số loại trái cây: vàng; cam; đỏ; …</a:t>
            </a:r>
          </a:p>
          <a:p>
            <a:pPr algn="just">
              <a:lnSpc>
                <a:spcPct val="150000"/>
              </a:lnSpc>
            </a:pPr>
            <a:r>
              <a:rPr lang="vi-VN" sz="4000">
                <a:solidFill>
                  <a:srgbClr val="000000"/>
                </a:solidFill>
              </a:rPr>
              <a:t>d) Hàm lượng vitamin C trung bình (tính theo mg) có trong một số loại trái cây: 95; 52; 28; …</a:t>
            </a:r>
            <a:endParaRPr lang="vi-VN" sz="4000" b="0" i="0">
              <a:solidFill>
                <a:srgbClr val="000000"/>
              </a:solidFill>
              <a:effectLst/>
            </a:endParaRPr>
          </a:p>
        </p:txBody>
      </p:sp>
    </p:spTree>
    <p:extLst>
      <p:ext uri="{BB962C8B-B14F-4D97-AF65-F5344CB8AC3E}">
        <p14:creationId xmlns:p14="http://schemas.microsoft.com/office/powerpoint/2010/main" val="122090346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09599" y="723900"/>
            <a:ext cx="16992601" cy="88392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1878665">
            <a:off x="16086401" y="7730730"/>
            <a:ext cx="1500987" cy="226564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5654128" y="632732"/>
            <a:ext cx="2397119" cy="1597080"/>
          </a:xfrm>
          <a:prstGeom prst="rect">
            <a:avLst/>
          </a:prstGeom>
        </p:spPr>
      </p:pic>
      <p:sp>
        <p:nvSpPr>
          <p:cNvPr id="12" name="Oval Callout 11"/>
          <p:cNvSpPr/>
          <p:nvPr/>
        </p:nvSpPr>
        <p:spPr>
          <a:xfrm>
            <a:off x="8077200" y="1662926"/>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11" name="Rectangle 10"/>
          <p:cNvSpPr/>
          <p:nvPr/>
        </p:nvSpPr>
        <p:spPr>
          <a:xfrm>
            <a:off x="3505200" y="3060955"/>
            <a:ext cx="9144000" cy="4825745"/>
          </a:xfrm>
          <a:prstGeom prst="rect">
            <a:avLst/>
          </a:prstGeom>
        </p:spPr>
        <p:txBody>
          <a:bodyPr>
            <a:spAutoFit/>
          </a:bodyPr>
          <a:lstStyle/>
          <a:p>
            <a:pPr>
              <a:lnSpc>
                <a:spcPct val="20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a) Dữ liệu định tính</a:t>
            </a:r>
            <a:endParaRPr lang="en-US" sz="4000">
              <a:latin typeface="Arial" panose="020B0604020202020204" pitchFamily="34" charset="0"/>
              <a:ea typeface="Times New Roman" panose="02020603050405020304" pitchFamily="18" charset="0"/>
              <a:cs typeface="Arial" panose="020B0604020202020204" pitchFamily="34" charset="0"/>
            </a:endParaRPr>
          </a:p>
          <a:p>
            <a:pPr>
              <a:lnSpc>
                <a:spcPct val="20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b) Dữ liệu định lượng</a:t>
            </a:r>
            <a:endParaRPr lang="en-US" sz="4000">
              <a:latin typeface="Arial" panose="020B0604020202020204" pitchFamily="34" charset="0"/>
              <a:ea typeface="Times New Roman" panose="02020603050405020304" pitchFamily="18" charset="0"/>
              <a:cs typeface="Arial" panose="020B0604020202020204" pitchFamily="34" charset="0"/>
            </a:endParaRPr>
          </a:p>
          <a:p>
            <a:pPr>
              <a:lnSpc>
                <a:spcPct val="20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c) Dữ liệu định tính</a:t>
            </a:r>
            <a:endParaRPr lang="en-US" sz="4000">
              <a:latin typeface="Arial" panose="020B0604020202020204" pitchFamily="34" charset="0"/>
              <a:ea typeface="Times New Roman" panose="02020603050405020304" pitchFamily="18" charset="0"/>
              <a:cs typeface="Arial" panose="020B0604020202020204" pitchFamily="34" charset="0"/>
            </a:endParaRPr>
          </a:p>
          <a:p>
            <a:pPr>
              <a:lnSpc>
                <a:spcPct val="20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d) Dữ liệu định lượng</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40467" y="7614691"/>
            <a:ext cx="2129849" cy="2308781"/>
          </a:xfrm>
          <a:prstGeom prst="rect">
            <a:avLst/>
          </a:prstGeom>
        </p:spPr>
      </p:pic>
      <p:pic>
        <p:nvPicPr>
          <p:cNvPr id="14" name="Picture 5"/>
          <p:cNvPicPr>
            <a:picLocks noChangeAspect="1"/>
          </p:cNvPicPr>
          <p:nvPr/>
        </p:nvPicPr>
        <p:blipFill>
          <a:blip r:embed="rId12"/>
          <a:srcRect/>
          <a:stretch>
            <a:fillRect/>
          </a:stretch>
        </p:blipFill>
        <p:spPr>
          <a:xfrm>
            <a:off x="12102760" y="5151120"/>
            <a:ext cx="3022940" cy="2819400"/>
          </a:xfrm>
          <a:prstGeom prst="rect">
            <a:avLst/>
          </a:prstGeom>
        </p:spPr>
      </p:pic>
    </p:spTree>
    <p:extLst>
      <p:ext uri="{BB962C8B-B14F-4D97-AF65-F5344CB8AC3E}">
        <p14:creationId xmlns:p14="http://schemas.microsoft.com/office/powerpoint/2010/main" val="358854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left)">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0" y="532392"/>
            <a:ext cx="17068799"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464833" y="8240254"/>
            <a:ext cx="1178057" cy="1778200"/>
          </a:xfrm>
          <a:prstGeom prst="rect">
            <a:avLst/>
          </a:prstGeom>
        </p:spPr>
      </p:pic>
      <p:pic>
        <p:nvPicPr>
          <p:cNvPr id="1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84310">
            <a:off x="507326" y="360196"/>
            <a:ext cx="1281917" cy="1389612"/>
          </a:xfrm>
          <a:prstGeom prst="rect">
            <a:avLst/>
          </a:prstGeom>
        </p:spPr>
      </p:pic>
      <p:sp>
        <p:nvSpPr>
          <p:cNvPr id="12" name="Rectangle 11"/>
          <p:cNvSpPr/>
          <p:nvPr/>
        </p:nvSpPr>
        <p:spPr>
          <a:xfrm>
            <a:off x="6248400" y="495300"/>
            <a:ext cx="5867401" cy="147732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VẬN DỤNG 1</a:t>
            </a:r>
            <a:endParaRPr lang="en-US" sz="6000" b="1">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371600" y="1832908"/>
            <a:ext cx="15544800" cy="1938992"/>
          </a:xfrm>
          <a:prstGeom prst="rect">
            <a:avLst/>
          </a:prstGeom>
        </p:spPr>
        <p:txBody>
          <a:bodyPr wrap="square">
            <a:spAutoFit/>
          </a:bodyPr>
          <a:lstStyle/>
          <a:p>
            <a:pPr algn="just">
              <a:lnSpc>
                <a:spcPct val="150000"/>
              </a:lnSpc>
            </a:pPr>
            <a:r>
              <a:rPr lang="vi-VN" sz="4000">
                <a:solidFill>
                  <a:srgbClr val="000000"/>
                </a:solidFill>
              </a:rPr>
              <a:t>Kết quả tìm kiếm về khả năng tự nấu ăn của tất cả học sinh lớp 7B được cho bởi bảng thống kê sau:</a:t>
            </a:r>
            <a:endParaRPr lang="en-US" sz="4000"/>
          </a:p>
        </p:txBody>
      </p:sp>
      <p:pic>
        <p:nvPicPr>
          <p:cNvPr id="9" name="Picture 8"/>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Layer>
                </a14:imgProps>
              </a:ext>
            </a:extLst>
          </a:blip>
          <a:stretch>
            <a:fillRect/>
          </a:stretch>
        </p:blipFill>
        <p:spPr>
          <a:xfrm>
            <a:off x="2107518" y="3924300"/>
            <a:ext cx="14351682" cy="2795588"/>
          </a:xfrm>
          <a:prstGeom prst="rect">
            <a:avLst/>
          </a:prstGeom>
        </p:spPr>
      </p:pic>
      <p:sp>
        <p:nvSpPr>
          <p:cNvPr id="10" name="Rectangle 9"/>
          <p:cNvSpPr/>
          <p:nvPr/>
        </p:nvSpPr>
        <p:spPr>
          <a:xfrm>
            <a:off x="1371600" y="6819900"/>
            <a:ext cx="15544800" cy="2862322"/>
          </a:xfrm>
          <a:prstGeom prst="rect">
            <a:avLst/>
          </a:prstGeom>
        </p:spPr>
        <p:txBody>
          <a:bodyPr wrap="square">
            <a:spAutoFit/>
          </a:bodyPr>
          <a:lstStyle/>
          <a:p>
            <a:pPr algn="just">
              <a:lnSpc>
                <a:spcPct val="150000"/>
              </a:lnSpc>
            </a:pPr>
            <a:r>
              <a:rPr lang="vi-VN" sz="4000">
                <a:solidFill>
                  <a:srgbClr val="000000"/>
                </a:solidFill>
              </a:rPr>
              <a:t>a) Hãy phân loại dữ liệu trong bảng thống kê trên dựa trên tiêu chí định tính và định lượng.</a:t>
            </a:r>
          </a:p>
          <a:p>
            <a:pPr algn="just">
              <a:lnSpc>
                <a:spcPct val="150000"/>
              </a:lnSpc>
            </a:pPr>
            <a:r>
              <a:rPr lang="vi-VN" sz="4000">
                <a:solidFill>
                  <a:srgbClr val="000000"/>
                </a:solidFill>
              </a:rPr>
              <a:t>b) Tính sĩ số của lớp 7B.</a:t>
            </a:r>
            <a:endParaRPr lang="vi-VN" sz="4000" b="0" i="0">
              <a:solidFill>
                <a:srgbClr val="000000"/>
              </a:solidFill>
              <a:effectLst/>
            </a:endParaRPr>
          </a:p>
        </p:txBody>
      </p:sp>
    </p:spTree>
    <p:extLst>
      <p:ext uri="{BB962C8B-B14F-4D97-AF65-F5344CB8AC3E}">
        <p14:creationId xmlns:p14="http://schemas.microsoft.com/office/powerpoint/2010/main" val="2575248916"/>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1" y="419100"/>
            <a:ext cx="17068799"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279592" y="299260"/>
            <a:ext cx="1897226" cy="1264027"/>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859400">
            <a:off x="623464" y="8051239"/>
            <a:ext cx="1490734" cy="2250165"/>
          </a:xfrm>
          <a:prstGeom prst="rect">
            <a:avLst/>
          </a:prstGeom>
        </p:spPr>
      </p:pic>
      <p:pic>
        <p:nvPicPr>
          <p:cNvPr id="16" name="Picture 15">
            <a:extLst>
              <a:ext uri="{FF2B5EF4-FFF2-40B4-BE49-F238E27FC236}">
                <a16:creationId xmlns="" xmlns:a16="http://schemas.microsoft.com/office/drawing/2014/main" id="{7EA5CF70-D43D-4C55-844F-EE73654874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2268200" y="8567206"/>
            <a:ext cx="4355872" cy="1421104"/>
          </a:xfrm>
          <a:prstGeom prst="rect">
            <a:avLst/>
          </a:prstGeom>
        </p:spPr>
      </p:pic>
      <p:sp>
        <p:nvSpPr>
          <p:cNvPr id="13" name="Oval Callout 12"/>
          <p:cNvSpPr/>
          <p:nvPr/>
        </p:nvSpPr>
        <p:spPr>
          <a:xfrm>
            <a:off x="8267700" y="977126"/>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3" name="Rectangle 2"/>
          <p:cNvSpPr/>
          <p:nvPr/>
        </p:nvSpPr>
        <p:spPr>
          <a:xfrm>
            <a:off x="1674678" y="2342495"/>
            <a:ext cx="15165522" cy="3170099"/>
          </a:xfrm>
          <a:prstGeom prst="rect">
            <a:avLst/>
          </a:prstGeom>
        </p:spPr>
        <p:txBody>
          <a:bodyPr wrap="square">
            <a:spAutoFit/>
          </a:bodyPr>
          <a:lstStyle/>
          <a:p>
            <a:pPr>
              <a:lnSpc>
                <a:spcPct val="150000"/>
              </a:lnSpc>
              <a:spcBef>
                <a:spcPts val="1200"/>
              </a:spcBef>
              <a:spcAft>
                <a:spcPts val="1200"/>
              </a:spcAft>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a) Khả năng tự nấu ăn: Không đạt, Đạt, Giỏi, Xuất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sắc: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dựa trên tiêu chí định tính</a:t>
            </a:r>
            <a:endParaRPr lang="en-US" sz="400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1200"/>
              </a:spcBef>
              <a:spcAft>
                <a:spcPts val="1200"/>
              </a:spcAft>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Số bạn tự đánh giá: 20; 10; 6; 4: dựa trên tiêu chí định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lượng</a:t>
            </a:r>
            <a:endParaRPr lang="en-US" sz="4000">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1674678" y="5905500"/>
            <a:ext cx="13779912" cy="1015663"/>
          </a:xfrm>
          <a:prstGeom prst="rect">
            <a:avLst/>
          </a:prstGeom>
        </p:spPr>
        <p:txBody>
          <a:bodyPr wrap="square">
            <a:spAutoFit/>
          </a:bodyPr>
          <a:lstStyle/>
          <a:p>
            <a:pPr lvl="0">
              <a:lnSpc>
                <a:spcPct val="150000"/>
              </a:lnSpc>
              <a:spcBef>
                <a:spcPts val="1200"/>
              </a:spcBef>
              <a:spcAft>
                <a:spcPts val="1200"/>
              </a:spcAft>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b) Sĩ số của lớp 7B là</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5776551" y="6975929"/>
                <a:ext cx="6491649" cy="1015663"/>
              </a:xfrm>
              <a:prstGeom prst="rect">
                <a:avLst/>
              </a:prstGeom>
            </p:spPr>
            <p:txBody>
              <a:bodyPr wrap="none">
                <a:spAutoFit/>
              </a:bodyPr>
              <a:lstStyle/>
              <a:p>
                <a:pPr lvl="0">
                  <a:lnSpc>
                    <a:spcPct val="150000"/>
                  </a:lnSpc>
                  <a:spcBef>
                    <a:spcPts val="1200"/>
                  </a:spcBef>
                  <a:spcAft>
                    <a:spcPts val="1200"/>
                  </a:spcAft>
                </a:pPr>
                <a14:m>
                  <m:oMath xmlns:m="http://schemas.openxmlformats.org/officeDocument/2006/math">
                    <m:r>
                      <a:rPr lang="en-US" sz="40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20+10+6+4=40 </m:t>
                    </m:r>
                  </m:oMath>
                </a14:m>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bạn)</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776551" y="6975929"/>
                <a:ext cx="6491649" cy="1015663"/>
              </a:xfrm>
              <a:prstGeom prst="rect">
                <a:avLst/>
              </a:prstGeom>
              <a:blipFill rotWithShape="0">
                <a:blip r:embed="rId15"/>
                <a:stretch>
                  <a:fillRect r="-939" b="-13772"/>
                </a:stretch>
              </a:blipFill>
            </p:spPr>
            <p:txBody>
              <a:bodyPr/>
              <a:lstStyle/>
              <a:p>
                <a:r>
                  <a:rPr lang="en-US">
                    <a:noFill/>
                  </a:rPr>
                  <a:t> </a:t>
                </a:r>
              </a:p>
            </p:txBody>
          </p:sp>
        </mc:Fallback>
      </mc:AlternateContent>
    </p:spTree>
    <p:extLst>
      <p:ext uri="{BB962C8B-B14F-4D97-AF65-F5344CB8AC3E}">
        <p14:creationId xmlns:p14="http://schemas.microsoft.com/office/powerpoint/2010/main" val="310570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189864" y="8017396"/>
            <a:ext cx="1490734" cy="2250165"/>
          </a:xfrm>
          <a:prstGeom prst="rect">
            <a:avLst/>
          </a:prstGeom>
        </p:spPr>
      </p:pic>
      <p:sp>
        <p:nvSpPr>
          <p:cNvPr id="9" name="Rectangle 8"/>
          <p:cNvSpPr/>
          <p:nvPr/>
        </p:nvSpPr>
        <p:spPr>
          <a:xfrm>
            <a:off x="3607632" y="4011787"/>
            <a:ext cx="11564912" cy="1592744"/>
          </a:xfrm>
          <a:prstGeom prst="rect">
            <a:avLst/>
          </a:prstGeom>
        </p:spPr>
        <p:txBody>
          <a:bodyPr wrap="square">
            <a:spAutoFit/>
          </a:bodyPr>
          <a:lstStyle/>
          <a:p>
            <a:pPr algn="ctr">
              <a:lnSpc>
                <a:spcPct val="150000"/>
              </a:lnSpc>
              <a:spcBef>
                <a:spcPts val="600"/>
              </a:spcBef>
              <a:spcAft>
                <a:spcPts val="1000"/>
              </a:spcAft>
            </a:pPr>
            <a:r>
              <a:rPr lang="en-US" sz="6500" b="1" smtClean="0">
                <a:solidFill>
                  <a:prstClr val="black"/>
                </a:solidFill>
                <a:latin typeface="Arial" panose="020B0604020202020204" pitchFamily="34" charset="0"/>
                <a:ea typeface="Calibri" panose="020F0502020204030204" pitchFamily="34" charset="0"/>
                <a:cs typeface="Arial" panose="020B0604020202020204" pitchFamily="34" charset="0"/>
              </a:rPr>
              <a:t>TÍNH HỢP LÍ CỦA DỮ LIỆU</a:t>
            </a:r>
            <a:endParaRPr lang="en-US" sz="65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48"/>
              </a:ext>
            </a:extLst>
          </a:blip>
          <a:srcRect/>
          <a:stretch>
            <a:fillRect/>
          </a:stretch>
        </p:blipFill>
        <p:spPr>
          <a:xfrm>
            <a:off x="5292777" y="6819901"/>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709181" y="7951238"/>
            <a:ext cx="1974206" cy="2140061"/>
          </a:xfrm>
          <a:prstGeom prst="rect">
            <a:avLst/>
          </a:prstGeom>
        </p:spPr>
      </p:pic>
      <p:grpSp>
        <p:nvGrpSpPr>
          <p:cNvPr id="13" name="Group 12"/>
          <p:cNvGrpSpPr/>
          <p:nvPr/>
        </p:nvGrpSpPr>
        <p:grpSpPr>
          <a:xfrm>
            <a:off x="2802642" y="1485900"/>
            <a:ext cx="2204336" cy="1952445"/>
            <a:chOff x="3355952" y="3102142"/>
            <a:chExt cx="1406383" cy="1285465"/>
          </a:xfrm>
          <a:solidFill>
            <a:srgbClr val="92D050"/>
          </a:solidFill>
        </p:grpSpPr>
        <p:grpSp>
          <p:nvGrpSpPr>
            <p:cNvPr id="14" name="Group 4"/>
            <p:cNvGrpSpPr/>
            <p:nvPr/>
          </p:nvGrpSpPr>
          <p:grpSpPr>
            <a:xfrm>
              <a:off x="3355952" y="3102142"/>
              <a:ext cx="1406383" cy="1285465"/>
              <a:chOff x="14167" y="0"/>
              <a:chExt cx="6321663" cy="6350000"/>
            </a:xfrm>
            <a:grpFill/>
          </p:grpSpPr>
          <p:sp>
            <p:nvSpPr>
              <p:cNvPr id="16" name="Freeform 5"/>
              <p:cNvSpPr/>
              <p:nvPr/>
            </p:nvSpPr>
            <p:spPr>
              <a:xfrm>
                <a:off x="14167" y="0"/>
                <a:ext cx="6321663"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9966"/>
              </a:solidFill>
            </p:spPr>
          </p:sp>
        </p:grpSp>
        <p:sp>
          <p:nvSpPr>
            <p:cNvPr id="15" name="TextBox 15"/>
            <p:cNvSpPr txBox="1"/>
            <p:nvPr/>
          </p:nvSpPr>
          <p:spPr>
            <a:xfrm>
              <a:off x="3537541" y="3625037"/>
              <a:ext cx="1011619" cy="393959"/>
            </a:xfrm>
            <a:prstGeom prst="rect">
              <a:avLst/>
            </a:prstGeom>
            <a:noFill/>
          </p:spPr>
          <p:txBody>
            <a:bodyPr wrap="square" lIns="0" tIns="0" rIns="0" bIns="0" rtlCol="0" anchor="t">
              <a:spAutoFit/>
            </a:bodyPr>
            <a:lstStyle/>
            <a:p>
              <a:pPr algn="ctr">
                <a:lnSpc>
                  <a:spcPts val="4368"/>
                </a:lnSpc>
              </a:pPr>
              <a:r>
                <a:rPr lang="en-US" sz="6000" b="1" smtClean="0">
                  <a:solidFill>
                    <a:prstClr val="white"/>
                  </a:solidFill>
                  <a:latin typeface="Arial" panose="020B0604020202020204" pitchFamily="34" charset="0"/>
                  <a:cs typeface="Arial" panose="020B0604020202020204" pitchFamily="34" charset="0"/>
                </a:rPr>
                <a:t>03</a:t>
              </a:r>
              <a:endParaRPr lang="en-US" sz="6000" b="1">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61511230"/>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1752600" y="190500"/>
            <a:ext cx="21564600" cy="99441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5974942" y="216817"/>
            <a:ext cx="2105142" cy="140255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5864266">
            <a:off x="-24175" y="3867589"/>
            <a:ext cx="956535" cy="1443826"/>
          </a:xfrm>
          <a:prstGeom prst="rect">
            <a:avLst/>
          </a:prstGeom>
        </p:spPr>
      </p:pic>
      <p:pic>
        <p:nvPicPr>
          <p:cNvPr id="14" name="Picture 13"/>
          <p:cNvPicPr>
            <a:picLocks noChangeAspect="1"/>
          </p:cNvPicPr>
          <p:nvPr/>
        </p:nvPicPr>
        <p:blipFill>
          <a:blip r:embed="rId12" cstate="print">
            <a:duotone>
              <a:prstClr val="black"/>
              <a:schemeClr val="tx1">
                <a:tint val="45000"/>
                <a:satMod val="400000"/>
              </a:schemeClr>
            </a:duotone>
            <a:extLst>
              <a:ext uri="{BEBA8EAE-BF5A-486C-A8C5-ECC9F3942E4B}">
                <a14:imgProps xmlns:a14="http://schemas.microsoft.com/office/drawing/2010/main">
                  <a14:imgLayer r:embed="rId1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14400" y="776689"/>
            <a:ext cx="1224738" cy="1143000"/>
          </a:xfrm>
          <a:prstGeom prst="rect">
            <a:avLst/>
          </a:prstGeom>
        </p:spPr>
      </p:pic>
      <p:sp>
        <p:nvSpPr>
          <p:cNvPr id="20" name="TextBox 19"/>
          <p:cNvSpPr txBox="1"/>
          <p:nvPr/>
        </p:nvSpPr>
        <p:spPr>
          <a:xfrm>
            <a:off x="2291538" y="959599"/>
            <a:ext cx="3581400" cy="784830"/>
          </a:xfrm>
          <a:prstGeom prst="rect">
            <a:avLst/>
          </a:prstGeom>
          <a:noFill/>
        </p:spPr>
        <p:txBody>
          <a:bodyPr wrap="square" rtlCol="0">
            <a:spAutoFit/>
          </a:bodyPr>
          <a:lstStyle/>
          <a:p>
            <a:r>
              <a:rPr lang="nl-NL" sz="4500" b="1" smtClean="0">
                <a:solidFill>
                  <a:prstClr val="black"/>
                </a:solidFill>
                <a:latin typeface="Arial" panose="020B0604020202020204" pitchFamily="34" charset="0"/>
                <a:cs typeface="Arial" panose="020B0604020202020204" pitchFamily="34" charset="0"/>
              </a:rPr>
              <a:t>HĐKP 3:</a:t>
            </a:r>
            <a:endParaRPr lang="en-US" sz="4500">
              <a:solidFill>
                <a:prstClr val="black"/>
              </a:solidFill>
              <a:latin typeface="Arial" panose="020B0604020202020204" pitchFamily="34" charset="0"/>
              <a:cs typeface="Arial" panose="020B0604020202020204" pitchFamily="34" charset="0"/>
            </a:endParaRPr>
          </a:p>
        </p:txBody>
      </p:sp>
      <p:pic>
        <p:nvPicPr>
          <p:cNvPr id="13"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092607">
            <a:off x="17270050" y="8621556"/>
            <a:ext cx="1281917" cy="1389612"/>
          </a:xfrm>
          <a:prstGeom prst="rect">
            <a:avLst/>
          </a:prstGeom>
        </p:spPr>
      </p:pic>
      <p:sp>
        <p:nvSpPr>
          <p:cNvPr id="9" name="Rectangle 8"/>
          <p:cNvSpPr/>
          <p:nvPr/>
        </p:nvSpPr>
        <p:spPr>
          <a:xfrm>
            <a:off x="2291538" y="2048814"/>
            <a:ext cx="6603603" cy="707886"/>
          </a:xfrm>
          <a:prstGeom prst="rect">
            <a:avLst/>
          </a:prstGeom>
        </p:spPr>
        <p:txBody>
          <a:bodyPr wrap="none">
            <a:spAutoFit/>
          </a:bodyPr>
          <a:lstStyle/>
          <a:p>
            <a:r>
              <a:rPr lang="en-US" sz="4000">
                <a:solidFill>
                  <a:srgbClr val="000000"/>
                </a:solidFill>
                <a:latin typeface="Arial" panose="020B0604020202020204" pitchFamily="34" charset="0"/>
                <a:cs typeface="Arial" panose="020B0604020202020204" pitchFamily="34" charset="0"/>
              </a:rPr>
              <a:t>a) Trong bảng thống kê sau:</a:t>
            </a:r>
            <a:endParaRPr lang="en-US" sz="400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15">
            <a:extLst>
              <a:ext uri="{BEBA8EAE-BF5A-486C-A8C5-ECC9F3942E4B}">
                <a14:imgProps xmlns:a14="http://schemas.microsoft.com/office/drawing/2010/main">
                  <a14:imgLayer r:embed="rId16">
                    <a14:imgEffect>
                      <a14:colorTemperature colorTemp="5300"/>
                    </a14:imgEffect>
                    <a14:imgEffect>
                      <a14:brightnessContrast contrast="40000"/>
                    </a14:imgEffect>
                  </a14:imgLayer>
                </a14:imgProps>
              </a:ext>
            </a:extLst>
          </a:blip>
          <a:stretch>
            <a:fillRect/>
          </a:stretch>
        </p:blipFill>
        <p:spPr>
          <a:xfrm>
            <a:off x="2660785" y="3072889"/>
            <a:ext cx="12074929" cy="4141221"/>
          </a:xfrm>
          <a:prstGeom prst="rect">
            <a:avLst/>
          </a:prstGeom>
        </p:spPr>
      </p:pic>
      <p:sp>
        <p:nvSpPr>
          <p:cNvPr id="11" name="Rectangle 10"/>
          <p:cNvSpPr/>
          <p:nvPr/>
        </p:nvSpPr>
        <p:spPr>
          <a:xfrm>
            <a:off x="1295400" y="7571520"/>
            <a:ext cx="15647615" cy="1938992"/>
          </a:xfrm>
          <a:prstGeom prst="rect">
            <a:avLst/>
          </a:prstGeom>
        </p:spPr>
        <p:txBody>
          <a:bodyPr wrap="square">
            <a:spAutoFit/>
          </a:bodyPr>
          <a:lstStyle/>
          <a:p>
            <a:pPr algn="just">
              <a:lnSpc>
                <a:spcPct val="150000"/>
              </a:lnSpc>
            </a:pPr>
            <a:r>
              <a:rPr lang="vi-VN" sz="4000">
                <a:solidFill>
                  <a:srgbClr val="000000"/>
                </a:solidFill>
              </a:rPr>
              <a:t>Hãy so sánh số học sinh tham gia chạy việt dã của mỗi lớp với sĩ số của lớp đó để tìm điểm chưa hợp lí của bảng thống kê trên</a:t>
            </a:r>
            <a:r>
              <a:rPr lang="vi-VN" sz="4000" smtClean="0">
                <a:solidFill>
                  <a:srgbClr val="000000"/>
                </a:solidFill>
              </a:rPr>
              <a:t>.</a:t>
            </a:r>
            <a:endParaRPr lang="en-US" sz="4000"/>
          </a:p>
        </p:txBody>
      </p:sp>
    </p:spTree>
    <p:extLst>
      <p:ext uri="{BB962C8B-B14F-4D97-AF65-F5344CB8AC3E}">
        <p14:creationId xmlns:p14="http://schemas.microsoft.com/office/powerpoint/2010/main" val="2109198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1" y="419100"/>
            <a:ext cx="17068799"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279592" y="299260"/>
            <a:ext cx="1897226" cy="1264027"/>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859400">
            <a:off x="638098" y="8015843"/>
            <a:ext cx="1218037" cy="1838547"/>
          </a:xfrm>
          <a:prstGeom prst="rect">
            <a:avLst/>
          </a:prstGeom>
        </p:spPr>
      </p:pic>
      <p:pic>
        <p:nvPicPr>
          <p:cNvPr id="16" name="Picture 15">
            <a:extLst>
              <a:ext uri="{FF2B5EF4-FFF2-40B4-BE49-F238E27FC236}">
                <a16:creationId xmlns="" xmlns:a16="http://schemas.microsoft.com/office/drawing/2014/main" id="{7EA5CF70-D43D-4C55-844F-EE73654874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1106583" y="8143327"/>
            <a:ext cx="5519607" cy="1800773"/>
          </a:xfrm>
          <a:prstGeom prst="rect">
            <a:avLst/>
          </a:prstGeom>
        </p:spPr>
      </p:pic>
      <p:sp>
        <p:nvSpPr>
          <p:cNvPr id="21" name="TextBox 20"/>
          <p:cNvSpPr txBox="1"/>
          <p:nvPr/>
        </p:nvSpPr>
        <p:spPr>
          <a:xfrm>
            <a:off x="8305800" y="1159014"/>
            <a:ext cx="2667000" cy="707886"/>
          </a:xfrm>
          <a:prstGeom prst="rect">
            <a:avLst/>
          </a:prstGeom>
          <a:noFill/>
        </p:spPr>
        <p:txBody>
          <a:bodyPr wrap="square" rtlCol="0">
            <a:spAutoFit/>
          </a:bodyPr>
          <a:lstStyle/>
          <a:p>
            <a:r>
              <a:rPr lang="en-US" sz="4000" b="1" u="sng" smtClean="0">
                <a:solidFill>
                  <a:prstClr val="black"/>
                </a:solidFill>
                <a:latin typeface="Arial" panose="020B0604020202020204" pitchFamily="34" charset="0"/>
                <a:cs typeface="Arial" panose="020B0604020202020204" pitchFamily="34" charset="0"/>
              </a:rPr>
              <a:t>Trả lời</a:t>
            </a:r>
            <a:endParaRPr lang="en-US" sz="4000" b="1" u="sng">
              <a:solidFill>
                <a:prstClr val="black"/>
              </a:solidFill>
              <a:latin typeface="Arial" panose="020B0604020202020204" pitchFamily="34" charset="0"/>
              <a:cs typeface="Arial" panose="020B0604020202020204" pitchFamily="34" charset="0"/>
            </a:endParaRPr>
          </a:p>
        </p:txBody>
      </p:sp>
      <p:sp>
        <p:nvSpPr>
          <p:cNvPr id="7" name="Rectangle 6"/>
          <p:cNvSpPr/>
          <p:nvPr/>
        </p:nvSpPr>
        <p:spPr>
          <a:xfrm>
            <a:off x="1269361" y="2542276"/>
            <a:ext cx="15974084" cy="3477875"/>
          </a:xfrm>
          <a:prstGeom prst="rect">
            <a:avLst/>
          </a:prstGeom>
        </p:spPr>
        <p:txBody>
          <a:bodyPr wrap="square">
            <a:spAutoFit/>
          </a:bodyPr>
          <a:lstStyle/>
          <a:p>
            <a:pPr marL="742950" indent="-742950" algn="just">
              <a:lnSpc>
                <a:spcPct val="150000"/>
              </a:lnSpc>
              <a:spcBef>
                <a:spcPts val="1200"/>
              </a:spcBef>
              <a:spcAft>
                <a:spcPts val="1200"/>
              </a:spcAft>
              <a:buAutoNum type="alphaLcParenR"/>
            </a:pPr>
            <a:r>
              <a:rPr lang="vi-VN" sz="4000" smtClean="0">
                <a:solidFill>
                  <a:srgbClr val="000000"/>
                </a:solidFill>
                <a:ea typeface="Times New Roman" panose="02020603050405020304" pitchFamily="18" charset="0"/>
                <a:cs typeface="Arial" panose="020B0604020202020204" pitchFamily="34" charset="0"/>
              </a:rPr>
              <a:t>Điểm </a:t>
            </a:r>
            <a:r>
              <a:rPr lang="vi-VN" sz="4000">
                <a:solidFill>
                  <a:srgbClr val="000000"/>
                </a:solidFill>
                <a:ea typeface="Times New Roman" panose="02020603050405020304" pitchFamily="18" charset="0"/>
                <a:cs typeface="Arial" panose="020B0604020202020204" pitchFamily="34" charset="0"/>
              </a:rPr>
              <a:t>chưa hợp lí của bảng thống kê trên là: </a:t>
            </a:r>
            <a:endParaRPr lang="en-US" sz="4000" smtClean="0">
              <a:solidFill>
                <a:srgbClr val="000000"/>
              </a:solidFill>
              <a:ea typeface="Times New Roman" panose="02020603050405020304" pitchFamily="18" charset="0"/>
              <a:cs typeface="Arial" panose="020B0604020202020204" pitchFamily="34" charset="0"/>
            </a:endParaRPr>
          </a:p>
          <a:p>
            <a:pPr algn="just">
              <a:lnSpc>
                <a:spcPct val="150000"/>
              </a:lnSpc>
              <a:spcBef>
                <a:spcPts val="1200"/>
              </a:spcBef>
              <a:spcAft>
                <a:spcPts val="1200"/>
              </a:spcAft>
            </a:pPr>
            <a:r>
              <a:rPr lang="en-US" sz="4000">
                <a:solidFill>
                  <a:srgbClr val="000000"/>
                </a:solidFill>
                <a:ea typeface="Times New Roman" panose="02020603050405020304" pitchFamily="18" charset="0"/>
                <a:cs typeface="Arial" panose="020B0604020202020204" pitchFamily="34" charset="0"/>
              </a:rPr>
              <a:t> </a:t>
            </a:r>
            <a:r>
              <a:rPr lang="en-US" sz="4000" smtClean="0">
                <a:solidFill>
                  <a:srgbClr val="000000"/>
                </a:solidFill>
                <a:ea typeface="Times New Roman" panose="02020603050405020304" pitchFamily="18" charset="0"/>
                <a:cs typeface="Arial" panose="020B0604020202020204" pitchFamily="34" charset="0"/>
              </a:rPr>
              <a:t>     </a:t>
            </a:r>
            <a:r>
              <a:rPr lang="vi-VN" sz="4000" smtClean="0">
                <a:solidFill>
                  <a:srgbClr val="000000"/>
                </a:solidFill>
                <a:ea typeface="Times New Roman" panose="02020603050405020304" pitchFamily="18" charset="0"/>
                <a:cs typeface="Arial" panose="020B0604020202020204" pitchFamily="34" charset="0"/>
              </a:rPr>
              <a:t>Số </a:t>
            </a:r>
            <a:r>
              <a:rPr lang="vi-VN" sz="4000">
                <a:solidFill>
                  <a:srgbClr val="000000"/>
                </a:solidFill>
                <a:ea typeface="Times New Roman" panose="02020603050405020304" pitchFamily="18" charset="0"/>
                <a:cs typeface="Arial" panose="020B0604020202020204" pitchFamily="34" charset="0"/>
              </a:rPr>
              <a:t>học sinh tham gia chạy việt dã của lớp 7A3 là 40 lớn hơn sĩ số </a:t>
            </a:r>
            <a:endParaRPr lang="en-US" sz="4000" smtClean="0">
              <a:solidFill>
                <a:srgbClr val="000000"/>
              </a:solidFill>
              <a:ea typeface="Times New Roman" panose="02020603050405020304" pitchFamily="18" charset="0"/>
              <a:cs typeface="Arial" panose="020B0604020202020204" pitchFamily="34" charset="0"/>
            </a:endParaRPr>
          </a:p>
          <a:p>
            <a:pPr algn="just">
              <a:lnSpc>
                <a:spcPct val="150000"/>
              </a:lnSpc>
              <a:spcBef>
                <a:spcPts val="1200"/>
              </a:spcBef>
              <a:spcAft>
                <a:spcPts val="1200"/>
              </a:spcAft>
            </a:pPr>
            <a:r>
              <a:rPr lang="en-US" sz="4000">
                <a:solidFill>
                  <a:srgbClr val="000000"/>
                </a:solidFill>
                <a:ea typeface="Times New Roman" panose="02020603050405020304" pitchFamily="18" charset="0"/>
                <a:cs typeface="Arial" panose="020B0604020202020204" pitchFamily="34" charset="0"/>
              </a:rPr>
              <a:t> </a:t>
            </a:r>
            <a:r>
              <a:rPr lang="en-US" sz="4000" smtClean="0">
                <a:solidFill>
                  <a:srgbClr val="000000"/>
                </a:solidFill>
                <a:ea typeface="Times New Roman" panose="02020603050405020304" pitchFamily="18" charset="0"/>
                <a:cs typeface="Arial" panose="020B0604020202020204" pitchFamily="34" charset="0"/>
              </a:rPr>
              <a:t>     </a:t>
            </a:r>
            <a:r>
              <a:rPr lang="vi-VN" sz="4000" smtClean="0">
                <a:solidFill>
                  <a:srgbClr val="000000"/>
                </a:solidFill>
                <a:ea typeface="Times New Roman" panose="02020603050405020304" pitchFamily="18" charset="0"/>
                <a:cs typeface="Arial" panose="020B0604020202020204" pitchFamily="34" charset="0"/>
              </a:rPr>
              <a:t>của </a:t>
            </a:r>
            <a:r>
              <a:rPr lang="vi-VN" sz="4000">
                <a:solidFill>
                  <a:srgbClr val="000000"/>
                </a:solidFill>
                <a:ea typeface="Times New Roman" panose="02020603050405020304" pitchFamily="18" charset="0"/>
                <a:cs typeface="Arial" panose="020B0604020202020204" pitchFamily="34" charset="0"/>
              </a:rPr>
              <a:t>lớp (32 học sinh).</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2741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arn(inVertical)">
                                      <p:cBhvr>
                                        <p:cTn id="2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913764" y="1028700"/>
            <a:ext cx="14325600" cy="8896906"/>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280910" y="7767212"/>
            <a:ext cx="1796427" cy="282902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18941" b="23301"/>
          <a:stretch>
            <a:fillRect/>
          </a:stretch>
        </p:blipFill>
        <p:spPr>
          <a:xfrm rot="181335">
            <a:off x="15660797" y="303542"/>
            <a:ext cx="2404625" cy="2255389"/>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5293719" y="8001678"/>
            <a:ext cx="1930447" cy="2078544"/>
          </a:xfrm>
          <a:prstGeom prst="rect">
            <a:avLst/>
          </a:prstGeom>
        </p:spPr>
      </p:pic>
      <p:sp>
        <p:nvSpPr>
          <p:cNvPr id="14" name="Rectangle 13"/>
          <p:cNvSpPr/>
          <p:nvPr/>
        </p:nvSpPr>
        <p:spPr>
          <a:xfrm>
            <a:off x="2895600" y="2095500"/>
            <a:ext cx="12309780" cy="3323987"/>
          </a:xfrm>
          <a:prstGeom prst="rect">
            <a:avLst/>
          </a:prstGeom>
        </p:spPr>
        <p:txBody>
          <a:bodyPr wrap="none">
            <a:spAutoFit/>
          </a:bodyPr>
          <a:lstStyle/>
          <a:p>
            <a:pPr lvl="0" algn="ctr">
              <a:lnSpc>
                <a:spcPct val="150000"/>
              </a:lnSpc>
              <a:defRPr/>
            </a:pPr>
            <a:r>
              <a:rPr lang="vi-VN" sz="7000" b="1" kern="0">
                <a:solidFill>
                  <a:srgbClr val="FF0000"/>
                </a:solidFill>
              </a:rPr>
              <a:t>CHƯƠNG </a:t>
            </a:r>
            <a:r>
              <a:rPr lang="vi-VN" sz="7000" b="1" kern="0" smtClean="0">
                <a:solidFill>
                  <a:srgbClr val="FF0000"/>
                </a:solidFill>
              </a:rPr>
              <a:t>5</a:t>
            </a:r>
            <a:endParaRPr lang="en-US" sz="7000" b="1" kern="0" smtClean="0">
              <a:solidFill>
                <a:srgbClr val="FF0000"/>
              </a:solidFill>
            </a:endParaRPr>
          </a:p>
          <a:p>
            <a:pPr lvl="0" algn="ctr">
              <a:lnSpc>
                <a:spcPct val="150000"/>
              </a:lnSpc>
              <a:defRPr/>
            </a:pPr>
            <a:r>
              <a:rPr lang="vi-VN" sz="7000" b="1" kern="0" smtClean="0">
                <a:solidFill>
                  <a:srgbClr val="FF0000"/>
                </a:solidFill>
              </a:rPr>
              <a:t>MỘT </a:t>
            </a:r>
            <a:r>
              <a:rPr lang="vi-VN" sz="7000" b="1" kern="0">
                <a:solidFill>
                  <a:srgbClr val="FF0000"/>
                </a:solidFill>
              </a:rPr>
              <a:t>SỐ YẾU TỐ THỐNG KÊ</a:t>
            </a:r>
            <a:endParaRPr lang="en-US" sz="7000" b="1" kern="0">
              <a:solidFill>
                <a:srgbClr val="FF0000"/>
              </a:solidFill>
              <a:latin typeface="Arial" panose="020B0604020202020204" pitchFamily="34" charset="0"/>
              <a:cs typeface="Arial" panose="020B0604020202020204" pitchFamily="34" charset="0"/>
            </a:endParaRPr>
          </a:p>
        </p:txBody>
      </p:sp>
      <p:sp>
        <p:nvSpPr>
          <p:cNvPr id="16" name="Rectangle 15"/>
          <p:cNvSpPr/>
          <p:nvPr/>
        </p:nvSpPr>
        <p:spPr>
          <a:xfrm>
            <a:off x="1752600" y="5676900"/>
            <a:ext cx="14554200" cy="2907784"/>
          </a:xfrm>
          <a:prstGeom prst="rect">
            <a:avLst/>
          </a:prstGeom>
        </p:spPr>
        <p:txBody>
          <a:bodyPr wrap="square">
            <a:spAutoFit/>
          </a:bodyPr>
          <a:lstStyle/>
          <a:p>
            <a:pPr lvl="0" algn="ctr">
              <a:lnSpc>
                <a:spcPct val="150000"/>
              </a:lnSpc>
              <a:defRPr/>
            </a:pPr>
            <a:r>
              <a:rPr lang="en-US" sz="6500" b="1" kern="0">
                <a:solidFill>
                  <a:srgbClr val="00B050"/>
                </a:solidFill>
                <a:latin typeface="Arial" panose="020B0604020202020204" pitchFamily="34" charset="0"/>
                <a:ea typeface="Calibri" panose="020F0502020204030204" pitchFamily="34" charset="0"/>
                <a:cs typeface="Arial" panose="020B0604020202020204" pitchFamily="34" charset="0"/>
              </a:rPr>
              <a:t>BÀI 1: THU THẬP VÀ </a:t>
            </a:r>
            <a:endParaRPr lang="en-US" sz="6500" b="1" kern="0" smtClean="0">
              <a:solidFill>
                <a:srgbClr val="00B050"/>
              </a:solidFill>
              <a:latin typeface="Arial" panose="020B0604020202020204" pitchFamily="34" charset="0"/>
              <a:ea typeface="Calibri" panose="020F0502020204030204" pitchFamily="34" charset="0"/>
              <a:cs typeface="Arial" panose="020B0604020202020204" pitchFamily="34" charset="0"/>
            </a:endParaRPr>
          </a:p>
          <a:p>
            <a:pPr lvl="0" algn="ctr">
              <a:lnSpc>
                <a:spcPct val="150000"/>
              </a:lnSpc>
              <a:defRPr/>
            </a:pPr>
            <a:r>
              <a:rPr lang="en-US" sz="6500" b="1" kern="0" smtClean="0">
                <a:solidFill>
                  <a:srgbClr val="00B050"/>
                </a:solidFill>
                <a:latin typeface="Arial" panose="020B0604020202020204" pitchFamily="34" charset="0"/>
                <a:ea typeface="Calibri" panose="020F0502020204030204" pitchFamily="34" charset="0"/>
                <a:cs typeface="Arial" panose="020B0604020202020204" pitchFamily="34" charset="0"/>
              </a:rPr>
              <a:t>PHÂN </a:t>
            </a:r>
            <a:r>
              <a:rPr lang="en-US" sz="6500" b="1" kern="0">
                <a:solidFill>
                  <a:srgbClr val="00B050"/>
                </a:solidFill>
                <a:latin typeface="Arial" panose="020B0604020202020204" pitchFamily="34" charset="0"/>
                <a:ea typeface="Calibri" panose="020F0502020204030204" pitchFamily="34" charset="0"/>
                <a:cs typeface="Arial" panose="020B0604020202020204" pitchFamily="34" charset="0"/>
              </a:rPr>
              <a:t>LOẠI DỮ LIỆU</a:t>
            </a:r>
            <a:endParaRPr kumimoji="0" lang="en-US" sz="6500" b="1" i="0" u="none" strike="noStrike" kern="0" cap="none" spc="0" normalizeH="0" baseline="0" noProof="0" smtClean="0">
              <a:ln>
                <a:noFill/>
              </a:ln>
              <a:solidFill>
                <a:srgbClr val="00B050"/>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1752600" y="190500"/>
            <a:ext cx="21564600" cy="99441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5974942" y="216817"/>
            <a:ext cx="2105142" cy="140255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5864266">
            <a:off x="-24175" y="3867589"/>
            <a:ext cx="956535" cy="1443826"/>
          </a:xfrm>
          <a:prstGeom prst="rect">
            <a:avLst/>
          </a:prstGeom>
        </p:spPr>
      </p:pic>
      <p:pic>
        <p:nvPicPr>
          <p:cNvPr id="14" name="Picture 13"/>
          <p:cNvPicPr>
            <a:picLocks noChangeAspect="1"/>
          </p:cNvPicPr>
          <p:nvPr/>
        </p:nvPicPr>
        <p:blipFill>
          <a:blip r:embed="rId12" cstate="print">
            <a:duotone>
              <a:prstClr val="black"/>
              <a:schemeClr val="tx1">
                <a:tint val="45000"/>
                <a:satMod val="400000"/>
              </a:schemeClr>
            </a:duotone>
            <a:extLst>
              <a:ext uri="{BEBA8EAE-BF5A-486C-A8C5-ECC9F3942E4B}">
                <a14:imgProps xmlns:a14="http://schemas.microsoft.com/office/drawing/2010/main">
                  <a14:imgLayer r:embed="rId1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14400" y="776689"/>
            <a:ext cx="1224738" cy="1143000"/>
          </a:xfrm>
          <a:prstGeom prst="rect">
            <a:avLst/>
          </a:prstGeom>
        </p:spPr>
      </p:pic>
      <p:sp>
        <p:nvSpPr>
          <p:cNvPr id="20" name="TextBox 19"/>
          <p:cNvSpPr txBox="1"/>
          <p:nvPr/>
        </p:nvSpPr>
        <p:spPr>
          <a:xfrm>
            <a:off x="2291538" y="959599"/>
            <a:ext cx="3581400" cy="784830"/>
          </a:xfrm>
          <a:prstGeom prst="rect">
            <a:avLst/>
          </a:prstGeom>
          <a:noFill/>
        </p:spPr>
        <p:txBody>
          <a:bodyPr wrap="square" rtlCol="0">
            <a:spAutoFit/>
          </a:bodyPr>
          <a:lstStyle/>
          <a:p>
            <a:r>
              <a:rPr lang="nl-NL" sz="4500" b="1" smtClean="0">
                <a:solidFill>
                  <a:prstClr val="black"/>
                </a:solidFill>
                <a:latin typeface="Arial" panose="020B0604020202020204" pitchFamily="34" charset="0"/>
                <a:cs typeface="Arial" panose="020B0604020202020204" pitchFamily="34" charset="0"/>
              </a:rPr>
              <a:t>HĐKP </a:t>
            </a:r>
            <a:r>
              <a:rPr lang="nl-NL" sz="4500" b="1">
                <a:solidFill>
                  <a:prstClr val="black"/>
                </a:solidFill>
                <a:latin typeface="Arial" panose="020B0604020202020204" pitchFamily="34" charset="0"/>
                <a:cs typeface="Arial" panose="020B0604020202020204" pitchFamily="34" charset="0"/>
              </a:rPr>
              <a:t>3</a:t>
            </a:r>
            <a:r>
              <a:rPr lang="nl-NL" sz="4500" b="1" smtClean="0">
                <a:solidFill>
                  <a:prstClr val="black"/>
                </a:solidFill>
                <a:latin typeface="Arial" panose="020B0604020202020204" pitchFamily="34" charset="0"/>
                <a:cs typeface="Arial" panose="020B0604020202020204" pitchFamily="34" charset="0"/>
              </a:rPr>
              <a:t>:</a:t>
            </a:r>
            <a:endParaRPr lang="en-US" sz="4500">
              <a:solidFill>
                <a:prstClr val="black"/>
              </a:solidFill>
              <a:latin typeface="Arial" panose="020B0604020202020204" pitchFamily="34" charset="0"/>
              <a:cs typeface="Arial" panose="020B0604020202020204" pitchFamily="34" charset="0"/>
            </a:endParaRPr>
          </a:p>
        </p:txBody>
      </p:sp>
      <p:pic>
        <p:nvPicPr>
          <p:cNvPr id="13"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092607">
            <a:off x="17270050" y="8621556"/>
            <a:ext cx="1281917" cy="1389612"/>
          </a:xfrm>
          <a:prstGeom prst="rect">
            <a:avLst/>
          </a:prstGeom>
        </p:spPr>
      </p:pic>
      <p:sp>
        <p:nvSpPr>
          <p:cNvPr id="9" name="Rectangle 8"/>
          <p:cNvSpPr/>
          <p:nvPr/>
        </p:nvSpPr>
        <p:spPr>
          <a:xfrm>
            <a:off x="3023058" y="1680508"/>
            <a:ext cx="13573302" cy="1938992"/>
          </a:xfrm>
          <a:prstGeom prst="rect">
            <a:avLst/>
          </a:prstGeom>
        </p:spPr>
        <p:txBody>
          <a:bodyPr wrap="square">
            <a:spAutoFit/>
          </a:bodyPr>
          <a:lstStyle/>
          <a:p>
            <a:pPr>
              <a:lnSpc>
                <a:spcPct val="150000"/>
              </a:lnSpc>
            </a:pPr>
            <a:r>
              <a:rPr lang="en-US" sz="4000">
                <a:latin typeface="Arial" panose="020B0604020202020204" pitchFamily="34" charset="0"/>
                <a:cs typeface="Arial" panose="020B0604020202020204" pitchFamily="34" charset="0"/>
              </a:rPr>
              <a:t>b) Nêu nhận xét của em về các tỉ lệ phần trăm trong bảng thống kê sau</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sp>
        <p:nvSpPr>
          <p:cNvPr id="11" name="Rectangle 10"/>
          <p:cNvSpPr/>
          <p:nvPr/>
        </p:nvSpPr>
        <p:spPr>
          <a:xfrm>
            <a:off x="1676400" y="7124700"/>
            <a:ext cx="15101476" cy="2862322"/>
          </a:xfrm>
          <a:prstGeom prst="rect">
            <a:avLst/>
          </a:prstGeom>
        </p:spPr>
        <p:txBody>
          <a:bodyPr wrap="square">
            <a:spAutoFit/>
          </a:bodyPr>
          <a:lstStyle/>
          <a:p>
            <a:pPr algn="just">
              <a:lnSpc>
                <a:spcPct val="150000"/>
              </a:lnSpc>
            </a:pPr>
            <a:r>
              <a:rPr lang="vi-VN" sz="4000" smtClean="0">
                <a:solidFill>
                  <a:srgbClr val="000000"/>
                </a:solidFill>
              </a:rPr>
              <a:t>Tỉ </a:t>
            </a:r>
            <a:r>
              <a:rPr lang="vi-VN" sz="4000">
                <a:solidFill>
                  <a:srgbClr val="000000"/>
                </a:solidFill>
              </a:rPr>
              <a:t>lệ phần trăm trong bảng thống kê không hợp lí. Vì tổng tỉ lệ phần trăm của tất cả học sinh là 200% và tỉ lệ phần trăm của số số học sinh hạnh kiểm tốt là 110% </a:t>
            </a:r>
            <a:r>
              <a:rPr lang="vi-VN" sz="4000" smtClean="0">
                <a:solidFill>
                  <a:srgbClr val="000000"/>
                </a:solidFill>
              </a:rPr>
              <a:t>(lớn </a:t>
            </a:r>
            <a:r>
              <a:rPr lang="vi-VN" sz="4000">
                <a:solidFill>
                  <a:srgbClr val="000000"/>
                </a:solidFill>
              </a:rPr>
              <a:t>hơn 100%) </a:t>
            </a:r>
            <a:r>
              <a:rPr lang="vi-VN" sz="4000" smtClean="0">
                <a:solidFill>
                  <a:srgbClr val="000000"/>
                </a:solidFill>
              </a:rPr>
              <a:t>vượt </a:t>
            </a:r>
            <a:r>
              <a:rPr lang="vi-VN" sz="4000">
                <a:solidFill>
                  <a:srgbClr val="000000"/>
                </a:solidFill>
              </a:rPr>
              <a:t>sĩ số lớp.</a:t>
            </a:r>
            <a:endParaRPr lang="en-US" sz="4000">
              <a:solidFill>
                <a:prstClr val="black"/>
              </a:solidFill>
            </a:endParaRPr>
          </a:p>
        </p:txBody>
      </p:sp>
      <p:pic>
        <p:nvPicPr>
          <p:cNvPr id="3" name="Picture 2"/>
          <p:cNvPicPr>
            <a:picLocks noChangeAspect="1"/>
          </p:cNvPicPr>
          <p:nvPr/>
        </p:nvPicPr>
        <p:blipFill>
          <a:blip r:embed="rId15"/>
          <a:stretch>
            <a:fillRect/>
          </a:stretch>
        </p:blipFill>
        <p:spPr>
          <a:xfrm>
            <a:off x="3471708" y="3848100"/>
            <a:ext cx="11202230" cy="3083070"/>
          </a:xfrm>
          <a:prstGeom prst="rect">
            <a:avLst/>
          </a:prstGeom>
        </p:spPr>
      </p:pic>
      <p:grpSp>
        <p:nvGrpSpPr>
          <p:cNvPr id="15" name="Google Shape;602;p43"/>
          <p:cNvGrpSpPr/>
          <p:nvPr/>
        </p:nvGrpSpPr>
        <p:grpSpPr>
          <a:xfrm rot="8671189" flipH="1" flipV="1">
            <a:off x="785134" y="7091426"/>
            <a:ext cx="598813" cy="752857"/>
            <a:chOff x="847587" y="2439683"/>
            <a:chExt cx="162074" cy="255883"/>
          </a:xfrm>
        </p:grpSpPr>
        <p:sp>
          <p:nvSpPr>
            <p:cNvPr id="16" name="Google Shape;603;p43"/>
            <p:cNvSpPr/>
            <p:nvPr/>
          </p:nvSpPr>
          <p:spPr>
            <a:xfrm>
              <a:off x="928700" y="2593175"/>
              <a:ext cx="66675" cy="86925"/>
            </a:xfrm>
            <a:custGeom>
              <a:avLst/>
              <a:gdLst/>
              <a:ahLst/>
              <a:cxnLst/>
              <a:rect l="l" t="t" r="r" b="b"/>
              <a:pathLst>
                <a:path w="2667" h="3477" extrusionOk="0">
                  <a:moveTo>
                    <a:pt x="0" y="858"/>
                  </a:moveTo>
                  <a:lnTo>
                    <a:pt x="2667" y="0"/>
                  </a:lnTo>
                  <a:lnTo>
                    <a:pt x="2428" y="3477"/>
                  </a:lnTo>
                  <a:close/>
                </a:path>
              </a:pathLst>
            </a:custGeom>
            <a:solidFill>
              <a:schemeClr val="dk1"/>
            </a:solidFill>
            <a:ln>
              <a:noFill/>
            </a:ln>
          </p:spPr>
        </p:sp>
        <p:grpSp>
          <p:nvGrpSpPr>
            <p:cNvPr id="17" name="Google Shape;604;p43"/>
            <p:cNvGrpSpPr/>
            <p:nvPr/>
          </p:nvGrpSpPr>
          <p:grpSpPr>
            <a:xfrm>
              <a:off x="847587" y="2439683"/>
              <a:ext cx="162074" cy="255883"/>
              <a:chOff x="2067875" y="163975"/>
              <a:chExt cx="3274225" cy="5169350"/>
            </a:xfrm>
          </p:grpSpPr>
          <p:sp>
            <p:nvSpPr>
              <p:cNvPr id="18" name="Google Shape;605;p43"/>
              <p:cNvSpPr/>
              <p:nvPr/>
            </p:nvSpPr>
            <p:spPr>
              <a:xfrm>
                <a:off x="2067875" y="163975"/>
                <a:ext cx="2162225" cy="3237175"/>
              </a:xfrm>
              <a:custGeom>
                <a:avLst/>
                <a:gdLst/>
                <a:ahLst/>
                <a:cxnLst/>
                <a:rect l="l" t="t" r="r" b="b"/>
                <a:pathLst>
                  <a:path w="86489" h="129487" extrusionOk="0">
                    <a:moveTo>
                      <a:pt x="30147" y="11368"/>
                    </a:moveTo>
                    <a:cubicBezTo>
                      <a:pt x="33607" y="15322"/>
                      <a:pt x="36572" y="19275"/>
                      <a:pt x="39538" y="23229"/>
                    </a:cubicBezTo>
                    <a:cubicBezTo>
                      <a:pt x="49916" y="39538"/>
                      <a:pt x="61283" y="55354"/>
                      <a:pt x="70179" y="72651"/>
                    </a:cubicBezTo>
                    <a:cubicBezTo>
                      <a:pt x="76110" y="86489"/>
                      <a:pt x="81546" y="100328"/>
                      <a:pt x="85500" y="114660"/>
                    </a:cubicBezTo>
                    <a:cubicBezTo>
                      <a:pt x="86488" y="118120"/>
                      <a:pt x="86488" y="121579"/>
                      <a:pt x="85500" y="125039"/>
                    </a:cubicBezTo>
                    <a:cubicBezTo>
                      <a:pt x="85006" y="127016"/>
                      <a:pt x="83029" y="128498"/>
                      <a:pt x="81052" y="128993"/>
                    </a:cubicBezTo>
                    <a:cubicBezTo>
                      <a:pt x="79075" y="129487"/>
                      <a:pt x="77098" y="128993"/>
                      <a:pt x="75616" y="127510"/>
                    </a:cubicBezTo>
                    <a:cubicBezTo>
                      <a:pt x="73639" y="124545"/>
                      <a:pt x="72156" y="121085"/>
                      <a:pt x="71168" y="118120"/>
                    </a:cubicBezTo>
                    <a:cubicBezTo>
                      <a:pt x="68202" y="110212"/>
                      <a:pt x="64249" y="102305"/>
                      <a:pt x="60295" y="94891"/>
                    </a:cubicBezTo>
                    <a:cubicBezTo>
                      <a:pt x="48434" y="75122"/>
                      <a:pt x="36078" y="55848"/>
                      <a:pt x="24217" y="36573"/>
                    </a:cubicBezTo>
                    <a:cubicBezTo>
                      <a:pt x="19275" y="27677"/>
                      <a:pt x="11861" y="20264"/>
                      <a:pt x="2965" y="16310"/>
                    </a:cubicBezTo>
                    <a:cubicBezTo>
                      <a:pt x="988" y="14827"/>
                      <a:pt x="0" y="12850"/>
                      <a:pt x="0" y="10874"/>
                    </a:cubicBezTo>
                    <a:cubicBezTo>
                      <a:pt x="988" y="8402"/>
                      <a:pt x="2471" y="6426"/>
                      <a:pt x="4942" y="4943"/>
                    </a:cubicBezTo>
                    <a:cubicBezTo>
                      <a:pt x="13838" y="1"/>
                      <a:pt x="21251" y="5437"/>
                      <a:pt x="30147" y="11368"/>
                    </a:cubicBezTo>
                    <a:close/>
                  </a:path>
                </a:pathLst>
              </a:custGeom>
              <a:solidFill>
                <a:schemeClr val="dk1"/>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9" name="Google Shape;606;p43"/>
              <p:cNvSpPr/>
              <p:nvPr/>
            </p:nvSpPr>
            <p:spPr>
              <a:xfrm>
                <a:off x="3266350" y="2978100"/>
                <a:ext cx="2075750" cy="2355225"/>
              </a:xfrm>
              <a:custGeom>
                <a:avLst/>
                <a:gdLst/>
                <a:ahLst/>
                <a:cxnLst/>
                <a:rect l="l" t="t" r="r" b="b"/>
                <a:pathLst>
                  <a:path w="83030" h="94209" extrusionOk="0">
                    <a:moveTo>
                      <a:pt x="66981" y="17128"/>
                    </a:moveTo>
                    <a:lnTo>
                      <a:pt x="63122" y="73253"/>
                    </a:lnTo>
                    <a:lnTo>
                      <a:pt x="63122" y="73253"/>
                    </a:lnTo>
                    <a:cubicBezTo>
                      <a:pt x="47351" y="62193"/>
                      <a:pt x="33746" y="48029"/>
                      <a:pt x="23127" y="31855"/>
                    </a:cubicBezTo>
                    <a:lnTo>
                      <a:pt x="23127" y="31855"/>
                    </a:lnTo>
                    <a:cubicBezTo>
                      <a:pt x="37215" y="25318"/>
                      <a:pt x="51944" y="20297"/>
                      <a:pt x="66981" y="17128"/>
                    </a:cubicBezTo>
                    <a:close/>
                    <a:moveTo>
                      <a:pt x="75895" y="1"/>
                    </a:moveTo>
                    <a:cubicBezTo>
                      <a:pt x="75489" y="1"/>
                      <a:pt x="75066" y="38"/>
                      <a:pt x="74628" y="118"/>
                    </a:cubicBezTo>
                    <a:cubicBezTo>
                      <a:pt x="49917" y="4566"/>
                      <a:pt x="26688" y="12474"/>
                      <a:pt x="4448" y="23841"/>
                    </a:cubicBezTo>
                    <a:cubicBezTo>
                      <a:pt x="989" y="26312"/>
                      <a:pt x="0" y="31254"/>
                      <a:pt x="2471" y="34714"/>
                    </a:cubicBezTo>
                    <a:cubicBezTo>
                      <a:pt x="3991" y="36841"/>
                      <a:pt x="6444" y="37847"/>
                      <a:pt x="8913" y="37847"/>
                    </a:cubicBezTo>
                    <a:cubicBezTo>
                      <a:pt x="9050" y="37847"/>
                      <a:pt x="9187" y="37844"/>
                      <a:pt x="9324" y="37838"/>
                    </a:cubicBezTo>
                    <a:lnTo>
                      <a:pt x="9324" y="37838"/>
                    </a:lnTo>
                    <a:cubicBezTo>
                      <a:pt x="9535" y="38603"/>
                      <a:pt x="9880" y="39379"/>
                      <a:pt x="10379" y="40150"/>
                    </a:cubicBezTo>
                    <a:cubicBezTo>
                      <a:pt x="25206" y="61896"/>
                      <a:pt x="44480" y="80182"/>
                      <a:pt x="66720" y="93526"/>
                    </a:cubicBezTo>
                    <a:cubicBezTo>
                      <a:pt x="67763" y="93990"/>
                      <a:pt x="68860" y="94209"/>
                      <a:pt x="69941" y="94209"/>
                    </a:cubicBezTo>
                    <a:cubicBezTo>
                      <a:pt x="73473" y="94209"/>
                      <a:pt x="76836" y="91873"/>
                      <a:pt x="77593" y="88090"/>
                    </a:cubicBezTo>
                    <a:lnTo>
                      <a:pt x="83029" y="9014"/>
                    </a:lnTo>
                    <a:cubicBezTo>
                      <a:pt x="83029" y="4925"/>
                      <a:pt x="80523" y="1"/>
                      <a:pt x="75895" y="1"/>
                    </a:cubicBezTo>
                    <a:close/>
                  </a:path>
                </a:pathLst>
              </a:custGeom>
              <a:solidFill>
                <a:schemeClr val="dk1"/>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spTree>
    <p:extLst>
      <p:ext uri="{BB962C8B-B14F-4D97-AF65-F5344CB8AC3E}">
        <p14:creationId xmlns:p14="http://schemas.microsoft.com/office/powerpoint/2010/main" val="3348006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1752600" y="190500"/>
            <a:ext cx="21564600" cy="99441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5974942" y="216817"/>
            <a:ext cx="2105142" cy="140255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5864266">
            <a:off x="-24175" y="3867589"/>
            <a:ext cx="956535" cy="1443826"/>
          </a:xfrm>
          <a:prstGeom prst="rect">
            <a:avLst/>
          </a:prstGeom>
        </p:spPr>
      </p:pic>
      <p:pic>
        <p:nvPicPr>
          <p:cNvPr id="14" name="Picture 13"/>
          <p:cNvPicPr>
            <a:picLocks noChangeAspect="1"/>
          </p:cNvPicPr>
          <p:nvPr/>
        </p:nvPicPr>
        <p:blipFill>
          <a:blip r:embed="rId12" cstate="print">
            <a:duotone>
              <a:prstClr val="black"/>
              <a:schemeClr val="tx1">
                <a:tint val="45000"/>
                <a:satMod val="400000"/>
              </a:schemeClr>
            </a:duotone>
            <a:extLst>
              <a:ext uri="{BEBA8EAE-BF5A-486C-A8C5-ECC9F3942E4B}">
                <a14:imgProps xmlns:a14="http://schemas.microsoft.com/office/drawing/2010/main">
                  <a14:imgLayer r:embed="rId1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14400" y="776689"/>
            <a:ext cx="1224738" cy="1143000"/>
          </a:xfrm>
          <a:prstGeom prst="rect">
            <a:avLst/>
          </a:prstGeom>
        </p:spPr>
      </p:pic>
      <p:sp>
        <p:nvSpPr>
          <p:cNvPr id="20" name="TextBox 19"/>
          <p:cNvSpPr txBox="1"/>
          <p:nvPr/>
        </p:nvSpPr>
        <p:spPr>
          <a:xfrm>
            <a:off x="2291538" y="959599"/>
            <a:ext cx="3581400" cy="784830"/>
          </a:xfrm>
          <a:prstGeom prst="rect">
            <a:avLst/>
          </a:prstGeom>
          <a:noFill/>
        </p:spPr>
        <p:txBody>
          <a:bodyPr wrap="square" rtlCol="0">
            <a:spAutoFit/>
          </a:bodyPr>
          <a:lstStyle/>
          <a:p>
            <a:r>
              <a:rPr lang="nl-NL" sz="4500" b="1" smtClean="0">
                <a:solidFill>
                  <a:prstClr val="black"/>
                </a:solidFill>
                <a:latin typeface="Arial" panose="020B0604020202020204" pitchFamily="34" charset="0"/>
                <a:cs typeface="Arial" panose="020B0604020202020204" pitchFamily="34" charset="0"/>
              </a:rPr>
              <a:t>HĐKP </a:t>
            </a:r>
            <a:r>
              <a:rPr lang="nl-NL" sz="4500" b="1">
                <a:solidFill>
                  <a:prstClr val="black"/>
                </a:solidFill>
                <a:latin typeface="Arial" panose="020B0604020202020204" pitchFamily="34" charset="0"/>
                <a:cs typeface="Arial" panose="020B0604020202020204" pitchFamily="34" charset="0"/>
              </a:rPr>
              <a:t>3</a:t>
            </a:r>
            <a:r>
              <a:rPr lang="nl-NL" sz="4500" b="1" smtClean="0">
                <a:solidFill>
                  <a:prstClr val="black"/>
                </a:solidFill>
                <a:latin typeface="Arial" panose="020B0604020202020204" pitchFamily="34" charset="0"/>
                <a:cs typeface="Arial" panose="020B0604020202020204" pitchFamily="34" charset="0"/>
              </a:rPr>
              <a:t>:</a:t>
            </a:r>
            <a:endParaRPr lang="en-US" sz="4500">
              <a:solidFill>
                <a:prstClr val="black"/>
              </a:solidFill>
              <a:latin typeface="Arial" panose="020B0604020202020204" pitchFamily="34" charset="0"/>
              <a:cs typeface="Arial" panose="020B0604020202020204" pitchFamily="34" charset="0"/>
            </a:endParaRPr>
          </a:p>
        </p:txBody>
      </p:sp>
      <p:pic>
        <p:nvPicPr>
          <p:cNvPr id="13"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092607">
            <a:off x="17270050" y="8621556"/>
            <a:ext cx="1281917" cy="1389612"/>
          </a:xfrm>
          <a:prstGeom prst="rect">
            <a:avLst/>
          </a:prstGeom>
        </p:spPr>
      </p:pic>
      <p:sp>
        <p:nvSpPr>
          <p:cNvPr id="9" name="Rectangle 8"/>
          <p:cNvSpPr/>
          <p:nvPr/>
        </p:nvSpPr>
        <p:spPr>
          <a:xfrm>
            <a:off x="1087578" y="2213908"/>
            <a:ext cx="16743222" cy="1938992"/>
          </a:xfrm>
          <a:prstGeom prst="rect">
            <a:avLst/>
          </a:prstGeom>
        </p:spPr>
        <p:txBody>
          <a:bodyPr wrap="square">
            <a:spAutoFit/>
          </a:bodyPr>
          <a:lstStyle/>
          <a:p>
            <a:pPr>
              <a:lnSpc>
                <a:spcPct val="150000"/>
              </a:lnSpc>
            </a:pPr>
            <a:r>
              <a:rPr lang="vi-VN" sz="4000">
                <a:solidFill>
                  <a:prstClr val="black"/>
                </a:solidFill>
                <a:cs typeface="Arial" panose="020B0604020202020204" pitchFamily="34" charset="0"/>
              </a:rPr>
              <a:t>c) Kết quả tìm hiểu về sở thích đối với môn bóng đá của tất cả học sinh lớp 7A được cho bởi bảng thống kê sau</a:t>
            </a:r>
            <a:r>
              <a:rPr lang="vi-VN" sz="4000" smtClean="0">
                <a:solidFill>
                  <a:prstClr val="black"/>
                </a:solidFill>
                <a:cs typeface="Arial" panose="020B0604020202020204" pitchFamily="34" charset="0"/>
              </a:rPr>
              <a:t>:</a:t>
            </a:r>
            <a:endParaRPr lang="vi-VN" sz="4000">
              <a:solidFill>
                <a:prstClr val="black"/>
              </a:solidFill>
              <a:cs typeface="Arial" panose="020B0604020202020204" pitchFamily="34" charset="0"/>
            </a:endParaRPr>
          </a:p>
        </p:txBody>
      </p:sp>
      <p:sp>
        <p:nvSpPr>
          <p:cNvPr id="11" name="Rectangle 10"/>
          <p:cNvSpPr/>
          <p:nvPr/>
        </p:nvSpPr>
        <p:spPr>
          <a:xfrm>
            <a:off x="1676400" y="6819900"/>
            <a:ext cx="15101476" cy="1938992"/>
          </a:xfrm>
          <a:prstGeom prst="rect">
            <a:avLst/>
          </a:prstGeom>
        </p:spPr>
        <p:txBody>
          <a:bodyPr wrap="square">
            <a:spAutoFit/>
          </a:bodyPr>
          <a:lstStyle/>
          <a:p>
            <a:pPr algn="just">
              <a:lnSpc>
                <a:spcPct val="150000"/>
              </a:lnSpc>
            </a:pPr>
            <a:r>
              <a:rPr lang="vi-VN" sz="4000">
                <a:solidFill>
                  <a:srgbClr val="000000"/>
                </a:solidFill>
              </a:rPr>
              <a:t>Dữ liệu trên có đại diện được cho sở thích đối với môn bóng đá của tất cả học sinh lớp 7A hay không</a:t>
            </a:r>
            <a:r>
              <a:rPr lang="vi-VN" sz="4000" smtClean="0">
                <a:solidFill>
                  <a:srgbClr val="000000"/>
                </a:solidFill>
              </a:rPr>
              <a:t>?</a:t>
            </a:r>
            <a:endParaRPr lang="vi-VN" sz="4000">
              <a:solidFill>
                <a:srgbClr val="000000"/>
              </a:solidFill>
            </a:endParaRPr>
          </a:p>
        </p:txBody>
      </p:sp>
      <p:pic>
        <p:nvPicPr>
          <p:cNvPr id="5" name="Picture 4"/>
          <p:cNvPicPr>
            <a:picLocks noChangeAspect="1"/>
          </p:cNvPicPr>
          <p:nvPr/>
        </p:nvPicPr>
        <p:blipFill>
          <a:blip r:embed="rId15"/>
          <a:stretch>
            <a:fillRect/>
          </a:stretch>
        </p:blipFill>
        <p:spPr>
          <a:xfrm>
            <a:off x="3038015" y="4776519"/>
            <a:ext cx="12211969" cy="1411546"/>
          </a:xfrm>
          <a:prstGeom prst="rect">
            <a:avLst/>
          </a:prstGeom>
        </p:spPr>
      </p:pic>
    </p:spTree>
    <p:extLst>
      <p:ext uri="{BB962C8B-B14F-4D97-AF65-F5344CB8AC3E}">
        <p14:creationId xmlns:p14="http://schemas.microsoft.com/office/powerpoint/2010/main" val="2940288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1" y="419100"/>
            <a:ext cx="17068799"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5958928" y="246687"/>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859400">
            <a:off x="623464" y="8051239"/>
            <a:ext cx="1490734" cy="2250165"/>
          </a:xfrm>
          <a:prstGeom prst="rect">
            <a:avLst/>
          </a:prstGeom>
        </p:spPr>
      </p:pic>
      <p:pic>
        <p:nvPicPr>
          <p:cNvPr id="16" name="Picture 15">
            <a:extLst>
              <a:ext uri="{FF2B5EF4-FFF2-40B4-BE49-F238E27FC236}">
                <a16:creationId xmlns="" xmlns:a16="http://schemas.microsoft.com/office/drawing/2014/main" id="{7EA5CF70-D43D-4C55-844F-EE73654874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0363200" y="8108800"/>
            <a:ext cx="5625437" cy="1835300"/>
          </a:xfrm>
          <a:prstGeom prst="rect">
            <a:avLst/>
          </a:prstGeom>
        </p:spPr>
      </p:pic>
      <p:sp>
        <p:nvSpPr>
          <p:cNvPr id="12" name="TextBox 11"/>
          <p:cNvSpPr txBox="1"/>
          <p:nvPr/>
        </p:nvSpPr>
        <p:spPr>
          <a:xfrm>
            <a:off x="8305800" y="1235214"/>
            <a:ext cx="2667000" cy="707886"/>
          </a:xfrm>
          <a:prstGeom prst="rect">
            <a:avLst/>
          </a:prstGeom>
          <a:noFill/>
        </p:spPr>
        <p:txBody>
          <a:bodyPr wrap="square" rtlCol="0">
            <a:spAutoFit/>
          </a:bodyPr>
          <a:lstStyle/>
          <a:p>
            <a:r>
              <a:rPr lang="en-US" sz="4000" b="1" u="sng" smtClean="0">
                <a:solidFill>
                  <a:prstClr val="black"/>
                </a:solidFill>
                <a:latin typeface="Arial" panose="020B0604020202020204" pitchFamily="34" charset="0"/>
                <a:cs typeface="Arial" panose="020B0604020202020204" pitchFamily="34" charset="0"/>
              </a:rPr>
              <a:t>Trả lời</a:t>
            </a:r>
            <a:endParaRPr lang="en-US" sz="4000" b="1" u="sng">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2261027" y="2070355"/>
                <a:ext cx="13817173" cy="4825745"/>
              </a:xfrm>
              <a:prstGeom prst="rect">
                <a:avLst/>
              </a:prstGeom>
            </p:spPr>
            <p:txBody>
              <a:bodyPr wrap="square">
                <a:spAutoFit/>
              </a:bodyPr>
              <a:lstStyle/>
              <a:p>
                <a:pPr algn="just">
                  <a:lnSpc>
                    <a:spcPct val="200000"/>
                  </a:lnSpc>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c) Dữ liệu trên không đại diện cho sở thích đối với môn bóng đá của tất cả học sinh lớp 7A</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200000"/>
                  </a:lnSpc>
                </a:pPr>
                <a:r>
                  <a:rPr lang="en-US" sz="4000" smtClean="0">
                    <a:solidFill>
                      <a:srgbClr val="000000"/>
                    </a:solidFill>
                    <a:ea typeface="Cambria Math" panose="02040503050406030204" pitchFamily="18" charset="0"/>
                    <a:cs typeface="Arial" panose="020B0604020202020204" pitchFamily="34" charset="0"/>
                  </a:rPr>
                  <a:t>      </a:t>
                </a:r>
                <a14:m>
                  <m:oMath xmlns:m="http://schemas.openxmlformats.org/officeDocument/2006/math">
                    <m:r>
                      <a:rPr lang="en-US" sz="400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Vì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dữ liệu chưa thống kê hết sở thích của tất cả các học sinh lớp 7A.</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261027" y="2070355"/>
                <a:ext cx="13817173" cy="4825745"/>
              </a:xfrm>
              <a:prstGeom prst="rect">
                <a:avLst/>
              </a:prstGeom>
              <a:blipFill rotWithShape="0">
                <a:blip r:embed="rId15"/>
                <a:stretch>
                  <a:fillRect l="-1588" r="-1500" b="-4551"/>
                </a:stretch>
              </a:blipFill>
            </p:spPr>
            <p:txBody>
              <a:bodyPr/>
              <a:lstStyle/>
              <a:p>
                <a:r>
                  <a:rPr lang="en-US">
                    <a:noFill/>
                  </a:rPr>
                  <a:t> </a:t>
                </a:r>
              </a:p>
            </p:txBody>
          </p:sp>
        </mc:Fallback>
      </mc:AlternateContent>
    </p:spTree>
    <p:extLst>
      <p:ext uri="{BB962C8B-B14F-4D97-AF65-F5344CB8AC3E}">
        <p14:creationId xmlns:p14="http://schemas.microsoft.com/office/powerpoint/2010/main" val="2631881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66800" y="876300"/>
            <a:ext cx="16230600" cy="8551666"/>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197196" y="997467"/>
            <a:ext cx="1218411" cy="183911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760261" y="7884204"/>
            <a:ext cx="1512204" cy="1639246"/>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5730327" y="880075"/>
            <a:ext cx="2397119" cy="1597080"/>
          </a:xfrm>
          <a:prstGeom prst="rect">
            <a:avLst/>
          </a:prstGeom>
        </p:spPr>
      </p:pic>
      <p:sp>
        <p:nvSpPr>
          <p:cNvPr id="20" name="TextBox 19"/>
          <p:cNvSpPr txBox="1"/>
          <p:nvPr/>
        </p:nvSpPr>
        <p:spPr>
          <a:xfrm>
            <a:off x="6934200" y="1943100"/>
            <a:ext cx="4572000" cy="1015663"/>
          </a:xfrm>
          <a:prstGeom prst="rect">
            <a:avLst/>
          </a:prstGeom>
          <a:noFill/>
        </p:spPr>
        <p:txBody>
          <a:bodyPr wrap="square" rtlCol="0">
            <a:spAutoFit/>
          </a:bodyPr>
          <a:lstStyle/>
          <a:p>
            <a:r>
              <a:rPr lang="en-US" sz="6000" b="1" smtClean="0">
                <a:solidFill>
                  <a:srgbClr val="FF0000"/>
                </a:solidFill>
                <a:latin typeface="Arial" panose="020B0604020202020204" pitchFamily="34" charset="0"/>
                <a:cs typeface="Arial" panose="020B0604020202020204" pitchFamily="34" charset="0"/>
              </a:rPr>
              <a:t>KẾT LUẬN</a:t>
            </a:r>
            <a:endParaRPr lang="en-US" sz="6000" b="1">
              <a:solidFill>
                <a:srgbClr val="FF0000"/>
              </a:solidFill>
              <a:latin typeface="Arial" panose="020B0604020202020204" pitchFamily="34" charset="0"/>
              <a:cs typeface="Arial" panose="020B0604020202020204" pitchFamily="34" charset="0"/>
            </a:endParaRPr>
          </a:p>
        </p:txBody>
      </p:sp>
      <p:sp>
        <p:nvSpPr>
          <p:cNvPr id="13" name="Rectangle 12"/>
          <p:cNvSpPr/>
          <p:nvPr/>
        </p:nvSpPr>
        <p:spPr>
          <a:xfrm>
            <a:off x="1468567" y="3086100"/>
            <a:ext cx="15432593" cy="4708981"/>
          </a:xfrm>
          <a:prstGeom prst="rect">
            <a:avLst/>
          </a:prstGeom>
        </p:spPr>
        <p:txBody>
          <a:bodyPr wrap="square">
            <a:spAutoFit/>
          </a:bodyPr>
          <a:lstStyle/>
          <a:p>
            <a:pPr>
              <a:lnSpc>
                <a:spcPct val="150000"/>
              </a:lnSpc>
            </a:pPr>
            <a:r>
              <a:rPr lang="en-US" sz="4000">
                <a:latin typeface="Arial" panose="020B0604020202020204" pitchFamily="34" charset="0"/>
                <a:cs typeface="Arial" panose="020B0604020202020204" pitchFamily="34" charset="0"/>
              </a:rPr>
              <a:t>Để đảm bảo tính hợp lí, dữ liệu cần phải đáp ứng đúng các tiêu chí toán học đơn giản, chẳng hạn như:</a:t>
            </a:r>
          </a:p>
          <a:p>
            <a:pPr marL="571500" indent="-571500">
              <a:lnSpc>
                <a:spcPct val="150000"/>
              </a:lnSpc>
              <a:buFontTx/>
              <a:buChar char="-"/>
            </a:pPr>
            <a:r>
              <a:rPr lang="en-US" sz="4000" smtClean="0">
                <a:latin typeface="Arial" panose="020B0604020202020204" pitchFamily="34" charset="0"/>
                <a:cs typeface="Arial" panose="020B0604020202020204" pitchFamily="34" charset="0"/>
              </a:rPr>
              <a:t>Tổng </a:t>
            </a:r>
            <a:r>
              <a:rPr lang="en-US" sz="4000">
                <a:latin typeface="Arial" panose="020B0604020202020204" pitchFamily="34" charset="0"/>
                <a:cs typeface="Arial" panose="020B0604020202020204" pitchFamily="34" charset="0"/>
              </a:rPr>
              <a:t>tỉ lệ phần trăm của tất cả các thành phần phải bằng </a:t>
            </a:r>
            <a:r>
              <a:rPr lang="en-US" sz="4000" smtClean="0">
                <a:latin typeface="Arial" panose="020B0604020202020204" pitchFamily="34" charset="0"/>
                <a:cs typeface="Arial" panose="020B0604020202020204" pitchFamily="34" charset="0"/>
              </a:rPr>
              <a:t>100%</a:t>
            </a:r>
          </a:p>
          <a:p>
            <a:pPr marL="571500" indent="-571500">
              <a:lnSpc>
                <a:spcPct val="150000"/>
              </a:lnSpc>
              <a:buFontTx/>
              <a:buChar char="-"/>
            </a:pPr>
            <a:r>
              <a:rPr lang="en-US" sz="4000" smtClean="0">
                <a:latin typeface="Arial" panose="020B0604020202020204" pitchFamily="34" charset="0"/>
                <a:cs typeface="Arial" panose="020B0604020202020204" pitchFamily="34" charset="0"/>
              </a:rPr>
              <a:t>Số </a:t>
            </a:r>
            <a:r>
              <a:rPr lang="en-US" sz="4000">
                <a:latin typeface="Arial" panose="020B0604020202020204" pitchFamily="34" charset="0"/>
                <a:cs typeface="Arial" panose="020B0604020202020204" pitchFamily="34" charset="0"/>
              </a:rPr>
              <a:t>lượng của bộ phận phải nhỏ hơn số lượng của toàn thể</a:t>
            </a:r>
            <a:r>
              <a:rPr lang="en-US" sz="4000" smtClean="0">
                <a:latin typeface="Arial" panose="020B0604020202020204" pitchFamily="34" charset="0"/>
                <a:cs typeface="Arial" panose="020B0604020202020204" pitchFamily="34" charset="0"/>
              </a:rPr>
              <a:t>;...</a:t>
            </a:r>
          </a:p>
          <a:p>
            <a:pPr marL="571500" indent="-571500">
              <a:lnSpc>
                <a:spcPct val="150000"/>
              </a:lnSpc>
              <a:buFontTx/>
              <a:buChar char="-"/>
            </a:pPr>
            <a:r>
              <a:rPr lang="en-US" sz="4000" smtClean="0">
                <a:latin typeface="Arial" panose="020B0604020202020204" pitchFamily="34" charset="0"/>
                <a:cs typeface="Arial" panose="020B0604020202020204" pitchFamily="34" charset="0"/>
              </a:rPr>
              <a:t>Phải </a:t>
            </a:r>
            <a:r>
              <a:rPr lang="en-US" sz="4000">
                <a:latin typeface="Arial" panose="020B0604020202020204" pitchFamily="34" charset="0"/>
                <a:cs typeface="Arial" panose="020B0604020202020204" pitchFamily="34" charset="0"/>
              </a:rPr>
              <a:t>có tính đại diện đối với vấn đề cần thống kê</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457263" y="7353300"/>
            <a:ext cx="2230537" cy="1829041"/>
          </a:xfrm>
          <a:prstGeom prst="rect">
            <a:avLst/>
          </a:prstGeom>
        </p:spPr>
      </p:pic>
    </p:spTree>
    <p:extLst>
      <p:ext uri="{BB962C8B-B14F-4D97-AF65-F5344CB8AC3E}">
        <p14:creationId xmlns:p14="http://schemas.microsoft.com/office/powerpoint/2010/main" val="2732481059"/>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barn(inVertical)">
                                      <p:cBhvr>
                                        <p:cTn id="2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 y="-38100"/>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858589" y="8684176"/>
            <a:ext cx="1196198" cy="180558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5791200" y="11811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2126502" y="987956"/>
              <a:ext cx="4974440" cy="884858"/>
            </a:xfrm>
            <a:prstGeom prst="rect">
              <a:avLst/>
            </a:prstGeom>
            <a:noFill/>
            <a:ln>
              <a:noFill/>
            </a:ln>
          </p:spPr>
          <p:txBody>
            <a:bodyPr wrap="none">
              <a:spAutoFit/>
            </a:bodyPr>
            <a:lstStyle/>
            <a:p>
              <a:pPr algn="ct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smtClean="0">
                  <a:solidFill>
                    <a:prstClr val="white"/>
                  </a:solidFill>
                  <a:latin typeface="Arial" panose="020B0604020202020204" pitchFamily="34" charset="0"/>
                  <a:ea typeface="Times New Roman" panose="02020603050405020304" pitchFamily="18" charset="0"/>
                  <a:cs typeface="Arial" panose="020B0604020202020204" pitchFamily="34" charset="0"/>
                </a:rPr>
                <a:t>3 </a:t>
              </a: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(SGK – </a:t>
              </a:r>
              <a:r>
                <a:rPr lang="en-US" sz="4000" b="1" smtClean="0">
                  <a:solidFill>
                    <a:prstClr val="white"/>
                  </a:solidFill>
                  <a:latin typeface="Arial" panose="020B0604020202020204" pitchFamily="34" charset="0"/>
                  <a:ea typeface="Times New Roman" panose="02020603050405020304" pitchFamily="18" charset="0"/>
                  <a:cs typeface="Arial" panose="020B0604020202020204" pitchFamily="34" charset="0"/>
                </a:rPr>
                <a:t>tr93)</a:t>
              </a:r>
              <a:endPar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p:sp>
        <p:nvSpPr>
          <p:cNvPr id="5" name="TextBox 4"/>
          <p:cNvSpPr txBox="1"/>
          <p:nvPr/>
        </p:nvSpPr>
        <p:spPr>
          <a:xfrm>
            <a:off x="1181100" y="2400300"/>
            <a:ext cx="16611600" cy="969496"/>
          </a:xfrm>
          <a:prstGeom prst="rect">
            <a:avLst/>
          </a:prstGeom>
          <a:noFill/>
        </p:spPr>
        <p:txBody>
          <a:bodyPr wrap="square" rtlCol="0">
            <a:spAutoFit/>
          </a:bodyPr>
          <a:lstStyle/>
          <a:p>
            <a:pPr>
              <a:lnSpc>
                <a:spcPct val="150000"/>
              </a:lnSpc>
            </a:pPr>
            <a:r>
              <a:rPr lang="en-US" sz="3800" smtClean="0">
                <a:solidFill>
                  <a:prstClr val="black"/>
                </a:solidFill>
                <a:latin typeface="Arial" panose="020B0604020202020204" pitchFamily="34" charset="0"/>
                <a:cs typeface="Arial" panose="020B0604020202020204" pitchFamily="34" charset="0"/>
              </a:rPr>
              <a:t>a) Trong bảng thống kê ở HĐKP 3a:</a:t>
            </a:r>
            <a:endParaRPr lang="en-US" sz="3800">
              <a:solidFill>
                <a:prstClr val="black"/>
              </a:solidFill>
              <a:latin typeface="Arial" panose="020B0604020202020204" pitchFamily="34" charset="0"/>
              <a:cs typeface="Arial" panose="020B0604020202020204" pitchFamily="34" charset="0"/>
            </a:endParaRPr>
          </a:p>
        </p:txBody>
      </p:sp>
      <p:pic>
        <p:nvPicPr>
          <p:cNvPr id="14"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530420" y="8119139"/>
            <a:ext cx="1576125" cy="1708537"/>
          </a:xfrm>
          <a:prstGeom prst="rect">
            <a:avLst/>
          </a:prstGeom>
        </p:spPr>
      </p:pic>
      <p:pic>
        <p:nvPicPr>
          <p:cNvPr id="18" name="Picture 17"/>
          <p:cNvPicPr>
            <a:picLocks noChangeAspect="1"/>
          </p:cNvPicPr>
          <p:nvPr/>
        </p:nvPicPr>
        <p:blipFill>
          <a:blip r:embed="rId12">
            <a:extLst>
              <a:ext uri="{BEBA8EAE-BF5A-486C-A8C5-ECC9F3942E4B}">
                <a14:imgProps xmlns:a14="http://schemas.microsoft.com/office/drawing/2010/main">
                  <a14:imgLayer r:embed="rId13">
                    <a14:imgEffect>
                      <a14:colorTemperature colorTemp="5300"/>
                    </a14:imgEffect>
                    <a14:imgEffect>
                      <a14:brightnessContrast contrast="40000"/>
                    </a14:imgEffect>
                  </a14:imgLayer>
                </a14:imgProps>
              </a:ext>
            </a:extLst>
          </a:blip>
          <a:stretch>
            <a:fillRect/>
          </a:stretch>
        </p:blipFill>
        <p:spPr>
          <a:xfrm>
            <a:off x="3276600" y="3674596"/>
            <a:ext cx="12074929" cy="4141221"/>
          </a:xfrm>
          <a:prstGeom prst="rect">
            <a:avLst/>
          </a:prstGeom>
        </p:spPr>
      </p:pic>
      <p:sp>
        <p:nvSpPr>
          <p:cNvPr id="9" name="Rectangle 8"/>
          <p:cNvSpPr/>
          <p:nvPr/>
        </p:nvSpPr>
        <p:spPr>
          <a:xfrm>
            <a:off x="3200400" y="8343900"/>
            <a:ext cx="15697200" cy="969496"/>
          </a:xfrm>
          <a:prstGeom prst="rect">
            <a:avLst/>
          </a:prstGeom>
        </p:spPr>
        <p:txBody>
          <a:bodyPr wrap="square">
            <a:spAutoFit/>
          </a:bodyPr>
          <a:lstStyle/>
          <a:p>
            <a:pPr lvl="0">
              <a:lnSpc>
                <a:spcPct val="150000"/>
              </a:lnSpc>
            </a:pPr>
            <a:r>
              <a:rPr lang="en-US" sz="3800" smtClean="0">
                <a:solidFill>
                  <a:prstClr val="black"/>
                </a:solidFill>
                <a:latin typeface="Arial" panose="020B0604020202020204" pitchFamily="34" charset="0"/>
                <a:cs typeface="Arial" panose="020B0604020202020204" pitchFamily="34" charset="0"/>
              </a:rPr>
              <a:t>Số </a:t>
            </a:r>
            <a:r>
              <a:rPr lang="en-US" sz="3800">
                <a:solidFill>
                  <a:prstClr val="black"/>
                </a:solidFill>
                <a:latin typeface="Arial" panose="020B0604020202020204" pitchFamily="34" charset="0"/>
                <a:cs typeface="Arial" panose="020B0604020202020204" pitchFamily="34" charset="0"/>
              </a:rPr>
              <a:t>học sinh tham gia chạy không thể vượt quá sĩ số lớp. </a:t>
            </a:r>
          </a:p>
        </p:txBody>
      </p:sp>
    </p:spTree>
    <p:extLst>
      <p:ext uri="{BB962C8B-B14F-4D97-AF65-F5344CB8AC3E}">
        <p14:creationId xmlns:p14="http://schemas.microsoft.com/office/powerpoint/2010/main" val="3332467431"/>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 y="-38100"/>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858589" y="8684176"/>
            <a:ext cx="1196198" cy="180558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5791200" y="11811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2126502" y="987956"/>
              <a:ext cx="4974440" cy="884858"/>
            </a:xfrm>
            <a:prstGeom prst="rect">
              <a:avLst/>
            </a:prstGeom>
            <a:noFill/>
            <a:ln>
              <a:noFill/>
            </a:ln>
          </p:spPr>
          <p:txBody>
            <a:bodyPr wrap="none">
              <a:spAutoFit/>
            </a:bodyPr>
            <a:lstStyle/>
            <a:p>
              <a:pPr algn="ct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smtClean="0">
                  <a:solidFill>
                    <a:prstClr val="white"/>
                  </a:solidFill>
                  <a:latin typeface="Arial" panose="020B0604020202020204" pitchFamily="34" charset="0"/>
                  <a:ea typeface="Times New Roman" panose="02020603050405020304" pitchFamily="18" charset="0"/>
                  <a:cs typeface="Arial" panose="020B0604020202020204" pitchFamily="34" charset="0"/>
                </a:rPr>
                <a:t>3 </a:t>
              </a: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(SGK – </a:t>
              </a:r>
              <a:r>
                <a:rPr lang="en-US" sz="4000" b="1" smtClean="0">
                  <a:solidFill>
                    <a:prstClr val="white"/>
                  </a:solidFill>
                  <a:latin typeface="Arial" panose="020B0604020202020204" pitchFamily="34" charset="0"/>
                  <a:ea typeface="Times New Roman" panose="02020603050405020304" pitchFamily="18" charset="0"/>
                  <a:cs typeface="Arial" panose="020B0604020202020204" pitchFamily="34" charset="0"/>
                </a:rPr>
                <a:t>tr93)</a:t>
              </a:r>
              <a:endPar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p:sp>
        <p:nvSpPr>
          <p:cNvPr id="5" name="TextBox 4"/>
          <p:cNvSpPr txBox="1"/>
          <p:nvPr/>
        </p:nvSpPr>
        <p:spPr>
          <a:xfrm>
            <a:off x="1181100" y="2476500"/>
            <a:ext cx="16611600" cy="969496"/>
          </a:xfrm>
          <a:prstGeom prst="rect">
            <a:avLst/>
          </a:prstGeom>
          <a:noFill/>
        </p:spPr>
        <p:txBody>
          <a:bodyPr wrap="square" rtlCol="0">
            <a:spAutoFit/>
          </a:bodyPr>
          <a:lstStyle/>
          <a:p>
            <a:pPr>
              <a:lnSpc>
                <a:spcPct val="150000"/>
              </a:lnSpc>
            </a:pPr>
            <a:r>
              <a:rPr lang="en-US" sz="3800">
                <a:solidFill>
                  <a:prstClr val="black"/>
                </a:solidFill>
                <a:latin typeface="Arial" panose="020B0604020202020204" pitchFamily="34" charset="0"/>
                <a:cs typeface="Arial" panose="020B0604020202020204" pitchFamily="34" charset="0"/>
              </a:rPr>
              <a:t>b</a:t>
            </a:r>
            <a:r>
              <a:rPr lang="en-US" sz="3800" smtClean="0">
                <a:solidFill>
                  <a:prstClr val="black"/>
                </a:solidFill>
                <a:latin typeface="Arial" panose="020B0604020202020204" pitchFamily="34" charset="0"/>
                <a:cs typeface="Arial" panose="020B0604020202020204" pitchFamily="34" charset="0"/>
              </a:rPr>
              <a:t>) Trong bảng thống kê ở HĐKP 3b:</a:t>
            </a:r>
            <a:endParaRPr lang="en-US" sz="3800">
              <a:solidFill>
                <a:prstClr val="black"/>
              </a:solidFill>
              <a:latin typeface="Arial" panose="020B0604020202020204" pitchFamily="34" charset="0"/>
              <a:cs typeface="Arial" panose="020B0604020202020204" pitchFamily="34" charset="0"/>
            </a:endParaRPr>
          </a:p>
        </p:txBody>
      </p:sp>
      <p:pic>
        <p:nvPicPr>
          <p:cNvPr id="14"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530420" y="8119139"/>
            <a:ext cx="1576125" cy="1708537"/>
          </a:xfrm>
          <a:prstGeom prst="rect">
            <a:avLst/>
          </a:prstGeom>
        </p:spPr>
      </p:pic>
      <p:sp>
        <p:nvSpPr>
          <p:cNvPr id="9" name="Rectangle 8"/>
          <p:cNvSpPr/>
          <p:nvPr/>
        </p:nvSpPr>
        <p:spPr>
          <a:xfrm>
            <a:off x="2495326" y="7335441"/>
            <a:ext cx="13639800" cy="1846659"/>
          </a:xfrm>
          <a:prstGeom prst="rect">
            <a:avLst/>
          </a:prstGeom>
        </p:spPr>
        <p:txBody>
          <a:bodyPr wrap="square">
            <a:spAutoFit/>
          </a:bodyPr>
          <a:lstStyle/>
          <a:p>
            <a:pPr>
              <a:lnSpc>
                <a:spcPct val="150000"/>
              </a:lnSpc>
            </a:pPr>
            <a:r>
              <a:rPr lang="en-US" sz="3800" smtClean="0">
                <a:solidFill>
                  <a:prstClr val="black"/>
                </a:solidFill>
                <a:latin typeface="Arial" panose="020B0604020202020204" pitchFamily="34" charset="0"/>
                <a:cs typeface="Arial" panose="020B0604020202020204" pitchFamily="34" charset="0"/>
              </a:rPr>
              <a:t>Tỉ lệ phần trăm học sinh xếp loại tốt không thể vượt quá 100% và tổng các tỉ lệ phần tram các loại phải bằng đúng 100%. </a:t>
            </a:r>
            <a:endParaRPr lang="en-US" sz="3800">
              <a:solidFill>
                <a:prstClr val="black"/>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12"/>
          <a:stretch>
            <a:fillRect/>
          </a:stretch>
        </p:blipFill>
        <p:spPr>
          <a:xfrm>
            <a:off x="3714111" y="3882092"/>
            <a:ext cx="11202230" cy="3083070"/>
          </a:xfrm>
          <a:prstGeom prst="rect">
            <a:avLst/>
          </a:prstGeom>
        </p:spPr>
      </p:pic>
    </p:spTree>
    <p:extLst>
      <p:ext uri="{BB962C8B-B14F-4D97-AF65-F5344CB8AC3E}">
        <p14:creationId xmlns:p14="http://schemas.microsoft.com/office/powerpoint/2010/main" val="3965100232"/>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 y="-38100"/>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858589" y="8684176"/>
            <a:ext cx="1196198" cy="180558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5791200" y="11811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2126502" y="987956"/>
              <a:ext cx="4974440" cy="884858"/>
            </a:xfrm>
            <a:prstGeom prst="rect">
              <a:avLst/>
            </a:prstGeom>
            <a:noFill/>
            <a:ln>
              <a:noFill/>
            </a:ln>
          </p:spPr>
          <p:txBody>
            <a:bodyPr wrap="none">
              <a:spAutoFit/>
            </a:bodyPr>
            <a:lstStyle/>
            <a:p>
              <a:pPr algn="ct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smtClean="0">
                  <a:solidFill>
                    <a:prstClr val="white"/>
                  </a:solidFill>
                  <a:latin typeface="Arial" panose="020B0604020202020204" pitchFamily="34" charset="0"/>
                  <a:ea typeface="Times New Roman" panose="02020603050405020304" pitchFamily="18" charset="0"/>
                  <a:cs typeface="Arial" panose="020B0604020202020204" pitchFamily="34" charset="0"/>
                </a:rPr>
                <a:t>3 </a:t>
              </a: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(SGK – </a:t>
              </a:r>
              <a:r>
                <a:rPr lang="en-US" sz="4000" b="1" smtClean="0">
                  <a:solidFill>
                    <a:prstClr val="white"/>
                  </a:solidFill>
                  <a:latin typeface="Arial" panose="020B0604020202020204" pitchFamily="34" charset="0"/>
                  <a:ea typeface="Times New Roman" panose="02020603050405020304" pitchFamily="18" charset="0"/>
                  <a:cs typeface="Arial" panose="020B0604020202020204" pitchFamily="34" charset="0"/>
                </a:rPr>
                <a:t>tr93)</a:t>
              </a:r>
              <a:endPar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p:sp>
        <p:nvSpPr>
          <p:cNvPr id="5" name="TextBox 4"/>
          <p:cNvSpPr txBox="1"/>
          <p:nvPr/>
        </p:nvSpPr>
        <p:spPr>
          <a:xfrm>
            <a:off x="1181100" y="2650004"/>
            <a:ext cx="16611600" cy="969496"/>
          </a:xfrm>
          <a:prstGeom prst="rect">
            <a:avLst/>
          </a:prstGeom>
          <a:noFill/>
        </p:spPr>
        <p:txBody>
          <a:bodyPr wrap="square" rtlCol="0">
            <a:spAutoFit/>
          </a:bodyPr>
          <a:lstStyle/>
          <a:p>
            <a:pPr>
              <a:lnSpc>
                <a:spcPct val="150000"/>
              </a:lnSpc>
            </a:pPr>
            <a:r>
              <a:rPr lang="en-US" sz="3800" smtClean="0">
                <a:solidFill>
                  <a:prstClr val="black"/>
                </a:solidFill>
                <a:latin typeface="Arial" panose="020B0604020202020204" pitchFamily="34" charset="0"/>
                <a:cs typeface="Arial" panose="020B0604020202020204" pitchFamily="34" charset="0"/>
              </a:rPr>
              <a:t>c) Trong bảng thống kê ở HĐKP 3c:</a:t>
            </a:r>
            <a:endParaRPr lang="en-US" sz="3800">
              <a:solidFill>
                <a:prstClr val="black"/>
              </a:solidFill>
              <a:latin typeface="Arial" panose="020B0604020202020204" pitchFamily="34" charset="0"/>
              <a:cs typeface="Arial" panose="020B0604020202020204" pitchFamily="34" charset="0"/>
            </a:endParaRPr>
          </a:p>
        </p:txBody>
      </p:sp>
      <p:pic>
        <p:nvPicPr>
          <p:cNvPr id="14"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530420" y="8119139"/>
            <a:ext cx="1576125" cy="1708537"/>
          </a:xfrm>
          <a:prstGeom prst="rect">
            <a:avLst/>
          </a:prstGeom>
        </p:spPr>
      </p:pic>
      <p:sp>
        <p:nvSpPr>
          <p:cNvPr id="9" name="Rectangle 8"/>
          <p:cNvSpPr/>
          <p:nvPr/>
        </p:nvSpPr>
        <p:spPr>
          <a:xfrm>
            <a:off x="1197501" y="6231404"/>
            <a:ext cx="15892997" cy="969496"/>
          </a:xfrm>
          <a:prstGeom prst="rect">
            <a:avLst/>
          </a:prstGeom>
        </p:spPr>
        <p:txBody>
          <a:bodyPr wrap="square">
            <a:spAutoFit/>
          </a:bodyPr>
          <a:lstStyle/>
          <a:p>
            <a:pPr>
              <a:lnSpc>
                <a:spcPct val="150000"/>
              </a:lnSpc>
            </a:pPr>
            <a:r>
              <a:rPr lang="en-US" sz="3800" smtClean="0">
                <a:solidFill>
                  <a:prstClr val="black"/>
                </a:solidFill>
                <a:latin typeface="Arial" panose="020B0604020202020204" pitchFamily="34" charset="0"/>
                <a:cs typeface="Arial" panose="020B0604020202020204" pitchFamily="34" charset="0"/>
              </a:rPr>
              <a:t>Dữ liệu chưa có tính đại diện vì còn thiếu dữ liệu về học sinh nữ của lớp.</a:t>
            </a:r>
            <a:endParaRPr lang="en-US" sz="3800">
              <a:solidFill>
                <a:prstClr val="black"/>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12"/>
          <a:stretch>
            <a:fillRect/>
          </a:stretch>
        </p:blipFill>
        <p:spPr>
          <a:xfrm>
            <a:off x="3124200" y="4189154"/>
            <a:ext cx="12211969" cy="1411546"/>
          </a:xfrm>
          <a:prstGeom prst="rect">
            <a:avLst/>
          </a:prstGeom>
        </p:spPr>
      </p:pic>
    </p:spTree>
    <p:extLst>
      <p:ext uri="{BB962C8B-B14F-4D97-AF65-F5344CB8AC3E}">
        <p14:creationId xmlns:p14="http://schemas.microsoft.com/office/powerpoint/2010/main" val="542025840"/>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 y="266700"/>
            <a:ext cx="16230600" cy="973455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845117">
            <a:off x="1157396" y="1255495"/>
            <a:ext cx="916284" cy="138307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sp>
        <p:nvSpPr>
          <p:cNvPr id="13" name="Rectangle 12"/>
          <p:cNvSpPr/>
          <p:nvPr/>
        </p:nvSpPr>
        <p:spPr>
          <a:xfrm>
            <a:off x="5888406" y="846772"/>
            <a:ext cx="6511188" cy="147732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THỰC HÀNH 4</a:t>
            </a:r>
            <a:endParaRPr lang="en-US" sz="6000" b="1">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200400" y="2454414"/>
            <a:ext cx="11904221" cy="707886"/>
          </a:xfrm>
          <a:prstGeom prst="rect">
            <a:avLst/>
          </a:prstGeom>
        </p:spPr>
        <p:txBody>
          <a:bodyPr wrap="none">
            <a:spAutoFit/>
          </a:bodyPr>
          <a:lstStyle/>
          <a:p>
            <a:r>
              <a:rPr lang="en-US" sz="4000">
                <a:solidFill>
                  <a:srgbClr val="000000"/>
                </a:solidFill>
                <a:latin typeface="Arial" panose="020B0604020202020204" pitchFamily="34" charset="0"/>
                <a:cs typeface="Arial" panose="020B0604020202020204" pitchFamily="34" charset="0"/>
              </a:rPr>
              <a:t>Xét tính hợp lí của dữ liệu trong bảng thống kê sau:</a:t>
            </a:r>
          </a:p>
        </p:txBody>
      </p:sp>
      <p:pic>
        <p:nvPicPr>
          <p:cNvPr id="7" name="Picture 6"/>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colorTemperature colorTemp="4700"/>
                    </a14:imgEffect>
                    <a14:imgEffect>
                      <a14:saturation sat="400000"/>
                    </a14:imgEffect>
                    <a14:imgEffect>
                      <a14:brightnessContrast bright="20000" contrast="-40000"/>
                    </a14:imgEffect>
                  </a14:imgLayer>
                </a14:imgProps>
              </a:ext>
            </a:extLst>
          </a:blip>
          <a:stretch>
            <a:fillRect/>
          </a:stretch>
        </p:blipFill>
        <p:spPr>
          <a:xfrm>
            <a:off x="3852956" y="3534168"/>
            <a:ext cx="10582087" cy="4047732"/>
          </a:xfrm>
          <a:prstGeom prst="rect">
            <a:avLst/>
          </a:prstGeom>
        </p:spPr>
      </p:pic>
      <p:pic>
        <p:nvPicPr>
          <p:cNvPr id="12" name="Picture 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211806">
            <a:off x="16616187" y="8578426"/>
            <a:ext cx="1362424" cy="1476883"/>
          </a:xfrm>
          <a:prstGeom prst="rect">
            <a:avLst/>
          </a:prstGeom>
        </p:spPr>
      </p:pic>
      <p:sp>
        <p:nvSpPr>
          <p:cNvPr id="8" name="Rectangle 7"/>
          <p:cNvSpPr/>
          <p:nvPr/>
        </p:nvSpPr>
        <p:spPr>
          <a:xfrm>
            <a:off x="2640607" y="7814377"/>
            <a:ext cx="13361393" cy="1824923"/>
          </a:xfrm>
          <a:prstGeom prst="rect">
            <a:avLst/>
          </a:prstGeom>
        </p:spPr>
        <p:txBody>
          <a:bodyPr wrap="square">
            <a:spAutoFit/>
          </a:bodyPr>
          <a:lstStyle/>
          <a:p>
            <a:pPr algn="ctr">
              <a:lnSpc>
                <a:spcPct val="150000"/>
              </a:lnSpc>
              <a:spcAft>
                <a:spcPts val="600"/>
              </a:spcAft>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Dữ liệu cho trong bảng không hợp lí vì tổng tỉ lệ phần trăm của tất cả các thành phần là 120% (lớn hơn 100%).</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15" name="Google Shape;602;p43"/>
          <p:cNvGrpSpPr/>
          <p:nvPr/>
        </p:nvGrpSpPr>
        <p:grpSpPr>
          <a:xfrm rot="8671189" flipH="1" flipV="1">
            <a:off x="1721611" y="7870096"/>
            <a:ext cx="598813" cy="752857"/>
            <a:chOff x="847587" y="2439683"/>
            <a:chExt cx="162074" cy="255883"/>
          </a:xfrm>
        </p:grpSpPr>
        <p:sp>
          <p:nvSpPr>
            <p:cNvPr id="16" name="Google Shape;603;p43"/>
            <p:cNvSpPr/>
            <p:nvPr/>
          </p:nvSpPr>
          <p:spPr>
            <a:xfrm>
              <a:off x="928700" y="2593175"/>
              <a:ext cx="66675" cy="86925"/>
            </a:xfrm>
            <a:custGeom>
              <a:avLst/>
              <a:gdLst/>
              <a:ahLst/>
              <a:cxnLst/>
              <a:rect l="l" t="t" r="r" b="b"/>
              <a:pathLst>
                <a:path w="2667" h="3477" extrusionOk="0">
                  <a:moveTo>
                    <a:pt x="0" y="858"/>
                  </a:moveTo>
                  <a:lnTo>
                    <a:pt x="2667" y="0"/>
                  </a:lnTo>
                  <a:lnTo>
                    <a:pt x="2428" y="3477"/>
                  </a:lnTo>
                  <a:close/>
                </a:path>
              </a:pathLst>
            </a:custGeom>
            <a:solidFill>
              <a:schemeClr val="dk1"/>
            </a:solidFill>
            <a:ln>
              <a:noFill/>
            </a:ln>
          </p:spPr>
        </p:sp>
        <p:grpSp>
          <p:nvGrpSpPr>
            <p:cNvPr id="17" name="Google Shape;604;p43"/>
            <p:cNvGrpSpPr/>
            <p:nvPr/>
          </p:nvGrpSpPr>
          <p:grpSpPr>
            <a:xfrm>
              <a:off x="847587" y="2439683"/>
              <a:ext cx="162074" cy="255883"/>
              <a:chOff x="2067875" y="163975"/>
              <a:chExt cx="3274225" cy="5169350"/>
            </a:xfrm>
          </p:grpSpPr>
          <p:sp>
            <p:nvSpPr>
              <p:cNvPr id="19" name="Google Shape;605;p43"/>
              <p:cNvSpPr/>
              <p:nvPr/>
            </p:nvSpPr>
            <p:spPr>
              <a:xfrm>
                <a:off x="2067875" y="163975"/>
                <a:ext cx="2162225" cy="3237175"/>
              </a:xfrm>
              <a:custGeom>
                <a:avLst/>
                <a:gdLst/>
                <a:ahLst/>
                <a:cxnLst/>
                <a:rect l="l" t="t" r="r" b="b"/>
                <a:pathLst>
                  <a:path w="86489" h="129487" extrusionOk="0">
                    <a:moveTo>
                      <a:pt x="30147" y="11368"/>
                    </a:moveTo>
                    <a:cubicBezTo>
                      <a:pt x="33607" y="15322"/>
                      <a:pt x="36572" y="19275"/>
                      <a:pt x="39538" y="23229"/>
                    </a:cubicBezTo>
                    <a:cubicBezTo>
                      <a:pt x="49916" y="39538"/>
                      <a:pt x="61283" y="55354"/>
                      <a:pt x="70179" y="72651"/>
                    </a:cubicBezTo>
                    <a:cubicBezTo>
                      <a:pt x="76110" y="86489"/>
                      <a:pt x="81546" y="100328"/>
                      <a:pt x="85500" y="114660"/>
                    </a:cubicBezTo>
                    <a:cubicBezTo>
                      <a:pt x="86488" y="118120"/>
                      <a:pt x="86488" y="121579"/>
                      <a:pt x="85500" y="125039"/>
                    </a:cubicBezTo>
                    <a:cubicBezTo>
                      <a:pt x="85006" y="127016"/>
                      <a:pt x="83029" y="128498"/>
                      <a:pt x="81052" y="128993"/>
                    </a:cubicBezTo>
                    <a:cubicBezTo>
                      <a:pt x="79075" y="129487"/>
                      <a:pt x="77098" y="128993"/>
                      <a:pt x="75616" y="127510"/>
                    </a:cubicBezTo>
                    <a:cubicBezTo>
                      <a:pt x="73639" y="124545"/>
                      <a:pt x="72156" y="121085"/>
                      <a:pt x="71168" y="118120"/>
                    </a:cubicBezTo>
                    <a:cubicBezTo>
                      <a:pt x="68202" y="110212"/>
                      <a:pt x="64249" y="102305"/>
                      <a:pt x="60295" y="94891"/>
                    </a:cubicBezTo>
                    <a:cubicBezTo>
                      <a:pt x="48434" y="75122"/>
                      <a:pt x="36078" y="55848"/>
                      <a:pt x="24217" y="36573"/>
                    </a:cubicBezTo>
                    <a:cubicBezTo>
                      <a:pt x="19275" y="27677"/>
                      <a:pt x="11861" y="20264"/>
                      <a:pt x="2965" y="16310"/>
                    </a:cubicBezTo>
                    <a:cubicBezTo>
                      <a:pt x="988" y="14827"/>
                      <a:pt x="0" y="12850"/>
                      <a:pt x="0" y="10874"/>
                    </a:cubicBezTo>
                    <a:cubicBezTo>
                      <a:pt x="988" y="8402"/>
                      <a:pt x="2471" y="6426"/>
                      <a:pt x="4942" y="4943"/>
                    </a:cubicBezTo>
                    <a:cubicBezTo>
                      <a:pt x="13838" y="1"/>
                      <a:pt x="21251" y="5437"/>
                      <a:pt x="30147" y="11368"/>
                    </a:cubicBezTo>
                    <a:close/>
                  </a:path>
                </a:pathLst>
              </a:custGeom>
              <a:solidFill>
                <a:schemeClr val="dk1"/>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 name="Google Shape;606;p43"/>
              <p:cNvSpPr/>
              <p:nvPr/>
            </p:nvSpPr>
            <p:spPr>
              <a:xfrm>
                <a:off x="3266350" y="2978100"/>
                <a:ext cx="2075750" cy="2355225"/>
              </a:xfrm>
              <a:custGeom>
                <a:avLst/>
                <a:gdLst/>
                <a:ahLst/>
                <a:cxnLst/>
                <a:rect l="l" t="t" r="r" b="b"/>
                <a:pathLst>
                  <a:path w="83030" h="94209" extrusionOk="0">
                    <a:moveTo>
                      <a:pt x="66981" y="17128"/>
                    </a:moveTo>
                    <a:lnTo>
                      <a:pt x="63122" y="73253"/>
                    </a:lnTo>
                    <a:lnTo>
                      <a:pt x="63122" y="73253"/>
                    </a:lnTo>
                    <a:cubicBezTo>
                      <a:pt x="47351" y="62193"/>
                      <a:pt x="33746" y="48029"/>
                      <a:pt x="23127" y="31855"/>
                    </a:cubicBezTo>
                    <a:lnTo>
                      <a:pt x="23127" y="31855"/>
                    </a:lnTo>
                    <a:cubicBezTo>
                      <a:pt x="37215" y="25318"/>
                      <a:pt x="51944" y="20297"/>
                      <a:pt x="66981" y="17128"/>
                    </a:cubicBezTo>
                    <a:close/>
                    <a:moveTo>
                      <a:pt x="75895" y="1"/>
                    </a:moveTo>
                    <a:cubicBezTo>
                      <a:pt x="75489" y="1"/>
                      <a:pt x="75066" y="38"/>
                      <a:pt x="74628" y="118"/>
                    </a:cubicBezTo>
                    <a:cubicBezTo>
                      <a:pt x="49917" y="4566"/>
                      <a:pt x="26688" y="12474"/>
                      <a:pt x="4448" y="23841"/>
                    </a:cubicBezTo>
                    <a:cubicBezTo>
                      <a:pt x="989" y="26312"/>
                      <a:pt x="0" y="31254"/>
                      <a:pt x="2471" y="34714"/>
                    </a:cubicBezTo>
                    <a:cubicBezTo>
                      <a:pt x="3991" y="36841"/>
                      <a:pt x="6444" y="37847"/>
                      <a:pt x="8913" y="37847"/>
                    </a:cubicBezTo>
                    <a:cubicBezTo>
                      <a:pt x="9050" y="37847"/>
                      <a:pt x="9187" y="37844"/>
                      <a:pt x="9324" y="37838"/>
                    </a:cubicBezTo>
                    <a:lnTo>
                      <a:pt x="9324" y="37838"/>
                    </a:lnTo>
                    <a:cubicBezTo>
                      <a:pt x="9535" y="38603"/>
                      <a:pt x="9880" y="39379"/>
                      <a:pt x="10379" y="40150"/>
                    </a:cubicBezTo>
                    <a:cubicBezTo>
                      <a:pt x="25206" y="61896"/>
                      <a:pt x="44480" y="80182"/>
                      <a:pt x="66720" y="93526"/>
                    </a:cubicBezTo>
                    <a:cubicBezTo>
                      <a:pt x="67763" y="93990"/>
                      <a:pt x="68860" y="94209"/>
                      <a:pt x="69941" y="94209"/>
                    </a:cubicBezTo>
                    <a:cubicBezTo>
                      <a:pt x="73473" y="94209"/>
                      <a:pt x="76836" y="91873"/>
                      <a:pt x="77593" y="88090"/>
                    </a:cubicBezTo>
                    <a:lnTo>
                      <a:pt x="83029" y="9014"/>
                    </a:lnTo>
                    <a:cubicBezTo>
                      <a:pt x="83029" y="4925"/>
                      <a:pt x="80523" y="1"/>
                      <a:pt x="75895" y="1"/>
                    </a:cubicBezTo>
                    <a:close/>
                  </a:path>
                </a:pathLst>
              </a:custGeom>
              <a:solidFill>
                <a:schemeClr val="dk1"/>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spTree>
    <p:extLst>
      <p:ext uri="{BB962C8B-B14F-4D97-AF65-F5344CB8AC3E}">
        <p14:creationId xmlns:p14="http://schemas.microsoft.com/office/powerpoint/2010/main" val="48498645"/>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0" y="532392"/>
            <a:ext cx="17068799"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464833" y="8240254"/>
            <a:ext cx="1178057" cy="1778200"/>
          </a:xfrm>
          <a:prstGeom prst="rect">
            <a:avLst/>
          </a:prstGeom>
        </p:spPr>
      </p:pic>
      <p:pic>
        <p:nvPicPr>
          <p:cNvPr id="1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84310">
            <a:off x="507326" y="360196"/>
            <a:ext cx="1281917" cy="1389612"/>
          </a:xfrm>
          <a:prstGeom prst="rect">
            <a:avLst/>
          </a:prstGeom>
        </p:spPr>
      </p:pic>
      <p:sp>
        <p:nvSpPr>
          <p:cNvPr id="14" name="Rectangle 13"/>
          <p:cNvSpPr/>
          <p:nvPr/>
        </p:nvSpPr>
        <p:spPr>
          <a:xfrm>
            <a:off x="6248400" y="495300"/>
            <a:ext cx="5867401" cy="147732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VẬN DỤNG 2</a:t>
            </a:r>
            <a:endParaRPr lang="en-US" sz="6000" b="1">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2775817" y="2095500"/>
            <a:ext cx="12845183" cy="707886"/>
          </a:xfrm>
          <a:prstGeom prst="rect">
            <a:avLst/>
          </a:prstGeom>
        </p:spPr>
        <p:txBody>
          <a:bodyPr wrap="none">
            <a:spAutoFit/>
          </a:bodyPr>
          <a:lstStyle/>
          <a:p>
            <a:r>
              <a:rPr lang="en-US" sz="4000">
                <a:solidFill>
                  <a:srgbClr val="000000"/>
                </a:solidFill>
                <a:latin typeface="Arial" panose="020B0604020202020204" pitchFamily="34" charset="0"/>
                <a:cs typeface="Arial" panose="020B0604020202020204" pitchFamily="34" charset="0"/>
              </a:rPr>
              <a:t>Xét tính hợp lí của các dữ liệu trong bảng thống kê sau:</a:t>
            </a:r>
            <a:endParaRPr lang="en-US" sz="400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3322897" y="3335778"/>
            <a:ext cx="11612303" cy="3150146"/>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1371600" y="6819900"/>
                <a:ext cx="15697200" cy="2862322"/>
              </a:xfrm>
              <a:prstGeom prst="rect">
                <a:avLst/>
              </a:prstGeom>
            </p:spPr>
            <p:txBody>
              <a:bodyPr wrap="square">
                <a:spAutoFit/>
              </a:bodyPr>
              <a:lstStyle/>
              <a:p>
                <a:pPr algn="just">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Dữ liệu cho trong bảng không hợp lí vì tổng tỉ lệ phần trăm của tất cả các thành phần là: </a:t>
                </a:r>
                <a:endPar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14:m>
                  <m:oMath xmlns:m="http://schemas.openxmlformats.org/officeDocument/2006/math">
                    <m:r>
                      <a:rPr lang="en-US" sz="40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48%+40%+13%=101%</m:t>
                    </m:r>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(khác </a:t>
                </a:r>
                <a14:m>
                  <m:oMath xmlns:m="http://schemas.openxmlformats.org/officeDocument/2006/math">
                    <m:r>
                      <a:rPr lang="en-US" sz="40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100%</m:t>
                    </m:r>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371600" y="6819900"/>
                <a:ext cx="15697200" cy="2862322"/>
              </a:xfrm>
              <a:prstGeom prst="rect">
                <a:avLst/>
              </a:prstGeom>
              <a:blipFill rotWithShape="0">
                <a:blip r:embed="rId15"/>
                <a:stretch>
                  <a:fillRect l="-1359" r="-1359" b="-4478"/>
                </a:stretch>
              </a:blipFill>
            </p:spPr>
            <p:txBody>
              <a:bodyPr/>
              <a:lstStyle/>
              <a:p>
                <a:r>
                  <a:rPr lang="en-US">
                    <a:noFill/>
                  </a:rPr>
                  <a:t> </a:t>
                </a:r>
              </a:p>
            </p:txBody>
          </p:sp>
        </mc:Fallback>
      </mc:AlternateContent>
      <p:grpSp>
        <p:nvGrpSpPr>
          <p:cNvPr id="19" name="Google Shape;602;p43"/>
          <p:cNvGrpSpPr/>
          <p:nvPr/>
        </p:nvGrpSpPr>
        <p:grpSpPr>
          <a:xfrm rot="8671189" flipH="1" flipV="1">
            <a:off x="493072" y="6771386"/>
            <a:ext cx="598813" cy="752857"/>
            <a:chOff x="847587" y="2439683"/>
            <a:chExt cx="162074" cy="255883"/>
          </a:xfrm>
        </p:grpSpPr>
        <p:sp>
          <p:nvSpPr>
            <p:cNvPr id="20" name="Google Shape;603;p43"/>
            <p:cNvSpPr/>
            <p:nvPr/>
          </p:nvSpPr>
          <p:spPr>
            <a:xfrm>
              <a:off x="928700" y="2593175"/>
              <a:ext cx="66675" cy="86925"/>
            </a:xfrm>
            <a:custGeom>
              <a:avLst/>
              <a:gdLst/>
              <a:ahLst/>
              <a:cxnLst/>
              <a:rect l="l" t="t" r="r" b="b"/>
              <a:pathLst>
                <a:path w="2667" h="3477" extrusionOk="0">
                  <a:moveTo>
                    <a:pt x="0" y="858"/>
                  </a:moveTo>
                  <a:lnTo>
                    <a:pt x="2667" y="0"/>
                  </a:lnTo>
                  <a:lnTo>
                    <a:pt x="2428" y="3477"/>
                  </a:lnTo>
                  <a:close/>
                </a:path>
              </a:pathLst>
            </a:custGeom>
            <a:solidFill>
              <a:schemeClr val="dk1"/>
            </a:solidFill>
            <a:ln>
              <a:noFill/>
            </a:ln>
          </p:spPr>
        </p:sp>
        <p:grpSp>
          <p:nvGrpSpPr>
            <p:cNvPr id="21" name="Google Shape;604;p43"/>
            <p:cNvGrpSpPr/>
            <p:nvPr/>
          </p:nvGrpSpPr>
          <p:grpSpPr>
            <a:xfrm>
              <a:off x="847587" y="2439683"/>
              <a:ext cx="162074" cy="255883"/>
              <a:chOff x="2067875" y="163975"/>
              <a:chExt cx="3274225" cy="5169350"/>
            </a:xfrm>
          </p:grpSpPr>
          <p:sp>
            <p:nvSpPr>
              <p:cNvPr id="22" name="Google Shape;605;p43"/>
              <p:cNvSpPr/>
              <p:nvPr/>
            </p:nvSpPr>
            <p:spPr>
              <a:xfrm>
                <a:off x="2067875" y="163975"/>
                <a:ext cx="2162225" cy="3237175"/>
              </a:xfrm>
              <a:custGeom>
                <a:avLst/>
                <a:gdLst/>
                <a:ahLst/>
                <a:cxnLst/>
                <a:rect l="l" t="t" r="r" b="b"/>
                <a:pathLst>
                  <a:path w="86489" h="129487" extrusionOk="0">
                    <a:moveTo>
                      <a:pt x="30147" y="11368"/>
                    </a:moveTo>
                    <a:cubicBezTo>
                      <a:pt x="33607" y="15322"/>
                      <a:pt x="36572" y="19275"/>
                      <a:pt x="39538" y="23229"/>
                    </a:cubicBezTo>
                    <a:cubicBezTo>
                      <a:pt x="49916" y="39538"/>
                      <a:pt x="61283" y="55354"/>
                      <a:pt x="70179" y="72651"/>
                    </a:cubicBezTo>
                    <a:cubicBezTo>
                      <a:pt x="76110" y="86489"/>
                      <a:pt x="81546" y="100328"/>
                      <a:pt x="85500" y="114660"/>
                    </a:cubicBezTo>
                    <a:cubicBezTo>
                      <a:pt x="86488" y="118120"/>
                      <a:pt x="86488" y="121579"/>
                      <a:pt x="85500" y="125039"/>
                    </a:cubicBezTo>
                    <a:cubicBezTo>
                      <a:pt x="85006" y="127016"/>
                      <a:pt x="83029" y="128498"/>
                      <a:pt x="81052" y="128993"/>
                    </a:cubicBezTo>
                    <a:cubicBezTo>
                      <a:pt x="79075" y="129487"/>
                      <a:pt x="77098" y="128993"/>
                      <a:pt x="75616" y="127510"/>
                    </a:cubicBezTo>
                    <a:cubicBezTo>
                      <a:pt x="73639" y="124545"/>
                      <a:pt x="72156" y="121085"/>
                      <a:pt x="71168" y="118120"/>
                    </a:cubicBezTo>
                    <a:cubicBezTo>
                      <a:pt x="68202" y="110212"/>
                      <a:pt x="64249" y="102305"/>
                      <a:pt x="60295" y="94891"/>
                    </a:cubicBezTo>
                    <a:cubicBezTo>
                      <a:pt x="48434" y="75122"/>
                      <a:pt x="36078" y="55848"/>
                      <a:pt x="24217" y="36573"/>
                    </a:cubicBezTo>
                    <a:cubicBezTo>
                      <a:pt x="19275" y="27677"/>
                      <a:pt x="11861" y="20264"/>
                      <a:pt x="2965" y="16310"/>
                    </a:cubicBezTo>
                    <a:cubicBezTo>
                      <a:pt x="988" y="14827"/>
                      <a:pt x="0" y="12850"/>
                      <a:pt x="0" y="10874"/>
                    </a:cubicBezTo>
                    <a:cubicBezTo>
                      <a:pt x="988" y="8402"/>
                      <a:pt x="2471" y="6426"/>
                      <a:pt x="4942" y="4943"/>
                    </a:cubicBezTo>
                    <a:cubicBezTo>
                      <a:pt x="13838" y="1"/>
                      <a:pt x="21251" y="5437"/>
                      <a:pt x="30147" y="11368"/>
                    </a:cubicBezTo>
                    <a:close/>
                  </a:path>
                </a:pathLst>
              </a:custGeom>
              <a:solidFill>
                <a:schemeClr val="dk1"/>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606;p43"/>
              <p:cNvSpPr/>
              <p:nvPr/>
            </p:nvSpPr>
            <p:spPr>
              <a:xfrm>
                <a:off x="3266350" y="2978100"/>
                <a:ext cx="2075750" cy="2355225"/>
              </a:xfrm>
              <a:custGeom>
                <a:avLst/>
                <a:gdLst/>
                <a:ahLst/>
                <a:cxnLst/>
                <a:rect l="l" t="t" r="r" b="b"/>
                <a:pathLst>
                  <a:path w="83030" h="94209" extrusionOk="0">
                    <a:moveTo>
                      <a:pt x="66981" y="17128"/>
                    </a:moveTo>
                    <a:lnTo>
                      <a:pt x="63122" y="73253"/>
                    </a:lnTo>
                    <a:lnTo>
                      <a:pt x="63122" y="73253"/>
                    </a:lnTo>
                    <a:cubicBezTo>
                      <a:pt x="47351" y="62193"/>
                      <a:pt x="33746" y="48029"/>
                      <a:pt x="23127" y="31855"/>
                    </a:cubicBezTo>
                    <a:lnTo>
                      <a:pt x="23127" y="31855"/>
                    </a:lnTo>
                    <a:cubicBezTo>
                      <a:pt x="37215" y="25318"/>
                      <a:pt x="51944" y="20297"/>
                      <a:pt x="66981" y="17128"/>
                    </a:cubicBezTo>
                    <a:close/>
                    <a:moveTo>
                      <a:pt x="75895" y="1"/>
                    </a:moveTo>
                    <a:cubicBezTo>
                      <a:pt x="75489" y="1"/>
                      <a:pt x="75066" y="38"/>
                      <a:pt x="74628" y="118"/>
                    </a:cubicBezTo>
                    <a:cubicBezTo>
                      <a:pt x="49917" y="4566"/>
                      <a:pt x="26688" y="12474"/>
                      <a:pt x="4448" y="23841"/>
                    </a:cubicBezTo>
                    <a:cubicBezTo>
                      <a:pt x="989" y="26312"/>
                      <a:pt x="0" y="31254"/>
                      <a:pt x="2471" y="34714"/>
                    </a:cubicBezTo>
                    <a:cubicBezTo>
                      <a:pt x="3991" y="36841"/>
                      <a:pt x="6444" y="37847"/>
                      <a:pt x="8913" y="37847"/>
                    </a:cubicBezTo>
                    <a:cubicBezTo>
                      <a:pt x="9050" y="37847"/>
                      <a:pt x="9187" y="37844"/>
                      <a:pt x="9324" y="37838"/>
                    </a:cubicBezTo>
                    <a:lnTo>
                      <a:pt x="9324" y="37838"/>
                    </a:lnTo>
                    <a:cubicBezTo>
                      <a:pt x="9535" y="38603"/>
                      <a:pt x="9880" y="39379"/>
                      <a:pt x="10379" y="40150"/>
                    </a:cubicBezTo>
                    <a:cubicBezTo>
                      <a:pt x="25206" y="61896"/>
                      <a:pt x="44480" y="80182"/>
                      <a:pt x="66720" y="93526"/>
                    </a:cubicBezTo>
                    <a:cubicBezTo>
                      <a:pt x="67763" y="93990"/>
                      <a:pt x="68860" y="94209"/>
                      <a:pt x="69941" y="94209"/>
                    </a:cubicBezTo>
                    <a:cubicBezTo>
                      <a:pt x="73473" y="94209"/>
                      <a:pt x="76836" y="91873"/>
                      <a:pt x="77593" y="88090"/>
                    </a:cubicBezTo>
                    <a:lnTo>
                      <a:pt x="83029" y="9014"/>
                    </a:lnTo>
                    <a:cubicBezTo>
                      <a:pt x="83029" y="4925"/>
                      <a:pt x="80523" y="1"/>
                      <a:pt x="75895" y="1"/>
                    </a:cubicBezTo>
                    <a:close/>
                  </a:path>
                </a:pathLst>
              </a:custGeom>
              <a:solidFill>
                <a:schemeClr val="dk1"/>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spTree>
    <p:extLst>
      <p:ext uri="{BB962C8B-B14F-4D97-AF65-F5344CB8AC3E}">
        <p14:creationId xmlns:p14="http://schemas.microsoft.com/office/powerpoint/2010/main" val="65898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189864" y="8017396"/>
            <a:ext cx="1490734" cy="2250165"/>
          </a:xfrm>
          <a:prstGeom prst="rect">
            <a:avLst/>
          </a:prstGeom>
        </p:spPr>
      </p:pic>
      <p:sp>
        <p:nvSpPr>
          <p:cNvPr id="9" name="Rectangle 8"/>
          <p:cNvSpPr/>
          <p:nvPr/>
        </p:nvSpPr>
        <p:spPr>
          <a:xfrm>
            <a:off x="6096000" y="3550756"/>
            <a:ext cx="6154712" cy="1592744"/>
          </a:xfrm>
          <a:prstGeom prst="rect">
            <a:avLst/>
          </a:prstGeom>
        </p:spPr>
        <p:txBody>
          <a:bodyPr wrap="square">
            <a:spAutoFit/>
          </a:bodyPr>
          <a:lstStyle/>
          <a:p>
            <a:pPr algn="ctr">
              <a:lnSpc>
                <a:spcPct val="150000"/>
              </a:lnSpc>
              <a:spcBef>
                <a:spcPts val="600"/>
              </a:spcBef>
              <a:spcAft>
                <a:spcPts val="1000"/>
              </a:spcAft>
            </a:pPr>
            <a:r>
              <a:rPr lang="en-US" sz="6500" b="1"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en-US" sz="65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48"/>
              </a:ext>
            </a:extLst>
          </a:blip>
          <a:srcRect/>
          <a:stretch>
            <a:fillRect/>
          </a:stretch>
        </p:blipFill>
        <p:spPr>
          <a:xfrm>
            <a:off x="5105400" y="6819901"/>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709181" y="7951238"/>
            <a:ext cx="1974206" cy="2140061"/>
          </a:xfrm>
          <a:prstGeom prst="rect">
            <a:avLst/>
          </a:prstGeom>
        </p:spPr>
      </p:pic>
      <p:sp>
        <p:nvSpPr>
          <p:cNvPr id="17" name="Pentagon 16"/>
          <p:cNvSpPr/>
          <p:nvPr/>
        </p:nvSpPr>
        <p:spPr>
          <a:xfrm>
            <a:off x="762000" y="518159"/>
            <a:ext cx="2672080" cy="1447800"/>
          </a:xfrm>
          <a:prstGeom prst="homePlate">
            <a:avLst/>
          </a:prstGeom>
          <a:solidFill>
            <a:srgbClr val="EF9F5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0" b="1">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021438"/>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DC3"/>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62200">
            <a:off x="15943712" y="625412"/>
            <a:ext cx="1824152" cy="2241661"/>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45858" y="688374"/>
            <a:ext cx="1930447" cy="2078544"/>
          </a:xfrm>
          <a:prstGeom prst="rect">
            <a:avLst/>
          </a:prstGeom>
        </p:spPr>
      </p:pic>
      <p:sp>
        <p:nvSpPr>
          <p:cNvPr id="8" name="TextBox 8"/>
          <p:cNvSpPr txBox="1"/>
          <p:nvPr/>
        </p:nvSpPr>
        <p:spPr>
          <a:xfrm>
            <a:off x="2176305" y="834262"/>
            <a:ext cx="13935391" cy="992708"/>
          </a:xfrm>
          <a:prstGeom prst="rect">
            <a:avLst/>
          </a:prstGeom>
        </p:spPr>
        <p:txBody>
          <a:bodyPr lIns="0" tIns="0" rIns="0" bIns="0" rtlCol="0" anchor="t">
            <a:spAutoFit/>
          </a:bodyPr>
          <a:lstStyle/>
          <a:p>
            <a:pPr algn="ctr">
              <a:lnSpc>
                <a:spcPts val="8499"/>
              </a:lnSpc>
            </a:pPr>
            <a:r>
              <a:rPr lang="en-US" sz="6000" b="1" smtClean="0">
                <a:solidFill>
                  <a:srgbClr val="FF0000"/>
                </a:solidFill>
                <a:latin typeface="Arial" panose="020B0604020202020204" pitchFamily="34" charset="0"/>
                <a:cs typeface="Arial" panose="020B0604020202020204" pitchFamily="34" charset="0"/>
              </a:rPr>
              <a:t>NỘI DUNG BÀI HỌC </a:t>
            </a:r>
            <a:endParaRPr lang="en-US" sz="6000" b="1">
              <a:solidFill>
                <a:srgbClr val="FF0000"/>
              </a:solidFill>
              <a:latin typeface="Arial" panose="020B0604020202020204" pitchFamily="34" charset="0"/>
              <a:cs typeface="Arial" panose="020B0604020202020204" pitchFamily="34" charset="0"/>
            </a:endParaRPr>
          </a:p>
        </p:txBody>
      </p:sp>
      <p:pic>
        <p:nvPicPr>
          <p:cNvPr id="9" name="Picture 2"/>
          <p:cNvPicPr>
            <a:picLocks noChangeAspect="1"/>
          </p:cNvPicPr>
          <p:nvPr/>
        </p:nvPicPr>
        <p:blipFill>
          <a:blip r:embed="rId13"/>
          <a:srcRect/>
          <a:stretch>
            <a:fillRect/>
          </a:stretch>
        </p:blipFill>
        <p:spPr>
          <a:xfrm>
            <a:off x="14953500" y="5775669"/>
            <a:ext cx="2734552" cy="4209702"/>
          </a:xfrm>
          <a:prstGeom prst="rect">
            <a:avLst/>
          </a:prstGeom>
        </p:spPr>
      </p:pic>
      <p:pic>
        <p:nvPicPr>
          <p:cNvPr id="14"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2000" y="7194451"/>
            <a:ext cx="1796427" cy="2829020"/>
          </a:xfrm>
          <a:prstGeom prst="rect">
            <a:avLst/>
          </a:prstGeom>
        </p:spPr>
      </p:pic>
      <p:grpSp>
        <p:nvGrpSpPr>
          <p:cNvPr id="10" name="Group 9"/>
          <p:cNvGrpSpPr/>
          <p:nvPr/>
        </p:nvGrpSpPr>
        <p:grpSpPr>
          <a:xfrm>
            <a:off x="3573361" y="2707027"/>
            <a:ext cx="1317192" cy="1296009"/>
            <a:chOff x="3352800" y="3102142"/>
            <a:chExt cx="1412687" cy="1285465"/>
          </a:xfrm>
        </p:grpSpPr>
        <p:grpSp>
          <p:nvGrpSpPr>
            <p:cNvPr id="11" name="Group 4"/>
            <p:cNvGrpSpPr/>
            <p:nvPr/>
          </p:nvGrpSpPr>
          <p:grpSpPr>
            <a:xfrm>
              <a:off x="3352800" y="3102142"/>
              <a:ext cx="1412687" cy="1285465"/>
              <a:chOff x="0" y="0"/>
              <a:chExt cx="6350000" cy="6350000"/>
            </a:xfrm>
          </p:grpSpPr>
          <p:sp>
            <p:nvSpPr>
              <p:cNvPr id="13"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2" name="TextBox 15"/>
            <p:cNvSpPr txBox="1"/>
            <p:nvPr/>
          </p:nvSpPr>
          <p:spPr>
            <a:xfrm>
              <a:off x="3534358" y="3579348"/>
              <a:ext cx="1043391" cy="453248"/>
            </a:xfrm>
            <a:prstGeom prst="rect">
              <a:avLst/>
            </a:prstGeom>
          </p:spPr>
          <p:txBody>
            <a:bodyPr lIns="0" tIns="0" rIns="0" bIns="0" rtlCol="0" anchor="t">
              <a:spAutoFit/>
            </a:bodyPr>
            <a:lstStyle/>
            <a:p>
              <a:pPr algn="ctr">
                <a:lnSpc>
                  <a:spcPts val="4368"/>
                </a:lnSpc>
              </a:pPr>
              <a:r>
                <a:rPr lang="en-US" sz="5000" b="1">
                  <a:solidFill>
                    <a:schemeClr val="tx2"/>
                  </a:solidFill>
                  <a:latin typeface="Arial" panose="020B0604020202020204" pitchFamily="34" charset="0"/>
                  <a:cs typeface="Arial" panose="020B0604020202020204" pitchFamily="34" charset="0"/>
                </a:rPr>
                <a:t>01</a:t>
              </a:r>
            </a:p>
          </p:txBody>
        </p:sp>
      </p:grpSp>
      <p:sp>
        <p:nvSpPr>
          <p:cNvPr id="16" name="Rectangle 15"/>
          <p:cNvSpPr/>
          <p:nvPr/>
        </p:nvSpPr>
        <p:spPr>
          <a:xfrm>
            <a:off x="5399506" y="2731847"/>
            <a:ext cx="9553994" cy="1002710"/>
          </a:xfrm>
          <a:prstGeom prst="rect">
            <a:avLst/>
          </a:prstGeom>
        </p:spPr>
        <p:txBody>
          <a:bodyPr wrap="square">
            <a:spAutoFit/>
          </a:bodyPr>
          <a:lstStyle/>
          <a:p>
            <a:pPr algn="just">
              <a:lnSpc>
                <a:spcPct val="150000"/>
              </a:lnSpc>
              <a:tabLst>
                <a:tab pos="360045" algn="l"/>
                <a:tab pos="720090" algn="l"/>
              </a:tabLst>
            </a:pPr>
            <a:r>
              <a:rPr lang="vi-VN" sz="4500" b="1">
                <a:ea typeface="Calibri" panose="020F0502020204030204" pitchFamily="34" charset="0"/>
                <a:cs typeface="Arial" panose="020B0604020202020204" pitchFamily="34" charset="0"/>
              </a:rPr>
              <a:t>Thu thập dữ liệu </a:t>
            </a:r>
            <a:endParaRPr lang="en-US" sz="4500">
              <a:effectLst/>
              <a:latin typeface="Arial" panose="020B0604020202020204" pitchFamily="34" charset="0"/>
              <a:ea typeface="Calibri" panose="020F0502020204030204" pitchFamily="34" charset="0"/>
              <a:cs typeface="Arial" panose="020B0604020202020204" pitchFamily="34" charset="0"/>
            </a:endParaRPr>
          </a:p>
        </p:txBody>
      </p:sp>
      <p:sp>
        <p:nvSpPr>
          <p:cNvPr id="17" name="Rectangle 16"/>
          <p:cNvSpPr/>
          <p:nvPr/>
        </p:nvSpPr>
        <p:spPr>
          <a:xfrm>
            <a:off x="5399506" y="5039203"/>
            <a:ext cx="9553994" cy="1002710"/>
          </a:xfrm>
          <a:prstGeom prst="rect">
            <a:avLst/>
          </a:prstGeom>
        </p:spPr>
        <p:txBody>
          <a:bodyPr wrap="square">
            <a:spAutoFit/>
          </a:bodyPr>
          <a:lstStyle/>
          <a:p>
            <a:pPr algn="just">
              <a:lnSpc>
                <a:spcPct val="150000"/>
              </a:lnSpc>
              <a:tabLst>
                <a:tab pos="360045" algn="l"/>
                <a:tab pos="720090" algn="l"/>
              </a:tabLst>
            </a:pPr>
            <a:r>
              <a:rPr lang="vi-VN" sz="4500" b="1">
                <a:ea typeface="Calibri" panose="020F0502020204030204" pitchFamily="34" charset="0"/>
                <a:cs typeface="Arial" panose="020B0604020202020204" pitchFamily="34" charset="0"/>
              </a:rPr>
              <a:t>Phân loại dữ liệu theo các tiêu chí</a:t>
            </a:r>
            <a:endParaRPr lang="en-US" sz="4500">
              <a:effectLst/>
              <a:latin typeface="Arial" panose="020B0604020202020204" pitchFamily="34" charset="0"/>
              <a:ea typeface="Calibri" panose="020F0502020204030204" pitchFamily="34" charset="0"/>
              <a:cs typeface="Arial" panose="020B0604020202020204" pitchFamily="34" charset="0"/>
            </a:endParaRPr>
          </a:p>
        </p:txBody>
      </p:sp>
      <p:sp>
        <p:nvSpPr>
          <p:cNvPr id="22" name="Rectangle 21"/>
          <p:cNvSpPr/>
          <p:nvPr/>
        </p:nvSpPr>
        <p:spPr>
          <a:xfrm>
            <a:off x="5399506" y="7375551"/>
            <a:ext cx="9553994" cy="1002710"/>
          </a:xfrm>
          <a:prstGeom prst="rect">
            <a:avLst/>
          </a:prstGeom>
        </p:spPr>
        <p:txBody>
          <a:bodyPr wrap="square">
            <a:spAutoFit/>
          </a:bodyPr>
          <a:lstStyle/>
          <a:p>
            <a:pPr algn="just">
              <a:lnSpc>
                <a:spcPct val="150000"/>
              </a:lnSpc>
              <a:tabLst>
                <a:tab pos="360045" algn="l"/>
                <a:tab pos="720090" algn="l"/>
              </a:tabLst>
            </a:pPr>
            <a:r>
              <a:rPr lang="vi-VN" sz="4500" b="1">
                <a:ea typeface="Calibri" panose="020F0502020204030204" pitchFamily="34" charset="0"/>
                <a:cs typeface="Arial" panose="020B0604020202020204" pitchFamily="34" charset="0"/>
              </a:rPr>
              <a:t>Tính hợp lí của dữ liệu</a:t>
            </a:r>
          </a:p>
        </p:txBody>
      </p:sp>
      <p:grpSp>
        <p:nvGrpSpPr>
          <p:cNvPr id="27" name="Group 26"/>
          <p:cNvGrpSpPr/>
          <p:nvPr/>
        </p:nvGrpSpPr>
        <p:grpSpPr>
          <a:xfrm>
            <a:off x="3576300" y="5008722"/>
            <a:ext cx="1317192" cy="1296009"/>
            <a:chOff x="3352800" y="3102142"/>
            <a:chExt cx="1412687" cy="1285465"/>
          </a:xfrm>
        </p:grpSpPr>
        <p:grpSp>
          <p:nvGrpSpPr>
            <p:cNvPr id="28" name="Group 4"/>
            <p:cNvGrpSpPr/>
            <p:nvPr/>
          </p:nvGrpSpPr>
          <p:grpSpPr>
            <a:xfrm>
              <a:off x="3352800" y="3102142"/>
              <a:ext cx="1412687" cy="1285465"/>
              <a:chOff x="0" y="0"/>
              <a:chExt cx="6350000" cy="6350000"/>
            </a:xfrm>
          </p:grpSpPr>
          <p:sp>
            <p:nvSpPr>
              <p:cNvPr id="30"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29" name="TextBox 15"/>
            <p:cNvSpPr txBox="1"/>
            <p:nvPr/>
          </p:nvSpPr>
          <p:spPr>
            <a:xfrm>
              <a:off x="3534358" y="3579348"/>
              <a:ext cx="1043391" cy="564500"/>
            </a:xfrm>
            <a:prstGeom prst="rect">
              <a:avLst/>
            </a:prstGeom>
          </p:spPr>
          <p:txBody>
            <a:bodyPr lIns="0" tIns="0" rIns="0" bIns="0" rtlCol="0" anchor="t">
              <a:spAutoFit/>
            </a:bodyPr>
            <a:lstStyle/>
            <a:p>
              <a:pPr algn="ctr">
                <a:lnSpc>
                  <a:spcPts val="4368"/>
                </a:lnSpc>
              </a:pPr>
              <a:r>
                <a:rPr lang="en-US" sz="5000" b="1" smtClean="0">
                  <a:solidFill>
                    <a:schemeClr val="tx2"/>
                  </a:solidFill>
                  <a:latin typeface="Arial" panose="020B0604020202020204" pitchFamily="34" charset="0"/>
                  <a:cs typeface="Arial" panose="020B0604020202020204" pitchFamily="34" charset="0"/>
                </a:rPr>
                <a:t>02</a:t>
              </a:r>
              <a:endParaRPr lang="en-US" sz="5000" b="1">
                <a:solidFill>
                  <a:schemeClr val="tx2"/>
                </a:solidFill>
                <a:latin typeface="Arial" panose="020B0604020202020204" pitchFamily="34" charset="0"/>
                <a:cs typeface="Arial" panose="020B0604020202020204" pitchFamily="34" charset="0"/>
              </a:endParaRPr>
            </a:p>
          </p:txBody>
        </p:sp>
      </p:grpSp>
      <p:grpSp>
        <p:nvGrpSpPr>
          <p:cNvPr id="31" name="Group 30"/>
          <p:cNvGrpSpPr/>
          <p:nvPr/>
        </p:nvGrpSpPr>
        <p:grpSpPr>
          <a:xfrm>
            <a:off x="3576300" y="7352691"/>
            <a:ext cx="1317192" cy="1296009"/>
            <a:chOff x="3352800" y="3102142"/>
            <a:chExt cx="1412687" cy="1285465"/>
          </a:xfrm>
        </p:grpSpPr>
        <p:grpSp>
          <p:nvGrpSpPr>
            <p:cNvPr id="32" name="Group 4"/>
            <p:cNvGrpSpPr/>
            <p:nvPr/>
          </p:nvGrpSpPr>
          <p:grpSpPr>
            <a:xfrm>
              <a:off x="3352800" y="3102142"/>
              <a:ext cx="1412687" cy="1285465"/>
              <a:chOff x="0" y="0"/>
              <a:chExt cx="6350000" cy="6350000"/>
            </a:xfrm>
          </p:grpSpPr>
          <p:sp>
            <p:nvSpPr>
              <p:cNvPr id="34"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33" name="TextBox 15"/>
            <p:cNvSpPr txBox="1"/>
            <p:nvPr/>
          </p:nvSpPr>
          <p:spPr>
            <a:xfrm>
              <a:off x="3534358" y="3579348"/>
              <a:ext cx="1043391" cy="564500"/>
            </a:xfrm>
            <a:prstGeom prst="rect">
              <a:avLst/>
            </a:prstGeom>
          </p:spPr>
          <p:txBody>
            <a:bodyPr lIns="0" tIns="0" rIns="0" bIns="0" rtlCol="0" anchor="t">
              <a:spAutoFit/>
            </a:bodyPr>
            <a:lstStyle/>
            <a:p>
              <a:pPr algn="ctr">
                <a:lnSpc>
                  <a:spcPts val="4368"/>
                </a:lnSpc>
              </a:pPr>
              <a:r>
                <a:rPr lang="en-US" sz="5000" b="1" smtClean="0">
                  <a:solidFill>
                    <a:schemeClr val="tx2"/>
                  </a:solidFill>
                  <a:latin typeface="Arial" panose="020B0604020202020204" pitchFamily="34" charset="0"/>
                  <a:cs typeface="Arial" panose="020B0604020202020204" pitchFamily="34" charset="0"/>
                </a:rPr>
                <a:t>03</a:t>
              </a:r>
              <a:endParaRPr lang="en-US" sz="5000" b="1">
                <a:solidFill>
                  <a:schemeClr val="tx2"/>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7"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16161" y="952499"/>
            <a:ext cx="17068799" cy="8382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25718" y="884921"/>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5946467" y="7439145"/>
            <a:ext cx="1178057" cy="1778200"/>
          </a:xfrm>
          <a:prstGeom prst="rect">
            <a:avLst/>
          </a:prstGeom>
        </p:spPr>
      </p:pic>
      <p:pic>
        <p:nvPicPr>
          <p:cNvPr id="1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84310">
            <a:off x="496757" y="839792"/>
            <a:ext cx="1281917" cy="1389612"/>
          </a:xfrm>
          <a:prstGeom prst="rect">
            <a:avLst/>
          </a:prstGeom>
        </p:spPr>
      </p:pic>
      <p:sp>
        <p:nvSpPr>
          <p:cNvPr id="15" name="TextBox 14"/>
          <p:cNvSpPr txBox="1"/>
          <p:nvPr/>
        </p:nvSpPr>
        <p:spPr>
          <a:xfrm>
            <a:off x="6293060" y="1510992"/>
            <a:ext cx="5715000" cy="784830"/>
          </a:xfrm>
          <a:prstGeom prst="rect">
            <a:avLst/>
          </a:prstGeom>
          <a:noFill/>
        </p:spPr>
        <p:txBody>
          <a:bodyPr wrap="square" rtlCol="0">
            <a:spAutoFit/>
          </a:bodyPr>
          <a:lstStyle/>
          <a:p>
            <a:r>
              <a:rPr lang="en-US" sz="4500" b="1" smtClean="0">
                <a:latin typeface="Arial" panose="020B0604020202020204" pitchFamily="34" charset="0"/>
                <a:cs typeface="Arial" panose="020B0604020202020204" pitchFamily="34" charset="0"/>
              </a:rPr>
              <a:t>Bài 2:(SGK – tr.94)</a:t>
            </a:r>
            <a:endParaRPr lang="en-US" sz="4500" b="1">
              <a:latin typeface="Arial" panose="020B0604020202020204" pitchFamily="34" charset="0"/>
              <a:cs typeface="Arial" panose="020B0604020202020204" pitchFamily="34" charset="0"/>
            </a:endParaRPr>
          </a:p>
        </p:txBody>
      </p:sp>
      <p:sp>
        <p:nvSpPr>
          <p:cNvPr id="3" name="Rectangle 2"/>
          <p:cNvSpPr/>
          <p:nvPr/>
        </p:nvSpPr>
        <p:spPr>
          <a:xfrm>
            <a:off x="1823516" y="2404998"/>
            <a:ext cx="14566045" cy="1938992"/>
          </a:xfrm>
          <a:prstGeom prst="rect">
            <a:avLst/>
          </a:prstGeom>
        </p:spPr>
        <p:txBody>
          <a:bodyPr wrap="square">
            <a:spAutoFit/>
          </a:bodyPr>
          <a:lstStyle/>
          <a:p>
            <a:pPr>
              <a:lnSpc>
                <a:spcPct val="150000"/>
              </a:lnSpc>
            </a:pPr>
            <a:r>
              <a:rPr lang="vi-VN" sz="4000">
                <a:solidFill>
                  <a:srgbClr val="000000"/>
                </a:solidFill>
              </a:rPr>
              <a:t>Phân loại các dãy dữ liệu sau dựa trên các tiêu chí định tính và định lượng.</a:t>
            </a:r>
            <a:endParaRPr lang="en-US" sz="4000"/>
          </a:p>
        </p:txBody>
      </p:sp>
      <p:sp>
        <p:nvSpPr>
          <p:cNvPr id="5" name="Rectangle 4"/>
          <p:cNvSpPr/>
          <p:nvPr/>
        </p:nvSpPr>
        <p:spPr>
          <a:xfrm>
            <a:off x="1808275" y="4443050"/>
            <a:ext cx="15267085" cy="1824923"/>
          </a:xfrm>
          <a:prstGeom prst="rect">
            <a:avLst/>
          </a:prstGeom>
        </p:spPr>
        <p:txBody>
          <a:bodyPr wrap="square">
            <a:spAutoFit/>
          </a:bodyPr>
          <a:lstStyle/>
          <a:p>
            <a:pPr algn="just">
              <a:lnSpc>
                <a:spcPct val="150000"/>
              </a:lnSpc>
            </a:pPr>
            <a:r>
              <a:rPr lang="vi-VN" sz="4000">
                <a:solidFill>
                  <a:srgbClr val="000000"/>
                </a:solidFill>
              </a:rPr>
              <a:t>a) Thời gian chạy 100 m (tính theo giây) của các học sinh lớp 7: 17; 16; 18; </a:t>
            </a:r>
            <a:r>
              <a:rPr lang="vi-VN" sz="4000" smtClean="0">
                <a:solidFill>
                  <a:srgbClr val="000000"/>
                </a:solidFill>
              </a:rPr>
              <a:t>…</a:t>
            </a:r>
            <a:endParaRPr lang="vi-VN" sz="4000">
              <a:solidFill>
                <a:srgbClr val="000000"/>
              </a:solidFill>
            </a:endParaRPr>
          </a:p>
        </p:txBody>
      </p:sp>
      <p:sp>
        <p:nvSpPr>
          <p:cNvPr id="10" name="Rectangle 9"/>
          <p:cNvSpPr/>
          <p:nvPr/>
        </p:nvSpPr>
        <p:spPr>
          <a:xfrm>
            <a:off x="1823515" y="6706190"/>
            <a:ext cx="14870845" cy="901593"/>
          </a:xfrm>
          <a:prstGeom prst="rect">
            <a:avLst/>
          </a:prstGeom>
        </p:spPr>
        <p:txBody>
          <a:bodyPr wrap="square">
            <a:spAutoFit/>
          </a:bodyPr>
          <a:lstStyle/>
          <a:p>
            <a:pPr lvl="0" algn="just">
              <a:lnSpc>
                <a:spcPct val="150000"/>
              </a:lnSpc>
            </a:pPr>
            <a:r>
              <a:rPr lang="vi-VN" sz="4000">
                <a:solidFill>
                  <a:srgbClr val="000000"/>
                </a:solidFill>
              </a:rPr>
              <a:t>b) Danh sách các môn thi bơi lội: bơi ếch; bơi sải; bơi tự do; </a:t>
            </a:r>
            <a:r>
              <a:rPr lang="vi-VN" sz="4000" smtClean="0">
                <a:solidFill>
                  <a:srgbClr val="000000"/>
                </a:solidFill>
              </a:rPr>
              <a:t>…</a:t>
            </a:r>
            <a:endParaRPr lang="vi-VN" sz="4000">
              <a:solidFill>
                <a:srgbClr val="000000"/>
              </a:solidFill>
            </a:endParaRPr>
          </a:p>
        </p:txBody>
      </p:sp>
      <mc:AlternateContent xmlns:mc="http://schemas.openxmlformats.org/markup-compatibility/2006" xmlns:a14="http://schemas.microsoft.com/office/drawing/2010/main">
        <mc:Choice Requires="a14">
          <p:sp>
            <p:nvSpPr>
              <p:cNvPr id="12" name="Rectangle 11"/>
              <p:cNvSpPr/>
              <p:nvPr/>
            </p:nvSpPr>
            <p:spPr>
              <a:xfrm>
                <a:off x="5188161" y="5355511"/>
                <a:ext cx="5396029" cy="1015663"/>
              </a:xfrm>
              <a:prstGeom prst="rect">
                <a:avLst/>
              </a:prstGeom>
            </p:spPr>
            <p:txBody>
              <a:bodyPr wrap="none">
                <a:spAutoFit/>
              </a:bodyPr>
              <a:lstStyle/>
              <a:p>
                <a:pPr>
                  <a:lnSpc>
                    <a:spcPct val="150000"/>
                  </a:lnSpc>
                  <a:spcBef>
                    <a:spcPts val="1400"/>
                  </a:spcBef>
                  <a:spcAft>
                    <a:spcPts val="1400"/>
                  </a:spcAft>
                </a:pPr>
                <a14:m>
                  <m:oMath xmlns:m="http://schemas.openxmlformats.org/officeDocument/2006/math">
                    <m:r>
                      <a:rPr lang="en-US" sz="4000" b="1"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b="1" smtClean="0">
                    <a:solidFill>
                      <a:srgbClr val="FF0000"/>
                    </a:solidFill>
                    <a:latin typeface="Arial" panose="020B0604020202020204" pitchFamily="34" charset="0"/>
                    <a:ea typeface="Times New Roman" panose="02020603050405020304" pitchFamily="18" charset="0"/>
                    <a:cs typeface="Arial" panose="020B0604020202020204" pitchFamily="34" charset="0"/>
                  </a:rPr>
                  <a:t> Dữ </a:t>
                </a:r>
                <a:r>
                  <a:rPr lang="en-US" sz="4000" b="1">
                    <a:solidFill>
                      <a:srgbClr val="FF0000"/>
                    </a:solidFill>
                    <a:latin typeface="Arial" panose="020B0604020202020204" pitchFamily="34" charset="0"/>
                    <a:ea typeface="Times New Roman" panose="02020603050405020304" pitchFamily="18" charset="0"/>
                    <a:cs typeface="Arial" panose="020B0604020202020204" pitchFamily="34" charset="0"/>
                  </a:rPr>
                  <a:t>liệu định lượng</a:t>
                </a:r>
                <a:endParaRPr lang="en-US" sz="40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188161" y="5355511"/>
                <a:ext cx="5396029" cy="1015663"/>
              </a:xfrm>
              <a:prstGeom prst="rect">
                <a:avLst/>
              </a:prstGeom>
              <a:blipFill rotWithShape="0">
                <a:blip r:embed="rId13"/>
                <a:stretch>
                  <a:fillRect r="-3051"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5188161" y="7709237"/>
                <a:ext cx="4830168" cy="1015663"/>
              </a:xfrm>
              <a:prstGeom prst="rect">
                <a:avLst/>
              </a:prstGeom>
            </p:spPr>
            <p:txBody>
              <a:bodyPr wrap="none">
                <a:spAutoFit/>
              </a:bodyPr>
              <a:lstStyle/>
              <a:p>
                <a:pPr>
                  <a:lnSpc>
                    <a:spcPct val="150000"/>
                  </a:lnSpc>
                  <a:spcBef>
                    <a:spcPts val="1400"/>
                  </a:spcBef>
                  <a:spcAft>
                    <a:spcPts val="1400"/>
                  </a:spcAft>
                </a:pPr>
                <a14:m>
                  <m:oMath xmlns:m="http://schemas.openxmlformats.org/officeDocument/2006/math">
                    <m:r>
                      <a:rPr lang="en-US" sz="4000" b="1"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b="1" smtClean="0">
                    <a:solidFill>
                      <a:srgbClr val="FF0000"/>
                    </a:solidFill>
                    <a:latin typeface="Arial" panose="020B0604020202020204" pitchFamily="34" charset="0"/>
                    <a:ea typeface="Times New Roman" panose="02020603050405020304" pitchFamily="18" charset="0"/>
                    <a:cs typeface="Arial" panose="020B0604020202020204" pitchFamily="34" charset="0"/>
                  </a:rPr>
                  <a:t> Dữ </a:t>
                </a:r>
                <a:r>
                  <a:rPr lang="en-US" sz="4000" b="1">
                    <a:solidFill>
                      <a:srgbClr val="FF0000"/>
                    </a:solidFill>
                    <a:latin typeface="Arial" panose="020B0604020202020204" pitchFamily="34" charset="0"/>
                    <a:ea typeface="Times New Roman" panose="02020603050405020304" pitchFamily="18" charset="0"/>
                    <a:cs typeface="Arial" panose="020B0604020202020204" pitchFamily="34" charset="0"/>
                  </a:rPr>
                  <a:t>liệu định </a:t>
                </a:r>
                <a:r>
                  <a:rPr lang="en-US" sz="4000" b="1" smtClean="0">
                    <a:solidFill>
                      <a:srgbClr val="FF0000"/>
                    </a:solidFill>
                    <a:latin typeface="Arial" panose="020B0604020202020204" pitchFamily="34" charset="0"/>
                    <a:ea typeface="Times New Roman" panose="02020603050405020304" pitchFamily="18" charset="0"/>
                    <a:cs typeface="Arial" panose="020B0604020202020204" pitchFamily="34" charset="0"/>
                  </a:rPr>
                  <a:t>tính</a:t>
                </a:r>
                <a:endParaRPr lang="en-US" sz="40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5188161" y="7709237"/>
                <a:ext cx="4830168" cy="1015663"/>
              </a:xfrm>
              <a:prstGeom prst="rect">
                <a:avLst/>
              </a:prstGeom>
              <a:blipFill rotWithShape="0">
                <a:blip r:embed="rId14"/>
                <a:stretch>
                  <a:fillRect r="-3662" b="-14458"/>
                </a:stretch>
              </a:blipFill>
            </p:spPr>
            <p:txBody>
              <a:bodyPr/>
              <a:lstStyle/>
              <a:p>
                <a:r>
                  <a:rPr lang="en-US">
                    <a:noFill/>
                  </a:rPr>
                  <a:t> </a:t>
                </a:r>
              </a:p>
            </p:txBody>
          </p:sp>
        </mc:Fallback>
      </mc:AlternateContent>
    </p:spTree>
    <p:extLst>
      <p:ext uri="{BB962C8B-B14F-4D97-AF65-F5344CB8AC3E}">
        <p14:creationId xmlns:p14="http://schemas.microsoft.com/office/powerpoint/2010/main" val="31560520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5" grpId="0"/>
      <p:bldP spid="10" grpId="0"/>
      <p:bldP spid="12" grpId="0"/>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0" y="952500"/>
            <a:ext cx="17068799" cy="84582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8849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082158" y="7492486"/>
            <a:ext cx="1178057" cy="1778200"/>
          </a:xfrm>
          <a:prstGeom prst="rect">
            <a:avLst/>
          </a:prstGeom>
        </p:spPr>
      </p:pic>
      <p:pic>
        <p:nvPicPr>
          <p:cNvPr id="1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84310">
            <a:off x="490196" y="839793"/>
            <a:ext cx="1281917" cy="1389612"/>
          </a:xfrm>
          <a:prstGeom prst="rect">
            <a:avLst/>
          </a:prstGeom>
        </p:spPr>
      </p:pic>
      <p:sp>
        <p:nvSpPr>
          <p:cNvPr id="15" name="TextBox 14"/>
          <p:cNvSpPr txBox="1"/>
          <p:nvPr/>
        </p:nvSpPr>
        <p:spPr>
          <a:xfrm>
            <a:off x="6286499" y="1472302"/>
            <a:ext cx="5715000" cy="784830"/>
          </a:xfrm>
          <a:prstGeom prst="rect">
            <a:avLst/>
          </a:prstGeom>
          <a:noFill/>
        </p:spPr>
        <p:txBody>
          <a:bodyPr wrap="square" rtlCol="0">
            <a:spAutoFit/>
          </a:bodyPr>
          <a:lstStyle/>
          <a:p>
            <a:r>
              <a:rPr lang="en-US" sz="4500" b="1" smtClean="0">
                <a:solidFill>
                  <a:prstClr val="black"/>
                </a:solidFill>
                <a:latin typeface="Arial" panose="020B0604020202020204" pitchFamily="34" charset="0"/>
                <a:cs typeface="Arial" panose="020B0604020202020204" pitchFamily="34" charset="0"/>
              </a:rPr>
              <a:t>Bài 2:(SGK – tr.94)</a:t>
            </a:r>
            <a:endParaRPr lang="en-US" sz="4500" b="1">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1816955" y="2366308"/>
            <a:ext cx="14566045" cy="1938992"/>
          </a:xfrm>
          <a:prstGeom prst="rect">
            <a:avLst/>
          </a:prstGeom>
        </p:spPr>
        <p:txBody>
          <a:bodyPr wrap="square">
            <a:spAutoFit/>
          </a:bodyPr>
          <a:lstStyle/>
          <a:p>
            <a:pPr>
              <a:lnSpc>
                <a:spcPct val="150000"/>
              </a:lnSpc>
            </a:pPr>
            <a:r>
              <a:rPr lang="vi-VN" sz="4000">
                <a:solidFill>
                  <a:srgbClr val="000000"/>
                </a:solidFill>
              </a:rPr>
              <a:t>Phân loại các dãy dữ liệu sau dựa trên các tiêu chí định tính và định lượng.</a:t>
            </a:r>
            <a:endParaRPr lang="en-US" sz="4000">
              <a:solidFill>
                <a:prstClr val="black"/>
              </a:solidFill>
            </a:endParaRPr>
          </a:p>
        </p:txBody>
      </p:sp>
      <mc:AlternateContent xmlns:mc="http://schemas.openxmlformats.org/markup-compatibility/2006" xmlns:a14="http://schemas.microsoft.com/office/drawing/2010/main">
        <mc:Choice Requires="a14">
          <p:sp>
            <p:nvSpPr>
              <p:cNvPr id="12" name="Rectangle 11"/>
              <p:cNvSpPr/>
              <p:nvPr/>
            </p:nvSpPr>
            <p:spPr>
              <a:xfrm>
                <a:off x="5196841" y="7785437"/>
                <a:ext cx="5396029" cy="1015663"/>
              </a:xfrm>
              <a:prstGeom prst="rect">
                <a:avLst/>
              </a:prstGeom>
            </p:spPr>
            <p:txBody>
              <a:bodyPr wrap="none">
                <a:spAutoFit/>
              </a:bodyPr>
              <a:lstStyle/>
              <a:p>
                <a:pPr>
                  <a:lnSpc>
                    <a:spcPct val="150000"/>
                  </a:lnSpc>
                  <a:spcBef>
                    <a:spcPts val="1400"/>
                  </a:spcBef>
                  <a:spcAft>
                    <a:spcPts val="1400"/>
                  </a:spcAft>
                </a:pPr>
                <a14:m>
                  <m:oMath xmlns:m="http://schemas.openxmlformats.org/officeDocument/2006/math">
                    <m:r>
                      <a:rPr lang="en-US" sz="4000" b="1"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b="1" smtClean="0">
                    <a:solidFill>
                      <a:srgbClr val="FF0000"/>
                    </a:solidFill>
                    <a:latin typeface="Arial" panose="020B0604020202020204" pitchFamily="34" charset="0"/>
                    <a:ea typeface="Times New Roman" panose="02020603050405020304" pitchFamily="18" charset="0"/>
                    <a:cs typeface="Arial" panose="020B0604020202020204" pitchFamily="34" charset="0"/>
                  </a:rPr>
                  <a:t> Dữ </a:t>
                </a:r>
                <a:r>
                  <a:rPr lang="en-US" sz="4000" b="1">
                    <a:solidFill>
                      <a:srgbClr val="FF0000"/>
                    </a:solidFill>
                    <a:latin typeface="Arial" panose="020B0604020202020204" pitchFamily="34" charset="0"/>
                    <a:ea typeface="Times New Roman" panose="02020603050405020304" pitchFamily="18" charset="0"/>
                    <a:cs typeface="Arial" panose="020B0604020202020204" pitchFamily="34" charset="0"/>
                  </a:rPr>
                  <a:t>liệu định lượng</a:t>
                </a:r>
              </a:p>
            </p:txBody>
          </p:sp>
        </mc:Choice>
        <mc:Fallback xmlns="">
          <p:sp>
            <p:nvSpPr>
              <p:cNvPr id="12" name="Rectangle 11"/>
              <p:cNvSpPr>
                <a:spLocks noRot="1" noChangeAspect="1" noMove="1" noResize="1" noEditPoints="1" noAdjustHandles="1" noChangeArrowheads="1" noChangeShapeType="1" noTextEdit="1"/>
              </p:cNvSpPr>
              <p:nvPr/>
            </p:nvSpPr>
            <p:spPr>
              <a:xfrm>
                <a:off x="5196841" y="7785437"/>
                <a:ext cx="5396029" cy="1015663"/>
              </a:xfrm>
              <a:prstGeom prst="rect">
                <a:avLst/>
              </a:prstGeom>
              <a:blipFill rotWithShape="0">
                <a:blip r:embed="rId13"/>
                <a:stretch>
                  <a:fillRect r="-2938" b="-13772"/>
                </a:stretch>
              </a:blipFill>
            </p:spPr>
            <p:txBody>
              <a:bodyPr/>
              <a:lstStyle/>
              <a:p>
                <a:r>
                  <a:rPr lang="en-US">
                    <a:noFill/>
                  </a:rPr>
                  <a:t> </a:t>
                </a:r>
              </a:p>
            </p:txBody>
          </p:sp>
        </mc:Fallback>
      </mc:AlternateContent>
      <p:sp>
        <p:nvSpPr>
          <p:cNvPr id="7" name="Rectangle 6"/>
          <p:cNvSpPr/>
          <p:nvPr/>
        </p:nvSpPr>
        <p:spPr>
          <a:xfrm>
            <a:off x="1816955" y="6857007"/>
            <a:ext cx="12550552" cy="707886"/>
          </a:xfrm>
          <a:prstGeom prst="rect">
            <a:avLst/>
          </a:prstGeom>
        </p:spPr>
        <p:txBody>
          <a:bodyPr wrap="none">
            <a:spAutoFit/>
          </a:bodyPr>
          <a:lstStyle/>
          <a:p>
            <a:r>
              <a:rPr lang="vi-VN" sz="4000">
                <a:solidFill>
                  <a:srgbClr val="000000"/>
                </a:solidFill>
              </a:rPr>
              <a:t>d) Tổng số huy chương của một số đoàn: 24; 18; 9; …</a:t>
            </a:r>
            <a:endParaRPr lang="en-US" sz="4000"/>
          </a:p>
        </p:txBody>
      </p:sp>
      <p:sp>
        <p:nvSpPr>
          <p:cNvPr id="16" name="Rectangle 15"/>
          <p:cNvSpPr/>
          <p:nvPr/>
        </p:nvSpPr>
        <p:spPr>
          <a:xfrm>
            <a:off x="1816955" y="4443389"/>
            <a:ext cx="14299120" cy="1015663"/>
          </a:xfrm>
          <a:prstGeom prst="rect">
            <a:avLst/>
          </a:prstGeom>
        </p:spPr>
        <p:txBody>
          <a:bodyPr wrap="square">
            <a:spAutoFit/>
          </a:bodyPr>
          <a:lstStyle/>
          <a:p>
            <a:pPr lvl="0" algn="just">
              <a:lnSpc>
                <a:spcPct val="150000"/>
              </a:lnSpc>
            </a:pPr>
            <a:r>
              <a:rPr lang="vi-VN" sz="4000">
                <a:solidFill>
                  <a:srgbClr val="000000"/>
                </a:solidFill>
              </a:rPr>
              <a:t>c) Các loại huy chương đã trao: vàng; bạc; đồng.</a:t>
            </a:r>
          </a:p>
        </p:txBody>
      </p:sp>
      <mc:AlternateContent xmlns:mc="http://schemas.openxmlformats.org/markup-compatibility/2006" xmlns:a14="http://schemas.microsoft.com/office/drawing/2010/main">
        <mc:Choice Requires="a14">
          <p:sp>
            <p:nvSpPr>
              <p:cNvPr id="17" name="Rectangle 16"/>
              <p:cNvSpPr/>
              <p:nvPr/>
            </p:nvSpPr>
            <p:spPr>
              <a:xfrm>
                <a:off x="5196841" y="5457295"/>
                <a:ext cx="4830168" cy="1015663"/>
              </a:xfrm>
              <a:prstGeom prst="rect">
                <a:avLst/>
              </a:prstGeom>
            </p:spPr>
            <p:txBody>
              <a:bodyPr wrap="none">
                <a:spAutoFit/>
              </a:bodyPr>
              <a:lstStyle/>
              <a:p>
                <a:pPr>
                  <a:lnSpc>
                    <a:spcPct val="150000"/>
                  </a:lnSpc>
                  <a:spcBef>
                    <a:spcPts val="1400"/>
                  </a:spcBef>
                  <a:spcAft>
                    <a:spcPts val="1400"/>
                  </a:spcAft>
                </a:pPr>
                <a14:m>
                  <m:oMath xmlns:m="http://schemas.openxmlformats.org/officeDocument/2006/math">
                    <m:r>
                      <a:rPr lang="en-US" sz="4000" b="1"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b="1" smtClean="0">
                    <a:solidFill>
                      <a:srgbClr val="FF0000"/>
                    </a:solidFill>
                    <a:latin typeface="Arial" panose="020B0604020202020204" pitchFamily="34" charset="0"/>
                    <a:ea typeface="Times New Roman" panose="02020603050405020304" pitchFamily="18" charset="0"/>
                    <a:cs typeface="Arial" panose="020B0604020202020204" pitchFamily="34" charset="0"/>
                  </a:rPr>
                  <a:t> Dữ </a:t>
                </a:r>
                <a:r>
                  <a:rPr lang="en-US" sz="4000" b="1">
                    <a:solidFill>
                      <a:srgbClr val="FF0000"/>
                    </a:solidFill>
                    <a:latin typeface="Arial" panose="020B0604020202020204" pitchFamily="34" charset="0"/>
                    <a:ea typeface="Times New Roman" panose="02020603050405020304" pitchFamily="18" charset="0"/>
                    <a:cs typeface="Arial" panose="020B0604020202020204" pitchFamily="34" charset="0"/>
                  </a:rPr>
                  <a:t>liệu định </a:t>
                </a:r>
                <a:r>
                  <a:rPr lang="en-US" sz="4000" b="1" smtClean="0">
                    <a:solidFill>
                      <a:srgbClr val="FF0000"/>
                    </a:solidFill>
                    <a:latin typeface="Arial" panose="020B0604020202020204" pitchFamily="34" charset="0"/>
                    <a:ea typeface="Times New Roman" panose="02020603050405020304" pitchFamily="18" charset="0"/>
                    <a:cs typeface="Arial" panose="020B0604020202020204" pitchFamily="34" charset="0"/>
                  </a:rPr>
                  <a:t>tính</a:t>
                </a:r>
                <a:endParaRPr lang="en-US" sz="40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5196841" y="5457295"/>
                <a:ext cx="4830168" cy="1015663"/>
              </a:xfrm>
              <a:prstGeom prst="rect">
                <a:avLst/>
              </a:prstGeom>
              <a:blipFill rotWithShape="0">
                <a:blip r:embed="rId14"/>
                <a:stretch>
                  <a:fillRect r="-3535" b="-13772"/>
                </a:stretch>
              </a:blipFill>
            </p:spPr>
            <p:txBody>
              <a:bodyPr/>
              <a:lstStyle/>
              <a:p>
                <a:r>
                  <a:rPr lang="en-US">
                    <a:noFill/>
                  </a:rPr>
                  <a:t> </a:t>
                </a:r>
              </a:p>
            </p:txBody>
          </p:sp>
        </mc:Fallback>
      </mc:AlternateContent>
    </p:spTree>
    <p:extLst>
      <p:ext uri="{BB962C8B-B14F-4D97-AF65-F5344CB8AC3E}">
        <p14:creationId xmlns:p14="http://schemas.microsoft.com/office/powerpoint/2010/main" val="21732759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16"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 y="-38100"/>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7341922" y="8556782"/>
            <a:ext cx="1004374" cy="1516036"/>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pic>
        <p:nvPicPr>
          <p:cNvPr id="14"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1305876">
            <a:off x="-403443" y="4814699"/>
            <a:ext cx="1274600" cy="1235587"/>
          </a:xfrm>
          <a:prstGeom prst="rect">
            <a:avLst/>
          </a:prstGeom>
        </p:spPr>
      </p:pic>
      <p:sp>
        <p:nvSpPr>
          <p:cNvPr id="22" name="TextBox 21"/>
          <p:cNvSpPr txBox="1"/>
          <p:nvPr/>
        </p:nvSpPr>
        <p:spPr>
          <a:xfrm>
            <a:off x="6286500" y="929670"/>
            <a:ext cx="5715000" cy="784830"/>
          </a:xfrm>
          <a:prstGeom prst="rect">
            <a:avLst/>
          </a:prstGeom>
          <a:noFill/>
        </p:spPr>
        <p:txBody>
          <a:bodyPr wrap="square" rtlCol="0">
            <a:spAutoFit/>
          </a:bodyPr>
          <a:lstStyle/>
          <a:p>
            <a:r>
              <a:rPr lang="en-US" sz="4500" b="1" smtClean="0">
                <a:latin typeface="Arial" panose="020B0604020202020204" pitchFamily="34" charset="0"/>
                <a:cs typeface="Arial" panose="020B0604020202020204" pitchFamily="34" charset="0"/>
              </a:rPr>
              <a:t>Bài 3:(SGK – tr.94)</a:t>
            </a:r>
            <a:endParaRPr lang="en-US" sz="4500" b="1">
              <a:latin typeface="Arial" panose="020B0604020202020204" pitchFamily="34" charset="0"/>
              <a:cs typeface="Arial" panose="020B0604020202020204" pitchFamily="34" charset="0"/>
            </a:endParaRPr>
          </a:p>
        </p:txBody>
      </p:sp>
      <p:sp>
        <p:nvSpPr>
          <p:cNvPr id="7" name="Rectangle 6"/>
          <p:cNvSpPr/>
          <p:nvPr/>
        </p:nvSpPr>
        <p:spPr>
          <a:xfrm>
            <a:off x="1257300" y="1756708"/>
            <a:ext cx="16954500" cy="1938992"/>
          </a:xfrm>
          <a:prstGeom prst="rect">
            <a:avLst/>
          </a:prstGeom>
        </p:spPr>
        <p:txBody>
          <a:bodyPr wrap="square">
            <a:spAutoFit/>
          </a:bodyPr>
          <a:lstStyle/>
          <a:p>
            <a:pPr>
              <a:lnSpc>
                <a:spcPct val="150000"/>
              </a:lnSpc>
            </a:pPr>
            <a:r>
              <a:rPr lang="vi-VN" sz="4000">
                <a:solidFill>
                  <a:srgbClr val="000000"/>
                </a:solidFill>
              </a:rPr>
              <a:t>Kết quả tìm hiểu về khả năng tự nấu ăn của các bạn học sinh lớp 7B được cho bởi bảng thống kê sau:</a:t>
            </a:r>
            <a:endParaRPr lang="en-US" sz="4000"/>
          </a:p>
        </p:txBody>
      </p:sp>
      <p:pic>
        <p:nvPicPr>
          <p:cNvPr id="12" name="Picture 11"/>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2443658" y="3670346"/>
            <a:ext cx="13634542" cy="2692354"/>
          </a:xfrm>
          <a:prstGeom prst="rect">
            <a:avLst/>
          </a:prstGeom>
        </p:spPr>
      </p:pic>
      <p:sp>
        <p:nvSpPr>
          <p:cNvPr id="13" name="Rectangle 12"/>
          <p:cNvSpPr/>
          <p:nvPr/>
        </p:nvSpPr>
        <p:spPr>
          <a:xfrm>
            <a:off x="990600" y="6286500"/>
            <a:ext cx="16238220" cy="3785652"/>
          </a:xfrm>
          <a:prstGeom prst="rect">
            <a:avLst/>
          </a:prstGeom>
        </p:spPr>
        <p:txBody>
          <a:bodyPr wrap="square">
            <a:spAutoFit/>
          </a:bodyPr>
          <a:lstStyle/>
          <a:p>
            <a:pPr algn="just">
              <a:lnSpc>
                <a:spcPct val="150000"/>
              </a:lnSpc>
            </a:pPr>
            <a:r>
              <a:rPr lang="vi-VN" sz="4000">
                <a:solidFill>
                  <a:srgbClr val="000000"/>
                </a:solidFill>
              </a:rPr>
              <a:t>a) Hãy phân loại các dữ liệu trong bảng thống kê trên dựa trên tiêu chí định tính và định lượng.</a:t>
            </a:r>
          </a:p>
          <a:p>
            <a:pPr algn="just">
              <a:lnSpc>
                <a:spcPct val="150000"/>
              </a:lnSpc>
            </a:pPr>
            <a:r>
              <a:rPr lang="vi-VN" sz="4000">
                <a:solidFill>
                  <a:srgbClr val="000000"/>
                </a:solidFill>
              </a:rPr>
              <a:t>b) Dữ liệu trên có đại diện được cho khả năng tự nấu ăn của các học sinh lớp 7B hay không?</a:t>
            </a:r>
            <a:endParaRPr lang="vi-VN" sz="4000" b="0" i="0">
              <a:solidFill>
                <a:srgbClr val="000000"/>
              </a:solidFill>
              <a:effectLst/>
            </a:endParaRPr>
          </a:p>
        </p:txBody>
      </p:sp>
    </p:spTree>
    <p:extLst>
      <p:ext uri="{BB962C8B-B14F-4D97-AF65-F5344CB8AC3E}">
        <p14:creationId xmlns:p14="http://schemas.microsoft.com/office/powerpoint/2010/main" val="320549434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1104900"/>
            <a:ext cx="18288000" cy="81534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591790" y="7333760"/>
            <a:ext cx="1196198" cy="180558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6" y="1494522"/>
            <a:ext cx="2397119" cy="1597080"/>
          </a:xfrm>
          <a:prstGeom prst="rect">
            <a:avLst/>
          </a:prstGeom>
        </p:spPr>
      </p:pic>
      <p:pic>
        <p:nvPicPr>
          <p:cNvPr id="14"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504323" y="1392814"/>
            <a:ext cx="1274600" cy="1235587"/>
          </a:xfrm>
          <a:prstGeom prst="rect">
            <a:avLst/>
          </a:prstGeom>
        </p:spPr>
      </p:pic>
      <p:sp>
        <p:nvSpPr>
          <p:cNvPr id="18" name="Oval Callout 17"/>
          <p:cNvSpPr/>
          <p:nvPr/>
        </p:nvSpPr>
        <p:spPr>
          <a:xfrm>
            <a:off x="8267699" y="2171700"/>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5" name="Rectangle 4"/>
          <p:cNvSpPr/>
          <p:nvPr/>
        </p:nvSpPr>
        <p:spPr>
          <a:xfrm>
            <a:off x="967739" y="3652455"/>
            <a:ext cx="16710660" cy="2015936"/>
          </a:xfrm>
          <a:prstGeom prst="rect">
            <a:avLst/>
          </a:prstGeom>
        </p:spPr>
        <p:txBody>
          <a:bodyPr wrap="square">
            <a:spAutoFit/>
          </a:bodyPr>
          <a:lstStyle/>
          <a:p>
            <a:pPr algn="just">
              <a:lnSpc>
                <a:spcPct val="150000"/>
              </a:lnSpc>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a) Dữ liệu định </a:t>
            </a:r>
            <a:r>
              <a:rPr lang="en-US" sz="4000" smtClean="0">
                <a:latin typeface="Arial" panose="020B0604020202020204" pitchFamily="34" charset="0"/>
                <a:ea typeface="Times New Roman" panose="02020603050405020304" pitchFamily="18" charset="0"/>
                <a:cs typeface="Arial" panose="020B0604020202020204" pitchFamily="34" charset="0"/>
              </a:rPr>
              <a:t>tính   : </a:t>
            </a:r>
            <a:r>
              <a:rPr lang="en-US" sz="4000">
                <a:latin typeface="Arial" panose="020B0604020202020204" pitchFamily="34" charset="0"/>
                <a:ea typeface="Times New Roman" panose="02020603050405020304" pitchFamily="18" charset="0"/>
                <a:cs typeface="Arial" panose="020B0604020202020204" pitchFamily="34" charset="0"/>
              </a:rPr>
              <a:t>Khả năng nấu ăn: không đạt, đạt, giỏi, xuất sắc.</a:t>
            </a:r>
          </a:p>
          <a:p>
            <a:pPr algn="just">
              <a:lnSpc>
                <a:spcPct val="150000"/>
              </a:lnSpc>
              <a:spcAft>
                <a:spcPts val="600"/>
              </a:spcAft>
            </a:pPr>
            <a:r>
              <a:rPr lang="en-US" sz="4000" smtClean="0">
                <a:latin typeface="Arial" panose="020B0604020202020204" pitchFamily="34" charset="0"/>
                <a:ea typeface="Times New Roman" panose="02020603050405020304" pitchFamily="18" charset="0"/>
                <a:cs typeface="Arial" panose="020B0604020202020204" pitchFamily="34" charset="0"/>
              </a:rPr>
              <a:t>    Dữ </a:t>
            </a:r>
            <a:r>
              <a:rPr lang="en-US" sz="4000">
                <a:latin typeface="Arial" panose="020B0604020202020204" pitchFamily="34" charset="0"/>
                <a:ea typeface="Times New Roman" panose="02020603050405020304" pitchFamily="18" charset="0"/>
                <a:cs typeface="Arial" panose="020B0604020202020204" pitchFamily="34" charset="0"/>
              </a:rPr>
              <a:t>liệu định lượng: Số bạn nữ tự đánh giá</a:t>
            </a:r>
            <a:r>
              <a:rPr lang="en-US" sz="4000" smtClean="0">
                <a:latin typeface="Arial" panose="020B0604020202020204" pitchFamily="34" charset="0"/>
                <a:ea typeface="Times New Roman" panose="02020603050405020304" pitchFamily="18" charset="0"/>
                <a:cs typeface="Arial" panose="020B0604020202020204" pitchFamily="34" charset="0"/>
              </a:rPr>
              <a:t>: 2</a:t>
            </a:r>
            <a:r>
              <a:rPr lang="en-US" sz="4000">
                <a:latin typeface="Arial" panose="020B0604020202020204" pitchFamily="34" charset="0"/>
                <a:ea typeface="Times New Roman" panose="02020603050405020304" pitchFamily="18" charset="0"/>
                <a:cs typeface="Arial" panose="020B0604020202020204" pitchFamily="34" charset="0"/>
              </a:rPr>
              <a:t>; 10; 5; </a:t>
            </a:r>
            <a:r>
              <a:rPr lang="en-US" sz="4000" smtClean="0">
                <a:latin typeface="Arial" panose="020B0604020202020204" pitchFamily="34" charset="0"/>
                <a:ea typeface="Times New Roman" panose="02020603050405020304" pitchFamily="18" charset="0"/>
                <a:cs typeface="Arial" panose="020B0604020202020204" pitchFamily="34" charset="0"/>
              </a:rPr>
              <a:t>3</a:t>
            </a:r>
            <a:endParaRPr lang="en-US" sz="4000">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998219" y="6176308"/>
            <a:ext cx="15994380" cy="1938992"/>
          </a:xfrm>
          <a:prstGeom prst="rect">
            <a:avLst/>
          </a:prstGeom>
        </p:spPr>
        <p:txBody>
          <a:bodyPr wrap="square">
            <a:spAutoFit/>
          </a:bodyPr>
          <a:lstStyle/>
          <a:p>
            <a:pPr lvl="0" algn="just">
              <a:lnSpc>
                <a:spcPct val="150000"/>
              </a:lnSpc>
              <a:spcAft>
                <a:spcPts val="600"/>
              </a:spcAft>
            </a:pPr>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b) Dữ liệu chưa có tính đại diện cho khả năng nấu ăn của các bạn học sinh lớp 7B vì còn thiếu dữ liệu về học sinh nam của lớp.</a:t>
            </a:r>
          </a:p>
        </p:txBody>
      </p:sp>
    </p:spTree>
    <p:extLst>
      <p:ext uri="{BB962C8B-B14F-4D97-AF65-F5344CB8AC3E}">
        <p14:creationId xmlns:p14="http://schemas.microsoft.com/office/powerpoint/2010/main" val="423180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237" b="30237"/>
          <a:stretch>
            <a:fillRect/>
          </a:stretch>
        </p:blipFill>
        <p:spPr>
          <a:xfrm>
            <a:off x="0" y="0"/>
            <a:ext cx="18288000" cy="10287000"/>
          </a:xfrm>
          <a:prstGeom prst="rect">
            <a:avLst/>
          </a:prstGeom>
        </p:spPr>
      </p:pic>
      <p:sp>
        <p:nvSpPr>
          <p:cNvPr id="8" name="Rounded Rectangle 7"/>
          <p:cNvSpPr/>
          <p:nvPr/>
        </p:nvSpPr>
        <p:spPr>
          <a:xfrm>
            <a:off x="304801" y="342899"/>
            <a:ext cx="17678400" cy="9525001"/>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86499" y="672326"/>
            <a:ext cx="5715000" cy="784830"/>
          </a:xfrm>
          <a:prstGeom prst="rect">
            <a:avLst/>
          </a:prstGeom>
          <a:noFill/>
        </p:spPr>
        <p:txBody>
          <a:bodyPr wrap="square" rtlCol="0">
            <a:spAutoFit/>
          </a:bodyPr>
          <a:lstStyle/>
          <a:p>
            <a:r>
              <a:rPr lang="en-US" sz="4500" b="1" smtClean="0">
                <a:latin typeface="Arial" panose="020B0604020202020204" pitchFamily="34" charset="0"/>
                <a:cs typeface="Arial" panose="020B0604020202020204" pitchFamily="34" charset="0"/>
              </a:rPr>
              <a:t>Bài 4:(SGK – tr.94)</a:t>
            </a:r>
            <a:endParaRPr lang="en-US" sz="4500" b="1">
              <a:latin typeface="Arial" panose="020B0604020202020204" pitchFamily="34" charset="0"/>
              <a:cs typeface="Arial" panose="020B0604020202020204" pitchFamily="34" charset="0"/>
            </a:endParaRPr>
          </a:p>
        </p:txBody>
      </p:sp>
      <p:sp>
        <p:nvSpPr>
          <p:cNvPr id="3" name="Rectangle 2"/>
          <p:cNvSpPr/>
          <p:nvPr/>
        </p:nvSpPr>
        <p:spPr>
          <a:xfrm>
            <a:off x="933127" y="1528108"/>
            <a:ext cx="16535400" cy="1938992"/>
          </a:xfrm>
          <a:prstGeom prst="rect">
            <a:avLst/>
          </a:prstGeom>
        </p:spPr>
        <p:txBody>
          <a:bodyPr wrap="square">
            <a:spAutoFit/>
          </a:bodyPr>
          <a:lstStyle/>
          <a:p>
            <a:pPr>
              <a:lnSpc>
                <a:spcPct val="150000"/>
              </a:lnSpc>
            </a:pPr>
            <a:r>
              <a:rPr lang="vi-VN" sz="4000">
                <a:solidFill>
                  <a:srgbClr val="000000"/>
                </a:solidFill>
                <a:cs typeface="Arial" panose="020B0604020202020204" pitchFamily="34" charset="0"/>
              </a:rPr>
              <a:t>Kết quả tìm hiểu về khả năng bơi lội của các học sinh lớp 7C được cho bởi bảng thống kê </a:t>
            </a:r>
            <a:r>
              <a:rPr lang="vi-VN" sz="4000" smtClean="0">
                <a:solidFill>
                  <a:srgbClr val="000000"/>
                </a:solidFill>
                <a:cs typeface="Arial" panose="020B0604020202020204" pitchFamily="34" charset="0"/>
              </a:rPr>
              <a:t>sau</a:t>
            </a:r>
            <a:r>
              <a:rPr lang="en-US" sz="4000" smtClean="0">
                <a:solidFill>
                  <a:srgbClr val="000000"/>
                </a:solidFill>
                <a:cs typeface="Arial" panose="020B0604020202020204" pitchFamily="34" charset="0"/>
              </a:rPr>
              <a:t>:</a:t>
            </a:r>
            <a:endParaRPr lang="en-US" sz="4000">
              <a:cs typeface="Arial" panose="020B0604020202020204" pitchFamily="34"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133600" y="3722070"/>
            <a:ext cx="14134454" cy="1878630"/>
          </a:xfrm>
          <a:prstGeom prst="rect">
            <a:avLst/>
          </a:prstGeom>
        </p:spPr>
      </p:pic>
      <p:sp>
        <p:nvSpPr>
          <p:cNvPr id="7" name="Rectangle 1"/>
          <p:cNvSpPr>
            <a:spLocks noChangeArrowheads="1"/>
          </p:cNvSpPr>
          <p:nvPr/>
        </p:nvSpPr>
        <p:spPr bwMode="auto">
          <a:xfrm>
            <a:off x="1036320" y="5829300"/>
            <a:ext cx="1626108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4000" b="0" i="0" u="none" strike="noStrike" cap="none" normalizeH="0" baseline="0" smtClean="0">
                <a:ln>
                  <a:noFill/>
                </a:ln>
                <a:solidFill>
                  <a:srgbClr val="000000"/>
                </a:solidFill>
                <a:effectLst/>
                <a:latin typeface="Arial" panose="020B0604020202020204" pitchFamily="34" charset="0"/>
              </a:rPr>
              <a:t>a) Hãy phân loại các dữ liệu trong bảng thống kê trên dựa trên tiêu chí định tính và định lượng.</a:t>
            </a:r>
            <a:endParaRPr kumimoji="0" lang="en-US" altLang="en-US" sz="4000" b="0" i="0" u="none" strike="noStrike" cap="none" normalizeH="0" baseline="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4000" b="0" i="0" u="none" strike="noStrike" cap="none" normalizeH="0" baseline="0" smtClean="0">
                <a:ln>
                  <a:noFill/>
                </a:ln>
                <a:solidFill>
                  <a:srgbClr val="000000"/>
                </a:solidFill>
                <a:effectLst/>
                <a:latin typeface="Arial" panose="020B0604020202020204" pitchFamily="34" charset="0"/>
              </a:rPr>
              <a:t>b) Dữ liệu trên có đại diện cho khả năng bơi lội của các bạn học sinh lớp 7C hay không?</a:t>
            </a:r>
            <a:endParaRPr kumimoji="0" lang="en-US" altLang="en-US" sz="4000" b="0" i="0" u="none" strike="noStrike" cap="none" normalizeH="0" baseline="0" smtClean="0">
              <a:ln>
                <a:noFill/>
              </a:ln>
              <a:solidFill>
                <a:schemeClr val="tx1"/>
              </a:solidFill>
              <a:effectLst/>
              <a:latin typeface="Arial" panose="020B0604020202020204" pitchFamily="34" charset="0"/>
            </a:endParaRPr>
          </a:p>
        </p:txBody>
      </p:sp>
      <p:sp>
        <p:nvSpPr>
          <p:cNvPr id="9" name="Rectangle 2"/>
          <p:cNvSpPr>
            <a:spLocks noChangeArrowheads="1"/>
          </p:cNvSpPr>
          <p:nvPr/>
        </p:nvSpPr>
        <p:spPr bwMode="auto">
          <a:xfrm>
            <a:off x="-30480" y="6540122"/>
            <a:ext cx="65" cy="177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4000" b="0" i="0" u="none" strike="noStrike" cap="none" normalizeH="0" baseline="0" smtClean="0">
                <a:ln>
                  <a:noFill/>
                </a:ln>
                <a:solidFill>
                  <a:schemeClr val="tx1"/>
                </a:solidFill>
                <a:effectLst/>
                <a:latin typeface="Arial" panose="020B0604020202020204" pitchFamily="34" charset="0"/>
              </a:rPr>
              <a:t/>
            </a:r>
            <a:br>
              <a:rPr kumimoji="0" lang="en-US" altLang="en-US" sz="4000" b="0" i="0" u="none" strike="noStrike" cap="none" normalizeH="0" baseline="0" smtClean="0">
                <a:ln>
                  <a:noFill/>
                </a:ln>
                <a:solidFill>
                  <a:schemeClr val="tx1"/>
                </a:solidFill>
                <a:effectLst/>
                <a:latin typeface="Arial" panose="020B0604020202020204" pitchFamily="34" charset="0"/>
              </a:rPr>
            </a:br>
            <a:endParaRPr kumimoji="0" lang="en-US" altLang="en-US" sz="4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9158720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0" y="1181100"/>
            <a:ext cx="17068799" cy="8015511"/>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5806527" y="1293596"/>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292496" y="7801152"/>
            <a:ext cx="836433" cy="1262541"/>
          </a:xfrm>
          <a:prstGeom prst="rect">
            <a:avLst/>
          </a:prstGeom>
        </p:spPr>
      </p:pic>
      <p:pic>
        <p:nvPicPr>
          <p:cNvPr id="1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84310">
            <a:off x="987684" y="1599491"/>
            <a:ext cx="1078882" cy="1169520"/>
          </a:xfrm>
          <a:prstGeom prst="rect">
            <a:avLst/>
          </a:prstGeom>
        </p:spPr>
      </p:pic>
      <p:sp>
        <p:nvSpPr>
          <p:cNvPr id="13" name="Oval Callout 12"/>
          <p:cNvSpPr/>
          <p:nvPr/>
        </p:nvSpPr>
        <p:spPr>
          <a:xfrm>
            <a:off x="8054712" y="1701264"/>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3" name="Rectangle 2"/>
          <p:cNvSpPr/>
          <p:nvPr/>
        </p:nvSpPr>
        <p:spPr>
          <a:xfrm>
            <a:off x="1143000" y="3363389"/>
            <a:ext cx="16382999" cy="4503797"/>
          </a:xfrm>
          <a:prstGeom prst="rect">
            <a:avLst/>
          </a:prstGeom>
        </p:spPr>
        <p:txBody>
          <a:bodyPr wrap="square">
            <a:spAutoFit/>
          </a:bodyPr>
          <a:lstStyle/>
          <a:p>
            <a:pPr>
              <a:lnSpc>
                <a:spcPct val="150000"/>
              </a:lnSpc>
              <a:spcBef>
                <a:spcPts val="1400"/>
              </a:spcBef>
              <a:spcAft>
                <a:spcPts val="1400"/>
              </a:spcAft>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a) Dữ liệu định tính: Khả năng biết bơi: chưa biết bơi; biết bơi; bơi giỏi.</a:t>
            </a:r>
            <a:endParaRPr lang="en-US" sz="400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1400"/>
              </a:spcBef>
              <a:spcAft>
                <a:spcPts val="1400"/>
              </a:spcAft>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Dữ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liệu định lượng: Số bạn nam: 5; 8; 4</a:t>
            </a:r>
            <a:endParaRPr lang="en-US" sz="400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1400"/>
              </a:spcBef>
              <a:spcAft>
                <a:spcPts val="1400"/>
              </a:spcAft>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b) Dữ liệu chưa có tính đại diện cho khả năng bơi lội của các bạn học sinh lớp 7B vì còn thiếu dữ liệu về học sinh nữ của lớp</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5621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189864" y="8017396"/>
            <a:ext cx="1490734" cy="2250165"/>
          </a:xfrm>
          <a:prstGeom prst="rect">
            <a:avLst/>
          </a:prstGeom>
        </p:spPr>
      </p:pic>
      <p:sp>
        <p:nvSpPr>
          <p:cNvPr id="9" name="Rectangle 8"/>
          <p:cNvSpPr/>
          <p:nvPr/>
        </p:nvSpPr>
        <p:spPr>
          <a:xfrm>
            <a:off x="6189688" y="3550756"/>
            <a:ext cx="6154712" cy="1407373"/>
          </a:xfrm>
          <a:prstGeom prst="rect">
            <a:avLst/>
          </a:prstGeom>
        </p:spPr>
        <p:txBody>
          <a:bodyPr wrap="square">
            <a:spAutoFit/>
          </a:bodyPr>
          <a:lstStyle/>
          <a:p>
            <a:pPr algn="ctr">
              <a:lnSpc>
                <a:spcPct val="150000"/>
              </a:lnSpc>
              <a:spcBef>
                <a:spcPts val="600"/>
              </a:spcBef>
              <a:spcAft>
                <a:spcPts val="1000"/>
              </a:spcAft>
            </a:pPr>
            <a:r>
              <a:rPr lang="en-US" sz="6500" b="1" smtClean="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en-US" sz="65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48"/>
              </a:ext>
            </a:extLst>
          </a:blip>
          <a:srcRect/>
          <a:stretch>
            <a:fillRect/>
          </a:stretch>
        </p:blipFill>
        <p:spPr>
          <a:xfrm>
            <a:off x="5105400" y="6819901"/>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709181" y="7951238"/>
            <a:ext cx="1974206" cy="2140061"/>
          </a:xfrm>
          <a:prstGeom prst="rect">
            <a:avLst/>
          </a:prstGeom>
        </p:spPr>
      </p:pic>
      <p:sp>
        <p:nvSpPr>
          <p:cNvPr id="12" name="Pentagon 11"/>
          <p:cNvSpPr/>
          <p:nvPr/>
        </p:nvSpPr>
        <p:spPr>
          <a:xfrm>
            <a:off x="762000" y="518159"/>
            <a:ext cx="2672080" cy="1447800"/>
          </a:xfrm>
          <a:prstGeom prst="homePlate">
            <a:avLst/>
          </a:prstGeom>
          <a:solidFill>
            <a:srgbClr val="EF9F5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0" b="1">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620867"/>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90600" y="6477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189864" y="8017396"/>
            <a:ext cx="1490734" cy="2250165"/>
          </a:xfrm>
          <a:prstGeom prst="rect">
            <a:avLst/>
          </a:prstGeom>
        </p:spPr>
      </p:pic>
      <p:pic>
        <p:nvPicPr>
          <p:cNvPr id="5"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216630" y="7928378"/>
            <a:ext cx="1974206" cy="2140061"/>
          </a:xfrm>
          <a:prstGeom prst="rect">
            <a:avLst/>
          </a:prstGeom>
        </p:spPr>
      </p:pic>
      <p:sp>
        <p:nvSpPr>
          <p:cNvPr id="12" name="TextBox 11"/>
          <p:cNvSpPr txBox="1"/>
          <p:nvPr/>
        </p:nvSpPr>
        <p:spPr>
          <a:xfrm>
            <a:off x="6286499" y="929670"/>
            <a:ext cx="5715000" cy="784830"/>
          </a:xfrm>
          <a:prstGeom prst="rect">
            <a:avLst/>
          </a:prstGeom>
          <a:noFill/>
        </p:spPr>
        <p:txBody>
          <a:bodyPr wrap="square" rtlCol="0">
            <a:spAutoFit/>
          </a:bodyPr>
          <a:lstStyle/>
          <a:p>
            <a:r>
              <a:rPr lang="en-US" sz="4500" b="1" smtClean="0">
                <a:latin typeface="Arial" panose="020B0604020202020204" pitchFamily="34" charset="0"/>
                <a:cs typeface="Arial" panose="020B0604020202020204" pitchFamily="34" charset="0"/>
              </a:rPr>
              <a:t>Bài 1:(SGK – tr.93)</a:t>
            </a:r>
            <a:endParaRPr lang="en-US" sz="4500" b="1">
              <a:latin typeface="Arial" panose="020B0604020202020204" pitchFamily="34" charset="0"/>
              <a:cs typeface="Arial" panose="020B0604020202020204" pitchFamily="34" charset="0"/>
            </a:endParaRPr>
          </a:p>
        </p:txBody>
      </p:sp>
      <p:sp>
        <p:nvSpPr>
          <p:cNvPr id="3" name="Rectangle 2"/>
          <p:cNvSpPr/>
          <p:nvPr/>
        </p:nvSpPr>
        <p:spPr>
          <a:xfrm>
            <a:off x="1466848" y="1846353"/>
            <a:ext cx="15354302" cy="1846659"/>
          </a:xfrm>
          <a:prstGeom prst="rect">
            <a:avLst/>
          </a:prstGeom>
        </p:spPr>
        <p:txBody>
          <a:bodyPr wrap="square">
            <a:spAutoFit/>
          </a:bodyPr>
          <a:lstStyle/>
          <a:p>
            <a:pPr algn="just">
              <a:lnSpc>
                <a:spcPct val="150000"/>
              </a:lnSpc>
            </a:pPr>
            <a:r>
              <a:rPr lang="vi-VN" sz="3800" smtClean="0">
                <a:solidFill>
                  <a:srgbClr val="000000"/>
                </a:solidFill>
                <a:cs typeface="Arial" panose="020B0604020202020204" pitchFamily="34" charset="0"/>
              </a:rPr>
              <a:t>Kết </a:t>
            </a:r>
            <a:r>
              <a:rPr lang="vi-VN" sz="3800">
                <a:solidFill>
                  <a:srgbClr val="000000"/>
                </a:solidFill>
                <a:cs typeface="Arial" panose="020B0604020202020204" pitchFamily="34" charset="0"/>
              </a:rPr>
              <a:t>quả tìm hiểu về sở thích đối với mạng xã hội của 8 bạn học sinh một trường Trung học cơ sở được cho bởi bảng thống kê sau:</a:t>
            </a:r>
            <a:endParaRPr lang="en-US" sz="380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13"/>
          <a:stretch>
            <a:fillRect/>
          </a:stretch>
        </p:blipFill>
        <p:spPr>
          <a:xfrm>
            <a:off x="3657600" y="3979068"/>
            <a:ext cx="11467101" cy="2786063"/>
          </a:xfrm>
          <a:prstGeom prst="rect">
            <a:avLst/>
          </a:prstGeom>
        </p:spPr>
      </p:pic>
      <p:pic>
        <p:nvPicPr>
          <p:cNvPr id="10" name="Picture 9"/>
          <p:cNvPicPr>
            <a:picLocks noChangeAspect="1"/>
          </p:cNvPicPr>
          <p:nvPr/>
        </p:nvPicPr>
        <p:blipFill>
          <a:blip r:embed="rId14"/>
          <a:stretch>
            <a:fillRect/>
          </a:stretch>
        </p:blipFill>
        <p:spPr>
          <a:xfrm>
            <a:off x="3581400" y="6893942"/>
            <a:ext cx="11461609" cy="2364358"/>
          </a:xfrm>
          <a:prstGeom prst="rect">
            <a:avLst/>
          </a:prstGeom>
        </p:spPr>
      </p:pic>
    </p:spTree>
    <p:extLst>
      <p:ext uri="{BB962C8B-B14F-4D97-AF65-F5344CB8AC3E}">
        <p14:creationId xmlns:p14="http://schemas.microsoft.com/office/powerpoint/2010/main" val="318822692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90600" y="6477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189864" y="8017396"/>
            <a:ext cx="1490734" cy="2250165"/>
          </a:xfrm>
          <a:prstGeom prst="rect">
            <a:avLst/>
          </a:prstGeom>
        </p:spPr>
      </p:pic>
      <p:pic>
        <p:nvPicPr>
          <p:cNvPr id="5"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216630" y="7928378"/>
            <a:ext cx="1974206" cy="2140061"/>
          </a:xfrm>
          <a:prstGeom prst="rect">
            <a:avLst/>
          </a:prstGeom>
        </p:spPr>
      </p:pic>
      <p:sp>
        <p:nvSpPr>
          <p:cNvPr id="12" name="TextBox 11"/>
          <p:cNvSpPr txBox="1"/>
          <p:nvPr/>
        </p:nvSpPr>
        <p:spPr>
          <a:xfrm>
            <a:off x="6286499" y="929670"/>
            <a:ext cx="5715000" cy="784830"/>
          </a:xfrm>
          <a:prstGeom prst="rect">
            <a:avLst/>
          </a:prstGeom>
          <a:noFill/>
        </p:spPr>
        <p:txBody>
          <a:bodyPr wrap="square" rtlCol="0">
            <a:spAutoFit/>
          </a:bodyPr>
          <a:lstStyle/>
          <a:p>
            <a:r>
              <a:rPr lang="en-US" sz="4500" b="1" smtClean="0">
                <a:solidFill>
                  <a:prstClr val="black"/>
                </a:solidFill>
                <a:latin typeface="Arial" panose="020B0604020202020204" pitchFamily="34" charset="0"/>
                <a:cs typeface="Arial" panose="020B0604020202020204" pitchFamily="34" charset="0"/>
              </a:rPr>
              <a:t>Bài 1:(SGK – tr.93)</a:t>
            </a:r>
            <a:endParaRPr lang="en-US" sz="4500" b="1">
              <a:solidFill>
                <a:prstClr val="black"/>
              </a:solidFill>
              <a:latin typeface="Arial" panose="020B0604020202020204" pitchFamily="34" charset="0"/>
              <a:cs typeface="Arial" panose="020B0604020202020204" pitchFamily="34" charset="0"/>
            </a:endParaRPr>
          </a:p>
        </p:txBody>
      </p:sp>
      <p:sp>
        <p:nvSpPr>
          <p:cNvPr id="7" name="Rectangle 6"/>
          <p:cNvSpPr/>
          <p:nvPr/>
        </p:nvSpPr>
        <p:spPr>
          <a:xfrm>
            <a:off x="2181858" y="2171700"/>
            <a:ext cx="14020800" cy="6555641"/>
          </a:xfrm>
          <a:prstGeom prst="rect">
            <a:avLst/>
          </a:prstGeom>
        </p:spPr>
        <p:txBody>
          <a:bodyPr wrap="square">
            <a:spAutoFit/>
          </a:bodyPr>
          <a:lstStyle/>
          <a:p>
            <a:pPr algn="just">
              <a:lnSpc>
                <a:spcPct val="150000"/>
              </a:lnSpc>
            </a:pPr>
            <a:r>
              <a:rPr lang="en-US" sz="4000">
                <a:solidFill>
                  <a:srgbClr val="000000"/>
                </a:solidFill>
                <a:latin typeface="Arial" panose="020B0604020202020204" pitchFamily="34" charset="0"/>
                <a:cs typeface="Arial" panose="020B0604020202020204" pitchFamily="34" charset="0"/>
              </a:rPr>
              <a:t>Hãy cho biết:</a:t>
            </a:r>
          </a:p>
          <a:p>
            <a:pPr marL="742950" indent="-742950" algn="just">
              <a:lnSpc>
                <a:spcPct val="150000"/>
              </a:lnSpc>
              <a:buAutoNum type="alphaLcParenR"/>
            </a:pPr>
            <a:r>
              <a:rPr lang="vi-VN" sz="4000" smtClean="0">
                <a:solidFill>
                  <a:srgbClr val="000000"/>
                </a:solidFill>
                <a:cs typeface="Arial" panose="020B0604020202020204" pitchFamily="34" charset="0"/>
              </a:rPr>
              <a:t>Các </a:t>
            </a:r>
            <a:r>
              <a:rPr lang="vi-VN" sz="4000">
                <a:solidFill>
                  <a:srgbClr val="000000"/>
                </a:solidFill>
                <a:cs typeface="Arial" panose="020B0604020202020204" pitchFamily="34" charset="0"/>
              </a:rPr>
              <a:t>loại mức độ thể hiện sự yêu thích đối với mạng xã hội của 8 học sinh </a:t>
            </a:r>
            <a:r>
              <a:rPr lang="vi-VN" sz="4000" smtClean="0">
                <a:solidFill>
                  <a:srgbClr val="000000"/>
                </a:solidFill>
                <a:cs typeface="Arial" panose="020B0604020202020204" pitchFamily="34" charset="0"/>
              </a:rPr>
              <a:t>trên.</a:t>
            </a:r>
            <a:endParaRPr lang="en-US" sz="4000">
              <a:solidFill>
                <a:srgbClr val="000000"/>
              </a:solidFill>
              <a:cs typeface="Arial" panose="020B0604020202020204" pitchFamily="34" charset="0"/>
            </a:endParaRPr>
          </a:p>
          <a:p>
            <a:pPr marL="742950" indent="-742950" algn="just">
              <a:lnSpc>
                <a:spcPct val="150000"/>
              </a:lnSpc>
              <a:buAutoNum type="alphaLcParenR"/>
            </a:pPr>
            <a:r>
              <a:rPr lang="vi-VN" sz="4000" smtClean="0">
                <a:solidFill>
                  <a:srgbClr val="000000"/>
                </a:solidFill>
                <a:cs typeface="Arial" panose="020B0604020202020204" pitchFamily="34" charset="0"/>
              </a:rPr>
              <a:t>Có </a:t>
            </a:r>
            <a:r>
              <a:rPr lang="vi-VN" sz="4000">
                <a:solidFill>
                  <a:srgbClr val="000000"/>
                </a:solidFill>
                <a:cs typeface="Arial" panose="020B0604020202020204" pitchFamily="34" charset="0"/>
              </a:rPr>
              <a:t>bao nhiêu học sinh nam, bao nhiêu học sinh nữ được điều </a:t>
            </a:r>
            <a:r>
              <a:rPr lang="vi-VN" sz="4000" smtClean="0">
                <a:solidFill>
                  <a:srgbClr val="000000"/>
                </a:solidFill>
                <a:cs typeface="Arial" panose="020B0604020202020204" pitchFamily="34" charset="0"/>
              </a:rPr>
              <a:t>tra?</a:t>
            </a:r>
            <a:endParaRPr lang="en-US" sz="4000" smtClean="0">
              <a:solidFill>
                <a:srgbClr val="000000"/>
              </a:solidFill>
              <a:cs typeface="Arial" panose="020B0604020202020204" pitchFamily="34" charset="0"/>
            </a:endParaRPr>
          </a:p>
          <a:p>
            <a:pPr marL="742950" indent="-742950" algn="just">
              <a:lnSpc>
                <a:spcPct val="150000"/>
              </a:lnSpc>
              <a:buAutoNum type="alphaLcParenR"/>
            </a:pPr>
            <a:r>
              <a:rPr lang="vi-VN" sz="4000" smtClean="0">
                <a:solidFill>
                  <a:srgbClr val="000000"/>
                </a:solidFill>
                <a:cs typeface="Arial" panose="020B0604020202020204" pitchFamily="34" charset="0"/>
              </a:rPr>
              <a:t>Độ </a:t>
            </a:r>
            <a:r>
              <a:rPr lang="vi-VN" sz="4000">
                <a:solidFill>
                  <a:srgbClr val="000000"/>
                </a:solidFill>
                <a:cs typeface="Arial" panose="020B0604020202020204" pitchFamily="34" charset="0"/>
              </a:rPr>
              <a:t>tuổi trung bình của các bạn được điều tra</a:t>
            </a:r>
            <a:r>
              <a:rPr lang="vi-VN" sz="4000" smtClean="0">
                <a:solidFill>
                  <a:srgbClr val="000000"/>
                </a:solidFill>
                <a:cs typeface="Arial" panose="020B0604020202020204" pitchFamily="34" charset="0"/>
              </a:rPr>
              <a:t>.</a:t>
            </a:r>
            <a:endParaRPr lang="en-US" sz="4000" smtClean="0">
              <a:solidFill>
                <a:srgbClr val="000000"/>
              </a:solidFill>
              <a:cs typeface="Arial" panose="020B0604020202020204" pitchFamily="34" charset="0"/>
            </a:endParaRPr>
          </a:p>
          <a:p>
            <a:pPr marL="742950" indent="-742950" algn="just">
              <a:lnSpc>
                <a:spcPct val="150000"/>
              </a:lnSpc>
              <a:buAutoNum type="alphaLcParenR"/>
            </a:pPr>
            <a:r>
              <a:rPr lang="vi-VN" sz="4000" smtClean="0">
                <a:solidFill>
                  <a:srgbClr val="000000"/>
                </a:solidFill>
                <a:cs typeface="Arial" panose="020B0604020202020204" pitchFamily="34" charset="0"/>
              </a:rPr>
              <a:t>Dữ </a:t>
            </a:r>
            <a:r>
              <a:rPr lang="vi-VN" sz="4000">
                <a:solidFill>
                  <a:srgbClr val="000000"/>
                </a:solidFill>
                <a:cs typeface="Arial" panose="020B0604020202020204" pitchFamily="34" charset="0"/>
              </a:rPr>
              <a:t>liệu nào là định tính? Dữ liệu nào là định lượng?</a:t>
            </a:r>
            <a:endParaRPr lang="en-US" sz="4000" b="0" i="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8295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0" y="266305"/>
            <a:ext cx="17068799" cy="9710823"/>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475906" y="343746"/>
            <a:ext cx="1715472" cy="1142933"/>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464833" y="8240254"/>
            <a:ext cx="1178057" cy="1778200"/>
          </a:xfrm>
          <a:prstGeom prst="rect">
            <a:avLst/>
          </a:prstGeom>
        </p:spPr>
      </p:pic>
      <p:pic>
        <p:nvPicPr>
          <p:cNvPr id="1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84310">
            <a:off x="180110" y="232209"/>
            <a:ext cx="1281917" cy="1389612"/>
          </a:xfrm>
          <a:prstGeom prst="rect">
            <a:avLst/>
          </a:prstGeom>
        </p:spPr>
      </p:pic>
      <p:sp>
        <p:nvSpPr>
          <p:cNvPr id="15" name="Oval Callout 14"/>
          <p:cNvSpPr/>
          <p:nvPr/>
        </p:nvSpPr>
        <p:spPr>
          <a:xfrm>
            <a:off x="8267699" y="443726"/>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3" name="Rectangle 2"/>
          <p:cNvSpPr/>
          <p:nvPr/>
        </p:nvSpPr>
        <p:spPr>
          <a:xfrm>
            <a:off x="1331642" y="1531224"/>
            <a:ext cx="16002000" cy="1824923"/>
          </a:xfrm>
          <a:prstGeom prst="rect">
            <a:avLst/>
          </a:prstGeom>
        </p:spPr>
        <p:txBody>
          <a:bodyPr wrap="square">
            <a:spAutoFit/>
          </a:bodyPr>
          <a:lstStyle/>
          <a:p>
            <a:pPr>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a) Các loại mức độ thể hiện sự yêu thích đối với mạng xã hội của 8 học sinh trên là: không thích, không quan tâm, thích, rất thích</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1331642" y="3657540"/>
            <a:ext cx="15508558" cy="901593"/>
          </a:xfrm>
          <a:prstGeom prst="rect">
            <a:avLst/>
          </a:prstGeom>
        </p:spPr>
        <p:txBody>
          <a:bodyPr wrap="square">
            <a:spAutoFit/>
          </a:bodyPr>
          <a:lstStyle/>
          <a:p>
            <a:pPr lvl="0">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b) Có 4 bạn học sinh nam, 4 bạn học sinh nữ được điều tra</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331642" y="4860526"/>
            <a:ext cx="15508558" cy="2862322"/>
          </a:xfrm>
          <a:prstGeom prst="rect">
            <a:avLst/>
          </a:prstGeom>
        </p:spPr>
        <p:txBody>
          <a:bodyPr wrap="square">
            <a:spAutoFit/>
          </a:bodyPr>
          <a:lstStyle/>
          <a:p>
            <a:pPr lvl="0">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c) Số tuổi trung bình của các bạn được điều tra là:</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ctr">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(13 + 14 + 14 + 12 + 14 + 14 + 12 + 13) : 8 = 13,25 (tuổi)</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Vậy độ tuổi trung bình của các bạn được điều tra là 13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tuổi</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p:cNvSpPr/>
          <p:nvPr/>
        </p:nvSpPr>
        <p:spPr>
          <a:xfrm>
            <a:off x="1331642" y="7886700"/>
            <a:ext cx="11774758" cy="1938992"/>
          </a:xfrm>
          <a:prstGeom prst="rect">
            <a:avLst/>
          </a:prstGeom>
        </p:spPr>
        <p:txBody>
          <a:bodyPr wrap="square">
            <a:spAutoFit/>
          </a:bodyPr>
          <a:lstStyle/>
          <a:p>
            <a:pPr lvl="0">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d) Dữ liệu định tính là: giới tính, sở thích</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Dữ liệu định lượng là: tuổi</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3364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2">
                                            <p:txEl>
                                              <p:pRg st="1" end="1"/>
                                            </p:txEl>
                                          </p:spTgt>
                                        </p:tgtEl>
                                        <p:attrNameLst>
                                          <p:attrName>style.visibility</p:attrName>
                                        </p:attrNameLst>
                                      </p:cBhvr>
                                      <p:to>
                                        <p:strVal val="visible"/>
                                      </p:to>
                                    </p:set>
                                    <p:animEffect transition="in" filter="barn(inVertical)">
                                      <p:cBhvr>
                                        <p:cTn id="4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189864" y="8017396"/>
            <a:ext cx="1490734" cy="2250165"/>
          </a:xfrm>
          <a:prstGeom prst="rect">
            <a:avLst/>
          </a:prstGeom>
        </p:spPr>
      </p:pic>
      <p:sp>
        <p:nvSpPr>
          <p:cNvPr id="9" name="Rectangle 8"/>
          <p:cNvSpPr/>
          <p:nvPr/>
        </p:nvSpPr>
        <p:spPr>
          <a:xfrm>
            <a:off x="2590800" y="3695700"/>
            <a:ext cx="12954000" cy="1592744"/>
          </a:xfrm>
          <a:prstGeom prst="rect">
            <a:avLst/>
          </a:prstGeom>
        </p:spPr>
        <p:txBody>
          <a:bodyPr wrap="square">
            <a:spAutoFit/>
          </a:bodyPr>
          <a:lstStyle/>
          <a:p>
            <a:pPr algn="ctr">
              <a:lnSpc>
                <a:spcPct val="150000"/>
              </a:lnSpc>
              <a:spcBef>
                <a:spcPts val="600"/>
              </a:spcBef>
              <a:spcAft>
                <a:spcPts val="1000"/>
              </a:spcAft>
            </a:pPr>
            <a:r>
              <a:rPr lang="en-US" sz="6500" b="1">
                <a:latin typeface="Arial" panose="020B0604020202020204" pitchFamily="34" charset="0"/>
                <a:ea typeface="Calibri" panose="020F0502020204030204" pitchFamily="34" charset="0"/>
                <a:cs typeface="Arial" panose="020B0604020202020204" pitchFamily="34" charset="0"/>
              </a:rPr>
              <a:t>	</a:t>
            </a:r>
            <a:r>
              <a:rPr lang="en-US" sz="6500" b="1" smtClean="0">
                <a:latin typeface="Arial" panose="020B0604020202020204" pitchFamily="34" charset="0"/>
                <a:ea typeface="Calibri" panose="020F0502020204030204" pitchFamily="34" charset="0"/>
                <a:cs typeface="Arial" panose="020B0604020202020204" pitchFamily="34" charset="0"/>
              </a:rPr>
              <a:t>THU THẬP DỮ LIỆU</a:t>
            </a:r>
            <a:endParaRPr lang="en-US" sz="6500" b="1">
              <a:latin typeface="Arial" panose="020B060402020202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48"/>
              </a:ext>
            </a:extLst>
          </a:blip>
          <a:srcRect/>
          <a:stretch>
            <a:fillRect/>
          </a:stretch>
        </p:blipFill>
        <p:spPr>
          <a:xfrm>
            <a:off x="5292777" y="6819901"/>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709181" y="7951238"/>
            <a:ext cx="1974206" cy="2140061"/>
          </a:xfrm>
          <a:prstGeom prst="rect">
            <a:avLst/>
          </a:prstGeom>
        </p:spPr>
      </p:pic>
      <p:grpSp>
        <p:nvGrpSpPr>
          <p:cNvPr id="13" name="Group 12"/>
          <p:cNvGrpSpPr/>
          <p:nvPr/>
        </p:nvGrpSpPr>
        <p:grpSpPr>
          <a:xfrm>
            <a:off x="3078560" y="1590854"/>
            <a:ext cx="2214217" cy="1952445"/>
            <a:chOff x="3352800" y="3102142"/>
            <a:chExt cx="1412687" cy="1285465"/>
          </a:xfrm>
          <a:solidFill>
            <a:srgbClr val="92D050"/>
          </a:solidFill>
        </p:grpSpPr>
        <p:grpSp>
          <p:nvGrpSpPr>
            <p:cNvPr id="14" name="Group 4"/>
            <p:cNvGrpSpPr/>
            <p:nvPr/>
          </p:nvGrpSpPr>
          <p:grpSpPr>
            <a:xfrm>
              <a:off x="3352800" y="3102142"/>
              <a:ext cx="1412687" cy="1285465"/>
              <a:chOff x="0" y="0"/>
              <a:chExt cx="6350000" cy="6350000"/>
            </a:xfrm>
            <a:grpFill/>
          </p:grpSpPr>
          <p:sp>
            <p:nvSpPr>
              <p:cNvPr id="16"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9966"/>
              </a:solidFill>
            </p:spPr>
          </p:sp>
        </p:grpSp>
        <p:sp>
          <p:nvSpPr>
            <p:cNvPr id="15" name="TextBox 15"/>
            <p:cNvSpPr txBox="1"/>
            <p:nvPr/>
          </p:nvSpPr>
          <p:spPr>
            <a:xfrm>
              <a:off x="3537541" y="3622931"/>
              <a:ext cx="1011619" cy="393959"/>
            </a:xfrm>
            <a:prstGeom prst="rect">
              <a:avLst/>
            </a:prstGeom>
            <a:noFill/>
          </p:spPr>
          <p:txBody>
            <a:bodyPr wrap="square" lIns="0" tIns="0" rIns="0" bIns="0" rtlCol="0" anchor="t">
              <a:spAutoFit/>
            </a:bodyPr>
            <a:lstStyle/>
            <a:p>
              <a:pPr algn="ctr">
                <a:lnSpc>
                  <a:spcPts val="4368"/>
                </a:lnSpc>
              </a:pPr>
              <a:r>
                <a:rPr lang="en-US" sz="6000" b="1">
                  <a:solidFill>
                    <a:schemeClr val="bg1"/>
                  </a:solidFill>
                  <a:latin typeface="Arial" panose="020B0604020202020204" pitchFamily="34" charset="0"/>
                  <a:cs typeface="Arial" panose="020B0604020202020204" pitchFamily="34" charset="0"/>
                </a:rPr>
                <a:t>01</a:t>
              </a:r>
            </a:p>
          </p:txBody>
        </p:sp>
      </p:grpSp>
    </p:spTree>
    <p:extLst>
      <p:ext uri="{BB962C8B-B14F-4D97-AF65-F5344CB8AC3E}">
        <p14:creationId xmlns:p14="http://schemas.microsoft.com/office/powerpoint/2010/main" val="4104915132"/>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0" y="-171450"/>
            <a:ext cx="17068799" cy="1125855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572829">
            <a:off x="16887443" y="8963682"/>
            <a:ext cx="895244" cy="1351312"/>
          </a:xfrm>
          <a:prstGeom prst="rect">
            <a:avLst/>
          </a:prstGeom>
        </p:spPr>
      </p:pic>
      <p:pic>
        <p:nvPicPr>
          <p:cNvPr id="1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263207" y="221449"/>
            <a:ext cx="1220059" cy="1322558"/>
          </a:xfrm>
          <a:prstGeom prst="rect">
            <a:avLst/>
          </a:prstGeom>
        </p:spPr>
      </p:pic>
      <p:sp>
        <p:nvSpPr>
          <p:cNvPr id="12" name="TextBox 11"/>
          <p:cNvSpPr txBox="1"/>
          <p:nvPr/>
        </p:nvSpPr>
        <p:spPr>
          <a:xfrm>
            <a:off x="6286499" y="490313"/>
            <a:ext cx="5715000" cy="784830"/>
          </a:xfrm>
          <a:prstGeom prst="rect">
            <a:avLst/>
          </a:prstGeom>
          <a:noFill/>
        </p:spPr>
        <p:txBody>
          <a:bodyPr wrap="square" rtlCol="0">
            <a:spAutoFit/>
          </a:bodyPr>
          <a:lstStyle/>
          <a:p>
            <a:r>
              <a:rPr lang="en-US" sz="4500" b="1" smtClean="0">
                <a:latin typeface="Arial" panose="020B0604020202020204" pitchFamily="34" charset="0"/>
                <a:cs typeface="Arial" panose="020B0604020202020204" pitchFamily="34" charset="0"/>
              </a:rPr>
              <a:t>Bài 5:(SGK – tr.95)</a:t>
            </a:r>
            <a:endParaRPr lang="en-US" sz="4500" b="1">
              <a:latin typeface="Arial" panose="020B0604020202020204" pitchFamily="34" charset="0"/>
              <a:cs typeface="Arial" panose="020B0604020202020204" pitchFamily="34" charset="0"/>
            </a:endParaRPr>
          </a:p>
        </p:txBody>
      </p:sp>
      <p:sp>
        <p:nvSpPr>
          <p:cNvPr id="7" name="Rectangle 6"/>
          <p:cNvSpPr/>
          <p:nvPr/>
        </p:nvSpPr>
        <p:spPr>
          <a:xfrm>
            <a:off x="2295029" y="1562100"/>
            <a:ext cx="13587374" cy="707886"/>
          </a:xfrm>
          <a:prstGeom prst="rect">
            <a:avLst/>
          </a:prstGeom>
        </p:spPr>
        <p:txBody>
          <a:bodyPr wrap="none">
            <a:spAutoFit/>
          </a:bodyPr>
          <a:lstStyle/>
          <a:p>
            <a:r>
              <a:rPr lang="vi-VN" sz="4000">
                <a:solidFill>
                  <a:srgbClr val="000000"/>
                </a:solidFill>
              </a:rPr>
              <a:t>Tìm điểm chưa hợp lí của dữ liệu trong bảng thống kê sau:</a:t>
            </a:r>
            <a:endParaRPr lang="en-US" sz="4000"/>
          </a:p>
        </p:txBody>
      </p:sp>
      <p:pic>
        <p:nvPicPr>
          <p:cNvPr id="9" name="Picture 8"/>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4405312" y="2628900"/>
            <a:ext cx="9691688" cy="4229100"/>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1981200" y="7048500"/>
                <a:ext cx="14408853" cy="2862322"/>
              </a:xfrm>
              <a:prstGeom prst="rect">
                <a:avLst/>
              </a:prstGeom>
            </p:spPr>
            <p:txBody>
              <a:bodyPr wrap="square">
                <a:spAutoFit/>
              </a:bodyPr>
              <a:lstStyle/>
              <a:p>
                <a:pPr>
                  <a:lnSpc>
                    <a:spcPct val="150000"/>
                  </a:lnSpc>
                  <a:spcAft>
                    <a:spcPts val="600"/>
                  </a:spcAft>
                </a:pPr>
                <a:r>
                  <a:rPr lang="en-US" sz="400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Dữ liệu cho trong bảng không hợp lí vì tổng tỉ lệ phần trăm của tất cả các thành phần là: </a:t>
                </a:r>
                <a:endParaRPr lang="en-US" sz="4000" smtClean="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600"/>
                  </a:spcAft>
                </a:pPr>
                <a14:m>
                  <m:oMath xmlns:m="http://schemas.openxmlformats.org/officeDocument/2006/math">
                    <m:r>
                      <a:rPr lang="en-US" sz="4000" i="1" smtClean="0">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30</m:t>
                    </m:r>
                    <m:r>
                      <a:rPr lang="en-US" sz="40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 + 20% + 38% +14% =102%</m:t>
                    </m:r>
                  </m:oMath>
                </a14:m>
                <a:r>
                  <a:rPr lang="en-US" sz="400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(lớn hơn </a:t>
                </a:r>
                <a14:m>
                  <m:oMath xmlns:m="http://schemas.openxmlformats.org/officeDocument/2006/math">
                    <m:r>
                      <a:rPr lang="en-US" sz="4000" i="1" smtClean="0">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100%</m:t>
                    </m:r>
                  </m:oMath>
                </a14:m>
                <a:r>
                  <a:rPr lang="en-US" sz="400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981200" y="7048500"/>
                <a:ext cx="14408853" cy="2862322"/>
              </a:xfrm>
              <a:prstGeom prst="rect">
                <a:avLst/>
              </a:prstGeom>
              <a:blipFill rotWithShape="0">
                <a:blip r:embed="rId15"/>
                <a:stretch>
                  <a:fillRect l="-1481" r="-1734" b="-6809"/>
                </a:stretch>
              </a:blipFill>
            </p:spPr>
            <p:txBody>
              <a:bodyPr/>
              <a:lstStyle/>
              <a:p>
                <a:r>
                  <a:rPr lang="en-US">
                    <a:noFill/>
                  </a:rPr>
                  <a:t> </a:t>
                </a:r>
              </a:p>
            </p:txBody>
          </p:sp>
        </mc:Fallback>
      </mc:AlternateContent>
      <p:grpSp>
        <p:nvGrpSpPr>
          <p:cNvPr id="14" name="Google Shape;602;p43"/>
          <p:cNvGrpSpPr/>
          <p:nvPr/>
        </p:nvGrpSpPr>
        <p:grpSpPr>
          <a:xfrm rot="8671189" flipH="1" flipV="1">
            <a:off x="1077293" y="6999986"/>
            <a:ext cx="598813" cy="752857"/>
            <a:chOff x="847587" y="2439683"/>
            <a:chExt cx="162074" cy="255883"/>
          </a:xfrm>
        </p:grpSpPr>
        <p:sp>
          <p:nvSpPr>
            <p:cNvPr id="15" name="Google Shape;603;p43"/>
            <p:cNvSpPr/>
            <p:nvPr/>
          </p:nvSpPr>
          <p:spPr>
            <a:xfrm>
              <a:off x="928700" y="2593175"/>
              <a:ext cx="66675" cy="86925"/>
            </a:xfrm>
            <a:custGeom>
              <a:avLst/>
              <a:gdLst/>
              <a:ahLst/>
              <a:cxnLst/>
              <a:rect l="l" t="t" r="r" b="b"/>
              <a:pathLst>
                <a:path w="2667" h="3477" extrusionOk="0">
                  <a:moveTo>
                    <a:pt x="0" y="858"/>
                  </a:moveTo>
                  <a:lnTo>
                    <a:pt x="2667" y="0"/>
                  </a:lnTo>
                  <a:lnTo>
                    <a:pt x="2428" y="3477"/>
                  </a:lnTo>
                  <a:close/>
                </a:path>
              </a:pathLst>
            </a:custGeom>
            <a:solidFill>
              <a:schemeClr val="dk1"/>
            </a:solidFill>
            <a:ln>
              <a:noFill/>
            </a:ln>
          </p:spPr>
        </p:sp>
        <p:grpSp>
          <p:nvGrpSpPr>
            <p:cNvPr id="16" name="Google Shape;604;p43"/>
            <p:cNvGrpSpPr/>
            <p:nvPr/>
          </p:nvGrpSpPr>
          <p:grpSpPr>
            <a:xfrm>
              <a:off x="847587" y="2439683"/>
              <a:ext cx="162074" cy="255883"/>
              <a:chOff x="2067875" y="163975"/>
              <a:chExt cx="3274225" cy="5169350"/>
            </a:xfrm>
          </p:grpSpPr>
          <p:sp>
            <p:nvSpPr>
              <p:cNvPr id="17" name="Google Shape;605;p43"/>
              <p:cNvSpPr/>
              <p:nvPr/>
            </p:nvSpPr>
            <p:spPr>
              <a:xfrm>
                <a:off x="2067875" y="163975"/>
                <a:ext cx="2162225" cy="3237175"/>
              </a:xfrm>
              <a:custGeom>
                <a:avLst/>
                <a:gdLst/>
                <a:ahLst/>
                <a:cxnLst/>
                <a:rect l="l" t="t" r="r" b="b"/>
                <a:pathLst>
                  <a:path w="86489" h="129487" extrusionOk="0">
                    <a:moveTo>
                      <a:pt x="30147" y="11368"/>
                    </a:moveTo>
                    <a:cubicBezTo>
                      <a:pt x="33607" y="15322"/>
                      <a:pt x="36572" y="19275"/>
                      <a:pt x="39538" y="23229"/>
                    </a:cubicBezTo>
                    <a:cubicBezTo>
                      <a:pt x="49916" y="39538"/>
                      <a:pt x="61283" y="55354"/>
                      <a:pt x="70179" y="72651"/>
                    </a:cubicBezTo>
                    <a:cubicBezTo>
                      <a:pt x="76110" y="86489"/>
                      <a:pt x="81546" y="100328"/>
                      <a:pt x="85500" y="114660"/>
                    </a:cubicBezTo>
                    <a:cubicBezTo>
                      <a:pt x="86488" y="118120"/>
                      <a:pt x="86488" y="121579"/>
                      <a:pt x="85500" y="125039"/>
                    </a:cubicBezTo>
                    <a:cubicBezTo>
                      <a:pt x="85006" y="127016"/>
                      <a:pt x="83029" y="128498"/>
                      <a:pt x="81052" y="128993"/>
                    </a:cubicBezTo>
                    <a:cubicBezTo>
                      <a:pt x="79075" y="129487"/>
                      <a:pt x="77098" y="128993"/>
                      <a:pt x="75616" y="127510"/>
                    </a:cubicBezTo>
                    <a:cubicBezTo>
                      <a:pt x="73639" y="124545"/>
                      <a:pt x="72156" y="121085"/>
                      <a:pt x="71168" y="118120"/>
                    </a:cubicBezTo>
                    <a:cubicBezTo>
                      <a:pt x="68202" y="110212"/>
                      <a:pt x="64249" y="102305"/>
                      <a:pt x="60295" y="94891"/>
                    </a:cubicBezTo>
                    <a:cubicBezTo>
                      <a:pt x="48434" y="75122"/>
                      <a:pt x="36078" y="55848"/>
                      <a:pt x="24217" y="36573"/>
                    </a:cubicBezTo>
                    <a:cubicBezTo>
                      <a:pt x="19275" y="27677"/>
                      <a:pt x="11861" y="20264"/>
                      <a:pt x="2965" y="16310"/>
                    </a:cubicBezTo>
                    <a:cubicBezTo>
                      <a:pt x="988" y="14827"/>
                      <a:pt x="0" y="12850"/>
                      <a:pt x="0" y="10874"/>
                    </a:cubicBezTo>
                    <a:cubicBezTo>
                      <a:pt x="988" y="8402"/>
                      <a:pt x="2471" y="6426"/>
                      <a:pt x="4942" y="4943"/>
                    </a:cubicBezTo>
                    <a:cubicBezTo>
                      <a:pt x="13838" y="1"/>
                      <a:pt x="21251" y="5437"/>
                      <a:pt x="30147" y="11368"/>
                    </a:cubicBezTo>
                    <a:close/>
                  </a:path>
                </a:pathLst>
              </a:custGeom>
              <a:solidFill>
                <a:schemeClr val="dk1"/>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8" name="Google Shape;606;p43"/>
              <p:cNvSpPr/>
              <p:nvPr/>
            </p:nvSpPr>
            <p:spPr>
              <a:xfrm>
                <a:off x="3266350" y="2978100"/>
                <a:ext cx="2075750" cy="2355225"/>
              </a:xfrm>
              <a:custGeom>
                <a:avLst/>
                <a:gdLst/>
                <a:ahLst/>
                <a:cxnLst/>
                <a:rect l="l" t="t" r="r" b="b"/>
                <a:pathLst>
                  <a:path w="83030" h="94209" extrusionOk="0">
                    <a:moveTo>
                      <a:pt x="66981" y="17128"/>
                    </a:moveTo>
                    <a:lnTo>
                      <a:pt x="63122" y="73253"/>
                    </a:lnTo>
                    <a:lnTo>
                      <a:pt x="63122" y="73253"/>
                    </a:lnTo>
                    <a:cubicBezTo>
                      <a:pt x="47351" y="62193"/>
                      <a:pt x="33746" y="48029"/>
                      <a:pt x="23127" y="31855"/>
                    </a:cubicBezTo>
                    <a:lnTo>
                      <a:pt x="23127" y="31855"/>
                    </a:lnTo>
                    <a:cubicBezTo>
                      <a:pt x="37215" y="25318"/>
                      <a:pt x="51944" y="20297"/>
                      <a:pt x="66981" y="17128"/>
                    </a:cubicBezTo>
                    <a:close/>
                    <a:moveTo>
                      <a:pt x="75895" y="1"/>
                    </a:moveTo>
                    <a:cubicBezTo>
                      <a:pt x="75489" y="1"/>
                      <a:pt x="75066" y="38"/>
                      <a:pt x="74628" y="118"/>
                    </a:cubicBezTo>
                    <a:cubicBezTo>
                      <a:pt x="49917" y="4566"/>
                      <a:pt x="26688" y="12474"/>
                      <a:pt x="4448" y="23841"/>
                    </a:cubicBezTo>
                    <a:cubicBezTo>
                      <a:pt x="989" y="26312"/>
                      <a:pt x="0" y="31254"/>
                      <a:pt x="2471" y="34714"/>
                    </a:cubicBezTo>
                    <a:cubicBezTo>
                      <a:pt x="3991" y="36841"/>
                      <a:pt x="6444" y="37847"/>
                      <a:pt x="8913" y="37847"/>
                    </a:cubicBezTo>
                    <a:cubicBezTo>
                      <a:pt x="9050" y="37847"/>
                      <a:pt x="9187" y="37844"/>
                      <a:pt x="9324" y="37838"/>
                    </a:cubicBezTo>
                    <a:lnTo>
                      <a:pt x="9324" y="37838"/>
                    </a:lnTo>
                    <a:cubicBezTo>
                      <a:pt x="9535" y="38603"/>
                      <a:pt x="9880" y="39379"/>
                      <a:pt x="10379" y="40150"/>
                    </a:cubicBezTo>
                    <a:cubicBezTo>
                      <a:pt x="25206" y="61896"/>
                      <a:pt x="44480" y="80182"/>
                      <a:pt x="66720" y="93526"/>
                    </a:cubicBezTo>
                    <a:cubicBezTo>
                      <a:pt x="67763" y="93990"/>
                      <a:pt x="68860" y="94209"/>
                      <a:pt x="69941" y="94209"/>
                    </a:cubicBezTo>
                    <a:cubicBezTo>
                      <a:pt x="73473" y="94209"/>
                      <a:pt x="76836" y="91873"/>
                      <a:pt x="77593" y="88090"/>
                    </a:cubicBezTo>
                    <a:lnTo>
                      <a:pt x="83029" y="9014"/>
                    </a:lnTo>
                    <a:cubicBezTo>
                      <a:pt x="83029" y="4925"/>
                      <a:pt x="80523" y="1"/>
                      <a:pt x="75895" y="1"/>
                    </a:cubicBezTo>
                    <a:close/>
                  </a:path>
                </a:pathLst>
              </a:custGeom>
              <a:solidFill>
                <a:schemeClr val="dk1"/>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spTree>
    <p:extLst>
      <p:ext uri="{BB962C8B-B14F-4D97-AF65-F5344CB8AC3E}">
        <p14:creationId xmlns:p14="http://schemas.microsoft.com/office/powerpoint/2010/main" val="333910235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0" y="-171450"/>
            <a:ext cx="17068799" cy="1125855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370446" y="287998"/>
            <a:ext cx="1627484" cy="1084311"/>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572829">
            <a:off x="16887443" y="8963682"/>
            <a:ext cx="895244" cy="1351312"/>
          </a:xfrm>
          <a:prstGeom prst="rect">
            <a:avLst/>
          </a:prstGeom>
        </p:spPr>
      </p:pic>
      <p:pic>
        <p:nvPicPr>
          <p:cNvPr id="1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176323" y="272691"/>
            <a:ext cx="1220059" cy="1322558"/>
          </a:xfrm>
          <a:prstGeom prst="rect">
            <a:avLst/>
          </a:prstGeom>
        </p:spPr>
      </p:pic>
      <p:sp>
        <p:nvSpPr>
          <p:cNvPr id="12" name="TextBox 11"/>
          <p:cNvSpPr txBox="1"/>
          <p:nvPr/>
        </p:nvSpPr>
        <p:spPr>
          <a:xfrm>
            <a:off x="6286499" y="419100"/>
            <a:ext cx="5715000" cy="784830"/>
          </a:xfrm>
          <a:prstGeom prst="rect">
            <a:avLst/>
          </a:prstGeom>
          <a:noFill/>
        </p:spPr>
        <p:txBody>
          <a:bodyPr wrap="square" rtlCol="0">
            <a:spAutoFit/>
          </a:bodyPr>
          <a:lstStyle/>
          <a:p>
            <a:r>
              <a:rPr lang="en-US" sz="4500" b="1" smtClean="0">
                <a:solidFill>
                  <a:prstClr val="black"/>
                </a:solidFill>
                <a:latin typeface="Arial" panose="020B0604020202020204" pitchFamily="34" charset="0"/>
                <a:cs typeface="Arial" panose="020B0604020202020204" pitchFamily="34" charset="0"/>
              </a:rPr>
              <a:t>Bài 6:(SGK – tr.95)</a:t>
            </a:r>
            <a:endParaRPr lang="en-US" sz="4500" b="1">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3191888" y="1409700"/>
            <a:ext cx="11904221" cy="707886"/>
          </a:xfrm>
          <a:prstGeom prst="rect">
            <a:avLst/>
          </a:prstGeom>
        </p:spPr>
        <p:txBody>
          <a:bodyPr wrap="none">
            <a:spAutoFit/>
          </a:bodyPr>
          <a:lstStyle/>
          <a:p>
            <a:r>
              <a:rPr lang="en-US" sz="4000">
                <a:solidFill>
                  <a:srgbClr val="000000"/>
                </a:solidFill>
                <a:latin typeface="Arial" panose="020B0604020202020204" pitchFamily="34" charset="0"/>
                <a:cs typeface="Arial" panose="020B0604020202020204" pitchFamily="34" charset="0"/>
              </a:rPr>
              <a:t>Xét tính hợp lí của dữ liệu trong bảng thống kê sau:</a:t>
            </a:r>
            <a:endParaRPr lang="en-US" sz="400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2945203" y="2452687"/>
            <a:ext cx="12397590" cy="4062413"/>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2057400" y="6743700"/>
                <a:ext cx="14706600" cy="2939266"/>
              </a:xfrm>
              <a:prstGeom prst="rect">
                <a:avLst/>
              </a:prstGeom>
            </p:spPr>
            <p:txBody>
              <a:bodyPr wrap="square">
                <a:spAutoFit/>
              </a:bodyPr>
              <a:lstStyle/>
              <a:p>
                <a:pPr>
                  <a:lnSpc>
                    <a:spcPct val="150000"/>
                  </a:lnSpc>
                  <a:spcAft>
                    <a:spcPts val="600"/>
                  </a:spcAft>
                </a:pPr>
                <a:r>
                  <a:rPr lang="en-US" sz="400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Dữ liệu cho trong bảng không hợp lí vì tổng tỉ lệ phần trăm của tất cả các thành phần là: </a:t>
                </a:r>
                <a:endParaRPr lang="en-US" sz="4000" smtClean="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600"/>
                  </a:spcAft>
                </a:pPr>
                <a14:m>
                  <m:oMath xmlns:m="http://schemas.openxmlformats.org/officeDocument/2006/math">
                    <m:r>
                      <a:rPr lang="en-US" sz="4000" i="1" smtClean="0">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15% + 38% +50% =103%</m:t>
                    </m:r>
                  </m:oMath>
                </a14:m>
                <a:r>
                  <a:rPr lang="en-US" sz="4000" smtClean="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(lớn hơn </a:t>
                </a:r>
                <a14:m>
                  <m:oMath xmlns:m="http://schemas.openxmlformats.org/officeDocument/2006/math">
                    <m:r>
                      <a:rPr lang="en-US" sz="4000" i="1" smtClean="0">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100%)</m:t>
                    </m:r>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057400" y="6743700"/>
                <a:ext cx="14706600" cy="2939266"/>
              </a:xfrm>
              <a:prstGeom prst="rect">
                <a:avLst/>
              </a:prstGeom>
              <a:blipFill rotWithShape="0">
                <a:blip r:embed="rId15"/>
                <a:stretch>
                  <a:fillRect l="-1493" b="-4149"/>
                </a:stretch>
              </a:blipFill>
            </p:spPr>
            <p:txBody>
              <a:bodyPr/>
              <a:lstStyle/>
              <a:p>
                <a:r>
                  <a:rPr lang="en-US">
                    <a:noFill/>
                  </a:rPr>
                  <a:t> </a:t>
                </a:r>
              </a:p>
            </p:txBody>
          </p:sp>
        </mc:Fallback>
      </mc:AlternateContent>
      <p:grpSp>
        <p:nvGrpSpPr>
          <p:cNvPr id="15" name="Google Shape;602;p43"/>
          <p:cNvGrpSpPr/>
          <p:nvPr/>
        </p:nvGrpSpPr>
        <p:grpSpPr>
          <a:xfrm rot="8671189" flipH="1" flipV="1">
            <a:off x="1148393" y="6824726"/>
            <a:ext cx="598813" cy="752857"/>
            <a:chOff x="847587" y="2439683"/>
            <a:chExt cx="162074" cy="255883"/>
          </a:xfrm>
        </p:grpSpPr>
        <p:sp>
          <p:nvSpPr>
            <p:cNvPr id="16" name="Google Shape;603;p43"/>
            <p:cNvSpPr/>
            <p:nvPr/>
          </p:nvSpPr>
          <p:spPr>
            <a:xfrm>
              <a:off x="928700" y="2593175"/>
              <a:ext cx="66675" cy="86925"/>
            </a:xfrm>
            <a:custGeom>
              <a:avLst/>
              <a:gdLst/>
              <a:ahLst/>
              <a:cxnLst/>
              <a:rect l="l" t="t" r="r" b="b"/>
              <a:pathLst>
                <a:path w="2667" h="3477" extrusionOk="0">
                  <a:moveTo>
                    <a:pt x="0" y="858"/>
                  </a:moveTo>
                  <a:lnTo>
                    <a:pt x="2667" y="0"/>
                  </a:lnTo>
                  <a:lnTo>
                    <a:pt x="2428" y="3477"/>
                  </a:lnTo>
                  <a:close/>
                </a:path>
              </a:pathLst>
            </a:custGeom>
            <a:solidFill>
              <a:schemeClr val="dk1"/>
            </a:solidFill>
            <a:ln>
              <a:noFill/>
            </a:ln>
          </p:spPr>
        </p:sp>
        <p:grpSp>
          <p:nvGrpSpPr>
            <p:cNvPr id="17" name="Google Shape;604;p43"/>
            <p:cNvGrpSpPr/>
            <p:nvPr/>
          </p:nvGrpSpPr>
          <p:grpSpPr>
            <a:xfrm>
              <a:off x="847587" y="2439683"/>
              <a:ext cx="162074" cy="255883"/>
              <a:chOff x="2067875" y="163975"/>
              <a:chExt cx="3274225" cy="5169350"/>
            </a:xfrm>
          </p:grpSpPr>
          <p:sp>
            <p:nvSpPr>
              <p:cNvPr id="18" name="Google Shape;605;p43"/>
              <p:cNvSpPr/>
              <p:nvPr/>
            </p:nvSpPr>
            <p:spPr>
              <a:xfrm>
                <a:off x="2067875" y="163975"/>
                <a:ext cx="2162225" cy="3237175"/>
              </a:xfrm>
              <a:custGeom>
                <a:avLst/>
                <a:gdLst/>
                <a:ahLst/>
                <a:cxnLst/>
                <a:rect l="l" t="t" r="r" b="b"/>
                <a:pathLst>
                  <a:path w="86489" h="129487" extrusionOk="0">
                    <a:moveTo>
                      <a:pt x="30147" y="11368"/>
                    </a:moveTo>
                    <a:cubicBezTo>
                      <a:pt x="33607" y="15322"/>
                      <a:pt x="36572" y="19275"/>
                      <a:pt x="39538" y="23229"/>
                    </a:cubicBezTo>
                    <a:cubicBezTo>
                      <a:pt x="49916" y="39538"/>
                      <a:pt x="61283" y="55354"/>
                      <a:pt x="70179" y="72651"/>
                    </a:cubicBezTo>
                    <a:cubicBezTo>
                      <a:pt x="76110" y="86489"/>
                      <a:pt x="81546" y="100328"/>
                      <a:pt x="85500" y="114660"/>
                    </a:cubicBezTo>
                    <a:cubicBezTo>
                      <a:pt x="86488" y="118120"/>
                      <a:pt x="86488" y="121579"/>
                      <a:pt x="85500" y="125039"/>
                    </a:cubicBezTo>
                    <a:cubicBezTo>
                      <a:pt x="85006" y="127016"/>
                      <a:pt x="83029" y="128498"/>
                      <a:pt x="81052" y="128993"/>
                    </a:cubicBezTo>
                    <a:cubicBezTo>
                      <a:pt x="79075" y="129487"/>
                      <a:pt x="77098" y="128993"/>
                      <a:pt x="75616" y="127510"/>
                    </a:cubicBezTo>
                    <a:cubicBezTo>
                      <a:pt x="73639" y="124545"/>
                      <a:pt x="72156" y="121085"/>
                      <a:pt x="71168" y="118120"/>
                    </a:cubicBezTo>
                    <a:cubicBezTo>
                      <a:pt x="68202" y="110212"/>
                      <a:pt x="64249" y="102305"/>
                      <a:pt x="60295" y="94891"/>
                    </a:cubicBezTo>
                    <a:cubicBezTo>
                      <a:pt x="48434" y="75122"/>
                      <a:pt x="36078" y="55848"/>
                      <a:pt x="24217" y="36573"/>
                    </a:cubicBezTo>
                    <a:cubicBezTo>
                      <a:pt x="19275" y="27677"/>
                      <a:pt x="11861" y="20264"/>
                      <a:pt x="2965" y="16310"/>
                    </a:cubicBezTo>
                    <a:cubicBezTo>
                      <a:pt x="988" y="14827"/>
                      <a:pt x="0" y="12850"/>
                      <a:pt x="0" y="10874"/>
                    </a:cubicBezTo>
                    <a:cubicBezTo>
                      <a:pt x="988" y="8402"/>
                      <a:pt x="2471" y="6426"/>
                      <a:pt x="4942" y="4943"/>
                    </a:cubicBezTo>
                    <a:cubicBezTo>
                      <a:pt x="13838" y="1"/>
                      <a:pt x="21251" y="5437"/>
                      <a:pt x="30147" y="11368"/>
                    </a:cubicBezTo>
                    <a:close/>
                  </a:path>
                </a:pathLst>
              </a:custGeom>
              <a:solidFill>
                <a:schemeClr val="dk1"/>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9" name="Google Shape;606;p43"/>
              <p:cNvSpPr/>
              <p:nvPr/>
            </p:nvSpPr>
            <p:spPr>
              <a:xfrm>
                <a:off x="3266350" y="2978100"/>
                <a:ext cx="2075750" cy="2355225"/>
              </a:xfrm>
              <a:custGeom>
                <a:avLst/>
                <a:gdLst/>
                <a:ahLst/>
                <a:cxnLst/>
                <a:rect l="l" t="t" r="r" b="b"/>
                <a:pathLst>
                  <a:path w="83030" h="94209" extrusionOk="0">
                    <a:moveTo>
                      <a:pt x="66981" y="17128"/>
                    </a:moveTo>
                    <a:lnTo>
                      <a:pt x="63122" y="73253"/>
                    </a:lnTo>
                    <a:lnTo>
                      <a:pt x="63122" y="73253"/>
                    </a:lnTo>
                    <a:cubicBezTo>
                      <a:pt x="47351" y="62193"/>
                      <a:pt x="33746" y="48029"/>
                      <a:pt x="23127" y="31855"/>
                    </a:cubicBezTo>
                    <a:lnTo>
                      <a:pt x="23127" y="31855"/>
                    </a:lnTo>
                    <a:cubicBezTo>
                      <a:pt x="37215" y="25318"/>
                      <a:pt x="51944" y="20297"/>
                      <a:pt x="66981" y="17128"/>
                    </a:cubicBezTo>
                    <a:close/>
                    <a:moveTo>
                      <a:pt x="75895" y="1"/>
                    </a:moveTo>
                    <a:cubicBezTo>
                      <a:pt x="75489" y="1"/>
                      <a:pt x="75066" y="38"/>
                      <a:pt x="74628" y="118"/>
                    </a:cubicBezTo>
                    <a:cubicBezTo>
                      <a:pt x="49917" y="4566"/>
                      <a:pt x="26688" y="12474"/>
                      <a:pt x="4448" y="23841"/>
                    </a:cubicBezTo>
                    <a:cubicBezTo>
                      <a:pt x="989" y="26312"/>
                      <a:pt x="0" y="31254"/>
                      <a:pt x="2471" y="34714"/>
                    </a:cubicBezTo>
                    <a:cubicBezTo>
                      <a:pt x="3991" y="36841"/>
                      <a:pt x="6444" y="37847"/>
                      <a:pt x="8913" y="37847"/>
                    </a:cubicBezTo>
                    <a:cubicBezTo>
                      <a:pt x="9050" y="37847"/>
                      <a:pt x="9187" y="37844"/>
                      <a:pt x="9324" y="37838"/>
                    </a:cubicBezTo>
                    <a:lnTo>
                      <a:pt x="9324" y="37838"/>
                    </a:lnTo>
                    <a:cubicBezTo>
                      <a:pt x="9535" y="38603"/>
                      <a:pt x="9880" y="39379"/>
                      <a:pt x="10379" y="40150"/>
                    </a:cubicBezTo>
                    <a:cubicBezTo>
                      <a:pt x="25206" y="61896"/>
                      <a:pt x="44480" y="80182"/>
                      <a:pt x="66720" y="93526"/>
                    </a:cubicBezTo>
                    <a:cubicBezTo>
                      <a:pt x="67763" y="93990"/>
                      <a:pt x="68860" y="94209"/>
                      <a:pt x="69941" y="94209"/>
                    </a:cubicBezTo>
                    <a:cubicBezTo>
                      <a:pt x="73473" y="94209"/>
                      <a:pt x="76836" y="91873"/>
                      <a:pt x="77593" y="88090"/>
                    </a:cubicBezTo>
                    <a:lnTo>
                      <a:pt x="83029" y="9014"/>
                    </a:lnTo>
                    <a:cubicBezTo>
                      <a:pt x="83029" y="4925"/>
                      <a:pt x="80523" y="1"/>
                      <a:pt x="75895" y="1"/>
                    </a:cubicBezTo>
                    <a:close/>
                  </a:path>
                </a:pathLst>
              </a:custGeom>
              <a:solidFill>
                <a:schemeClr val="dk1"/>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spTree>
    <p:extLst>
      <p:ext uri="{BB962C8B-B14F-4D97-AF65-F5344CB8AC3E}">
        <p14:creationId xmlns:p14="http://schemas.microsoft.com/office/powerpoint/2010/main" val="4132117255"/>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D9DDC3"/>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62200">
            <a:off x="886593" y="1043452"/>
            <a:ext cx="1824152" cy="2241661"/>
          </a:xfrm>
          <a:prstGeom prst="rect">
            <a:avLst/>
          </a:prstGeom>
        </p:spPr>
      </p:pic>
      <p:sp>
        <p:nvSpPr>
          <p:cNvPr id="8" name="TextBox 8"/>
          <p:cNvSpPr txBox="1"/>
          <p:nvPr/>
        </p:nvSpPr>
        <p:spPr>
          <a:xfrm>
            <a:off x="2176305" y="1171575"/>
            <a:ext cx="13935391" cy="992708"/>
          </a:xfrm>
          <a:prstGeom prst="rect">
            <a:avLst/>
          </a:prstGeom>
        </p:spPr>
        <p:txBody>
          <a:bodyPr lIns="0" tIns="0" rIns="0" bIns="0" rtlCol="0" anchor="t">
            <a:spAutoFit/>
          </a:bodyPr>
          <a:lstStyle/>
          <a:p>
            <a:pPr algn="ctr">
              <a:lnSpc>
                <a:spcPts val="8499"/>
              </a:lnSpc>
            </a:pPr>
            <a:r>
              <a:rPr lang="en-US" sz="6000" b="1" smtClean="0">
                <a:latin typeface="Arial" panose="020B0604020202020204" pitchFamily="34" charset="0"/>
                <a:cs typeface="Arial" panose="020B0604020202020204" pitchFamily="34" charset="0"/>
              </a:rPr>
              <a:t>HƯỚNG DẪN VỀ NHÀ</a:t>
            </a:r>
            <a:endParaRPr lang="en-US" sz="6000" b="1">
              <a:latin typeface="Arial" panose="020B0604020202020204" pitchFamily="34" charset="0"/>
              <a:cs typeface="Arial" panose="020B0604020202020204" pitchFamily="34" charset="0"/>
            </a:endParaRPr>
          </a:p>
        </p:txBody>
      </p:sp>
      <p:pic>
        <p:nvPicPr>
          <p:cNvPr id="13"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r="18941" b="23301"/>
          <a:stretch>
            <a:fillRect/>
          </a:stretch>
        </p:blipFill>
        <p:spPr>
          <a:xfrm rot="181335">
            <a:off x="15393100" y="540234"/>
            <a:ext cx="2404625" cy="2255389"/>
          </a:xfrm>
          <a:prstGeom prst="rect">
            <a:avLst/>
          </a:prstGeom>
        </p:spPr>
      </p:pic>
      <p:grpSp>
        <p:nvGrpSpPr>
          <p:cNvPr id="12" name="Group 11"/>
          <p:cNvGrpSpPr/>
          <p:nvPr/>
        </p:nvGrpSpPr>
        <p:grpSpPr>
          <a:xfrm>
            <a:off x="637809" y="3309783"/>
            <a:ext cx="5411428" cy="5024436"/>
            <a:chOff x="924909" y="3568797"/>
            <a:chExt cx="5411428" cy="4241703"/>
          </a:xfrm>
        </p:grpSpPr>
        <p:grpSp>
          <p:nvGrpSpPr>
            <p:cNvPr id="15" name="Group 3"/>
            <p:cNvGrpSpPr/>
            <p:nvPr/>
          </p:nvGrpSpPr>
          <p:grpSpPr>
            <a:xfrm>
              <a:off x="924909" y="3568797"/>
              <a:ext cx="5411428" cy="4241703"/>
              <a:chOff x="0" y="0"/>
              <a:chExt cx="3183193" cy="3101958"/>
            </a:xfrm>
          </p:grpSpPr>
          <p:sp>
            <p:nvSpPr>
              <p:cNvPr id="17"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1118771" y="4786715"/>
              <a:ext cx="4796230"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9" name="Group 18"/>
          <p:cNvGrpSpPr/>
          <p:nvPr/>
        </p:nvGrpSpPr>
        <p:grpSpPr>
          <a:xfrm>
            <a:off x="6527710" y="3332358"/>
            <a:ext cx="5422223" cy="5001862"/>
            <a:chOff x="6840639" y="3553166"/>
            <a:chExt cx="5422223" cy="5001862"/>
          </a:xfrm>
        </p:grpSpPr>
        <p:grpSp>
          <p:nvGrpSpPr>
            <p:cNvPr id="20" name="Group 3"/>
            <p:cNvGrpSpPr/>
            <p:nvPr/>
          </p:nvGrpSpPr>
          <p:grpSpPr>
            <a:xfrm>
              <a:off x="6840639" y="3553166"/>
              <a:ext cx="5422223" cy="5001862"/>
              <a:chOff x="-3810" y="-1"/>
              <a:chExt cx="3189543" cy="3657863"/>
            </a:xfrm>
          </p:grpSpPr>
          <p:sp>
            <p:nvSpPr>
              <p:cNvPr id="22"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3"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1" name="Rectangle 20"/>
            <p:cNvSpPr/>
            <p:nvPr/>
          </p:nvSpPr>
          <p:spPr>
            <a:xfrm>
              <a:off x="7376245" y="4962947"/>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4" name="Group 23"/>
          <p:cNvGrpSpPr/>
          <p:nvPr/>
        </p:nvGrpSpPr>
        <p:grpSpPr>
          <a:xfrm>
            <a:off x="12433287" y="3306055"/>
            <a:ext cx="5422223" cy="5013607"/>
            <a:chOff x="12644694" y="3479846"/>
            <a:chExt cx="5422223" cy="4709752"/>
          </a:xfrm>
        </p:grpSpPr>
        <p:grpSp>
          <p:nvGrpSpPr>
            <p:cNvPr id="25" name="Group 3"/>
            <p:cNvGrpSpPr/>
            <p:nvPr/>
          </p:nvGrpSpPr>
          <p:grpSpPr>
            <a:xfrm>
              <a:off x="12644694" y="3479846"/>
              <a:ext cx="5422223" cy="4709752"/>
              <a:chOff x="-3810" y="0"/>
              <a:chExt cx="3189543" cy="3444242"/>
            </a:xfrm>
          </p:grpSpPr>
          <p:sp>
            <p:nvSpPr>
              <p:cNvPr id="27"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8"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6" name="Rectangle 25"/>
            <p:cNvSpPr/>
            <p:nvPr/>
          </p:nvSpPr>
          <p:spPr>
            <a:xfrm>
              <a:off x="12756290" y="4461665"/>
              <a:ext cx="5196871" cy="2688848"/>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a:t>
              </a:r>
              <a:r>
                <a:rPr lang="vi-VN" sz="4000" kern="0" smtClean="0">
                  <a:latin typeface="Arial"/>
                  <a:ea typeface="Calibri" panose="020F0502020204030204" pitchFamily="34" charset="0"/>
                  <a:cs typeface="Times New Roman" panose="02020603050405020304" pitchFamily="18" charset="0"/>
                  <a:sym typeface="Arial"/>
                </a:rPr>
                <a:t>Chuẩn </a:t>
              </a:r>
              <a:r>
                <a:rPr lang="vi-VN" sz="4000" kern="0">
                  <a:latin typeface="Arial"/>
                  <a:ea typeface="Calibri" panose="020F0502020204030204" pitchFamily="34" charset="0"/>
                  <a:cs typeface="Times New Roman" panose="02020603050405020304" pitchFamily="18" charset="0"/>
                  <a:sym typeface="Arial"/>
                </a:rPr>
                <a:t>bị trước </a:t>
              </a:r>
              <a:endParaRPr lang="en-US"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a:latin typeface="Arial"/>
                  <a:ea typeface="Calibri" panose="020F0502020204030204" pitchFamily="34" charset="0"/>
                  <a:cs typeface="Times New Roman" panose="02020603050405020304" pitchFamily="18" charset="0"/>
                  <a:sym typeface="Arial"/>
                </a:rPr>
                <a:t>"Bài 2. Biểu đồ hình quạt tròn".</a:t>
              </a:r>
              <a:endParaRPr lang="pt-BR" sz="4000" b="1" kern="0">
                <a:latin typeface="Arial"/>
                <a:ea typeface="Calibri" panose="020F0502020204030204" pitchFamily="34" charset="0"/>
                <a:cs typeface="Times New Roman" panose="02020603050405020304" pitchFamily="18" charset="0"/>
                <a:sym typeface="Arial"/>
              </a:endParaRPr>
            </a:p>
          </p:txBody>
        </p:sp>
      </p:grpSp>
      <p:pic>
        <p:nvPicPr>
          <p:cNvPr id="29" name="Picture 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1194222">
            <a:off x="16012971" y="8124881"/>
            <a:ext cx="1930447" cy="2078544"/>
          </a:xfrm>
          <a:prstGeom prst="rect">
            <a:avLst/>
          </a:prstGeom>
        </p:spPr>
      </p:pic>
      <p:pic>
        <p:nvPicPr>
          <p:cNvPr id="3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90184" y="7419880"/>
            <a:ext cx="1796427" cy="2829020"/>
          </a:xfrm>
          <a:prstGeom prst="rect">
            <a:avLst/>
          </a:prstGeom>
        </p:spPr>
      </p:pic>
    </p:spTree>
    <p:extLst>
      <p:ext uri="{BB962C8B-B14F-4D97-AF65-F5344CB8AC3E}">
        <p14:creationId xmlns:p14="http://schemas.microsoft.com/office/powerpoint/2010/main" val="745582844"/>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133600" y="1253171"/>
            <a:ext cx="13749766" cy="838612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759923" y="636828"/>
            <a:ext cx="768154" cy="183439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89419">
            <a:off x="16203808" y="6526974"/>
            <a:ext cx="2110984" cy="1902524"/>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33489">
            <a:off x="199199" y="1236830"/>
            <a:ext cx="1965132" cy="1898809"/>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28700" y="7478236"/>
            <a:ext cx="2445044" cy="1983542"/>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619047" y="1706336"/>
            <a:ext cx="2129994" cy="1637433"/>
          </a:xfrm>
          <a:prstGeom prst="rect">
            <a:avLst/>
          </a:prstGeom>
        </p:spPr>
      </p:pic>
      <p:sp>
        <p:nvSpPr>
          <p:cNvPr id="9" name="TextBox 9"/>
          <p:cNvSpPr txBox="1"/>
          <p:nvPr/>
        </p:nvSpPr>
        <p:spPr>
          <a:xfrm>
            <a:off x="2225822" y="4233245"/>
            <a:ext cx="13487120" cy="3000821"/>
          </a:xfrm>
          <a:prstGeom prst="rect">
            <a:avLst/>
          </a:prstGeom>
        </p:spPr>
        <p:txBody>
          <a:bodyPr wrap="square" lIns="0" tIns="0" rIns="0" bIns="0" rtlCol="0" anchor="t">
            <a:spAutoFit/>
          </a:bodyPr>
          <a:lstStyle/>
          <a:p>
            <a:pPr algn="ctr">
              <a:lnSpc>
                <a:spcPct val="150000"/>
              </a:lnSpc>
            </a:pPr>
            <a:r>
              <a:rPr lang="en-US" sz="6500" b="1" smtClean="0">
                <a:latin typeface="Arial" panose="020B0604020202020204" pitchFamily="34" charset="0"/>
                <a:cs typeface="Arial" panose="020B0604020202020204" pitchFamily="34" charset="0"/>
              </a:rPr>
              <a:t>CẢM ƠN CÁC EM ĐÃ CHÚ Ý LẮNG NGHE BÀI GIẢNG!</a:t>
            </a:r>
            <a:endParaRPr lang="en-US" sz="65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963874"/>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1" y="419100"/>
            <a:ext cx="17068799"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5958928" y="246687"/>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859400">
            <a:off x="472990" y="8141727"/>
            <a:ext cx="1406893" cy="2123613"/>
          </a:xfrm>
          <a:prstGeom prst="rect">
            <a:avLst/>
          </a:prstGeom>
        </p:spPr>
      </p:pic>
      <p:pic>
        <p:nvPicPr>
          <p:cNvPr id="14" name="Picture 13"/>
          <p:cNvPicPr>
            <a:picLocks noChangeAspect="1"/>
          </p:cNvPicPr>
          <p:nvPr/>
        </p:nvPicPr>
        <p:blipFill>
          <a:blip r:embed="rId12" cstate="print">
            <a:duotone>
              <a:prstClr val="black"/>
              <a:schemeClr val="tx1">
                <a:tint val="45000"/>
                <a:satMod val="400000"/>
              </a:schemeClr>
            </a:duotone>
            <a:extLst>
              <a:ext uri="{BEBA8EAE-BF5A-486C-A8C5-ECC9F3942E4B}">
                <a14:imgProps xmlns:a14="http://schemas.microsoft.com/office/drawing/2010/main">
                  <a14:imgLayer r:embed="rId1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1262" y="647700"/>
            <a:ext cx="1224738" cy="1143000"/>
          </a:xfrm>
          <a:prstGeom prst="rect">
            <a:avLst/>
          </a:prstGeom>
        </p:spPr>
      </p:pic>
      <p:sp>
        <p:nvSpPr>
          <p:cNvPr id="20" name="TextBox 19"/>
          <p:cNvSpPr txBox="1"/>
          <p:nvPr/>
        </p:nvSpPr>
        <p:spPr>
          <a:xfrm>
            <a:off x="2438400" y="826785"/>
            <a:ext cx="3581400" cy="784830"/>
          </a:xfrm>
          <a:prstGeom prst="rect">
            <a:avLst/>
          </a:prstGeom>
          <a:noFill/>
        </p:spPr>
        <p:txBody>
          <a:bodyPr wrap="square" rtlCol="0">
            <a:spAutoFit/>
          </a:bodyPr>
          <a:lstStyle/>
          <a:p>
            <a:r>
              <a:rPr lang="nl-NL" sz="4500" b="1">
                <a:latin typeface="Arial" panose="020B0604020202020204" pitchFamily="34" charset="0"/>
                <a:cs typeface="Arial" panose="020B0604020202020204" pitchFamily="34" charset="0"/>
              </a:rPr>
              <a:t>HĐKP 1</a:t>
            </a:r>
            <a:r>
              <a:rPr lang="nl-NL" sz="4500" b="1" smtClean="0">
                <a:latin typeface="Arial" panose="020B0604020202020204" pitchFamily="34" charset="0"/>
                <a:cs typeface="Arial" panose="020B0604020202020204" pitchFamily="34" charset="0"/>
              </a:rPr>
              <a:t>:</a:t>
            </a:r>
            <a:endParaRPr lang="en-US" sz="4500">
              <a:latin typeface="Arial" panose="020B0604020202020204" pitchFamily="34" charset="0"/>
              <a:cs typeface="Arial" panose="020B0604020202020204" pitchFamily="34" charset="0"/>
            </a:endParaRPr>
          </a:p>
        </p:txBody>
      </p:sp>
      <p:sp>
        <p:nvSpPr>
          <p:cNvPr id="3" name="Rectangle 2"/>
          <p:cNvSpPr/>
          <p:nvPr/>
        </p:nvSpPr>
        <p:spPr>
          <a:xfrm>
            <a:off x="3334791" y="1611615"/>
            <a:ext cx="15258009" cy="1015663"/>
          </a:xfrm>
          <a:prstGeom prst="rect">
            <a:avLst/>
          </a:prstGeom>
        </p:spPr>
        <p:txBody>
          <a:bodyPr wrap="square">
            <a:spAutoFit/>
          </a:bodyPr>
          <a:lstStyle/>
          <a:p>
            <a:pPr algn="just">
              <a:lnSpc>
                <a:spcPct val="150000"/>
              </a:lnSpc>
            </a:pPr>
            <a:r>
              <a:rPr lang="en-US" sz="4000" smtClean="0">
                <a:solidFill>
                  <a:srgbClr val="000000"/>
                </a:solidFill>
                <a:latin typeface="Arial" panose="020B0604020202020204" pitchFamily="34" charset="0"/>
                <a:cs typeface="Arial" panose="020B0604020202020204" pitchFamily="34" charset="0"/>
              </a:rPr>
              <a:t>Hãy lập b</a:t>
            </a:r>
            <a:r>
              <a:rPr lang="vi-VN" sz="4000" smtClean="0">
                <a:solidFill>
                  <a:srgbClr val="000000"/>
                </a:solidFill>
                <a:latin typeface="Arial" panose="020B0604020202020204" pitchFamily="34" charset="0"/>
                <a:cs typeface="Arial" panose="020B0604020202020204" pitchFamily="34" charset="0"/>
              </a:rPr>
              <a:t>ảng </a:t>
            </a:r>
            <a:r>
              <a:rPr lang="vi-VN" sz="4000">
                <a:solidFill>
                  <a:srgbClr val="000000"/>
                </a:solidFill>
                <a:latin typeface="Arial" panose="020B0604020202020204" pitchFamily="34" charset="0"/>
                <a:cs typeface="Arial" panose="020B0604020202020204" pitchFamily="34" charset="0"/>
              </a:rPr>
              <a:t>dữ liệu thu thập được từ biểu </a:t>
            </a:r>
            <a:r>
              <a:rPr lang="vi-VN" sz="4000" smtClean="0">
                <a:solidFill>
                  <a:srgbClr val="000000"/>
                </a:solidFill>
                <a:latin typeface="Arial" panose="020B0604020202020204" pitchFamily="34" charset="0"/>
                <a:cs typeface="Arial" panose="020B0604020202020204" pitchFamily="34" charset="0"/>
              </a:rPr>
              <a:t>đồ</a:t>
            </a:r>
            <a:r>
              <a:rPr lang="en-US" sz="4000">
                <a:solidFill>
                  <a:srgbClr val="000000"/>
                </a:solidFill>
                <a:latin typeface="Arial" panose="020B0604020202020204" pitchFamily="34" charset="0"/>
                <a:cs typeface="Arial" panose="020B0604020202020204" pitchFamily="34" charset="0"/>
              </a:rPr>
              <a:t> </a:t>
            </a:r>
            <a:r>
              <a:rPr lang="en-US" sz="4000" smtClean="0">
                <a:solidFill>
                  <a:srgbClr val="000000"/>
                </a:solidFill>
                <a:latin typeface="Arial" panose="020B0604020202020204" pitchFamily="34" charset="0"/>
                <a:cs typeface="Arial" panose="020B0604020202020204" pitchFamily="34" charset="0"/>
              </a:rPr>
              <a:t>sau:</a:t>
            </a:r>
            <a:endParaRPr lang="en-US" sz="400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14"/>
          <a:stretch>
            <a:fillRect/>
          </a:stretch>
        </p:blipFill>
        <p:spPr>
          <a:xfrm>
            <a:off x="2044913" y="2786346"/>
            <a:ext cx="14185687" cy="6852954"/>
          </a:xfrm>
          <a:prstGeom prst="rect">
            <a:avLst/>
          </a:prstGeom>
        </p:spPr>
      </p:pic>
    </p:spTree>
    <p:extLst>
      <p:ext uri="{BB962C8B-B14F-4D97-AF65-F5344CB8AC3E}">
        <p14:creationId xmlns:p14="http://schemas.microsoft.com/office/powerpoint/2010/main" val="2830515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7011743">
            <a:off x="517842" y="8315009"/>
            <a:ext cx="1196198" cy="1805582"/>
          </a:xfrm>
          <a:prstGeom prst="rect">
            <a:avLst/>
          </a:prstGeom>
        </p:spPr>
      </p:pic>
      <p:pic>
        <p:nvPicPr>
          <p:cNvPr id="19"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331329" y="234556"/>
            <a:ext cx="1869688" cy="1245679"/>
          </a:xfrm>
          <a:prstGeom prst="rect">
            <a:avLst/>
          </a:prstGeom>
        </p:spPr>
      </p:pic>
      <p:pic>
        <p:nvPicPr>
          <p:cNvPr id="12" name="image24.png" descr="Giải toán 7 CTST bài 1: Thu thập và phân loại dữ liệu"/>
          <p:cNvPicPr/>
          <p:nvPr/>
        </p:nvPicPr>
        <p:blipFill>
          <a:blip r:embed="rId11"/>
          <a:srcRect/>
          <a:stretch>
            <a:fillRect/>
          </a:stretch>
        </p:blipFill>
        <p:spPr>
          <a:xfrm>
            <a:off x="2030730" y="1854882"/>
            <a:ext cx="14352270" cy="7781448"/>
          </a:xfrm>
          <a:prstGeom prst="rect">
            <a:avLst/>
          </a:prstGeom>
          <a:ln/>
        </p:spPr>
      </p:pic>
      <p:sp>
        <p:nvSpPr>
          <p:cNvPr id="7" name="Rectangle 6"/>
          <p:cNvSpPr/>
          <p:nvPr/>
        </p:nvSpPr>
        <p:spPr>
          <a:xfrm>
            <a:off x="2181441" y="571500"/>
            <a:ext cx="9629559" cy="901593"/>
          </a:xfrm>
          <a:prstGeom prst="rect">
            <a:avLst/>
          </a:prstGeom>
        </p:spPr>
        <p:txBody>
          <a:bodyPr wrap="none">
            <a:spAutoFit/>
          </a:bodyPr>
          <a:lstStyle/>
          <a:p>
            <a:pPr marL="571500" indent="-571500" algn="just">
              <a:lnSpc>
                <a:spcPct val="150000"/>
              </a:lnSpc>
              <a:spcBef>
                <a:spcPts val="1200"/>
              </a:spcBef>
              <a:spcAft>
                <a:spcPts val="1200"/>
              </a:spcAft>
              <a:buFont typeface="Arial" panose="020B0604020202020204" pitchFamily="34" charset="0"/>
              <a:buChar char="•"/>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Bảng dữ liệu thu thập được từ biểu đồ:</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01652094"/>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342900"/>
            <a:ext cx="17373599" cy="96012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15543442" y="7640630"/>
            <a:ext cx="2129849" cy="2308781"/>
          </a:xfrm>
          <a:prstGeom prst="rect">
            <a:avLst/>
          </a:prstGeom>
        </p:spPr>
      </p:pic>
      <p:pic>
        <p:nvPicPr>
          <p:cNvPr id="4"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542493" y="110149"/>
            <a:ext cx="1490734" cy="2250165"/>
          </a:xfrm>
          <a:prstGeom prst="rect">
            <a:avLst/>
          </a:prstGeom>
        </p:spPr>
      </p:pic>
      <p:sp>
        <p:nvSpPr>
          <p:cNvPr id="7" name="Rectangle 6"/>
          <p:cNvSpPr/>
          <p:nvPr/>
        </p:nvSpPr>
        <p:spPr>
          <a:xfrm>
            <a:off x="7058278" y="636845"/>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smtClean="0">
                <a:solidFill>
                  <a:srgbClr val="FF0000"/>
                </a:solidFill>
                <a:effectLst/>
                <a:latin typeface="Arial" panose="020B0604020202020204" pitchFamily="34" charset="0"/>
                <a:ea typeface="Calibri" panose="020F0502020204030204" pitchFamily="34" charset="0"/>
                <a:cs typeface="Arial" panose="020B0604020202020204" pitchFamily="34" charset="0"/>
              </a:rPr>
              <a:t>KẾT LUẬN</a:t>
            </a:r>
            <a:endParaRPr lang="en-US" sz="6000" b="1">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1"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96072">
            <a:off x="16314932" y="246523"/>
            <a:ext cx="1861626" cy="1240308"/>
          </a:xfrm>
          <a:prstGeom prst="rect">
            <a:avLst/>
          </a:prstGeom>
        </p:spPr>
      </p:pic>
      <p:sp>
        <p:nvSpPr>
          <p:cNvPr id="12" name="Rectangle 11"/>
          <p:cNvSpPr/>
          <p:nvPr/>
        </p:nvSpPr>
        <p:spPr>
          <a:xfrm>
            <a:off x="4026918" y="2400300"/>
            <a:ext cx="12660882" cy="901593"/>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4000" b="1">
                <a:latin typeface="Arial" panose="020B0604020202020204" pitchFamily="34" charset="0"/>
                <a:ea typeface="Times New Roman" panose="02020603050405020304" pitchFamily="18" charset="0"/>
                <a:cs typeface="Arial" panose="020B0604020202020204" pitchFamily="34" charset="0"/>
              </a:rPr>
              <a:t>Ta có thể thu thập dữ liệu từ những nguồn: </a:t>
            </a:r>
            <a:endParaRPr lang="en-US" sz="4000" b="1" smtClean="0">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p:cNvSpPr/>
          <p:nvPr/>
        </p:nvSpPr>
        <p:spPr>
          <a:xfrm>
            <a:off x="5839078" y="4127837"/>
            <a:ext cx="2683022" cy="101566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lnSpc>
                <a:spcPct val="150000"/>
              </a:lnSpc>
            </a:pP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V</a:t>
            </a:r>
            <a:r>
              <a:rPr lang="en-US" sz="4000" b="1" smtClean="0">
                <a:solidFill>
                  <a:prstClr val="white"/>
                </a:solidFill>
                <a:latin typeface="Arial" panose="020B0604020202020204" pitchFamily="34" charset="0"/>
                <a:ea typeface="Times New Roman" panose="02020603050405020304" pitchFamily="18" charset="0"/>
                <a:cs typeface="Arial" panose="020B0604020202020204" pitchFamily="34" charset="0"/>
              </a:rPr>
              <a:t>ăn </a:t>
            </a: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bản</a:t>
            </a:r>
            <a:endParaRPr lang="en-US" b="1"/>
          </a:p>
        </p:txBody>
      </p:sp>
      <p:sp>
        <p:nvSpPr>
          <p:cNvPr id="13" name="Rectangle 12"/>
          <p:cNvSpPr/>
          <p:nvPr/>
        </p:nvSpPr>
        <p:spPr>
          <a:xfrm>
            <a:off x="9608457" y="4127837"/>
            <a:ext cx="2936221" cy="101566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lnSpc>
                <a:spcPct val="150000"/>
              </a:lnSpc>
            </a:pP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B</a:t>
            </a:r>
            <a:r>
              <a:rPr lang="en-US" sz="4000" b="1" smtClean="0">
                <a:solidFill>
                  <a:prstClr val="white"/>
                </a:solidFill>
                <a:latin typeface="Arial" panose="020B0604020202020204" pitchFamily="34" charset="0"/>
                <a:ea typeface="Times New Roman" panose="02020603050405020304" pitchFamily="18" charset="0"/>
                <a:cs typeface="Arial" panose="020B0604020202020204" pitchFamily="34" charset="0"/>
              </a:rPr>
              <a:t>ảng </a:t>
            </a: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biểu</a:t>
            </a:r>
            <a:endParaRPr lang="en-US" b="1"/>
          </a:p>
        </p:txBody>
      </p:sp>
      <p:sp>
        <p:nvSpPr>
          <p:cNvPr id="14" name="Rectangle 13"/>
          <p:cNvSpPr/>
          <p:nvPr/>
        </p:nvSpPr>
        <p:spPr>
          <a:xfrm>
            <a:off x="5590167" y="6185237"/>
            <a:ext cx="7211433" cy="1015663"/>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lnSpc>
                <a:spcPct val="150000"/>
              </a:lnSpc>
            </a:pP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H</a:t>
            </a:r>
            <a:r>
              <a:rPr lang="en-US" sz="4000" b="1" smtClean="0">
                <a:solidFill>
                  <a:prstClr val="white"/>
                </a:solidFill>
                <a:latin typeface="Arial" panose="020B0604020202020204" pitchFamily="34" charset="0"/>
                <a:ea typeface="Times New Roman" panose="02020603050405020304" pitchFamily="18" charset="0"/>
                <a:cs typeface="Arial" panose="020B0604020202020204" pitchFamily="34" charset="0"/>
              </a:rPr>
              <a:t>ình </a:t>
            </a: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ảnh trong thực tiễn</a:t>
            </a:r>
            <a:endParaRPr lang="en-US" b="1"/>
          </a:p>
        </p:txBody>
      </p:sp>
      <p:pic>
        <p:nvPicPr>
          <p:cNvPr id="15" name="Picture 5"/>
          <p:cNvPicPr>
            <a:picLocks noChangeAspect="1"/>
          </p:cNvPicPr>
          <p:nvPr/>
        </p:nvPicPr>
        <p:blipFill>
          <a:blip r:embed="rId12"/>
          <a:srcRect/>
          <a:stretch>
            <a:fillRect/>
          </a:stretch>
        </p:blipFill>
        <p:spPr>
          <a:xfrm>
            <a:off x="762000" y="5869014"/>
            <a:ext cx="4191000" cy="3908812"/>
          </a:xfrm>
          <a:prstGeom prst="rect">
            <a:avLst/>
          </a:prstGeom>
        </p:spPr>
      </p:pic>
    </p:spTree>
    <p:extLst>
      <p:ext uri="{BB962C8B-B14F-4D97-AF65-F5344CB8AC3E}">
        <p14:creationId xmlns:p14="http://schemas.microsoft.com/office/powerpoint/2010/main" val="27114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0"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571500"/>
            <a:ext cx="17373599" cy="907536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115732" y="8548009"/>
            <a:ext cx="1440110" cy="1561096"/>
          </a:xfrm>
          <a:prstGeom prst="rect">
            <a:avLst/>
          </a:prstGeom>
        </p:spPr>
      </p:pic>
      <p:pic>
        <p:nvPicPr>
          <p:cNvPr id="4"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189864" y="8017396"/>
            <a:ext cx="1490734" cy="2250165"/>
          </a:xfrm>
          <a:prstGeom prst="rect">
            <a:avLst/>
          </a:prstGeom>
        </p:spPr>
      </p:pic>
      <p:pic>
        <p:nvPicPr>
          <p:cNvPr id="11"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736783">
            <a:off x="16471109" y="132207"/>
            <a:ext cx="1861626" cy="1240308"/>
          </a:xfrm>
          <a:prstGeom prst="rect">
            <a:avLst/>
          </a:prstGeom>
        </p:spPr>
      </p:pic>
      <p:pic>
        <p:nvPicPr>
          <p:cNvPr id="25" name="Picture 7">
            <a:extLst>
              <a:ext uri="{FF2B5EF4-FFF2-40B4-BE49-F238E27FC236}">
                <a16:creationId xmlns="" xmlns:a16="http://schemas.microsoft.com/office/drawing/2014/main" id="{DB0C73D7-1311-4EE9-9BCC-2DB3FE94873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8280" y="58550"/>
            <a:ext cx="1635014" cy="1664137"/>
          </a:xfrm>
          <a:prstGeom prst="rect">
            <a:avLst/>
          </a:prstGeom>
        </p:spPr>
      </p:pic>
      <p:sp>
        <p:nvSpPr>
          <p:cNvPr id="30" name="Rectangle 29"/>
          <p:cNvSpPr/>
          <p:nvPr/>
        </p:nvSpPr>
        <p:spPr>
          <a:xfrm>
            <a:off x="6050691" y="618172"/>
            <a:ext cx="5988909" cy="147732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THỰC HÀNH 1</a:t>
            </a:r>
            <a:endParaRPr lang="en-US" sz="6000" b="1">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2133600" y="2247900"/>
            <a:ext cx="14145539" cy="707886"/>
          </a:xfrm>
          <a:prstGeom prst="rect">
            <a:avLst/>
          </a:prstGeom>
        </p:spPr>
        <p:txBody>
          <a:bodyPr wrap="none">
            <a:spAutoFit/>
          </a:bodyPr>
          <a:lstStyle/>
          <a:p>
            <a:r>
              <a:rPr lang="en-US" sz="4000">
                <a:solidFill>
                  <a:srgbClr val="000000"/>
                </a:solidFill>
                <a:latin typeface="Arial" panose="020B0604020202020204" pitchFamily="34" charset="0"/>
                <a:cs typeface="Arial" panose="020B0604020202020204" pitchFamily="34" charset="0"/>
              </a:rPr>
              <a:t>Quan sát bản tin thời tiết tại Thành phố Hồ Chí Minh sau đây:</a:t>
            </a:r>
            <a:endParaRPr lang="en-US" sz="400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0"/>
          <a:stretch>
            <a:fillRect/>
          </a:stretch>
        </p:blipFill>
        <p:spPr>
          <a:xfrm>
            <a:off x="1760621" y="3458358"/>
            <a:ext cx="14698579" cy="4961742"/>
          </a:xfrm>
          <a:prstGeom prst="rect">
            <a:avLst/>
          </a:prstGeom>
        </p:spPr>
      </p:pic>
    </p:spTree>
    <p:extLst>
      <p:ext uri="{BB962C8B-B14F-4D97-AF65-F5344CB8AC3E}">
        <p14:creationId xmlns:p14="http://schemas.microsoft.com/office/powerpoint/2010/main" val="323881757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1124</TotalTime>
  <Words>2503</Words>
  <Application>Microsoft Office PowerPoint</Application>
  <PresentationFormat>Custom</PresentationFormat>
  <Paragraphs>244</Paragraphs>
  <Slides>53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Calibri</vt:lpstr>
      <vt:lpstr>Times New Roman</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Brown Illustration UI Computer Class Syllabus Education Presentation</dc:title>
  <cp:lastModifiedBy>Mr CHU HONG VINH</cp:lastModifiedBy>
  <cp:revision>155</cp:revision>
  <dcterms:created xsi:type="dcterms:W3CDTF">2006-08-16T00:00:00Z</dcterms:created>
  <dcterms:modified xsi:type="dcterms:W3CDTF">2022-10-17T01:30:01Z</dcterms:modified>
  <dc:identifier>DAFKql8qNNg</dc:identifier>
</cp:coreProperties>
</file>