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56" r:id="rId3"/>
    <p:sldId id="283" r:id="rId4"/>
    <p:sldId id="298" r:id="rId5"/>
    <p:sldId id="299" r:id="rId6"/>
    <p:sldId id="300" r:id="rId7"/>
    <p:sldId id="270" r:id="rId8"/>
    <p:sldId id="263" r:id="rId9"/>
    <p:sldId id="271" r:id="rId10"/>
    <p:sldId id="260" r:id="rId11"/>
    <p:sldId id="301" r:id="rId12"/>
    <p:sldId id="258" r:id="rId13"/>
    <p:sldId id="302" r:id="rId14"/>
    <p:sldId id="303" r:id="rId15"/>
    <p:sldId id="274" r:id="rId16"/>
    <p:sldId id="304" r:id="rId17"/>
    <p:sldId id="293" r:id="rId18"/>
    <p:sldId id="294" r:id="rId19"/>
    <p:sldId id="295" r:id="rId20"/>
    <p:sldId id="296" r:id="rId21"/>
    <p:sldId id="306" r:id="rId22"/>
    <p:sldId id="307" r:id="rId23"/>
    <p:sldId id="268" r:id="rId24"/>
    <p:sldId id="269" r:id="rId25"/>
  </p:sldIdLst>
  <p:sldSz cx="18288000" cy="10287000"/>
  <p:notesSz cx="6858000" cy="9144000"/>
  <p:embeddedFontLst>
    <p:embeddedFont>
      <p:font typeface="Anton" panose="020B0604020202020204" charset="0"/>
      <p:regular r:id="rId27"/>
    </p:embeddedFon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Montserrat" panose="020B060402020202020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103" autoAdjust="0"/>
  </p:normalViewPr>
  <p:slideViewPr>
    <p:cSldViewPr>
      <p:cViewPr varScale="1">
        <p:scale>
          <a:sx n="42" d="100"/>
          <a:sy n="42" d="100"/>
        </p:scale>
        <p:origin x="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3DC79-1F9E-4EE1-82D5-4973BF2725BE}"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DD517-68FC-4A63-A08E-FD122F82A9CA}" type="slidenum">
              <a:rPr lang="en-US" smtClean="0"/>
              <a:t>‹#›</a:t>
            </a:fld>
            <a:endParaRPr lang="en-US"/>
          </a:p>
        </p:txBody>
      </p:sp>
    </p:spTree>
    <p:extLst>
      <p:ext uri="{BB962C8B-B14F-4D97-AF65-F5344CB8AC3E}">
        <p14:creationId xmlns:p14="http://schemas.microsoft.com/office/powerpoint/2010/main" val="231555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t>10</a:t>
            </a:fld>
            <a:endParaRPr lang="en-US"/>
          </a:p>
        </p:txBody>
      </p:sp>
    </p:spTree>
    <p:extLst>
      <p:ext uri="{BB962C8B-B14F-4D97-AF65-F5344CB8AC3E}">
        <p14:creationId xmlns:p14="http://schemas.microsoft.com/office/powerpoint/2010/main" val="161929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9598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t>15</a:t>
            </a:fld>
            <a:endParaRPr lang="en-US"/>
          </a:p>
        </p:txBody>
      </p:sp>
    </p:spTree>
    <p:extLst>
      <p:ext uri="{BB962C8B-B14F-4D97-AF65-F5344CB8AC3E}">
        <p14:creationId xmlns:p14="http://schemas.microsoft.com/office/powerpoint/2010/main" val="255444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4762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139.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microsoft.com/office/2007/relationships/hdphoto" Target="../media/hdphoto1.wdp"/><Relationship Id="rId10" Type="http://schemas.openxmlformats.org/officeDocument/2006/relationships/image" Target="../media/image14.png"/><Relationship Id="rId9" Type="http://schemas.openxmlformats.org/officeDocument/2006/relationships/image" Target="../media/image136.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1.png"/><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12" Type="http://schemas.openxmlformats.org/officeDocument/2006/relationships/image" Target="../media/image147.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6.png"/><Relationship Id="rId10" Type="http://schemas.openxmlformats.org/officeDocument/2006/relationships/image" Target="../media/image146.pn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10" Type="http://schemas.openxmlformats.org/officeDocument/2006/relationships/image" Target="../media/image33.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svg"/><Relationship Id="rId7"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2.png"/><Relationship Id="rId5" Type="http://schemas.openxmlformats.org/officeDocument/2006/relationships/image" Target="../media/image4.svg"/><Relationship Id="rId10" Type="http://schemas.openxmlformats.org/officeDocument/2006/relationships/image" Target="../media/image37.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svg"/><Relationship Id="rId4" Type="http://schemas.openxmlformats.org/officeDocument/2006/relationships/image" Target="../media/image7.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7.png"/><Relationship Id="rId9" Type="http://schemas.openxmlformats.org/officeDocument/2006/relationships/image" Target="../media/image80.svg"/></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7.png"/><Relationship Id="rId9" Type="http://schemas.openxmlformats.org/officeDocument/2006/relationships/image" Target="../media/image80.svg"/></Relationships>
</file>

<file path=ppt/slides/_rels/slide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81.svg"/></Relationships>
</file>

<file path=ppt/slides/_rels/slide7.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10.png"/><Relationship Id="rId2" Type="http://schemas.openxmlformats.org/officeDocument/2006/relationships/image" Target="../media/image9.jpg"/><Relationship Id="rId16"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24.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21" Type="http://schemas.openxmlformats.org/officeDocument/2006/relationships/image" Target="../media/image133.png"/><Relationship Id="rId7" Type="http://schemas.openxmlformats.org/officeDocument/2006/relationships/image" Target="../media/image2.svg"/><Relationship Id="rId2" Type="http://schemas.openxmlformats.org/officeDocument/2006/relationships/image" Target="../media/image11.png"/><Relationship Id="rId20"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23" Type="http://schemas.openxmlformats.org/officeDocument/2006/relationships/image" Target="../media/image13.png"/><Relationship Id="rId19" Type="http://schemas.openxmlformats.org/officeDocument/2006/relationships/image" Target="../media/image131.png"/><Relationship Id="rId22" Type="http://schemas.openxmlformats.org/officeDocument/2006/relationships/image" Target="../media/image1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1485900" y="1485900"/>
            <a:ext cx="15354300" cy="7543800"/>
            <a:chOff x="0" y="0"/>
            <a:chExt cx="14831039" cy="7519963"/>
          </a:xfrm>
        </p:grpSpPr>
        <p:sp>
          <p:nvSpPr>
            <p:cNvPr id="3" name="Freeform 3"/>
            <p:cNvSpPr/>
            <p:nvPr/>
          </p:nvSpPr>
          <p:spPr>
            <a:xfrm>
              <a:off x="31750" y="31750"/>
              <a:ext cx="14767539" cy="7456463"/>
            </a:xfrm>
            <a:custGeom>
              <a:avLst/>
              <a:gdLst/>
              <a:ahLst/>
              <a:cxnLst/>
              <a:rect l="l" t="t" r="r" b="b"/>
              <a:pathLst>
                <a:path w="14767539" h="7456463">
                  <a:moveTo>
                    <a:pt x="14674828" y="7456463"/>
                  </a:moveTo>
                  <a:lnTo>
                    <a:pt x="92710" y="7456463"/>
                  </a:lnTo>
                  <a:cubicBezTo>
                    <a:pt x="41910" y="7456463"/>
                    <a:pt x="0" y="7414554"/>
                    <a:pt x="0" y="7363754"/>
                  </a:cubicBezTo>
                  <a:lnTo>
                    <a:pt x="0" y="92710"/>
                  </a:lnTo>
                  <a:cubicBezTo>
                    <a:pt x="0" y="41910"/>
                    <a:pt x="41910" y="0"/>
                    <a:pt x="92710" y="0"/>
                  </a:cubicBezTo>
                  <a:lnTo>
                    <a:pt x="14673559" y="0"/>
                  </a:lnTo>
                  <a:cubicBezTo>
                    <a:pt x="14724359" y="0"/>
                    <a:pt x="14766269" y="41910"/>
                    <a:pt x="14766269" y="92710"/>
                  </a:cubicBezTo>
                  <a:lnTo>
                    <a:pt x="14766269" y="7362483"/>
                  </a:lnTo>
                  <a:cubicBezTo>
                    <a:pt x="14767539" y="7414554"/>
                    <a:pt x="14725628" y="7456463"/>
                    <a:pt x="14674828" y="7456463"/>
                  </a:cubicBezTo>
                  <a:close/>
                </a:path>
              </a:pathLst>
            </a:custGeom>
            <a:solidFill>
              <a:srgbClr val="FFFFFF"/>
            </a:solidFill>
          </p:spPr>
        </p:sp>
        <p:sp>
          <p:nvSpPr>
            <p:cNvPr id="4" name="Freeform 4"/>
            <p:cNvSpPr/>
            <p:nvPr/>
          </p:nvSpPr>
          <p:spPr>
            <a:xfrm>
              <a:off x="0" y="0"/>
              <a:ext cx="14831039" cy="7519963"/>
            </a:xfrm>
            <a:custGeom>
              <a:avLst/>
              <a:gdLst/>
              <a:ahLst/>
              <a:cxnLst/>
              <a:rect l="l" t="t" r="r" b="b"/>
              <a:pathLst>
                <a:path w="14831039" h="7519963">
                  <a:moveTo>
                    <a:pt x="14706578" y="59690"/>
                  </a:moveTo>
                  <a:cubicBezTo>
                    <a:pt x="14742139" y="59690"/>
                    <a:pt x="14771350" y="88900"/>
                    <a:pt x="14771350" y="124460"/>
                  </a:cubicBezTo>
                  <a:lnTo>
                    <a:pt x="14771350" y="7395504"/>
                  </a:lnTo>
                  <a:cubicBezTo>
                    <a:pt x="14771350" y="7431063"/>
                    <a:pt x="14742139" y="7460273"/>
                    <a:pt x="14706578" y="7460273"/>
                  </a:cubicBezTo>
                  <a:lnTo>
                    <a:pt x="124460" y="7460273"/>
                  </a:lnTo>
                  <a:cubicBezTo>
                    <a:pt x="88900" y="7460273"/>
                    <a:pt x="59690" y="7431063"/>
                    <a:pt x="59690" y="7395504"/>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7395504"/>
                  </a:lnTo>
                  <a:cubicBezTo>
                    <a:pt x="0" y="7464083"/>
                    <a:pt x="55880" y="7519963"/>
                    <a:pt x="124460" y="7519963"/>
                  </a:cubicBezTo>
                  <a:lnTo>
                    <a:pt x="14706578" y="7519963"/>
                  </a:lnTo>
                  <a:cubicBezTo>
                    <a:pt x="14775159" y="7519963"/>
                    <a:pt x="14831039" y="7464083"/>
                    <a:pt x="14831039" y="7395504"/>
                  </a:cubicBezTo>
                  <a:lnTo>
                    <a:pt x="14831039" y="124460"/>
                  </a:lnTo>
                  <a:cubicBezTo>
                    <a:pt x="14831039" y="55880"/>
                    <a:pt x="14775159" y="0"/>
                    <a:pt x="14706578" y="0"/>
                  </a:cubicBezTo>
                  <a:close/>
                </a:path>
              </a:pathLst>
            </a:custGeom>
            <a:solidFill>
              <a:srgbClr val="4C527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958910">
            <a:off x="14904940" y="7216260"/>
            <a:ext cx="1553507" cy="1747298"/>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88942">
            <a:off x="1827634" y="1501554"/>
            <a:ext cx="1553507" cy="1747298"/>
          </a:xfrm>
          <a:prstGeom prst="rect">
            <a:avLst/>
          </a:prstGeom>
        </p:spPr>
      </p:pic>
      <p:sp>
        <p:nvSpPr>
          <p:cNvPr id="9" name="Rectangle 8"/>
          <p:cNvSpPr/>
          <p:nvPr/>
        </p:nvSpPr>
        <p:spPr>
          <a:xfrm>
            <a:off x="2743200" y="2600638"/>
            <a:ext cx="13106400" cy="5286062"/>
          </a:xfrm>
          <a:prstGeom prst="rect">
            <a:avLst/>
          </a:prstGeom>
        </p:spPr>
        <p:txBody>
          <a:bodyPr wrap="square">
            <a:spAutoFit/>
          </a:bodyPr>
          <a:lstStyle/>
          <a:p>
            <a:pPr lvl="0" algn="ctr">
              <a:lnSpc>
                <a:spcPct val="150000"/>
              </a:lnSpc>
              <a:buClrTx/>
              <a:defRPr/>
            </a:pPr>
            <a:r>
              <a:rPr lang="en-US" sz="7500" b="1">
                <a:solidFill>
                  <a:schemeClr val="accent6"/>
                </a:solidFill>
                <a:latin typeface="Arial" panose="020B0604020202020204" pitchFamily="34" charset="0"/>
                <a:cs typeface="Arial" panose="020B0604020202020204" pitchFamily="34" charset="0"/>
                <a:sym typeface="Montserrat"/>
              </a:rPr>
              <a:t>CHÀO MỪNG CÁC EM </a:t>
            </a:r>
            <a:br>
              <a:rPr lang="en-US" sz="7500" b="1">
                <a:solidFill>
                  <a:schemeClr val="accent6"/>
                </a:solidFill>
                <a:latin typeface="Arial" panose="020B0604020202020204" pitchFamily="34" charset="0"/>
                <a:cs typeface="Arial" panose="020B0604020202020204" pitchFamily="34" charset="0"/>
                <a:sym typeface="Montserrat"/>
              </a:rPr>
            </a:br>
            <a:r>
              <a:rPr lang="en-US" sz="7500" b="1">
                <a:solidFill>
                  <a:schemeClr val="accent6"/>
                </a:solidFill>
                <a:latin typeface="Arial" panose="020B0604020202020204" pitchFamily="34" charset="0"/>
                <a:cs typeface="Arial" panose="020B0604020202020204" pitchFamily="34" charset="0"/>
                <a:sym typeface="Montserrat"/>
              </a:rPr>
              <a:t>ĐẾN VỚI TIẾT HỌC </a:t>
            </a:r>
          </a:p>
          <a:p>
            <a:pPr lvl="0" algn="ctr">
              <a:lnSpc>
                <a:spcPct val="150000"/>
              </a:lnSpc>
              <a:buClrTx/>
              <a:defRPr/>
            </a:pPr>
            <a:r>
              <a:rPr lang="en-US" sz="7500" b="1">
                <a:solidFill>
                  <a:schemeClr val="accent6"/>
                </a:solidFill>
                <a:latin typeface="Arial" panose="020B0604020202020204" pitchFamily="34" charset="0"/>
                <a:cs typeface="Arial" panose="020B0604020202020204" pitchFamily="34" charset="0"/>
                <a:sym typeface="Montserrat"/>
              </a:rPr>
              <a:t>HÔM NAY!</a:t>
            </a:r>
            <a:endParaRPr lang="en-US" sz="7500">
              <a:solidFill>
                <a:schemeClr val="accent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984997"/>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6327109" y="453406"/>
            <a:ext cx="5943600" cy="1108694"/>
            <a:chOff x="6019800" y="377206"/>
            <a:chExt cx="7255823" cy="1108694"/>
          </a:xfrm>
        </p:grpSpPr>
        <p:grpSp>
          <p:nvGrpSpPr>
            <p:cNvPr id="10" name="Group 4"/>
            <p:cNvGrpSpPr/>
            <p:nvPr/>
          </p:nvGrpSpPr>
          <p:grpSpPr>
            <a:xfrm>
              <a:off x="6019800" y="377206"/>
              <a:ext cx="7162800" cy="1108694"/>
              <a:chOff x="0" y="0"/>
              <a:chExt cx="6945629" cy="6076340"/>
            </a:xfrm>
          </p:grpSpPr>
          <p:sp>
            <p:nvSpPr>
              <p:cNvPr id="12" name="Freeform 5"/>
              <p:cNvSpPr/>
              <p:nvPr/>
            </p:nvSpPr>
            <p:spPr>
              <a:xfrm>
                <a:off x="31750" y="31749"/>
                <a:ext cx="6913879"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945629"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559251" y="560084"/>
              <a:ext cx="6716372" cy="784830"/>
            </a:xfrm>
            <a:prstGeom prst="rect">
              <a:avLst/>
            </a:prstGeom>
            <a:noFill/>
          </p:spPr>
          <p:txBody>
            <a:bodyPr wrap="square" rtlCol="0">
              <a:spAutoFit/>
            </a:bodyPr>
            <a:lstStyle/>
            <a:p>
              <a:pPr>
                <a:defRPr/>
              </a:pPr>
              <a:r>
                <a:rPr lang="en-US" sz="4500" b="1" kern="0" err="1" smtClean="0">
                  <a:latin typeface="Arial" panose="020B0604020202020204" pitchFamily="34" charset="0"/>
                  <a:cs typeface="Arial" panose="020B0604020202020204" pitchFamily="34" charset="0"/>
                  <a:sym typeface="Arial"/>
                </a:rPr>
                <a:t>Bài</a:t>
              </a:r>
              <a:r>
                <a:rPr lang="en-US" sz="4500" b="1" kern="0" smtClean="0">
                  <a:latin typeface="Arial" panose="020B0604020202020204" pitchFamily="34" charset="0"/>
                  <a:cs typeface="Arial" panose="020B0604020202020204" pitchFamily="34" charset="0"/>
                  <a:sym typeface="Arial"/>
                </a:rPr>
                <a:t> 2 </a:t>
              </a:r>
              <a:r>
                <a:rPr lang="en-US" sz="4500" b="1" kern="0" dirty="0" smtClean="0">
                  <a:latin typeface="Arial" panose="020B0604020202020204" pitchFamily="34" charset="0"/>
                  <a:cs typeface="Arial" panose="020B0604020202020204" pitchFamily="34" charset="0"/>
                  <a:sym typeface="Arial"/>
                </a:rPr>
                <a:t>(</a:t>
              </a:r>
              <a:r>
                <a:rPr lang="en-US" sz="4500" b="1" kern="0" smtClean="0">
                  <a:latin typeface="Arial" panose="020B0604020202020204" pitchFamily="34" charset="0"/>
                  <a:cs typeface="Arial" panose="020B0604020202020204" pitchFamily="34" charset="0"/>
                  <a:sym typeface="Arial"/>
                </a:rPr>
                <a:t>SGK – tr86)</a:t>
              </a:r>
              <a:endParaRPr lang="en-US" sz="4500" b="1" kern="0" dirty="0" smtClean="0">
                <a:latin typeface="Arial" panose="020B0604020202020204" pitchFamily="34" charset="0"/>
                <a:cs typeface="Arial" panose="020B0604020202020204" pitchFamily="34" charset="0"/>
                <a:sym typeface="Arial"/>
              </a:endParaRPr>
            </a:p>
          </p:txBody>
        </p:sp>
      </p:grpSp>
      <p:sp>
        <p:nvSpPr>
          <p:cNvPr id="2" name="Rectangle 1"/>
          <p:cNvSpPr/>
          <p:nvPr/>
        </p:nvSpPr>
        <p:spPr>
          <a:xfrm>
            <a:off x="1447800" y="2247900"/>
            <a:ext cx="15621000" cy="1938992"/>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cs typeface="Arial" panose="020B0604020202020204" pitchFamily="34" charset="0"/>
              </a:rPr>
              <a:t>Quan sát Hình 1, </a:t>
            </a:r>
            <a:r>
              <a:rPr lang="en-US" sz="4000" smtClean="0">
                <a:solidFill>
                  <a:srgbClr val="000000"/>
                </a:solidFill>
                <a:latin typeface="Arial" panose="020B0604020202020204" pitchFamily="34" charset="0"/>
                <a:cs typeface="Arial" panose="020B0604020202020204" pitchFamily="34" charset="0"/>
              </a:rPr>
              <a:t>biết          . </a:t>
            </a:r>
            <a:r>
              <a:rPr lang="en-US" sz="4000">
                <a:solidFill>
                  <a:srgbClr val="000000"/>
                </a:solidFill>
                <a:latin typeface="Arial" panose="020B0604020202020204" pitchFamily="34" charset="0"/>
                <a:cs typeface="Arial" panose="020B0604020202020204" pitchFamily="34" charset="0"/>
              </a:rPr>
              <a:t>Hãy kể tên một số cặp góc bằng nhau có trong Hình 1.</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370320" y="2463790"/>
                <a:ext cx="142923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𝑑</m:t>
                      </m:r>
                      <m:r>
                        <a:rPr lang="en-US" sz="4000" i="0">
                          <a:latin typeface="Cambria Math" panose="02040503050406030204" pitchFamily="18" charset="0"/>
                        </a:rPr>
                        <m:t>∥</m:t>
                      </m:r>
                      <m:r>
                        <a:rPr lang="en-US" sz="4000" i="1">
                          <a:latin typeface="Cambria Math" panose="02040503050406030204" pitchFamily="18" charset="0"/>
                        </a:rPr>
                        <m:t>h</m:t>
                      </m:r>
                    </m:oMath>
                  </m:oMathPara>
                </a14:m>
                <a:endParaRPr lang="en-US" sz="4000"/>
              </a:p>
            </p:txBody>
          </p:sp>
        </mc:Choice>
        <mc:Fallback xmlns="">
          <p:sp>
            <p:nvSpPr>
              <p:cNvPr id="3" name="Rectangle 2"/>
              <p:cNvSpPr>
                <a:spLocks noRot="1" noChangeAspect="1" noMove="1" noResize="1" noEditPoints="1" noAdjustHandles="1" noChangeArrowheads="1" noChangeShapeType="1" noTextEdit="1"/>
              </p:cNvSpPr>
              <p:nvPr/>
            </p:nvSpPr>
            <p:spPr>
              <a:xfrm>
                <a:off x="6370320" y="2463790"/>
                <a:ext cx="1429237" cy="707886"/>
              </a:xfrm>
              <a:prstGeom prst="rect">
                <a:avLst/>
              </a:prstGeom>
              <a:blipFill rotWithShape="0">
                <a:blip r:embed="rId9"/>
                <a:stretch>
                  <a:fillRect/>
                </a:stretch>
              </a:blipFill>
            </p:spPr>
            <p:txBody>
              <a:bodyPr/>
              <a:lstStyle/>
              <a:p>
                <a:r>
                  <a:rPr lang="en-US">
                    <a:noFill/>
                  </a:rPr>
                  <a:t> </a:t>
                </a:r>
              </a:p>
            </p:txBody>
          </p:sp>
        </mc:Fallback>
      </mc:AlternateContent>
      <p:pic>
        <p:nvPicPr>
          <p:cNvPr id="18" name="Picture 17"/>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506200" y="3695700"/>
            <a:ext cx="6315552" cy="6452847"/>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1447800" y="5009350"/>
                <a:ext cx="9866409" cy="2420150"/>
              </a:xfrm>
              <a:prstGeom prst="rect">
                <a:avLst/>
              </a:prstGeom>
            </p:spPr>
            <p:txBody>
              <a:bodyPr wrap="square">
                <a:spAutoFit/>
              </a:bodyPr>
              <a:lstStyle/>
              <a:p>
                <a:pPr>
                  <a:lnSpc>
                    <a:spcPct val="200000"/>
                  </a:lnSpc>
                </a:pPr>
                <a14:m>
                  <m:oMath xmlns:m="http://schemas.openxmlformats.org/officeDocument/2006/math">
                    <m:acc>
                      <m:accPr>
                        <m:chr m:val="̂"/>
                        <m:ctrlPr>
                          <a:rPr lang="en-US" sz="4000" i="1" smtClean="0">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447800" y="5009350"/>
                <a:ext cx="9866409" cy="2420150"/>
              </a:xfrm>
              <a:prstGeom prst="rect">
                <a:avLst/>
              </a:prstGeom>
              <a:blipFill rotWithShape="0">
                <a:blip r:embed="rId13"/>
                <a:stretch>
                  <a:fillRect b="-9824"/>
                </a:stretch>
              </a:blipFill>
            </p:spPr>
            <p:txBody>
              <a:bodyPr/>
              <a:lstStyle/>
              <a:p>
                <a:r>
                  <a:rPr lang="en-US">
                    <a:noFill/>
                  </a:rPr>
                  <a:t> </a:t>
                </a:r>
              </a:p>
            </p:txBody>
          </p:sp>
        </mc:Fallback>
      </mc:AlternateContent>
      <p:sp>
        <p:nvSpPr>
          <p:cNvPr id="24" name="Rectangle 23"/>
          <p:cNvSpPr/>
          <p:nvPr/>
        </p:nvSpPr>
        <p:spPr>
          <a:xfrm>
            <a:off x="2057400" y="4481537"/>
            <a:ext cx="5553123" cy="707886"/>
          </a:xfrm>
          <a:prstGeom prst="rect">
            <a:avLst/>
          </a:prstGeom>
        </p:spPr>
        <p:txBody>
          <a:bodyPr wrap="none">
            <a:spAutoFit/>
          </a:bodyPr>
          <a:lstStyle/>
          <a:p>
            <a:pPr marL="571500" indent="-571500">
              <a:buFont typeface="Arial" panose="020B0604020202020204" pitchFamily="34" charset="0"/>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cặp góc đối đỉnh</a:t>
            </a:r>
            <a:endParaRPr lang="en-US"/>
          </a:p>
        </p:txBody>
      </p:sp>
      <p:sp>
        <p:nvSpPr>
          <p:cNvPr id="25" name="Rectangle 24"/>
          <p:cNvSpPr/>
          <p:nvPr/>
        </p:nvSpPr>
        <p:spPr>
          <a:xfrm>
            <a:off x="2057400" y="7810500"/>
            <a:ext cx="7122463" cy="707886"/>
          </a:xfrm>
          <a:prstGeom prst="rect">
            <a:avLst/>
          </a:prstGeom>
        </p:spPr>
        <p:txBody>
          <a:bodyPr wrap="none">
            <a:spAutoFit/>
          </a:bodyPr>
          <a:lstStyle/>
          <a:p>
            <a:pPr marL="571500" indent="-571500">
              <a:buFont typeface="Arial" panose="020B0604020202020204" pitchFamily="34" charset="0"/>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cặp góc góc so le trong</a:t>
            </a:r>
            <a:endParaRPr lang="en-US"/>
          </a:p>
        </p:txBody>
      </p:sp>
      <mc:AlternateContent xmlns:mc="http://schemas.openxmlformats.org/markup-compatibility/2006">
        <mc:Choice xmlns:a14="http://schemas.microsoft.com/office/drawing/2010/main" Requires="a14">
          <p:sp>
            <p:nvSpPr>
              <p:cNvPr id="26" name="Rectangle 25"/>
              <p:cNvSpPr/>
              <p:nvPr/>
            </p:nvSpPr>
            <p:spPr>
              <a:xfrm>
                <a:off x="1432560" y="8838606"/>
                <a:ext cx="8805039" cy="724494"/>
              </a:xfrm>
              <a:prstGeom prst="rect">
                <a:avLst/>
              </a:prstGeom>
            </p:spPr>
            <p:txBody>
              <a:bodyPr wrap="none">
                <a:spAutoFit/>
              </a:bodyPr>
              <a:lstStyle/>
              <a:p>
                <a14:m>
                  <m:oMath xmlns:m="http://schemas.openxmlformats.org/officeDocument/2006/math">
                    <m:acc>
                      <m:accPr>
                        <m:chr m:val="̂"/>
                        <m:ctrlPr>
                          <a:rPr lang="en-US" sz="4000" i="1">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smtClean="0">
                    <a:solidFill>
                      <a:srgbClr val="000000"/>
                    </a:solidFill>
                    <a:effectLst/>
                    <a:latin typeface="Times New Roman" panose="02020603050405020304" pitchFamily="18" charset="0"/>
                    <a:ea typeface="Times New Roman" panose="02020603050405020304" pitchFamily="18" charset="0"/>
                  </a:rPr>
                  <a:t>;</a:t>
                </a:r>
                <a:r>
                  <a:rPr lang="en-US" sz="400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smtClean="0">
                    <a:solidFill>
                      <a:srgbClr val="000000"/>
                    </a:solidFill>
                    <a:effectLst/>
                    <a:latin typeface="Times New Roman" panose="02020603050405020304" pitchFamily="18" charset="0"/>
                    <a:ea typeface="Times New Roman" panose="02020603050405020304" pitchFamily="18" charset="0"/>
                  </a:rPr>
                  <a:t>;</a:t>
                </a:r>
                <a:r>
                  <a:rPr lang="en-US" sz="400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oMath>
                </a14:m>
                <a:endParaRPr lang="en-US" sz="4000"/>
              </a:p>
            </p:txBody>
          </p:sp>
        </mc:Choice>
        <mc:Fallback>
          <p:sp>
            <p:nvSpPr>
              <p:cNvPr id="26" name="Rectangle 25"/>
              <p:cNvSpPr>
                <a:spLocks noRot="1" noChangeAspect="1" noMove="1" noResize="1" noEditPoints="1" noAdjustHandles="1" noChangeArrowheads="1" noChangeShapeType="1" noTextEdit="1"/>
              </p:cNvSpPr>
              <p:nvPr/>
            </p:nvSpPr>
            <p:spPr>
              <a:xfrm>
                <a:off x="1432560" y="8838606"/>
                <a:ext cx="8805039" cy="724494"/>
              </a:xfrm>
              <a:prstGeom prst="rect">
                <a:avLst/>
              </a:prstGeom>
              <a:blipFill rotWithShape="0">
                <a:blip r:embed="rId14"/>
                <a:stretch>
                  <a:fillRect t="-14286" b="-3361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984997"/>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6327109" y="453406"/>
            <a:ext cx="5943600" cy="1108694"/>
            <a:chOff x="6019800" y="377206"/>
            <a:chExt cx="7255823" cy="1108694"/>
          </a:xfrm>
        </p:grpSpPr>
        <p:grpSp>
          <p:nvGrpSpPr>
            <p:cNvPr id="10" name="Group 4"/>
            <p:cNvGrpSpPr/>
            <p:nvPr/>
          </p:nvGrpSpPr>
          <p:grpSpPr>
            <a:xfrm>
              <a:off x="6019800" y="377206"/>
              <a:ext cx="7162800" cy="1108694"/>
              <a:chOff x="0" y="0"/>
              <a:chExt cx="6945629" cy="6076340"/>
            </a:xfrm>
          </p:grpSpPr>
          <p:sp>
            <p:nvSpPr>
              <p:cNvPr id="12" name="Freeform 5"/>
              <p:cNvSpPr/>
              <p:nvPr/>
            </p:nvSpPr>
            <p:spPr>
              <a:xfrm>
                <a:off x="31750" y="31749"/>
                <a:ext cx="6913879"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945629"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559251" y="560084"/>
              <a:ext cx="6716372"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2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 tr86)</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grpSp>
      <p:sp>
        <p:nvSpPr>
          <p:cNvPr id="2" name="Rectangle 1"/>
          <p:cNvSpPr/>
          <p:nvPr/>
        </p:nvSpPr>
        <p:spPr>
          <a:xfrm>
            <a:off x="1447800" y="2247900"/>
            <a:ext cx="15621000" cy="1938992"/>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cs typeface="Arial" panose="020B0604020202020204" pitchFamily="34" charset="0"/>
              </a:rPr>
              <a:t>Quan sát Hình 1, </a:t>
            </a:r>
            <a:r>
              <a:rPr lang="en-US" sz="4000" smtClean="0">
                <a:solidFill>
                  <a:srgbClr val="000000"/>
                </a:solidFill>
                <a:latin typeface="Arial" panose="020B0604020202020204" pitchFamily="34" charset="0"/>
                <a:cs typeface="Arial" panose="020B0604020202020204" pitchFamily="34" charset="0"/>
              </a:rPr>
              <a:t>biết          . </a:t>
            </a:r>
            <a:r>
              <a:rPr lang="en-US" sz="4000">
                <a:solidFill>
                  <a:srgbClr val="000000"/>
                </a:solidFill>
                <a:latin typeface="Arial" panose="020B0604020202020204" pitchFamily="34" charset="0"/>
                <a:cs typeface="Arial" panose="020B0604020202020204" pitchFamily="34" charset="0"/>
              </a:rPr>
              <a:t>Hãy kể tên một số cặp góc bằng nhau có trong Hình 1.</a:t>
            </a:r>
            <a:endParaRPr lang="en-US" sz="400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370320" y="2463790"/>
                <a:ext cx="142923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rPr>
                        <m:t>𝑑</m:t>
                      </m:r>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h</m:t>
                      </m:r>
                    </m:oMath>
                  </m:oMathPara>
                </a14:m>
                <a:endParaRPr lang="en-US" sz="400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6370320" y="2463790"/>
                <a:ext cx="1429237" cy="707886"/>
              </a:xfrm>
              <a:prstGeom prst="rect">
                <a:avLst/>
              </a:prstGeom>
              <a:blipFill rotWithShape="0">
                <a:blip r:embed="rId3"/>
                <a:stretch>
                  <a:fillRect/>
                </a:stretch>
              </a:blipFill>
            </p:spPr>
            <p:txBody>
              <a:bodyPr/>
              <a:lstStyle/>
              <a:p>
                <a:r>
                  <a:rPr lang="en-US">
                    <a:noFill/>
                  </a:rPr>
                  <a:t> </a:t>
                </a:r>
              </a:p>
            </p:txBody>
          </p:sp>
        </mc:Fallback>
      </mc:AlternateContent>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614066" y="3695700"/>
            <a:ext cx="6315552" cy="6452847"/>
          </a:xfrm>
          <a:prstGeom prst="rect">
            <a:avLst/>
          </a:prstGeom>
        </p:spPr>
      </p:pic>
      <p:sp>
        <p:nvSpPr>
          <p:cNvPr id="24" name="Rectangle 23"/>
          <p:cNvSpPr/>
          <p:nvPr/>
        </p:nvSpPr>
        <p:spPr>
          <a:xfrm>
            <a:off x="2057400" y="4511814"/>
            <a:ext cx="5553123" cy="707886"/>
          </a:xfrm>
          <a:prstGeom prst="rect">
            <a:avLst/>
          </a:prstGeom>
        </p:spPr>
        <p:txBody>
          <a:bodyPr wrap="none">
            <a:spAutoFit/>
          </a:bodyPr>
          <a:lstStyle/>
          <a:p>
            <a:pPr marL="571500" indent="-571500">
              <a:buFont typeface="Arial" panose="020B0604020202020204" pitchFamily="34" charset="0"/>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cặp góc đồng vị</a:t>
            </a:r>
            <a:endParaRPr lang="en-US">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4051248" y="5418569"/>
                <a:ext cx="4959371" cy="1881477"/>
              </a:xfrm>
              <a:prstGeom prst="rect">
                <a:avLst/>
              </a:prstGeom>
            </p:spPr>
            <p:txBody>
              <a:bodyPr wrap="none">
                <a:spAutoFit/>
              </a:bodyPr>
              <a:lstStyle/>
              <a:p>
                <a:pPr>
                  <a:lnSpc>
                    <a:spcPct val="150000"/>
                  </a:lnSpc>
                </a:pPr>
                <a14:m>
                  <m:oMath xmlns:m="http://schemas.openxmlformats.org/officeDocument/2006/math">
                    <m:acc>
                      <m:accPr>
                        <m:chr m:val="̂"/>
                        <m:ctrlPr>
                          <a:rPr lang="en-US" sz="4000" i="1">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srgbClr val="000000"/>
                    </a:solidFill>
                    <a:effectLst/>
                    <a:latin typeface="Times New Roman" panose="02020603050405020304" pitchFamily="18" charset="0"/>
                    <a:ea typeface="Times New Roman" panose="02020603050405020304" pitchFamily="18" charset="0"/>
                  </a:rPr>
                  <a:t> ; </a:t>
                </a:r>
                <a:endParaRPr lang="en-US" sz="4000" smtClean="0">
                  <a:solidFill>
                    <a:srgbClr val="000000"/>
                  </a:solidFill>
                  <a:effectLst/>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𝑀</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𝑁</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oMath>
                </a14:m>
                <a:endParaRPr lang="en-US" sz="4000"/>
              </a:p>
            </p:txBody>
          </p:sp>
        </mc:Choice>
        <mc:Fallback xmlns="">
          <p:sp>
            <p:nvSpPr>
              <p:cNvPr id="7" name="Rectangle 6"/>
              <p:cNvSpPr>
                <a:spLocks noRot="1" noChangeAspect="1" noMove="1" noResize="1" noEditPoints="1" noAdjustHandles="1" noChangeArrowheads="1" noChangeShapeType="1" noTextEdit="1"/>
              </p:cNvSpPr>
              <p:nvPr/>
            </p:nvSpPr>
            <p:spPr>
              <a:xfrm>
                <a:off x="4051248" y="5418569"/>
                <a:ext cx="4959371" cy="1881477"/>
              </a:xfrm>
              <a:prstGeom prst="rect">
                <a:avLst/>
              </a:prstGeom>
              <a:blipFill rotWithShape="0">
                <a:blip r:embed="rId6"/>
                <a:stretch>
                  <a:fillRect r="-3444" b="-12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143716" y="7528646"/>
                <a:ext cx="4453207" cy="1882054"/>
              </a:xfrm>
              <a:prstGeom prst="rect">
                <a:avLst/>
              </a:prstGeom>
            </p:spPr>
            <p:txBody>
              <a:bodyPr wrap="none">
                <a:spAutoFit/>
              </a:bodyPr>
              <a:lstStyle/>
              <a:p>
                <a:pPr>
                  <a:lnSpc>
                    <a:spcPct val="150000"/>
                  </a:lnSpc>
                </a:pPr>
                <a14:m>
                  <m:oMath xmlns:m="http://schemas.openxmlformats.org/officeDocument/2006/math">
                    <m:acc>
                      <m:accPr>
                        <m:chr m:val="̂"/>
                        <m:ctrlPr>
                          <a:rPr lang="en-US" sz="4000" i="1">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srgbClr val="000000"/>
                    </a:solidFill>
                    <a:effectLst/>
                    <a:latin typeface="Times New Roman" panose="02020603050405020304" pitchFamily="18" charset="0"/>
                    <a:ea typeface="Times New Roman" panose="02020603050405020304" pitchFamily="18" charset="0"/>
                  </a:rPr>
                  <a:t>; </a:t>
                </a:r>
                <a:endParaRPr lang="en-US" sz="4000" smtClean="0">
                  <a:solidFill>
                    <a:srgbClr val="000000"/>
                  </a:solidFill>
                  <a:effectLst/>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𝐸</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𝐹</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oMath>
                </a14:m>
                <a:endParaRPr lang="en-US" sz="4000"/>
              </a:p>
            </p:txBody>
          </p:sp>
        </mc:Choice>
        <mc:Fallback xmlns="">
          <p:sp>
            <p:nvSpPr>
              <p:cNvPr id="8" name="Rectangle 7"/>
              <p:cNvSpPr>
                <a:spLocks noRot="1" noChangeAspect="1" noMove="1" noResize="1" noEditPoints="1" noAdjustHandles="1" noChangeArrowheads="1" noChangeShapeType="1" noTextEdit="1"/>
              </p:cNvSpPr>
              <p:nvPr/>
            </p:nvSpPr>
            <p:spPr>
              <a:xfrm>
                <a:off x="4143716" y="7528646"/>
                <a:ext cx="4453207" cy="1882054"/>
              </a:xfrm>
              <a:prstGeom prst="rect">
                <a:avLst/>
              </a:prstGeom>
              <a:blipFill rotWithShape="0">
                <a:blip r:embed="rId7"/>
                <a:stretch>
                  <a:fillRect r="-959" b="-12298"/>
                </a:stretch>
              </a:blipFill>
            </p:spPr>
            <p:txBody>
              <a:bodyPr/>
              <a:lstStyle/>
              <a:p>
                <a:r>
                  <a:rPr lang="en-US">
                    <a:noFill/>
                  </a:rPr>
                  <a:t> </a:t>
                </a:r>
              </a:p>
            </p:txBody>
          </p:sp>
        </mc:Fallback>
      </mc:AlternateContent>
    </p:spTree>
    <p:extLst>
      <p:ext uri="{BB962C8B-B14F-4D97-AF65-F5344CB8AC3E}">
        <p14:creationId xmlns:p14="http://schemas.microsoft.com/office/powerpoint/2010/main" val="1006282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3933495" y="-4116376"/>
            <a:ext cx="10431785" cy="19670372"/>
          </a:xfrm>
          <a:prstGeom prst="rect">
            <a:avLst/>
          </a:prstGeom>
        </p:spPr>
      </p:pic>
      <p:grpSp>
        <p:nvGrpSpPr>
          <p:cNvPr id="11" name="Group 10"/>
          <p:cNvGrpSpPr/>
          <p:nvPr/>
        </p:nvGrpSpPr>
        <p:grpSpPr>
          <a:xfrm>
            <a:off x="5921630" y="233245"/>
            <a:ext cx="6226857" cy="1108694"/>
            <a:chOff x="6019800" y="377206"/>
            <a:chExt cx="6226857" cy="1108694"/>
          </a:xfrm>
        </p:grpSpPr>
        <p:grpSp>
          <p:nvGrpSpPr>
            <p:cNvPr id="4" name="Group 4"/>
            <p:cNvGrpSpPr/>
            <p:nvPr/>
          </p:nvGrpSpPr>
          <p:grpSpPr>
            <a:xfrm>
              <a:off x="6019800" y="377206"/>
              <a:ext cx="6226857" cy="1108694"/>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9" name="TextBox 8"/>
            <p:cNvSpPr txBox="1"/>
            <p:nvPr/>
          </p:nvSpPr>
          <p:spPr>
            <a:xfrm>
              <a:off x="6629400" y="560084"/>
              <a:ext cx="5410200" cy="784830"/>
            </a:xfrm>
            <a:prstGeom prst="rect">
              <a:avLst/>
            </a:prstGeom>
            <a:noFill/>
          </p:spPr>
          <p:txBody>
            <a:bodyPr wrap="square" rtlCol="0">
              <a:spAutoFit/>
            </a:bodyPr>
            <a:lstStyle/>
            <a:p>
              <a:pPr>
                <a:defRPr/>
              </a:pPr>
              <a:r>
                <a:rPr lang="en-US" sz="4500" b="1" kern="0" err="1" smtClean="0">
                  <a:latin typeface="Arial" panose="020B0604020202020204" pitchFamily="34" charset="0"/>
                  <a:cs typeface="Arial" panose="020B0604020202020204" pitchFamily="34" charset="0"/>
                  <a:sym typeface="Arial"/>
                </a:rPr>
                <a:t>Bài</a:t>
              </a:r>
              <a:r>
                <a:rPr lang="en-US" sz="4500" b="1" kern="0" smtClean="0">
                  <a:latin typeface="Arial" panose="020B0604020202020204" pitchFamily="34" charset="0"/>
                  <a:cs typeface="Arial" panose="020B0604020202020204" pitchFamily="34" charset="0"/>
                  <a:sym typeface="Arial"/>
                </a:rPr>
                <a:t> </a:t>
              </a:r>
              <a:r>
                <a:rPr lang="en-US" sz="4500" b="1" kern="0">
                  <a:latin typeface="Arial" panose="020B0604020202020204" pitchFamily="34" charset="0"/>
                  <a:cs typeface="Arial" panose="020B0604020202020204" pitchFamily="34" charset="0"/>
                  <a:sym typeface="Arial"/>
                </a:rPr>
                <a:t>3</a:t>
              </a:r>
              <a:r>
                <a:rPr lang="en-US" sz="4500" b="1" kern="0" smtClean="0">
                  <a:latin typeface="Arial" panose="020B0604020202020204" pitchFamily="34" charset="0"/>
                  <a:cs typeface="Arial" panose="020B0604020202020204" pitchFamily="34" charset="0"/>
                  <a:sym typeface="Arial"/>
                </a:rPr>
                <a:t> </a:t>
              </a:r>
              <a:r>
                <a:rPr lang="en-US" sz="4500" b="1" kern="0" dirty="0" smtClean="0">
                  <a:latin typeface="Arial" panose="020B0604020202020204" pitchFamily="34" charset="0"/>
                  <a:cs typeface="Arial" panose="020B0604020202020204" pitchFamily="34" charset="0"/>
                  <a:sym typeface="Arial"/>
                </a:rPr>
                <a:t>(</a:t>
              </a:r>
              <a:r>
                <a:rPr lang="en-US" sz="4500" b="1" kern="0" smtClean="0">
                  <a:latin typeface="Arial" panose="020B0604020202020204" pitchFamily="34" charset="0"/>
                  <a:cs typeface="Arial" panose="020B0604020202020204" pitchFamily="34" charset="0"/>
                  <a:sym typeface="Arial"/>
                </a:rPr>
                <a:t>SGK – tr</a:t>
              </a:r>
              <a:r>
                <a:rPr lang="en-US" sz="4500" b="1" smtClean="0">
                  <a:latin typeface="Arial" panose="020B0604020202020204" pitchFamily="34" charset="0"/>
                  <a:cs typeface="Arial" panose="020B0604020202020204" pitchFamily="34" charset="0"/>
                  <a:sym typeface="Arial"/>
                </a:rPr>
                <a:t>87</a:t>
              </a:r>
              <a:r>
                <a:rPr lang="en-US" sz="4500" b="1" kern="0" smtClean="0">
                  <a:latin typeface="Arial" panose="020B0604020202020204" pitchFamily="34" charset="0"/>
                  <a:cs typeface="Arial" panose="020B0604020202020204" pitchFamily="34" charset="0"/>
                  <a:sym typeface="Arial"/>
                </a:rPr>
                <a:t>)</a:t>
              </a:r>
              <a:endParaRPr lang="en-US" sz="4500" b="1" kern="0" dirty="0" smtClean="0">
                <a:latin typeface="Arial" panose="020B0604020202020204" pitchFamily="34" charset="0"/>
                <a:cs typeface="Arial" panose="020B0604020202020204" pitchFamily="34" charset="0"/>
                <a:sym typeface="Arial"/>
              </a:endParaRPr>
            </a:p>
          </p:txBody>
        </p:sp>
      </p:grpSp>
      <p:grpSp>
        <p:nvGrpSpPr>
          <p:cNvPr id="8" name="Group 7"/>
          <p:cNvGrpSpPr/>
          <p:nvPr/>
        </p:nvGrpSpPr>
        <p:grpSpPr>
          <a:xfrm>
            <a:off x="4049374" y="1790700"/>
            <a:ext cx="9982200" cy="719472"/>
            <a:chOff x="4267200" y="2470707"/>
            <a:chExt cx="9982200" cy="719472"/>
          </a:xfrm>
        </p:grpSpPr>
        <p:sp>
          <p:nvSpPr>
            <p:cNvPr id="2" name="Rectangle 1"/>
            <p:cNvSpPr/>
            <p:nvPr/>
          </p:nvSpPr>
          <p:spPr>
            <a:xfrm>
              <a:off x="4267200" y="2482293"/>
              <a:ext cx="5791200" cy="707886"/>
            </a:xfrm>
            <a:prstGeom prst="rect">
              <a:avLst/>
            </a:prstGeom>
          </p:spPr>
          <p:txBody>
            <a:bodyPr wrap="square">
              <a:spAutoFit/>
            </a:bodyPr>
            <a:lstStyle/>
            <a:p>
              <a:pPr algn="just"/>
              <a:r>
                <a:rPr lang="en-US" sz="4000" smtClean="0">
                  <a:solidFill>
                    <a:srgbClr val="000000"/>
                  </a:solidFill>
                  <a:latin typeface="Arial" panose="020B0604020202020204" pitchFamily="34" charset="0"/>
                  <a:cs typeface="Arial" panose="020B0604020202020204" pitchFamily="34" charset="0"/>
                </a:rPr>
                <a:t>Quan sát Hình 2.</a:t>
              </a:r>
              <a:endParaRPr lang="en-US" sz="400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8305800" y="2476500"/>
              <a:ext cx="4179349"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Chứng minh </a:t>
              </a:r>
              <a:r>
                <a:rPr lang="en-US" sz="4000" smtClean="0">
                  <a:solidFill>
                    <a:srgbClr val="000000"/>
                  </a:solidFill>
                  <a:latin typeface="Arial" panose="020B0604020202020204" pitchFamily="34" charset="0"/>
                  <a:cs typeface="Arial" panose="020B0604020202020204" pitchFamily="34" charset="0"/>
                </a:rPr>
                <a:t>rằng</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2395944" y="2470707"/>
                  <a:ext cx="185345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𝑥𝑦</m:t>
                        </m:r>
                        <m:r>
                          <a:rPr lang="en-US" sz="4000" i="0">
                            <a:latin typeface="Cambria Math" panose="02040503050406030204" pitchFamily="18" charset="0"/>
                          </a:rPr>
                          <m:t>∥</m:t>
                        </m:r>
                        <m:r>
                          <a:rPr lang="en-US" sz="4000" i="1">
                            <a:latin typeface="Cambria Math" panose="02040503050406030204" pitchFamily="18" charset="0"/>
                          </a:rPr>
                          <m:t>𝑧𝑡</m:t>
                        </m:r>
                      </m:oMath>
                    </m:oMathPara>
                  </a14:m>
                  <a:endParaRPr lang="en-US" sz="4000"/>
                </a:p>
              </p:txBody>
            </p:sp>
          </mc:Choice>
          <mc:Fallback xmlns="">
            <p:sp>
              <p:nvSpPr>
                <p:cNvPr id="7" name="Rectangle 6"/>
                <p:cNvSpPr>
                  <a:spLocks noRot="1" noChangeAspect="1" noMove="1" noResize="1" noEditPoints="1" noAdjustHandles="1" noChangeArrowheads="1" noChangeShapeType="1" noTextEdit="1"/>
                </p:cNvSpPr>
                <p:nvPr/>
              </p:nvSpPr>
              <p:spPr>
                <a:xfrm>
                  <a:off x="12395944" y="2470707"/>
                  <a:ext cx="1853456" cy="707886"/>
                </a:xfrm>
                <a:prstGeom prst="rect">
                  <a:avLst/>
                </a:prstGeom>
                <a:blipFill rotWithShape="0">
                  <a:blip r:embed="rId10"/>
                  <a:stretch>
                    <a:fillRect/>
                  </a:stretch>
                </a:blipFill>
              </p:spPr>
              <p:txBody>
                <a:bodyPr/>
                <a:lstStyle/>
                <a:p>
                  <a:r>
                    <a:rPr lang="en-US">
                      <a:noFill/>
                    </a:rPr>
                    <a:t> </a:t>
                  </a:r>
                </a:p>
              </p:txBody>
            </p:sp>
          </mc:Fallback>
        </mc:AlternateContent>
      </p:gr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1774" y="3695700"/>
            <a:ext cx="7321613" cy="445746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7713387" y="4076700"/>
                <a:ext cx="10896600" cy="5836406"/>
              </a:xfrm>
              <a:prstGeom prst="rect">
                <a:avLst/>
              </a:prstGeom>
            </p:spPr>
            <p:txBody>
              <a:bodyPr wrap="square">
                <a:spAutoFit/>
              </a:bodyPr>
              <a:lstStyle/>
              <a:p>
                <a:pPr>
                  <a:lnSpc>
                    <a:spcPct val="150000"/>
                  </a:lnSpc>
                </a:pP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𝑧𝐵𝐴</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𝑧𝐵𝑚</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 góc kề bù)</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𝑧𝐵𝐴</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𝑧𝐵𝑚</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𝑦𝐴𝐵</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𝑧𝐵𝐴</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𝑦𝐴𝐵</m:t>
                        </m:r>
                      </m:e>
                    </m:acc>
                  </m:oMath>
                </a14:m>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 góc ở vị trí so le trong</a:t>
                </a:r>
                <a:r>
                  <a:rPr lang="en-US" sz="4000" smtClean="0">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rPr>
                      <m:t>𝑥𝑦</m:t>
                    </m:r>
                    <m:r>
                      <a:rPr lang="en-US" sz="4000">
                        <a:latin typeface="Cambria Math" panose="02040503050406030204" pitchFamily="18" charset="0"/>
                      </a:rPr>
                      <m:t>∥</m:t>
                    </m:r>
                    <m:r>
                      <a:rPr lang="en-US" sz="4000" i="1">
                        <a:latin typeface="Cambria Math" panose="02040503050406030204" pitchFamily="18" charset="0"/>
                      </a:rPr>
                      <m:t>𝑧𝑡</m:t>
                    </m:r>
                  </m:oMath>
                </a14:m>
                <a:endParaRPr lang="en-US" sz="4000"/>
              </a:p>
            </p:txBody>
          </p:sp>
        </mc:Choice>
        <mc:Fallback xmlns="">
          <p:sp>
            <p:nvSpPr>
              <p:cNvPr id="13" name="Rectangle 12"/>
              <p:cNvSpPr>
                <a:spLocks noRot="1" noChangeAspect="1" noMove="1" noResize="1" noEditPoints="1" noAdjustHandles="1" noChangeArrowheads="1" noChangeShapeType="1" noTextEdit="1"/>
              </p:cNvSpPr>
              <p:nvPr/>
            </p:nvSpPr>
            <p:spPr>
              <a:xfrm>
                <a:off x="7713387" y="4076700"/>
                <a:ext cx="10896600" cy="5836406"/>
              </a:xfrm>
              <a:prstGeom prst="rect">
                <a:avLst/>
              </a:prstGeom>
              <a:blipFill rotWithShape="0">
                <a:blip r:embed="rId12"/>
                <a:stretch>
                  <a:fillRect l="-1957"/>
                </a:stretch>
              </a:blipFill>
            </p:spPr>
            <p:txBody>
              <a:bodyPr/>
              <a:lstStyle/>
              <a:p>
                <a:r>
                  <a:rPr lang="en-US">
                    <a:noFill/>
                  </a:rPr>
                  <a:t> </a:t>
                </a:r>
              </a:p>
            </p:txBody>
          </p:sp>
        </mc:Fallback>
      </mc:AlternateContent>
      <p:sp>
        <p:nvSpPr>
          <p:cNvPr id="20" name="Oval Callout 19"/>
          <p:cNvSpPr/>
          <p:nvPr/>
        </p:nvSpPr>
        <p:spPr>
          <a:xfrm>
            <a:off x="12148487" y="2838521"/>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Giải</a:t>
            </a:r>
            <a:endParaRPr lang="en-US" sz="4000"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barn(inVertical)">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wipe(left)">
                                      <p:cBhvr>
                                        <p:cTn id="38" dur="500"/>
                                        <p:tgtEl>
                                          <p:spTgt spid="1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500"/>
                                        <p:tgtEl>
                                          <p:spTgt spid="1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48" dur="500"/>
                                        <p:tgtEl>
                                          <p:spTgt spid="1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xEl>
                                              <p:pRg st="5" end="5"/>
                                            </p:txEl>
                                          </p:spTgt>
                                        </p:tgtEl>
                                        <p:attrNameLst>
                                          <p:attrName>style.visibility</p:attrName>
                                        </p:attrNameLst>
                                      </p:cBhvr>
                                      <p:to>
                                        <p:strVal val="visible"/>
                                      </p:to>
                                    </p:set>
                                    <p:animEffect transition="in" filter="fade">
                                      <p:cBhvr>
                                        <p:cTn id="53"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3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3105150" y="-3105150"/>
            <a:ext cx="12077700" cy="18288000"/>
          </a:xfrm>
          <a:prstGeom prst="rect">
            <a:avLst/>
          </a:prstGeom>
        </p:spPr>
      </p:pic>
      <p:grpSp>
        <p:nvGrpSpPr>
          <p:cNvPr id="9" name="Group 8"/>
          <p:cNvGrpSpPr/>
          <p:nvPr/>
        </p:nvGrpSpPr>
        <p:grpSpPr>
          <a:xfrm>
            <a:off x="6030571" y="148606"/>
            <a:ext cx="6226857" cy="1108694"/>
            <a:chOff x="6019800" y="377206"/>
            <a:chExt cx="6226857" cy="1108694"/>
          </a:xfrm>
        </p:grpSpPr>
        <p:grpSp>
          <p:nvGrpSpPr>
            <p:cNvPr id="10" name="Group 4"/>
            <p:cNvGrpSpPr/>
            <p:nvPr/>
          </p:nvGrpSpPr>
          <p:grpSpPr>
            <a:xfrm>
              <a:off x="6019800" y="377206"/>
              <a:ext cx="6226857" cy="1108694"/>
              <a:chOff x="0" y="0"/>
              <a:chExt cx="6038063" cy="6076340"/>
            </a:xfrm>
          </p:grpSpPr>
          <p:sp>
            <p:nvSpPr>
              <p:cNvPr id="12"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5410200"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4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 tr8</a:t>
              </a:r>
              <a:r>
                <a:rPr lang="en-US" sz="4500" b="1" smtClean="0">
                  <a:solidFill>
                    <a:prstClr val="black"/>
                  </a:solidFill>
                  <a:latin typeface="Arial" panose="020B0604020202020204" pitchFamily="34" charset="0"/>
                  <a:cs typeface="Arial" panose="020B0604020202020204" pitchFamily="34" charset="0"/>
                  <a:sym typeface="Arial"/>
                </a:rPr>
                <a:t>7</a:t>
              </a:r>
              <a:r>
                <a:rPr lang="en-US" sz="4500" b="1" kern="0" smtClean="0">
                  <a:solidFill>
                    <a:prstClr val="black"/>
                  </a:solidFill>
                  <a:latin typeface="Arial" panose="020B0604020202020204" pitchFamily="34" charset="0"/>
                  <a:cs typeface="Arial" panose="020B0604020202020204" pitchFamily="34" charset="0"/>
                  <a:sym typeface="Arial"/>
                </a:rPr>
                <a:t>)</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grpSp>
      <p:sp>
        <p:nvSpPr>
          <p:cNvPr id="19" name="Oval Callout 18"/>
          <p:cNvSpPr/>
          <p:nvPr/>
        </p:nvSpPr>
        <p:spPr>
          <a:xfrm>
            <a:off x="8447428" y="5304729"/>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113427" y="1540014"/>
            <a:ext cx="4063933"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Quan sát Hình 3.</a:t>
            </a:r>
            <a:endParaRPr lang="en-US" sz="400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3080684" y="2380004"/>
                <a:ext cx="9144000" cy="2916696"/>
              </a:xfrm>
              <a:prstGeom prst="rect">
                <a:avLst/>
              </a:prstGeom>
            </p:spPr>
            <p:txBody>
              <a:bodyPr>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a) Tính</a:t>
                </a:r>
                <a:r>
                  <a:rPr lang="en-US" sz="40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solidFill>
                              <a:srgbClr val="000000"/>
                            </a:solidFill>
                            <a:latin typeface="Cambria Math" panose="02040503050406030204" pitchFamily="18" charset="0"/>
                            <a:cs typeface="Arial" panose="020B0604020202020204" pitchFamily="34" charset="0"/>
                          </a:rPr>
                        </m:ctrlPr>
                      </m:accPr>
                      <m:e>
                        <m:sSub>
                          <m:sSubPr>
                            <m:ctrlPr>
                              <a:rPr lang="en-US" sz="4000" i="1" smtClean="0">
                                <a:solidFill>
                                  <a:srgbClr val="000000"/>
                                </a:solidFill>
                                <a:latin typeface="Cambria Math" panose="02040503050406030204" pitchFamily="18" charset="0"/>
                                <a:cs typeface="Arial" panose="020B0604020202020204" pitchFamily="34" charset="0"/>
                              </a:rPr>
                            </m:ctrlPr>
                          </m:sSubPr>
                          <m:e>
                            <m:r>
                              <a:rPr lang="en-US" sz="4000" i="1" smtClean="0">
                                <a:solidFill>
                                  <a:srgbClr val="000000"/>
                                </a:solidFill>
                                <a:latin typeface="Cambria Math" panose="02040503050406030204" pitchFamily="18" charset="0"/>
                                <a:cs typeface="Arial" panose="020B0604020202020204" pitchFamily="34" charset="0"/>
                              </a:rPr>
                              <m:t>𝐵</m:t>
                            </m:r>
                          </m:e>
                          <m:sub>
                            <m:r>
                              <a:rPr lang="en-US" sz="4000" i="1" smtClean="0">
                                <a:solidFill>
                                  <a:srgbClr val="000000"/>
                                </a:solidFill>
                                <a:latin typeface="Cambria Math" panose="02040503050406030204" pitchFamily="18" charset="0"/>
                                <a:cs typeface="Arial" panose="020B0604020202020204" pitchFamily="34" charset="0"/>
                              </a:rPr>
                              <m:t>1</m:t>
                            </m:r>
                          </m:sub>
                        </m:sSub>
                      </m:e>
                    </m:acc>
                  </m:oMath>
                </a14:m>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a:p>
                <a:pPr algn="just">
                  <a:lnSpc>
                    <a:spcPct val="150000"/>
                  </a:lnSpc>
                </a:pPr>
                <a:r>
                  <a:rPr lang="en-US" sz="4000">
                    <a:solidFill>
                      <a:srgbClr val="000000"/>
                    </a:solidFill>
                    <a:latin typeface="Arial" panose="020B0604020202020204" pitchFamily="34" charset="0"/>
                    <a:cs typeface="Arial" panose="020B0604020202020204" pitchFamily="34" charset="0"/>
                  </a:rPr>
                  <a:t>b) Chứng minh </a:t>
                </a:r>
                <a:r>
                  <a:rPr lang="en-US" sz="4000" smtClean="0">
                    <a:solidFill>
                      <a:srgbClr val="000000"/>
                    </a:solidFill>
                    <a:latin typeface="Arial" panose="020B0604020202020204" pitchFamily="34" charset="0"/>
                    <a:cs typeface="Arial" panose="020B0604020202020204" pitchFamily="34" charset="0"/>
                  </a:rPr>
                  <a:t>rằng </a:t>
                </a:r>
                <a14:m>
                  <m:oMath xmlns:m="http://schemas.openxmlformats.org/officeDocument/2006/math">
                    <m:r>
                      <a:rPr lang="en-US" sz="4000" i="1">
                        <a:solidFill>
                          <a:prstClr val="black"/>
                        </a:solidFill>
                        <a:latin typeface="Cambria Math" panose="02040503050406030204" pitchFamily="18" charset="0"/>
                      </a:rPr>
                      <m:t>𝐴𝐶</m:t>
                    </m:r>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𝐵𝐷</m:t>
                    </m:r>
                  </m:oMath>
                </a14:m>
                <a:r>
                  <a:rPr lang="en-US" sz="4000" smtClean="0">
                    <a:solidFill>
                      <a:srgbClr val="000000"/>
                    </a:solidFill>
                    <a:latin typeface="Arial" panose="020B0604020202020204" pitchFamily="34" charset="0"/>
                    <a:cs typeface="Arial" panose="020B0604020202020204" pitchFamily="34" charset="0"/>
                  </a:rPr>
                  <a:t>.</a:t>
                </a:r>
              </a:p>
              <a:p>
                <a:pPr algn="just">
                  <a:lnSpc>
                    <a:spcPct val="150000"/>
                  </a:lnSpc>
                </a:pPr>
                <a:r>
                  <a:rPr lang="en-US" sz="4000" smtClean="0">
                    <a:solidFill>
                      <a:srgbClr val="000000"/>
                    </a:solidFill>
                    <a:latin typeface="Arial" panose="020B0604020202020204" pitchFamily="34" charset="0"/>
                    <a:cs typeface="Arial" panose="020B0604020202020204" pitchFamily="34" charset="0"/>
                  </a:rPr>
                  <a:t>c) </a:t>
                </a:r>
                <a:r>
                  <a:rPr lang="en-US" sz="4000">
                    <a:solidFill>
                      <a:srgbClr val="000000"/>
                    </a:solidFill>
                    <a:latin typeface="Arial" panose="020B0604020202020204" pitchFamily="34" charset="0"/>
                    <a:cs typeface="Arial" panose="020B0604020202020204" pitchFamily="34" charset="0"/>
                  </a:rPr>
                  <a:t>Tính</a:t>
                </a:r>
                <a:r>
                  <a:rPr lang="en-US" sz="40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sSub>
                          <m:sSubPr>
                            <m:ctrlPr>
                              <a:rPr lang="en-US" sz="4000" i="1">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𝐴</m:t>
                            </m:r>
                          </m:e>
                          <m:sub>
                            <m:r>
                              <a:rPr lang="en-US" sz="4000" i="1">
                                <a:solidFill>
                                  <a:srgbClr val="000000"/>
                                </a:solidFill>
                                <a:latin typeface="Cambria Math" panose="02040503050406030204" pitchFamily="18" charset="0"/>
                                <a:cs typeface="Arial" panose="020B0604020202020204" pitchFamily="34" charset="0"/>
                              </a:rPr>
                              <m:t>1</m:t>
                            </m:r>
                          </m:sub>
                        </m:sSub>
                      </m:e>
                    </m:acc>
                  </m:oMath>
                </a14:m>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080684" y="2380004"/>
                <a:ext cx="9144000" cy="2916696"/>
              </a:xfrm>
              <a:prstGeom prst="rect">
                <a:avLst/>
              </a:prstGeom>
              <a:blipFill rotWithShape="0">
                <a:blip r:embed="rId4"/>
                <a:stretch>
                  <a:fillRect l="-2333" b="-3758"/>
                </a:stretch>
              </a:blipFill>
            </p:spPr>
            <p:txBody>
              <a:bodyPr/>
              <a:lstStyle/>
              <a:p>
                <a:r>
                  <a:rPr lang="en-US">
                    <a:noFill/>
                  </a:rPr>
                  <a:t> </a:t>
                </a:r>
              </a:p>
            </p:txBody>
          </p:sp>
        </mc:Fallback>
      </mc:AlternateContent>
      <p:pic>
        <p:nvPicPr>
          <p:cNvPr id="5" name="Picture 4"/>
          <p:cNvPicPr>
            <a:picLocks noChangeAspect="1"/>
          </p:cNvPicPr>
          <p:nvPr/>
        </p:nvPicPr>
        <p:blipFill>
          <a:blip r:embed="rId5">
            <a:biLevel thresh="75000"/>
          </a:blip>
          <a:stretch>
            <a:fillRect/>
          </a:stretch>
        </p:blipFill>
        <p:spPr>
          <a:xfrm>
            <a:off x="11433908" y="1797321"/>
            <a:ext cx="5554784" cy="3917302"/>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3080684" y="6408105"/>
                <a:ext cx="14401801" cy="3840795"/>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Có</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+7</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(kề bù</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80</m:t>
                    </m:r>
                    <m:r>
                      <a:rPr lang="en-US" sz="4000" i="1" baseline="30000">
                        <a:solidFill>
                          <a:srgbClr val="000000"/>
                        </a:solidFill>
                        <a:latin typeface="Cambria Math" panose="02040503050406030204" pitchFamily="18" charset="0"/>
                        <a:ea typeface="Times New Roman" panose="02020603050405020304" pitchFamily="18" charset="0"/>
                        <a:cs typeface="Arial" panose="020B0604020202020204" pitchFamily="34" charset="0"/>
                      </a:rPr>
                      <m:t>𝑜</m:t>
                    </m:r>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𝐷𝐵𝐴</m:t>
                        </m:r>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80</m:t>
                    </m:r>
                    <m:r>
                      <a:rPr lang="en-US" sz="4000" i="1" baseline="30000">
                        <a:solidFill>
                          <a:srgbClr val="000000"/>
                        </a:solidFill>
                        <a:latin typeface="Cambria Math" panose="02040503050406030204" pitchFamily="18" charset="0"/>
                        <a:ea typeface="Times New Roman" panose="02020603050405020304" pitchFamily="18" charset="0"/>
                        <a:cs typeface="Arial" panose="020B0604020202020204" pitchFamily="34" charset="0"/>
                      </a:rPr>
                      <m:t>𝑜</m:t>
                    </m:r>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mà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hai góc này ở vị trí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đồng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vị</a:t>
                </a:r>
                <a:endParaRPr lang="en-US" sz="4000" smtClean="0">
                  <a:solidFill>
                    <a:prstClr val="black"/>
                  </a:solidFill>
                  <a:ea typeface="Calibri" panose="020F0502020204030204" pitchFamily="34" charset="0"/>
                  <a:cs typeface="Times New Roman" panose="02020603050405020304" pitchFamily="18" charset="0"/>
                </a:endParaRPr>
              </a:p>
              <a:p>
                <a:pPr>
                  <a:lnSpc>
                    <a:spcPct val="150000"/>
                  </a:lnSpc>
                </a:pPr>
                <a:r>
                  <a:rPr lang="en-US" sz="4000" smtClean="0">
                    <a:solidFill>
                      <a:prstClr val="black"/>
                    </a:solidFill>
                    <a:ea typeface="Calibri" panose="020F0502020204030204" pitchFamily="34" charset="0"/>
                    <a:cs typeface="Times New Roman" panose="02020603050405020304" pitchFamily="18" charset="0"/>
                  </a:rPr>
                  <a:t>     </a:t>
                </a:r>
                <a:r>
                  <a:rPr lang="en-US"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000">
                    <a:solidFill>
                      <a:prstClr val="black"/>
                    </a:solidFill>
                  </a:rPr>
                  <a:t> </a:t>
                </a:r>
                <a14:m>
                  <m:oMath xmlns:m="http://schemas.openxmlformats.org/officeDocument/2006/math">
                    <m:r>
                      <a:rPr lang="en-US" sz="4000" i="1">
                        <a:solidFill>
                          <a:prstClr val="black"/>
                        </a:solidFill>
                        <a:latin typeface="Cambria Math" panose="02040503050406030204" pitchFamily="18" charset="0"/>
                      </a:rPr>
                      <m:t>𝐴𝐶</m:t>
                    </m:r>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𝐵𝐷</m:t>
                    </m:r>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3080684" y="6408105"/>
                <a:ext cx="14401801" cy="3840795"/>
              </a:xfrm>
              <a:prstGeom prst="rect">
                <a:avLst/>
              </a:prstGeom>
              <a:blipFill rotWithShape="0">
                <a:blip r:embed="rId6"/>
                <a:stretch>
                  <a:fillRect l="-1481"/>
                </a:stretch>
              </a:blipFill>
            </p:spPr>
            <p:txBody>
              <a:bodyPr/>
              <a:lstStyle/>
              <a:p>
                <a:r>
                  <a:rPr lang="en-US">
                    <a:noFill/>
                  </a:rPr>
                  <a:t> </a:t>
                </a:r>
              </a:p>
            </p:txBody>
          </p:sp>
        </mc:Fallback>
      </mc:AlternateContent>
    </p:spTree>
    <p:extLst>
      <p:ext uri="{BB962C8B-B14F-4D97-AF65-F5344CB8AC3E}">
        <p14:creationId xmlns:p14="http://schemas.microsoft.com/office/powerpoint/2010/main" val="20317357"/>
      </p:ext>
    </p:extLst>
  </p:cSld>
  <p:clrMapOvr>
    <a:masterClrMapping/>
  </p:clrMapOvr>
  <mc:AlternateContent xmlns:mc="http://schemas.openxmlformats.org/markup-compatibility/2006">
    <mc:Choice xmlns:p14="http://schemas.microsoft.com/office/powerpoint/2010/main" Requires="p14">
      <p:transition spd="med" p14:dur="700">
        <p:pull dir="r"/>
      </p:transition>
    </mc:Choice>
    <mc:Fallback>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up)">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left)">
                                      <p:cBhvr>
                                        <p:cTn id="4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3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3105150" y="-3105150"/>
            <a:ext cx="12077700" cy="18288000"/>
          </a:xfrm>
          <a:prstGeom prst="rect">
            <a:avLst/>
          </a:prstGeom>
        </p:spPr>
      </p:pic>
      <p:grpSp>
        <p:nvGrpSpPr>
          <p:cNvPr id="9" name="Group 8"/>
          <p:cNvGrpSpPr/>
          <p:nvPr/>
        </p:nvGrpSpPr>
        <p:grpSpPr>
          <a:xfrm>
            <a:off x="6030571" y="148606"/>
            <a:ext cx="6226857" cy="1108694"/>
            <a:chOff x="6019800" y="377206"/>
            <a:chExt cx="6226857" cy="1108694"/>
          </a:xfrm>
        </p:grpSpPr>
        <p:grpSp>
          <p:nvGrpSpPr>
            <p:cNvPr id="10" name="Group 4"/>
            <p:cNvGrpSpPr/>
            <p:nvPr/>
          </p:nvGrpSpPr>
          <p:grpSpPr>
            <a:xfrm>
              <a:off x="6019800" y="377206"/>
              <a:ext cx="6226857" cy="1108694"/>
              <a:chOff x="0" y="0"/>
              <a:chExt cx="6038063" cy="6076340"/>
            </a:xfrm>
          </p:grpSpPr>
          <p:sp>
            <p:nvSpPr>
              <p:cNvPr id="12"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5410200"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4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 tr8</a:t>
              </a:r>
              <a:r>
                <a:rPr lang="en-US" sz="4500" b="1" smtClean="0">
                  <a:solidFill>
                    <a:prstClr val="black"/>
                  </a:solidFill>
                  <a:latin typeface="Arial" panose="020B0604020202020204" pitchFamily="34" charset="0"/>
                  <a:cs typeface="Arial" panose="020B0604020202020204" pitchFamily="34" charset="0"/>
                  <a:sym typeface="Arial"/>
                </a:rPr>
                <a:t>7</a:t>
              </a:r>
              <a:r>
                <a:rPr lang="en-US" sz="4500" b="1" kern="0" smtClean="0">
                  <a:solidFill>
                    <a:prstClr val="black"/>
                  </a:solidFill>
                  <a:latin typeface="Arial" panose="020B0604020202020204" pitchFamily="34" charset="0"/>
                  <a:cs typeface="Arial" panose="020B0604020202020204" pitchFamily="34" charset="0"/>
                  <a:sym typeface="Arial"/>
                </a:rPr>
                <a:t>)</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grpSp>
      <p:sp>
        <p:nvSpPr>
          <p:cNvPr id="19" name="Oval Callout 18"/>
          <p:cNvSpPr/>
          <p:nvPr/>
        </p:nvSpPr>
        <p:spPr>
          <a:xfrm>
            <a:off x="8338513" y="5539950"/>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113427" y="1540014"/>
            <a:ext cx="4063933"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Quan sát Hình 3.</a:t>
            </a:r>
            <a:endParaRPr lang="en-US" sz="400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3080684" y="2380004"/>
                <a:ext cx="9144000" cy="2916696"/>
              </a:xfrm>
              <a:prstGeom prst="rect">
                <a:avLst/>
              </a:prstGeom>
            </p:spPr>
            <p:txBody>
              <a:bodyPr>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a) Tính</a:t>
                </a:r>
                <a:r>
                  <a:rPr lang="en-US" sz="40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solidFill>
                              <a:srgbClr val="000000"/>
                            </a:solidFill>
                            <a:latin typeface="Cambria Math" panose="02040503050406030204" pitchFamily="18" charset="0"/>
                            <a:cs typeface="Arial" panose="020B0604020202020204" pitchFamily="34" charset="0"/>
                          </a:rPr>
                        </m:ctrlPr>
                      </m:accPr>
                      <m:e>
                        <m:sSub>
                          <m:sSubPr>
                            <m:ctrlPr>
                              <a:rPr lang="en-US" sz="4000" i="1" smtClean="0">
                                <a:solidFill>
                                  <a:srgbClr val="000000"/>
                                </a:solidFill>
                                <a:latin typeface="Cambria Math" panose="02040503050406030204" pitchFamily="18" charset="0"/>
                                <a:cs typeface="Arial" panose="020B0604020202020204" pitchFamily="34" charset="0"/>
                              </a:rPr>
                            </m:ctrlPr>
                          </m:sSubPr>
                          <m:e>
                            <m:r>
                              <a:rPr lang="en-US" sz="4000" i="1" smtClean="0">
                                <a:solidFill>
                                  <a:srgbClr val="000000"/>
                                </a:solidFill>
                                <a:latin typeface="Cambria Math" panose="02040503050406030204" pitchFamily="18" charset="0"/>
                                <a:cs typeface="Arial" panose="020B0604020202020204" pitchFamily="34" charset="0"/>
                              </a:rPr>
                              <m:t>𝐵</m:t>
                            </m:r>
                          </m:e>
                          <m:sub>
                            <m:r>
                              <a:rPr lang="en-US" sz="4000" i="1" smtClean="0">
                                <a:solidFill>
                                  <a:srgbClr val="000000"/>
                                </a:solidFill>
                                <a:latin typeface="Cambria Math" panose="02040503050406030204" pitchFamily="18" charset="0"/>
                                <a:cs typeface="Arial" panose="020B0604020202020204" pitchFamily="34" charset="0"/>
                              </a:rPr>
                              <m:t>1</m:t>
                            </m:r>
                          </m:sub>
                        </m:sSub>
                      </m:e>
                    </m:acc>
                  </m:oMath>
                </a14:m>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a:p>
                <a:pPr algn="just">
                  <a:lnSpc>
                    <a:spcPct val="150000"/>
                  </a:lnSpc>
                </a:pPr>
                <a:r>
                  <a:rPr lang="en-US" sz="4000">
                    <a:solidFill>
                      <a:srgbClr val="000000"/>
                    </a:solidFill>
                    <a:latin typeface="Arial" panose="020B0604020202020204" pitchFamily="34" charset="0"/>
                    <a:cs typeface="Arial" panose="020B0604020202020204" pitchFamily="34" charset="0"/>
                  </a:rPr>
                  <a:t>b) Chứng minh </a:t>
                </a:r>
                <a:r>
                  <a:rPr lang="en-US" sz="4000" smtClean="0">
                    <a:solidFill>
                      <a:srgbClr val="000000"/>
                    </a:solidFill>
                    <a:latin typeface="Arial" panose="020B0604020202020204" pitchFamily="34" charset="0"/>
                    <a:cs typeface="Arial" panose="020B0604020202020204" pitchFamily="34" charset="0"/>
                  </a:rPr>
                  <a:t>rằng </a:t>
                </a:r>
                <a14:m>
                  <m:oMath xmlns:m="http://schemas.openxmlformats.org/officeDocument/2006/math">
                    <m:r>
                      <a:rPr lang="en-US" sz="4000" i="1">
                        <a:solidFill>
                          <a:prstClr val="black"/>
                        </a:solidFill>
                        <a:latin typeface="Cambria Math" panose="02040503050406030204" pitchFamily="18" charset="0"/>
                      </a:rPr>
                      <m:t>𝐴𝐶</m:t>
                    </m:r>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𝐵𝐷</m:t>
                    </m:r>
                  </m:oMath>
                </a14:m>
                <a:r>
                  <a:rPr lang="en-US" sz="4000" smtClean="0">
                    <a:solidFill>
                      <a:srgbClr val="000000"/>
                    </a:solidFill>
                    <a:latin typeface="Arial" panose="020B0604020202020204" pitchFamily="34" charset="0"/>
                    <a:cs typeface="Arial" panose="020B0604020202020204" pitchFamily="34" charset="0"/>
                  </a:rPr>
                  <a:t>.</a:t>
                </a:r>
              </a:p>
              <a:p>
                <a:pPr algn="just">
                  <a:lnSpc>
                    <a:spcPct val="150000"/>
                  </a:lnSpc>
                </a:pPr>
                <a:r>
                  <a:rPr lang="en-US" sz="4000" smtClean="0">
                    <a:solidFill>
                      <a:srgbClr val="000000"/>
                    </a:solidFill>
                    <a:latin typeface="Arial" panose="020B0604020202020204" pitchFamily="34" charset="0"/>
                    <a:cs typeface="Arial" panose="020B0604020202020204" pitchFamily="34" charset="0"/>
                  </a:rPr>
                  <a:t>c) </a:t>
                </a:r>
                <a:r>
                  <a:rPr lang="en-US" sz="4000">
                    <a:solidFill>
                      <a:srgbClr val="000000"/>
                    </a:solidFill>
                    <a:latin typeface="Arial" panose="020B0604020202020204" pitchFamily="34" charset="0"/>
                    <a:cs typeface="Arial" panose="020B0604020202020204" pitchFamily="34" charset="0"/>
                  </a:rPr>
                  <a:t>Tính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sSub>
                          <m:sSubPr>
                            <m:ctrlPr>
                              <a:rPr lang="en-US" sz="4000" i="1">
                                <a:solidFill>
                                  <a:srgbClr val="000000"/>
                                </a:solidFill>
                                <a:latin typeface="Cambria Math" panose="02040503050406030204" pitchFamily="18" charset="0"/>
                                <a:cs typeface="Arial" panose="020B0604020202020204" pitchFamily="34" charset="0"/>
                              </a:rPr>
                            </m:ctrlPr>
                          </m:sSubPr>
                          <m:e>
                            <m:r>
                              <a:rPr lang="en-US" sz="4000" i="1" smtClean="0">
                                <a:solidFill>
                                  <a:srgbClr val="000000"/>
                                </a:solidFill>
                                <a:latin typeface="Cambria Math" panose="02040503050406030204" pitchFamily="18" charset="0"/>
                                <a:cs typeface="Arial" panose="020B0604020202020204" pitchFamily="34" charset="0"/>
                              </a:rPr>
                              <m:t>𝐴</m:t>
                            </m:r>
                          </m:e>
                          <m:sub>
                            <m:r>
                              <a:rPr lang="en-US" sz="4000" i="1">
                                <a:solidFill>
                                  <a:srgbClr val="000000"/>
                                </a:solidFill>
                                <a:latin typeface="Cambria Math" panose="02040503050406030204" pitchFamily="18" charset="0"/>
                                <a:cs typeface="Arial" panose="020B0604020202020204" pitchFamily="34" charset="0"/>
                              </a:rPr>
                              <m:t>1</m:t>
                            </m:r>
                          </m:sub>
                        </m:sSub>
                      </m:e>
                    </m:acc>
                  </m:oMath>
                </a14:m>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080684" y="2380004"/>
                <a:ext cx="9144000" cy="2916696"/>
              </a:xfrm>
              <a:prstGeom prst="rect">
                <a:avLst/>
              </a:prstGeom>
              <a:blipFill rotWithShape="0">
                <a:blip r:embed="rId4"/>
                <a:stretch>
                  <a:fillRect l="-2333" b="-3758"/>
                </a:stretch>
              </a:blipFill>
            </p:spPr>
            <p:txBody>
              <a:bodyPr/>
              <a:lstStyle/>
              <a:p>
                <a:r>
                  <a:rPr lang="en-US">
                    <a:noFill/>
                  </a:rPr>
                  <a:t> </a:t>
                </a:r>
              </a:p>
            </p:txBody>
          </p:sp>
        </mc:Fallback>
      </mc:AlternateContent>
      <p:pic>
        <p:nvPicPr>
          <p:cNvPr id="5" name="Picture 4"/>
          <p:cNvPicPr>
            <a:picLocks noChangeAspect="1"/>
          </p:cNvPicPr>
          <p:nvPr/>
        </p:nvPicPr>
        <p:blipFill>
          <a:blip r:embed="rId5">
            <a:biLevel thresh="75000"/>
          </a:blip>
          <a:stretch>
            <a:fillRect/>
          </a:stretch>
        </p:blipFill>
        <p:spPr>
          <a:xfrm>
            <a:off x="11433908" y="1797321"/>
            <a:ext cx="5554784" cy="3917302"/>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3085446" y="6896100"/>
                <a:ext cx="13378516" cy="3005246"/>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 Xét tam giác ABC có:</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(ĐL tổng ba góc trong 1 tam giác)</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085446" y="6896100"/>
                <a:ext cx="13378516" cy="3005246"/>
              </a:xfrm>
              <a:prstGeom prst="rect">
                <a:avLst/>
              </a:prstGeom>
              <a:blipFill rotWithShape="0">
                <a:blip r:embed="rId6"/>
                <a:stretch>
                  <a:fillRect l="-1595"/>
                </a:stretch>
              </a:blipFill>
            </p:spPr>
            <p:txBody>
              <a:bodyPr/>
              <a:lstStyle/>
              <a:p>
                <a:r>
                  <a:rPr lang="en-US">
                    <a:noFill/>
                  </a:rPr>
                  <a:t> </a:t>
                </a:r>
              </a:p>
            </p:txBody>
          </p:sp>
        </mc:Fallback>
      </mc:AlternateContent>
    </p:spTree>
    <p:extLst>
      <p:ext uri="{BB962C8B-B14F-4D97-AF65-F5344CB8AC3E}">
        <p14:creationId xmlns:p14="http://schemas.microsoft.com/office/powerpoint/2010/main" val="3763658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4" name="Group 4"/>
          <p:cNvGrpSpPr/>
          <p:nvPr/>
        </p:nvGrpSpPr>
        <p:grpSpPr>
          <a:xfrm>
            <a:off x="1219200" y="1223466"/>
            <a:ext cx="15773397" cy="9939834"/>
            <a:chOff x="0" y="0"/>
            <a:chExt cx="6038062" cy="6076340"/>
          </a:xfrm>
        </p:grpSpPr>
        <p:sp>
          <p:nvSpPr>
            <p:cNvPr id="5" name="Freeform 5"/>
            <p:cNvSpPr/>
            <p:nvPr/>
          </p:nvSpPr>
          <p:spPr>
            <a:xfrm>
              <a:off x="31750" y="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0" name="Group 4"/>
          <p:cNvGrpSpPr/>
          <p:nvPr/>
        </p:nvGrpSpPr>
        <p:grpSpPr>
          <a:xfrm>
            <a:off x="6248400" y="723900"/>
            <a:ext cx="5774830" cy="1108694"/>
            <a:chOff x="0" y="0"/>
            <a:chExt cx="6038063" cy="6076340"/>
          </a:xfrm>
        </p:grpSpPr>
        <p:sp>
          <p:nvSpPr>
            <p:cNvPr id="12"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6" name="TextBox 25"/>
          <p:cNvSpPr txBox="1"/>
          <p:nvPr/>
        </p:nvSpPr>
        <p:spPr>
          <a:xfrm>
            <a:off x="6629398" y="885832"/>
            <a:ext cx="5410200"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a:t>
            </a:r>
            <a:r>
              <a:rPr lang="en-US" sz="4500" b="1" kern="0" smtClean="0">
                <a:solidFill>
                  <a:prstClr val="black"/>
                </a:solidFill>
                <a:latin typeface="Arial" panose="020B0604020202020204" pitchFamily="34" charset="0"/>
                <a:cs typeface="Arial" panose="020B0604020202020204" pitchFamily="34" charset="0"/>
                <a:sym typeface="Arial"/>
              </a:rPr>
              <a:t>5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 tr8</a:t>
            </a:r>
            <a:r>
              <a:rPr lang="en-US" sz="4500" b="1" smtClean="0">
                <a:solidFill>
                  <a:prstClr val="black"/>
                </a:solidFill>
                <a:latin typeface="Arial" panose="020B0604020202020204" pitchFamily="34" charset="0"/>
                <a:cs typeface="Arial" panose="020B0604020202020204" pitchFamily="34" charset="0"/>
                <a:sym typeface="Arial"/>
              </a:rPr>
              <a:t>7</a:t>
            </a:r>
            <a:r>
              <a:rPr lang="en-US" sz="4500" b="1" kern="0" smtClean="0">
                <a:solidFill>
                  <a:prstClr val="black"/>
                </a:solidFill>
                <a:latin typeface="Arial" panose="020B0604020202020204" pitchFamily="34" charset="0"/>
                <a:cs typeface="Arial" panose="020B0604020202020204" pitchFamily="34" charset="0"/>
                <a:sym typeface="Arial"/>
              </a:rPr>
              <a:t>)</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sp>
        <p:nvSpPr>
          <p:cNvPr id="2" name="Rectangle 1"/>
          <p:cNvSpPr/>
          <p:nvPr/>
        </p:nvSpPr>
        <p:spPr>
          <a:xfrm>
            <a:off x="2106790" y="1979190"/>
            <a:ext cx="8343951"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Quan sát Hình 4. Chứng minh rằng:</a:t>
            </a:r>
            <a:endParaRPr lang="en-US" sz="40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2743200" y="2857500"/>
                <a:ext cx="5308120" cy="707886"/>
              </a:xfrm>
              <a:prstGeom prst="rect">
                <a:avLst/>
              </a:prstGeom>
            </p:spPr>
            <p:txBody>
              <a:bodyPr wrap="none">
                <a:spAutoFit/>
              </a:bodyPr>
              <a:lstStyle/>
              <a:p>
                <a14:m>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𝐴𝐵</m:t>
                    </m:r>
                    <m:r>
                      <a:rPr lang="en-US" sz="4000" i="0">
                        <a:latin typeface="Cambria Math" panose="02040503050406030204" pitchFamily="18" charset="0"/>
                      </a:rPr>
                      <m:t>∥</m:t>
                    </m:r>
                    <m:r>
                      <a:rPr lang="en-US" sz="4000" i="1">
                        <a:latin typeface="Cambria Math" panose="02040503050406030204" pitchFamily="18" charset="0"/>
                      </a:rPr>
                      <m:t>𝐶𝐷</m:t>
                    </m:r>
                  </m:oMath>
                </a14:m>
                <a:r>
                  <a:rPr lang="en-US" sz="4000" smtClean="0"/>
                  <a:t> </a:t>
                </a:r>
                <a:r>
                  <a:rPr lang="en-US" sz="4000" smtClean="0">
                    <a:latin typeface="Arial" panose="020B0604020202020204" pitchFamily="34" charset="0"/>
                    <a:cs typeface="Arial" panose="020B0604020202020204" pitchFamily="34" charset="0"/>
                  </a:rPr>
                  <a:t>và</a:t>
                </a:r>
                <a:r>
                  <a:rPr lang="en-US" sz="4000" smtClean="0"/>
                  <a:t> </a:t>
                </a:r>
                <a14:m>
                  <m:oMath xmlns:m="http://schemas.openxmlformats.org/officeDocument/2006/math">
                    <m:r>
                      <a:rPr lang="en-US" sz="4000" i="1">
                        <a:latin typeface="Cambria Math" panose="02040503050406030204" pitchFamily="18" charset="0"/>
                      </a:rPr>
                      <m:t>𝐸𝐹</m:t>
                    </m:r>
                    <m:r>
                      <a:rPr lang="en-US" sz="4000">
                        <a:latin typeface="Cambria Math" panose="02040503050406030204" pitchFamily="18" charset="0"/>
                      </a:rPr>
                      <m:t>∥</m:t>
                    </m:r>
                    <m:r>
                      <a:rPr lang="en-US" sz="4000" i="1">
                        <a:latin typeface="Cambria Math" panose="02040503050406030204" pitchFamily="18" charset="0"/>
                      </a:rPr>
                      <m:t>𝐶𝐷</m:t>
                    </m:r>
                  </m:oMath>
                </a14:m>
                <a:endParaRPr lang="en-US" sz="4000"/>
              </a:p>
            </p:txBody>
          </p:sp>
        </mc:Choice>
        <mc:Fallback>
          <p:sp>
            <p:nvSpPr>
              <p:cNvPr id="7" name="Rectangle 6"/>
              <p:cNvSpPr>
                <a:spLocks noRot="1" noChangeAspect="1" noMove="1" noResize="1" noEditPoints="1" noAdjustHandles="1" noChangeArrowheads="1" noChangeShapeType="1" noTextEdit="1"/>
              </p:cNvSpPr>
              <p:nvPr/>
            </p:nvSpPr>
            <p:spPr>
              <a:xfrm>
                <a:off x="2743200" y="2857500"/>
                <a:ext cx="5308120" cy="707886"/>
              </a:xfrm>
              <a:prstGeom prst="rect">
                <a:avLst/>
              </a:prstGeom>
              <a:blipFill rotWithShape="0">
                <a:blip r:embed="rId3"/>
                <a:stretch>
                  <a:fillRect t="-17241" b="-344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708086" y="3848100"/>
                <a:ext cx="2765372"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𝐴𝐵</m:t>
                      </m:r>
                      <m:r>
                        <a:rPr lang="en-US" sz="4000" i="0">
                          <a:latin typeface="Cambria Math" panose="02040503050406030204" pitchFamily="18" charset="0"/>
                        </a:rPr>
                        <m:t>∥</m:t>
                      </m:r>
                      <m:r>
                        <a:rPr lang="en-US" sz="4000" i="1">
                          <a:latin typeface="Cambria Math" panose="02040503050406030204" pitchFamily="18" charset="0"/>
                        </a:rPr>
                        <m:t>𝐸𝐹</m:t>
                      </m:r>
                    </m:oMath>
                  </m:oMathPara>
                </a14:m>
                <a:endParaRPr lang="en-US" sz="4000"/>
              </a:p>
            </p:txBody>
          </p:sp>
        </mc:Choice>
        <mc:Fallback>
          <p:sp>
            <p:nvSpPr>
              <p:cNvPr id="8" name="Rectangle 7"/>
              <p:cNvSpPr>
                <a:spLocks noRot="1" noChangeAspect="1" noMove="1" noResize="1" noEditPoints="1" noAdjustHandles="1" noChangeArrowheads="1" noChangeShapeType="1" noTextEdit="1"/>
              </p:cNvSpPr>
              <p:nvPr/>
            </p:nvSpPr>
            <p:spPr>
              <a:xfrm>
                <a:off x="2708086" y="3848100"/>
                <a:ext cx="2765372" cy="707886"/>
              </a:xfrm>
              <a:prstGeom prst="rect">
                <a:avLst/>
              </a:prstGeom>
              <a:blipFill rotWithShape="0">
                <a:blip r:embed="rId4"/>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5">
            <a:biLevel thresh="75000"/>
          </a:blip>
          <a:stretch>
            <a:fillRect/>
          </a:stretch>
        </p:blipFill>
        <p:spPr>
          <a:xfrm>
            <a:off x="11277600" y="1887665"/>
            <a:ext cx="5077319" cy="4094035"/>
          </a:xfrm>
          <a:prstGeom prst="rect">
            <a:avLst/>
          </a:prstGeom>
        </p:spPr>
      </p:pic>
      <p:sp>
        <p:nvSpPr>
          <p:cNvPr id="44" name="Oval Callout 43"/>
          <p:cNvSpPr/>
          <p:nvPr/>
        </p:nvSpPr>
        <p:spPr>
          <a:xfrm>
            <a:off x="8490912" y="4997055"/>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974457" y="6395978"/>
                <a:ext cx="14935198" cy="1938992"/>
              </a:xfrm>
              <a:prstGeom prst="rect">
                <a:avLst/>
              </a:prstGeom>
            </p:spPr>
            <p:txBody>
              <a:bodyPr wrap="square">
                <a:spAutoFit/>
              </a:bodyPr>
              <a:lstStyle/>
              <a:p>
                <a:pPr>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effectLst/>
                        <a:latin typeface="Cambria Math" panose="02040503050406030204" pitchFamily="18" charset="0"/>
                        <a:ea typeface="Cambria Math" panose="02040503050406030204" pitchFamily="18" charset="0"/>
                        <a:cs typeface="Cambria Math" panose="02040503050406030204" pitchFamily="18" charset="0"/>
                      </a:rPr>
                      <m:t>𝐵𝐶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r>
                      <a:rPr lang="en-US" sz="4000" i="1">
                        <a:effectLst/>
                        <a:latin typeface="Cambria Math" panose="02040503050406030204" pitchFamily="18" charset="0"/>
                        <a:ea typeface="Cambria Math" panose="02040503050406030204" pitchFamily="18" charset="0"/>
                        <a:cs typeface="Cambria Math" panose="02040503050406030204" pitchFamily="18" charset="0"/>
                      </a:rPr>
                      <m:t>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𝐷</m:t>
                    </m:r>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effectLst/>
                        <a:latin typeface="Cambria Math" panose="02040503050406030204" pitchFamily="18" charset="0"/>
                        <a:ea typeface="Cambria Math" panose="02040503050406030204" pitchFamily="18" charset="0"/>
                        <a:cs typeface="Cambria Math" panose="02040503050406030204" pitchFamily="18" charset="0"/>
                      </a:rPr>
                      <m:t>𝐵𝐶</m:t>
                    </m:r>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latin typeface="Cambria Math" panose="02040503050406030204" pitchFamily="18" charset="0"/>
                      </a:rPr>
                      <m:t>𝐴𝐵</m:t>
                    </m:r>
                    <m:r>
                      <a:rPr lang="en-US" sz="4000">
                        <a:latin typeface="Cambria Math" panose="02040503050406030204" pitchFamily="18" charset="0"/>
                      </a:rPr>
                      <m:t>∥</m:t>
                    </m:r>
                    <m:r>
                      <a:rPr lang="en-US" sz="4000" i="1">
                        <a:latin typeface="Cambria Math" panose="02040503050406030204" pitchFamily="18" charset="0"/>
                      </a:rPr>
                      <m:t>𝐶𝐷</m:t>
                    </m:r>
                  </m:oMath>
                </a14:m>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(Từ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vuông góc đến song song)</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smtClean="0">
                    <a:effectLst/>
                    <a:ea typeface="Cambria Math" panose="02040503050406030204" pitchFamily="18" charset="0"/>
                    <a:cs typeface="Cambria Math" panose="02040503050406030204" pitchFamily="18" charset="0"/>
                  </a:rPr>
                  <a:t>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𝐸𝐹</m:t>
                    </m:r>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effectLst/>
                        <a:latin typeface="Cambria Math" panose="02040503050406030204" pitchFamily="18" charset="0"/>
                        <a:ea typeface="Cambria Math" panose="02040503050406030204" pitchFamily="18" charset="0"/>
                        <a:cs typeface="Cambria Math" panose="02040503050406030204" pitchFamily="18" charset="0"/>
                      </a:rPr>
                      <m:t>𝐷𝐸</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r>
                      <a:rPr lang="en-US" sz="4000" i="1">
                        <a:effectLst/>
                        <a:latin typeface="Cambria Math" panose="02040503050406030204" pitchFamily="18" charset="0"/>
                        <a:ea typeface="Cambria Math" panose="02040503050406030204" pitchFamily="18" charset="0"/>
                        <a:cs typeface="Cambria Math" panose="02040503050406030204" pitchFamily="18" charset="0"/>
                      </a:rPr>
                      <m:t>𝐶𝐷</m:t>
                    </m:r>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effectLst/>
                        <a:latin typeface="Cambria Math" panose="02040503050406030204" pitchFamily="18" charset="0"/>
                        <a:ea typeface="Cambria Math" panose="02040503050406030204" pitchFamily="18" charset="0"/>
                        <a:cs typeface="Cambria Math" panose="02040503050406030204" pitchFamily="18" charset="0"/>
                      </a:rPr>
                      <m:t>𝐷𝐸</m:t>
                    </m:r>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latin typeface="Cambria Math" panose="02040503050406030204" pitchFamily="18" charset="0"/>
                      </a:rPr>
                      <m:t>𝐸𝐹</m:t>
                    </m:r>
                    <m:r>
                      <a:rPr lang="en-US" sz="4000">
                        <a:latin typeface="Cambria Math" panose="02040503050406030204" pitchFamily="18" charset="0"/>
                      </a:rPr>
                      <m:t>∥</m:t>
                    </m:r>
                    <m:r>
                      <a:rPr lang="en-US" sz="4000" i="1">
                        <a:latin typeface="Cambria Math" panose="02040503050406030204" pitchFamily="18" charset="0"/>
                      </a:rPr>
                      <m:t>𝐶𝐷</m:t>
                    </m:r>
                  </m:oMath>
                </a14:m>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(Từ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vuông góc đến song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song</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974457" y="6395978"/>
                <a:ext cx="14935198" cy="1938992"/>
              </a:xfrm>
              <a:prstGeom prst="rect">
                <a:avLst/>
              </a:prstGeom>
              <a:blipFill rotWithShape="0">
                <a:blip r:embed="rId6"/>
                <a:stretch>
                  <a:fillRect l="-1469" b="-69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1968454" y="8569748"/>
                <a:ext cx="8491812" cy="1015663"/>
              </a:xfrm>
              <a:prstGeom prst="rect">
                <a:avLst/>
              </a:prstGeom>
            </p:spPr>
            <p:txBody>
              <a:bodyPr wrap="none">
                <a:spAutoFit/>
              </a:bodyPr>
              <a:lstStyle/>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Vì </a:t>
                </a:r>
                <a14:m>
                  <m:oMath xmlns:m="http://schemas.openxmlformats.org/officeDocument/2006/math">
                    <m:r>
                      <a:rPr lang="en-US" sz="4000" i="1">
                        <a:solidFill>
                          <a:prstClr val="black"/>
                        </a:solidFill>
                        <a:latin typeface="Cambria Math" panose="02040503050406030204" pitchFamily="18" charset="0"/>
                      </a:rPr>
                      <m:t>𝐴𝐵</m:t>
                    </m:r>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𝐶𝐷</m:t>
                    </m:r>
                  </m:oMath>
                </a14:m>
                <a:r>
                  <a:rPr lang="en-US" sz="4000">
                    <a:solidFill>
                      <a:prstClr val="black"/>
                    </a:solidFill>
                  </a:rPr>
                  <a:t> </a:t>
                </a:r>
                <a:r>
                  <a:rPr lang="en-US" sz="4000">
                    <a:solidFill>
                      <a:prstClr val="black"/>
                    </a:solidFill>
                    <a:latin typeface="Arial" panose="020B0604020202020204" pitchFamily="34" charset="0"/>
                    <a:cs typeface="Arial" panose="020B0604020202020204" pitchFamily="34" charset="0"/>
                  </a:rPr>
                  <a:t>và</a:t>
                </a:r>
                <a:r>
                  <a:rPr lang="en-US" sz="4000">
                    <a:solidFill>
                      <a:prstClr val="black"/>
                    </a:solidFill>
                  </a:rPr>
                  <a:t> </a:t>
                </a:r>
                <a14:m>
                  <m:oMath xmlns:m="http://schemas.openxmlformats.org/officeDocument/2006/math">
                    <m:r>
                      <a:rPr lang="en-US" sz="4000" i="1">
                        <a:solidFill>
                          <a:prstClr val="black"/>
                        </a:solidFill>
                        <a:latin typeface="Cambria Math" panose="02040503050406030204" pitchFamily="18" charset="0"/>
                      </a:rPr>
                      <m:t>𝐸𝐹</m:t>
                    </m:r>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𝐶𝐷</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rPr>
                      <m:t>𝐴𝐵</m:t>
                    </m:r>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𝐸𝐹</m:t>
                    </m:r>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968454" y="8569748"/>
                <a:ext cx="8491812" cy="1015663"/>
              </a:xfrm>
              <a:prstGeom prst="rect">
                <a:avLst/>
              </a:prstGeom>
              <a:blipFill rotWithShape="0">
                <a:blip r:embed="rId7"/>
                <a:stretch>
                  <a:fillRect l="-2584" b="-14458"/>
                </a:stretch>
              </a:blipFill>
            </p:spPr>
            <p:txBody>
              <a:bodyPr/>
              <a:lstStyle/>
              <a:p>
                <a:r>
                  <a:rPr lang="en-US">
                    <a:noFill/>
                  </a:rPr>
                  <a:t> </a:t>
                </a:r>
              </a:p>
            </p:txBody>
          </p:sp>
        </mc:Fallback>
      </mc:AlternateContent>
    </p:spTree>
    <p:extLst>
      <p:ext uri="{BB962C8B-B14F-4D97-AF65-F5344CB8AC3E}">
        <p14:creationId xmlns:p14="http://schemas.microsoft.com/office/powerpoint/2010/main" val="3268826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p:tgtEl>
                                          <p:spTgt spid="44"/>
                                        </p:tgtEl>
                                        <p:attrNameLst>
                                          <p:attrName>ppt_y</p:attrName>
                                        </p:attrNameLst>
                                      </p:cBhvr>
                                      <p:tavLst>
                                        <p:tav tm="0">
                                          <p:val>
                                            <p:strVal val="#ppt_y+#ppt_h*1.125000"/>
                                          </p:val>
                                        </p:tav>
                                        <p:tav tm="100000">
                                          <p:val>
                                            <p:strVal val="#ppt_y"/>
                                          </p:val>
                                        </p:tav>
                                      </p:tavLst>
                                    </p:anim>
                                    <p:animEffect transition="in" filter="wipe(up)">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7" grpId="0"/>
      <p:bldP spid="8" grpId="0"/>
      <p:bldP spid="44"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3505200" y="2476500"/>
            <a:ext cx="11582400" cy="4799564"/>
            <a:chOff x="0" y="0"/>
            <a:chExt cx="14831039" cy="6207579"/>
          </a:xfrm>
        </p:grpSpPr>
        <p:sp>
          <p:nvSpPr>
            <p:cNvPr id="3" name="Freeform 3"/>
            <p:cNvSpPr/>
            <p:nvPr/>
          </p:nvSpPr>
          <p:spPr>
            <a:xfrm>
              <a:off x="31750" y="31750"/>
              <a:ext cx="14767539" cy="614407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0"/>
              <a:ext cx="14831039" cy="6207579"/>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 name="TextBox 5"/>
          <p:cNvSpPr txBox="1"/>
          <p:nvPr/>
        </p:nvSpPr>
        <p:spPr>
          <a:xfrm>
            <a:off x="3444240" y="3467100"/>
            <a:ext cx="11658600" cy="1834798"/>
          </a:xfrm>
          <a:prstGeom prst="rect">
            <a:avLst/>
          </a:prstGeom>
        </p:spPr>
        <p:txBody>
          <a:bodyPr wrap="square" lIns="0" tIns="0" rIns="0" bIns="0" rtlCol="0" anchor="t">
            <a:spAutoFit/>
          </a:bodyPr>
          <a:lstStyle/>
          <a:p>
            <a:pPr algn="ctr">
              <a:lnSpc>
                <a:spcPts val="16800"/>
              </a:lnSpc>
            </a:pPr>
            <a:r>
              <a:rPr lang="en-US" sz="7500" b="1" smtClean="0">
                <a:solidFill>
                  <a:srgbClr val="4C5270"/>
                </a:solidFill>
                <a:latin typeface="Arial" panose="020B0604020202020204" pitchFamily="34" charset="0"/>
                <a:cs typeface="Arial" panose="020B0604020202020204" pitchFamily="34" charset="0"/>
              </a:rPr>
              <a:t>VẬN DỤNG</a:t>
            </a:r>
            <a:endParaRPr lang="en-US" sz="7500" b="1">
              <a:solidFill>
                <a:srgbClr val="4C527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7328751"/>
            <a:ext cx="2338023" cy="201069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4917875" y="7349728"/>
            <a:ext cx="2289236" cy="196874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79350">
            <a:off x="1268144" y="768352"/>
            <a:ext cx="2007737" cy="22581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a:off x="15331458" y="919089"/>
            <a:ext cx="2054922" cy="2311262"/>
          </a:xfrm>
          <a:prstGeom prst="rect">
            <a:avLst/>
          </a:prstGeom>
        </p:spPr>
      </p:pic>
      <p:pic>
        <p:nvPicPr>
          <p:cNvPr id="1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48600" y="1492934"/>
            <a:ext cx="2508173" cy="1370089"/>
          </a:xfrm>
          <a:prstGeom prst="rect">
            <a:avLst/>
          </a:prstGeom>
        </p:spPr>
      </p:pic>
    </p:spTree>
    <p:extLst>
      <p:ext uri="{BB962C8B-B14F-4D97-AF65-F5344CB8AC3E}">
        <p14:creationId xmlns:p14="http://schemas.microsoft.com/office/powerpoint/2010/main" val="3097268034"/>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91002" y="-4331984"/>
            <a:ext cx="9906000" cy="19354800"/>
          </a:xfrm>
          <a:prstGeom prst="rect">
            <a:avLst/>
          </a:prstGeom>
        </p:spPr>
      </p:pic>
      <p:grpSp>
        <p:nvGrpSpPr>
          <p:cNvPr id="11" name="Group 10"/>
          <p:cNvGrpSpPr/>
          <p:nvPr/>
        </p:nvGrpSpPr>
        <p:grpSpPr>
          <a:xfrm>
            <a:off x="6106774" y="190500"/>
            <a:ext cx="6226857" cy="1108694"/>
            <a:chOff x="6019800" y="377206"/>
            <a:chExt cx="6226857" cy="1108694"/>
          </a:xfrm>
        </p:grpSpPr>
        <p:grpSp>
          <p:nvGrpSpPr>
            <p:cNvPr id="4" name="Group 4"/>
            <p:cNvGrpSpPr/>
            <p:nvPr/>
          </p:nvGrpSpPr>
          <p:grpSpPr>
            <a:xfrm>
              <a:off x="6019800" y="377206"/>
              <a:ext cx="6226857" cy="1108694"/>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9" name="TextBox 8"/>
            <p:cNvSpPr txBox="1"/>
            <p:nvPr/>
          </p:nvSpPr>
          <p:spPr>
            <a:xfrm>
              <a:off x="6542426" y="560084"/>
              <a:ext cx="5410200"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a:t>
              </a:r>
              <a:r>
                <a:rPr lang="en-US" sz="4500" b="1" kern="0" smtClean="0">
                  <a:solidFill>
                    <a:prstClr val="black"/>
                  </a:solidFill>
                  <a:latin typeface="Arial" panose="020B0604020202020204" pitchFamily="34" charset="0"/>
                  <a:cs typeface="Arial" panose="020B0604020202020204" pitchFamily="34" charset="0"/>
                  <a:sym typeface="Arial"/>
                </a:rPr>
                <a:t>6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 </a:t>
              </a:r>
              <a:r>
                <a:rPr lang="en-US" sz="4500" b="1" kern="0" smtClean="0">
                  <a:solidFill>
                    <a:prstClr val="black"/>
                  </a:solidFill>
                  <a:latin typeface="Arial" panose="020B0604020202020204" pitchFamily="34" charset="0"/>
                  <a:cs typeface="Arial" panose="020B0604020202020204" pitchFamily="34" charset="0"/>
                  <a:sym typeface="Arial"/>
                </a:rPr>
                <a:t>tr</a:t>
              </a:r>
              <a:r>
                <a:rPr lang="en-US" sz="4500" b="1" smtClean="0">
                  <a:solidFill>
                    <a:prstClr val="black"/>
                  </a:solidFill>
                  <a:latin typeface="Arial" panose="020B0604020202020204" pitchFamily="34" charset="0"/>
                  <a:cs typeface="Arial" panose="020B0604020202020204" pitchFamily="34" charset="0"/>
                  <a:sym typeface="Arial"/>
                </a:rPr>
                <a:t>87</a:t>
              </a:r>
              <a:r>
                <a:rPr lang="en-US" sz="4500" b="1" kern="0" smtClean="0">
                  <a:solidFill>
                    <a:prstClr val="black"/>
                  </a:solidFill>
                  <a:latin typeface="Arial" panose="020B0604020202020204" pitchFamily="34" charset="0"/>
                  <a:cs typeface="Arial" panose="020B0604020202020204" pitchFamily="34" charset="0"/>
                  <a:sym typeface="Arial"/>
                </a:rPr>
                <a:t>)</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2971800" y="1565877"/>
                <a:ext cx="16306800" cy="1045864"/>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Cho Hình 5 có </a:t>
                </a:r>
                <a14:m>
                  <m:oMath xmlns:m="http://schemas.openxmlformats.org/officeDocument/2006/math">
                    <m:acc>
                      <m:accPr>
                        <m:chr m:val="̂"/>
                        <m:ctrlPr>
                          <a:rPr lang="en-US" sz="4000" i="1" smtClean="0">
                            <a:solidFill>
                              <a:srgbClr val="000000"/>
                            </a:solidFill>
                            <a:latin typeface="Cambria Math" panose="02040503050406030204" pitchFamily="18" charset="0"/>
                            <a:cs typeface="Arial" panose="020B0604020202020204" pitchFamily="34" charset="0"/>
                          </a:rPr>
                        </m:ctrlPr>
                      </m:accPr>
                      <m:e>
                        <m:sSub>
                          <m:sSubPr>
                            <m:ctrlPr>
                              <a:rPr lang="en-US" sz="4000" i="1" smtClean="0">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𝐵</m:t>
                            </m:r>
                          </m:e>
                          <m:sub>
                            <m:r>
                              <a:rPr lang="en-US" sz="4000" b="0" i="1" smtClean="0">
                                <a:solidFill>
                                  <a:srgbClr val="000000"/>
                                </a:solidFill>
                                <a:latin typeface="Cambria Math" panose="02040503050406030204" pitchFamily="18" charset="0"/>
                                <a:cs typeface="Arial" panose="020B0604020202020204" pitchFamily="34" charset="0"/>
                              </a:rPr>
                              <m:t>1</m:t>
                            </m:r>
                          </m:sub>
                        </m:sSub>
                      </m:e>
                    </m:acc>
                    <m:r>
                      <a:rPr lang="en-US" sz="4000" b="0" i="1" smtClean="0">
                        <a:solidFill>
                          <a:srgbClr val="000000"/>
                        </a:solidFill>
                        <a:latin typeface="Cambria Math" panose="02040503050406030204" pitchFamily="18" charset="0"/>
                        <a:cs typeface="Arial" panose="020B0604020202020204" pitchFamily="34" charset="0"/>
                      </a:rPr>
                      <m:t>=130</m:t>
                    </m:r>
                    <m:r>
                      <a:rPr lang="en-US" sz="4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rgbClr val="000000"/>
                    </a:solidFill>
                    <a:latin typeface="Arial" panose="020B0604020202020204" pitchFamily="34" charset="0"/>
                    <a:cs typeface="Arial" panose="020B0604020202020204" pitchFamily="34" charset="0"/>
                  </a:rPr>
                  <a:t>. Số đo của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sSub>
                          <m:sSubPr>
                            <m:ctrlPr>
                              <a:rPr lang="en-US" sz="4000" i="1">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𝐴</m:t>
                            </m:r>
                          </m:e>
                          <m:sub>
                            <m:r>
                              <a:rPr lang="en-US" sz="4000" i="1">
                                <a:solidFill>
                                  <a:srgbClr val="000000"/>
                                </a:solidFill>
                                <a:latin typeface="Cambria Math" panose="02040503050406030204" pitchFamily="18" charset="0"/>
                                <a:cs typeface="Arial" panose="020B0604020202020204" pitchFamily="34" charset="0"/>
                              </a:rPr>
                              <m:t>1</m:t>
                            </m:r>
                          </m:sub>
                        </m:sSub>
                      </m:e>
                    </m:acc>
                  </m:oMath>
                </a14:m>
                <a:r>
                  <a:rPr lang="en-US" sz="4000">
                    <a:solidFill>
                      <a:srgbClr val="000000"/>
                    </a:solidFill>
                    <a:latin typeface="Arial" panose="020B0604020202020204" pitchFamily="34" charset="0"/>
                    <a:cs typeface="Arial" panose="020B0604020202020204" pitchFamily="34" charset="0"/>
                  </a:rPr>
                  <a:t> là bao nhiêu?</a:t>
                </a:r>
                <a:endParaRPr lang="en-US" sz="380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971800" y="1565877"/>
                <a:ext cx="16306800" cy="1045864"/>
              </a:xfrm>
              <a:prstGeom prst="rect">
                <a:avLst/>
              </a:prstGeom>
              <a:blipFill rotWithShape="0">
                <a:blip r:embed="rId4"/>
                <a:stretch>
                  <a:fillRect l="-1346" b="-12865"/>
                </a:stretch>
              </a:blipFill>
            </p:spPr>
            <p:txBody>
              <a:bodyPr/>
              <a:lstStyle/>
              <a:p>
                <a:r>
                  <a:rPr lang="en-US">
                    <a:noFill/>
                  </a:rPr>
                  <a:t> </a:t>
                </a:r>
              </a:p>
            </p:txBody>
          </p:sp>
        </mc:Fallback>
      </mc:AlternateContent>
      <p:sp>
        <p:nvSpPr>
          <p:cNvPr id="14" name="Oval Callout 13"/>
          <p:cNvSpPr/>
          <p:nvPr/>
        </p:nvSpPr>
        <p:spPr>
          <a:xfrm>
            <a:off x="11125200" y="3036689"/>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1371600" y="3238500"/>
            <a:ext cx="5638800" cy="5555450"/>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7761630" y="4152900"/>
                <a:ext cx="9144000" cy="4817729"/>
              </a:xfrm>
              <a:prstGeom prst="rect">
                <a:avLst/>
              </a:prstGeom>
            </p:spPr>
            <p:txBody>
              <a:bodyPr>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Ta có: a </a:t>
                </a:r>
                <a14:m>
                  <m:oMath xmlns:m="http://schemas.openxmlformats.org/officeDocument/2006/math">
                    <m:r>
                      <a:rPr lang="en-US" sz="4000" i="1">
                        <a:effectLst/>
                        <a:latin typeface="Cambria Math" panose="02040503050406030204" pitchFamily="18" charset="0"/>
                        <a:ea typeface="Times New Roman" panose="02020603050405020304" pitchFamily="18"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 a </a:t>
                </a:r>
                <a14:m>
                  <m:oMath xmlns:m="http://schemas.openxmlformats.org/officeDocument/2006/math">
                    <m:r>
                      <a:rPr lang="en-US" sz="4000" i="1">
                        <a:effectLst/>
                        <a:latin typeface="Cambria Math" panose="02040503050406030204" pitchFamily="18" charset="0"/>
                        <a:ea typeface="Times New Roman" panose="02020603050405020304" pitchFamily="18"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p>
              <a:p>
                <a:pPr>
                  <a:lnSpc>
                    <a:spcPct val="150000"/>
                  </a:lnSpc>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góc kề bù) </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a:latin typeface="Cambria Math" panose="02040503050406030204" pitchFamily="18" charset="0"/>
                        <a:ea typeface="Cambria Math" panose="02040503050406030204" pitchFamily="18" charset="0"/>
                        <a:cs typeface="Cambria Math" panose="02040503050406030204" pitchFamily="18" charset="0"/>
                      </a:rPr>
                      <m:t>⇒</m:t>
                    </m:r>
                  </m:oMath>
                </a14:m>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13</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5</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rPr>
                      <m:t>𝑎</m:t>
                    </m:r>
                    <m:r>
                      <m:rPr>
                        <m:nor/>
                      </m:rPr>
                      <a:rPr lang="en-US" sz="4000" i="1">
                        <a:latin typeface="Cambria Math" panose="02040503050406030204" pitchFamily="18" charset="0"/>
                      </a:rPr>
                      <m:t> </m:t>
                    </m:r>
                    <m:r>
                      <a:rPr lang="en-US" sz="4000">
                        <a:latin typeface="Cambria Math" panose="02040503050406030204" pitchFamily="18" charset="0"/>
                      </a:rPr>
                      <m:t>∥</m:t>
                    </m:r>
                    <m:r>
                      <a:rPr lang="en-US" sz="4000" i="1">
                        <a:latin typeface="Cambria Math" panose="02040503050406030204" pitchFamily="18" charset="0"/>
                      </a:rPr>
                      <m:t>𝑏</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góc đồng vị) </a:t>
                </a:r>
                <a:endPar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a:latin typeface="Cambria Math" panose="02040503050406030204" pitchFamily="18" charset="0"/>
                        <a:ea typeface="Cambria Math" panose="02040503050406030204" pitchFamily="18" charset="0"/>
                        <a:cs typeface="Cambria Math" panose="02040503050406030204" pitchFamily="18" charset="0"/>
                      </a:rPr>
                      <m:t>⇒</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=50</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761630" y="4152900"/>
                <a:ext cx="9144000" cy="4817729"/>
              </a:xfrm>
              <a:prstGeom prst="rect">
                <a:avLst/>
              </a:prstGeom>
              <a:blipFill rotWithShape="0">
                <a:blip r:embed="rId6"/>
                <a:stretch>
                  <a:fillRect l="-2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12300887" y="4381500"/>
                <a:ext cx="2067682"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cs typeface="Cambria Math" panose="02040503050406030204" pitchFamily="18" charset="0"/>
                        </a:rPr>
                        <m:t>⇒</m:t>
                      </m:r>
                      <m:r>
                        <a:rPr lang="en-US" sz="4000" i="1">
                          <a:latin typeface="Cambria Math" panose="02040503050406030204" pitchFamily="18" charset="0"/>
                        </a:rPr>
                        <m:t>𝑎</m:t>
                      </m:r>
                      <m:r>
                        <m:rPr>
                          <m:nor/>
                        </m:rPr>
                        <a:rPr lang="en-US" sz="4000" i="1">
                          <a:latin typeface="Cambria Math" panose="02040503050406030204" pitchFamily="18" charset="0"/>
                        </a:rPr>
                        <m:t> </m:t>
                      </m:r>
                      <m:r>
                        <a:rPr lang="en-US" sz="4000" i="0">
                          <a:latin typeface="Cambria Math" panose="02040503050406030204" pitchFamily="18" charset="0"/>
                        </a:rPr>
                        <m:t>∥</m:t>
                      </m:r>
                      <m:r>
                        <a:rPr lang="en-US" sz="4000" i="1">
                          <a:latin typeface="Cambria Math" panose="02040503050406030204" pitchFamily="18" charset="0"/>
                        </a:rPr>
                        <m:t>𝑏</m:t>
                      </m:r>
                    </m:oMath>
                  </m:oMathPara>
                </a14:m>
                <a:endParaRPr lang="en-US" sz="4000"/>
              </a:p>
            </p:txBody>
          </p:sp>
        </mc:Choice>
        <mc:Fallback>
          <p:sp>
            <p:nvSpPr>
              <p:cNvPr id="12" name="Rectangle 11"/>
              <p:cNvSpPr>
                <a:spLocks noRot="1" noChangeAspect="1" noMove="1" noResize="1" noEditPoints="1" noAdjustHandles="1" noChangeArrowheads="1" noChangeShapeType="1" noTextEdit="1"/>
              </p:cNvSpPr>
              <p:nvPr/>
            </p:nvSpPr>
            <p:spPr>
              <a:xfrm>
                <a:off x="12300887" y="4381500"/>
                <a:ext cx="2067682" cy="707886"/>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298656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barn(inVertical)">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5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9" name="Group 8"/>
          <p:cNvGrpSpPr/>
          <p:nvPr/>
        </p:nvGrpSpPr>
        <p:grpSpPr>
          <a:xfrm>
            <a:off x="6248400" y="495300"/>
            <a:ext cx="5715000" cy="1108694"/>
            <a:chOff x="6019800" y="377206"/>
            <a:chExt cx="6226857" cy="1108694"/>
          </a:xfrm>
        </p:grpSpPr>
        <p:grpSp>
          <p:nvGrpSpPr>
            <p:cNvPr id="10" name="Group 4"/>
            <p:cNvGrpSpPr/>
            <p:nvPr/>
          </p:nvGrpSpPr>
          <p:grpSpPr>
            <a:xfrm>
              <a:off x="6019800" y="377206"/>
              <a:ext cx="6226857" cy="1108694"/>
              <a:chOff x="0" y="0"/>
              <a:chExt cx="6038063" cy="6076340"/>
            </a:xfrm>
          </p:grpSpPr>
          <p:sp>
            <p:nvSpPr>
              <p:cNvPr id="12"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33486" y="529606"/>
              <a:ext cx="5813171"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a:t>
              </a:r>
              <a:r>
                <a:rPr lang="en-US" sz="4500" b="1" kern="0">
                  <a:solidFill>
                    <a:prstClr val="black"/>
                  </a:solidFill>
                  <a:latin typeface="Arial" panose="020B0604020202020204" pitchFamily="34" charset="0"/>
                  <a:cs typeface="Arial" panose="020B0604020202020204" pitchFamily="34" charset="0"/>
                  <a:sym typeface="Arial"/>
                </a:rPr>
                <a:t>7</a:t>
              </a:r>
              <a:r>
                <a:rPr lang="en-US" sz="4500" b="1" kern="0" smtClean="0">
                  <a:solidFill>
                    <a:prstClr val="black"/>
                  </a:solidFill>
                  <a:latin typeface="Arial" panose="020B0604020202020204" pitchFamily="34" charset="0"/>
                  <a:cs typeface="Arial" panose="020B0604020202020204" pitchFamily="34" charset="0"/>
                  <a:sym typeface="Arial"/>
                </a:rPr>
                <a:t>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 </a:t>
              </a:r>
              <a:r>
                <a:rPr lang="en-US" sz="4500" b="1" kern="0" smtClean="0">
                  <a:solidFill>
                    <a:prstClr val="black"/>
                  </a:solidFill>
                  <a:latin typeface="Arial" panose="020B0604020202020204" pitchFamily="34" charset="0"/>
                  <a:cs typeface="Arial" panose="020B0604020202020204" pitchFamily="34" charset="0"/>
                  <a:sym typeface="Arial"/>
                </a:rPr>
                <a:t>tr</a:t>
              </a:r>
              <a:r>
                <a:rPr lang="en-US" sz="4500" b="1" smtClean="0">
                  <a:solidFill>
                    <a:prstClr val="black"/>
                  </a:solidFill>
                  <a:latin typeface="Arial" panose="020B0604020202020204" pitchFamily="34" charset="0"/>
                  <a:cs typeface="Arial" panose="020B0604020202020204" pitchFamily="34" charset="0"/>
                  <a:sym typeface="Arial"/>
                </a:rPr>
                <a:t>87</a:t>
              </a:r>
              <a:r>
                <a:rPr lang="en-US" sz="4500" b="1" kern="0" smtClean="0">
                  <a:solidFill>
                    <a:prstClr val="black"/>
                  </a:solidFill>
                  <a:latin typeface="Arial" panose="020B0604020202020204" pitchFamily="34" charset="0"/>
                  <a:cs typeface="Arial" panose="020B0604020202020204" pitchFamily="34" charset="0"/>
                  <a:sym typeface="Arial"/>
                </a:rPr>
                <a:t>)</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grpSp>
      <p:pic>
        <p:nvPicPr>
          <p:cNvPr id="18"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16805183" y="8962275"/>
            <a:ext cx="974039" cy="837674"/>
          </a:xfrm>
          <a:prstGeom prst="rect">
            <a:avLst/>
          </a:prstGeom>
        </p:spPr>
      </p:pic>
      <p:pic>
        <p:nvPicPr>
          <p:cNvPr id="19"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38321">
            <a:off x="731363" y="351357"/>
            <a:ext cx="838200" cy="942760"/>
          </a:xfrm>
          <a:prstGeom prst="rect">
            <a:avLst/>
          </a:prstGeom>
        </p:spPr>
      </p:pic>
      <p:pic>
        <p:nvPicPr>
          <p:cNvPr id="20"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356377" y="8962275"/>
            <a:ext cx="974039" cy="837674"/>
          </a:xfrm>
          <a:prstGeom prst="rect">
            <a:avLst/>
          </a:prstGeom>
        </p:spPr>
      </p:pic>
      <p:pic>
        <p:nvPicPr>
          <p:cNvPr id="15"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2186556">
            <a:off x="16821025" y="470127"/>
            <a:ext cx="838200" cy="94276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62000" y="2171700"/>
                <a:ext cx="16815244" cy="728020"/>
              </a:xfrm>
              <a:prstGeom prst="rect">
                <a:avLst/>
              </a:prstGeom>
            </p:spPr>
            <p:txBody>
              <a:bodyPr wrap="none">
                <a:spAutoFit/>
              </a:bodyPr>
              <a:lstStyle/>
              <a:p>
                <a:r>
                  <a:rPr lang="vi-VN" sz="4000" smtClean="0">
                    <a:solidFill>
                      <a:srgbClr val="000000"/>
                    </a:solidFill>
                    <a:latin typeface="Arial" panose="020B0604020202020204" pitchFamily="34" charset="0"/>
                    <a:cs typeface="Arial" panose="020B0604020202020204" pitchFamily="34" charset="0"/>
                  </a:rPr>
                  <a:t>Cho Hình 6, biết hai đường thẳng a và b song song với nhau và</a:t>
                </a:r>
                <a:r>
                  <a:rPr lang="vi-VN" sz="40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solidFill>
                              <a:srgbClr val="000000"/>
                            </a:solidFill>
                            <a:latin typeface="Cambria Math" panose="02040503050406030204" pitchFamily="18" charset="0"/>
                            <a:cs typeface="Arial" panose="020B0604020202020204" pitchFamily="34" charset="0"/>
                          </a:rPr>
                        </m:ctrlPr>
                      </m:accPr>
                      <m:e>
                        <m:sSub>
                          <m:sSubPr>
                            <m:ctrlPr>
                              <a:rPr lang="vi-VN" sz="4000" i="1" smtClean="0">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𝐴</m:t>
                            </m:r>
                          </m:e>
                          <m:sub>
                            <m:r>
                              <a:rPr lang="en-US" sz="4000" b="0" i="1" smtClean="0">
                                <a:solidFill>
                                  <a:srgbClr val="000000"/>
                                </a:solidFill>
                                <a:latin typeface="Cambria Math" panose="02040503050406030204" pitchFamily="18" charset="0"/>
                                <a:cs typeface="Arial" panose="020B0604020202020204" pitchFamily="34" charset="0"/>
                              </a:rPr>
                              <m:t>1</m:t>
                            </m:r>
                          </m:sub>
                        </m:sSub>
                      </m:e>
                    </m:acc>
                    <m:r>
                      <a:rPr lang="en-US" sz="4000" b="0" i="1" smtClean="0">
                        <a:solidFill>
                          <a:srgbClr val="000000"/>
                        </a:solidFill>
                        <a:latin typeface="Cambria Math" panose="02040503050406030204" pitchFamily="18" charset="0"/>
                        <a:cs typeface="Arial" panose="020B0604020202020204" pitchFamily="34" charset="0"/>
                      </a:rPr>
                      <m:t>=</m:t>
                    </m:r>
                    <m:r>
                      <a:rPr lang="en-US" sz="4000" b="0" i="1" smtClean="0">
                        <a:solidFill>
                          <a:srgbClr val="000000"/>
                        </a:solidFill>
                        <a:latin typeface="Cambria Math" panose="02040503050406030204" pitchFamily="18" charset="0"/>
                        <a:cs typeface="Arial" panose="020B0604020202020204" pitchFamily="34" charset="0"/>
                      </a:rPr>
                      <m:t>50</m:t>
                    </m:r>
                    <m:r>
                      <a:rPr lang="en-US" sz="4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400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762000" y="2171700"/>
                <a:ext cx="16815244" cy="728020"/>
              </a:xfrm>
              <a:prstGeom prst="rect">
                <a:avLst/>
              </a:prstGeom>
              <a:blipFill rotWithShape="0">
                <a:blip r:embed="rId8"/>
                <a:stretch>
                  <a:fillRect l="-1269" t="-12500" b="-34167"/>
                </a:stretch>
              </a:blipFill>
            </p:spPr>
            <p:txBody>
              <a:bodyPr/>
              <a:lstStyle/>
              <a:p>
                <a:r>
                  <a:rPr lang="en-US">
                    <a:noFill/>
                  </a:rPr>
                  <a:t> </a:t>
                </a:r>
              </a:p>
            </p:txBody>
          </p:sp>
        </mc:Fallback>
      </mc:AlternateContent>
      <p:pic>
        <p:nvPicPr>
          <p:cNvPr id="6" name="Picture 5"/>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533400" y="3773434"/>
            <a:ext cx="7055145" cy="4722866"/>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7467600" y="3589826"/>
                <a:ext cx="9829800" cy="4708981"/>
              </a:xfrm>
              <a:prstGeom prst="rect">
                <a:avLst/>
              </a:prstGeom>
            </p:spPr>
            <p:txBody>
              <a:bodyPr wrap="square">
                <a:spAutoFit/>
              </a:bodyPr>
              <a:lstStyle/>
              <a:p>
                <a:pPr algn="just">
                  <a:lnSpc>
                    <a:spcPct val="150000"/>
                  </a:lnSpc>
                </a:pPr>
                <a:r>
                  <a:rPr lang="vi-VN" sz="4000" smtClean="0">
                    <a:solidFill>
                      <a:srgbClr val="000000"/>
                    </a:solidFill>
                    <a:latin typeface="Arial" panose="020B0604020202020204" pitchFamily="34" charset="0"/>
                    <a:cs typeface="Arial" panose="020B0604020202020204" pitchFamily="34" charset="0"/>
                  </a:rPr>
                  <a:t>a) Hãy viết tên các cặp góc so le trong và các cặp góc đồng vị.</a:t>
                </a:r>
              </a:p>
              <a:p>
                <a:pPr algn="just">
                  <a:lnSpc>
                    <a:spcPct val="150000"/>
                  </a:lnSpc>
                </a:pPr>
                <a:r>
                  <a:rPr lang="vi-VN" sz="4000">
                    <a:solidFill>
                      <a:srgbClr val="000000"/>
                    </a:solidFill>
                    <a:latin typeface="Arial" panose="020B0604020202020204" pitchFamily="34" charset="0"/>
                    <a:cs typeface="Arial" panose="020B0604020202020204" pitchFamily="34" charset="0"/>
                  </a:rPr>
                  <a:t>b) Tính số </a:t>
                </a:r>
                <a:r>
                  <a:rPr lang="vi-VN" sz="4000">
                    <a:solidFill>
                      <a:srgbClr val="000000"/>
                    </a:solidFill>
                    <a:latin typeface="Arial" panose="020B0604020202020204" pitchFamily="34" charset="0"/>
                    <a:cs typeface="Arial" panose="020B0604020202020204" pitchFamily="34" charset="0"/>
                  </a:rPr>
                  <a:t>đo </a:t>
                </a:r>
                <a:r>
                  <a:rPr lang="vi-VN" sz="4000" smtClean="0">
                    <a:solidFill>
                      <a:srgbClr val="000000"/>
                    </a:solidFill>
                    <a:latin typeface="Arial" panose="020B0604020202020204" pitchFamily="34" charset="0"/>
                    <a:cs typeface="Arial" panose="020B0604020202020204" pitchFamily="34" charset="0"/>
                  </a:rPr>
                  <a:t>của</a:t>
                </a:r>
                <a:r>
                  <a:rPr lang="vi-VN" sz="4000">
                    <a:solidFill>
                      <a:srgbClr val="000000"/>
                    </a:solidFill>
                    <a:cs typeface="Arial" panose="020B0604020202020204" pitchFamily="34" charset="0"/>
                  </a:rPr>
                  <a:t> </a:t>
                </a:r>
                <a14:m>
                  <m:oMath xmlns:m="http://schemas.openxmlformats.org/officeDocument/2006/math">
                    <m:acc>
                      <m:accPr>
                        <m:chr m:val="̂"/>
                        <m:ctrlPr>
                          <a:rPr lang="vi-VN" sz="4000" i="1">
                            <a:solidFill>
                              <a:srgbClr val="000000"/>
                            </a:solidFill>
                            <a:latin typeface="Cambria Math" panose="02040503050406030204" pitchFamily="18" charset="0"/>
                            <a:cs typeface="Arial" panose="020B0604020202020204" pitchFamily="34" charset="0"/>
                          </a:rPr>
                        </m:ctrlPr>
                      </m:accPr>
                      <m:e>
                        <m:sSub>
                          <m:sSubPr>
                            <m:ctrlPr>
                              <a:rPr lang="vi-VN" sz="4000" i="1">
                                <a:solidFill>
                                  <a:srgbClr val="000000"/>
                                </a:solidFill>
                                <a:latin typeface="Cambria Math" panose="02040503050406030204" pitchFamily="18" charset="0"/>
                                <a:cs typeface="Arial" panose="020B0604020202020204" pitchFamily="34" charset="0"/>
                              </a:rPr>
                            </m:ctrlPr>
                          </m:sSubPr>
                          <m:e>
                            <m:r>
                              <a:rPr lang="en-US" sz="4000" i="1">
                                <a:solidFill>
                                  <a:srgbClr val="000000"/>
                                </a:solidFill>
                                <a:latin typeface="Cambria Math" panose="02040503050406030204" pitchFamily="18" charset="0"/>
                                <a:cs typeface="Arial" panose="020B0604020202020204" pitchFamily="34" charset="0"/>
                              </a:rPr>
                              <m:t>𝐴</m:t>
                            </m:r>
                          </m:e>
                          <m:sub>
                            <m:r>
                              <a:rPr lang="en-US" sz="4000" b="0" i="1" smtClean="0">
                                <a:solidFill>
                                  <a:srgbClr val="000000"/>
                                </a:solidFill>
                                <a:latin typeface="Cambria Math" panose="02040503050406030204" pitchFamily="18" charset="0"/>
                                <a:cs typeface="Arial" panose="020B0604020202020204" pitchFamily="34" charset="0"/>
                              </a:rPr>
                              <m:t>3</m:t>
                            </m:r>
                          </m:sub>
                        </m:sSub>
                      </m:e>
                    </m:acc>
                    <m:r>
                      <a:rPr lang="en-US" sz="4000" b="0" i="1" smtClean="0">
                        <a:solidFill>
                          <a:srgbClr val="000000"/>
                        </a:solidFill>
                        <a:latin typeface="Cambria Math" panose="02040503050406030204" pitchFamily="18" charset="0"/>
                        <a:cs typeface="Arial" panose="020B0604020202020204" pitchFamily="34" charset="0"/>
                      </a:rPr>
                      <m:t>;</m:t>
                    </m:r>
                  </m:oMath>
                </a14:m>
                <a:r>
                  <a:rPr lang="en-US" sz="40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4000" i="1">
                            <a:solidFill>
                              <a:srgbClr val="000000"/>
                            </a:solidFill>
                            <a:latin typeface="Cambria Math" panose="02040503050406030204" pitchFamily="18" charset="0"/>
                            <a:cs typeface="Arial" panose="020B0604020202020204" pitchFamily="34" charset="0"/>
                          </a:rPr>
                        </m:ctrlPr>
                      </m:accPr>
                      <m:e>
                        <m:sSub>
                          <m:sSubPr>
                            <m:ctrlPr>
                              <a:rPr lang="vi-VN" sz="4000" i="1">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𝐵</m:t>
                            </m:r>
                          </m:e>
                          <m:sub>
                            <m:r>
                              <a:rPr lang="en-US" sz="4000" i="1">
                                <a:solidFill>
                                  <a:srgbClr val="000000"/>
                                </a:solidFill>
                                <a:latin typeface="Cambria Math" panose="02040503050406030204" pitchFamily="18" charset="0"/>
                                <a:cs typeface="Arial" panose="020B0604020202020204" pitchFamily="34" charset="0"/>
                              </a:rPr>
                              <m:t>3</m:t>
                            </m:r>
                          </m:sub>
                        </m:sSub>
                      </m:e>
                    </m:acc>
                  </m:oMath>
                </a14:m>
                <a:endParaRPr lang="en-US" sz="4000" smtClean="0">
                  <a:solidFill>
                    <a:srgbClr val="000000"/>
                  </a:solidFill>
                  <a:latin typeface="Arial" panose="020B0604020202020204" pitchFamily="34" charset="0"/>
                  <a:cs typeface="Arial" panose="020B0604020202020204" pitchFamily="34" charset="0"/>
                </a:endParaRPr>
              </a:p>
              <a:p>
                <a:pPr algn="just">
                  <a:lnSpc>
                    <a:spcPct val="150000"/>
                  </a:lnSpc>
                </a:pPr>
                <a:r>
                  <a:rPr lang="vi-VN" sz="4000" smtClean="0">
                    <a:solidFill>
                      <a:srgbClr val="000000"/>
                    </a:solidFill>
                    <a:latin typeface="Arial" panose="020B0604020202020204" pitchFamily="34" charset="0"/>
                    <a:cs typeface="Arial" panose="020B0604020202020204" pitchFamily="34" charset="0"/>
                  </a:rPr>
                  <a:t>c</a:t>
                </a:r>
                <a:r>
                  <a:rPr lang="vi-VN" sz="4000">
                    <a:solidFill>
                      <a:srgbClr val="000000"/>
                    </a:solidFill>
                    <a:latin typeface="Arial" panose="020B0604020202020204" pitchFamily="34" charset="0"/>
                    <a:cs typeface="Arial" panose="020B0604020202020204" pitchFamily="34" charset="0"/>
                  </a:rPr>
                  <a:t>) Kẻ đường thẳng c vuông góc với đường thẳng a tại M. Chứng minh rằng c</a:t>
                </a:r>
                <a:r>
                  <a:rPr lang="vi-VN" sz="4000">
                    <a:solidFill>
                      <a:srgbClr val="000000"/>
                    </a:solidFill>
                    <a:latin typeface="Arial" panose="020B0604020202020204" pitchFamily="34" charset="0"/>
                    <a:cs typeface="Arial" panose="020B0604020202020204" pitchFamily="34" charset="0"/>
                  </a:rPr>
                  <a:t> </a:t>
                </a:r>
                <a:r>
                  <a:rPr lang="vi-VN" sz="4000" smtClean="0">
                    <a:solidFill>
                      <a:srgbClr val="000000"/>
                    </a:solidFill>
                    <a:latin typeface="Arial" panose="020B0604020202020204" pitchFamily="34" charset="0"/>
                    <a:cs typeface="Arial" panose="020B0604020202020204" pitchFamily="34" charset="0"/>
                  </a:rPr>
                  <a:t>⊥</a:t>
                </a:r>
                <a:r>
                  <a:rPr lang="vi-VN" sz="4000">
                    <a:solidFill>
                      <a:srgbClr val="000000"/>
                    </a:solidFill>
                    <a:latin typeface="Arial" panose="020B0604020202020204" pitchFamily="34" charset="0"/>
                    <a:cs typeface="Arial" panose="020B0604020202020204" pitchFamily="34" charset="0"/>
                  </a:rPr>
                  <a:t> </a:t>
                </a:r>
                <a:r>
                  <a:rPr lang="vi-VN" sz="4000">
                    <a:solidFill>
                      <a:srgbClr val="000000"/>
                    </a:solidFill>
                    <a:latin typeface="Arial" panose="020B0604020202020204" pitchFamily="34" charset="0"/>
                    <a:cs typeface="Arial" panose="020B0604020202020204" pitchFamily="34" charset="0"/>
                  </a:rPr>
                  <a:t>b</a:t>
                </a:r>
                <a:r>
                  <a:rPr lang="vi-VN" sz="4000" smtClean="0">
                    <a:solidFill>
                      <a:srgbClr val="000000"/>
                    </a:solidFill>
                    <a:latin typeface="Arial" panose="020B0604020202020204" pitchFamily="34" charset="0"/>
                    <a:cs typeface="Arial" panose="020B0604020202020204" pitchFamily="34" charset="0"/>
                  </a:rPr>
                  <a:t>.</a:t>
                </a:r>
                <a:endParaRPr lang="vi-VN" sz="4000">
                  <a:solidFill>
                    <a:srgbClr val="000000"/>
                  </a:solidFill>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467600" y="3589826"/>
                <a:ext cx="9829800" cy="4708981"/>
              </a:xfrm>
              <a:prstGeom prst="rect">
                <a:avLst/>
              </a:prstGeom>
              <a:blipFill rotWithShape="0">
                <a:blip r:embed="rId10"/>
                <a:stretch>
                  <a:fillRect l="-2170" r="-2108" b="-2850"/>
                </a:stretch>
              </a:blipFill>
            </p:spPr>
            <p:txBody>
              <a:bodyPr/>
              <a:lstStyle/>
              <a:p>
                <a:r>
                  <a:rPr lang="en-US">
                    <a:noFill/>
                  </a:rPr>
                  <a:t> </a:t>
                </a:r>
              </a:p>
            </p:txBody>
          </p:sp>
        </mc:Fallback>
      </mc:AlternateContent>
    </p:spTree>
    <p:extLst>
      <p:ext uri="{BB962C8B-B14F-4D97-AF65-F5344CB8AC3E}">
        <p14:creationId xmlns:p14="http://schemas.microsoft.com/office/powerpoint/2010/main" val="322461910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8"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16577716" y="534423"/>
            <a:ext cx="974039" cy="837674"/>
          </a:xfrm>
          <a:prstGeom prst="rect">
            <a:avLst/>
          </a:prstGeom>
        </p:spPr>
      </p:pic>
      <p:pic>
        <p:nvPicPr>
          <p:cNvPr id="19"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838321">
            <a:off x="394543" y="327209"/>
            <a:ext cx="838200" cy="942760"/>
          </a:xfrm>
          <a:prstGeom prst="rect">
            <a:avLst/>
          </a:prstGeom>
        </p:spPr>
      </p:pic>
      <p:sp>
        <p:nvSpPr>
          <p:cNvPr id="15" name="Oval Callout 14"/>
          <p:cNvSpPr/>
          <p:nvPr/>
        </p:nvSpPr>
        <p:spPr>
          <a:xfrm>
            <a:off x="8063032" y="419100"/>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pic>
        <p:nvPicPr>
          <p:cNvPr id="21"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561719">
            <a:off x="16891509" y="9138572"/>
            <a:ext cx="838200" cy="942760"/>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1447801" y="1485900"/>
                <a:ext cx="16459200" cy="1877309"/>
              </a:xfrm>
              <a:prstGeom prst="rect">
                <a:avLst/>
              </a:prstGeom>
            </p:spPr>
            <p:txBody>
              <a:bodyPr wrap="square">
                <a:spAutoFit/>
              </a:bodyPr>
              <a:lstStyle/>
              <a:p>
                <a:pPr>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 Các cặp góc so le trong là: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cặp góc đồng vị là :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b="0" i="1" smtClean="0">
                        <a:effectLst/>
                        <a:latin typeface="Cambria Math" panose="02040503050406030204" pitchFamily="18" charset="0"/>
                        <a:ea typeface="Times New Roman" panose="020206030504050203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447801" y="1485900"/>
                <a:ext cx="16459200" cy="1877309"/>
              </a:xfrm>
              <a:prstGeom prst="rect">
                <a:avLst/>
              </a:prstGeom>
              <a:blipFill rotWithShape="0">
                <a:blip r:embed="rId7"/>
                <a:stretch>
                  <a:fillRect l="-1333" b="-12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471733" y="3616124"/>
                <a:ext cx="15163800" cy="2952924"/>
              </a:xfrm>
              <a:prstGeom prst="rect">
                <a:avLst/>
              </a:prstGeom>
            </p:spPr>
            <p:txBody>
              <a:bodyPr wrap="square">
                <a:spAutoFit/>
              </a:bodyPr>
              <a:lstStyle/>
              <a:p>
                <a:pPr lvl="0">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 Vì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(2 góc đối đỉnh), mà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=5</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Cambria Math" panose="02040503050406030204" pitchFamily="18" charset="0"/>
                      </a:rPr>
                      <m:t>⇒</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=5</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r>
                      <a:rPr lang="en-US" sz="4000" i="1">
                        <a:latin typeface="Cambria Math" panose="02040503050406030204" pitchFamily="18" charset="0"/>
                      </a:rPr>
                      <m:t>𝑎</m:t>
                    </m:r>
                    <m:r>
                      <m:rPr>
                        <m:nor/>
                      </m:rPr>
                      <a:rPr lang="en-US" sz="4000" i="1">
                        <a:latin typeface="Cambria Math" panose="02040503050406030204" pitchFamily="18" charset="0"/>
                      </a:rPr>
                      <m:t> </m:t>
                    </m:r>
                    <m:r>
                      <a:rPr lang="en-US" sz="4000">
                        <a:latin typeface="Cambria Math" panose="02040503050406030204" pitchFamily="18" charset="0"/>
                      </a:rPr>
                      <m:t>∥</m:t>
                    </m:r>
                    <m:r>
                      <a:rPr lang="en-US" sz="4000" i="1">
                        <a:latin typeface="Cambria Math" panose="02040503050406030204" pitchFamily="18" charset="0"/>
                      </a:rPr>
                      <m:t>𝑏</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Cambria Math" panose="02040503050406030204" pitchFamily="18" charset="0"/>
                      </a:rPr>
                      <m:t>⇒</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(2 góc đồng vị</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mà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=5</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solidFill>
                              <a:prstClr val="black"/>
                            </a:solidFill>
                            <a:latin typeface="Cambria Math" panose="02040503050406030204" pitchFamily="18" charset="0"/>
                            <a:ea typeface="Times New Roman" panose="02020603050405020304" pitchFamily="18" charset="0"/>
                          </a:rPr>
                        </m:ctrlPr>
                      </m:accPr>
                      <m:e>
                        <m:sSub>
                          <m:sSub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𝐵</m:t>
                            </m:r>
                          </m:e>
                          <m:sub>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=5</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471733" y="3616124"/>
                <a:ext cx="15163800" cy="2952924"/>
              </a:xfrm>
              <a:prstGeom prst="rect">
                <a:avLst/>
              </a:prstGeom>
              <a:blipFill rotWithShape="0">
                <a:blip r:embed="rId8"/>
                <a:stretch>
                  <a:fillRect l="-1407" b="-37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57200" y="6376246"/>
                <a:ext cx="17379901" cy="2893293"/>
              </a:xfrm>
              <a:prstGeom prst="rect">
                <a:avLst/>
              </a:prstGeom>
            </p:spPr>
            <p:txBody>
              <a:bodyPr wrap="square">
                <a:spAutoFit/>
              </a:bodyPr>
              <a:lstStyle/>
              <a:p>
                <a:pPr lvl="0">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Gọi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 cắt b tại N.</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a:solidFill>
                          <a:prstClr val="black"/>
                        </a:solidFill>
                        <a:latin typeface="Cambria Math" panose="02040503050406030204" pitchFamily="18" charset="0"/>
                      </a:rPr>
                      <m:t>𝑎</m:t>
                    </m:r>
                    <m:r>
                      <m:rPr>
                        <m:nor/>
                      </m:rPr>
                      <a:rPr lang="en-US" sz="4000" i="1">
                        <a:solidFill>
                          <a:prstClr val="black"/>
                        </a:solidFill>
                        <a:latin typeface="Cambria Math" panose="02040503050406030204" pitchFamily="18" charset="0"/>
                      </a:rPr>
                      <m:t> </m:t>
                    </m:r>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𝑏</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nên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r>
                          <a:rPr lang="en-US" sz="4000" b="0" i="1" smtClean="0">
                            <a:solidFill>
                              <a:prstClr val="black"/>
                            </a:solidFill>
                            <a:latin typeface="Cambria Math" panose="02040503050406030204" pitchFamily="18" charset="0"/>
                            <a:ea typeface="Times New Roman" panose="02020603050405020304" pitchFamily="18" charset="0"/>
                          </a:rPr>
                          <m:t>𝐴𝑀𝑁</m:t>
                        </m:r>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solidFill>
                              <a:prstClr val="black"/>
                            </a:solidFill>
                            <a:latin typeface="Cambria Math" panose="02040503050406030204" pitchFamily="18" charset="0"/>
                            <a:ea typeface="Cambria Math" panose="02040503050406030204" pitchFamily="18" charset="0"/>
                            <a:cs typeface="Cambria Math" panose="02040503050406030204" pitchFamily="18" charset="0"/>
                          </a:rPr>
                          <m:t>𝑀𝑁𝐵</m:t>
                        </m:r>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(2 góc so le trong</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r>
                          <a:rPr lang="en-US" sz="4000" i="1">
                            <a:solidFill>
                              <a:prstClr val="black"/>
                            </a:solidFill>
                            <a:latin typeface="Cambria Math" panose="02040503050406030204" pitchFamily="18" charset="0"/>
                            <a:ea typeface="Times New Roman" panose="02020603050405020304" pitchFamily="18" charset="0"/>
                          </a:rPr>
                          <m:t>𝐴𝑀𝑁</m:t>
                        </m:r>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𝑀𝑁𝐵</m:t>
                        </m:r>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Vậy c </a:t>
                </a:r>
                <a:r>
                  <a:rPr lang="en-US" sz="4000">
                    <a:solidFill>
                      <a:srgbClr val="000000"/>
                    </a:solidFill>
                    <a:latin typeface="Arial" panose="020B0604020202020204" pitchFamily="34" charset="0"/>
                    <a:ea typeface="Cambria Math" panose="02040503050406030204" pitchFamily="18" charset="0"/>
                    <a:cs typeface="Arial" panose="020B0604020202020204" pitchFamily="34" charset="0"/>
                  </a:rPr>
                  <a:t>⊥</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b.</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457200" y="6376246"/>
                <a:ext cx="17379901" cy="2893293"/>
              </a:xfrm>
              <a:prstGeom prst="rect">
                <a:avLst/>
              </a:prstGeom>
              <a:blipFill rotWithShape="0">
                <a:blip r:embed="rId9"/>
                <a:stretch>
                  <a:fillRect l="-1228" b="-4211"/>
                </a:stretch>
              </a:blipFill>
            </p:spPr>
            <p:txBody>
              <a:bodyPr/>
              <a:lstStyle/>
              <a:p>
                <a:r>
                  <a:rPr lang="en-US">
                    <a:noFill/>
                  </a:rPr>
                  <a:t> </a:t>
                </a:r>
              </a:p>
            </p:txBody>
          </p:sp>
        </mc:Fallback>
      </mc:AlternateContent>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102106" y="9457867"/>
            <a:ext cx="710189" cy="610763"/>
          </a:xfrm>
          <a:prstGeom prst="rect">
            <a:avLst/>
          </a:prstGeom>
        </p:spPr>
      </p:pic>
      <p:pic>
        <p:nvPicPr>
          <p:cNvPr id="24" name="Picture 23"/>
          <p:cNvPicPr>
            <a:picLocks noChangeAspect="1"/>
          </p:cNvPicPr>
          <p:nvPr/>
        </p:nvPicPr>
        <p:blipFill>
          <a:blip r:embed="rId11">
            <a:biLevel thresh="75000"/>
            <a:extLst>
              <a:ext uri="{28A0092B-C50C-407E-A947-70E740481C1C}">
                <a14:useLocalDpi xmlns:a14="http://schemas.microsoft.com/office/drawing/2010/main" val="0"/>
              </a:ext>
            </a:extLst>
          </a:blip>
          <a:stretch>
            <a:fillRect/>
          </a:stretch>
        </p:blipFill>
        <p:spPr>
          <a:xfrm>
            <a:off x="5562600" y="1551713"/>
            <a:ext cx="8074373" cy="5017579"/>
          </a:xfrm>
          <a:prstGeom prst="rect">
            <a:avLst/>
          </a:prstGeom>
        </p:spPr>
      </p:pic>
      <p:cxnSp>
        <p:nvCxnSpPr>
          <p:cNvPr id="10" name="Straight Connector 9"/>
          <p:cNvCxnSpPr/>
          <p:nvPr/>
        </p:nvCxnSpPr>
        <p:spPr>
          <a:xfrm>
            <a:off x="7589520" y="1755192"/>
            <a:ext cx="30480" cy="35686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028467" y="3870193"/>
            <a:ext cx="637253" cy="812659"/>
            <a:chOff x="12606307" y="6731131"/>
            <a:chExt cx="637253" cy="812659"/>
          </a:xfrm>
        </p:grpSpPr>
        <p:sp>
          <p:nvSpPr>
            <p:cNvPr id="12" name="Oval 11"/>
            <p:cNvSpPr/>
            <p:nvPr/>
          </p:nvSpPr>
          <p:spPr>
            <a:xfrm flipH="1">
              <a:off x="13121640" y="7421892"/>
              <a:ext cx="121920" cy="12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606307" y="6731131"/>
              <a:ext cx="533400" cy="707886"/>
            </a:xfrm>
            <a:prstGeom prst="rect">
              <a:avLst/>
            </a:prstGeom>
            <a:noFill/>
          </p:spPr>
          <p:txBody>
            <a:bodyPr wrap="square" rtlCol="0">
              <a:spAutoFit/>
            </a:bodyPr>
            <a:lstStyle/>
            <a:p>
              <a:r>
                <a:rPr lang="en-US" sz="4000" smtClean="0">
                  <a:solidFill>
                    <a:srgbClr val="FF0000"/>
                  </a:solidFill>
                  <a:latin typeface="Arial" panose="020B0604020202020204" pitchFamily="34" charset="0"/>
                  <a:cs typeface="Arial" panose="020B0604020202020204" pitchFamily="34" charset="0"/>
                </a:rPr>
                <a:t>N</a:t>
              </a:r>
              <a:endParaRPr lang="en-US" sz="4000">
                <a:solidFill>
                  <a:srgbClr val="FF0000"/>
                </a:solidFill>
                <a:latin typeface="Arial" panose="020B0604020202020204" pitchFamily="34" charset="0"/>
                <a:cs typeface="Arial" panose="020B0604020202020204" pitchFamily="34" charset="0"/>
              </a:endParaRPr>
            </a:p>
          </p:txBody>
        </p:sp>
      </p:grpSp>
      <p:sp>
        <p:nvSpPr>
          <p:cNvPr id="26" name="Rectangle 25"/>
          <p:cNvSpPr/>
          <p:nvPr/>
        </p:nvSpPr>
        <p:spPr>
          <a:xfrm>
            <a:off x="1447801" y="1716668"/>
            <a:ext cx="755335"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 </a:t>
            </a:r>
            <a:endParaRPr lang="en-US"/>
          </a:p>
        </p:txBody>
      </p:sp>
    </p:spTree>
    <p:extLst>
      <p:ext uri="{BB962C8B-B14F-4D97-AF65-F5344CB8AC3E}">
        <p14:creationId xmlns:p14="http://schemas.microsoft.com/office/powerpoint/2010/main" val="115944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8" presetClass="exit" presetSubtype="12" fill="hold" grpId="0" nodeType="withEffect">
                                  <p:stCondLst>
                                    <p:cond delay="0"/>
                                  </p:stCondLst>
                                  <p:childTnLst>
                                    <p:animEffect transition="out" filter="strips(downLeft)">
                                      <p:cBhvr>
                                        <p:cTn id="40" dur="500"/>
                                        <p:tgtEl>
                                          <p:spTgt spid="6">
                                            <p:txEl>
                                              <p:pRg st="0" end="0"/>
                                            </p:txEl>
                                          </p:spTgt>
                                        </p:tgtEl>
                                      </p:cBhvr>
                                    </p:animEffect>
                                    <p:set>
                                      <p:cBhvr>
                                        <p:cTn id="41" dur="1" fill="hold">
                                          <p:stCondLst>
                                            <p:cond delay="499"/>
                                          </p:stCondLst>
                                        </p:cTn>
                                        <p:tgtEl>
                                          <p:spTgt spid="6">
                                            <p:txEl>
                                              <p:pRg st="0" end="0"/>
                                            </p:txEl>
                                          </p:spTgt>
                                        </p:tgtEl>
                                        <p:attrNameLst>
                                          <p:attrName>style.visibility</p:attrName>
                                        </p:attrNameLst>
                                      </p:cBhvr>
                                      <p:to>
                                        <p:strVal val="hidden"/>
                                      </p:to>
                                    </p:set>
                                  </p:childTnLst>
                                </p:cTn>
                              </p:par>
                              <p:par>
                                <p:cTn id="42" presetID="18" presetClass="exit" presetSubtype="12" fill="hold" grpId="0" nodeType="withEffect">
                                  <p:stCondLst>
                                    <p:cond delay="0"/>
                                  </p:stCondLst>
                                  <p:childTnLst>
                                    <p:animEffect transition="out" filter="strips(downLeft)">
                                      <p:cBhvr>
                                        <p:cTn id="43" dur="500"/>
                                        <p:tgtEl>
                                          <p:spTgt spid="6">
                                            <p:txEl>
                                              <p:pRg st="1" end="1"/>
                                            </p:txEl>
                                          </p:spTgt>
                                        </p:tgtEl>
                                      </p:cBhvr>
                                    </p:animEffect>
                                    <p:set>
                                      <p:cBhvr>
                                        <p:cTn id="44" dur="1" fill="hold">
                                          <p:stCondLst>
                                            <p:cond delay="499"/>
                                          </p:stCondLst>
                                        </p:cTn>
                                        <p:tgtEl>
                                          <p:spTgt spid="6">
                                            <p:txEl>
                                              <p:pRg st="1" end="1"/>
                                            </p:txEl>
                                          </p:spTgt>
                                        </p:tgtEl>
                                        <p:attrNameLst>
                                          <p:attrName>style.visibility</p:attrName>
                                        </p:attrNameLst>
                                      </p:cBhvr>
                                      <p:to>
                                        <p:strVal val="hidden"/>
                                      </p:to>
                                    </p:set>
                                  </p:childTnLst>
                                </p:cTn>
                              </p:par>
                              <p:par>
                                <p:cTn id="45" presetID="18" presetClass="exit" presetSubtype="12" fill="hold" grpId="0" nodeType="withEffect">
                                  <p:stCondLst>
                                    <p:cond delay="0"/>
                                  </p:stCondLst>
                                  <p:childTnLst>
                                    <p:animEffect transition="out" filter="strips(downLeft)">
                                      <p:cBhvr>
                                        <p:cTn id="46" dur="500"/>
                                        <p:tgtEl>
                                          <p:spTgt spid="7">
                                            <p:txEl>
                                              <p:pRg st="0" end="0"/>
                                            </p:txEl>
                                          </p:spTgt>
                                        </p:tgtEl>
                                      </p:cBhvr>
                                    </p:animEffect>
                                    <p:set>
                                      <p:cBhvr>
                                        <p:cTn id="47" dur="1" fill="hold">
                                          <p:stCondLst>
                                            <p:cond delay="499"/>
                                          </p:stCondLst>
                                        </p:cTn>
                                        <p:tgtEl>
                                          <p:spTgt spid="7">
                                            <p:txEl>
                                              <p:pRg st="0" end="0"/>
                                            </p:txEl>
                                          </p:spTgt>
                                        </p:tgtEl>
                                        <p:attrNameLst>
                                          <p:attrName>style.visibility</p:attrName>
                                        </p:attrNameLst>
                                      </p:cBhvr>
                                      <p:to>
                                        <p:strVal val="hidden"/>
                                      </p:to>
                                    </p:set>
                                  </p:childTnLst>
                                </p:cTn>
                              </p:par>
                              <p:par>
                                <p:cTn id="48" presetID="18" presetClass="exit" presetSubtype="12" fill="hold" grpId="0" nodeType="withEffect">
                                  <p:stCondLst>
                                    <p:cond delay="0"/>
                                  </p:stCondLst>
                                  <p:childTnLst>
                                    <p:animEffect transition="out" filter="strips(downLeft)">
                                      <p:cBhvr>
                                        <p:cTn id="49" dur="500"/>
                                        <p:tgtEl>
                                          <p:spTgt spid="7">
                                            <p:txEl>
                                              <p:pRg st="1" end="1"/>
                                            </p:txEl>
                                          </p:spTgt>
                                        </p:tgtEl>
                                      </p:cBhvr>
                                    </p:animEffect>
                                    <p:set>
                                      <p:cBhvr>
                                        <p:cTn id="50" dur="1" fill="hold">
                                          <p:stCondLst>
                                            <p:cond delay="499"/>
                                          </p:stCondLst>
                                        </p:cTn>
                                        <p:tgtEl>
                                          <p:spTgt spid="7">
                                            <p:txEl>
                                              <p:pRg st="1" end="1"/>
                                            </p:txEl>
                                          </p:spTgt>
                                        </p:tgtEl>
                                        <p:attrNameLst>
                                          <p:attrName>style.visibility</p:attrName>
                                        </p:attrNameLst>
                                      </p:cBhvr>
                                      <p:to>
                                        <p:strVal val="hidden"/>
                                      </p:to>
                                    </p:set>
                                  </p:childTnLst>
                                </p:cTn>
                              </p:par>
                              <p:par>
                                <p:cTn id="51" presetID="18" presetClass="exit" presetSubtype="12" fill="hold" grpId="0" nodeType="withEffect">
                                  <p:stCondLst>
                                    <p:cond delay="0"/>
                                  </p:stCondLst>
                                  <p:childTnLst>
                                    <p:animEffect transition="out" filter="strips(downLeft)">
                                      <p:cBhvr>
                                        <p:cTn id="52" dur="500"/>
                                        <p:tgtEl>
                                          <p:spTgt spid="7">
                                            <p:txEl>
                                              <p:pRg st="2" end="2"/>
                                            </p:txEl>
                                          </p:spTgt>
                                        </p:tgtEl>
                                      </p:cBhvr>
                                    </p:animEffect>
                                    <p:set>
                                      <p:cBhvr>
                                        <p:cTn id="53"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up)">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Effect transition="in" filter="fade">
                                      <p:cBhvr>
                                        <p:cTn id="73" dur="500"/>
                                        <p:tgtEl>
                                          <p:spTgt spid="8">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8">
                                            <p:txEl>
                                              <p:pRg st="1" end="1"/>
                                            </p:txEl>
                                          </p:spTgt>
                                        </p:tgtEl>
                                        <p:attrNameLst>
                                          <p:attrName>style.visibility</p:attrName>
                                        </p:attrNameLst>
                                      </p:cBhvr>
                                      <p:to>
                                        <p:strVal val="visible"/>
                                      </p:to>
                                    </p:set>
                                    <p:animEffect transition="in" filter="fade">
                                      <p:cBhvr>
                                        <p:cTn id="78" dur="500"/>
                                        <p:tgtEl>
                                          <p:spTgt spid="8">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Effect transition="in" filter="fade">
                                      <p:cBhvr>
                                        <p:cTn id="8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build="allAtOnce"/>
      <p:bldP spid="7" grpId="0" build="allAtOnce"/>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41478" y="6437616"/>
            <a:ext cx="2824767" cy="317714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53607" y="1028700"/>
            <a:ext cx="3092939" cy="26599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5510867" y="-13633"/>
            <a:ext cx="7138257" cy="1033880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79418" y="1560075"/>
            <a:ext cx="2508173" cy="137008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72710">
            <a:off x="299071" y="1241015"/>
            <a:ext cx="3092939" cy="265992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957496">
            <a:off x="14657193" y="6437616"/>
            <a:ext cx="2824767" cy="3177141"/>
          </a:xfrm>
          <a:prstGeom prst="rect">
            <a:avLst/>
          </a:prstGeom>
        </p:spPr>
      </p:pic>
      <p:sp>
        <p:nvSpPr>
          <p:cNvPr id="10" name="TextBox 9"/>
          <p:cNvSpPr txBox="1"/>
          <p:nvPr/>
        </p:nvSpPr>
        <p:spPr>
          <a:xfrm>
            <a:off x="4724400" y="3543300"/>
            <a:ext cx="8763000" cy="3462486"/>
          </a:xfrm>
          <a:prstGeom prst="rect">
            <a:avLst/>
          </a:prstGeom>
        </p:spPr>
        <p:txBody>
          <a:bodyPr wrap="square" lIns="0" tIns="0" rIns="0" bIns="0" rtlCol="0" anchor="t">
            <a:spAutoFit/>
          </a:bodyPr>
          <a:lstStyle/>
          <a:p>
            <a:pPr algn="ctr">
              <a:lnSpc>
                <a:spcPct val="150000"/>
              </a:lnSpc>
            </a:pPr>
            <a:r>
              <a:rPr lang="en-US" sz="7500" b="1" smtClean="0">
                <a:solidFill>
                  <a:srgbClr val="00B050"/>
                </a:solidFill>
                <a:latin typeface="Arial" panose="020B0604020202020204" pitchFamily="34" charset="0"/>
                <a:cs typeface="Arial" panose="020B0604020202020204" pitchFamily="34" charset="0"/>
              </a:rPr>
              <a:t>BÀI TẬP </a:t>
            </a:r>
            <a:endParaRPr lang="en-US" sz="7500" b="1">
              <a:solidFill>
                <a:srgbClr val="00B050"/>
              </a:solidFill>
              <a:latin typeface="Arial" panose="020B0604020202020204" pitchFamily="34" charset="0"/>
              <a:cs typeface="Arial" panose="020B0604020202020204" pitchFamily="34" charset="0"/>
            </a:endParaRPr>
          </a:p>
          <a:p>
            <a:pPr algn="ctr">
              <a:lnSpc>
                <a:spcPct val="150000"/>
              </a:lnSpc>
            </a:pPr>
            <a:r>
              <a:rPr lang="en-US" sz="7500" b="1" smtClean="0">
                <a:solidFill>
                  <a:srgbClr val="00B050"/>
                </a:solidFill>
                <a:latin typeface="Arial" panose="020B0604020202020204" pitchFamily="34" charset="0"/>
                <a:cs typeface="Arial" panose="020B0604020202020204" pitchFamily="34" charset="0"/>
              </a:rPr>
              <a:t>CUỐI CHƯƠNG 4</a:t>
            </a:r>
            <a:endParaRPr lang="en-US" sz="7500" b="1">
              <a:solidFill>
                <a:srgbClr val="00B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3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3128010" y="-4552950"/>
            <a:ext cx="12077700" cy="20497800"/>
          </a:xfrm>
          <a:prstGeom prst="rect">
            <a:avLst/>
          </a:prstGeom>
        </p:spPr>
      </p:pic>
      <p:grpSp>
        <p:nvGrpSpPr>
          <p:cNvPr id="9" name="Group 8"/>
          <p:cNvGrpSpPr/>
          <p:nvPr/>
        </p:nvGrpSpPr>
        <p:grpSpPr>
          <a:xfrm>
            <a:off x="6030571" y="190500"/>
            <a:ext cx="6226857" cy="1108694"/>
            <a:chOff x="6019800" y="377206"/>
            <a:chExt cx="6226857" cy="1108694"/>
          </a:xfrm>
        </p:grpSpPr>
        <p:grpSp>
          <p:nvGrpSpPr>
            <p:cNvPr id="10" name="Group 4"/>
            <p:cNvGrpSpPr/>
            <p:nvPr/>
          </p:nvGrpSpPr>
          <p:grpSpPr>
            <a:xfrm>
              <a:off x="6019800" y="377206"/>
              <a:ext cx="6226857" cy="1108694"/>
              <a:chOff x="0" y="0"/>
              <a:chExt cx="6038063" cy="6076340"/>
            </a:xfrm>
          </p:grpSpPr>
          <p:sp>
            <p:nvSpPr>
              <p:cNvPr id="12"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542429" y="548670"/>
              <a:ext cx="5181600"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a:t>
              </a:r>
              <a:r>
                <a:rPr lang="en-US" sz="4500" b="1" kern="0" smtClean="0">
                  <a:solidFill>
                    <a:prstClr val="black"/>
                  </a:solidFill>
                  <a:latin typeface="Arial" panose="020B0604020202020204" pitchFamily="34" charset="0"/>
                  <a:cs typeface="Arial" panose="020B0604020202020204" pitchFamily="34" charset="0"/>
                  <a:sym typeface="Arial"/>
                </a:rPr>
                <a:t>8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 </a:t>
              </a:r>
              <a:r>
                <a:rPr lang="en-US" sz="4500" b="1" kern="0" smtClean="0">
                  <a:solidFill>
                    <a:prstClr val="black"/>
                  </a:solidFill>
                  <a:latin typeface="Arial" panose="020B0604020202020204" pitchFamily="34" charset="0"/>
                  <a:cs typeface="Arial" panose="020B0604020202020204" pitchFamily="34" charset="0"/>
                  <a:sym typeface="Arial"/>
                </a:rPr>
                <a:t>tr</a:t>
              </a:r>
              <a:r>
                <a:rPr lang="en-US" sz="4500" b="1" smtClean="0">
                  <a:solidFill>
                    <a:prstClr val="black"/>
                  </a:solidFill>
                  <a:latin typeface="Arial" panose="020B0604020202020204" pitchFamily="34" charset="0"/>
                  <a:cs typeface="Arial" panose="020B0604020202020204" pitchFamily="34" charset="0"/>
                  <a:sym typeface="Arial"/>
                </a:rPr>
                <a:t>87</a:t>
              </a:r>
              <a:r>
                <a:rPr lang="en-US" sz="4500" b="1" kern="0" smtClean="0">
                  <a:solidFill>
                    <a:prstClr val="black"/>
                  </a:solidFill>
                  <a:latin typeface="Arial" panose="020B0604020202020204" pitchFamily="34" charset="0"/>
                  <a:cs typeface="Arial" panose="020B0604020202020204" pitchFamily="34" charset="0"/>
                  <a:sym typeface="Arial"/>
                </a:rPr>
                <a:t>)</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grpSp>
      <p:sp>
        <p:nvSpPr>
          <p:cNvPr id="2" name="Rectangle 1"/>
          <p:cNvSpPr/>
          <p:nvPr/>
        </p:nvSpPr>
        <p:spPr>
          <a:xfrm>
            <a:off x="685800" y="1451908"/>
            <a:ext cx="16992600" cy="1938992"/>
          </a:xfrm>
          <a:prstGeom prst="rect">
            <a:avLst/>
          </a:prstGeom>
        </p:spPr>
        <p:txBody>
          <a:bodyPr wrap="square">
            <a:spAutoFit/>
          </a:bodyPr>
          <a:lstStyle/>
          <a:p>
            <a:pPr algn="just">
              <a:lnSpc>
                <a:spcPct val="150000"/>
              </a:lnSpc>
            </a:pPr>
            <a:r>
              <a:rPr lang="vi-VN" sz="4000">
                <a:solidFill>
                  <a:srgbClr val="000000"/>
                </a:solidFill>
              </a:rPr>
              <a:t>Vẽ đường thẳng m song song với đường thẳng n. Vẽ đường thẳng d cắt đường thẳng m tại điểm I.</a:t>
            </a:r>
            <a:endParaRPr lang="en-US" sz="4000"/>
          </a:p>
        </p:txBody>
      </p:sp>
      <mc:AlternateContent xmlns:mc="http://schemas.openxmlformats.org/markup-compatibility/2006">
        <mc:Choice xmlns:a14="http://schemas.microsoft.com/office/drawing/2010/main" Requires="a14">
          <p:sp>
            <p:nvSpPr>
              <p:cNvPr id="5" name="Rectangle 4"/>
              <p:cNvSpPr/>
              <p:nvPr/>
            </p:nvSpPr>
            <p:spPr>
              <a:xfrm>
                <a:off x="685800" y="3356908"/>
                <a:ext cx="16497300" cy="1938992"/>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a) Hỏi nếu </a:t>
                </a:r>
                <a14:m>
                  <m:oMath xmlns:m="http://schemas.openxmlformats.org/officeDocument/2006/math">
                    <m:r>
                      <a:rPr lang="en-US" sz="4000" b="0" i="1" smtClean="0">
                        <a:latin typeface="Cambria Math" panose="02040503050406030204" pitchFamily="18" charset="0"/>
                      </a:rPr>
                      <m:t>𝑑</m:t>
                    </m:r>
                    <m:r>
                      <m:rPr>
                        <m:nor/>
                      </m:rPr>
                      <a:rPr lang="en-US" sz="4000" i="1">
                        <a:latin typeface="Cambria Math" panose="02040503050406030204" pitchFamily="18" charset="0"/>
                      </a:rPr>
                      <m:t> </m:t>
                    </m:r>
                    <m:r>
                      <a:rPr lang="en-US" sz="4000">
                        <a:latin typeface="Cambria Math" panose="02040503050406030204" pitchFamily="18" charset="0"/>
                      </a:rPr>
                      <m:t>∥</m:t>
                    </m:r>
                    <m:r>
                      <a:rPr lang="en-US" sz="4000" b="0" i="1" smtClean="0">
                        <a:latin typeface="Cambria Math" panose="02040503050406030204" pitchFamily="18" charset="0"/>
                      </a:rPr>
                      <m:t>𝑛</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cs typeface="Arial" panose="020B0604020202020204" pitchFamily="34" charset="0"/>
                  </a:rPr>
                  <a:t>thì điều này có trái với tiên đề Euclid không?</a:t>
                </a:r>
              </a:p>
              <a:p>
                <a:pPr algn="just">
                  <a:lnSpc>
                    <a:spcPct val="150000"/>
                  </a:lnSpc>
                </a:pPr>
                <a:r>
                  <a:rPr lang="en-US" sz="4000">
                    <a:solidFill>
                      <a:srgbClr val="000000"/>
                    </a:solidFill>
                    <a:latin typeface="Arial" panose="020B0604020202020204" pitchFamily="34" charset="0"/>
                    <a:cs typeface="Arial" panose="020B0604020202020204" pitchFamily="34" charset="0"/>
                  </a:rPr>
                  <a:t>b) Sử dụng kết quả của câu a để chứng minh d cắt n.</a:t>
                </a:r>
                <a:endParaRPr lang="en-US" sz="4000" b="0" i="0">
                  <a:solidFill>
                    <a:srgbClr val="000000"/>
                  </a:solidFill>
                  <a:effectLst/>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85800" y="3356908"/>
                <a:ext cx="16497300" cy="1938992"/>
              </a:xfrm>
              <a:prstGeom prst="rect">
                <a:avLst/>
              </a:prstGeom>
              <a:blipFill rotWithShape="0">
                <a:blip r:embed="rId4"/>
                <a:stretch>
                  <a:fillRect l="-1330" b="-6918"/>
                </a:stretch>
              </a:blipFill>
            </p:spPr>
            <p:txBody>
              <a:bodyPr/>
              <a:lstStyle/>
              <a:p>
                <a:r>
                  <a:rPr lang="en-US">
                    <a:noFill/>
                  </a:rPr>
                  <a:t> </a:t>
                </a:r>
              </a:p>
            </p:txBody>
          </p:sp>
        </mc:Fallback>
      </mc:AlternateContent>
      <p:sp>
        <p:nvSpPr>
          <p:cNvPr id="14" name="Oval Callout 13"/>
          <p:cNvSpPr/>
          <p:nvPr/>
        </p:nvSpPr>
        <p:spPr>
          <a:xfrm>
            <a:off x="8300413" y="5524500"/>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533400" y="6819900"/>
                <a:ext cx="9982200" cy="2862322"/>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 Nếu </a:t>
                </a:r>
                <a14:m>
                  <m:oMath xmlns:m="http://schemas.openxmlformats.org/officeDocument/2006/math">
                    <m:r>
                      <a:rPr lang="en-US" sz="4000" i="1">
                        <a:latin typeface="Cambria Math" panose="02040503050406030204" pitchFamily="18" charset="0"/>
                      </a:rPr>
                      <m:t>𝑑</m:t>
                    </m:r>
                    <m:r>
                      <m:rPr>
                        <m:nor/>
                      </m:rPr>
                      <a:rPr lang="en-US" sz="4000" i="1">
                        <a:latin typeface="Cambria Math" panose="02040503050406030204" pitchFamily="18" charset="0"/>
                      </a:rPr>
                      <m:t> </m:t>
                    </m:r>
                    <m:r>
                      <a:rPr lang="en-US" sz="4000">
                        <a:latin typeface="Cambria Math" panose="02040503050406030204" pitchFamily="18" charset="0"/>
                      </a:rPr>
                      <m:t>∥</m:t>
                    </m:r>
                    <m:r>
                      <a:rPr lang="en-US" sz="4000" i="1">
                        <a:latin typeface="Cambria Math" panose="02040503050406030204" pitchFamily="18" charset="0"/>
                      </a:rPr>
                      <m:t>𝑛</m:t>
                    </m:r>
                  </m:oMath>
                </a14:m>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thì qua điểm I nằm ngoài đường thẳng n, có 2 đường thẳng là m và d song song với n ( Trái với tiên đề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Euclid</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533400" y="6819900"/>
                <a:ext cx="9982200" cy="2862322"/>
              </a:xfrm>
              <a:prstGeom prst="rect">
                <a:avLst/>
              </a:prstGeom>
              <a:blipFill rotWithShape="0">
                <a:blip r:embed="rId5"/>
                <a:stretch>
                  <a:fillRect l="-2199" r="-2138" b="-4478"/>
                </a:stretch>
              </a:blipFill>
            </p:spPr>
            <p:txBody>
              <a:bodyPr/>
              <a:lstStyle/>
              <a:p>
                <a:r>
                  <a:rPr lang="en-US">
                    <a:noFill/>
                  </a:rPr>
                  <a:t> </a:t>
                </a:r>
              </a:p>
            </p:txBody>
          </p:sp>
        </mc:Fallback>
      </mc:AlternateContent>
      <p:pic>
        <p:nvPicPr>
          <p:cNvPr id="16" name="image23.png" descr="https://baivan.net/sites/default/files/styles/giua_bai/public/d/m/Y/bbbbbbbb.png?itok=zp8myiu9"/>
          <p:cNvPicPr/>
          <p:nvPr/>
        </p:nvPicPr>
        <p:blipFill>
          <a:blip r:embed="rId6"/>
          <a:srcRect/>
          <a:stretch>
            <a:fillRect/>
          </a:stretch>
        </p:blipFill>
        <p:spPr>
          <a:xfrm>
            <a:off x="11658600" y="5300662"/>
            <a:ext cx="5943600" cy="4800600"/>
          </a:xfrm>
          <a:prstGeom prst="rect">
            <a:avLst/>
          </a:prstGeom>
          <a:ln/>
        </p:spPr>
      </p:pic>
    </p:spTree>
    <p:extLst>
      <p:ext uri="{BB962C8B-B14F-4D97-AF65-F5344CB8AC3E}">
        <p14:creationId xmlns:p14="http://schemas.microsoft.com/office/powerpoint/2010/main" val="13124571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ppt_y</p:attrName>
                                        </p:attrNameLst>
                                      </p:cBhvr>
                                      <p:tavLst>
                                        <p:tav tm="0">
                                          <p:val>
                                            <p:strVal val="#ppt_y+#ppt_h*1.125000"/>
                                          </p:val>
                                        </p:tav>
                                        <p:tav tm="100000">
                                          <p:val>
                                            <p:strVal val="#ppt_y"/>
                                          </p:val>
                                        </p:tav>
                                      </p:tavLst>
                                    </p:anim>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3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3128010" y="-4552950"/>
            <a:ext cx="12077700" cy="20497800"/>
          </a:xfrm>
          <a:prstGeom prst="rect">
            <a:avLst/>
          </a:prstGeom>
        </p:spPr>
      </p:pic>
      <p:grpSp>
        <p:nvGrpSpPr>
          <p:cNvPr id="9" name="Group 8"/>
          <p:cNvGrpSpPr/>
          <p:nvPr/>
        </p:nvGrpSpPr>
        <p:grpSpPr>
          <a:xfrm>
            <a:off x="6030571" y="190500"/>
            <a:ext cx="6226857" cy="1108694"/>
            <a:chOff x="6019800" y="377206"/>
            <a:chExt cx="6226857" cy="1108694"/>
          </a:xfrm>
        </p:grpSpPr>
        <p:grpSp>
          <p:nvGrpSpPr>
            <p:cNvPr id="10" name="Group 4"/>
            <p:cNvGrpSpPr/>
            <p:nvPr/>
          </p:nvGrpSpPr>
          <p:grpSpPr>
            <a:xfrm>
              <a:off x="6019800" y="377206"/>
              <a:ext cx="6226857" cy="1108694"/>
              <a:chOff x="0" y="0"/>
              <a:chExt cx="6038063" cy="6076340"/>
            </a:xfrm>
          </p:grpSpPr>
          <p:sp>
            <p:nvSpPr>
              <p:cNvPr id="12"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542429" y="548670"/>
              <a:ext cx="5181600"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8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 tr</a:t>
              </a:r>
              <a:r>
                <a:rPr lang="en-US" sz="4500" b="1" smtClean="0">
                  <a:solidFill>
                    <a:prstClr val="black"/>
                  </a:solidFill>
                  <a:latin typeface="Arial" panose="020B0604020202020204" pitchFamily="34" charset="0"/>
                  <a:cs typeface="Arial" panose="020B0604020202020204" pitchFamily="34" charset="0"/>
                  <a:sym typeface="Arial"/>
                </a:rPr>
                <a:t>87</a:t>
              </a:r>
              <a:r>
                <a:rPr lang="en-US" sz="4500" b="1" kern="0" smtClean="0">
                  <a:solidFill>
                    <a:prstClr val="black"/>
                  </a:solidFill>
                  <a:latin typeface="Arial" panose="020B0604020202020204" pitchFamily="34" charset="0"/>
                  <a:cs typeface="Arial" panose="020B0604020202020204" pitchFamily="34" charset="0"/>
                  <a:sym typeface="Arial"/>
                </a:rPr>
                <a:t>)</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grpSp>
      <p:sp>
        <p:nvSpPr>
          <p:cNvPr id="2" name="Rectangle 1"/>
          <p:cNvSpPr/>
          <p:nvPr/>
        </p:nvSpPr>
        <p:spPr>
          <a:xfrm>
            <a:off x="685800" y="1451908"/>
            <a:ext cx="16992600" cy="1938992"/>
          </a:xfrm>
          <a:prstGeom prst="rect">
            <a:avLst/>
          </a:prstGeom>
        </p:spPr>
        <p:txBody>
          <a:bodyPr wrap="square">
            <a:spAutoFit/>
          </a:bodyPr>
          <a:lstStyle/>
          <a:p>
            <a:pPr algn="just">
              <a:lnSpc>
                <a:spcPct val="150000"/>
              </a:lnSpc>
            </a:pPr>
            <a:r>
              <a:rPr lang="vi-VN" sz="4000">
                <a:solidFill>
                  <a:srgbClr val="000000"/>
                </a:solidFill>
              </a:rPr>
              <a:t>Vẽ đường thẳng m song song với đường thẳng n. Vẽ đường thẳng d cắt đường thẳng m tại điểm I.</a:t>
            </a:r>
            <a:endParaRPr lang="en-US" sz="4000">
              <a:solidFill>
                <a:prstClr val="black"/>
              </a:solidFill>
            </a:endParaRPr>
          </a:p>
        </p:txBody>
      </p:sp>
      <mc:AlternateContent xmlns:mc="http://schemas.openxmlformats.org/markup-compatibility/2006">
        <mc:Choice xmlns:a14="http://schemas.microsoft.com/office/drawing/2010/main" Requires="a14">
          <p:sp>
            <p:nvSpPr>
              <p:cNvPr id="5" name="Rectangle 4"/>
              <p:cNvSpPr/>
              <p:nvPr/>
            </p:nvSpPr>
            <p:spPr>
              <a:xfrm>
                <a:off x="685800" y="3356908"/>
                <a:ext cx="16497300" cy="1938992"/>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cs typeface="Arial" panose="020B0604020202020204" pitchFamily="34" charset="0"/>
                  </a:rPr>
                  <a:t>a) Hỏi nếu </a:t>
                </a:r>
                <a14:m>
                  <m:oMath xmlns:m="http://schemas.openxmlformats.org/officeDocument/2006/math">
                    <m:r>
                      <a:rPr lang="en-US" sz="4000" i="1">
                        <a:latin typeface="Cambria Math" panose="02040503050406030204" pitchFamily="18" charset="0"/>
                      </a:rPr>
                      <m:t>𝑑</m:t>
                    </m:r>
                    <m:r>
                      <m:rPr>
                        <m:nor/>
                      </m:rPr>
                      <a:rPr lang="en-US" sz="4000" i="1">
                        <a:latin typeface="Cambria Math" panose="02040503050406030204" pitchFamily="18" charset="0"/>
                      </a:rPr>
                      <m:t> </m:t>
                    </m:r>
                    <m:r>
                      <a:rPr lang="en-US" sz="4000">
                        <a:latin typeface="Cambria Math" panose="02040503050406030204" pitchFamily="18" charset="0"/>
                      </a:rPr>
                      <m:t>∥</m:t>
                    </m:r>
                    <m:r>
                      <a:rPr lang="en-US" sz="4000" i="1">
                        <a:latin typeface="Cambria Math" panose="02040503050406030204" pitchFamily="18" charset="0"/>
                      </a:rPr>
                      <m:t>𝑛</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cs typeface="Arial" panose="020B0604020202020204" pitchFamily="34" charset="0"/>
                  </a:rPr>
                  <a:t>thì điều này có trái với tiên đề Euclid không?</a:t>
                </a:r>
              </a:p>
              <a:p>
                <a:pPr algn="just">
                  <a:lnSpc>
                    <a:spcPct val="150000"/>
                  </a:lnSpc>
                </a:pPr>
                <a:r>
                  <a:rPr lang="en-US" sz="4000">
                    <a:solidFill>
                      <a:srgbClr val="000000"/>
                    </a:solidFill>
                    <a:latin typeface="Arial" panose="020B0604020202020204" pitchFamily="34" charset="0"/>
                    <a:cs typeface="Arial" panose="020B0604020202020204" pitchFamily="34" charset="0"/>
                  </a:rPr>
                  <a:t>b) Sử dụng kết quả của câu a để chứng minh d cắt n.</a:t>
                </a:r>
              </a:p>
            </p:txBody>
          </p:sp>
        </mc:Choice>
        <mc:Fallback>
          <p:sp>
            <p:nvSpPr>
              <p:cNvPr id="5" name="Rectangle 4"/>
              <p:cNvSpPr>
                <a:spLocks noRot="1" noChangeAspect="1" noMove="1" noResize="1" noEditPoints="1" noAdjustHandles="1" noChangeArrowheads="1" noChangeShapeType="1" noTextEdit="1"/>
              </p:cNvSpPr>
              <p:nvPr/>
            </p:nvSpPr>
            <p:spPr>
              <a:xfrm>
                <a:off x="685800" y="3356908"/>
                <a:ext cx="16497300" cy="1938992"/>
              </a:xfrm>
              <a:prstGeom prst="rect">
                <a:avLst/>
              </a:prstGeom>
              <a:blipFill rotWithShape="0">
                <a:blip r:embed="rId4"/>
                <a:stretch>
                  <a:fillRect l="-1330" b="-6918"/>
                </a:stretch>
              </a:blipFill>
            </p:spPr>
            <p:txBody>
              <a:bodyPr/>
              <a:lstStyle/>
              <a:p>
                <a:r>
                  <a:rPr lang="en-US">
                    <a:noFill/>
                  </a:rPr>
                  <a:t> </a:t>
                </a:r>
              </a:p>
            </p:txBody>
          </p:sp>
        </mc:Fallback>
      </mc:AlternateContent>
      <p:sp>
        <p:nvSpPr>
          <p:cNvPr id="14" name="Oval Callout 13"/>
          <p:cNvSpPr/>
          <p:nvPr/>
        </p:nvSpPr>
        <p:spPr>
          <a:xfrm>
            <a:off x="8300413" y="5524500"/>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685800" y="6896100"/>
            <a:ext cx="9601200" cy="1938992"/>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Vì d không thể song song với n (câu a) và d khác n nên d cắt n.</a:t>
            </a:r>
          </a:p>
        </p:txBody>
      </p:sp>
      <p:pic>
        <p:nvPicPr>
          <p:cNvPr id="16" name="image23.png" descr="https://baivan.net/sites/default/files/styles/giua_bai/public/d/m/Y/bbbbbbbb.png?itok=zp8myiu9"/>
          <p:cNvPicPr/>
          <p:nvPr/>
        </p:nvPicPr>
        <p:blipFill>
          <a:blip r:embed="rId5"/>
          <a:srcRect/>
          <a:stretch>
            <a:fillRect/>
          </a:stretch>
        </p:blipFill>
        <p:spPr>
          <a:xfrm>
            <a:off x="11658600" y="5300662"/>
            <a:ext cx="5943600" cy="4800600"/>
          </a:xfrm>
          <a:prstGeom prst="rect">
            <a:avLst/>
          </a:prstGeom>
          <a:ln/>
        </p:spPr>
      </p:pic>
    </p:spTree>
    <p:extLst>
      <p:ext uri="{BB962C8B-B14F-4D97-AF65-F5344CB8AC3E}">
        <p14:creationId xmlns:p14="http://schemas.microsoft.com/office/powerpoint/2010/main" val="4098945689"/>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984997"/>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6327109" y="453406"/>
            <a:ext cx="5943600" cy="1108694"/>
            <a:chOff x="6019800" y="377206"/>
            <a:chExt cx="7255823" cy="1108694"/>
          </a:xfrm>
        </p:grpSpPr>
        <p:grpSp>
          <p:nvGrpSpPr>
            <p:cNvPr id="10" name="Group 4"/>
            <p:cNvGrpSpPr/>
            <p:nvPr/>
          </p:nvGrpSpPr>
          <p:grpSpPr>
            <a:xfrm>
              <a:off x="6019800" y="377206"/>
              <a:ext cx="7162800" cy="1108694"/>
              <a:chOff x="0" y="0"/>
              <a:chExt cx="6945629" cy="6076340"/>
            </a:xfrm>
          </p:grpSpPr>
          <p:sp>
            <p:nvSpPr>
              <p:cNvPr id="12" name="Freeform 5"/>
              <p:cNvSpPr/>
              <p:nvPr/>
            </p:nvSpPr>
            <p:spPr>
              <a:xfrm>
                <a:off x="31750" y="31749"/>
                <a:ext cx="6913879"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6945629"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559251" y="560084"/>
              <a:ext cx="6716372" cy="784830"/>
            </a:xfrm>
            <a:prstGeom prst="rect">
              <a:avLst/>
            </a:prstGeom>
            <a:noFill/>
          </p:spPr>
          <p:txBody>
            <a:bodyPr wrap="square" rtlCol="0">
              <a:spAutoFit/>
            </a:bodyPr>
            <a:lstStyle/>
            <a:p>
              <a:pPr>
                <a:defRPr/>
              </a:pPr>
              <a:r>
                <a:rPr lang="en-US" sz="4500" b="1" kern="0" err="1" smtClean="0">
                  <a:solidFill>
                    <a:prstClr val="black"/>
                  </a:solidFill>
                  <a:latin typeface="Arial" panose="020B0604020202020204" pitchFamily="34" charset="0"/>
                  <a:cs typeface="Arial" panose="020B0604020202020204" pitchFamily="34" charset="0"/>
                  <a:sym typeface="Arial"/>
                </a:rPr>
                <a:t>Bài</a:t>
              </a:r>
              <a:r>
                <a:rPr lang="en-US" sz="4500" b="1" kern="0" smtClean="0">
                  <a:solidFill>
                    <a:prstClr val="black"/>
                  </a:solidFill>
                  <a:latin typeface="Arial" panose="020B0604020202020204" pitchFamily="34" charset="0"/>
                  <a:cs typeface="Arial" panose="020B0604020202020204" pitchFamily="34" charset="0"/>
                  <a:sym typeface="Arial"/>
                </a:rPr>
                <a:t> </a:t>
              </a:r>
              <a:r>
                <a:rPr lang="en-US" sz="4500" b="1" kern="0" smtClean="0">
                  <a:solidFill>
                    <a:prstClr val="black"/>
                  </a:solidFill>
                  <a:latin typeface="Arial" panose="020B0604020202020204" pitchFamily="34" charset="0"/>
                  <a:cs typeface="Arial" panose="020B0604020202020204" pitchFamily="34" charset="0"/>
                  <a:sym typeface="Arial"/>
                </a:rPr>
                <a:t>9 </a:t>
              </a:r>
              <a:r>
                <a:rPr lang="en-US" sz="4500" b="1" kern="0" dirty="0" smtClean="0">
                  <a:solidFill>
                    <a:prstClr val="black"/>
                  </a:solidFill>
                  <a:latin typeface="Arial" panose="020B0604020202020204" pitchFamily="34" charset="0"/>
                  <a:cs typeface="Arial" panose="020B0604020202020204" pitchFamily="34" charset="0"/>
                  <a:sym typeface="Arial"/>
                </a:rPr>
                <a:t>(</a:t>
              </a:r>
              <a:r>
                <a:rPr lang="en-US" sz="4500" b="1" kern="0" smtClean="0">
                  <a:solidFill>
                    <a:prstClr val="black"/>
                  </a:solidFill>
                  <a:latin typeface="Arial" panose="020B0604020202020204" pitchFamily="34" charset="0"/>
                  <a:cs typeface="Arial" panose="020B0604020202020204" pitchFamily="34" charset="0"/>
                  <a:sym typeface="Arial"/>
                </a:rPr>
                <a:t>SGK </a:t>
              </a:r>
              <a:r>
                <a:rPr lang="en-US" sz="4500" b="1" kern="0" smtClean="0">
                  <a:solidFill>
                    <a:prstClr val="black"/>
                  </a:solidFill>
                  <a:latin typeface="Arial" panose="020B0604020202020204" pitchFamily="34" charset="0"/>
                  <a:cs typeface="Arial" panose="020B0604020202020204" pitchFamily="34" charset="0"/>
                  <a:sym typeface="Arial"/>
                </a:rPr>
                <a:t>– </a:t>
              </a:r>
              <a:r>
                <a:rPr lang="en-US" sz="4500" b="1" kern="0" smtClean="0">
                  <a:solidFill>
                    <a:prstClr val="black"/>
                  </a:solidFill>
                  <a:latin typeface="Arial" panose="020B0604020202020204" pitchFamily="34" charset="0"/>
                  <a:cs typeface="Arial" panose="020B0604020202020204" pitchFamily="34" charset="0"/>
                  <a:sym typeface="Arial"/>
                </a:rPr>
                <a:t>tr87)</a:t>
              </a:r>
              <a:endParaRPr lang="en-US" sz="4500" b="1" kern="0" dirty="0" smtClean="0">
                <a:solidFill>
                  <a:prstClr val="black"/>
                </a:solidFill>
                <a:latin typeface="Arial" panose="020B0604020202020204" pitchFamily="34" charset="0"/>
                <a:cs typeface="Arial" panose="020B0604020202020204" pitchFamily="34" charset="0"/>
                <a:sym typeface="Arial"/>
              </a:endParaRPr>
            </a:p>
          </p:txBody>
        </p:sp>
      </p:grpSp>
      <p:sp>
        <p:nvSpPr>
          <p:cNvPr id="2" name="Rectangle 1"/>
          <p:cNvSpPr/>
          <p:nvPr/>
        </p:nvSpPr>
        <p:spPr>
          <a:xfrm>
            <a:off x="1143000" y="2171700"/>
            <a:ext cx="15914248" cy="2748253"/>
          </a:xfrm>
          <a:prstGeom prst="rect">
            <a:avLst/>
          </a:prstGeom>
        </p:spPr>
        <p:txBody>
          <a:bodyPr wrap="square">
            <a:spAutoFit/>
          </a:bodyPr>
          <a:lstStyle/>
          <a:p>
            <a:pPr algn="just">
              <a:lnSpc>
                <a:spcPct val="150000"/>
              </a:lnSpc>
            </a:pPr>
            <a:r>
              <a:rPr lang="vi-VN" sz="4000">
                <a:solidFill>
                  <a:srgbClr val="000000"/>
                </a:solidFill>
                <a:cs typeface="Arial" panose="020B0604020202020204" pitchFamily="34" charset="0"/>
              </a:rPr>
              <a:t>Qua điểm O là chốt xoay của một cái kéo, kẻ hai đường thẳng xOy và zOt lần lượt song song với hai lưỡi kéo (Hình 7). Tìm các góc kề bù và các góc đối đỉnh có trong hình vừa vẽ.</a:t>
            </a:r>
            <a:endParaRPr lang="en-US" sz="4000">
              <a:solidFill>
                <a:prstClr val="black"/>
              </a:solidFill>
              <a:latin typeface="Arial" panose="020B0604020202020204" pitchFamily="34" charset="0"/>
              <a:cs typeface="Arial" panose="020B0604020202020204" pitchFamily="34" charset="0"/>
            </a:endParaRPr>
          </a:p>
        </p:txBody>
      </p:sp>
      <p:pic>
        <p:nvPicPr>
          <p:cNvPr id="17" name="image31.png" descr="https://baivan.net/sites/default/files/styles/giua_bai/public/d/m/Y/hinh_7cc4.png?itok=aAwf9xer"/>
          <p:cNvPicPr/>
          <p:nvPr/>
        </p:nvPicPr>
        <p:blipFill>
          <a:blip r:embed="rId3"/>
          <a:srcRect/>
          <a:stretch>
            <a:fillRect/>
          </a:stretch>
        </p:blipFill>
        <p:spPr>
          <a:xfrm>
            <a:off x="1752600" y="5493361"/>
            <a:ext cx="5397400" cy="4148137"/>
          </a:xfrm>
          <a:prstGeom prst="rect">
            <a:avLst/>
          </a:prstGeom>
          <a:ln/>
        </p:spPr>
      </p:pic>
      <mc:AlternateContent xmlns:mc="http://schemas.openxmlformats.org/markup-compatibility/2006">
        <mc:Choice xmlns:a14="http://schemas.microsoft.com/office/drawing/2010/main" Requires="a14">
          <p:sp>
            <p:nvSpPr>
              <p:cNvPr id="7" name="Rectangle 6"/>
              <p:cNvSpPr/>
              <p:nvPr/>
            </p:nvSpPr>
            <p:spPr>
              <a:xfrm>
                <a:off x="8610600" y="5219700"/>
                <a:ext cx="9144000" cy="4891788"/>
              </a:xfrm>
              <a:prstGeom prst="rect">
                <a:avLst/>
              </a:prstGeom>
            </p:spPr>
            <p:txBody>
              <a:bodyPr>
                <a:spAutoFit/>
              </a:bodyPr>
              <a:lstStyle/>
              <a:p>
                <a:pPr>
                  <a:lnSpc>
                    <a:spcPct val="150000"/>
                  </a:lnSpc>
                </a:pP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(hai góc đối đỉnh)</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(hai góc kề bù)</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(hai góc kề bù)</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(hai góc kề bù)</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sub>
                        </m:sSub>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(hai góc kề bù)</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8610600" y="5219700"/>
                <a:ext cx="9144000" cy="4891788"/>
              </a:xfrm>
              <a:prstGeom prst="rect">
                <a:avLst/>
              </a:prstGeom>
              <a:blipFill rotWithShape="0">
                <a:blip r:embed="rId4"/>
                <a:stretch>
                  <a:fillRect b="-1245"/>
                </a:stretch>
              </a:blipFill>
            </p:spPr>
            <p:txBody>
              <a:bodyPr/>
              <a:lstStyle/>
              <a:p>
                <a:r>
                  <a:rPr lang="en-US">
                    <a:noFill/>
                  </a:rPr>
                  <a:t> </a:t>
                </a:r>
              </a:p>
            </p:txBody>
          </p:sp>
        </mc:Fallback>
      </mc:AlternateContent>
    </p:spTree>
    <p:extLst>
      <p:ext uri="{BB962C8B-B14F-4D97-AF65-F5344CB8AC3E}">
        <p14:creationId xmlns:p14="http://schemas.microsoft.com/office/powerpoint/2010/main" val="1301372191"/>
      </p:ext>
    </p:extLst>
  </p:cSld>
  <p:clrMapOvr>
    <a:masterClrMapping/>
  </p:clrMapOvr>
  <mc:AlternateContent xmlns:mc="http://schemas.openxmlformats.org/markup-compatibility/2006">
    <mc:Choice xmlns:p14="http://schemas.microsoft.com/office/powerpoint/2010/main" Requires="p14">
      <p:transition spd="med" p14:dur="700">
        <p:pull dir="d"/>
      </p:transition>
    </mc:Choice>
    <mc:Fallback>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p:cTn id="4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sp>
        <p:nvSpPr>
          <p:cNvPr id="9" name="Google Shape;7771;p33"/>
          <p:cNvSpPr txBox="1">
            <a:spLocks/>
          </p:cNvSpPr>
          <p:nvPr/>
        </p:nvSpPr>
        <p:spPr>
          <a:xfrm>
            <a:off x="4114800" y="1897447"/>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kern="0" smtClean="0">
                <a:solidFill>
                  <a:schemeClr val="tx1"/>
                </a:solidFill>
                <a:latin typeface="Arial" panose="020B0604020202020204" pitchFamily="34" charset="0"/>
              </a:rPr>
              <a:t>HƯỚNG DẪN VỀ NHÀ</a:t>
            </a:r>
            <a:endParaRPr lang="vi-VN" sz="7500" kern="0">
              <a:solidFill>
                <a:schemeClr val="tx1"/>
              </a:solidFill>
              <a:latin typeface="Arial" panose="020B0604020202020204" pitchFamily="34" charset="0"/>
            </a:endParaRPr>
          </a:p>
        </p:txBody>
      </p:sp>
      <p:pic>
        <p:nvPicPr>
          <p:cNvPr id="22"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78352" y="7940335"/>
            <a:ext cx="2338023" cy="2010699"/>
          </a:xfrm>
          <a:prstGeom prst="rect">
            <a:avLst/>
          </a:prstGeom>
        </p:spPr>
      </p:pic>
      <p:pic>
        <p:nvPicPr>
          <p:cNvPr id="23"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5214300" y="7828353"/>
            <a:ext cx="2289236" cy="1968742"/>
          </a:xfrm>
          <a:prstGeom prst="rect">
            <a:avLst/>
          </a:prstGeom>
        </p:spPr>
      </p:pic>
      <p:pic>
        <p:nvPicPr>
          <p:cNvPr id="24"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79350">
            <a:off x="1268144" y="768352"/>
            <a:ext cx="2007737" cy="2258191"/>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a:off x="15331458" y="919089"/>
            <a:ext cx="2054922" cy="2311262"/>
          </a:xfrm>
          <a:prstGeom prst="rect">
            <a:avLst/>
          </a:prstGeom>
        </p:spPr>
      </p:pic>
      <p:pic>
        <p:nvPicPr>
          <p:cNvPr id="2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077200" y="9191001"/>
            <a:ext cx="2061687" cy="1126196"/>
          </a:xfrm>
          <a:prstGeom prst="rect">
            <a:avLst/>
          </a:prstGeom>
        </p:spPr>
      </p:pic>
      <p:grpSp>
        <p:nvGrpSpPr>
          <p:cNvPr id="32" name="Group 31"/>
          <p:cNvGrpSpPr/>
          <p:nvPr/>
        </p:nvGrpSpPr>
        <p:grpSpPr>
          <a:xfrm>
            <a:off x="838200" y="3808132"/>
            <a:ext cx="5130550" cy="3699159"/>
            <a:chOff x="1066801" y="3771900"/>
            <a:chExt cx="5130550" cy="3699159"/>
          </a:xfrm>
        </p:grpSpPr>
        <p:grpSp>
          <p:nvGrpSpPr>
            <p:cNvPr id="4" name="Group 4"/>
            <p:cNvGrpSpPr/>
            <p:nvPr/>
          </p:nvGrpSpPr>
          <p:grpSpPr>
            <a:xfrm>
              <a:off x="1066801" y="3771900"/>
              <a:ext cx="5130550" cy="3699159"/>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Rectangle 26"/>
            <p:cNvSpPr/>
            <p:nvPr/>
          </p:nvSpPr>
          <p:spPr>
            <a:xfrm>
              <a:off x="1223570" y="4554258"/>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33" name="Group 32"/>
          <p:cNvGrpSpPr/>
          <p:nvPr/>
        </p:nvGrpSpPr>
        <p:grpSpPr>
          <a:xfrm>
            <a:off x="6558410" y="3791229"/>
            <a:ext cx="5130550" cy="3699159"/>
            <a:chOff x="6494020" y="3791229"/>
            <a:chExt cx="5130550" cy="3699159"/>
          </a:xfrm>
        </p:grpSpPr>
        <p:grpSp>
          <p:nvGrpSpPr>
            <p:cNvPr id="28" name="Group 4"/>
            <p:cNvGrpSpPr/>
            <p:nvPr/>
          </p:nvGrpSpPr>
          <p:grpSpPr>
            <a:xfrm>
              <a:off x="6494020" y="3791229"/>
              <a:ext cx="5130550" cy="3699159"/>
              <a:chOff x="0" y="0"/>
              <a:chExt cx="6038063" cy="6076340"/>
            </a:xfrm>
          </p:grpSpPr>
          <p:sp>
            <p:nvSpPr>
              <p:cNvPr id="29"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0"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1" name="Rectangle 30"/>
            <p:cNvSpPr/>
            <p:nvPr/>
          </p:nvSpPr>
          <p:spPr>
            <a:xfrm>
              <a:off x="6879189" y="461397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40" name="Group 39"/>
          <p:cNvGrpSpPr/>
          <p:nvPr/>
        </p:nvGrpSpPr>
        <p:grpSpPr>
          <a:xfrm>
            <a:off x="11963400" y="3757917"/>
            <a:ext cx="5661409" cy="3751800"/>
            <a:chOff x="7791828" y="4828010"/>
            <a:chExt cx="5661409" cy="3751800"/>
          </a:xfrm>
        </p:grpSpPr>
        <p:grpSp>
          <p:nvGrpSpPr>
            <p:cNvPr id="35" name="Group 4"/>
            <p:cNvGrpSpPr/>
            <p:nvPr/>
          </p:nvGrpSpPr>
          <p:grpSpPr>
            <a:xfrm>
              <a:off x="8107047" y="4880651"/>
              <a:ext cx="5130550" cy="3699159"/>
              <a:chOff x="0" y="0"/>
              <a:chExt cx="6038063" cy="6076340"/>
            </a:xfrm>
          </p:grpSpPr>
          <p:sp>
            <p:nvSpPr>
              <p:cNvPr id="37"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9" name="Rectangle 38"/>
            <p:cNvSpPr/>
            <p:nvPr/>
          </p:nvSpPr>
          <p:spPr>
            <a:xfrm>
              <a:off x="7791828" y="4828010"/>
              <a:ext cx="5661409" cy="3671583"/>
            </a:xfrm>
            <a:prstGeom prst="rect">
              <a:avLst/>
            </a:prstGeom>
          </p:spPr>
          <p:txBody>
            <a:bodyPr wrap="square">
              <a:spAutoFit/>
            </a:bodyPr>
            <a:lstStyle/>
            <a:p>
              <a:pPr lvl="0" algn="ctr">
                <a:lnSpc>
                  <a:spcPct val="150000"/>
                </a:lnSpc>
                <a:buClr>
                  <a:srgbClr val="000000"/>
                </a:buClr>
              </a:pPr>
              <a:r>
                <a:rPr lang="pt-BR" sz="4000"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r>
                <a:rPr lang="vi-VN" sz="4000" kern="0">
                  <a:solidFill>
                    <a:prstClr val="black"/>
                  </a:solidFill>
                  <a:ea typeface="Calibri" panose="020F0502020204030204" pitchFamily="34" charset="0"/>
                  <a:cs typeface="Arial" panose="020B0604020202020204" pitchFamily="34" charset="0"/>
                  <a:sym typeface="Arial"/>
                </a:rPr>
                <a:t>Chuẩn bị trước </a:t>
              </a:r>
              <a:endParaRPr lang="en-US" sz="4000" kern="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a:p>
              <a:pPr lvl="0" algn="ctr">
                <a:lnSpc>
                  <a:spcPct val="150000"/>
                </a:lnSpc>
                <a:buClr>
                  <a:srgbClr val="000000"/>
                </a:buClr>
              </a:pPr>
              <a:r>
                <a:rPr lang="en-US" sz="4000" b="1"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C</a:t>
              </a:r>
              <a:r>
                <a:rPr lang="vi-VN" sz="4000" b="1" kern="0" smtClean="0">
                  <a:solidFill>
                    <a:prstClr val="black"/>
                  </a:solidFill>
                  <a:ea typeface="Calibri" panose="020F0502020204030204" pitchFamily="34" charset="0"/>
                  <a:cs typeface="Arial" panose="020B0604020202020204" pitchFamily="34" charset="0"/>
                  <a:sym typeface="Arial"/>
                </a:rPr>
                <a:t>hương 5</a:t>
              </a:r>
              <a:endParaRPr lang="en-US" sz="4000" b="1" kern="0" smtClea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b="1" kern="0" smtClean="0">
                  <a:solidFill>
                    <a:prstClr val="black"/>
                  </a:solidFill>
                  <a:ea typeface="Calibri" panose="020F0502020204030204" pitchFamily="34" charset="0"/>
                  <a:cs typeface="Arial" panose="020B0604020202020204" pitchFamily="34" charset="0"/>
                  <a:sym typeface="Arial"/>
                </a:rPr>
                <a:t> “Bài </a:t>
              </a:r>
              <a:r>
                <a:rPr lang="vi-VN" sz="4000" b="1" kern="0">
                  <a:solidFill>
                    <a:prstClr val="black"/>
                  </a:solidFill>
                  <a:ea typeface="Calibri" panose="020F0502020204030204" pitchFamily="34" charset="0"/>
                  <a:cs typeface="Arial" panose="020B0604020202020204" pitchFamily="34" charset="0"/>
                  <a:sym typeface="Arial"/>
                </a:rPr>
                <a:t>1. Thu thập và phân loại dữ liệu”</a:t>
              </a:r>
              <a:endParaRPr lang="pt-BR" sz="4000" b="1" kern="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825783" y="-1174717"/>
            <a:ext cx="12921884" cy="129218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28800" y="-1943100"/>
            <a:ext cx="21564600" cy="13030200"/>
          </a:xfrm>
          <a:prstGeom prst="rect">
            <a:avLst/>
          </a:prstGeom>
        </p:spPr>
      </p:pic>
      <p:sp>
        <p:nvSpPr>
          <p:cNvPr id="5" name="Rectangle 4"/>
          <p:cNvSpPr/>
          <p:nvPr/>
        </p:nvSpPr>
        <p:spPr>
          <a:xfrm>
            <a:off x="3733800" y="4061014"/>
            <a:ext cx="10439400" cy="3368486"/>
          </a:xfrm>
          <a:prstGeom prst="rect">
            <a:avLst/>
          </a:prstGeom>
        </p:spPr>
        <p:txBody>
          <a:bodyPr wrap="square">
            <a:spAutoFit/>
          </a:bodyPr>
          <a:lstStyle/>
          <a:p>
            <a:pPr algn="ctr">
              <a:lnSpc>
                <a:spcPct val="150000"/>
              </a:lnSpc>
            </a:pPr>
            <a: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a:ln w="0"/>
              <a:solidFill>
                <a:schemeClr val="accent6">
                  <a:lumMod val="75000"/>
                </a:schemeClr>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709159" y="-76503"/>
            <a:ext cx="8854441" cy="1791003"/>
          </a:xfrm>
          <a:prstGeom prst="rect">
            <a:avLst/>
          </a:prstGeom>
        </p:spPr>
        <p:txBody>
          <a:bodyPr wrap="square" lIns="0" tIns="0" rIns="0" bIns="0" rtlCol="0" anchor="t">
            <a:spAutoFit/>
          </a:bodyPr>
          <a:lstStyle/>
          <a:p>
            <a:pPr algn="ctr">
              <a:lnSpc>
                <a:spcPts val="16800"/>
              </a:lnSpc>
            </a:pPr>
            <a:r>
              <a:rPr lang="en-US" sz="6000" b="1" smtClean="0">
                <a:solidFill>
                  <a:srgbClr val="FF0000"/>
                </a:solidFill>
                <a:latin typeface="Arial" panose="020B0604020202020204" pitchFamily="34" charset="0"/>
                <a:cs typeface="Arial" panose="020B0604020202020204" pitchFamily="34" charset="0"/>
              </a:rPr>
              <a:t>KHỞI ĐỘNG</a:t>
            </a:r>
            <a:endParaRPr lang="en-US" sz="6000" b="1">
              <a:solidFill>
                <a:srgbClr val="FF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5760" y="8572500"/>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5964267" y="8468475"/>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a:off x="16602844" y="473906"/>
            <a:ext cx="1411502" cy="1587579"/>
          </a:xfrm>
          <a:prstGeom prst="rect">
            <a:avLst/>
          </a:prstGeom>
        </p:spPr>
      </p:pic>
      <p:sp>
        <p:nvSpPr>
          <p:cNvPr id="11" name="Rectangle 10"/>
          <p:cNvSpPr/>
          <p:nvPr/>
        </p:nvSpPr>
        <p:spPr>
          <a:xfrm>
            <a:off x="1850354" y="1909108"/>
            <a:ext cx="14913646" cy="1938992"/>
          </a:xfrm>
          <a:prstGeom prst="rect">
            <a:avLst/>
          </a:prstGeom>
        </p:spPr>
        <p:txBody>
          <a:bodyPr wrap="square">
            <a:spAutoFit/>
          </a:bodyPr>
          <a:lstStyle/>
          <a:p>
            <a:pPr>
              <a:lnSpc>
                <a:spcPct val="150000"/>
              </a:lnSpc>
            </a:pPr>
            <a:r>
              <a:rPr lang="en-US" sz="4000" smtClean="0">
                <a:latin typeface="Arial" panose="020B0604020202020204" pitchFamily="34" charset="0"/>
                <a:ea typeface="Times New Roman" panose="02020603050405020304" pitchFamily="18" charset="0"/>
                <a:cs typeface="Arial" panose="020B0604020202020204" pitchFamily="34" charset="0"/>
              </a:rPr>
              <a:t>Các nhóm tổng </a:t>
            </a:r>
            <a:r>
              <a:rPr lang="en-US" sz="4000">
                <a:latin typeface="Arial" panose="020B0604020202020204" pitchFamily="34" charset="0"/>
                <a:ea typeface="Times New Roman" panose="02020603050405020304" pitchFamily="18" charset="0"/>
                <a:cs typeface="Arial" panose="020B0604020202020204" pitchFamily="34" charset="0"/>
              </a:rPr>
              <a:t>hợp ý kiến vào giấy A1 thành sơ đồ tư duy theo các yêu cầu với các nội dung như </a:t>
            </a:r>
            <a:r>
              <a:rPr lang="en-US" sz="4000" smtClean="0">
                <a:latin typeface="Arial" panose="020B0604020202020204" pitchFamily="34" charset="0"/>
                <a:ea typeface="Times New Roman" panose="02020603050405020304" pitchFamily="18" charset="0"/>
                <a:cs typeface="Arial" panose="020B0604020202020204" pitchFamily="34" charset="0"/>
              </a:rPr>
              <a:t>sau:</a:t>
            </a:r>
            <a:endParaRPr lang="en-US" sz="4000">
              <a:latin typeface="Arial" panose="020B0604020202020204" pitchFamily="34" charset="0"/>
              <a:cs typeface="Arial" panose="020B0604020202020204" pitchFamily="34" charset="0"/>
            </a:endParaRPr>
          </a:p>
        </p:txBody>
      </p:sp>
      <p:grpSp>
        <p:nvGrpSpPr>
          <p:cNvPr id="13" name="Group 12"/>
          <p:cNvGrpSpPr/>
          <p:nvPr/>
        </p:nvGrpSpPr>
        <p:grpSpPr>
          <a:xfrm>
            <a:off x="3810000" y="4352275"/>
            <a:ext cx="11887200" cy="5363225"/>
            <a:chOff x="3276600" y="4613294"/>
            <a:chExt cx="11887200" cy="5363225"/>
          </a:xfrm>
        </p:grpSpPr>
        <p:grpSp>
          <p:nvGrpSpPr>
            <p:cNvPr id="2" name="Group 2"/>
            <p:cNvGrpSpPr/>
            <p:nvPr/>
          </p:nvGrpSpPr>
          <p:grpSpPr>
            <a:xfrm>
              <a:off x="3276600" y="4613294"/>
              <a:ext cx="10820400" cy="5363225"/>
              <a:chOff x="0" y="0"/>
              <a:chExt cx="14831039" cy="6207579"/>
            </a:xfrm>
          </p:grpSpPr>
          <p:sp>
            <p:nvSpPr>
              <p:cNvPr id="3" name="Freeform 3"/>
              <p:cNvSpPr/>
              <p:nvPr/>
            </p:nvSpPr>
            <p:spPr>
              <a:xfrm>
                <a:off x="31750" y="31750"/>
                <a:ext cx="14767539" cy="614407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0"/>
                <a:ext cx="14831039" cy="6207579"/>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12" name="Rectangle 11"/>
            <p:cNvSpPr/>
            <p:nvPr/>
          </p:nvSpPr>
          <p:spPr>
            <a:xfrm>
              <a:off x="3581400" y="4929574"/>
              <a:ext cx="11582400" cy="4785926"/>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tabLst>
                  <a:tab pos="3429000" algn="ctr"/>
                  <a:tab pos="4552315" algn="l"/>
                </a:tabLst>
              </a:pPr>
              <a:r>
                <a:rPr lang="en-US" sz="40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Nhóm </a:t>
              </a: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1: CÁC GÓC Ở VỊ TRÍ ĐẶC BIỆT</a:t>
              </a:r>
            </a:p>
            <a:p>
              <a:pPr marL="571500" marR="0" lvl="0" indent="-571500" algn="just">
                <a:lnSpc>
                  <a:spcPct val="150000"/>
                </a:lnSpc>
                <a:spcBef>
                  <a:spcPts val="0"/>
                </a:spcBef>
                <a:spcAft>
                  <a:spcPts val="0"/>
                </a:spcAft>
                <a:buFontTx/>
                <a:buChar char="-"/>
                <a:tabLst>
                  <a:tab pos="3429000" algn="ctr"/>
                  <a:tab pos="4552315" algn="l"/>
                </a:tabLst>
              </a:pPr>
              <a:r>
                <a:rPr lang="en-US" sz="4000" smtClean="0">
                  <a:latin typeface="Arial" panose="020B0604020202020204" pitchFamily="34" charset="0"/>
                  <a:ea typeface="Noto Sans Symbols"/>
                  <a:cs typeface="Arial" panose="020B0604020202020204" pitchFamily="34" charset="0"/>
                </a:rPr>
                <a:t>Hai </a:t>
              </a:r>
              <a:r>
                <a:rPr lang="en-US" sz="4000">
                  <a:latin typeface="Arial" panose="020B0604020202020204" pitchFamily="34" charset="0"/>
                  <a:ea typeface="Noto Sans Symbols"/>
                  <a:cs typeface="Arial" panose="020B0604020202020204" pitchFamily="34" charset="0"/>
                </a:rPr>
                <a:t>góc kề </a:t>
              </a:r>
              <a:r>
                <a:rPr lang="en-US" sz="4000" smtClean="0">
                  <a:latin typeface="Arial" panose="020B0604020202020204" pitchFamily="34" charset="0"/>
                  <a:ea typeface="Noto Sans Symbols"/>
                  <a:cs typeface="Arial" panose="020B0604020202020204" pitchFamily="34" charset="0"/>
                </a:rPr>
                <a:t>bù</a:t>
              </a:r>
            </a:p>
            <a:p>
              <a:pPr marL="571500" marR="0" lvl="0" indent="-571500" algn="just">
                <a:lnSpc>
                  <a:spcPct val="150000"/>
                </a:lnSpc>
                <a:spcBef>
                  <a:spcPts val="0"/>
                </a:spcBef>
                <a:spcAft>
                  <a:spcPts val="0"/>
                </a:spcAft>
                <a:buFontTx/>
                <a:buChar char="-"/>
                <a:tabLst>
                  <a:tab pos="3429000" algn="ctr"/>
                  <a:tab pos="4552315" algn="l"/>
                </a:tabLst>
              </a:pPr>
              <a:r>
                <a:rPr lang="en-US" sz="4000" smtClean="0">
                  <a:latin typeface="Arial" panose="020B0604020202020204" pitchFamily="34" charset="0"/>
                  <a:ea typeface="Noto Sans Symbols"/>
                  <a:cs typeface="Arial" panose="020B0604020202020204" pitchFamily="34" charset="0"/>
                </a:rPr>
                <a:t>Hai </a:t>
              </a:r>
              <a:r>
                <a:rPr lang="en-US" sz="4000">
                  <a:latin typeface="Arial" panose="020B0604020202020204" pitchFamily="34" charset="0"/>
                  <a:ea typeface="Noto Sans Symbols"/>
                  <a:cs typeface="Arial" panose="020B0604020202020204" pitchFamily="34" charset="0"/>
                </a:rPr>
                <a:t>góc đối </a:t>
              </a:r>
              <a:r>
                <a:rPr lang="en-US" sz="4000" smtClean="0">
                  <a:latin typeface="Arial" panose="020B0604020202020204" pitchFamily="34" charset="0"/>
                  <a:ea typeface="Noto Sans Symbols"/>
                  <a:cs typeface="Arial" panose="020B0604020202020204" pitchFamily="34" charset="0"/>
                </a:rPr>
                <a:t>đỉnh</a:t>
              </a:r>
            </a:p>
            <a:p>
              <a:pPr marL="571500" marR="0" lvl="0" indent="-571500" algn="just">
                <a:lnSpc>
                  <a:spcPct val="150000"/>
                </a:lnSpc>
                <a:spcBef>
                  <a:spcPts val="0"/>
                </a:spcBef>
                <a:spcAft>
                  <a:spcPts val="0"/>
                </a:spcAft>
                <a:buFontTx/>
                <a:buChar char="-"/>
                <a:tabLst>
                  <a:tab pos="3429000" algn="ctr"/>
                  <a:tab pos="4552315" algn="l"/>
                </a:tabLst>
              </a:pPr>
              <a:r>
                <a:rPr lang="en-US" sz="4000" smtClean="0">
                  <a:latin typeface="Arial" panose="020B0604020202020204" pitchFamily="34" charset="0"/>
                  <a:ea typeface="Noto Sans Symbols"/>
                  <a:cs typeface="Arial" panose="020B0604020202020204" pitchFamily="34" charset="0"/>
                </a:rPr>
                <a:t>Tính </a:t>
              </a:r>
              <a:r>
                <a:rPr lang="en-US" sz="4000">
                  <a:latin typeface="Arial" panose="020B0604020202020204" pitchFamily="34" charset="0"/>
                  <a:ea typeface="Noto Sans Symbols"/>
                  <a:cs typeface="Arial" panose="020B0604020202020204" pitchFamily="34" charset="0"/>
                </a:rPr>
                <a:t>chất của hai góc kề </a:t>
              </a:r>
              <a:r>
                <a:rPr lang="en-US" sz="4000" smtClean="0">
                  <a:latin typeface="Arial" panose="020B0604020202020204" pitchFamily="34" charset="0"/>
                  <a:ea typeface="Noto Sans Symbols"/>
                  <a:cs typeface="Arial" panose="020B0604020202020204" pitchFamily="34" charset="0"/>
                </a:rPr>
                <a:t>bù</a:t>
              </a:r>
            </a:p>
            <a:p>
              <a:pPr marL="571500" marR="0" lvl="0" indent="-571500" algn="just">
                <a:lnSpc>
                  <a:spcPct val="150000"/>
                </a:lnSpc>
                <a:spcBef>
                  <a:spcPts val="0"/>
                </a:spcBef>
                <a:spcAft>
                  <a:spcPts val="0"/>
                </a:spcAft>
                <a:buFontTx/>
                <a:buChar char="-"/>
                <a:tabLst>
                  <a:tab pos="3429000" algn="ctr"/>
                  <a:tab pos="4552315" algn="l"/>
                </a:tabLst>
              </a:pPr>
              <a:r>
                <a:rPr lang="en-US" sz="4000" smtClean="0">
                  <a:latin typeface="Arial" panose="020B0604020202020204" pitchFamily="34" charset="0"/>
                  <a:ea typeface="Noto Sans Symbols"/>
                  <a:cs typeface="Arial" panose="020B0604020202020204" pitchFamily="34" charset="0"/>
                </a:rPr>
                <a:t>Tính </a:t>
              </a:r>
              <a:r>
                <a:rPr lang="en-US" sz="4000">
                  <a:latin typeface="Arial" panose="020B0604020202020204" pitchFamily="34" charset="0"/>
                  <a:ea typeface="Noto Sans Symbols"/>
                  <a:cs typeface="Arial" panose="020B0604020202020204" pitchFamily="34" charset="0"/>
                </a:rPr>
                <a:t>chất của hai góc đối đỉnh</a:t>
              </a:r>
              <a:endParaRPr lang="en-US" sz="4000">
                <a:effectLst/>
                <a:latin typeface="Arial" panose="020B0604020202020204" pitchFamily="34" charset="0"/>
                <a:ea typeface="Noto Sans Symbols"/>
                <a:cs typeface="Arial" panose="020B0604020202020204" pitchFamily="34" charset="0"/>
              </a:endParaRPr>
            </a:p>
          </p:txBody>
        </p:sp>
      </p:grpSp>
      <p:pic>
        <p:nvPicPr>
          <p:cNvPr id="14"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573621">
            <a:off x="13998218" y="7935334"/>
            <a:ext cx="1671935" cy="913294"/>
          </a:xfrm>
          <a:prstGeom prst="rect">
            <a:avLst/>
          </a:prstGeom>
        </p:spPr>
      </p:pic>
    </p:spTree>
    <p:extLst>
      <p:ext uri="{BB962C8B-B14F-4D97-AF65-F5344CB8AC3E}">
        <p14:creationId xmlns:p14="http://schemas.microsoft.com/office/powerpoint/2010/main" val="116179591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861559" y="-228903"/>
            <a:ext cx="8854441" cy="1791003"/>
          </a:xfrm>
          <a:prstGeom prst="rect">
            <a:avLst/>
          </a:prstGeom>
        </p:spPr>
        <p:txBody>
          <a:bodyPr wrap="square" lIns="0" tIns="0" rIns="0" bIns="0" rtlCol="0" anchor="t">
            <a:spAutoFit/>
          </a:bodyPr>
          <a:lstStyle/>
          <a:p>
            <a:pPr algn="ctr">
              <a:lnSpc>
                <a:spcPts val="16800"/>
              </a:lnSpc>
            </a:pPr>
            <a:r>
              <a:rPr lang="en-US" sz="6000" b="1" smtClean="0">
                <a:solidFill>
                  <a:srgbClr val="FF0000"/>
                </a:solidFill>
                <a:latin typeface="Arial" panose="020B0604020202020204" pitchFamily="34" charset="0"/>
                <a:cs typeface="Arial" panose="020B0604020202020204" pitchFamily="34" charset="0"/>
              </a:rPr>
              <a:t>KHỞI ĐỘNG</a:t>
            </a:r>
            <a:endParaRPr lang="en-US" sz="6000" b="1">
              <a:solidFill>
                <a:srgbClr val="FF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5760" y="8572500"/>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5964267" y="8468475"/>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a:off x="16602844" y="473906"/>
            <a:ext cx="1411502" cy="1587579"/>
          </a:xfrm>
          <a:prstGeom prst="rect">
            <a:avLst/>
          </a:prstGeom>
        </p:spPr>
      </p:pic>
      <p:sp>
        <p:nvSpPr>
          <p:cNvPr id="11" name="Rectangle 10"/>
          <p:cNvSpPr/>
          <p:nvPr/>
        </p:nvSpPr>
        <p:spPr>
          <a:xfrm>
            <a:off x="1850354" y="1909108"/>
            <a:ext cx="14913646" cy="1938992"/>
          </a:xfrm>
          <a:prstGeom prst="rect">
            <a:avLst/>
          </a:prstGeom>
        </p:spPr>
        <p:txBody>
          <a:bodyPr wrap="square">
            <a:spAutoFit/>
          </a:bodyPr>
          <a:lstStyle/>
          <a:p>
            <a:pPr>
              <a:lnSpc>
                <a:spcPct val="150000"/>
              </a:lnSpc>
            </a:pP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Các nhóm tổng </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hợp ý kiến vào giấy A1 thành sơ đồ tư duy theo các yêu cầu với các nội dung như </a:t>
            </a: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sau:</a:t>
            </a:r>
            <a:endParaRPr lang="en-US" sz="4000">
              <a:solidFill>
                <a:prstClr val="black"/>
              </a:solidFill>
              <a:latin typeface="Arial" panose="020B0604020202020204" pitchFamily="34" charset="0"/>
              <a:cs typeface="Arial" panose="020B0604020202020204" pitchFamily="34" charset="0"/>
            </a:endParaRPr>
          </a:p>
        </p:txBody>
      </p:sp>
      <p:grpSp>
        <p:nvGrpSpPr>
          <p:cNvPr id="10" name="Group 9"/>
          <p:cNvGrpSpPr/>
          <p:nvPr/>
        </p:nvGrpSpPr>
        <p:grpSpPr>
          <a:xfrm>
            <a:off x="5181600" y="4305300"/>
            <a:ext cx="12344400" cy="4666418"/>
            <a:chOff x="3810000" y="4058482"/>
            <a:chExt cx="12344400" cy="4666418"/>
          </a:xfrm>
        </p:grpSpPr>
        <p:grpSp>
          <p:nvGrpSpPr>
            <p:cNvPr id="13" name="Group 12"/>
            <p:cNvGrpSpPr/>
            <p:nvPr/>
          </p:nvGrpSpPr>
          <p:grpSpPr>
            <a:xfrm>
              <a:off x="3810000" y="4504675"/>
              <a:ext cx="12344400" cy="4220225"/>
              <a:chOff x="3276600" y="4765694"/>
              <a:chExt cx="12344400" cy="4220225"/>
            </a:xfrm>
          </p:grpSpPr>
          <p:grpSp>
            <p:nvGrpSpPr>
              <p:cNvPr id="2" name="Group 2"/>
              <p:cNvGrpSpPr/>
              <p:nvPr/>
            </p:nvGrpSpPr>
            <p:grpSpPr>
              <a:xfrm>
                <a:off x="3276600" y="4765694"/>
                <a:ext cx="8534400" cy="4220225"/>
                <a:chOff x="0" y="176392"/>
                <a:chExt cx="11697721" cy="4884633"/>
              </a:xfrm>
            </p:grpSpPr>
            <p:sp>
              <p:nvSpPr>
                <p:cNvPr id="3" name="Freeform 3"/>
                <p:cNvSpPr/>
                <p:nvPr/>
              </p:nvSpPr>
              <p:spPr>
                <a:xfrm>
                  <a:off x="31750" y="176393"/>
                  <a:ext cx="11665971" cy="4884632"/>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176392"/>
                  <a:ext cx="11697721"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12" name="Rectangle 11"/>
              <p:cNvSpPr/>
              <p:nvPr/>
            </p:nvSpPr>
            <p:spPr>
              <a:xfrm>
                <a:off x="4038600" y="5265362"/>
                <a:ext cx="11582400" cy="3016210"/>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tabLst>
                    <a:tab pos="3429000" algn="ctr"/>
                    <a:tab pos="4552315" algn="l"/>
                  </a:tabLst>
                </a:pPr>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Nhóm 2: TIA PHÂN GIÁC</a:t>
                </a:r>
              </a:p>
              <a:p>
                <a:pPr marL="571500" indent="-571500" algn="just">
                  <a:lnSpc>
                    <a:spcPct val="150000"/>
                  </a:lnSpc>
                  <a:spcAft>
                    <a:spcPts val="600"/>
                  </a:spcAft>
                  <a:buFontTx/>
                  <a:buChar char="-"/>
                  <a:tabLst>
                    <a:tab pos="3429000" algn="ctr"/>
                    <a:tab pos="4552315" algn="l"/>
                  </a:tabLst>
                </a:pPr>
                <a:r>
                  <a:rPr lang="en-US" sz="4000" smtClean="0">
                    <a:latin typeface="Arial" panose="020B0604020202020204" pitchFamily="34" charset="0"/>
                    <a:ea typeface="Times New Roman" panose="02020603050405020304" pitchFamily="18" charset="0"/>
                    <a:cs typeface="Arial" panose="020B0604020202020204" pitchFamily="34" charset="0"/>
                  </a:rPr>
                  <a:t>Tia </a:t>
                </a:r>
                <a:r>
                  <a:rPr lang="en-US" sz="4000">
                    <a:latin typeface="Arial" panose="020B0604020202020204" pitchFamily="34" charset="0"/>
                    <a:ea typeface="Times New Roman" panose="02020603050405020304" pitchFamily="18" charset="0"/>
                    <a:cs typeface="Arial" panose="020B0604020202020204" pitchFamily="34" charset="0"/>
                  </a:rPr>
                  <a:t>phân giác của một </a:t>
                </a:r>
                <a:r>
                  <a:rPr lang="en-US" sz="4000" smtClean="0">
                    <a:latin typeface="Arial" panose="020B0604020202020204" pitchFamily="34" charset="0"/>
                    <a:ea typeface="Times New Roman" panose="02020603050405020304" pitchFamily="18" charset="0"/>
                    <a:cs typeface="Arial" panose="020B0604020202020204" pitchFamily="34" charset="0"/>
                  </a:rPr>
                  <a:t>góc</a:t>
                </a:r>
              </a:p>
              <a:p>
                <a:pPr marL="571500" indent="-571500" algn="just">
                  <a:lnSpc>
                    <a:spcPct val="150000"/>
                  </a:lnSpc>
                  <a:spcAft>
                    <a:spcPts val="600"/>
                  </a:spcAft>
                  <a:buFontTx/>
                  <a:buChar char="-"/>
                  <a:tabLst>
                    <a:tab pos="3429000" algn="ctr"/>
                    <a:tab pos="4552315" algn="l"/>
                  </a:tabLst>
                </a:pPr>
                <a:r>
                  <a:rPr lang="en-US" sz="4000" smtClean="0">
                    <a:latin typeface="Arial" panose="020B0604020202020204" pitchFamily="34" charset="0"/>
                    <a:ea typeface="Times New Roman" panose="02020603050405020304" pitchFamily="18" charset="0"/>
                    <a:cs typeface="Arial" panose="020B0604020202020204" pitchFamily="34" charset="0"/>
                  </a:rPr>
                  <a:t>Cách </a:t>
                </a:r>
                <a:r>
                  <a:rPr lang="en-US" sz="4000">
                    <a:latin typeface="Arial" panose="020B0604020202020204" pitchFamily="34" charset="0"/>
                    <a:ea typeface="Times New Roman" panose="02020603050405020304" pitchFamily="18" charset="0"/>
                    <a:cs typeface="Arial" panose="020B0604020202020204" pitchFamily="34" charset="0"/>
                  </a:rPr>
                  <a:t>vẽ tia phân giác</a:t>
                </a:r>
                <a:endParaRPr lang="en-US" sz="4000" smtClean="0">
                  <a:latin typeface="Arial" panose="020B0604020202020204" pitchFamily="34" charset="0"/>
                  <a:ea typeface="Times New Roman" panose="02020603050405020304" pitchFamily="18" charset="0"/>
                  <a:cs typeface="Arial" panose="020B0604020202020204" pitchFamily="34" charset="0"/>
                </a:endParaRPr>
              </a:p>
            </p:txBody>
          </p:sp>
        </p:grpSp>
        <p:pic>
          <p:nvPicPr>
            <p:cNvPr id="14"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316529">
              <a:off x="11668370" y="4365231"/>
              <a:ext cx="1352059" cy="738562"/>
            </a:xfrm>
            <a:prstGeom prst="rect">
              <a:avLst/>
            </a:prstGeom>
          </p:spPr>
        </p:pic>
      </p:grpSp>
    </p:spTree>
    <p:extLst>
      <p:ext uri="{BB962C8B-B14F-4D97-AF65-F5344CB8AC3E}">
        <p14:creationId xmlns:p14="http://schemas.microsoft.com/office/powerpoint/2010/main" val="3115308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724400" y="-228903"/>
            <a:ext cx="8854441" cy="1791003"/>
          </a:xfrm>
          <a:prstGeom prst="rect">
            <a:avLst/>
          </a:prstGeom>
        </p:spPr>
        <p:txBody>
          <a:bodyPr wrap="square" lIns="0" tIns="0" rIns="0" bIns="0" rtlCol="0" anchor="t">
            <a:spAutoFit/>
          </a:bodyPr>
          <a:lstStyle/>
          <a:p>
            <a:pPr algn="ctr">
              <a:lnSpc>
                <a:spcPts val="16800"/>
              </a:lnSpc>
            </a:pPr>
            <a:r>
              <a:rPr lang="en-US" sz="6000" b="1" smtClean="0">
                <a:solidFill>
                  <a:srgbClr val="FF0000"/>
                </a:solidFill>
                <a:latin typeface="Arial" panose="020B0604020202020204" pitchFamily="34" charset="0"/>
                <a:cs typeface="Arial" panose="020B0604020202020204" pitchFamily="34" charset="0"/>
              </a:rPr>
              <a:t>KHỞI ĐỘNG</a:t>
            </a:r>
            <a:endParaRPr lang="en-US" sz="6000" b="1">
              <a:solidFill>
                <a:srgbClr val="FF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5760" y="8572500"/>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5964267" y="8468475"/>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a:off x="16602844" y="473906"/>
            <a:ext cx="1411502" cy="1587579"/>
          </a:xfrm>
          <a:prstGeom prst="rect">
            <a:avLst/>
          </a:prstGeom>
        </p:spPr>
      </p:pic>
      <p:sp>
        <p:nvSpPr>
          <p:cNvPr id="11" name="Rectangle 10"/>
          <p:cNvSpPr/>
          <p:nvPr/>
        </p:nvSpPr>
        <p:spPr>
          <a:xfrm>
            <a:off x="1850354" y="1909108"/>
            <a:ext cx="14913646" cy="1938992"/>
          </a:xfrm>
          <a:prstGeom prst="rect">
            <a:avLst/>
          </a:prstGeom>
        </p:spPr>
        <p:txBody>
          <a:bodyPr wrap="square">
            <a:spAutoFit/>
          </a:bodyPr>
          <a:lstStyle/>
          <a:p>
            <a:pPr>
              <a:lnSpc>
                <a:spcPct val="150000"/>
              </a:lnSpc>
            </a:pP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Các nhóm tổng </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hợp ý kiến vào giấy A1 thành sơ đồ tư duy theo các yêu cầu với các nội dung như </a:t>
            </a: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sau:</a:t>
            </a:r>
            <a:endParaRPr lang="en-US" sz="4000">
              <a:solidFill>
                <a:prstClr val="black"/>
              </a:solidFill>
              <a:latin typeface="Arial" panose="020B0604020202020204" pitchFamily="34" charset="0"/>
              <a:cs typeface="Arial" panose="020B0604020202020204" pitchFamily="34" charset="0"/>
            </a:endParaRPr>
          </a:p>
        </p:txBody>
      </p:sp>
      <p:grpSp>
        <p:nvGrpSpPr>
          <p:cNvPr id="13" name="Group 12"/>
          <p:cNvGrpSpPr/>
          <p:nvPr/>
        </p:nvGrpSpPr>
        <p:grpSpPr>
          <a:xfrm>
            <a:off x="3200400" y="4352275"/>
            <a:ext cx="11910364" cy="5363225"/>
            <a:chOff x="3276600" y="4613294"/>
            <a:chExt cx="11910364" cy="5363225"/>
          </a:xfrm>
        </p:grpSpPr>
        <p:grpSp>
          <p:nvGrpSpPr>
            <p:cNvPr id="2" name="Group 2"/>
            <p:cNvGrpSpPr/>
            <p:nvPr/>
          </p:nvGrpSpPr>
          <p:grpSpPr>
            <a:xfrm>
              <a:off x="3276600" y="4613294"/>
              <a:ext cx="11910364" cy="5363225"/>
              <a:chOff x="0" y="0"/>
              <a:chExt cx="16325004" cy="6207579"/>
            </a:xfrm>
          </p:grpSpPr>
          <p:sp>
            <p:nvSpPr>
              <p:cNvPr id="3" name="Freeform 3"/>
              <p:cNvSpPr/>
              <p:nvPr/>
            </p:nvSpPr>
            <p:spPr>
              <a:xfrm>
                <a:off x="63500" y="31750"/>
                <a:ext cx="16261504" cy="614407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0"/>
                <a:ext cx="16325004" cy="6207579"/>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12" name="Rectangle 11"/>
            <p:cNvSpPr/>
            <p:nvPr/>
          </p:nvSpPr>
          <p:spPr>
            <a:xfrm>
              <a:off x="3452164" y="4786527"/>
              <a:ext cx="11582400" cy="5016758"/>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tabLst>
                  <a:tab pos="3429000" algn="ctr"/>
                  <a:tab pos="4552315" algn="l"/>
                </a:tabLst>
              </a:pPr>
              <a:r>
                <a:rPr lang="vi-VN" sz="4000" b="1">
                  <a:solidFill>
                    <a:srgbClr val="FF0000"/>
                  </a:solidFill>
                  <a:ea typeface="Times New Roman" panose="02020603050405020304" pitchFamily="18" charset="0"/>
                  <a:cs typeface="Arial" panose="020B0604020202020204" pitchFamily="34" charset="0"/>
                </a:rPr>
                <a:t>Nhóm 3: HAI ĐƯỜNG THẲNG SONG SONG</a:t>
              </a:r>
            </a:p>
            <a:p>
              <a:pPr marL="571500" indent="-571500" algn="just">
                <a:lnSpc>
                  <a:spcPct val="150000"/>
                </a:lnSpc>
                <a:spcAft>
                  <a:spcPts val="600"/>
                </a:spcAft>
                <a:buFontTx/>
                <a:buChar char="-"/>
                <a:tabLst>
                  <a:tab pos="3429000" algn="ctr"/>
                  <a:tab pos="4552315" algn="l"/>
                </a:tabLst>
              </a:pPr>
              <a:r>
                <a:rPr lang="vi-VN" sz="4000" smtClean="0">
                  <a:ea typeface="Times New Roman" panose="02020603050405020304" pitchFamily="18" charset="0"/>
                  <a:cs typeface="Arial" panose="020B0604020202020204" pitchFamily="34" charset="0"/>
                </a:rPr>
                <a:t>Dấu </a:t>
              </a:r>
              <a:r>
                <a:rPr lang="vi-VN" sz="4000">
                  <a:ea typeface="Times New Roman" panose="02020603050405020304" pitchFamily="18" charset="0"/>
                  <a:cs typeface="Arial" panose="020B0604020202020204" pitchFamily="34" charset="0"/>
                </a:rPr>
                <a:t>hiệu nhận biết hai đường thẳng song </a:t>
              </a:r>
              <a:r>
                <a:rPr lang="vi-VN" sz="4000" smtClean="0">
                  <a:ea typeface="Times New Roman" panose="02020603050405020304" pitchFamily="18" charset="0"/>
                  <a:cs typeface="Arial" panose="020B0604020202020204" pitchFamily="34" charset="0"/>
                </a:rPr>
                <a:t>song</a:t>
              </a:r>
              <a:endParaRPr lang="en-US" sz="4000">
                <a:ea typeface="Times New Roman" panose="02020603050405020304" pitchFamily="18" charset="0"/>
                <a:cs typeface="Arial" panose="020B0604020202020204" pitchFamily="34" charset="0"/>
              </a:endParaRPr>
            </a:p>
            <a:p>
              <a:pPr marL="571500" indent="-571500" algn="just">
                <a:lnSpc>
                  <a:spcPct val="150000"/>
                </a:lnSpc>
                <a:spcAft>
                  <a:spcPts val="600"/>
                </a:spcAft>
                <a:buFontTx/>
                <a:buChar char="-"/>
                <a:tabLst>
                  <a:tab pos="3429000" algn="ctr"/>
                  <a:tab pos="4552315" algn="l"/>
                </a:tabLst>
              </a:pPr>
              <a:r>
                <a:rPr lang="vi-VN" sz="4000">
                  <a:ea typeface="Times New Roman" panose="02020603050405020304" pitchFamily="18" charset="0"/>
                  <a:cs typeface="Arial" panose="020B0604020202020204" pitchFamily="34" charset="0"/>
                </a:rPr>
                <a:t>	Cách vẽ hai đường thẳng song </a:t>
              </a:r>
              <a:r>
                <a:rPr lang="vi-VN" sz="4000" smtClean="0">
                  <a:ea typeface="Times New Roman" panose="02020603050405020304" pitchFamily="18" charset="0"/>
                  <a:cs typeface="Arial" panose="020B0604020202020204" pitchFamily="34" charset="0"/>
                </a:rPr>
                <a:t>song</a:t>
              </a:r>
              <a:endParaRPr lang="en-US" sz="4000" smtClean="0">
                <a:ea typeface="Times New Roman" panose="02020603050405020304" pitchFamily="18" charset="0"/>
                <a:cs typeface="Arial" panose="020B0604020202020204" pitchFamily="34" charset="0"/>
              </a:endParaRPr>
            </a:p>
            <a:p>
              <a:pPr marL="571500" indent="-571500" algn="just">
                <a:lnSpc>
                  <a:spcPct val="150000"/>
                </a:lnSpc>
                <a:spcAft>
                  <a:spcPts val="600"/>
                </a:spcAft>
                <a:buFontTx/>
                <a:buChar char="-"/>
                <a:tabLst>
                  <a:tab pos="3429000" algn="ctr"/>
                  <a:tab pos="4552315" algn="l"/>
                </a:tabLst>
              </a:pPr>
              <a:r>
                <a:rPr lang="en-US" sz="4000">
                  <a:latin typeface="Arial" panose="020B0604020202020204" pitchFamily="34" charset="0"/>
                  <a:ea typeface="Times New Roman" panose="02020603050405020304" pitchFamily="18" charset="0"/>
                  <a:cs typeface="Arial" panose="020B0604020202020204" pitchFamily="34" charset="0"/>
                </a:rPr>
                <a:t>T</a:t>
              </a:r>
              <a:r>
                <a:rPr lang="vi-VN" sz="4000" smtClean="0">
                  <a:ea typeface="Times New Roman" panose="02020603050405020304" pitchFamily="18" charset="0"/>
                  <a:cs typeface="Arial" panose="020B0604020202020204" pitchFamily="34" charset="0"/>
                </a:rPr>
                <a:t>iên </a:t>
              </a:r>
              <a:r>
                <a:rPr lang="vi-VN" sz="4000">
                  <a:ea typeface="Times New Roman" panose="02020603050405020304" pitchFamily="18" charset="0"/>
                  <a:cs typeface="Arial" panose="020B0604020202020204" pitchFamily="34" charset="0"/>
                </a:rPr>
                <a:t>đề Euclid về đường thẳng song </a:t>
              </a:r>
              <a:r>
                <a:rPr lang="vi-VN" sz="4000" smtClean="0">
                  <a:ea typeface="Times New Roman" panose="02020603050405020304" pitchFamily="18" charset="0"/>
                  <a:cs typeface="Arial" panose="020B0604020202020204" pitchFamily="34" charset="0"/>
                </a:rPr>
                <a:t>song.</a:t>
              </a:r>
              <a:endParaRPr lang="en-US" sz="4000" smtClean="0">
                <a:ea typeface="Times New Roman" panose="02020603050405020304" pitchFamily="18" charset="0"/>
                <a:cs typeface="Arial" panose="020B0604020202020204" pitchFamily="34" charset="0"/>
              </a:endParaRPr>
            </a:p>
            <a:p>
              <a:pPr marL="571500" indent="-571500" algn="just">
                <a:lnSpc>
                  <a:spcPct val="150000"/>
                </a:lnSpc>
                <a:spcAft>
                  <a:spcPts val="600"/>
                </a:spcAft>
                <a:buFontTx/>
                <a:buChar char="-"/>
                <a:tabLst>
                  <a:tab pos="3429000" algn="ctr"/>
                  <a:tab pos="4552315" algn="l"/>
                </a:tabLst>
              </a:pPr>
              <a:r>
                <a:rPr lang="vi-VN" sz="4000" smtClean="0">
                  <a:ea typeface="Times New Roman" panose="02020603050405020304" pitchFamily="18" charset="0"/>
                  <a:cs typeface="Arial" panose="020B0604020202020204" pitchFamily="34" charset="0"/>
                </a:rPr>
                <a:t>Tính </a:t>
              </a:r>
              <a:r>
                <a:rPr lang="vi-VN" sz="4000">
                  <a:ea typeface="Times New Roman" panose="02020603050405020304" pitchFamily="18" charset="0"/>
                  <a:cs typeface="Arial" panose="020B0604020202020204" pitchFamily="34" charset="0"/>
                </a:rPr>
                <a:t>chất của hai đường thẳng song song</a:t>
              </a:r>
            </a:p>
          </p:txBody>
        </p:sp>
      </p:grpSp>
      <p:pic>
        <p:nvPicPr>
          <p:cNvPr id="14"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573621">
            <a:off x="14280813" y="8300566"/>
            <a:ext cx="1671935" cy="913294"/>
          </a:xfrm>
          <a:prstGeom prst="rect">
            <a:avLst/>
          </a:prstGeom>
        </p:spPr>
      </p:pic>
    </p:spTree>
    <p:extLst>
      <p:ext uri="{BB962C8B-B14F-4D97-AF65-F5344CB8AC3E}">
        <p14:creationId xmlns:p14="http://schemas.microsoft.com/office/powerpoint/2010/main" val="2737825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861559" y="-266700"/>
            <a:ext cx="8854441" cy="1791003"/>
          </a:xfrm>
          <a:prstGeom prst="rect">
            <a:avLst/>
          </a:prstGeom>
        </p:spPr>
        <p:txBody>
          <a:bodyPr wrap="square" lIns="0" tIns="0" rIns="0" bIns="0" rtlCol="0" anchor="t">
            <a:spAutoFit/>
          </a:bodyPr>
          <a:lstStyle/>
          <a:p>
            <a:pPr algn="ctr">
              <a:lnSpc>
                <a:spcPts val="16800"/>
              </a:lnSpc>
            </a:pPr>
            <a:r>
              <a:rPr lang="en-US" sz="6000" b="1" smtClean="0">
                <a:solidFill>
                  <a:srgbClr val="FF0000"/>
                </a:solidFill>
                <a:latin typeface="Arial" panose="020B0604020202020204" pitchFamily="34" charset="0"/>
                <a:cs typeface="Arial" panose="020B0604020202020204" pitchFamily="34" charset="0"/>
              </a:rPr>
              <a:t>KHỞI ĐỘNG</a:t>
            </a:r>
            <a:endParaRPr lang="en-US" sz="6000" b="1">
              <a:solidFill>
                <a:srgbClr val="FF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5760" y="8572500"/>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5964267" y="8468475"/>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a:off x="16602844" y="473906"/>
            <a:ext cx="1411502" cy="1587579"/>
          </a:xfrm>
          <a:prstGeom prst="rect">
            <a:avLst/>
          </a:prstGeom>
        </p:spPr>
      </p:pic>
      <p:sp>
        <p:nvSpPr>
          <p:cNvPr id="11" name="Rectangle 10"/>
          <p:cNvSpPr/>
          <p:nvPr/>
        </p:nvSpPr>
        <p:spPr>
          <a:xfrm>
            <a:off x="1850354" y="1909108"/>
            <a:ext cx="14913646" cy="1938992"/>
          </a:xfrm>
          <a:prstGeom prst="rect">
            <a:avLst/>
          </a:prstGeom>
        </p:spPr>
        <p:txBody>
          <a:bodyPr wrap="square">
            <a:spAutoFit/>
          </a:bodyPr>
          <a:lstStyle/>
          <a:p>
            <a:pPr>
              <a:lnSpc>
                <a:spcPct val="150000"/>
              </a:lnSpc>
            </a:pP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Các nhóm tổng </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hợp ý kiến vào giấy A1 thành sơ đồ tư duy theo các yêu cầu với các nội dung như </a:t>
            </a: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sau:</a:t>
            </a:r>
            <a:endParaRPr lang="en-US" sz="4000">
              <a:solidFill>
                <a:prstClr val="black"/>
              </a:solidFill>
              <a:latin typeface="Arial" panose="020B0604020202020204" pitchFamily="34" charset="0"/>
              <a:cs typeface="Arial" panose="020B0604020202020204" pitchFamily="34" charset="0"/>
            </a:endParaRPr>
          </a:p>
        </p:txBody>
      </p:sp>
      <p:grpSp>
        <p:nvGrpSpPr>
          <p:cNvPr id="13" name="Group 12"/>
          <p:cNvGrpSpPr/>
          <p:nvPr/>
        </p:nvGrpSpPr>
        <p:grpSpPr>
          <a:xfrm>
            <a:off x="3262500" y="4381500"/>
            <a:ext cx="11910364" cy="5363225"/>
            <a:chOff x="3276600" y="4613294"/>
            <a:chExt cx="11910364" cy="5363225"/>
          </a:xfrm>
        </p:grpSpPr>
        <p:grpSp>
          <p:nvGrpSpPr>
            <p:cNvPr id="2" name="Group 2"/>
            <p:cNvGrpSpPr/>
            <p:nvPr/>
          </p:nvGrpSpPr>
          <p:grpSpPr>
            <a:xfrm>
              <a:off x="3276600" y="4613294"/>
              <a:ext cx="11910364" cy="5363225"/>
              <a:chOff x="0" y="0"/>
              <a:chExt cx="16325004" cy="6207579"/>
            </a:xfrm>
          </p:grpSpPr>
          <p:sp>
            <p:nvSpPr>
              <p:cNvPr id="3" name="Freeform 3"/>
              <p:cNvSpPr/>
              <p:nvPr/>
            </p:nvSpPr>
            <p:spPr>
              <a:xfrm>
                <a:off x="63500" y="31750"/>
                <a:ext cx="16261504" cy="614407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0"/>
                <a:ext cx="16325004" cy="6207579"/>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12" name="Rectangle 11"/>
            <p:cNvSpPr/>
            <p:nvPr/>
          </p:nvSpPr>
          <p:spPr>
            <a:xfrm>
              <a:off x="3616451" y="4786527"/>
              <a:ext cx="11242549" cy="4939814"/>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tabLst>
                  <a:tab pos="3429000" algn="ctr"/>
                  <a:tab pos="4552315" algn="l"/>
                </a:tabLst>
              </a:pPr>
              <a:r>
                <a:rPr lang="vi-VN" sz="4000" b="1">
                  <a:solidFill>
                    <a:srgbClr val="FF0000"/>
                  </a:solidFill>
                  <a:ea typeface="Times New Roman" panose="02020603050405020304" pitchFamily="18" charset="0"/>
                  <a:cs typeface="Arial" panose="020B0604020202020204" pitchFamily="34" charset="0"/>
                </a:rPr>
                <a:t>Nhóm 4: ĐỊNH LÍ VÀ CHỨNG MINH ĐỊNH LÍ</a:t>
              </a:r>
            </a:p>
            <a:p>
              <a:pPr marL="571500" indent="-571500" algn="just">
                <a:lnSpc>
                  <a:spcPct val="150000"/>
                </a:lnSpc>
                <a:spcAft>
                  <a:spcPts val="600"/>
                </a:spcAft>
                <a:buFontTx/>
                <a:buChar char="-"/>
                <a:tabLst>
                  <a:tab pos="3429000" algn="ctr"/>
                  <a:tab pos="4552315" algn="l"/>
                </a:tabLst>
              </a:pPr>
              <a:r>
                <a:rPr lang="vi-VN" sz="4000" smtClean="0">
                  <a:ea typeface="Times New Roman" panose="02020603050405020304" pitchFamily="18" charset="0"/>
                  <a:cs typeface="Arial" panose="020B0604020202020204" pitchFamily="34" charset="0"/>
                </a:rPr>
                <a:t>Khái </a:t>
              </a:r>
              <a:r>
                <a:rPr lang="vi-VN" sz="4000">
                  <a:ea typeface="Times New Roman" panose="02020603050405020304" pitchFamily="18" charset="0"/>
                  <a:cs typeface="Arial" panose="020B0604020202020204" pitchFamily="34" charset="0"/>
                </a:rPr>
                <a:t>niệm định </a:t>
              </a:r>
              <a:r>
                <a:rPr lang="vi-VN" sz="4000" smtClean="0">
                  <a:ea typeface="Times New Roman" panose="02020603050405020304" pitchFamily="18" charset="0"/>
                  <a:cs typeface="Arial" panose="020B0604020202020204" pitchFamily="34" charset="0"/>
                </a:rPr>
                <a:t>lí.</a:t>
              </a:r>
              <a:endParaRPr lang="en-US" sz="4000">
                <a:ea typeface="Times New Roman" panose="02020603050405020304" pitchFamily="18" charset="0"/>
                <a:cs typeface="Arial" panose="020B0604020202020204" pitchFamily="34" charset="0"/>
              </a:endParaRPr>
            </a:p>
            <a:p>
              <a:pPr marL="571500" indent="-571500" algn="just">
                <a:lnSpc>
                  <a:spcPct val="150000"/>
                </a:lnSpc>
                <a:spcAft>
                  <a:spcPts val="600"/>
                </a:spcAft>
                <a:buFontTx/>
                <a:buChar char="-"/>
                <a:tabLst>
                  <a:tab pos="3429000" algn="ctr"/>
                  <a:tab pos="4552315" algn="l"/>
                </a:tabLst>
              </a:pPr>
              <a:r>
                <a:rPr lang="vi-VN" sz="4000" smtClean="0">
                  <a:ea typeface="Times New Roman" panose="02020603050405020304" pitchFamily="18" charset="0"/>
                  <a:cs typeface="Arial" panose="020B0604020202020204" pitchFamily="34" charset="0"/>
                </a:rPr>
                <a:t>Giả </a:t>
              </a:r>
              <a:r>
                <a:rPr lang="vi-VN" sz="4000">
                  <a:ea typeface="Times New Roman" panose="02020603050405020304" pitchFamily="18" charset="0"/>
                  <a:cs typeface="Arial" panose="020B0604020202020204" pitchFamily="34" charset="0"/>
                </a:rPr>
                <a:t>thiết, kết luận của định lí và cách viết ngắn gọn giả thiết, kết luận bằng kí </a:t>
              </a:r>
              <a:r>
                <a:rPr lang="vi-VN" sz="4000" smtClean="0">
                  <a:ea typeface="Times New Roman" panose="02020603050405020304" pitchFamily="18" charset="0"/>
                  <a:cs typeface="Arial" panose="020B0604020202020204" pitchFamily="34" charset="0"/>
                </a:rPr>
                <a:t>hiệu.</a:t>
              </a:r>
              <a:endParaRPr lang="en-US" sz="4000" smtClean="0">
                <a:ea typeface="Times New Roman" panose="02020603050405020304" pitchFamily="18" charset="0"/>
                <a:cs typeface="Arial" panose="020B0604020202020204" pitchFamily="34" charset="0"/>
              </a:endParaRPr>
            </a:p>
            <a:p>
              <a:pPr marL="571500" indent="-571500" algn="just">
                <a:lnSpc>
                  <a:spcPct val="150000"/>
                </a:lnSpc>
                <a:spcAft>
                  <a:spcPts val="600"/>
                </a:spcAft>
                <a:buFontTx/>
                <a:buChar char="-"/>
                <a:tabLst>
                  <a:tab pos="3429000" algn="ctr"/>
                  <a:tab pos="4552315" algn="l"/>
                </a:tabLst>
              </a:pPr>
              <a:r>
                <a:rPr lang="vi-VN" sz="4000" smtClean="0">
                  <a:ea typeface="Times New Roman" panose="02020603050405020304" pitchFamily="18" charset="0"/>
                  <a:cs typeface="Arial" panose="020B0604020202020204" pitchFamily="34" charset="0"/>
                </a:rPr>
                <a:t>Chứng </a:t>
              </a:r>
              <a:r>
                <a:rPr lang="vi-VN" sz="4000">
                  <a:ea typeface="Times New Roman" panose="02020603050405020304" pitchFamily="18" charset="0"/>
                  <a:cs typeface="Arial" panose="020B0604020202020204" pitchFamily="34" charset="0"/>
                </a:rPr>
                <a:t>minh định lí.</a:t>
              </a:r>
            </a:p>
          </p:txBody>
        </p:sp>
      </p:grpSp>
      <p:pic>
        <p:nvPicPr>
          <p:cNvPr id="14"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573621">
            <a:off x="14342913" y="8329791"/>
            <a:ext cx="1671935" cy="913294"/>
          </a:xfrm>
          <a:prstGeom prst="rect">
            <a:avLst/>
          </a:prstGeom>
        </p:spPr>
      </p:pic>
    </p:spTree>
    <p:extLst>
      <p:ext uri="{BB962C8B-B14F-4D97-AF65-F5344CB8AC3E}">
        <p14:creationId xmlns:p14="http://schemas.microsoft.com/office/powerpoint/2010/main" val="3449800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image29.jpg"/>
          <p:cNvPicPr/>
          <p:nvPr/>
        </p:nvPicPr>
        <p:blipFill>
          <a:blip r:embed="rId2"/>
          <a:srcRect/>
          <a:stretch>
            <a:fillRect/>
          </a:stretch>
        </p:blipFill>
        <p:spPr>
          <a:xfrm>
            <a:off x="2638344" y="1218033"/>
            <a:ext cx="12420600" cy="8202880"/>
          </a:xfrm>
          <a:prstGeom prst="rect">
            <a:avLst/>
          </a:prstGeom>
          <a:ln/>
        </p:spPr>
      </p:pic>
      <p:pic>
        <p:nvPicPr>
          <p:cNvPr id="21"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305671">
            <a:off x="16715880" y="8958488"/>
            <a:ext cx="1075409" cy="924851"/>
          </a:xfrm>
          <a:prstGeom prst="rect">
            <a:avLst/>
          </a:prstGeom>
        </p:spPr>
      </p:pic>
      <p:pic>
        <p:nvPicPr>
          <p:cNvPr id="22"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779350">
            <a:off x="487761" y="361121"/>
            <a:ext cx="1278094" cy="1437529"/>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9660914">
            <a:off x="16602844" y="473906"/>
            <a:ext cx="1411502" cy="1587579"/>
          </a:xfrm>
          <a:prstGeom prst="rect">
            <a:avLst/>
          </a:prstGeom>
        </p:spPr>
      </p:pic>
      <p:pic>
        <p:nvPicPr>
          <p:cNvPr id="24"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11078">
            <a:off x="298565" y="9009014"/>
            <a:ext cx="1075409" cy="924851"/>
          </a:xfrm>
          <a:prstGeom prst="rect">
            <a:avLst/>
          </a:prstGeom>
        </p:spPr>
      </p:pic>
    </p:spTree>
    <p:extLst>
      <p:ext uri="{BB962C8B-B14F-4D97-AF65-F5344CB8AC3E}">
        <p14:creationId xmlns:p14="http://schemas.microsoft.com/office/powerpoint/2010/main" val="129495729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3505200" y="2476500"/>
            <a:ext cx="11582400" cy="4799564"/>
            <a:chOff x="0" y="0"/>
            <a:chExt cx="14831039" cy="6207579"/>
          </a:xfrm>
        </p:grpSpPr>
        <p:sp>
          <p:nvSpPr>
            <p:cNvPr id="3" name="Freeform 3"/>
            <p:cNvSpPr/>
            <p:nvPr/>
          </p:nvSpPr>
          <p:spPr>
            <a:xfrm>
              <a:off x="31750" y="31750"/>
              <a:ext cx="14767539" cy="614407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0"/>
              <a:ext cx="14831039" cy="6207579"/>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 name="TextBox 5"/>
          <p:cNvSpPr txBox="1"/>
          <p:nvPr/>
        </p:nvSpPr>
        <p:spPr>
          <a:xfrm>
            <a:off x="3444240" y="3467100"/>
            <a:ext cx="11658600" cy="1834798"/>
          </a:xfrm>
          <a:prstGeom prst="rect">
            <a:avLst/>
          </a:prstGeom>
        </p:spPr>
        <p:txBody>
          <a:bodyPr wrap="square" lIns="0" tIns="0" rIns="0" bIns="0" rtlCol="0" anchor="t">
            <a:spAutoFit/>
          </a:bodyPr>
          <a:lstStyle/>
          <a:p>
            <a:pPr algn="ctr">
              <a:lnSpc>
                <a:spcPts val="16800"/>
              </a:lnSpc>
            </a:pPr>
            <a:r>
              <a:rPr lang="en-US" sz="7500" b="1" smtClean="0">
                <a:solidFill>
                  <a:srgbClr val="4C5270"/>
                </a:solidFill>
                <a:latin typeface="Arial" panose="020B0604020202020204" pitchFamily="34" charset="0"/>
                <a:cs typeface="Arial" panose="020B0604020202020204" pitchFamily="34" charset="0"/>
              </a:rPr>
              <a:t>LUYỆN TẬP</a:t>
            </a:r>
            <a:endParaRPr lang="en-US" sz="7500" b="1">
              <a:solidFill>
                <a:srgbClr val="4C527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7328751"/>
            <a:ext cx="2338023" cy="201069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4917875" y="7349728"/>
            <a:ext cx="2289236" cy="196874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79350">
            <a:off x="1268144" y="768352"/>
            <a:ext cx="2007737" cy="22581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a:off x="15331458" y="919089"/>
            <a:ext cx="2054922" cy="2311262"/>
          </a:xfrm>
          <a:prstGeom prst="rect">
            <a:avLst/>
          </a:prstGeom>
        </p:spPr>
      </p:pic>
      <p:pic>
        <p:nvPicPr>
          <p:cNvPr id="1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48600" y="1492934"/>
            <a:ext cx="2508173" cy="1370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16762078" y="9057309"/>
            <a:ext cx="974039" cy="837674"/>
          </a:xfrm>
          <a:prstGeom prst="rect">
            <a:avLst/>
          </a:prstGeom>
        </p:spPr>
      </p:pic>
      <p:pic>
        <p:nvPicPr>
          <p:cNvPr id="1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38321">
            <a:off x="410319" y="359198"/>
            <a:ext cx="838200" cy="942760"/>
          </a:xfrm>
          <a:prstGeom prst="rect">
            <a:avLst/>
          </a:prstGeom>
        </p:spPr>
      </p:pic>
      <p:sp>
        <p:nvSpPr>
          <p:cNvPr id="3" name="Rectangle 2"/>
          <p:cNvSpPr/>
          <p:nvPr/>
        </p:nvSpPr>
        <p:spPr>
          <a:xfrm>
            <a:off x="3048000" y="2247900"/>
            <a:ext cx="13169567" cy="707886"/>
          </a:xfrm>
          <a:prstGeom prst="rect">
            <a:avLst/>
          </a:prstGeom>
        </p:spPr>
        <p:txBody>
          <a:bodyPr wrap="none">
            <a:spAutoFit/>
          </a:bodyPr>
          <a:lstStyle/>
          <a:p>
            <a:r>
              <a:rPr lang="en-US" sz="4000" b="1">
                <a:solidFill>
                  <a:srgbClr val="FF0000"/>
                </a:solidFill>
                <a:latin typeface="Arial" panose="020B0604020202020204" pitchFamily="34" charset="0"/>
                <a:cs typeface="Arial" panose="020B0604020202020204" pitchFamily="34" charset="0"/>
              </a:rPr>
              <a:t>Trong những câu sau, em hãy chọn những câu đúng.</a:t>
            </a:r>
          </a:p>
        </p:txBody>
      </p:sp>
      <p:grpSp>
        <p:nvGrpSpPr>
          <p:cNvPr id="20" name="Group 19"/>
          <p:cNvGrpSpPr/>
          <p:nvPr/>
        </p:nvGrpSpPr>
        <p:grpSpPr>
          <a:xfrm>
            <a:off x="6030571" y="647700"/>
            <a:ext cx="6226857" cy="1108694"/>
            <a:chOff x="6019800" y="377206"/>
            <a:chExt cx="6226857" cy="1108694"/>
          </a:xfrm>
        </p:grpSpPr>
        <p:grpSp>
          <p:nvGrpSpPr>
            <p:cNvPr id="24" name="Group 4"/>
            <p:cNvGrpSpPr/>
            <p:nvPr/>
          </p:nvGrpSpPr>
          <p:grpSpPr>
            <a:xfrm>
              <a:off x="6019800" y="377206"/>
              <a:ext cx="6226857" cy="1108694"/>
              <a:chOff x="0" y="0"/>
              <a:chExt cx="6038063" cy="6076340"/>
            </a:xfrm>
          </p:grpSpPr>
          <p:sp>
            <p:nvSpPr>
              <p:cNvPr id="34"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5"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TextBox 26"/>
            <p:cNvSpPr txBox="1"/>
            <p:nvPr/>
          </p:nvSpPr>
          <p:spPr>
            <a:xfrm>
              <a:off x="6466228" y="560084"/>
              <a:ext cx="5410200" cy="784830"/>
            </a:xfrm>
            <a:prstGeom prst="rect">
              <a:avLst/>
            </a:prstGeom>
            <a:noFill/>
          </p:spPr>
          <p:txBody>
            <a:bodyPr wrap="square" rtlCol="0">
              <a:spAutoFit/>
            </a:bodyPr>
            <a:lstStyle/>
            <a:p>
              <a:pPr>
                <a:defRPr/>
              </a:pPr>
              <a:r>
                <a:rPr lang="en-US" sz="4500" b="1" kern="0" err="1" smtClean="0">
                  <a:latin typeface="Arial" panose="020B0604020202020204" pitchFamily="34" charset="0"/>
                  <a:cs typeface="Arial" panose="020B0604020202020204" pitchFamily="34" charset="0"/>
                  <a:sym typeface="Arial"/>
                </a:rPr>
                <a:t>Bài</a:t>
              </a:r>
              <a:r>
                <a:rPr lang="en-US" sz="4500" b="1" kern="0" smtClean="0">
                  <a:latin typeface="Arial" panose="020B0604020202020204" pitchFamily="34" charset="0"/>
                  <a:cs typeface="Arial" panose="020B0604020202020204" pitchFamily="34" charset="0"/>
                  <a:sym typeface="Arial"/>
                </a:rPr>
                <a:t> </a:t>
              </a:r>
              <a:r>
                <a:rPr lang="vi-VN" sz="4500" b="1" kern="0">
                  <a:latin typeface="Arial" panose="020B0604020202020204" pitchFamily="34" charset="0"/>
                  <a:cs typeface="Arial" panose="020B0604020202020204" pitchFamily="34" charset="0"/>
                  <a:sym typeface="Arial"/>
                </a:rPr>
                <a:t>1</a:t>
              </a:r>
              <a:r>
                <a:rPr lang="en-US" sz="4500" b="1" kern="0" smtClean="0">
                  <a:latin typeface="Arial" panose="020B0604020202020204" pitchFamily="34" charset="0"/>
                  <a:cs typeface="Arial" panose="020B0604020202020204" pitchFamily="34" charset="0"/>
                  <a:sym typeface="Arial"/>
                </a:rPr>
                <a:t> </a:t>
              </a:r>
              <a:r>
                <a:rPr lang="en-US" sz="4500" b="1" kern="0" dirty="0" smtClean="0">
                  <a:latin typeface="Arial" panose="020B0604020202020204" pitchFamily="34" charset="0"/>
                  <a:cs typeface="Arial" panose="020B0604020202020204" pitchFamily="34" charset="0"/>
                  <a:sym typeface="Arial"/>
                </a:rPr>
                <a:t>(</a:t>
              </a:r>
              <a:r>
                <a:rPr lang="en-US" sz="4500" b="1" kern="0" smtClean="0">
                  <a:latin typeface="Arial" panose="020B0604020202020204" pitchFamily="34" charset="0"/>
                  <a:cs typeface="Arial" panose="020B0604020202020204" pitchFamily="34" charset="0"/>
                  <a:sym typeface="Arial"/>
                </a:rPr>
                <a:t>SGK – tr</a:t>
              </a:r>
              <a:r>
                <a:rPr lang="en-US" sz="4500" b="1" smtClean="0">
                  <a:latin typeface="Arial" panose="020B0604020202020204" pitchFamily="34" charset="0"/>
                  <a:cs typeface="Arial" panose="020B0604020202020204" pitchFamily="34" charset="0"/>
                  <a:sym typeface="Arial"/>
                </a:rPr>
                <a:t>86</a:t>
              </a:r>
              <a:r>
                <a:rPr lang="en-US" sz="4500" b="1" kern="0" smtClean="0">
                  <a:latin typeface="Arial" panose="020B0604020202020204" pitchFamily="34" charset="0"/>
                  <a:cs typeface="Arial" panose="020B0604020202020204" pitchFamily="34" charset="0"/>
                  <a:sym typeface="Arial"/>
                </a:rPr>
                <a:t>)</a:t>
              </a:r>
              <a:endParaRPr lang="en-US" sz="4500" b="1" kern="0" dirty="0" smtClean="0">
                <a:latin typeface="Arial" panose="020B0604020202020204" pitchFamily="34" charset="0"/>
                <a:cs typeface="Arial" panose="020B0604020202020204" pitchFamily="34" charset="0"/>
                <a:sym typeface="Arial"/>
              </a:endParaRPr>
            </a:p>
          </p:txBody>
        </p:sp>
      </p:grpSp>
      <p:pic>
        <p:nvPicPr>
          <p:cNvPr id="36"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2311972">
            <a:off x="16864880" y="373396"/>
            <a:ext cx="838200" cy="942760"/>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432578" y="9057308"/>
            <a:ext cx="974039" cy="837674"/>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063240" y="3314700"/>
                <a:ext cx="9815829" cy="728533"/>
              </a:xfrm>
              <a:prstGeom prst="rect">
                <a:avLst/>
              </a:prstGeom>
            </p:spPr>
            <p:txBody>
              <a:bodyPr wrap="none">
                <a:spAutoFit/>
              </a:bodyPr>
              <a:lstStyle/>
              <a:p>
                <a:pPr lvl="0" algn="just"/>
                <a:r>
                  <a:rPr lang="en-US" sz="4000" b="1" smtClean="0">
                    <a:solidFill>
                      <a:srgbClr val="000000"/>
                    </a:solidFill>
                    <a:latin typeface="Arial" panose="020B0604020202020204" pitchFamily="34" charset="0"/>
                    <a:cs typeface="Arial" panose="020B0604020202020204" pitchFamily="34" charset="0"/>
                  </a:rPr>
                  <a:t>Tia Oz là tia phân giác của góc </a:t>
                </a:r>
                <a14:m>
                  <m:oMath xmlns:m="http://schemas.openxmlformats.org/officeDocument/2006/math">
                    <m:acc>
                      <m:accPr>
                        <m:chr m:val="̂"/>
                        <m:ctrlPr>
                          <a:rPr lang="en-US" sz="4000" b="1" i="1" smtClean="0">
                            <a:solidFill>
                              <a:srgbClr val="000000"/>
                            </a:solidFill>
                            <a:latin typeface="Cambria Math" panose="02040503050406030204" pitchFamily="18" charset="0"/>
                            <a:cs typeface="Arial" panose="020B0604020202020204" pitchFamily="34" charset="0"/>
                          </a:rPr>
                        </m:ctrlPr>
                      </m:accPr>
                      <m:e>
                        <m:r>
                          <a:rPr lang="en-US" sz="4000" b="1" i="1" smtClean="0">
                            <a:solidFill>
                              <a:srgbClr val="000000"/>
                            </a:solidFill>
                            <a:latin typeface="Cambria Math" panose="02040503050406030204" pitchFamily="18" charset="0"/>
                            <a:cs typeface="Arial" panose="020B0604020202020204" pitchFamily="34" charset="0"/>
                          </a:rPr>
                          <m:t>𝒙𝑶𝒚</m:t>
                        </m:r>
                      </m:e>
                    </m:acc>
                  </m:oMath>
                </a14:m>
                <a:r>
                  <a:rPr lang="en-US" sz="4000" b="1" smtClean="0">
                    <a:solidFill>
                      <a:srgbClr val="000000"/>
                    </a:solidFill>
                    <a:latin typeface="Arial" panose="020B0604020202020204" pitchFamily="34" charset="0"/>
                    <a:cs typeface="Arial" panose="020B0604020202020204" pitchFamily="34" charset="0"/>
                  </a:rPr>
                  <a:t> khi</a:t>
                </a:r>
                <a:r>
                  <a:rPr lang="en-US" sz="4000" b="1">
                    <a:solidFill>
                      <a:srgbClr val="000000"/>
                    </a:solidFill>
                    <a:latin typeface="Arial" panose="020B0604020202020204" pitchFamily="34" charset="0"/>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3063240" y="3314700"/>
                <a:ext cx="9815829" cy="728533"/>
              </a:xfrm>
              <a:prstGeom prst="rect">
                <a:avLst/>
              </a:prstGeom>
              <a:blipFill rotWithShape="0">
                <a:blip r:embed="rId19"/>
                <a:stretch>
                  <a:fillRect l="-2236" t="-12605" r="-1242"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78955" y="4610100"/>
                <a:ext cx="4299884" cy="104663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𝑥𝑂𝑧</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𝑦𝑂𝑧</m:t>
                          </m:r>
                          <m:r>
                            <a:rPr lang="en-US" sz="4000" i="0">
                              <a:latin typeface="Cambria Math" panose="02040503050406030204" pitchFamily="18" charset="0"/>
                            </a:rPr>
                            <m:t>.</m:t>
                          </m:r>
                        </m:e>
                      </m:acc>
                    </m:oMath>
                  </m:oMathPara>
                </a14:m>
                <a:endParaRPr lang="en-US" sz="4000"/>
              </a:p>
            </p:txBody>
          </p:sp>
        </mc:Choice>
        <mc:Fallback xmlns="">
          <p:sp>
            <p:nvSpPr>
              <p:cNvPr id="9" name="Rectangle 8"/>
              <p:cNvSpPr>
                <a:spLocks noRot="1" noChangeAspect="1" noMove="1" noResize="1" noEditPoints="1" noAdjustHandles="1" noChangeArrowheads="1" noChangeShapeType="1" noTextEdit="1"/>
              </p:cNvSpPr>
              <p:nvPr/>
            </p:nvSpPr>
            <p:spPr>
              <a:xfrm>
                <a:off x="7078955" y="4610100"/>
                <a:ext cx="4299884" cy="1046633"/>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540116" y="6210261"/>
                <a:ext cx="5377562" cy="104586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𝑥𝑂𝑧</m:t>
                          </m:r>
                        </m:e>
                      </m:acc>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𝑧𝑂𝑦</m:t>
                          </m:r>
                        </m:e>
                      </m:acc>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𝑥𝑂𝑦</m:t>
                          </m:r>
                        </m:e>
                      </m:acc>
                      <m:r>
                        <a:rPr lang="en-US" sz="4000" i="0">
                          <a:latin typeface="Cambria Math" panose="02040503050406030204" pitchFamily="18" charset="0"/>
                        </a:rPr>
                        <m:t>.</m:t>
                      </m:r>
                    </m:oMath>
                  </m:oMathPara>
                </a14:m>
                <a:endParaRPr lang="en-US" sz="4000"/>
              </a:p>
            </p:txBody>
          </p:sp>
        </mc:Choice>
        <mc:Fallback xmlns="">
          <p:sp>
            <p:nvSpPr>
              <p:cNvPr id="10" name="Rectangle 9"/>
              <p:cNvSpPr>
                <a:spLocks noRot="1" noChangeAspect="1" noMove="1" noResize="1" noEditPoints="1" noAdjustHandles="1" noChangeArrowheads="1" noChangeShapeType="1" noTextEdit="1"/>
              </p:cNvSpPr>
              <p:nvPr/>
            </p:nvSpPr>
            <p:spPr>
              <a:xfrm>
                <a:off x="6540116" y="6210261"/>
                <a:ext cx="5377562" cy="1045864"/>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081648" y="7809653"/>
                <a:ext cx="6338952" cy="134549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𝑥𝑂𝑧</m:t>
                          </m:r>
                        </m:e>
                      </m:acc>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𝑦𝑂𝑧</m:t>
                          </m:r>
                        </m:e>
                      </m:acc>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𝑥𝑂𝑦</m:t>
                              </m:r>
                            </m:e>
                          </m:acc>
                        </m:num>
                        <m:den>
                          <m:r>
                            <a:rPr lang="en-US" sz="4000" i="0">
                              <a:latin typeface="Cambria Math" panose="02040503050406030204" pitchFamily="18" charset="0"/>
                            </a:rPr>
                            <m:t>2</m:t>
                          </m:r>
                        </m:den>
                      </m:f>
                      <m:r>
                        <a:rPr lang="en-US" sz="4000" i="0">
                          <a:latin typeface="Cambria Math" panose="02040503050406030204" pitchFamily="18" charset="0"/>
                        </a:rPr>
                        <m:t>.</m:t>
                      </m:r>
                    </m:oMath>
                  </m:oMathPara>
                </a14:m>
                <a:endParaRPr lang="en-US" sz="4000"/>
              </a:p>
            </p:txBody>
          </p:sp>
        </mc:Choice>
        <mc:Fallback xmlns="">
          <p:sp>
            <p:nvSpPr>
              <p:cNvPr id="11" name="Rectangle 10"/>
              <p:cNvSpPr>
                <a:spLocks noRot="1" noChangeAspect="1" noMove="1" noResize="1" noEditPoints="1" noAdjustHandles="1" noChangeArrowheads="1" noChangeShapeType="1" noTextEdit="1"/>
              </p:cNvSpPr>
              <p:nvPr/>
            </p:nvSpPr>
            <p:spPr>
              <a:xfrm>
                <a:off x="6081648" y="7809653"/>
                <a:ext cx="6338952" cy="1345497"/>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37"/>
              <p:cNvSpPr/>
              <p:nvPr/>
            </p:nvSpPr>
            <p:spPr>
              <a:xfrm>
                <a:off x="6081648" y="7823761"/>
                <a:ext cx="6338952" cy="13454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𝑥𝑂𝑧</m:t>
                          </m:r>
                        </m:e>
                      </m:acc>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acc>
                        <m:accPr>
                          <m:chr m:val="̂"/>
                          <m:ctrlPr>
                            <a:rPr lang="en-US" sz="4000" i="1">
                              <a:latin typeface="Cambria Math" panose="02040503050406030204" pitchFamily="18" charset="0"/>
                            </a:rPr>
                          </m:ctrlPr>
                        </m:accPr>
                        <m:e>
                          <m:r>
                            <a:rPr lang="en-US" sz="4000" i="1">
                              <a:latin typeface="Cambria Math" panose="02040503050406030204" pitchFamily="18" charset="0"/>
                            </a:rPr>
                            <m:t>𝑦𝑂𝑧</m:t>
                          </m:r>
                        </m:e>
                      </m:acc>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𝑥𝑂𝑦</m:t>
                              </m:r>
                            </m:e>
                          </m:acc>
                        </m:num>
                        <m:den>
                          <m:r>
                            <a:rPr lang="en-US" sz="4000" i="0">
                              <a:latin typeface="Cambria Math" panose="02040503050406030204" pitchFamily="18" charset="0"/>
                            </a:rPr>
                            <m:t>2</m:t>
                          </m:r>
                        </m:den>
                      </m:f>
                      <m:r>
                        <a:rPr lang="en-US" sz="4000" i="0">
                          <a:latin typeface="Cambria Math" panose="02040503050406030204" pitchFamily="18" charset="0"/>
                        </a:rPr>
                        <m:t>.</m:t>
                      </m:r>
                    </m:oMath>
                  </m:oMathPara>
                </a14:m>
                <a:endParaRPr lang="en-US" sz="4000"/>
              </a:p>
            </p:txBody>
          </p:sp>
        </mc:Choice>
        <mc:Fallback>
          <p:sp>
            <p:nvSpPr>
              <p:cNvPr id="38" name="Rectangle 37"/>
              <p:cNvSpPr>
                <a:spLocks noRot="1" noChangeAspect="1" noMove="1" noResize="1" noEditPoints="1" noAdjustHandles="1" noChangeArrowheads="1" noChangeShapeType="1" noTextEdit="1"/>
              </p:cNvSpPr>
              <p:nvPr/>
            </p:nvSpPr>
            <p:spPr>
              <a:xfrm>
                <a:off x="6081648" y="7823761"/>
                <a:ext cx="6338952" cy="1345497"/>
              </a:xfrm>
              <a:prstGeom prst="rect">
                <a:avLst/>
              </a:prstGeom>
              <a:blipFill rotWithShape="0">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925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10" grpId="0" animBg="1"/>
      <p:bldP spid="11" grpId="0" animBg="1"/>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777</Words>
  <Application>Microsoft Office PowerPoint</Application>
  <PresentationFormat>Custom</PresentationFormat>
  <Paragraphs>148</Paragraphs>
  <Slides>24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Noto Sans Symbols</vt:lpstr>
      <vt:lpstr>Kavoon</vt:lpstr>
      <vt:lpstr>Anton</vt:lpstr>
      <vt:lpstr>Calibri</vt:lpstr>
      <vt:lpstr>Times New Roman</vt:lpstr>
      <vt:lpstr>Arial</vt:lpstr>
      <vt:lpstr>Cambria Math</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geometry name the angle maths quiz</dc:title>
  <dc:creator>Mr CHU HONG VINH</dc:creator>
  <cp:lastModifiedBy>Mr CHU HONG VINH</cp:lastModifiedBy>
  <cp:revision>63</cp:revision>
  <dcterms:created xsi:type="dcterms:W3CDTF">2006-08-16T00:00:00Z</dcterms:created>
  <dcterms:modified xsi:type="dcterms:W3CDTF">2022-10-15T09:30:30Z</dcterms:modified>
  <dc:identifier>DAFOPxnPWEw</dc:identifier>
</cp:coreProperties>
</file>