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6" r:id="rId2"/>
    <p:sldId id="257" r:id="rId3"/>
    <p:sldId id="312" r:id="rId4"/>
    <p:sldId id="313" r:id="rId5"/>
    <p:sldId id="314" r:id="rId6"/>
    <p:sldId id="259" r:id="rId7"/>
    <p:sldId id="260" r:id="rId8"/>
    <p:sldId id="262" r:id="rId9"/>
    <p:sldId id="263" r:id="rId10"/>
    <p:sldId id="315" r:id="rId11"/>
    <p:sldId id="265" r:id="rId12"/>
    <p:sldId id="316" r:id="rId13"/>
    <p:sldId id="317" r:id="rId14"/>
    <p:sldId id="318" r:id="rId15"/>
    <p:sldId id="319" r:id="rId16"/>
    <p:sldId id="272" r:id="rId17"/>
    <p:sldId id="271" r:id="rId18"/>
    <p:sldId id="320" r:id="rId19"/>
    <p:sldId id="321" r:id="rId20"/>
    <p:sldId id="322" r:id="rId21"/>
    <p:sldId id="323" r:id="rId22"/>
    <p:sldId id="274" r:id="rId23"/>
    <p:sldId id="275" r:id="rId24"/>
    <p:sldId id="267" r:id="rId25"/>
    <p:sldId id="324" r:id="rId26"/>
    <p:sldId id="276" r:id="rId27"/>
    <p:sldId id="282" r:id="rId28"/>
    <p:sldId id="325" r:id="rId29"/>
    <p:sldId id="326" r:id="rId30"/>
    <p:sldId id="327" r:id="rId31"/>
    <p:sldId id="328" r:id="rId32"/>
    <p:sldId id="329" r:id="rId33"/>
    <p:sldId id="269" r:id="rId34"/>
    <p:sldId id="270" r:id="rId35"/>
  </p:sldIdLst>
  <p:sldSz cx="18288000" cy="10287000"/>
  <p:notesSz cx="6858000" cy="9144000"/>
  <p:embeddedFontLst>
    <p:embeddedFont>
      <p:font typeface="Anton" panose="020B0604020202020204" charset="0"/>
      <p:regular r:id="rId37"/>
    </p:embeddedFont>
    <p:embeddedFont>
      <p:font typeface="Calibri" panose="020F0502020204030204" pitchFamily="34" charset="0"/>
      <p:regular r:id="rId38"/>
      <p:bold r:id="rId39"/>
      <p:italic r:id="rId40"/>
      <p:boldItalic r:id="rId41"/>
    </p:embeddedFont>
    <p:embeddedFont>
      <p:font typeface="Cambria Math" panose="02040503050406030204" pitchFamily="18"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622" autoAdjust="0"/>
  </p:normalViewPr>
  <p:slideViewPr>
    <p:cSldViewPr>
      <p:cViewPr>
        <p:scale>
          <a:sx n="40" d="100"/>
          <a:sy n="40" d="100"/>
        </p:scale>
        <p:origin x="196"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085C9-1870-47BC-887B-C3EAB5255B20}" type="datetimeFigureOut">
              <a:rPr lang="en-US" smtClean="0"/>
              <a:t>10/15/2022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400CF-DF6E-4BE3-B959-E77A93849A61}" type="slidenum">
              <a:rPr lang="en-US" smtClean="0"/>
              <a:t>‹#›</a:t>
            </a:fld>
            <a:endParaRPr lang="en-US"/>
          </a:p>
        </p:txBody>
      </p:sp>
    </p:spTree>
    <p:extLst>
      <p:ext uri="{BB962C8B-B14F-4D97-AF65-F5344CB8AC3E}">
        <p14:creationId xmlns:p14="http://schemas.microsoft.com/office/powerpoint/2010/main" val="20591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2</a:t>
            </a:fld>
            <a:endParaRPr lang="en-US"/>
          </a:p>
        </p:txBody>
      </p:sp>
    </p:spTree>
    <p:extLst>
      <p:ext uri="{BB962C8B-B14F-4D97-AF65-F5344CB8AC3E}">
        <p14:creationId xmlns:p14="http://schemas.microsoft.com/office/powerpoint/2010/main" val="3609438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015955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311758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22</a:t>
            </a:fld>
            <a:endParaRPr lang="en-US"/>
          </a:p>
        </p:txBody>
      </p:sp>
    </p:spTree>
    <p:extLst>
      <p:ext uri="{BB962C8B-B14F-4D97-AF65-F5344CB8AC3E}">
        <p14:creationId xmlns:p14="http://schemas.microsoft.com/office/powerpoint/2010/main" val="342572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9040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10417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103098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7</a:t>
            </a:fld>
            <a:endParaRPr lang="en-US"/>
          </a:p>
        </p:txBody>
      </p:sp>
    </p:spTree>
    <p:extLst>
      <p:ext uri="{BB962C8B-B14F-4D97-AF65-F5344CB8AC3E}">
        <p14:creationId xmlns:p14="http://schemas.microsoft.com/office/powerpoint/2010/main" val="137487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11</a:t>
            </a:fld>
            <a:endParaRPr lang="en-US"/>
          </a:p>
        </p:txBody>
      </p:sp>
    </p:spTree>
    <p:extLst>
      <p:ext uri="{BB962C8B-B14F-4D97-AF65-F5344CB8AC3E}">
        <p14:creationId xmlns:p14="http://schemas.microsoft.com/office/powerpoint/2010/main" val="2610367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632943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922635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44947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29" Type="http://schemas.openxmlformats.org/officeDocument/2006/relationships/image" Target="../media/image14.svg"/><Relationship Id="rId1" Type="http://schemas.openxmlformats.org/officeDocument/2006/relationships/slideLayout" Target="../slideLayouts/slideLayout7.xml"/><Relationship Id="rId32" Type="http://schemas.openxmlformats.org/officeDocument/2006/relationships/image" Target="../media/image20.png"/><Relationship Id="rId6" Type="http://schemas.openxmlformats.org/officeDocument/2006/relationships/image" Target="../media/image600.svg"/><Relationship Id="rId31" Type="http://schemas.openxmlformats.org/officeDocument/2006/relationships/image" Target="../media/image25.png"/><Relationship Id="rId30"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33" Type="http://schemas.microsoft.com/office/2007/relationships/hdphoto" Target="../media/hdphoto1.wdp"/><Relationship Id="rId2" Type="http://schemas.openxmlformats.org/officeDocument/2006/relationships/notesSlide" Target="../notesSlides/notesSlide7.xml"/><Relationship Id="rId29"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600.svg"/><Relationship Id="rId32" Type="http://schemas.openxmlformats.org/officeDocument/2006/relationships/image" Target="../media/image26.png"/><Relationship Id="rId31" Type="http://schemas.openxmlformats.org/officeDocument/2006/relationships/image" Target="../media/image20.png"/><Relationship Id="rId30"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29"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600.svg"/><Relationship Id="rId32" Type="http://schemas.openxmlformats.org/officeDocument/2006/relationships/image" Target="../media/image27.png"/><Relationship Id="rId31" Type="http://schemas.openxmlformats.org/officeDocument/2006/relationships/image" Target="../media/image20.png"/><Relationship Id="rId30"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29"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600.svg"/><Relationship Id="rId32" Type="http://schemas.openxmlformats.org/officeDocument/2006/relationships/image" Target="../media/image28.png"/><Relationship Id="rId31" Type="http://schemas.openxmlformats.org/officeDocument/2006/relationships/image" Target="../media/image20.png"/><Relationship Id="rId30"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29"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600.svg"/><Relationship Id="rId32" Type="http://schemas.openxmlformats.org/officeDocument/2006/relationships/image" Target="../media/image29.png"/><Relationship Id="rId31" Type="http://schemas.openxmlformats.org/officeDocument/2006/relationships/image" Target="../media/image20.png"/><Relationship Id="rId30"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29"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8.svg"/><Relationship Id="rId31" Type="http://schemas.openxmlformats.org/officeDocument/2006/relationships/image" Target="../media/image150.svg"/><Relationship Id="rId4" Type="http://schemas.openxmlformats.org/officeDocument/2006/relationships/image" Target="../media/image22.png"/><Relationship Id="rId30" Type="http://schemas.openxmlformats.org/officeDocument/2006/relationships/image" Target="../media/image30.png"/></Relationships>
</file>

<file path=ppt/slides/_rels/slide17.xml.rels><?xml version="1.0" encoding="UTF-8" standalone="yes"?>
<Relationships xmlns="http://schemas.openxmlformats.org/package/2006/relationships"><Relationship Id="rId13" Type="http://schemas.openxmlformats.org/officeDocument/2006/relationships/image" Target="../media/image34.png"/><Relationship Id="rId3" Type="http://schemas.openxmlformats.org/officeDocument/2006/relationships/image" Target="../media/image31.png"/><Relationship Id="rId12"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32.png"/><Relationship Id="rId15" Type="http://schemas.microsoft.com/office/2007/relationships/hdphoto" Target="../media/hdphoto2.wdp"/><Relationship Id="rId10" Type="http://schemas.openxmlformats.org/officeDocument/2006/relationships/image" Target="../media/image42.svg"/><Relationship Id="rId14" Type="http://schemas.openxmlformats.org/officeDocument/2006/relationships/image" Target="../media/image35.png"/><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13" Type="http://schemas.openxmlformats.org/officeDocument/2006/relationships/image" Target="../media/image38.png"/><Relationship Id="rId3" Type="http://schemas.openxmlformats.org/officeDocument/2006/relationships/image" Target="../media/image22.png"/><Relationship Id="rId12" Type="http://schemas.openxmlformats.org/officeDocument/2006/relationships/image" Target="../media/image37.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28.svg"/><Relationship Id="rId14" Type="http://schemas.openxmlformats.org/officeDocument/2006/relationships/image" Target="../media/image39.png"/></Relationships>
</file>

<file path=ppt/slides/_rels/slide19.xml.rels><?xml version="1.0" encoding="UTF-8" standalone="yes"?>
<Relationships xmlns="http://schemas.openxmlformats.org/package/2006/relationships"><Relationship Id="rId13" Type="http://schemas.openxmlformats.org/officeDocument/2006/relationships/image" Target="../media/image42.png"/><Relationship Id="rId3" Type="http://schemas.openxmlformats.org/officeDocument/2006/relationships/image" Target="../media/image22.png"/><Relationship Id="rId12" Type="http://schemas.openxmlformats.org/officeDocument/2006/relationships/image" Target="../media/image41.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40.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29" Type="http://schemas.openxmlformats.org/officeDocument/2006/relationships/image" Target="../media/image14.sv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1.svg"/><Relationship Id="rId30" Type="http://schemas.openxmlformats.org/officeDocument/2006/relationships/image" Target="../media/image8.png"/></Relationships>
</file>

<file path=ppt/slides/_rels/slide20.xml.rels><?xml version="1.0" encoding="UTF-8" standalone="yes"?>
<Relationships xmlns="http://schemas.openxmlformats.org/package/2006/relationships"><Relationship Id="rId13" Type="http://schemas.openxmlformats.org/officeDocument/2006/relationships/image" Target="../media/image45.png"/><Relationship Id="rId3" Type="http://schemas.openxmlformats.org/officeDocument/2006/relationships/image" Target="../media/image31.png"/><Relationship Id="rId12" Type="http://schemas.openxmlformats.org/officeDocument/2006/relationships/image" Target="../media/image44.png"/><Relationship Id="rId17" Type="http://schemas.microsoft.com/office/2007/relationships/hdphoto" Target="../media/hdphoto2.wdp"/><Relationship Id="rId2" Type="http://schemas.openxmlformats.org/officeDocument/2006/relationships/image" Target="../media/image21.png"/><Relationship Id="rId16" Type="http://schemas.openxmlformats.org/officeDocument/2006/relationships/image" Target="../media/image48.png"/><Relationship Id="rId1" Type="http://schemas.openxmlformats.org/officeDocument/2006/relationships/slideLayout" Target="../slideLayouts/slideLayout7.xml"/><Relationship Id="rId11" Type="http://schemas.openxmlformats.org/officeDocument/2006/relationships/image" Target="../media/image43.png"/><Relationship Id="rId15" Type="http://schemas.openxmlformats.org/officeDocument/2006/relationships/image" Target="../media/image47.png"/><Relationship Id="rId10" Type="http://schemas.openxmlformats.org/officeDocument/2006/relationships/image" Target="../media/image42.svg"/><Relationship Id="rId14" Type="http://schemas.openxmlformats.org/officeDocument/2006/relationships/image" Target="../media/image46.png"/><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38" Type="http://schemas.openxmlformats.org/officeDocument/2006/relationships/image" Target="../media/image17.png"/><Relationship Id="rId2" Type="http://schemas.openxmlformats.org/officeDocument/2006/relationships/notesSlide" Target="../notesSlides/notesSlide11.xml"/><Relationship Id="rId29"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15.svg"/><Relationship Id="rId37" Type="http://schemas.openxmlformats.org/officeDocument/2006/relationships/image" Target="../media/image87.svg"/><Relationship Id="rId5" Type="http://schemas.openxmlformats.org/officeDocument/2006/relationships/image" Target="../media/image10.png"/><Relationship Id="rId4" Type="http://schemas.openxmlformats.org/officeDocument/2006/relationships/image" Target="../media/image25.svg"/></Relationships>
</file>

<file path=ppt/slides/_rels/slide22.xml.rels><?xml version="1.0" encoding="UTF-8" standalone="yes"?>
<Relationships xmlns="http://schemas.openxmlformats.org/package/2006/relationships"><Relationship Id="rId8" Type="http://schemas.openxmlformats.org/officeDocument/2006/relationships/image" Target="../media/image420.svg"/><Relationship Id="rId3" Type="http://schemas.openxmlformats.org/officeDocument/2006/relationships/image" Target="../media/image49.png"/><Relationship Id="rId2" Type="http://schemas.openxmlformats.org/officeDocument/2006/relationships/notesSlide" Target="../notesSlides/notesSlide12.xml"/><Relationship Id="rId29" Type="http://schemas.openxmlformats.org/officeDocument/2006/relationships/image" Target="../media/image140.svg"/><Relationship Id="rId1" Type="http://schemas.openxmlformats.org/officeDocument/2006/relationships/slideLayout" Target="../slideLayouts/slideLayout7.xml"/><Relationship Id="rId4" Type="http://schemas.microsoft.com/office/2007/relationships/hdphoto" Target="../media/hdphoto3.wdp"/><Relationship Id="rId9" Type="http://schemas.openxmlformats.org/officeDocument/2006/relationships/image" Target="../media/image17.png"/><Relationship Id="rId30" Type="http://schemas.openxmlformats.org/officeDocument/2006/relationships/image" Target="../media/image50.pn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29" Type="http://schemas.openxmlformats.org/officeDocument/2006/relationships/image" Target="../media/image140.svg"/><Relationship Id="rId1" Type="http://schemas.openxmlformats.org/officeDocument/2006/relationships/slideLayout" Target="../slideLayouts/slideLayout7.xml"/><Relationship Id="rId6" Type="http://schemas.openxmlformats.org/officeDocument/2006/relationships/image" Target="../media/image600.svg"/><Relationship Id="rId31" Type="http://schemas.openxmlformats.org/officeDocument/2006/relationships/image" Target="../media/image20.png"/><Relationship Id="rId30" Type="http://schemas.openxmlformats.org/officeDocument/2006/relationships/image" Target="../media/image51.png"/></Relationships>
</file>

<file path=ppt/slides/_rels/slide2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52.png"/><Relationship Id="rId7" Type="http://schemas.microsoft.com/office/2007/relationships/hdphoto" Target="../media/hdphoto4.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17.png"/><Relationship Id="rId2" Type="http://schemas.openxmlformats.org/officeDocument/2006/relationships/image" Target="../media/image56.png"/><Relationship Id="rId29" Type="http://schemas.openxmlformats.org/officeDocument/2006/relationships/image" Target="../media/image142.sv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25.svg"/><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29" Type="http://schemas.openxmlformats.org/officeDocument/2006/relationships/image" Target="../media/image140.svg"/><Relationship Id="rId1" Type="http://schemas.openxmlformats.org/officeDocument/2006/relationships/slideLayout" Target="../slideLayouts/slideLayout7.xml"/><Relationship Id="rId32" Type="http://schemas.openxmlformats.org/officeDocument/2006/relationships/image" Target="../media/image142.svg"/><Relationship Id="rId31" Type="http://schemas.openxmlformats.org/officeDocument/2006/relationships/image" Target="../media/image59.png"/><Relationship Id="rId30" Type="http://schemas.openxmlformats.org/officeDocument/2006/relationships/image" Target="../media/image58.emf"/></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38" Type="http://schemas.openxmlformats.org/officeDocument/2006/relationships/image" Target="../media/image17.png"/><Relationship Id="rId2" Type="http://schemas.openxmlformats.org/officeDocument/2006/relationships/image" Target="../media/image60.png"/><Relationship Id="rId29" Type="http://schemas.openxmlformats.org/officeDocument/2006/relationships/image" Target="../media/image14.svg"/><Relationship Id="rId1" Type="http://schemas.openxmlformats.org/officeDocument/2006/relationships/slideLayout" Target="../slideLayouts/slideLayout7.xml"/><Relationship Id="rId37" Type="http://schemas.openxmlformats.org/officeDocument/2006/relationships/image" Target="../media/image87.svg"/></Relationships>
</file>

<file path=ppt/slides/_rels/slide28.xml.rels><?xml version="1.0" encoding="UTF-8" standalone="yes"?>
<Relationships xmlns="http://schemas.openxmlformats.org/package/2006/relationships"><Relationship Id="rId39" Type="http://schemas.openxmlformats.org/officeDocument/2006/relationships/image" Target="../media/image61.png"/><Relationship Id="rId38" Type="http://schemas.openxmlformats.org/officeDocument/2006/relationships/image" Target="../media/image17.png"/><Relationship Id="rId2" Type="http://schemas.openxmlformats.org/officeDocument/2006/relationships/image" Target="../media/image16.png"/><Relationship Id="rId29" Type="http://schemas.openxmlformats.org/officeDocument/2006/relationships/image" Target="../media/image14.svg"/><Relationship Id="rId1" Type="http://schemas.openxmlformats.org/officeDocument/2006/relationships/slideLayout" Target="../slideLayouts/slideLayout7.xml"/><Relationship Id="rId37" Type="http://schemas.openxmlformats.org/officeDocument/2006/relationships/image" Target="../media/image87.svg"/></Relationships>
</file>

<file path=ppt/slides/_rels/slide29.xml.rels><?xml version="1.0" encoding="UTF-8" standalone="yes"?>
<Relationships xmlns="http://schemas.openxmlformats.org/package/2006/relationships"><Relationship Id="rId39" Type="http://schemas.openxmlformats.org/officeDocument/2006/relationships/image" Target="../media/image62.png"/><Relationship Id="rId38" Type="http://schemas.openxmlformats.org/officeDocument/2006/relationships/image" Target="../media/image17.png"/><Relationship Id="rId2" Type="http://schemas.openxmlformats.org/officeDocument/2006/relationships/image" Target="../media/image16.png"/><Relationship Id="rId29" Type="http://schemas.openxmlformats.org/officeDocument/2006/relationships/image" Target="../media/image14.svg"/><Relationship Id="rId1" Type="http://schemas.openxmlformats.org/officeDocument/2006/relationships/slideLayout" Target="../slideLayouts/slideLayout7.xml"/><Relationship Id="rId37" Type="http://schemas.openxmlformats.org/officeDocument/2006/relationships/image" Target="../media/image8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29" Type="http://schemas.openxmlformats.org/officeDocument/2006/relationships/image" Target="../media/image14.sv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39" Type="http://schemas.openxmlformats.org/officeDocument/2006/relationships/image" Target="../media/image63.png"/><Relationship Id="rId38" Type="http://schemas.openxmlformats.org/officeDocument/2006/relationships/image" Target="../media/image17.png"/><Relationship Id="rId2" Type="http://schemas.openxmlformats.org/officeDocument/2006/relationships/image" Target="../media/image16.png"/><Relationship Id="rId29" Type="http://schemas.openxmlformats.org/officeDocument/2006/relationships/image" Target="../media/image14.svg"/><Relationship Id="rId1" Type="http://schemas.openxmlformats.org/officeDocument/2006/relationships/slideLayout" Target="../slideLayouts/slideLayout7.xml"/><Relationship Id="rId37" Type="http://schemas.openxmlformats.org/officeDocument/2006/relationships/image" Target="../media/image87.svg"/></Relationships>
</file>

<file path=ppt/slides/_rels/slide31.xml.rels><?xml version="1.0" encoding="UTF-8" standalone="yes"?>
<Relationships xmlns="http://schemas.openxmlformats.org/package/2006/relationships"><Relationship Id="rId39" Type="http://schemas.openxmlformats.org/officeDocument/2006/relationships/image" Target="../media/image64.png"/><Relationship Id="rId38" Type="http://schemas.openxmlformats.org/officeDocument/2006/relationships/image" Target="../media/image17.png"/><Relationship Id="rId2" Type="http://schemas.openxmlformats.org/officeDocument/2006/relationships/image" Target="../media/image16.png"/><Relationship Id="rId29" Type="http://schemas.openxmlformats.org/officeDocument/2006/relationships/image" Target="../media/image14.svg"/><Relationship Id="rId1" Type="http://schemas.openxmlformats.org/officeDocument/2006/relationships/slideLayout" Target="../slideLayouts/slideLayout7.xml"/><Relationship Id="rId37" Type="http://schemas.openxmlformats.org/officeDocument/2006/relationships/image" Target="../media/image87.svg"/></Relationships>
</file>

<file path=ppt/slides/_rels/slide32.xml.rels><?xml version="1.0" encoding="UTF-8" standalone="yes"?>
<Relationships xmlns="http://schemas.openxmlformats.org/package/2006/relationships"><Relationship Id="rId39" Type="http://schemas.openxmlformats.org/officeDocument/2006/relationships/image" Target="../media/image64.png"/><Relationship Id="rId3" Type="http://schemas.openxmlformats.org/officeDocument/2006/relationships/image" Target="../media/image16.png"/><Relationship Id="rId42" Type="http://schemas.openxmlformats.org/officeDocument/2006/relationships/image" Target="../media/image68.png"/><Relationship Id="rId38" Type="http://schemas.openxmlformats.org/officeDocument/2006/relationships/image" Target="../media/image17.png"/><Relationship Id="rId2" Type="http://schemas.openxmlformats.org/officeDocument/2006/relationships/image" Target="../media/image65.png"/><Relationship Id="rId29" Type="http://schemas.openxmlformats.org/officeDocument/2006/relationships/image" Target="../media/image14.svg"/><Relationship Id="rId41" Type="http://schemas.openxmlformats.org/officeDocument/2006/relationships/image" Target="../media/image67.png"/><Relationship Id="rId1" Type="http://schemas.openxmlformats.org/officeDocument/2006/relationships/slideLayout" Target="../slideLayouts/slideLayout7.xml"/><Relationship Id="rId37" Type="http://schemas.openxmlformats.org/officeDocument/2006/relationships/image" Target="../media/image87.svg"/><Relationship Id="rId40" Type="http://schemas.openxmlformats.org/officeDocument/2006/relationships/image" Target="../media/image66.png"/></Relationships>
</file>

<file path=ppt/slides/_rels/slide33.xml.rels><?xml version="1.0" encoding="UTF-8" standalone="yes"?>
<Relationships xmlns="http://schemas.openxmlformats.org/package/2006/relationships"><Relationship Id="rId8" Type="http://schemas.openxmlformats.org/officeDocument/2006/relationships/image" Target="../media/image250.svg"/><Relationship Id="rId7" Type="http://schemas.openxmlformats.org/officeDocument/2006/relationships/image" Target="../media/image15.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150.svg"/><Relationship Id="rId5" Type="http://schemas.openxmlformats.org/officeDocument/2006/relationships/image" Target="../media/image10.png"/><Relationship Id="rId10" Type="http://schemas.openxmlformats.org/officeDocument/2006/relationships/image" Target="../media/image21.svg"/><Relationship Id="rId4" Type="http://schemas.openxmlformats.org/officeDocument/2006/relationships/image" Target="../media/image48.svg"/><Relationship Id="rId9" Type="http://schemas.openxmlformats.org/officeDocument/2006/relationships/image" Target="../media/image13.png"/></Relationships>
</file>

<file path=ppt/slides/_rels/slide34.xml.rels><?xml version="1.0" encoding="UTF-8" standalone="yes"?>
<Relationships xmlns="http://schemas.openxmlformats.org/package/2006/relationships"><Relationship Id="rId8" Type="http://schemas.openxmlformats.org/officeDocument/2006/relationships/image" Target="../media/image62.svg"/><Relationship Id="rId7"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60.svg"/><Relationship Id="rId5" Type="http://schemas.openxmlformats.org/officeDocument/2006/relationships/image" Target="../media/image20.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7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29" Type="http://schemas.openxmlformats.org/officeDocument/2006/relationships/image" Target="../media/image14.sv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29" Type="http://schemas.openxmlformats.org/officeDocument/2006/relationships/image" Target="../media/image14.svg"/><Relationship Id="rId1" Type="http://schemas.openxmlformats.org/officeDocument/2006/relationships/slideLayout" Target="../slideLayouts/slideLayout7.xml"/><Relationship Id="rId30"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7" Type="http://schemas.openxmlformats.org/officeDocument/2006/relationships/image" Target="../media/image12.png"/><Relationship Id="rId12" Type="http://schemas.openxmlformats.org/officeDocument/2006/relationships/image" Target="../media/image23.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38" Type="http://schemas.openxmlformats.org/officeDocument/2006/relationships/image" Target="../media/image17.png"/><Relationship Id="rId2" Type="http://schemas.openxmlformats.org/officeDocument/2006/relationships/notesSlide" Target="../notesSlides/notesSlide5.xml"/><Relationship Id="rId29"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15.svg"/><Relationship Id="rId37" Type="http://schemas.openxmlformats.org/officeDocument/2006/relationships/image" Target="../media/image87.svg"/><Relationship Id="rId5" Type="http://schemas.openxmlformats.org/officeDocument/2006/relationships/image" Target="../media/image10.png"/><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4" Type="http://schemas.openxmlformats.org/officeDocument/2006/relationships/image" Target="../media/image20.png"/><Relationship Id="rId33" Type="http://schemas.openxmlformats.org/officeDocument/2006/relationships/image" Target="../media/image18.png"/><Relationship Id="rId2" Type="http://schemas.openxmlformats.org/officeDocument/2006/relationships/image" Target="../media/image17.png"/><Relationship Id="rId29" Type="http://schemas.openxmlformats.org/officeDocument/2006/relationships/image" Target="../media/image14.svg"/><Relationship Id="rId1" Type="http://schemas.openxmlformats.org/officeDocument/2006/relationships/slideLayout" Target="../slideLayouts/slideLayout7.xml"/><Relationship Id="rId32" Type="http://schemas.openxmlformats.org/officeDocument/2006/relationships/image" Target="../media/image19.png"/><Relationship Id="rId40" Type="http://schemas.openxmlformats.org/officeDocument/2006/relationships/image" Target="../media/image60.svg"/><Relationship Id="rId31" Type="http://schemas.openxmlformats.org/officeDocument/2006/relationships/hyperlink" Target="https://www.geogebra.org/download?fbclid=IwAR3bZ0-922Qt1I80pXeN4E2Udfk1vWdzziY3RuyaYHLBJqKLi1ZU8_ptKB0" TargetMode="External"/><Relationship Id="rId30" Type="http://schemas.openxmlformats.org/officeDocument/2006/relationships/hyperlink" Target="https://www.geogebra.org/?fbclid=IwAR01XLm3dNtgCAGjFe6XJFYwaYhIZR-Km3GaMo1k8pX0cHwAF8lC41RccN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499368" y="671659"/>
            <a:ext cx="2140185" cy="1956486"/>
          </a:xfrm>
          <a:prstGeom prst="rect">
            <a:avLst/>
          </a:prstGeom>
        </p:spPr>
      </p:pic>
      <p:grpSp>
        <p:nvGrpSpPr>
          <p:cNvPr id="4" name="Group 4"/>
          <p:cNvGrpSpPr/>
          <p:nvPr/>
        </p:nvGrpSpPr>
        <p:grpSpPr>
          <a:xfrm>
            <a:off x="1841084" y="1638300"/>
            <a:ext cx="14605832" cy="7931058"/>
            <a:chOff x="0" y="0"/>
            <a:chExt cx="7620000" cy="2942240"/>
          </a:xfrm>
        </p:grpSpPr>
        <p:sp>
          <p:nvSpPr>
            <p:cNvPr id="5" name="Freeform 5"/>
            <p:cNvSpPr/>
            <p:nvPr/>
          </p:nvSpPr>
          <p:spPr>
            <a:xfrm>
              <a:off x="0" y="0"/>
              <a:ext cx="7620000" cy="2939700"/>
            </a:xfrm>
            <a:custGeom>
              <a:avLst/>
              <a:gdLst/>
              <a:ahLst/>
              <a:cxnLst/>
              <a:rect l="l" t="t" r="r" b="b"/>
              <a:pathLst>
                <a:path w="7620000" h="2939700">
                  <a:moveTo>
                    <a:pt x="7620000" y="2081180"/>
                  </a:moveTo>
                  <a:lnTo>
                    <a:pt x="7620000" y="222250"/>
                  </a:lnTo>
                  <a:cubicBezTo>
                    <a:pt x="7620000" y="100330"/>
                    <a:pt x="7519670" y="0"/>
                    <a:pt x="7397750" y="0"/>
                  </a:cubicBezTo>
                  <a:lnTo>
                    <a:pt x="222250" y="0"/>
                  </a:lnTo>
                  <a:cubicBezTo>
                    <a:pt x="100330" y="0"/>
                    <a:pt x="0" y="100330"/>
                    <a:pt x="0" y="222250"/>
                  </a:cubicBezTo>
                  <a:lnTo>
                    <a:pt x="0" y="2079910"/>
                  </a:lnTo>
                  <a:cubicBezTo>
                    <a:pt x="0" y="2203100"/>
                    <a:pt x="100330" y="2302160"/>
                    <a:pt x="222250" y="2302160"/>
                  </a:cubicBezTo>
                  <a:lnTo>
                    <a:pt x="3547110" y="2302160"/>
                  </a:lnTo>
                  <a:lnTo>
                    <a:pt x="3808730" y="2939700"/>
                  </a:lnTo>
                  <a:lnTo>
                    <a:pt x="4070350" y="2302160"/>
                  </a:lnTo>
                  <a:lnTo>
                    <a:pt x="7395210" y="2302160"/>
                  </a:lnTo>
                  <a:cubicBezTo>
                    <a:pt x="7519670" y="2303430"/>
                    <a:pt x="7620000" y="2204370"/>
                    <a:pt x="7620000" y="2081180"/>
                  </a:cubicBezTo>
                  <a:lnTo>
                    <a:pt x="7620000" y="2081180"/>
                  </a:lnTo>
                  <a:close/>
                </a:path>
              </a:pathLst>
            </a:custGeom>
            <a:solidFill>
              <a:srgbClr val="497FB4"/>
            </a:solidFill>
          </p:spPr>
        </p:sp>
      </p:grpSp>
      <p:sp>
        <p:nvSpPr>
          <p:cNvPr id="8" name="AutoShape 8"/>
          <p:cNvSpPr/>
          <p:nvPr/>
        </p:nvSpPr>
        <p:spPr>
          <a:xfrm>
            <a:off x="381000" y="7283358"/>
            <a:ext cx="3195240" cy="0"/>
          </a:xfrm>
          <a:prstGeom prst="line">
            <a:avLst/>
          </a:prstGeom>
          <a:ln w="47625" cap="rnd">
            <a:solidFill>
              <a:srgbClr val="FFFFFF"/>
            </a:solidFill>
            <a:prstDash val="sysDot"/>
            <a:headEnd type="none" w="sm" len="sm"/>
            <a:tailEnd type="none" w="sm" len="sm"/>
          </a:ln>
        </p:spPr>
      </p:sp>
      <p:sp>
        <p:nvSpPr>
          <p:cNvPr id="9" name="AutoShape 9"/>
          <p:cNvSpPr/>
          <p:nvPr/>
        </p:nvSpPr>
        <p:spPr>
          <a:xfrm>
            <a:off x="14406960" y="2101758"/>
            <a:ext cx="3195240" cy="0"/>
          </a:xfrm>
          <a:prstGeom prst="line">
            <a:avLst/>
          </a:prstGeom>
          <a:ln w="47625" cap="rnd">
            <a:solidFill>
              <a:srgbClr val="FFFFFF"/>
            </a:solidFill>
            <a:prstDash val="sysDot"/>
            <a:headEnd type="none" w="sm" len="sm"/>
            <a:tailEnd type="none" w="sm" len="sm"/>
          </a:ln>
        </p:spPr>
      </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481213" y="495898"/>
            <a:ext cx="2045020" cy="2022925"/>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540244" y="8030954"/>
            <a:ext cx="1802116" cy="1691834"/>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259610" y="7288282"/>
            <a:ext cx="2374612" cy="2080754"/>
          </a:xfrm>
          <a:prstGeom prst="rect">
            <a:avLst/>
          </a:prstGeom>
        </p:spPr>
      </p:pic>
      <p:sp>
        <p:nvSpPr>
          <p:cNvPr id="14" name="Rectangle 13"/>
          <p:cNvSpPr/>
          <p:nvPr/>
        </p:nvSpPr>
        <p:spPr>
          <a:xfrm>
            <a:off x="685800" y="2265564"/>
            <a:ext cx="16633465" cy="4408194"/>
          </a:xfrm>
          <a:prstGeom prst="rect">
            <a:avLst/>
          </a:prstGeom>
        </p:spPr>
        <p:txBody>
          <a:bodyPr wrap="square">
            <a:spAutoFit/>
          </a:bodyPr>
          <a:lstStyle/>
          <a:p>
            <a:pPr algn="ctr">
              <a:lnSpc>
                <a:spcPct val="150000"/>
              </a:lnSpc>
              <a:defRPr/>
            </a:pPr>
            <a:r>
              <a:rPr lang="en-US" sz="6500" b="1" kern="0" smtClean="0">
                <a:solidFill>
                  <a:schemeClr val="bg1"/>
                </a:solidFill>
                <a:latin typeface="Arial"/>
                <a:cs typeface="Arial"/>
                <a:sym typeface="Anton"/>
              </a:rPr>
              <a:t>CHÀO MỪNG CÁC EM </a:t>
            </a:r>
          </a:p>
          <a:p>
            <a:pPr algn="ctr">
              <a:lnSpc>
                <a:spcPct val="150000"/>
              </a:lnSpc>
              <a:defRPr/>
            </a:pPr>
            <a:r>
              <a:rPr lang="en-US" sz="6500" b="1" kern="0" smtClean="0">
                <a:solidFill>
                  <a:schemeClr val="bg1"/>
                </a:solidFill>
                <a:latin typeface="Arial"/>
                <a:cs typeface="Arial"/>
                <a:sym typeface="Anton"/>
              </a:rPr>
              <a:t>ĐẾN VỚI BUỔI HỌC </a:t>
            </a:r>
          </a:p>
          <a:p>
            <a:pPr algn="ctr">
              <a:lnSpc>
                <a:spcPct val="150000"/>
              </a:lnSpc>
              <a:defRPr/>
            </a:pPr>
            <a:r>
              <a:rPr lang="en-US" sz="6500" b="1" kern="0" smtClean="0">
                <a:solidFill>
                  <a:schemeClr val="bg1"/>
                </a:solidFill>
                <a:latin typeface="Arial"/>
                <a:cs typeface="Arial"/>
                <a:sym typeface="Anton"/>
              </a:rPr>
              <a:t>NGÀY HÔM NAY!</a:t>
            </a:r>
            <a:endParaRPr lang="en-US" sz="6500" kern="0">
              <a:solidFill>
                <a:schemeClr val="bg1"/>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0337407" flipV="1">
            <a:off x="14071267" y="-717876"/>
            <a:ext cx="4479119" cy="1842037"/>
          </a:xfrm>
          <a:prstGeom prst="rect">
            <a:avLst/>
          </a:prstGeom>
        </p:spPr>
      </p:pic>
      <p:grpSp>
        <p:nvGrpSpPr>
          <p:cNvPr id="9" name="Group 8"/>
          <p:cNvGrpSpPr/>
          <p:nvPr/>
        </p:nvGrpSpPr>
        <p:grpSpPr>
          <a:xfrm>
            <a:off x="381000" y="419100"/>
            <a:ext cx="17526000" cy="9448800"/>
            <a:chOff x="381000" y="419100"/>
            <a:chExt cx="17526000" cy="9448800"/>
          </a:xfrm>
        </p:grpSpPr>
        <p:pic>
          <p:nvPicPr>
            <p:cNvPr id="8" name="Picture 7"/>
            <p:cNvPicPr>
              <a:picLocks noChangeAspect="1"/>
            </p:cNvPicPr>
            <p:nvPr/>
          </p:nvPicPr>
          <p:blipFill>
            <a:blip r:embed="rId5"/>
            <a:stretch>
              <a:fillRect/>
            </a:stretch>
          </p:blipFill>
          <p:spPr>
            <a:xfrm>
              <a:off x="381000" y="419100"/>
              <a:ext cx="17526000" cy="9448800"/>
            </a:xfrm>
            <a:prstGeom prst="rect">
              <a:avLst/>
            </a:prstGeom>
          </p:spPr>
        </p:pic>
        <p:pic>
          <p:nvPicPr>
            <p:cNvPr id="6" name="Picture 5"/>
            <p:cNvPicPr>
              <a:picLocks noChangeAspect="1"/>
            </p:cNvPicPr>
            <p:nvPr/>
          </p:nvPicPr>
          <p:blipFill>
            <a:blip r:embed="rId6"/>
            <a:stretch>
              <a:fillRect/>
            </a:stretch>
          </p:blipFill>
          <p:spPr>
            <a:xfrm>
              <a:off x="11001294" y="8191500"/>
              <a:ext cx="5895894" cy="675406"/>
            </a:xfrm>
            <a:prstGeom prst="rect">
              <a:avLst/>
            </a:prstGeom>
          </p:spPr>
        </p:pic>
      </p:grpSp>
      <p:sp>
        <p:nvSpPr>
          <p:cNvPr id="12" name="Rectangle 11"/>
          <p:cNvSpPr/>
          <p:nvPr/>
        </p:nvSpPr>
        <p:spPr>
          <a:xfrm>
            <a:off x="12728696" y="8077199"/>
            <a:ext cx="3124201" cy="64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latin typeface="Arial" panose="020B0604020202020204" pitchFamily="34" charset="0"/>
                <a:cs typeface="Arial" panose="020B0604020202020204" pitchFamily="34" charset="0"/>
              </a:rPr>
              <a:t>Vùng làm việc</a:t>
            </a:r>
            <a:endParaRPr lang="en-US" sz="3400">
              <a:latin typeface="Arial" panose="020B0604020202020204" pitchFamily="34" charset="0"/>
              <a:cs typeface="Arial" panose="020B0604020202020204" pitchFamily="34" charset="0"/>
            </a:endParaRPr>
          </a:p>
        </p:txBody>
      </p:sp>
      <p:sp>
        <p:nvSpPr>
          <p:cNvPr id="13" name="Rectangle 12"/>
          <p:cNvSpPr/>
          <p:nvPr/>
        </p:nvSpPr>
        <p:spPr>
          <a:xfrm>
            <a:off x="10498843" y="4076700"/>
            <a:ext cx="3124201" cy="64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latin typeface="Arial" panose="020B0604020202020204" pitchFamily="34" charset="0"/>
                <a:cs typeface="Arial" panose="020B0604020202020204" pitchFamily="34" charset="0"/>
              </a:rPr>
              <a:t>Vùng làm việc</a:t>
            </a:r>
            <a:endParaRPr lang="en-US" sz="3400">
              <a:latin typeface="Arial" panose="020B0604020202020204" pitchFamily="34" charset="0"/>
              <a:cs typeface="Arial" panose="020B0604020202020204" pitchFamily="34" charset="0"/>
            </a:endParaRPr>
          </a:p>
        </p:txBody>
      </p:sp>
      <p:sp>
        <p:nvSpPr>
          <p:cNvPr id="14" name="Rectangle 13"/>
          <p:cNvSpPr/>
          <p:nvPr/>
        </p:nvSpPr>
        <p:spPr>
          <a:xfrm>
            <a:off x="6858000" y="1191129"/>
            <a:ext cx="3352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latin typeface="Arial" panose="020B0604020202020204" pitchFamily="34" charset="0"/>
                <a:cs typeface="Arial" panose="020B0604020202020204" pitchFamily="34" charset="0"/>
              </a:rPr>
              <a:t>Thanh công cụ</a:t>
            </a:r>
            <a:endParaRPr lang="en-US" sz="3400">
              <a:latin typeface="Arial" panose="020B0604020202020204" pitchFamily="34" charset="0"/>
              <a:cs typeface="Arial" panose="020B0604020202020204" pitchFamily="34" charset="0"/>
            </a:endParaRPr>
          </a:p>
        </p:txBody>
      </p:sp>
      <p:sp>
        <p:nvSpPr>
          <p:cNvPr id="15" name="Rectangle 14"/>
          <p:cNvSpPr/>
          <p:nvPr/>
        </p:nvSpPr>
        <p:spPr>
          <a:xfrm>
            <a:off x="762000" y="3194385"/>
            <a:ext cx="1676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400" smtClean="0">
                <a:latin typeface="Arial" panose="020B0604020202020204" pitchFamily="34" charset="0"/>
                <a:cs typeface="Arial" panose="020B0604020202020204" pitchFamily="34" charset="0"/>
              </a:rPr>
              <a:t>Vùng hiển thị</a:t>
            </a:r>
            <a:endParaRPr lang="en-US" sz="3400">
              <a:latin typeface="Arial" panose="020B0604020202020204" pitchFamily="34" charset="0"/>
              <a:cs typeface="Arial" panose="020B0604020202020204" pitchFamily="34" charset="0"/>
            </a:endParaRPr>
          </a:p>
        </p:txBody>
      </p:sp>
      <p:sp>
        <p:nvSpPr>
          <p:cNvPr id="16" name="Rectangle 15"/>
          <p:cNvSpPr/>
          <p:nvPr/>
        </p:nvSpPr>
        <p:spPr>
          <a:xfrm>
            <a:off x="1580146" y="9563100"/>
            <a:ext cx="466825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latin typeface="Arial" panose="020B0604020202020204" pitchFamily="34" charset="0"/>
                <a:cs typeface="Arial" panose="020B0604020202020204" pitchFamily="34" charset="0"/>
              </a:rPr>
              <a:t>Thanh nhập đối tượng</a:t>
            </a:r>
            <a:endParaRPr lang="en-US" sz="3400">
              <a:latin typeface="Arial" panose="020B0604020202020204" pitchFamily="34" charset="0"/>
              <a:cs typeface="Arial" panose="020B0604020202020204" pitchFamily="34" charset="0"/>
            </a:endParaRPr>
          </a:p>
        </p:txBody>
      </p:sp>
      <p:sp>
        <p:nvSpPr>
          <p:cNvPr id="17" name="Rectangle 16"/>
          <p:cNvSpPr/>
          <p:nvPr/>
        </p:nvSpPr>
        <p:spPr>
          <a:xfrm>
            <a:off x="6019800" y="490289"/>
            <a:ext cx="35433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latin typeface="Arial" panose="020B0604020202020204" pitchFamily="34" charset="0"/>
                <a:cs typeface="Arial" panose="020B0604020202020204" pitchFamily="34" charset="0"/>
              </a:rPr>
              <a:t>Thanh bảng chọn</a:t>
            </a:r>
            <a:endParaRPr lang="en-US" sz="3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29605"/>
      </p:ext>
    </p:extLst>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685800" y="89154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7273852" y="8129066"/>
            <a:ext cx="1639790" cy="760266"/>
          </a:xfrm>
          <a:prstGeom prst="rect">
            <a:avLst/>
          </a:prstGeom>
        </p:spPr>
      </p:pic>
      <p:pic>
        <p:nvPicPr>
          <p:cNvPr id="14" name="Picture 13"/>
          <p:cNvPicPr>
            <a:picLocks noChangeAspect="1"/>
          </p:cNvPicPr>
          <p:nvPr/>
        </p:nvPicPr>
        <p:blipFill>
          <a:blip r:embed="rId30"/>
          <a:stretch>
            <a:fillRect/>
          </a:stretch>
        </p:blipFill>
        <p:spPr>
          <a:xfrm>
            <a:off x="9400656" y="11786214"/>
            <a:ext cx="7587759" cy="898726"/>
          </a:xfrm>
          <a:prstGeom prst="rect">
            <a:avLst/>
          </a:prstGeom>
        </p:spPr>
      </p:pic>
      <p:pic>
        <p:nvPicPr>
          <p:cNvPr id="4" name="Picture 3"/>
          <p:cNvPicPr>
            <a:picLocks noChangeAspect="1"/>
          </p:cNvPicPr>
          <p:nvPr/>
        </p:nvPicPr>
        <p:blipFill>
          <a:blip r:embed="rId31"/>
          <a:stretch>
            <a:fillRect/>
          </a:stretch>
        </p:blipFill>
        <p:spPr>
          <a:xfrm>
            <a:off x="974296" y="1638300"/>
            <a:ext cx="16140224" cy="1828800"/>
          </a:xfrm>
          <a:prstGeom prst="rect">
            <a:avLst/>
          </a:prstGeom>
        </p:spPr>
      </p:pic>
      <p:sp>
        <p:nvSpPr>
          <p:cNvPr id="5" name="Rectangle 4"/>
          <p:cNvSpPr/>
          <p:nvPr/>
        </p:nvSpPr>
        <p:spPr>
          <a:xfrm>
            <a:off x="1035788" y="4255783"/>
            <a:ext cx="15468600" cy="3862596"/>
          </a:xfrm>
          <a:prstGeom prst="rect">
            <a:avLst/>
          </a:prstGeom>
        </p:spPr>
        <p:txBody>
          <a:bodyPr wrap="square">
            <a:spAutoFit/>
          </a:bodyPr>
          <a:lstStyle/>
          <a:p>
            <a:pPr marL="571500" indent="-571500" algn="just">
              <a:lnSpc>
                <a:spcPct val="150000"/>
              </a:lnSpc>
              <a:spcAft>
                <a:spcPts val="600"/>
              </a:spcAft>
              <a:buFontTx/>
              <a:buChar char="-"/>
            </a:pPr>
            <a:r>
              <a:rPr lang="en-US" sz="4000" b="1" u="sng" smtClean="0">
                <a:solidFill>
                  <a:srgbClr val="000000"/>
                </a:solidFill>
                <a:latin typeface="Arial" panose="020B0604020202020204" pitchFamily="34" charset="0"/>
                <a:ea typeface="Times New Roman" panose="02020603050405020304" pitchFamily="18" charset="0"/>
                <a:cs typeface="Arial" panose="020B0604020202020204" pitchFamily="34" charset="0"/>
              </a:rPr>
              <a:t>Thanh </a:t>
            </a:r>
            <a:r>
              <a:rPr lang="en-US" sz="4000" b="1" u="sng">
                <a:solidFill>
                  <a:srgbClr val="000000"/>
                </a:solidFill>
                <a:latin typeface="Arial" panose="020B0604020202020204" pitchFamily="34" charset="0"/>
                <a:ea typeface="Times New Roman" panose="02020603050405020304" pitchFamily="18" charset="0"/>
                <a:cs typeface="Arial" panose="020B0604020202020204" pitchFamily="34" charset="0"/>
              </a:rPr>
              <a:t>bảng chọn</a:t>
            </a:r>
            <a:r>
              <a:rPr lang="en-US" sz="4000" b="1" u="sng">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4000" b="1">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b="1"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600"/>
              </a:spcAft>
            </a:pPr>
            <a:r>
              <a:rPr lang="en-US" sz="4000" b="1">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Cho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phép tạo mới, mở, lưu, xuất bản, sao chép, tùy chọn tên, cỡ chữ, tùy biến thanh công cụ…rất nhiều chức năng quan trọng của phần mềm điều nằm ở đây.</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19" name="Group 7"/>
          <p:cNvGrpSpPr/>
          <p:nvPr/>
        </p:nvGrpSpPr>
        <p:grpSpPr>
          <a:xfrm>
            <a:off x="16428720" y="400123"/>
            <a:ext cx="1371600" cy="449494"/>
            <a:chOff x="0" y="0"/>
            <a:chExt cx="2332414" cy="751129"/>
          </a:xfrm>
        </p:grpSpPr>
        <p:sp>
          <p:nvSpPr>
            <p:cNvPr id="20"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21" name="Picture 6"/>
          <p:cNvPicPr>
            <a:picLocks noChangeAspect="1"/>
          </p:cNvPicPr>
          <p:nvPr/>
        </p:nvPicPr>
        <p:blipFill>
          <a:blip r:embed="rId3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V="1">
            <a:off x="-192653" y="199015"/>
            <a:ext cx="1228441" cy="9820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685800" y="89154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7257810" y="8267700"/>
            <a:ext cx="1639790" cy="760266"/>
          </a:xfrm>
          <a:prstGeom prst="rect">
            <a:avLst/>
          </a:prstGeom>
        </p:spPr>
      </p:pic>
      <p:pic>
        <p:nvPicPr>
          <p:cNvPr id="14" name="Picture 13"/>
          <p:cNvPicPr>
            <a:picLocks noChangeAspect="1"/>
          </p:cNvPicPr>
          <p:nvPr/>
        </p:nvPicPr>
        <p:blipFill>
          <a:blip r:embed="rId30"/>
          <a:stretch>
            <a:fillRect/>
          </a:stretch>
        </p:blipFill>
        <p:spPr>
          <a:xfrm>
            <a:off x="9400656" y="11786214"/>
            <a:ext cx="7587759" cy="898726"/>
          </a:xfrm>
          <a:prstGeom prst="rect">
            <a:avLst/>
          </a:prstGeom>
        </p:spPr>
      </p:pic>
      <p:sp>
        <p:nvSpPr>
          <p:cNvPr id="5" name="Rectangle 4"/>
          <p:cNvSpPr/>
          <p:nvPr/>
        </p:nvSpPr>
        <p:spPr>
          <a:xfrm>
            <a:off x="1371600" y="3924300"/>
            <a:ext cx="15468600" cy="3862596"/>
          </a:xfrm>
          <a:prstGeom prst="rect">
            <a:avLst/>
          </a:prstGeom>
        </p:spPr>
        <p:txBody>
          <a:bodyPr wrap="square">
            <a:spAutoFit/>
          </a:bodyPr>
          <a:lstStyle/>
          <a:p>
            <a:pPr marL="571500" indent="-571500" algn="just">
              <a:lnSpc>
                <a:spcPct val="150000"/>
              </a:lnSpc>
              <a:spcAft>
                <a:spcPts val="600"/>
              </a:spcAft>
              <a:buFontTx/>
              <a:buChar char="-"/>
            </a:pPr>
            <a:r>
              <a:rPr lang="vi-VN" sz="4000" b="1" u="sng" smtClean="0">
                <a:solidFill>
                  <a:srgbClr val="000000"/>
                </a:solidFill>
                <a:ea typeface="Times New Roman" panose="02020603050405020304" pitchFamily="18" charset="0"/>
                <a:cs typeface="Arial" panose="020B0604020202020204" pitchFamily="34" charset="0"/>
              </a:rPr>
              <a:t>Thanh </a:t>
            </a:r>
            <a:r>
              <a:rPr lang="vi-VN" sz="4000" b="1" u="sng">
                <a:solidFill>
                  <a:srgbClr val="000000"/>
                </a:solidFill>
                <a:ea typeface="Times New Roman" panose="02020603050405020304" pitchFamily="18" charset="0"/>
                <a:cs typeface="Arial" panose="020B0604020202020204" pitchFamily="34" charset="0"/>
              </a:rPr>
              <a:t>công cụ</a:t>
            </a:r>
            <a:r>
              <a:rPr lang="vi-VN" sz="4000" b="1" u="sng">
                <a:solidFill>
                  <a:srgbClr val="000000"/>
                </a:solidFill>
                <a:ea typeface="Times New Roman" panose="02020603050405020304" pitchFamily="18" charset="0"/>
                <a:cs typeface="Arial" panose="020B0604020202020204" pitchFamily="34" charset="0"/>
              </a:rPr>
              <a:t>:</a:t>
            </a:r>
            <a:r>
              <a:rPr lang="vi-VN" sz="4000">
                <a:solidFill>
                  <a:srgbClr val="000000"/>
                </a:solidFill>
                <a:ea typeface="Times New Roman" panose="02020603050405020304" pitchFamily="18" charset="0"/>
                <a:cs typeface="Arial" panose="020B0604020202020204" pitchFamily="34" charset="0"/>
              </a:rPr>
              <a:t> </a:t>
            </a:r>
            <a:endParaRPr lang="en-US" sz="4000">
              <a:solidFill>
                <a:srgbClr val="000000"/>
              </a:solidFill>
              <a:ea typeface="Times New Roman" panose="02020603050405020304" pitchFamily="18" charset="0"/>
              <a:cs typeface="Arial" panose="020B0604020202020204" pitchFamily="34" charset="0"/>
            </a:endParaRPr>
          </a:p>
          <a:p>
            <a:pPr algn="just">
              <a:lnSpc>
                <a:spcPct val="150000"/>
              </a:lnSpc>
              <a:spcAft>
                <a:spcPts val="600"/>
              </a:spcAft>
            </a:pPr>
            <a:r>
              <a:rPr lang="en-US" sz="4000" smtClean="0">
                <a:solidFill>
                  <a:srgbClr val="000000"/>
                </a:solidFill>
                <a:ea typeface="Times New Roman" panose="02020603050405020304" pitchFamily="18" charset="0"/>
                <a:cs typeface="Arial" panose="020B0604020202020204" pitchFamily="34" charset="0"/>
              </a:rPr>
              <a:t>     </a:t>
            </a:r>
            <a:r>
              <a:rPr lang="vi-VN" sz="4000" smtClean="0">
                <a:solidFill>
                  <a:srgbClr val="000000"/>
                </a:solidFill>
                <a:ea typeface="Times New Roman" panose="02020603050405020304" pitchFamily="18" charset="0"/>
                <a:cs typeface="Arial" panose="020B0604020202020204" pitchFamily="34" charset="0"/>
              </a:rPr>
              <a:t>Thanh </a:t>
            </a:r>
            <a:r>
              <a:rPr lang="vi-VN" sz="4000">
                <a:solidFill>
                  <a:srgbClr val="000000"/>
                </a:solidFill>
                <a:ea typeface="Times New Roman" panose="02020603050405020304" pitchFamily="18" charset="0"/>
                <a:cs typeface="Arial" panose="020B0604020202020204" pitchFamily="34" charset="0"/>
              </a:rPr>
              <a:t>công cụ cho phép di chuyển đối tượng, tạo điểm, tạo đường thẳng, dựng đường vuông góc, dựng đường tròn, dựng góc, phép đối xứng,…</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19" name="Group 7"/>
          <p:cNvGrpSpPr/>
          <p:nvPr/>
        </p:nvGrpSpPr>
        <p:grpSpPr>
          <a:xfrm>
            <a:off x="16428720" y="400123"/>
            <a:ext cx="1371600" cy="449494"/>
            <a:chOff x="0" y="0"/>
            <a:chExt cx="2332414" cy="751129"/>
          </a:xfrm>
        </p:grpSpPr>
        <p:sp>
          <p:nvSpPr>
            <p:cNvPr id="20"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21" name="Picture 6"/>
          <p:cNvPicPr>
            <a:picLocks noChangeAspect="1"/>
          </p:cNvPicPr>
          <p:nvPr/>
        </p:nvPicPr>
        <p:blipFill>
          <a:blip r:embed="rId31">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V="1">
            <a:off x="-192653" y="114300"/>
            <a:ext cx="1228441" cy="982085"/>
          </a:xfrm>
          <a:prstGeom prst="rect">
            <a:avLst/>
          </a:prstGeom>
        </p:spPr>
      </p:pic>
      <p:pic>
        <p:nvPicPr>
          <p:cNvPr id="2" name="Picture 1"/>
          <p:cNvPicPr>
            <a:picLocks noChangeAspect="1"/>
          </p:cNvPicPr>
          <p:nvPr/>
        </p:nvPicPr>
        <p:blipFill>
          <a:blip r:embed="rId32">
            <a:extLst>
              <a:ext uri="{BEBA8EAE-BF5A-486C-A8C5-ECC9F3942E4B}">
                <a14:imgProps xmlns:a14="http://schemas.microsoft.com/office/drawing/2010/main">
                  <a14:imgLayer r:embed="rId33">
                    <a14:imgEffect>
                      <a14:sharpenSoften amount="50000"/>
                    </a14:imgEffect>
                    <a14:imgEffect>
                      <a14:colorTemperature colorTemp="5900"/>
                    </a14:imgEffect>
                  </a14:imgLayer>
                </a14:imgProps>
              </a:ext>
            </a:extLst>
          </a:blip>
          <a:stretch>
            <a:fillRect/>
          </a:stretch>
        </p:blipFill>
        <p:spPr>
          <a:xfrm>
            <a:off x="928677" y="1790700"/>
            <a:ext cx="16444923" cy="1328629"/>
          </a:xfrm>
          <a:prstGeom prst="rect">
            <a:avLst/>
          </a:prstGeom>
        </p:spPr>
      </p:pic>
    </p:spTree>
    <p:extLst>
      <p:ext uri="{BB962C8B-B14F-4D97-AF65-F5344CB8AC3E}">
        <p14:creationId xmlns:p14="http://schemas.microsoft.com/office/powerpoint/2010/main" val="1981194608"/>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6992426" y="7993232"/>
            <a:ext cx="1639790" cy="760266"/>
          </a:xfrm>
          <a:prstGeom prst="rect">
            <a:avLst/>
          </a:prstGeom>
        </p:spPr>
      </p:pic>
      <p:pic>
        <p:nvPicPr>
          <p:cNvPr id="14" name="Picture 13"/>
          <p:cNvPicPr>
            <a:picLocks noChangeAspect="1"/>
          </p:cNvPicPr>
          <p:nvPr/>
        </p:nvPicPr>
        <p:blipFill>
          <a:blip r:embed="rId30"/>
          <a:stretch>
            <a:fillRect/>
          </a:stretch>
        </p:blipFill>
        <p:spPr>
          <a:xfrm>
            <a:off x="9400656" y="11786214"/>
            <a:ext cx="7587759" cy="898726"/>
          </a:xfrm>
          <a:prstGeom prst="rect">
            <a:avLst/>
          </a:prstGeom>
        </p:spPr>
      </p:pic>
      <p:grpSp>
        <p:nvGrpSpPr>
          <p:cNvPr id="19" name="Group 7"/>
          <p:cNvGrpSpPr/>
          <p:nvPr/>
        </p:nvGrpSpPr>
        <p:grpSpPr>
          <a:xfrm>
            <a:off x="16428720" y="400123"/>
            <a:ext cx="1371600" cy="449494"/>
            <a:chOff x="0" y="0"/>
            <a:chExt cx="2332414" cy="751129"/>
          </a:xfrm>
        </p:grpSpPr>
        <p:sp>
          <p:nvSpPr>
            <p:cNvPr id="20"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21" name="Picture 6"/>
          <p:cNvPicPr>
            <a:picLocks noChangeAspect="1"/>
          </p:cNvPicPr>
          <p:nvPr/>
        </p:nvPicPr>
        <p:blipFill>
          <a:blip r:embed="rId31">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V="1">
            <a:off x="-192653" y="114300"/>
            <a:ext cx="1228441" cy="982085"/>
          </a:xfrm>
          <a:prstGeom prst="rect">
            <a:avLst/>
          </a:prstGeom>
        </p:spPr>
      </p:pic>
      <p:pic>
        <p:nvPicPr>
          <p:cNvPr id="3" name="Picture 2"/>
          <p:cNvPicPr>
            <a:picLocks noChangeAspect="1"/>
          </p:cNvPicPr>
          <p:nvPr/>
        </p:nvPicPr>
        <p:blipFill>
          <a:blip r:embed="rId32"/>
          <a:stretch>
            <a:fillRect/>
          </a:stretch>
        </p:blipFill>
        <p:spPr>
          <a:xfrm>
            <a:off x="1033463" y="1714500"/>
            <a:ext cx="6662737" cy="20461520"/>
          </a:xfrm>
          <a:prstGeom prst="rect">
            <a:avLst/>
          </a:prstGeom>
        </p:spPr>
      </p:pic>
      <p:sp>
        <p:nvSpPr>
          <p:cNvPr id="16" name="Rounded Rectangle 15"/>
          <p:cNvSpPr/>
          <p:nvPr/>
        </p:nvSpPr>
        <p:spPr>
          <a:xfrm>
            <a:off x="-661737" y="89154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8534400" y="2204234"/>
            <a:ext cx="8929437" cy="2939266"/>
          </a:xfrm>
          <a:prstGeom prst="rect">
            <a:avLst/>
          </a:prstGeom>
        </p:spPr>
        <p:txBody>
          <a:bodyPr wrap="square">
            <a:spAutoFit/>
          </a:bodyPr>
          <a:lstStyle/>
          <a:p>
            <a:pPr marL="571500" indent="-571500" algn="just">
              <a:lnSpc>
                <a:spcPct val="150000"/>
              </a:lnSpc>
              <a:spcAft>
                <a:spcPts val="600"/>
              </a:spcAft>
              <a:buFont typeface="Arial" panose="020B0604020202020204" pitchFamily="34" charset="0"/>
              <a:buChar char="•"/>
            </a:pPr>
            <a:r>
              <a:rPr lang="en-US" sz="4000" b="1" u="sng" smtClean="0">
                <a:solidFill>
                  <a:srgbClr val="000000"/>
                </a:solidFill>
                <a:latin typeface="Arial" panose="020B0604020202020204" pitchFamily="34" charset="0"/>
                <a:ea typeface="Times New Roman" panose="02020603050405020304" pitchFamily="18" charset="0"/>
                <a:cs typeface="Arial" panose="020B0604020202020204" pitchFamily="34" charset="0"/>
              </a:rPr>
              <a:t>Vùng </a:t>
            </a:r>
            <a:r>
              <a:rPr lang="en-US" sz="4000" b="1" u="sng">
                <a:solidFill>
                  <a:srgbClr val="000000"/>
                </a:solidFill>
                <a:latin typeface="Arial" panose="020B0604020202020204" pitchFamily="34" charset="0"/>
                <a:ea typeface="Times New Roman" panose="02020603050405020304" pitchFamily="18" charset="0"/>
                <a:cs typeface="Arial" panose="020B0604020202020204" pitchFamily="34" charset="0"/>
              </a:rPr>
              <a:t>hiển </a:t>
            </a:r>
            <a:r>
              <a:rPr lang="en-US" sz="4000" b="1" u="sng">
                <a:solidFill>
                  <a:srgbClr val="000000"/>
                </a:solidFill>
                <a:latin typeface="Arial" panose="020B0604020202020204" pitchFamily="34" charset="0"/>
                <a:ea typeface="Times New Roman" panose="02020603050405020304" pitchFamily="18" charset="0"/>
                <a:cs typeface="Arial" panose="020B0604020202020204" pitchFamily="34" charset="0"/>
              </a:rPr>
              <a:t>thị</a:t>
            </a:r>
            <a:r>
              <a:rPr lang="en-US" sz="4000" b="1" u="sng"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600"/>
              </a:spcAft>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Hiển thị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thông tin chi tiết của đối tượng tương ứng trong vùng làm việc.</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38864795"/>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6992426" y="7993232"/>
            <a:ext cx="1639790" cy="760266"/>
          </a:xfrm>
          <a:prstGeom prst="rect">
            <a:avLst/>
          </a:prstGeom>
        </p:spPr>
      </p:pic>
      <p:pic>
        <p:nvPicPr>
          <p:cNvPr id="14" name="Picture 13"/>
          <p:cNvPicPr>
            <a:picLocks noChangeAspect="1"/>
          </p:cNvPicPr>
          <p:nvPr/>
        </p:nvPicPr>
        <p:blipFill>
          <a:blip r:embed="rId30"/>
          <a:stretch>
            <a:fillRect/>
          </a:stretch>
        </p:blipFill>
        <p:spPr>
          <a:xfrm>
            <a:off x="9400656" y="11786214"/>
            <a:ext cx="7587759" cy="898726"/>
          </a:xfrm>
          <a:prstGeom prst="rect">
            <a:avLst/>
          </a:prstGeom>
        </p:spPr>
      </p:pic>
      <p:grpSp>
        <p:nvGrpSpPr>
          <p:cNvPr id="19" name="Group 7"/>
          <p:cNvGrpSpPr/>
          <p:nvPr/>
        </p:nvGrpSpPr>
        <p:grpSpPr>
          <a:xfrm>
            <a:off x="16428720" y="400123"/>
            <a:ext cx="1371600" cy="449494"/>
            <a:chOff x="0" y="0"/>
            <a:chExt cx="2332414" cy="751129"/>
          </a:xfrm>
        </p:grpSpPr>
        <p:sp>
          <p:nvSpPr>
            <p:cNvPr id="20"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21" name="Picture 6"/>
          <p:cNvPicPr>
            <a:picLocks noChangeAspect="1"/>
          </p:cNvPicPr>
          <p:nvPr/>
        </p:nvPicPr>
        <p:blipFill>
          <a:blip r:embed="rId31">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V="1">
            <a:off x="-192653" y="114300"/>
            <a:ext cx="1228441" cy="982085"/>
          </a:xfrm>
          <a:prstGeom prst="rect">
            <a:avLst/>
          </a:prstGeom>
        </p:spPr>
      </p:pic>
      <p:sp>
        <p:nvSpPr>
          <p:cNvPr id="16" name="Rounded Rectangle 15"/>
          <p:cNvSpPr/>
          <p:nvPr/>
        </p:nvSpPr>
        <p:spPr>
          <a:xfrm>
            <a:off x="-661737" y="89154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2"/>
          <a:stretch>
            <a:fillRect/>
          </a:stretch>
        </p:blipFill>
        <p:spPr>
          <a:xfrm>
            <a:off x="4859083" y="419100"/>
            <a:ext cx="9085517" cy="4741372"/>
          </a:xfrm>
          <a:prstGeom prst="rect">
            <a:avLst/>
          </a:prstGeom>
        </p:spPr>
      </p:pic>
      <p:sp>
        <p:nvSpPr>
          <p:cNvPr id="6" name="Rectangle 5"/>
          <p:cNvSpPr/>
          <p:nvPr/>
        </p:nvSpPr>
        <p:spPr>
          <a:xfrm>
            <a:off x="1202748" y="5498284"/>
            <a:ext cx="16395816" cy="3016210"/>
          </a:xfrm>
          <a:prstGeom prst="rect">
            <a:avLst/>
          </a:prstGeom>
        </p:spPr>
        <p:txBody>
          <a:bodyPr wrap="square">
            <a:spAutoFit/>
          </a:bodyPr>
          <a:lstStyle/>
          <a:p>
            <a:pPr marL="571500" indent="-571500" algn="just">
              <a:lnSpc>
                <a:spcPct val="150000"/>
              </a:lnSpc>
              <a:spcAft>
                <a:spcPts val="600"/>
              </a:spcAft>
              <a:buFont typeface="Arial" panose="020B0604020202020204" pitchFamily="34" charset="0"/>
              <a:buChar char="•"/>
            </a:pPr>
            <a:r>
              <a:rPr lang="en-US" sz="4000" b="1" u="sng" smtClean="0">
                <a:solidFill>
                  <a:srgbClr val="000000"/>
                </a:solidFill>
                <a:latin typeface="Arial" panose="020B0604020202020204" pitchFamily="34" charset="0"/>
                <a:ea typeface="Times New Roman" panose="02020603050405020304" pitchFamily="18" charset="0"/>
                <a:cs typeface="Arial" panose="020B0604020202020204" pitchFamily="34" charset="0"/>
              </a:rPr>
              <a:t>Vùng </a:t>
            </a:r>
            <a:r>
              <a:rPr lang="en-US" sz="4000" b="1" u="sng">
                <a:solidFill>
                  <a:srgbClr val="000000"/>
                </a:solidFill>
                <a:latin typeface="Arial" panose="020B0604020202020204" pitchFamily="34" charset="0"/>
                <a:ea typeface="Times New Roman" panose="02020603050405020304" pitchFamily="18" charset="0"/>
                <a:cs typeface="Arial" panose="020B0604020202020204" pitchFamily="34" charset="0"/>
              </a:rPr>
              <a:t>làm </a:t>
            </a:r>
            <a:r>
              <a:rPr lang="en-US" sz="4000" b="1" u="sng">
                <a:solidFill>
                  <a:srgbClr val="000000"/>
                </a:solidFill>
                <a:latin typeface="Arial" panose="020B0604020202020204" pitchFamily="34" charset="0"/>
                <a:ea typeface="Times New Roman" panose="02020603050405020304" pitchFamily="18" charset="0"/>
                <a:cs typeface="Arial" panose="020B0604020202020204" pitchFamily="34" charset="0"/>
              </a:rPr>
              <a:t>việc</a:t>
            </a:r>
            <a:r>
              <a:rPr lang="en-US" sz="4000" b="1" u="sng"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600"/>
              </a:spcAft>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Khu vực làm việc chính của chương trình, các đối tượng như điểm</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Aft>
                <a:spcPts val="600"/>
              </a:spcAft>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đường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thẳng, tam giác, đường tròn,…đều nằm ở đây.</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06747230"/>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6992426" y="7993232"/>
            <a:ext cx="1639790" cy="760266"/>
          </a:xfrm>
          <a:prstGeom prst="rect">
            <a:avLst/>
          </a:prstGeom>
        </p:spPr>
      </p:pic>
      <p:pic>
        <p:nvPicPr>
          <p:cNvPr id="14" name="Picture 13"/>
          <p:cNvPicPr>
            <a:picLocks noChangeAspect="1"/>
          </p:cNvPicPr>
          <p:nvPr/>
        </p:nvPicPr>
        <p:blipFill>
          <a:blip r:embed="rId30"/>
          <a:stretch>
            <a:fillRect/>
          </a:stretch>
        </p:blipFill>
        <p:spPr>
          <a:xfrm>
            <a:off x="9400656" y="11786214"/>
            <a:ext cx="7587759" cy="898726"/>
          </a:xfrm>
          <a:prstGeom prst="rect">
            <a:avLst/>
          </a:prstGeom>
        </p:spPr>
      </p:pic>
      <p:grpSp>
        <p:nvGrpSpPr>
          <p:cNvPr id="19" name="Group 7"/>
          <p:cNvGrpSpPr/>
          <p:nvPr/>
        </p:nvGrpSpPr>
        <p:grpSpPr>
          <a:xfrm>
            <a:off x="16428720" y="400123"/>
            <a:ext cx="1371600" cy="449494"/>
            <a:chOff x="0" y="0"/>
            <a:chExt cx="2332414" cy="751129"/>
          </a:xfrm>
        </p:grpSpPr>
        <p:sp>
          <p:nvSpPr>
            <p:cNvPr id="20"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21" name="Picture 6"/>
          <p:cNvPicPr>
            <a:picLocks noChangeAspect="1"/>
          </p:cNvPicPr>
          <p:nvPr/>
        </p:nvPicPr>
        <p:blipFill>
          <a:blip r:embed="rId31">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V="1">
            <a:off x="-192653" y="114300"/>
            <a:ext cx="1228441" cy="982085"/>
          </a:xfrm>
          <a:prstGeom prst="rect">
            <a:avLst/>
          </a:prstGeom>
        </p:spPr>
      </p:pic>
      <p:sp>
        <p:nvSpPr>
          <p:cNvPr id="16" name="Rounded Rectangle 15"/>
          <p:cNvSpPr/>
          <p:nvPr/>
        </p:nvSpPr>
        <p:spPr>
          <a:xfrm>
            <a:off x="-661737" y="89154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533400" y="4108490"/>
            <a:ext cx="17263807" cy="3016210"/>
          </a:xfrm>
          <a:prstGeom prst="rect">
            <a:avLst/>
          </a:prstGeom>
        </p:spPr>
        <p:txBody>
          <a:bodyPr wrap="square">
            <a:spAutoFit/>
          </a:bodyPr>
          <a:lstStyle/>
          <a:p>
            <a:pPr marL="571500" indent="-571500" algn="just">
              <a:lnSpc>
                <a:spcPct val="150000"/>
              </a:lnSpc>
              <a:spcAft>
                <a:spcPts val="600"/>
              </a:spcAft>
              <a:buFont typeface="Arial" panose="020B0604020202020204" pitchFamily="34" charset="0"/>
              <a:buChar char="•"/>
            </a:pPr>
            <a:r>
              <a:rPr lang="vi-VN" sz="4000" b="1" u="sng" smtClean="0">
                <a:solidFill>
                  <a:srgbClr val="000000"/>
                </a:solidFill>
                <a:ea typeface="Times New Roman" panose="02020603050405020304" pitchFamily="18" charset="0"/>
                <a:cs typeface="Arial" panose="020B0604020202020204" pitchFamily="34" charset="0"/>
              </a:rPr>
              <a:t>Thanh </a:t>
            </a:r>
            <a:r>
              <a:rPr lang="vi-VN" sz="4000" b="1" u="sng">
                <a:solidFill>
                  <a:srgbClr val="000000"/>
                </a:solidFill>
                <a:ea typeface="Times New Roman" panose="02020603050405020304" pitchFamily="18" charset="0"/>
                <a:cs typeface="Arial" panose="020B0604020202020204" pitchFamily="34" charset="0"/>
              </a:rPr>
              <a:t>nhập đối tượng</a:t>
            </a:r>
            <a:r>
              <a:rPr lang="vi-VN" sz="4000">
                <a:solidFill>
                  <a:srgbClr val="000000"/>
                </a:solidFill>
                <a:ea typeface="Times New Roman" panose="02020603050405020304" pitchFamily="18" charset="0"/>
                <a:cs typeface="Arial" panose="020B0604020202020204" pitchFamily="34" charset="0"/>
              </a:rPr>
              <a:t>: </a:t>
            </a:r>
            <a:endParaRPr lang="en-US" sz="4000" smtClean="0">
              <a:solidFill>
                <a:srgbClr val="000000"/>
              </a:solidFill>
              <a:ea typeface="Times New Roman" panose="02020603050405020304" pitchFamily="18" charset="0"/>
              <a:cs typeface="Arial" panose="020B0604020202020204" pitchFamily="34" charset="0"/>
            </a:endParaRPr>
          </a:p>
          <a:p>
            <a:pPr algn="just">
              <a:lnSpc>
                <a:spcPct val="150000"/>
              </a:lnSpc>
              <a:spcAft>
                <a:spcPts val="600"/>
              </a:spcAft>
            </a:pPr>
            <a:r>
              <a:rPr lang="en-US" sz="4000">
                <a:solidFill>
                  <a:srgbClr val="000000"/>
                </a:solidFill>
                <a:ea typeface="Times New Roman" panose="02020603050405020304" pitchFamily="18" charset="0"/>
                <a:cs typeface="Arial" panose="020B0604020202020204" pitchFamily="34" charset="0"/>
              </a:rPr>
              <a:t> </a:t>
            </a:r>
            <a:r>
              <a:rPr lang="en-US" sz="4000" smtClean="0">
                <a:solidFill>
                  <a:srgbClr val="000000"/>
                </a:solidFill>
                <a:ea typeface="Times New Roman" panose="02020603050405020304" pitchFamily="18" charset="0"/>
                <a:cs typeface="Arial" panose="020B0604020202020204" pitchFamily="34" charset="0"/>
              </a:rPr>
              <a:t>    </a:t>
            </a:r>
            <a:r>
              <a:rPr lang="vi-VN" sz="4000" smtClean="0">
                <a:solidFill>
                  <a:srgbClr val="000000"/>
                </a:solidFill>
                <a:ea typeface="Times New Roman" panose="02020603050405020304" pitchFamily="18" charset="0"/>
                <a:cs typeface="Arial" panose="020B0604020202020204" pitchFamily="34" charset="0"/>
              </a:rPr>
              <a:t>Nhập </a:t>
            </a:r>
            <a:r>
              <a:rPr lang="vi-VN" sz="4000">
                <a:solidFill>
                  <a:srgbClr val="000000"/>
                </a:solidFill>
                <a:ea typeface="Times New Roman" panose="02020603050405020304" pitchFamily="18" charset="0"/>
                <a:cs typeface="Arial" panose="020B0604020202020204" pitchFamily="34" charset="0"/>
              </a:rPr>
              <a:t>các đối tượng hình học bằng bàn phím. Trong phạm vi của bài </a:t>
            </a:r>
            <a:r>
              <a:rPr lang="vi-VN" sz="4000">
                <a:solidFill>
                  <a:srgbClr val="000000"/>
                </a:solidFill>
                <a:ea typeface="Times New Roman" panose="02020603050405020304" pitchFamily="18" charset="0"/>
                <a:cs typeface="Arial" panose="020B0604020202020204" pitchFamily="34" charset="0"/>
              </a:rPr>
              <a:t>viết </a:t>
            </a:r>
            <a:endParaRPr lang="en-US" sz="4000" smtClean="0">
              <a:solidFill>
                <a:srgbClr val="000000"/>
              </a:solidFill>
              <a:ea typeface="Times New Roman" panose="02020603050405020304" pitchFamily="18" charset="0"/>
              <a:cs typeface="Arial" panose="020B0604020202020204" pitchFamily="34" charset="0"/>
            </a:endParaRPr>
          </a:p>
          <a:p>
            <a:pPr algn="just">
              <a:lnSpc>
                <a:spcPct val="150000"/>
              </a:lnSpc>
              <a:spcAft>
                <a:spcPts val="600"/>
              </a:spcAft>
            </a:pPr>
            <a:r>
              <a:rPr lang="en-US" sz="4000">
                <a:solidFill>
                  <a:srgbClr val="000000"/>
                </a:solidFill>
                <a:ea typeface="Times New Roman" panose="02020603050405020304" pitchFamily="18" charset="0"/>
                <a:cs typeface="Arial" panose="020B0604020202020204" pitchFamily="34" charset="0"/>
              </a:rPr>
              <a:t> </a:t>
            </a:r>
            <a:r>
              <a:rPr lang="en-US" sz="4000" smtClean="0">
                <a:solidFill>
                  <a:srgbClr val="000000"/>
                </a:solidFill>
                <a:ea typeface="Times New Roman" panose="02020603050405020304" pitchFamily="18" charset="0"/>
                <a:cs typeface="Arial" panose="020B0604020202020204" pitchFamily="34" charset="0"/>
              </a:rPr>
              <a:t>    </a:t>
            </a:r>
            <a:r>
              <a:rPr lang="vi-VN" sz="4000" smtClean="0">
                <a:solidFill>
                  <a:srgbClr val="000000"/>
                </a:solidFill>
                <a:ea typeface="Times New Roman" panose="02020603050405020304" pitchFamily="18" charset="0"/>
                <a:cs typeface="Arial" panose="020B0604020202020204" pitchFamily="34" charset="0"/>
              </a:rPr>
              <a:t>mình </a:t>
            </a:r>
            <a:r>
              <a:rPr lang="vi-VN" sz="4000">
                <a:solidFill>
                  <a:srgbClr val="000000"/>
                </a:solidFill>
                <a:ea typeface="Times New Roman" panose="02020603050405020304" pitchFamily="18" charset="0"/>
                <a:cs typeface="Arial" panose="020B0604020202020204" pitchFamily="34" charset="0"/>
              </a:rPr>
              <a:t>không hướng dẫn các bạn cách sử dụng thanh công cụ này.</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p:cNvPicPr>
            <a:picLocks noChangeAspect="1"/>
          </p:cNvPicPr>
          <p:nvPr/>
        </p:nvPicPr>
        <p:blipFill>
          <a:blip r:embed="rId32"/>
          <a:stretch>
            <a:fillRect/>
          </a:stretch>
        </p:blipFill>
        <p:spPr>
          <a:xfrm>
            <a:off x="1621115" y="1943100"/>
            <a:ext cx="14838085" cy="890587"/>
          </a:xfrm>
          <a:prstGeom prst="rect">
            <a:avLst/>
          </a:prstGeom>
        </p:spPr>
      </p:pic>
    </p:spTree>
    <p:extLst>
      <p:ext uri="{BB962C8B-B14F-4D97-AF65-F5344CB8AC3E}">
        <p14:creationId xmlns:p14="http://schemas.microsoft.com/office/powerpoint/2010/main" val="2719959621"/>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962400" y="587309"/>
            <a:ext cx="10515600" cy="5029200"/>
            <a:chOff x="381000" y="419100"/>
            <a:chExt cx="17526000" cy="9448800"/>
          </a:xfrm>
        </p:grpSpPr>
        <p:pic>
          <p:nvPicPr>
            <p:cNvPr id="21" name="Picture 20"/>
            <p:cNvPicPr>
              <a:picLocks noChangeAspect="1"/>
            </p:cNvPicPr>
            <p:nvPr/>
          </p:nvPicPr>
          <p:blipFill>
            <a:blip r:embed="rId2"/>
            <a:stretch>
              <a:fillRect/>
            </a:stretch>
          </p:blipFill>
          <p:spPr>
            <a:xfrm>
              <a:off x="381000" y="419100"/>
              <a:ext cx="17526000" cy="9448800"/>
            </a:xfrm>
            <a:prstGeom prst="rect">
              <a:avLst/>
            </a:prstGeom>
          </p:spPr>
        </p:pic>
        <p:pic>
          <p:nvPicPr>
            <p:cNvPr id="25" name="Picture 24"/>
            <p:cNvPicPr>
              <a:picLocks noChangeAspect="1"/>
            </p:cNvPicPr>
            <p:nvPr/>
          </p:nvPicPr>
          <p:blipFill>
            <a:blip r:embed="rId3"/>
            <a:stretch>
              <a:fillRect/>
            </a:stretch>
          </p:blipFill>
          <p:spPr>
            <a:xfrm>
              <a:off x="11001294" y="8191500"/>
              <a:ext cx="5895894" cy="675406"/>
            </a:xfrm>
            <a:prstGeom prst="rect">
              <a:avLst/>
            </a:prstGeom>
          </p:spPr>
        </p:pic>
      </p:grpSp>
      <p:sp>
        <p:nvSpPr>
          <p:cNvPr id="6" name="Rectangle 5"/>
          <p:cNvSpPr/>
          <p:nvPr/>
        </p:nvSpPr>
        <p:spPr>
          <a:xfrm>
            <a:off x="2729995" y="6536631"/>
            <a:ext cx="2971800" cy="101566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lnSpc>
                <a:spcPct val="150000"/>
              </a:lnSpc>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Và </a:t>
            </a:r>
            <a:r>
              <a:rPr lang="en-US" sz="4000" b="1" smtClean="0">
                <a:solidFill>
                  <a:schemeClr val="bg1"/>
                </a:solidFill>
                <a:latin typeface="Arial" panose="020B0604020202020204" pitchFamily="34" charset="0"/>
                <a:ea typeface="Times New Roman" panose="02020603050405020304" pitchFamily="18" charset="0"/>
                <a:cs typeface="Arial" panose="020B0604020202020204" pitchFamily="34" charset="0"/>
              </a:rPr>
              <a:t>Option</a:t>
            </a:r>
            <a:endParaRPr lang="en-US">
              <a:solidFill>
                <a:schemeClr val="bg1"/>
              </a:solidFill>
            </a:endParaRPr>
          </a:p>
        </p:txBody>
      </p:sp>
      <p:sp>
        <p:nvSpPr>
          <p:cNvPr id="11" name="Right Arrow 10"/>
          <p:cNvSpPr/>
          <p:nvPr/>
        </p:nvSpPr>
        <p:spPr>
          <a:xfrm>
            <a:off x="6006595" y="6865276"/>
            <a:ext cx="583190" cy="38100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7" name="Rectangle 16"/>
          <p:cNvSpPr/>
          <p:nvPr/>
        </p:nvSpPr>
        <p:spPr>
          <a:xfrm>
            <a:off x="6920995" y="6536630"/>
            <a:ext cx="4419600" cy="1015663"/>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lnSpc>
                <a:spcPct val="150000"/>
              </a:lnSpc>
            </a:pPr>
            <a:r>
              <a:rPr lang="en-US" sz="4000">
                <a:solidFill>
                  <a:schemeClr val="bg1"/>
                </a:solidFill>
                <a:latin typeface="Arial" panose="020B0604020202020204" pitchFamily="34" charset="0"/>
                <a:ea typeface="Cardo"/>
                <a:cs typeface="Arial" panose="020B0604020202020204" pitchFamily="34" charset="0"/>
              </a:rPr>
              <a:t>Chọn </a:t>
            </a:r>
            <a:r>
              <a:rPr lang="en-US" sz="4000" b="1">
                <a:solidFill>
                  <a:schemeClr val="bg1"/>
                </a:solidFill>
                <a:latin typeface="Arial" panose="020B0604020202020204" pitchFamily="34" charset="0"/>
                <a:ea typeface="Times New Roman" panose="02020603050405020304" pitchFamily="18" charset="0"/>
                <a:cs typeface="Arial" panose="020B0604020202020204" pitchFamily="34" charset="0"/>
              </a:rPr>
              <a:t>Language</a:t>
            </a:r>
            <a:r>
              <a:rPr lang="en-US" sz="4000">
                <a:solidFill>
                  <a:schemeClr val="bg1"/>
                </a:solidFill>
                <a:latin typeface="Arial" panose="020B0604020202020204" pitchFamily="34" charset="0"/>
                <a:ea typeface="Cardo"/>
                <a:cs typeface="Arial" panose="020B0604020202020204" pitchFamily="34" charset="0"/>
              </a:rPr>
              <a:t> </a:t>
            </a:r>
            <a:endParaRPr lang="en-US">
              <a:solidFill>
                <a:schemeClr val="bg1"/>
              </a:solidFill>
            </a:endParaRPr>
          </a:p>
        </p:txBody>
      </p:sp>
      <p:sp>
        <p:nvSpPr>
          <p:cNvPr id="27" name="Right Arrow 26"/>
          <p:cNvSpPr/>
          <p:nvPr/>
        </p:nvSpPr>
        <p:spPr>
          <a:xfrm>
            <a:off x="11671805" y="6865276"/>
            <a:ext cx="583190" cy="38100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6" name="Rectangle 25"/>
          <p:cNvSpPr/>
          <p:nvPr/>
        </p:nvSpPr>
        <p:spPr>
          <a:xfrm>
            <a:off x="12557581" y="6536629"/>
            <a:ext cx="2635081" cy="101566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lnSpc>
                <a:spcPct val="150000"/>
              </a:lnSpc>
            </a:pPr>
            <a:r>
              <a:rPr lang="en-US" sz="4000">
                <a:solidFill>
                  <a:schemeClr val="bg1"/>
                </a:solidFill>
                <a:latin typeface="Arial" panose="020B0604020202020204" pitchFamily="34" charset="0"/>
                <a:ea typeface="Cardo"/>
                <a:cs typeface="Arial" panose="020B0604020202020204" pitchFamily="34" charset="0"/>
              </a:rPr>
              <a:t>Chọn </a:t>
            </a:r>
            <a:r>
              <a:rPr lang="en-US" sz="4000" b="1">
                <a:solidFill>
                  <a:schemeClr val="bg1"/>
                </a:solidFill>
                <a:latin typeface="Arial" panose="020B0604020202020204" pitchFamily="34" charset="0"/>
                <a:ea typeface="Times New Roman" panose="02020603050405020304" pitchFamily="18" charset="0"/>
                <a:cs typeface="Arial" panose="020B0604020202020204" pitchFamily="34" charset="0"/>
              </a:rPr>
              <a:t>R-Z</a:t>
            </a:r>
            <a:r>
              <a:rPr lang="en-US" sz="4000">
                <a:solidFill>
                  <a:schemeClr val="bg1"/>
                </a:solidFill>
                <a:latin typeface="Arial" panose="020B0604020202020204" pitchFamily="34" charset="0"/>
                <a:ea typeface="Cardo"/>
                <a:cs typeface="Arial" panose="020B0604020202020204" pitchFamily="34" charset="0"/>
              </a:rPr>
              <a:t> </a:t>
            </a:r>
            <a:endParaRPr lang="en-US">
              <a:solidFill>
                <a:schemeClr val="bg1"/>
              </a:solidFill>
            </a:endParaRPr>
          </a:p>
        </p:txBody>
      </p:sp>
      <p:sp>
        <p:nvSpPr>
          <p:cNvPr id="29" name="Right Arrow 28"/>
          <p:cNvSpPr/>
          <p:nvPr/>
        </p:nvSpPr>
        <p:spPr>
          <a:xfrm rot="5400000">
            <a:off x="13694796" y="7904322"/>
            <a:ext cx="630804" cy="478403"/>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0" name="Rectangle 29"/>
          <p:cNvSpPr/>
          <p:nvPr/>
        </p:nvSpPr>
        <p:spPr>
          <a:xfrm>
            <a:off x="7418439" y="8699837"/>
            <a:ext cx="7774223" cy="10156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en-US" sz="4000">
                <a:solidFill>
                  <a:schemeClr val="bg1"/>
                </a:solidFill>
                <a:latin typeface="Arial" panose="020B0604020202020204" pitchFamily="34" charset="0"/>
                <a:ea typeface="Cardo"/>
                <a:cs typeface="Arial" panose="020B0604020202020204" pitchFamily="34" charset="0"/>
              </a:rPr>
              <a:t>Chọn </a:t>
            </a:r>
            <a:r>
              <a:rPr lang="en-US" sz="4000" b="1">
                <a:solidFill>
                  <a:schemeClr val="bg1"/>
                </a:solidFill>
                <a:latin typeface="Arial" panose="020B0604020202020204" pitchFamily="34" charset="0"/>
                <a:ea typeface="Times New Roman" panose="02020603050405020304" pitchFamily="18" charset="0"/>
                <a:cs typeface="Arial" panose="020B0604020202020204" pitchFamily="34" charset="0"/>
              </a:rPr>
              <a:t>Vietnamese/Tiếng Việt</a:t>
            </a:r>
            <a:endParaRPr lang="en-US" sz="4000">
              <a:solidFill>
                <a:schemeClr val="bg1"/>
              </a:solidFill>
            </a:endParaRPr>
          </a:p>
        </p:txBody>
      </p:sp>
      <p:pic>
        <p:nvPicPr>
          <p:cNvPr id="31" name="Picture 3"/>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337407" flipV="1">
            <a:off x="15992558" y="242582"/>
            <a:ext cx="3530773" cy="1452030"/>
          </a:xfrm>
          <a:prstGeom prst="rect">
            <a:avLst/>
          </a:prstGeom>
        </p:spPr>
      </p:pic>
      <p:pic>
        <p:nvPicPr>
          <p:cNvPr id="32" name="Picture 31"/>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492680" y="968597"/>
            <a:ext cx="1639790" cy="760266"/>
          </a:xfrm>
          <a:prstGeom prst="rect">
            <a:avLst/>
          </a:prstGeom>
        </p:spPr>
      </p:pic>
      <p:pic>
        <p:nvPicPr>
          <p:cNvPr id="33" name="Picture 5"/>
          <p:cNvPicPr>
            <a:picLocks noChangeAspect="1"/>
          </p:cNvPicPr>
          <p:nvPr/>
        </p:nvPicPr>
        <p:blipFill>
          <a:blip r:embed="rId30" cstate="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rot="20876535">
            <a:off x="298664" y="9166484"/>
            <a:ext cx="1276302" cy="805594"/>
          </a:xfrm>
          <a:prstGeom prst="rect">
            <a:avLst/>
          </a:prstGeom>
        </p:spPr>
      </p:pic>
    </p:spTree>
    <p:extLst>
      <p:ext uri="{BB962C8B-B14F-4D97-AF65-F5344CB8AC3E}">
        <p14:creationId xmlns:p14="http://schemas.microsoft.com/office/powerpoint/2010/main" val="343412497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randombar(horizontal)">
                                      <p:cBhvr>
                                        <p:cTn id="25" dur="500"/>
                                        <p:tgtEl>
                                          <p:spTgt spid="2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up)">
                                      <p:cBhvr>
                                        <p:cTn id="33" dur="500"/>
                                        <p:tgtEl>
                                          <p:spTgt spid="29"/>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up)">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7" grpId="0" animBg="1"/>
      <p:bldP spid="27" grpId="0" animBg="1"/>
      <p:bldP spid="26"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5" name="Group 5"/>
          <p:cNvGrpSpPr/>
          <p:nvPr/>
        </p:nvGrpSpPr>
        <p:grpSpPr>
          <a:xfrm>
            <a:off x="1295400" y="1790700"/>
            <a:ext cx="15671305" cy="7599508"/>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1684421" y="627481"/>
            <a:ext cx="15781454" cy="784830"/>
          </a:xfrm>
          <a:prstGeom prst="rect">
            <a:avLst/>
          </a:prstGeom>
          <a:noFill/>
        </p:spPr>
        <p:txBody>
          <a:bodyPr wrap="square" rtlCol="0">
            <a:spAutoFit/>
          </a:bodyPr>
          <a:lstStyle/>
          <a:p>
            <a:r>
              <a:rPr lang="en-US" sz="4500" b="1" smtClean="0">
                <a:solidFill>
                  <a:prstClr val="white"/>
                </a:solidFill>
                <a:latin typeface="Arial" panose="020B0604020202020204" pitchFamily="34" charset="0"/>
                <a:cs typeface="Arial" panose="020B0604020202020204" pitchFamily="34" charset="0"/>
              </a:rPr>
              <a:t>T</a:t>
            </a:r>
            <a:r>
              <a:rPr lang="vi-VN" sz="4500" b="1" smtClean="0">
                <a:solidFill>
                  <a:prstClr val="white"/>
                </a:solidFill>
                <a:cs typeface="Arial" panose="020B0604020202020204" pitchFamily="34" charset="0"/>
              </a:rPr>
              <a:t>ính </a:t>
            </a:r>
            <a:r>
              <a:rPr lang="vi-VN" sz="4500" b="1">
                <a:solidFill>
                  <a:prstClr val="white"/>
                </a:solidFill>
                <a:cs typeface="Arial" panose="020B0604020202020204" pitchFamily="34" charset="0"/>
              </a:rPr>
              <a:t>năng của các công cụ cơ bản trên thanh công cụ.</a:t>
            </a:r>
            <a:endParaRPr lang="en-US" sz="4500" b="1">
              <a:solidFill>
                <a:prstClr val="white"/>
              </a:solidFill>
              <a:latin typeface="Arial" panose="020B0604020202020204" pitchFamily="34" charset="0"/>
              <a:cs typeface="Arial" panose="020B0604020202020204" pitchFamily="34" charset="0"/>
            </a:endParaRPr>
          </a:p>
        </p:txBody>
      </p:sp>
      <p:pic>
        <p:nvPicPr>
          <p:cNvPr id="13"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flipV="1">
            <a:off x="304799" y="8620845"/>
            <a:ext cx="2255520" cy="1409701"/>
          </a:xfrm>
          <a:prstGeom prst="rect">
            <a:avLst/>
          </a:prstGeom>
        </p:spPr>
      </p:pic>
      <p:pic>
        <p:nvPicPr>
          <p:cNvPr id="16" name="image20.png"/>
          <p:cNvPicPr/>
          <p:nvPr/>
        </p:nvPicPr>
        <p:blipFill>
          <a:blip r:embed="rId11"/>
          <a:srcRect/>
          <a:stretch>
            <a:fillRect/>
          </a:stretch>
        </p:blipFill>
        <p:spPr>
          <a:xfrm>
            <a:off x="3032976" y="2627543"/>
            <a:ext cx="1333500" cy="1166813"/>
          </a:xfrm>
          <a:prstGeom prst="rect">
            <a:avLst/>
          </a:prstGeom>
          <a:ln/>
        </p:spPr>
      </p:pic>
      <p:sp>
        <p:nvSpPr>
          <p:cNvPr id="10" name="Rectangle 9"/>
          <p:cNvSpPr/>
          <p:nvPr/>
        </p:nvSpPr>
        <p:spPr>
          <a:xfrm>
            <a:off x="4525863" y="2860836"/>
            <a:ext cx="5974713" cy="707886"/>
          </a:xfrm>
          <a:prstGeom prst="rect">
            <a:avLst/>
          </a:prstGeom>
        </p:spPr>
        <p:txBody>
          <a:bodyPr wrap="none">
            <a:spAutoFit/>
          </a:bodyPr>
          <a:lstStyle/>
          <a:p>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Nhóm công cụ di chuyển </a:t>
            </a:r>
            <a:endParaRPr lang="en-US" sz="4000">
              <a:latin typeface="Arial" panose="020B0604020202020204" pitchFamily="34" charset="0"/>
              <a:cs typeface="Arial" panose="020B0604020202020204" pitchFamily="34" charset="0"/>
            </a:endParaRPr>
          </a:p>
        </p:txBody>
      </p:sp>
      <p:pic>
        <p:nvPicPr>
          <p:cNvPr id="17" name="image3.png"/>
          <p:cNvPicPr/>
          <p:nvPr/>
        </p:nvPicPr>
        <p:blipFill>
          <a:blip r:embed="rId12"/>
          <a:srcRect/>
          <a:stretch>
            <a:fillRect/>
          </a:stretch>
        </p:blipFill>
        <p:spPr>
          <a:xfrm>
            <a:off x="3032976" y="4414172"/>
            <a:ext cx="1333500" cy="1166813"/>
          </a:xfrm>
          <a:prstGeom prst="rect">
            <a:avLst/>
          </a:prstGeom>
          <a:ln/>
        </p:spPr>
      </p:pic>
      <p:sp>
        <p:nvSpPr>
          <p:cNvPr id="11" name="Rectangle 10"/>
          <p:cNvSpPr/>
          <p:nvPr/>
        </p:nvSpPr>
        <p:spPr>
          <a:xfrm>
            <a:off x="4495800" y="4616809"/>
            <a:ext cx="4891083" cy="707886"/>
          </a:xfrm>
          <a:prstGeom prst="rect">
            <a:avLst/>
          </a:prstGeom>
        </p:spPr>
        <p:txBody>
          <a:bodyPr wrap="none">
            <a:spAutoFit/>
          </a:bodyPr>
          <a:lstStyle/>
          <a:p>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Nhóm công cụ điểm </a:t>
            </a:r>
            <a:endParaRPr lang="en-US" sz="4000">
              <a:latin typeface="Arial" panose="020B0604020202020204" pitchFamily="34" charset="0"/>
              <a:cs typeface="Arial" panose="020B0604020202020204" pitchFamily="34" charset="0"/>
            </a:endParaRPr>
          </a:p>
        </p:txBody>
      </p:sp>
      <p:pic>
        <p:nvPicPr>
          <p:cNvPr id="19" name="image6.png"/>
          <p:cNvPicPr/>
          <p:nvPr/>
        </p:nvPicPr>
        <p:blipFill>
          <a:blip r:embed="rId13"/>
          <a:srcRect/>
          <a:stretch>
            <a:fillRect/>
          </a:stretch>
        </p:blipFill>
        <p:spPr>
          <a:xfrm>
            <a:off x="3924300" y="6253382"/>
            <a:ext cx="1028700" cy="862013"/>
          </a:xfrm>
          <a:prstGeom prst="rect">
            <a:avLst/>
          </a:prstGeom>
          <a:ln/>
        </p:spPr>
      </p:pic>
      <p:sp>
        <p:nvSpPr>
          <p:cNvPr id="18" name="Rectangle 17"/>
          <p:cNvSpPr/>
          <p:nvPr/>
        </p:nvSpPr>
        <p:spPr>
          <a:xfrm>
            <a:off x="5070944" y="6167378"/>
            <a:ext cx="10321456" cy="2862322"/>
          </a:xfrm>
          <a:prstGeom prst="rect">
            <a:avLst/>
          </a:prstGeom>
        </p:spPr>
        <p:txBody>
          <a:bodyPr wrap="square">
            <a:spAutoFit/>
          </a:bodyPr>
          <a:lstStyle/>
          <a:p>
            <a:pPr marR="0" lvl="0" algn="just">
              <a:lnSpc>
                <a:spcPct val="150000"/>
              </a:lnSpc>
              <a:spcBef>
                <a:spcPts val="0"/>
              </a:spcBef>
              <a:spcAft>
                <a:spcPts val="0"/>
              </a:spcAft>
            </a:pPr>
            <a:r>
              <a:rPr lang="en-US" sz="4000" b="1" i="1">
                <a:solidFill>
                  <a:srgbClr val="000000"/>
                </a:solidFill>
                <a:latin typeface="Arial" panose="020B0604020202020204" pitchFamily="34" charset="0"/>
                <a:ea typeface="Noto Sans Symbols"/>
                <a:cs typeface="Arial" panose="020B0604020202020204" pitchFamily="34" charset="0"/>
              </a:rPr>
              <a:t>Trung điểm hoặc tâm</a:t>
            </a:r>
            <a:r>
              <a:rPr lang="en-US" sz="4000" b="1">
                <a:solidFill>
                  <a:srgbClr val="000000"/>
                </a:solidFill>
                <a:latin typeface="Arial" panose="020B0604020202020204" pitchFamily="34" charset="0"/>
                <a:ea typeface="Noto Sans Symbols"/>
                <a:cs typeface="Arial" panose="020B0604020202020204" pitchFamily="34" charset="0"/>
              </a:rPr>
              <a:t>: </a:t>
            </a:r>
            <a:endParaRPr lang="en-US" sz="4000" b="1" smtClean="0">
              <a:solidFill>
                <a:srgbClr val="000000"/>
              </a:solidFill>
              <a:latin typeface="Arial" panose="020B0604020202020204" pitchFamily="34" charset="0"/>
              <a:ea typeface="Noto Sans Symbols"/>
              <a:cs typeface="Arial" panose="020B0604020202020204" pitchFamily="34" charset="0"/>
            </a:endParaRPr>
          </a:p>
          <a:p>
            <a:pPr marR="0" lvl="0" algn="just">
              <a:lnSpc>
                <a:spcPct val="150000"/>
              </a:lnSpc>
              <a:spcBef>
                <a:spcPts val="0"/>
              </a:spcBef>
              <a:spcAft>
                <a:spcPts val="0"/>
              </a:spcAft>
            </a:pPr>
            <a:r>
              <a:rPr lang="en-US" sz="4000" smtClean="0">
                <a:solidFill>
                  <a:srgbClr val="000000"/>
                </a:solidFill>
                <a:latin typeface="Arial" panose="020B0604020202020204" pitchFamily="34" charset="0"/>
                <a:ea typeface="Noto Sans Symbols"/>
                <a:cs typeface="Arial" panose="020B0604020202020204" pitchFamily="34" charset="0"/>
              </a:rPr>
              <a:t>Nháy </a:t>
            </a:r>
            <a:r>
              <a:rPr lang="en-US" sz="4000">
                <a:solidFill>
                  <a:srgbClr val="000000"/>
                </a:solidFill>
                <a:latin typeface="Arial" panose="020B0604020202020204" pitchFamily="34" charset="0"/>
                <a:ea typeface="Noto Sans Symbols"/>
                <a:cs typeface="Arial" panose="020B0604020202020204" pitchFamily="34" charset="0"/>
              </a:rPr>
              <a:t>chuột vào hai điểm hoặc đoạn thẳng để xác định trung điểm.</a:t>
            </a:r>
            <a:endParaRPr lang="en-US" sz="4000">
              <a:effectLst/>
              <a:latin typeface="Arial" panose="020B0604020202020204" pitchFamily="34" charset="0"/>
              <a:ea typeface="Noto Sans Symbols"/>
              <a:cs typeface="Arial" panose="020B0604020202020204" pitchFamily="34" charset="0"/>
            </a:endParaRPr>
          </a:p>
        </p:txBody>
      </p:sp>
      <p:pic>
        <p:nvPicPr>
          <p:cNvPr id="23" name="Picture 3"/>
          <p:cNvPicPr>
            <a:picLocks noChangeAspect="1"/>
          </p:cNvPicPr>
          <p:nvPr/>
        </p:nvPicPr>
        <p:blipFill>
          <a:blip r:embed="rId14">
            <a:biLevel thresh="75000"/>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0594039" flipV="1">
            <a:off x="15408181" y="2048550"/>
            <a:ext cx="2455660" cy="1009890"/>
          </a:xfrm>
          <a:prstGeom prst="rect">
            <a:avLst/>
          </a:prstGeom>
        </p:spPr>
      </p:pic>
    </p:spTree>
    <p:extLst>
      <p:ext uri="{BB962C8B-B14F-4D97-AF65-F5344CB8AC3E}">
        <p14:creationId xmlns:p14="http://schemas.microsoft.com/office/powerpoint/2010/main" val="176109748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1"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0594039" flipV="1">
            <a:off x="17060170" y="298217"/>
            <a:ext cx="2455660" cy="1009890"/>
          </a:xfrm>
          <a:prstGeom prst="rect">
            <a:avLst/>
          </a:prstGeom>
        </p:spPr>
      </p:pic>
      <p:grpSp>
        <p:nvGrpSpPr>
          <p:cNvPr id="5" name="Group 5"/>
          <p:cNvGrpSpPr/>
          <p:nvPr/>
        </p:nvGrpSpPr>
        <p:grpSpPr>
          <a:xfrm>
            <a:off x="304800" y="1734992"/>
            <a:ext cx="17678400" cy="7904308"/>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1684421" y="627481"/>
            <a:ext cx="15781454" cy="784830"/>
          </a:xfrm>
          <a:prstGeom prst="rect">
            <a:avLst/>
          </a:prstGeom>
          <a:noFill/>
        </p:spPr>
        <p:txBody>
          <a:bodyPr wrap="square" rtlCol="0">
            <a:spAutoFit/>
          </a:bodyPr>
          <a:lstStyle/>
          <a:p>
            <a:r>
              <a:rPr lang="en-US" sz="4500" b="1" smtClean="0">
                <a:solidFill>
                  <a:prstClr val="white"/>
                </a:solidFill>
                <a:latin typeface="Arial" panose="020B0604020202020204" pitchFamily="34" charset="0"/>
                <a:cs typeface="Arial" panose="020B0604020202020204" pitchFamily="34" charset="0"/>
              </a:rPr>
              <a:t>T</a:t>
            </a:r>
            <a:r>
              <a:rPr lang="vi-VN" sz="4500" b="1" smtClean="0">
                <a:solidFill>
                  <a:prstClr val="white"/>
                </a:solidFill>
                <a:cs typeface="Arial" panose="020B0604020202020204" pitchFamily="34" charset="0"/>
              </a:rPr>
              <a:t>ính </a:t>
            </a:r>
            <a:r>
              <a:rPr lang="vi-VN" sz="4500" b="1">
                <a:solidFill>
                  <a:prstClr val="white"/>
                </a:solidFill>
                <a:cs typeface="Arial" panose="020B0604020202020204" pitchFamily="34" charset="0"/>
              </a:rPr>
              <a:t>năng của các công cụ cơ bản trên thanh công cụ.</a:t>
            </a:r>
            <a:endParaRPr lang="en-US" sz="4500" b="1">
              <a:solidFill>
                <a:prstClr val="white"/>
              </a:solidFill>
              <a:latin typeface="Arial" panose="020B0604020202020204" pitchFamily="34" charset="0"/>
              <a:cs typeface="Arial" panose="020B0604020202020204" pitchFamily="34" charset="0"/>
            </a:endParaRPr>
          </a:p>
        </p:txBody>
      </p:sp>
      <p:pic>
        <p:nvPicPr>
          <p:cNvPr id="13"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flipV="1">
            <a:off x="304800" y="8648700"/>
            <a:ext cx="2255520" cy="1409701"/>
          </a:xfrm>
          <a:prstGeom prst="rect">
            <a:avLst/>
          </a:prstGeom>
        </p:spPr>
      </p:pic>
      <p:pic>
        <p:nvPicPr>
          <p:cNvPr id="21" name="image27.png"/>
          <p:cNvPicPr/>
          <p:nvPr/>
        </p:nvPicPr>
        <p:blipFill>
          <a:blip r:embed="rId11"/>
          <a:srcRect/>
          <a:stretch>
            <a:fillRect/>
          </a:stretch>
        </p:blipFill>
        <p:spPr>
          <a:xfrm>
            <a:off x="1143000" y="2324100"/>
            <a:ext cx="1333500" cy="1138855"/>
          </a:xfrm>
          <a:prstGeom prst="rect">
            <a:avLst/>
          </a:prstGeom>
          <a:ln/>
        </p:spPr>
      </p:pic>
      <p:sp>
        <p:nvSpPr>
          <p:cNvPr id="20" name="Rectangle 19"/>
          <p:cNvSpPr/>
          <p:nvPr/>
        </p:nvSpPr>
        <p:spPr>
          <a:xfrm>
            <a:off x="2641919" y="2556673"/>
            <a:ext cx="6740948" cy="707886"/>
          </a:xfrm>
          <a:prstGeom prst="rect">
            <a:avLst/>
          </a:prstGeom>
        </p:spPr>
        <p:txBody>
          <a:bodyPr wrap="none">
            <a:spAutoFit/>
          </a:bodyPr>
          <a:lstStyle/>
          <a:p>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Nhóm công cụ đường thẳng </a:t>
            </a:r>
            <a:endParaRPr lang="en-US" sz="4000">
              <a:solidFill>
                <a:prstClr val="black"/>
              </a:solidFill>
              <a:latin typeface="Arial" panose="020B0604020202020204" pitchFamily="34" charset="0"/>
              <a:cs typeface="Arial" panose="020B0604020202020204" pitchFamily="34" charset="0"/>
            </a:endParaRPr>
          </a:p>
        </p:txBody>
      </p:sp>
      <p:pic>
        <p:nvPicPr>
          <p:cNvPr id="22" name="image15.png"/>
          <p:cNvPicPr/>
          <p:nvPr/>
        </p:nvPicPr>
        <p:blipFill>
          <a:blip r:embed="rId12"/>
          <a:srcRect/>
          <a:stretch>
            <a:fillRect/>
          </a:stretch>
        </p:blipFill>
        <p:spPr>
          <a:xfrm>
            <a:off x="1981200" y="4026135"/>
            <a:ext cx="1211180" cy="947488"/>
          </a:xfrm>
          <a:prstGeom prst="rect">
            <a:avLst/>
          </a:prstGeom>
          <a:ln/>
        </p:spPr>
      </p:pic>
      <p:sp>
        <p:nvSpPr>
          <p:cNvPr id="4" name="Rectangle 3"/>
          <p:cNvSpPr/>
          <p:nvPr/>
        </p:nvSpPr>
        <p:spPr>
          <a:xfrm>
            <a:off x="3410251" y="3975437"/>
            <a:ext cx="14039549" cy="1015663"/>
          </a:xfrm>
          <a:prstGeom prst="rect">
            <a:avLst/>
          </a:prstGeom>
        </p:spPr>
        <p:txBody>
          <a:bodyPr wrap="none">
            <a:spAutoFit/>
          </a:bodyPr>
          <a:lstStyle/>
          <a:p>
            <a:pPr marR="0" lvl="0" algn="just">
              <a:lnSpc>
                <a:spcPct val="150000"/>
              </a:lnSpc>
              <a:spcBef>
                <a:spcPts val="0"/>
              </a:spcBef>
              <a:spcAft>
                <a:spcPts val="0"/>
              </a:spcAft>
            </a:pPr>
            <a:r>
              <a:rPr lang="en-US" sz="4000" b="1" i="1">
                <a:solidFill>
                  <a:srgbClr val="000000"/>
                </a:solidFill>
                <a:latin typeface="Arial" panose="020B0604020202020204" pitchFamily="34" charset="0"/>
                <a:ea typeface="Noto Sans Symbols"/>
                <a:cs typeface="Arial" panose="020B0604020202020204" pitchFamily="34" charset="0"/>
              </a:rPr>
              <a:t>Đoạn thẳng</a:t>
            </a:r>
            <a:r>
              <a:rPr lang="en-US" sz="4000" b="1">
                <a:solidFill>
                  <a:srgbClr val="000000"/>
                </a:solidFill>
                <a:latin typeface="Arial" panose="020B0604020202020204" pitchFamily="34" charset="0"/>
                <a:ea typeface="Noto Sans Symbols"/>
                <a:cs typeface="Arial" panose="020B0604020202020204" pitchFamily="34" charset="0"/>
              </a:rPr>
              <a:t>: </a:t>
            </a:r>
            <a:r>
              <a:rPr lang="en-US" sz="4000">
                <a:solidFill>
                  <a:srgbClr val="000000"/>
                </a:solidFill>
                <a:latin typeface="Arial" panose="020B0604020202020204" pitchFamily="34" charset="0"/>
                <a:ea typeface="Noto Sans Symbols"/>
                <a:cs typeface="Arial" panose="020B0604020202020204" pitchFamily="34" charset="0"/>
              </a:rPr>
              <a:t>Xác định hai điểm A và B để vẽ đoạn thẳng AB.</a:t>
            </a:r>
            <a:endParaRPr lang="en-US" sz="4000">
              <a:effectLst/>
              <a:latin typeface="Arial" panose="020B0604020202020204" pitchFamily="34" charset="0"/>
              <a:ea typeface="Noto Sans Symbols"/>
              <a:cs typeface="Arial" panose="020B0604020202020204" pitchFamily="34" charset="0"/>
            </a:endParaRPr>
          </a:p>
        </p:txBody>
      </p:sp>
      <p:pic>
        <p:nvPicPr>
          <p:cNvPr id="23" name="image9.png"/>
          <p:cNvPicPr/>
          <p:nvPr/>
        </p:nvPicPr>
        <p:blipFill>
          <a:blip r:embed="rId13"/>
          <a:srcRect/>
          <a:stretch>
            <a:fillRect/>
          </a:stretch>
        </p:blipFill>
        <p:spPr>
          <a:xfrm>
            <a:off x="1981200" y="5843628"/>
            <a:ext cx="1211180" cy="881598"/>
          </a:xfrm>
          <a:prstGeom prst="rect">
            <a:avLst/>
          </a:prstGeom>
          <a:ln/>
        </p:spPr>
      </p:pic>
      <p:sp>
        <p:nvSpPr>
          <p:cNvPr id="7" name="Rectangle 6"/>
          <p:cNvSpPr/>
          <p:nvPr/>
        </p:nvSpPr>
        <p:spPr>
          <a:xfrm>
            <a:off x="3352800" y="5261908"/>
            <a:ext cx="13818970" cy="1938992"/>
          </a:xfrm>
          <a:prstGeom prst="rect">
            <a:avLst/>
          </a:prstGeom>
        </p:spPr>
        <p:txBody>
          <a:bodyPr wrap="square">
            <a:spAutoFit/>
          </a:bodyPr>
          <a:lstStyle/>
          <a:p>
            <a:pPr marR="0" lvl="0" algn="just">
              <a:lnSpc>
                <a:spcPct val="150000"/>
              </a:lnSpc>
              <a:spcBef>
                <a:spcPts val="0"/>
              </a:spcBef>
              <a:spcAft>
                <a:spcPts val="0"/>
              </a:spcAft>
            </a:pPr>
            <a:r>
              <a:rPr lang="en-US" sz="4000" b="1" i="1">
                <a:solidFill>
                  <a:srgbClr val="000000"/>
                </a:solidFill>
                <a:latin typeface="Arial" panose="020B0604020202020204" pitchFamily="34" charset="0"/>
                <a:ea typeface="Noto Sans Symbols"/>
                <a:cs typeface="Arial" panose="020B0604020202020204" pitchFamily="34" charset="0"/>
              </a:rPr>
              <a:t>Đoạn thẳng với độ dài cố định: </a:t>
            </a:r>
            <a:r>
              <a:rPr lang="en-US" sz="4000">
                <a:solidFill>
                  <a:srgbClr val="000000"/>
                </a:solidFill>
                <a:latin typeface="Arial" panose="020B0604020202020204" pitchFamily="34" charset="0"/>
                <a:ea typeface="Noto Sans Symbols"/>
                <a:cs typeface="Arial" panose="020B0604020202020204" pitchFamily="34" charset="0"/>
              </a:rPr>
              <a:t>Nháy chuột chọn điểm A và nhập vào hộp thoại hiện ra chiều dài đoạn thẳng.</a:t>
            </a:r>
            <a:endParaRPr lang="en-US" sz="4000">
              <a:effectLst/>
              <a:latin typeface="Arial" panose="020B0604020202020204" pitchFamily="34" charset="0"/>
              <a:ea typeface="Noto Sans Symbols"/>
              <a:cs typeface="Arial" panose="020B0604020202020204" pitchFamily="34" charset="0"/>
            </a:endParaRPr>
          </a:p>
        </p:txBody>
      </p:sp>
      <p:pic>
        <p:nvPicPr>
          <p:cNvPr id="24" name="image8.png"/>
          <p:cNvPicPr/>
          <p:nvPr/>
        </p:nvPicPr>
        <p:blipFill>
          <a:blip r:embed="rId14"/>
          <a:srcRect/>
          <a:stretch>
            <a:fillRect/>
          </a:stretch>
        </p:blipFill>
        <p:spPr>
          <a:xfrm>
            <a:off x="1981200" y="7929852"/>
            <a:ext cx="1211180" cy="876749"/>
          </a:xfrm>
          <a:prstGeom prst="rect">
            <a:avLst/>
          </a:prstGeom>
          <a:ln/>
        </p:spPr>
      </p:pic>
      <p:sp>
        <p:nvSpPr>
          <p:cNvPr id="8" name="Rectangle 7"/>
          <p:cNvSpPr/>
          <p:nvPr/>
        </p:nvSpPr>
        <p:spPr>
          <a:xfrm>
            <a:off x="3332747" y="7395508"/>
            <a:ext cx="13839023" cy="1938992"/>
          </a:xfrm>
          <a:prstGeom prst="rect">
            <a:avLst/>
          </a:prstGeom>
        </p:spPr>
        <p:txBody>
          <a:bodyPr wrap="square">
            <a:spAutoFit/>
          </a:bodyPr>
          <a:lstStyle/>
          <a:p>
            <a:pPr marR="0" lvl="0" algn="just">
              <a:lnSpc>
                <a:spcPct val="150000"/>
              </a:lnSpc>
              <a:spcBef>
                <a:spcPts val="0"/>
              </a:spcBef>
              <a:spcAft>
                <a:spcPts val="0"/>
              </a:spcAft>
            </a:pPr>
            <a:r>
              <a:rPr lang="en-US" sz="4000" b="1" i="1">
                <a:solidFill>
                  <a:srgbClr val="000000"/>
                </a:solidFill>
                <a:latin typeface="Arial" panose="020B0604020202020204" pitchFamily="34" charset="0"/>
                <a:ea typeface="Noto Sans Symbols"/>
                <a:cs typeface="Arial" panose="020B0604020202020204" pitchFamily="34" charset="0"/>
              </a:rPr>
              <a:t>Đường thẳng qua hai điểm</a:t>
            </a:r>
            <a:r>
              <a:rPr lang="en-US" sz="4000" b="1">
                <a:solidFill>
                  <a:srgbClr val="000000"/>
                </a:solidFill>
                <a:latin typeface="Arial" panose="020B0604020202020204" pitchFamily="34" charset="0"/>
                <a:ea typeface="Noto Sans Symbols"/>
                <a:cs typeface="Arial" panose="020B0604020202020204" pitchFamily="34" charset="0"/>
              </a:rPr>
              <a:t>: </a:t>
            </a:r>
            <a:r>
              <a:rPr lang="en-US" sz="4000">
                <a:solidFill>
                  <a:srgbClr val="000000"/>
                </a:solidFill>
                <a:latin typeface="Arial" panose="020B0604020202020204" pitchFamily="34" charset="0"/>
                <a:ea typeface="Noto Sans Symbols"/>
                <a:cs typeface="Arial" panose="020B0604020202020204" pitchFamily="34" charset="0"/>
              </a:rPr>
              <a:t>Vẽ một đường thẳng đi qua hai điểm được chọn</a:t>
            </a:r>
            <a:endParaRPr lang="en-US" sz="4000">
              <a:effectLst/>
              <a:latin typeface="Arial" panose="020B0604020202020204" pitchFamily="34" charset="0"/>
              <a:ea typeface="Noto Sans Symbols"/>
              <a:cs typeface="Arial" panose="020B0604020202020204" pitchFamily="34" charset="0"/>
            </a:endParaRPr>
          </a:p>
        </p:txBody>
      </p:sp>
    </p:spTree>
    <p:extLst>
      <p:ext uri="{BB962C8B-B14F-4D97-AF65-F5344CB8AC3E}">
        <p14:creationId xmlns:p14="http://schemas.microsoft.com/office/powerpoint/2010/main" val="1518462262"/>
      </p:ext>
    </p:extLst>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0594039" flipV="1">
            <a:off x="17060170" y="298217"/>
            <a:ext cx="2455660" cy="1009890"/>
          </a:xfrm>
          <a:prstGeom prst="rect">
            <a:avLst/>
          </a:prstGeom>
        </p:spPr>
      </p:pic>
      <p:grpSp>
        <p:nvGrpSpPr>
          <p:cNvPr id="5" name="Group 5"/>
          <p:cNvGrpSpPr/>
          <p:nvPr/>
        </p:nvGrpSpPr>
        <p:grpSpPr>
          <a:xfrm>
            <a:off x="304800" y="2019300"/>
            <a:ext cx="17678400" cy="7066108"/>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1684421" y="627481"/>
            <a:ext cx="15781454" cy="784830"/>
          </a:xfrm>
          <a:prstGeom prst="rect">
            <a:avLst/>
          </a:prstGeom>
          <a:noFill/>
        </p:spPr>
        <p:txBody>
          <a:bodyPr wrap="square" rtlCol="0">
            <a:spAutoFit/>
          </a:bodyPr>
          <a:lstStyle/>
          <a:p>
            <a:r>
              <a:rPr lang="en-US" sz="4500" b="1" smtClean="0">
                <a:solidFill>
                  <a:prstClr val="white"/>
                </a:solidFill>
                <a:latin typeface="Arial" panose="020B0604020202020204" pitchFamily="34" charset="0"/>
                <a:cs typeface="Arial" panose="020B0604020202020204" pitchFamily="34" charset="0"/>
              </a:rPr>
              <a:t>T</a:t>
            </a:r>
            <a:r>
              <a:rPr lang="vi-VN" sz="4500" b="1" smtClean="0">
                <a:solidFill>
                  <a:prstClr val="white"/>
                </a:solidFill>
                <a:cs typeface="Arial" panose="020B0604020202020204" pitchFamily="34" charset="0"/>
              </a:rPr>
              <a:t>ính </a:t>
            </a:r>
            <a:r>
              <a:rPr lang="vi-VN" sz="4500" b="1">
                <a:solidFill>
                  <a:prstClr val="white"/>
                </a:solidFill>
                <a:cs typeface="Arial" panose="020B0604020202020204" pitchFamily="34" charset="0"/>
              </a:rPr>
              <a:t>năng của các công cụ cơ bản trên thanh công cụ.</a:t>
            </a:r>
            <a:endParaRPr lang="en-US" sz="4500" b="1">
              <a:solidFill>
                <a:prstClr val="white"/>
              </a:solidFill>
              <a:latin typeface="Arial" panose="020B0604020202020204" pitchFamily="34" charset="0"/>
              <a:cs typeface="Arial" panose="020B0604020202020204" pitchFamily="34" charset="0"/>
            </a:endParaRPr>
          </a:p>
        </p:txBody>
      </p:sp>
      <p:pic>
        <p:nvPicPr>
          <p:cNvPr id="13"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flipV="1">
            <a:off x="304800" y="8648700"/>
            <a:ext cx="2255520" cy="1409701"/>
          </a:xfrm>
          <a:prstGeom prst="rect">
            <a:avLst/>
          </a:prstGeom>
        </p:spPr>
      </p:pic>
      <p:sp>
        <p:nvSpPr>
          <p:cNvPr id="20" name="Rectangle 19"/>
          <p:cNvSpPr/>
          <p:nvPr/>
        </p:nvSpPr>
        <p:spPr>
          <a:xfrm>
            <a:off x="2560320" y="2904159"/>
            <a:ext cx="5633273" cy="707886"/>
          </a:xfrm>
          <a:prstGeom prst="rect">
            <a:avLst/>
          </a:prstGeom>
        </p:spPr>
        <p:txBody>
          <a:bodyPr wrap="none">
            <a:spAutoFit/>
          </a:bodyPr>
          <a:lstStyle/>
          <a:p>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Nhóm công cụ quan hệ </a:t>
            </a:r>
            <a:endParaRPr lang="en-US" sz="400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3308684" y="4174616"/>
            <a:ext cx="14157191" cy="1938992"/>
          </a:xfrm>
          <a:prstGeom prst="rect">
            <a:avLst/>
          </a:prstGeom>
        </p:spPr>
        <p:txBody>
          <a:bodyPr wrap="square">
            <a:spAutoFit/>
          </a:bodyPr>
          <a:lstStyle/>
          <a:p>
            <a:pPr algn="just">
              <a:lnSpc>
                <a:spcPct val="150000"/>
              </a:lnSpc>
            </a:pPr>
            <a:r>
              <a:rPr lang="vi-VN" sz="4000" b="1" i="1">
                <a:solidFill>
                  <a:srgbClr val="000000"/>
                </a:solidFill>
                <a:ea typeface="Noto Sans Symbols"/>
                <a:cs typeface="Arial" panose="020B0604020202020204" pitchFamily="34" charset="0"/>
              </a:rPr>
              <a:t>Đường vuông góc: </a:t>
            </a:r>
            <a:r>
              <a:rPr lang="vi-VN" sz="4000">
                <a:solidFill>
                  <a:srgbClr val="000000"/>
                </a:solidFill>
                <a:ea typeface="Noto Sans Symbols"/>
                <a:cs typeface="Arial" panose="020B0604020202020204" pitchFamily="34" charset="0"/>
              </a:rPr>
              <a:t>Xác định đường thẳng a và một điểm A để vẽ một đường thẳng qua A và vuông góc với a.</a:t>
            </a:r>
            <a:endParaRPr lang="en-US" sz="4000">
              <a:solidFill>
                <a:prstClr val="black"/>
              </a:solidFill>
              <a:latin typeface="Arial" panose="020B0604020202020204" pitchFamily="34" charset="0"/>
              <a:ea typeface="Noto Sans Symbols"/>
              <a:cs typeface="Arial" panose="020B0604020202020204" pitchFamily="34" charset="0"/>
            </a:endParaRPr>
          </a:p>
        </p:txBody>
      </p:sp>
      <p:sp>
        <p:nvSpPr>
          <p:cNvPr id="8" name="Rectangle 7"/>
          <p:cNvSpPr/>
          <p:nvPr/>
        </p:nvSpPr>
        <p:spPr>
          <a:xfrm>
            <a:off x="3308684" y="6494608"/>
            <a:ext cx="13839023" cy="1824923"/>
          </a:xfrm>
          <a:prstGeom prst="rect">
            <a:avLst/>
          </a:prstGeom>
        </p:spPr>
        <p:txBody>
          <a:bodyPr wrap="square">
            <a:spAutoFit/>
          </a:bodyPr>
          <a:lstStyle/>
          <a:p>
            <a:pPr algn="just">
              <a:lnSpc>
                <a:spcPct val="150000"/>
              </a:lnSpc>
            </a:pPr>
            <a:r>
              <a:rPr lang="vi-VN" sz="4000" b="1" i="1">
                <a:solidFill>
                  <a:srgbClr val="000000"/>
                </a:solidFill>
                <a:ea typeface="Noto Sans Symbols"/>
                <a:cs typeface="Arial" panose="020B0604020202020204" pitchFamily="34" charset="0"/>
              </a:rPr>
              <a:t>Đường song song: </a:t>
            </a:r>
            <a:r>
              <a:rPr lang="vi-VN" sz="4000">
                <a:solidFill>
                  <a:srgbClr val="000000"/>
                </a:solidFill>
                <a:ea typeface="Noto Sans Symbols"/>
                <a:cs typeface="Arial" panose="020B0604020202020204" pitchFamily="34" charset="0"/>
              </a:rPr>
              <a:t>Vẽ đường thẳng đi qua một điểm và song song với một đường thẳng cho trước.</a:t>
            </a:r>
            <a:endParaRPr lang="en-US" sz="4000">
              <a:solidFill>
                <a:prstClr val="black"/>
              </a:solidFill>
              <a:latin typeface="Arial" panose="020B0604020202020204" pitchFamily="34" charset="0"/>
              <a:ea typeface="Noto Sans Symbols"/>
              <a:cs typeface="Arial" panose="020B0604020202020204" pitchFamily="34" charset="0"/>
            </a:endParaRPr>
          </a:p>
        </p:txBody>
      </p:sp>
      <p:pic>
        <p:nvPicPr>
          <p:cNvPr id="9" name="Picture 8"/>
          <p:cNvPicPr>
            <a:picLocks noChangeAspect="1"/>
          </p:cNvPicPr>
          <p:nvPr/>
        </p:nvPicPr>
        <p:blipFill>
          <a:blip r:embed="rId11"/>
          <a:stretch>
            <a:fillRect/>
          </a:stretch>
        </p:blipFill>
        <p:spPr>
          <a:xfrm>
            <a:off x="1017671" y="2684608"/>
            <a:ext cx="1333500" cy="1138855"/>
          </a:xfrm>
          <a:prstGeom prst="rect">
            <a:avLst/>
          </a:prstGeom>
        </p:spPr>
      </p:pic>
      <p:pic>
        <p:nvPicPr>
          <p:cNvPr id="17" name="image21.png"/>
          <p:cNvPicPr/>
          <p:nvPr/>
        </p:nvPicPr>
        <p:blipFill>
          <a:blip r:embed="rId12"/>
          <a:srcRect/>
          <a:stretch>
            <a:fillRect/>
          </a:stretch>
        </p:blipFill>
        <p:spPr>
          <a:xfrm>
            <a:off x="1944576" y="4718855"/>
            <a:ext cx="1160875" cy="911261"/>
          </a:xfrm>
          <a:prstGeom prst="rect">
            <a:avLst/>
          </a:prstGeom>
          <a:ln/>
        </p:spPr>
      </p:pic>
      <p:pic>
        <p:nvPicPr>
          <p:cNvPr id="18" name="image16.png"/>
          <p:cNvPicPr/>
          <p:nvPr/>
        </p:nvPicPr>
        <p:blipFill>
          <a:blip r:embed="rId13"/>
          <a:srcRect/>
          <a:stretch>
            <a:fillRect/>
          </a:stretch>
        </p:blipFill>
        <p:spPr>
          <a:xfrm>
            <a:off x="1928060" y="6986812"/>
            <a:ext cx="1177391" cy="911261"/>
          </a:xfrm>
          <a:prstGeom prst="rect">
            <a:avLst/>
          </a:prstGeom>
          <a:ln/>
        </p:spPr>
      </p:pic>
    </p:spTree>
    <p:extLst>
      <p:ext uri="{BB962C8B-B14F-4D97-AF65-F5344CB8AC3E}">
        <p14:creationId xmlns:p14="http://schemas.microsoft.com/office/powerpoint/2010/main" val="10393712"/>
      </p:ext>
    </p:extLst>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5925800" y="8343900"/>
            <a:ext cx="1955383" cy="1613190"/>
          </a:xfrm>
          <a:prstGeom prst="rect">
            <a:avLst/>
          </a:prstGeom>
        </p:spPr>
      </p:pic>
      <p:sp>
        <p:nvSpPr>
          <p:cNvPr id="5" name="TextBox 5"/>
          <p:cNvSpPr txBox="1"/>
          <p:nvPr/>
        </p:nvSpPr>
        <p:spPr>
          <a:xfrm>
            <a:off x="7010400" y="571500"/>
            <a:ext cx="46481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KHỞI ĐỘNG</a:t>
            </a:r>
          </a:p>
        </p:txBody>
      </p:sp>
      <p:grpSp>
        <p:nvGrpSpPr>
          <p:cNvPr id="7" name="Group 7"/>
          <p:cNvGrpSpPr/>
          <p:nvPr/>
        </p:nvGrpSpPr>
        <p:grpSpPr>
          <a:xfrm>
            <a:off x="543391" y="9150495"/>
            <a:ext cx="2580809" cy="742902"/>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sp>
      </p:grpSp>
      <p:sp>
        <p:nvSpPr>
          <p:cNvPr id="14" name="Action Button: Help 13">
            <a:hlinkClick r:id="" action="ppaction://noaction" highlightClick="1"/>
          </p:cNvPr>
          <p:cNvSpPr/>
          <p:nvPr/>
        </p:nvSpPr>
        <p:spPr>
          <a:xfrm>
            <a:off x="16422442" y="629007"/>
            <a:ext cx="856658" cy="780693"/>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pic>
        <p:nvPicPr>
          <p:cNvPr id="18"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19743" y="636627"/>
            <a:ext cx="1439486" cy="667398"/>
          </a:xfrm>
          <a:prstGeom prst="rect">
            <a:avLst/>
          </a:prstGeom>
        </p:spPr>
      </p:pic>
      <p:sp>
        <p:nvSpPr>
          <p:cNvPr id="17" name="Oval Callout 16"/>
          <p:cNvSpPr/>
          <p:nvPr/>
        </p:nvSpPr>
        <p:spPr>
          <a:xfrm>
            <a:off x="8229600" y="2137374"/>
            <a:ext cx="9448800" cy="6075462"/>
          </a:xfrm>
          <a:prstGeom prst="wedgeEllipseCallout">
            <a:avLst>
              <a:gd name="adj1" fmla="val -49763"/>
              <a:gd name="adj2" fmla="val 35833"/>
            </a:avLst>
          </a:prstGeom>
          <a:noFill/>
          <a:ln w="38100">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00">
              <a:solidFill>
                <a:schemeClr val="tx1"/>
              </a:solidFill>
              <a:latin typeface="Arial" panose="020B0604020202020204" pitchFamily="34" charset="0"/>
              <a:cs typeface="Arial" panose="020B0604020202020204" pitchFamily="34" charset="0"/>
            </a:endParaRPr>
          </a:p>
        </p:txBody>
      </p:sp>
      <p:sp>
        <p:nvSpPr>
          <p:cNvPr id="19" name="Cloud Callout 18"/>
          <p:cNvSpPr/>
          <p:nvPr/>
        </p:nvSpPr>
        <p:spPr>
          <a:xfrm>
            <a:off x="647700" y="3337917"/>
            <a:ext cx="6553200" cy="4263033"/>
          </a:xfrm>
          <a:prstGeom prst="cloudCallout">
            <a:avLst>
              <a:gd name="adj1" fmla="val 38029"/>
              <a:gd name="adj2" fmla="val 70443"/>
            </a:avLst>
          </a:prstGeom>
          <a:solidFill>
            <a:schemeClr val="bg1"/>
          </a:solidFill>
          <a:ln w="38100">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5"/>
          <p:cNvPicPr>
            <a:picLocks noChangeAspect="1"/>
          </p:cNvPicPr>
          <p:nvPr/>
        </p:nvPicPr>
        <p:blipFill rotWithShape="1">
          <a:blip r:embed="rId30"/>
          <a:srcRect l="31156" r="28102" b="22486"/>
          <a:stretch/>
        </p:blipFill>
        <p:spPr>
          <a:xfrm>
            <a:off x="5638800" y="5374332"/>
            <a:ext cx="4544572" cy="5177135"/>
          </a:xfrm>
          <a:prstGeom prst="rect">
            <a:avLst/>
          </a:prstGeom>
        </p:spPr>
      </p:pic>
      <p:sp>
        <p:nvSpPr>
          <p:cNvPr id="21" name="TextBox 20"/>
          <p:cNvSpPr txBox="1"/>
          <p:nvPr/>
        </p:nvSpPr>
        <p:spPr>
          <a:xfrm>
            <a:off x="1455965" y="4195108"/>
            <a:ext cx="4716235" cy="2862322"/>
          </a:xfrm>
          <a:prstGeom prst="rect">
            <a:avLst/>
          </a:prstGeom>
          <a:noFill/>
        </p:spPr>
        <p:txBody>
          <a:bodyPr wrap="square" rtlCol="0">
            <a:spAutoFit/>
          </a:bodyPr>
          <a:lstStyle/>
          <a:p>
            <a:pPr algn="ctr">
              <a:lnSpc>
                <a:spcPct val="150000"/>
              </a:lnSpc>
            </a:pPr>
            <a:r>
              <a:rPr lang="en-US" sz="4000" b="1">
                <a:latin typeface="Arial" panose="020B0604020202020204" pitchFamily="34" charset="0"/>
                <a:cs typeface="Arial" panose="020B0604020202020204" pitchFamily="34" charset="0"/>
              </a:rPr>
              <a:t>Câu 1. </a:t>
            </a:r>
            <a:r>
              <a:rPr lang="en-US" sz="4000">
                <a:latin typeface="Arial" panose="020B0604020202020204" pitchFamily="34" charset="0"/>
                <a:cs typeface="Arial" panose="020B0604020202020204" pitchFamily="34" charset="0"/>
              </a:rPr>
              <a:t>Thế nào là tia phân giác của một góc.</a:t>
            </a:r>
            <a:endParaRPr lang="en-US" sz="4000">
              <a:latin typeface="Arial" panose="020B0604020202020204" pitchFamily="34" charset="0"/>
              <a:cs typeface="Arial" panose="020B0604020202020204" pitchFamily="34" charset="0"/>
            </a:endParaRPr>
          </a:p>
        </p:txBody>
      </p:sp>
      <p:sp>
        <p:nvSpPr>
          <p:cNvPr id="6" name="Rectangle 5"/>
          <p:cNvSpPr/>
          <p:nvPr/>
        </p:nvSpPr>
        <p:spPr>
          <a:xfrm>
            <a:off x="9540333" y="2872919"/>
            <a:ext cx="6995067" cy="4708981"/>
          </a:xfrm>
          <a:prstGeom prst="rect">
            <a:avLst/>
          </a:prstGeom>
        </p:spPr>
        <p:txBody>
          <a:bodyPr wrap="square">
            <a:spAutoFit/>
          </a:bodyPr>
          <a:lstStyle/>
          <a:p>
            <a:pPr lvl="0" algn="just">
              <a:lnSpc>
                <a:spcPct val="150000"/>
              </a:lnSpc>
            </a:pPr>
            <a:r>
              <a:rPr lang="vi-VN" sz="4000" b="1">
                <a:solidFill>
                  <a:prstClr val="black"/>
                </a:solidFill>
                <a:cs typeface="Arial" panose="020B0604020202020204" pitchFamily="34" charset="0"/>
              </a:rPr>
              <a:t>Câu 2. </a:t>
            </a:r>
            <a:r>
              <a:rPr lang="vi-VN" sz="4000">
                <a:solidFill>
                  <a:prstClr val="black"/>
                </a:solidFill>
                <a:cs typeface="Arial" panose="020B0604020202020204" pitchFamily="34" charset="0"/>
              </a:rPr>
              <a:t>Dấu hiệu nhận biết hai đường thẳng </a:t>
            </a:r>
            <a:r>
              <a:rPr lang="vi-VN" sz="4000">
                <a:solidFill>
                  <a:prstClr val="black"/>
                </a:solidFill>
                <a:cs typeface="Arial" panose="020B0604020202020204" pitchFamily="34" charset="0"/>
              </a:rPr>
              <a:t>song </a:t>
            </a:r>
            <a:r>
              <a:rPr lang="vi-VN" sz="4000" smtClean="0">
                <a:solidFill>
                  <a:prstClr val="black"/>
                </a:solidFill>
                <a:cs typeface="Arial" panose="020B0604020202020204" pitchFamily="34" charset="0"/>
              </a:rPr>
              <a:t>song.</a:t>
            </a:r>
            <a:r>
              <a:rPr lang="en-US" sz="4000" smtClean="0">
                <a:solidFill>
                  <a:prstClr val="black"/>
                </a:solidFill>
                <a:cs typeface="Arial" panose="020B0604020202020204" pitchFamily="34" charset="0"/>
              </a:rPr>
              <a:t> </a:t>
            </a:r>
          </a:p>
          <a:p>
            <a:pPr lvl="0" algn="just">
              <a:lnSpc>
                <a:spcPct val="150000"/>
              </a:lnSpc>
            </a:pPr>
            <a:r>
              <a:rPr lang="vi-VN" sz="4000" smtClean="0">
                <a:solidFill>
                  <a:prstClr val="black"/>
                </a:solidFill>
                <a:cs typeface="Arial" panose="020B0604020202020204" pitchFamily="34" charset="0"/>
              </a:rPr>
              <a:t>Tiên </a:t>
            </a:r>
            <a:r>
              <a:rPr lang="vi-VN" sz="4000">
                <a:solidFill>
                  <a:prstClr val="black"/>
                </a:solidFill>
                <a:cs typeface="Arial" panose="020B0604020202020204" pitchFamily="34" charset="0"/>
              </a:rPr>
              <a:t>đề Euclid về đường thẳng song và tính chất của hai đường thẳng song song. </a:t>
            </a:r>
            <a:endParaRPr lang="en-US" sz="4000">
              <a:solidFill>
                <a:prstClr val="black"/>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53" presetClass="entr" presetSubtype="16"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7" grpId="0" animBg="1"/>
      <p:bldP spid="19" grpId="0" animBg="1"/>
      <p:bldP spid="21"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5" name="Group 5"/>
          <p:cNvGrpSpPr/>
          <p:nvPr/>
        </p:nvGrpSpPr>
        <p:grpSpPr>
          <a:xfrm>
            <a:off x="1066800" y="1811192"/>
            <a:ext cx="15899905" cy="7923358"/>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1684421" y="627481"/>
            <a:ext cx="15781454" cy="784830"/>
          </a:xfrm>
          <a:prstGeom prst="rect">
            <a:avLst/>
          </a:prstGeom>
          <a:noFill/>
        </p:spPr>
        <p:txBody>
          <a:bodyPr wrap="square" rtlCol="0">
            <a:spAutoFit/>
          </a:bodyPr>
          <a:lstStyle/>
          <a:p>
            <a:r>
              <a:rPr lang="en-US" sz="4500" b="1" smtClean="0">
                <a:solidFill>
                  <a:prstClr val="white"/>
                </a:solidFill>
                <a:latin typeface="Arial" panose="020B0604020202020204" pitchFamily="34" charset="0"/>
                <a:cs typeface="Arial" panose="020B0604020202020204" pitchFamily="34" charset="0"/>
              </a:rPr>
              <a:t>T</a:t>
            </a:r>
            <a:r>
              <a:rPr lang="vi-VN" sz="4500" b="1" smtClean="0">
                <a:solidFill>
                  <a:prstClr val="white"/>
                </a:solidFill>
                <a:cs typeface="Arial" panose="020B0604020202020204" pitchFamily="34" charset="0"/>
              </a:rPr>
              <a:t>ính </a:t>
            </a:r>
            <a:r>
              <a:rPr lang="vi-VN" sz="4500" b="1">
                <a:solidFill>
                  <a:prstClr val="white"/>
                </a:solidFill>
                <a:cs typeface="Arial" panose="020B0604020202020204" pitchFamily="34" charset="0"/>
              </a:rPr>
              <a:t>năng của các công cụ cơ bản trên thanh công cụ.</a:t>
            </a:r>
            <a:endParaRPr lang="en-US" sz="4500" b="1">
              <a:solidFill>
                <a:prstClr val="white"/>
              </a:solidFill>
              <a:latin typeface="Arial" panose="020B0604020202020204" pitchFamily="34" charset="0"/>
              <a:cs typeface="Arial" panose="020B0604020202020204" pitchFamily="34" charset="0"/>
            </a:endParaRPr>
          </a:p>
        </p:txBody>
      </p:sp>
      <p:pic>
        <p:nvPicPr>
          <p:cNvPr id="13"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flipV="1">
            <a:off x="304800" y="8648700"/>
            <a:ext cx="2255520" cy="1409701"/>
          </a:xfrm>
          <a:prstGeom prst="rect">
            <a:avLst/>
          </a:prstGeom>
        </p:spPr>
      </p:pic>
      <p:sp>
        <p:nvSpPr>
          <p:cNvPr id="20" name="Rectangle 19"/>
          <p:cNvSpPr/>
          <p:nvPr/>
        </p:nvSpPr>
        <p:spPr>
          <a:xfrm>
            <a:off x="3881204" y="2412565"/>
            <a:ext cx="5432898" cy="707886"/>
          </a:xfrm>
          <a:prstGeom prst="rect">
            <a:avLst/>
          </a:prstGeom>
        </p:spPr>
        <p:txBody>
          <a:bodyPr wrap="none">
            <a:spAutoFit/>
          </a:bodyPr>
          <a:lstStyle/>
          <a:p>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Nhóm công cụ đa giác </a:t>
            </a:r>
            <a:endParaRPr lang="en-US" sz="4000">
              <a:solidFill>
                <a:prstClr val="black"/>
              </a:solidFill>
              <a:latin typeface="Arial" panose="020B0604020202020204" pitchFamily="34" charset="0"/>
              <a:cs typeface="Arial" panose="020B0604020202020204" pitchFamily="34" charset="0"/>
            </a:endParaRPr>
          </a:p>
        </p:txBody>
      </p:sp>
      <p:pic>
        <p:nvPicPr>
          <p:cNvPr id="16" name="image10.png"/>
          <p:cNvPicPr/>
          <p:nvPr/>
        </p:nvPicPr>
        <p:blipFill>
          <a:blip r:embed="rId11"/>
          <a:srcRect/>
          <a:stretch>
            <a:fillRect/>
          </a:stretch>
        </p:blipFill>
        <p:spPr>
          <a:xfrm>
            <a:off x="2514600" y="2199403"/>
            <a:ext cx="1257301" cy="1033463"/>
          </a:xfrm>
          <a:prstGeom prst="rect">
            <a:avLst/>
          </a:prstGeom>
          <a:ln/>
        </p:spPr>
      </p:pic>
      <p:pic>
        <p:nvPicPr>
          <p:cNvPr id="17" name="image19.png"/>
          <p:cNvPicPr/>
          <p:nvPr/>
        </p:nvPicPr>
        <p:blipFill>
          <a:blip r:embed="rId12"/>
          <a:srcRect/>
          <a:stretch>
            <a:fillRect/>
          </a:stretch>
        </p:blipFill>
        <p:spPr>
          <a:xfrm>
            <a:off x="2514600" y="3771991"/>
            <a:ext cx="1233172" cy="1030192"/>
          </a:xfrm>
          <a:prstGeom prst="rect">
            <a:avLst/>
          </a:prstGeom>
          <a:ln/>
        </p:spPr>
      </p:pic>
      <p:sp>
        <p:nvSpPr>
          <p:cNvPr id="18" name="Rectangle 17"/>
          <p:cNvSpPr/>
          <p:nvPr/>
        </p:nvSpPr>
        <p:spPr>
          <a:xfrm>
            <a:off x="3881204" y="3927779"/>
            <a:ext cx="8767144" cy="707886"/>
          </a:xfrm>
          <a:prstGeom prst="rect">
            <a:avLst/>
          </a:prstGeom>
        </p:spPr>
        <p:txBody>
          <a:bodyPr wrap="none">
            <a:spAutoFit/>
          </a:bodyPr>
          <a:lstStyle/>
          <a:p>
            <a:r>
              <a:rPr lang="vi-VN" sz="4000">
                <a:solidFill>
                  <a:srgbClr val="000000"/>
                </a:solidFill>
                <a:ea typeface="Times New Roman" panose="02020603050405020304" pitchFamily="18" charset="0"/>
                <a:cs typeface="Arial" panose="020B0604020202020204" pitchFamily="34" charset="0"/>
              </a:rPr>
              <a:t>Nhóm công cụ đường tròn, cung tròn </a:t>
            </a:r>
            <a:endParaRPr lang="en-US" sz="4000">
              <a:solidFill>
                <a:prstClr val="black"/>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13"/>
          <a:stretch>
            <a:fillRect/>
          </a:stretch>
        </p:blipFill>
        <p:spPr>
          <a:xfrm>
            <a:off x="2514600" y="5174479"/>
            <a:ext cx="1233172" cy="1030192"/>
          </a:xfrm>
          <a:prstGeom prst="rect">
            <a:avLst/>
          </a:prstGeom>
        </p:spPr>
      </p:pic>
      <p:sp>
        <p:nvSpPr>
          <p:cNvPr id="27" name="Rectangle 26"/>
          <p:cNvSpPr/>
          <p:nvPr/>
        </p:nvSpPr>
        <p:spPr>
          <a:xfrm>
            <a:off x="3881204" y="5335632"/>
            <a:ext cx="8342348" cy="707886"/>
          </a:xfrm>
          <a:prstGeom prst="rect">
            <a:avLst/>
          </a:prstGeom>
        </p:spPr>
        <p:txBody>
          <a:bodyPr wrap="none">
            <a:spAutoFit/>
          </a:bodyPr>
          <a:lstStyle/>
          <a:p>
            <a:r>
              <a:rPr lang="vi-VN" sz="4000">
                <a:solidFill>
                  <a:srgbClr val="000000"/>
                </a:solidFill>
                <a:ea typeface="Times New Roman" panose="02020603050405020304" pitchFamily="18" charset="0"/>
                <a:cs typeface="Arial" panose="020B0604020202020204" pitchFamily="34" charset="0"/>
              </a:rPr>
              <a:t>Nhóm công cụ góc và khoảng cách </a:t>
            </a:r>
            <a:endParaRPr lang="en-US" sz="4000">
              <a:solidFill>
                <a:prstClr val="black"/>
              </a:solidFill>
              <a:latin typeface="Arial" panose="020B0604020202020204" pitchFamily="34" charset="0"/>
              <a:cs typeface="Arial" panose="020B0604020202020204" pitchFamily="34" charset="0"/>
            </a:endParaRPr>
          </a:p>
        </p:txBody>
      </p:sp>
      <p:pic>
        <p:nvPicPr>
          <p:cNvPr id="28" name="image36.png"/>
          <p:cNvPicPr/>
          <p:nvPr/>
        </p:nvPicPr>
        <p:blipFill>
          <a:blip r:embed="rId14"/>
          <a:srcRect/>
          <a:stretch>
            <a:fillRect/>
          </a:stretch>
        </p:blipFill>
        <p:spPr>
          <a:xfrm>
            <a:off x="3043989" y="6806066"/>
            <a:ext cx="1752600" cy="1041540"/>
          </a:xfrm>
          <a:prstGeom prst="rect">
            <a:avLst/>
          </a:prstGeom>
          <a:ln/>
        </p:spPr>
      </p:pic>
      <p:sp>
        <p:nvSpPr>
          <p:cNvPr id="10" name="Rectangle 9"/>
          <p:cNvSpPr/>
          <p:nvPr/>
        </p:nvSpPr>
        <p:spPr>
          <a:xfrm>
            <a:off x="4970314" y="6836118"/>
            <a:ext cx="3179075" cy="901593"/>
          </a:xfrm>
          <a:prstGeom prst="rect">
            <a:avLst/>
          </a:prstGeom>
        </p:spPr>
        <p:txBody>
          <a:bodyPr wrap="none">
            <a:spAutoFit/>
          </a:bodyPr>
          <a:lstStyle/>
          <a:p>
            <a:pPr marR="0" lvl="0" algn="just">
              <a:lnSpc>
                <a:spcPct val="150000"/>
              </a:lnSpc>
              <a:spcBef>
                <a:spcPts val="0"/>
              </a:spcBef>
              <a:spcAft>
                <a:spcPts val="0"/>
              </a:spcAft>
            </a:pPr>
            <a:r>
              <a:rPr lang="en-US" sz="4000">
                <a:solidFill>
                  <a:srgbClr val="000000"/>
                </a:solidFill>
                <a:latin typeface="Arial" panose="020B0604020202020204" pitchFamily="34" charset="0"/>
                <a:ea typeface="Noto Sans Symbols"/>
                <a:cs typeface="Arial" panose="020B0604020202020204" pitchFamily="34" charset="0"/>
              </a:rPr>
              <a:t>Vẽ góc bất kì</a:t>
            </a:r>
            <a:endParaRPr lang="en-US" sz="4000">
              <a:effectLst/>
              <a:latin typeface="Arial" panose="020B0604020202020204" pitchFamily="34" charset="0"/>
              <a:ea typeface="Noto Sans Symbols"/>
              <a:cs typeface="Arial" panose="020B0604020202020204" pitchFamily="34" charset="0"/>
            </a:endParaRPr>
          </a:p>
        </p:txBody>
      </p:sp>
      <p:pic>
        <p:nvPicPr>
          <p:cNvPr id="29" name="image32.png"/>
          <p:cNvPicPr/>
          <p:nvPr/>
        </p:nvPicPr>
        <p:blipFill>
          <a:blip r:embed="rId15"/>
          <a:srcRect/>
          <a:stretch>
            <a:fillRect/>
          </a:stretch>
        </p:blipFill>
        <p:spPr>
          <a:xfrm>
            <a:off x="3023936" y="8270569"/>
            <a:ext cx="4038600" cy="1041540"/>
          </a:xfrm>
          <a:prstGeom prst="rect">
            <a:avLst/>
          </a:prstGeom>
          <a:ln/>
        </p:spPr>
      </p:pic>
      <p:sp>
        <p:nvSpPr>
          <p:cNvPr id="30" name="Rectangle 29"/>
          <p:cNvSpPr/>
          <p:nvPr/>
        </p:nvSpPr>
        <p:spPr>
          <a:xfrm>
            <a:off x="7553107" y="8283507"/>
            <a:ext cx="6391493" cy="1015663"/>
          </a:xfrm>
          <a:prstGeom prst="rect">
            <a:avLst/>
          </a:prstGeom>
        </p:spPr>
        <p:txBody>
          <a:bodyPr wrap="none">
            <a:spAutoFit/>
          </a:bodyPr>
          <a:lstStyle/>
          <a:p>
            <a:pPr marR="0" lvl="0" algn="just">
              <a:lnSpc>
                <a:spcPct val="150000"/>
              </a:lnSpc>
              <a:spcBef>
                <a:spcPts val="0"/>
              </a:spcBef>
              <a:spcAft>
                <a:spcPts val="0"/>
              </a:spcAft>
            </a:pPr>
            <a:r>
              <a:rPr lang="en-US" sz="4000">
                <a:solidFill>
                  <a:srgbClr val="000000"/>
                </a:solidFill>
                <a:latin typeface="Arial" panose="020B0604020202020204" pitchFamily="34" charset="0"/>
                <a:ea typeface="Noto Sans Symbols"/>
                <a:cs typeface="Arial" panose="020B0604020202020204" pitchFamily="34" charset="0"/>
              </a:rPr>
              <a:t>Vẽ </a:t>
            </a:r>
            <a:r>
              <a:rPr lang="en-US" sz="4000">
                <a:solidFill>
                  <a:srgbClr val="000000"/>
                </a:solidFill>
                <a:latin typeface="Arial" panose="020B0604020202020204" pitchFamily="34" charset="0"/>
                <a:ea typeface="Noto Sans Symbols"/>
                <a:cs typeface="Arial" panose="020B0604020202020204" pitchFamily="34" charset="0"/>
              </a:rPr>
              <a:t>góc </a:t>
            </a:r>
            <a:r>
              <a:rPr lang="en-US" sz="4000" smtClean="0">
                <a:solidFill>
                  <a:srgbClr val="000000"/>
                </a:solidFill>
                <a:latin typeface="Arial" panose="020B0604020202020204" pitchFamily="34" charset="0"/>
                <a:ea typeface="Noto Sans Symbols"/>
                <a:cs typeface="Arial" panose="020B0604020202020204" pitchFamily="34" charset="0"/>
              </a:rPr>
              <a:t>với số đo cho trước</a:t>
            </a:r>
            <a:endParaRPr lang="en-US" sz="4000">
              <a:effectLst/>
              <a:latin typeface="Arial" panose="020B0604020202020204" pitchFamily="34" charset="0"/>
              <a:ea typeface="Noto Sans Symbols"/>
              <a:cs typeface="Arial" panose="020B0604020202020204" pitchFamily="34" charset="0"/>
            </a:endParaRPr>
          </a:p>
        </p:txBody>
      </p:sp>
      <p:pic>
        <p:nvPicPr>
          <p:cNvPr id="31" name="Picture 3"/>
          <p:cNvPicPr>
            <a:picLocks noChangeAspect="1"/>
          </p:cNvPicPr>
          <p:nvPr/>
        </p:nvPicPr>
        <p:blipFill>
          <a:blip r:embed="rId16">
            <a:duotone>
              <a:prstClr val="black"/>
              <a:schemeClr val="tx1">
                <a:tint val="45000"/>
                <a:satMod val="400000"/>
              </a:schemeClr>
            </a:duotone>
            <a:extLst>
              <a:ext uri="{BEBA8EAE-BF5A-486C-A8C5-ECC9F3942E4B}">
                <a14:imgProps xmlns:a14="http://schemas.microsoft.com/office/drawing/2010/main">
                  <a14:imgLayer r:embed="rId17">
                    <a14:imgEffect>
                      <a14:sharpenSoften amount="50000"/>
                    </a14:imgEffect>
                    <a14:imgEffect>
                      <a14:brightnessContrast bright="-100000" contrast="1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0594039" flipV="1">
            <a:off x="15333464" y="2374517"/>
            <a:ext cx="2455660" cy="1009890"/>
          </a:xfrm>
          <a:prstGeom prst="rect">
            <a:avLst/>
          </a:prstGeom>
        </p:spPr>
      </p:pic>
    </p:spTree>
    <p:extLst>
      <p:ext uri="{BB962C8B-B14F-4D97-AF65-F5344CB8AC3E}">
        <p14:creationId xmlns:p14="http://schemas.microsoft.com/office/powerpoint/2010/main" val="1121073505"/>
      </p:ext>
    </p:extLst>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randombar(horizont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0-#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0-#ppt_w/2"/>
                                          </p:val>
                                        </p:tav>
                                        <p:tav tm="100000">
                                          <p:val>
                                            <p:strVal val="#ppt_x"/>
                                          </p:val>
                                        </p:tav>
                                      </p:tavLst>
                                    </p:anim>
                                    <p:anim calcmode="lin" valueType="num">
                                      <p:cBhvr additive="base">
                                        <p:cTn id="4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P spid="27" grpId="0"/>
      <p:bldP spid="10"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2482594" y="1923482"/>
            <a:ext cx="13443289" cy="5334000"/>
            <a:chOff x="-102849" y="18695"/>
            <a:chExt cx="2115061" cy="1221224"/>
          </a:xfrm>
        </p:grpSpPr>
        <p:sp>
          <p:nvSpPr>
            <p:cNvPr id="7" name="Freeform 7"/>
            <p:cNvSpPr/>
            <p:nvPr/>
          </p:nvSpPr>
          <p:spPr>
            <a:xfrm>
              <a:off x="-102849" y="18695"/>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910741" flipV="1">
            <a:off x="1008528" y="6197650"/>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81399">
            <a:off x="13934747" y="6035514"/>
            <a:ext cx="3388469" cy="2443934"/>
          </a:xfrm>
          <a:prstGeom prst="rect">
            <a:avLst/>
          </a:prstGeom>
        </p:spPr>
      </p:pic>
      <p:pic>
        <p:nvPicPr>
          <p:cNvPr id="11" name="Picture 18"/>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l="22194" b="33815"/>
          <a:stretch>
            <a:fillRect/>
          </a:stretch>
        </p:blipFill>
        <p:spPr>
          <a:xfrm rot="10130791">
            <a:off x="16202207" y="313779"/>
            <a:ext cx="1755648" cy="665703"/>
          </a:xfrm>
          <a:prstGeom prst="rect">
            <a:avLst/>
          </a:prstGeom>
        </p:spPr>
      </p:pic>
      <p:pic>
        <p:nvPicPr>
          <p:cNvPr id="14"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19879554">
            <a:off x="462848" y="816427"/>
            <a:ext cx="1639790" cy="760266"/>
          </a:xfrm>
          <a:prstGeom prst="rect">
            <a:avLst/>
          </a:prstGeom>
        </p:spPr>
      </p:pic>
      <p:sp>
        <p:nvSpPr>
          <p:cNvPr id="9" name="Rectangle 8"/>
          <p:cNvSpPr/>
          <p:nvPr/>
        </p:nvSpPr>
        <p:spPr>
          <a:xfrm>
            <a:off x="4055481" y="3543300"/>
            <a:ext cx="10270119" cy="1592744"/>
          </a:xfrm>
          <a:prstGeom prst="rect">
            <a:avLst/>
          </a:prstGeom>
        </p:spPr>
        <p:txBody>
          <a:bodyPr wrap="none">
            <a:spAutoFit/>
          </a:bodyPr>
          <a:lstStyle/>
          <a:p>
            <a:pPr algn="ctr">
              <a:lnSpc>
                <a:spcPct val="150000"/>
              </a:lnSpc>
            </a:pPr>
            <a:r>
              <a:rPr lang="nl-NL" sz="6500" b="1" smtClean="0">
                <a:solidFill>
                  <a:prstClr val="white"/>
                </a:solidFill>
                <a:latin typeface="Arial" panose="020B0604020202020204" pitchFamily="34" charset="0"/>
                <a:ea typeface="Calibri" panose="020F0502020204030204" pitchFamily="34" charset="0"/>
                <a:cs typeface="Arial" panose="020B0604020202020204" pitchFamily="34" charset="0"/>
              </a:rPr>
              <a:t>LUYỆN </a:t>
            </a:r>
            <a:r>
              <a:rPr lang="nl-NL" sz="6500" b="1" smtClean="0">
                <a:solidFill>
                  <a:prstClr val="white"/>
                </a:solidFill>
                <a:latin typeface="Arial" panose="020B0604020202020204" pitchFamily="34" charset="0"/>
                <a:ea typeface="Calibri" panose="020F0502020204030204" pitchFamily="34" charset="0"/>
                <a:cs typeface="Arial" panose="020B0604020202020204" pitchFamily="34" charset="0"/>
              </a:rPr>
              <a:t>TẬP – VẬN DỤNG</a:t>
            </a:r>
            <a:endParaRPr lang="nl-NL" sz="6500" b="1">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3008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439675" y="8564979"/>
            <a:ext cx="1412274" cy="1525625"/>
          </a:xfrm>
          <a:prstGeom prst="rect">
            <a:avLst/>
          </a:prstGeom>
        </p:spPr>
      </p:pic>
      <p:grpSp>
        <p:nvGrpSpPr>
          <p:cNvPr id="50" name="Group 11"/>
          <p:cNvGrpSpPr/>
          <p:nvPr/>
        </p:nvGrpSpPr>
        <p:grpSpPr>
          <a:xfrm>
            <a:off x="603315" y="458817"/>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7297400" y="3924301"/>
            <a:ext cx="1643529" cy="762000"/>
          </a:xfrm>
          <a:prstGeom prst="rect">
            <a:avLst/>
          </a:prstGeom>
        </p:spPr>
      </p:pic>
      <p:sp>
        <p:nvSpPr>
          <p:cNvPr id="2" name="Rectangle 1"/>
          <p:cNvSpPr/>
          <p:nvPr/>
        </p:nvSpPr>
        <p:spPr>
          <a:xfrm>
            <a:off x="685800" y="114300"/>
            <a:ext cx="16946690" cy="2118400"/>
          </a:xfrm>
          <a:prstGeom prst="rect">
            <a:avLst/>
          </a:prstGeom>
        </p:spPr>
        <p:txBody>
          <a:bodyPr wrap="none">
            <a:spAutoFit/>
          </a:bodyPr>
          <a:lstStyle/>
          <a:p>
            <a:pPr algn="ctr">
              <a:lnSpc>
                <a:spcPct val="150000"/>
              </a:lnSpc>
              <a:spcAft>
                <a:spcPts val="600"/>
              </a:spcAft>
            </a:pPr>
            <a:r>
              <a:rPr lang="en-US" sz="4500" b="1">
                <a:solidFill>
                  <a:srgbClr val="FF0000"/>
                </a:solidFill>
                <a:latin typeface="Arial" panose="020B0604020202020204" pitchFamily="34" charset="0"/>
                <a:ea typeface="Times New Roman" panose="02020603050405020304" pitchFamily="18" charset="0"/>
                <a:cs typeface="Arial" panose="020B0604020202020204" pitchFamily="34" charset="0"/>
              </a:rPr>
              <a:t>Hoạt động 1</a:t>
            </a:r>
            <a:r>
              <a:rPr lang="en-US" sz="4500" b="1">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en-US" sz="4500" b="1" smtClean="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600"/>
              </a:spcAft>
            </a:pPr>
            <a:r>
              <a:rPr lang="en-US" sz="4500" b="1" smtClean="0">
                <a:solidFill>
                  <a:srgbClr val="FF0000"/>
                </a:solidFill>
                <a:latin typeface="Arial" panose="020B0604020202020204" pitchFamily="34" charset="0"/>
                <a:ea typeface="Times New Roman" panose="02020603050405020304" pitchFamily="18" charset="0"/>
                <a:cs typeface="Arial" panose="020B0604020202020204" pitchFamily="34" charset="0"/>
              </a:rPr>
              <a:t>Vẽ </a:t>
            </a:r>
            <a:r>
              <a:rPr lang="en-US" sz="4500" b="1">
                <a:solidFill>
                  <a:srgbClr val="FF0000"/>
                </a:solidFill>
                <a:latin typeface="Arial" panose="020B0604020202020204" pitchFamily="34" charset="0"/>
                <a:ea typeface="Times New Roman" panose="02020603050405020304" pitchFamily="18" charset="0"/>
                <a:cs typeface="Arial" panose="020B0604020202020204" pitchFamily="34" charset="0"/>
              </a:rPr>
              <a:t>đường thẳng đi qua C và song song với đường thẳng AB.</a:t>
            </a:r>
            <a:endParaRPr lang="en-US" sz="450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685800" y="2400300"/>
            <a:ext cx="11620489" cy="901593"/>
          </a:xfrm>
          <a:prstGeom prst="rect">
            <a:avLst/>
          </a:prstGeom>
        </p:spPr>
        <p:txBody>
          <a:bodyPr wrap="none">
            <a:spAutoFit/>
          </a:bodyPr>
          <a:lstStyle/>
          <a:p>
            <a:pPr marL="571500" indent="-571500">
              <a:lnSpc>
                <a:spcPct val="150000"/>
              </a:lnSpc>
              <a:spcAft>
                <a:spcPts val="600"/>
              </a:spcAft>
              <a:buFontTx/>
              <a:buChar char="-"/>
            </a:pPr>
            <a:r>
              <a:rPr lang="en-US" sz="40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Bước 1</a:t>
            </a:r>
            <a:r>
              <a:rPr lang="en-US" sz="4000" b="1">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Nhấp chuột vào thẻ Đường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song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song</a:t>
            </a:r>
          </a:p>
        </p:txBody>
      </p:sp>
      <p:pic>
        <p:nvPicPr>
          <p:cNvPr id="28" name="image25.png"/>
          <p:cNvPicPr/>
          <p:nvPr/>
        </p:nvPicPr>
        <p:blipFill>
          <a:blip r:embed="rId30"/>
          <a:srcRect/>
          <a:stretch>
            <a:fillRect/>
          </a:stretch>
        </p:blipFill>
        <p:spPr>
          <a:xfrm>
            <a:off x="5715000" y="3924301"/>
            <a:ext cx="7696200" cy="3505200"/>
          </a:xfrm>
          <a:prstGeom prst="rect">
            <a:avLst/>
          </a:prstGeom>
          <a:ln/>
        </p:spPr>
      </p:pic>
      <p:sp>
        <p:nvSpPr>
          <p:cNvPr id="5" name="Rectangle 4"/>
          <p:cNvSpPr/>
          <p:nvPr/>
        </p:nvSpPr>
        <p:spPr>
          <a:xfrm>
            <a:off x="685800" y="7978977"/>
            <a:ext cx="16460011" cy="1938992"/>
          </a:xfrm>
          <a:prstGeom prst="rect">
            <a:avLst/>
          </a:prstGeom>
        </p:spPr>
        <p:txBody>
          <a:bodyPr wrap="square">
            <a:spAutoFit/>
          </a:bodyPr>
          <a:lstStyle/>
          <a:p>
            <a:pPr marL="571500" indent="-571500">
              <a:lnSpc>
                <a:spcPct val="150000"/>
              </a:lnSpc>
              <a:spcAft>
                <a:spcPts val="600"/>
              </a:spcAft>
              <a:buFontTx/>
              <a:buChar char="-"/>
            </a:pPr>
            <a:r>
              <a:rPr lang="en-US" sz="40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Bước 2: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Nhấp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chuột chọn điểm C, chọn đường thẳng AB đã vẽ sẵn trên vùng làm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việc</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2522624335"/>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20118771">
            <a:off x="-449569" y="-35202"/>
            <a:ext cx="1639790" cy="760266"/>
          </a:xfrm>
          <a:prstGeom prst="rect">
            <a:avLst/>
          </a:prstGeom>
        </p:spPr>
      </p:pic>
      <p:sp>
        <p:nvSpPr>
          <p:cNvPr id="12" name="Oval 11"/>
          <p:cNvSpPr/>
          <p:nvPr/>
        </p:nvSpPr>
        <p:spPr>
          <a:xfrm>
            <a:off x="17221200" y="-95250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78063" y="1106927"/>
            <a:ext cx="16535400" cy="1938992"/>
          </a:xfrm>
          <a:prstGeom prst="rect">
            <a:avLst/>
          </a:prstGeom>
        </p:spPr>
        <p:txBody>
          <a:bodyPr wrap="square">
            <a:spAutoFit/>
          </a:bodyPr>
          <a:lstStyle/>
          <a:p>
            <a:pPr marL="571500" indent="-571500">
              <a:lnSpc>
                <a:spcPct val="150000"/>
              </a:lnSpc>
              <a:spcAft>
                <a:spcPts val="600"/>
              </a:spcAft>
              <a:buFontTx/>
              <a:buChar char="-"/>
            </a:pPr>
            <a:r>
              <a:rPr lang="en-US" sz="40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Bước 3</a:t>
            </a:r>
            <a:r>
              <a:rPr lang="en-US" sz="4000" b="1">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Geogebra sẽ vẽ đường thẳng đi qua C và song song với đường thẳng AB như hình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bên</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p:txBody>
      </p:sp>
      <p:pic>
        <p:nvPicPr>
          <p:cNvPr id="14" name="image26.png"/>
          <p:cNvPicPr/>
          <p:nvPr/>
        </p:nvPicPr>
        <p:blipFill>
          <a:blip r:embed="rId30"/>
          <a:srcRect/>
          <a:stretch>
            <a:fillRect/>
          </a:stretch>
        </p:blipFill>
        <p:spPr>
          <a:xfrm>
            <a:off x="4191000" y="3543300"/>
            <a:ext cx="9820275" cy="4038600"/>
          </a:xfrm>
          <a:prstGeom prst="rect">
            <a:avLst/>
          </a:prstGeom>
          <a:ln/>
        </p:spPr>
      </p:pic>
      <p:grpSp>
        <p:nvGrpSpPr>
          <p:cNvPr id="17" name="Group 4"/>
          <p:cNvGrpSpPr/>
          <p:nvPr/>
        </p:nvGrpSpPr>
        <p:grpSpPr>
          <a:xfrm>
            <a:off x="-2036637" y="9258300"/>
            <a:ext cx="23164800" cy="2748223"/>
            <a:chOff x="0" y="0"/>
            <a:chExt cx="2662746" cy="1511301"/>
          </a:xfrm>
        </p:grpSpPr>
        <p:sp>
          <p:nvSpPr>
            <p:cNvPr id="18"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pic>
        <p:nvPicPr>
          <p:cNvPr id="19" name="Picture 6"/>
          <p:cNvPicPr>
            <a:picLocks noChangeAspect="1"/>
          </p:cNvPicPr>
          <p:nvPr/>
        </p:nvPicPr>
        <p:blipFill>
          <a:blip r:embed="rId31">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flipV="1">
            <a:off x="16535400" y="8420100"/>
            <a:ext cx="1497496" cy="1168047"/>
          </a:xfrm>
          <a:prstGeom prst="rect">
            <a:avLst/>
          </a:prstGeom>
        </p:spPr>
      </p:pic>
    </p:spTree>
    <p:extLst>
      <p:ext uri="{BB962C8B-B14F-4D97-AF65-F5344CB8AC3E}">
        <p14:creationId xmlns:p14="http://schemas.microsoft.com/office/powerpoint/2010/main" val="163934724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685800" y="571500"/>
            <a:ext cx="169164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a:off x="15621000" y="8801100"/>
            <a:ext cx="1295400" cy="500123"/>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mc:AlternateContent xmlns:mc="http://schemas.openxmlformats.org/markup-compatibility/2006">
        <mc:Choice xmlns:a14="http://schemas.microsoft.com/office/drawing/2010/main" Requires="a14">
          <p:sp>
            <p:nvSpPr>
              <p:cNvPr id="18" name="Rectangle 17"/>
              <p:cNvSpPr/>
              <p:nvPr/>
            </p:nvSpPr>
            <p:spPr>
              <a:xfrm>
                <a:off x="6248400" y="647700"/>
                <a:ext cx="6060505" cy="1031501"/>
              </a:xfrm>
              <a:prstGeom prst="rect">
                <a:avLst/>
              </a:prstGeom>
            </p:spPr>
            <p:txBody>
              <a:bodyPr wrap="none">
                <a:spAutoFit/>
              </a:bodyPr>
              <a:lstStyle/>
              <a:p>
                <a:pPr algn="ctr">
                  <a:lnSpc>
                    <a:spcPct val="150000"/>
                  </a:lnSpc>
                  <a:spcAft>
                    <a:spcPts val="600"/>
                  </a:spcAft>
                </a:pPr>
                <a:r>
                  <a:rPr lang="en-US" sz="4500" b="1">
                    <a:solidFill>
                      <a:srgbClr val="FFFF00"/>
                    </a:solidFill>
                    <a:latin typeface="Arial" panose="020B0604020202020204" pitchFamily="34" charset="0"/>
                    <a:ea typeface="Times New Roman" panose="02020603050405020304" pitchFamily="18" charset="0"/>
                    <a:cs typeface="Arial" panose="020B0604020202020204" pitchFamily="34" charset="0"/>
                  </a:rPr>
                  <a:t>Hoạt </a:t>
                </a:r>
                <a:r>
                  <a:rPr lang="en-US" sz="4500" b="1">
                    <a:solidFill>
                      <a:srgbClr val="FFFF00"/>
                    </a:solidFill>
                    <a:latin typeface="Arial" panose="020B0604020202020204" pitchFamily="34" charset="0"/>
                    <a:ea typeface="Times New Roman" panose="02020603050405020304" pitchFamily="18" charset="0"/>
                    <a:cs typeface="Arial" panose="020B0604020202020204" pitchFamily="34" charset="0"/>
                  </a:rPr>
                  <a:t>động </a:t>
                </a:r>
                <a:r>
                  <a:rPr lang="en-US" sz="4500" b="1" smtClean="0">
                    <a:solidFill>
                      <a:srgbClr val="FFFF00"/>
                    </a:solidFill>
                    <a:latin typeface="Arial" panose="020B0604020202020204" pitchFamily="34" charset="0"/>
                    <a:ea typeface="Times New Roman" panose="02020603050405020304" pitchFamily="18" charset="0"/>
                    <a:cs typeface="Arial" panose="020B0604020202020204" pitchFamily="34" charset="0"/>
                  </a:rPr>
                  <a:t>2:  Đo</a:t>
                </a:r>
                <a:r>
                  <a:rPr lang="en-US" sz="4500" b="1" smtClean="0">
                    <a:solidFill>
                      <a:srgbClr val="FFFF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en-US" sz="4500" i="1">
                            <a:solidFill>
                              <a:srgbClr val="FFFF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500" i="1">
                            <a:solidFill>
                              <a:srgbClr val="FFFF00"/>
                            </a:solidFill>
                            <a:effectLst/>
                            <a:latin typeface="Cambria Math" panose="02040503050406030204" pitchFamily="18" charset="0"/>
                            <a:ea typeface="Cambria Math" panose="02040503050406030204" pitchFamily="18" charset="0"/>
                            <a:cs typeface="Cambria Math" panose="02040503050406030204" pitchFamily="18" charset="0"/>
                          </a:rPr>
                          <m:t>𝐷𝐶𝐴</m:t>
                        </m:r>
                      </m:e>
                    </m:acc>
                  </m:oMath>
                </a14:m>
                <a:endParaRPr lang="en-US" sz="4500">
                  <a:effectLst/>
                  <a:latin typeface="Times New Roman" panose="02020603050405020304" pitchFamily="18" charset="0"/>
                  <a:ea typeface="Times New Roman" panose="02020603050405020304" pitchFamily="18"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6248400" y="647700"/>
                <a:ext cx="6060505" cy="1031501"/>
              </a:xfrm>
              <a:prstGeom prst="rect">
                <a:avLst/>
              </a:prstGeom>
              <a:blipFill rotWithShape="0">
                <a:blip r:embed="rId3"/>
                <a:stretch>
                  <a:fillRect l="-3722" b="-28994"/>
                </a:stretch>
              </a:blipFill>
            </p:spPr>
            <p:txBody>
              <a:bodyPr/>
              <a:lstStyle/>
              <a:p>
                <a:r>
                  <a:rPr lang="en-US">
                    <a:noFill/>
                  </a:rPr>
                  <a:t> </a:t>
                </a:r>
              </a:p>
            </p:txBody>
          </p:sp>
        </mc:Fallback>
      </mc:AlternateContent>
      <p:sp>
        <p:nvSpPr>
          <p:cNvPr id="13" name="Rectangle 12"/>
          <p:cNvSpPr/>
          <p:nvPr/>
        </p:nvSpPr>
        <p:spPr>
          <a:xfrm>
            <a:off x="1447800" y="2032107"/>
            <a:ext cx="8744702" cy="901593"/>
          </a:xfrm>
          <a:prstGeom prst="rect">
            <a:avLst/>
          </a:prstGeom>
        </p:spPr>
        <p:txBody>
          <a:bodyPr wrap="none">
            <a:spAutoFit/>
          </a:bodyPr>
          <a:lstStyle/>
          <a:p>
            <a:pPr marL="571500" indent="-571500">
              <a:lnSpc>
                <a:spcPct val="150000"/>
              </a:lnSpc>
              <a:spcAft>
                <a:spcPts val="600"/>
              </a:spcAft>
              <a:buFontTx/>
              <a:buChar char="-"/>
            </a:pPr>
            <a:r>
              <a:rPr lang="en-US" sz="4000" b="1" smtClean="0">
                <a:solidFill>
                  <a:schemeClr val="bg1"/>
                </a:solidFill>
                <a:latin typeface="Arial" panose="020B0604020202020204" pitchFamily="34" charset="0"/>
                <a:ea typeface="Times New Roman" panose="02020603050405020304" pitchFamily="18" charset="0"/>
                <a:cs typeface="Arial" panose="020B0604020202020204" pitchFamily="34" charset="0"/>
              </a:rPr>
              <a:t>Bước 1</a:t>
            </a:r>
            <a:r>
              <a:rPr lang="en-US" sz="4000" b="1">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Nhấp chuột chọn thẻ </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góc</a:t>
            </a: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p>
        </p:txBody>
      </p:sp>
      <p:pic>
        <p:nvPicPr>
          <p:cNvPr id="19" name="image41.png"/>
          <p:cNvPicPr/>
          <p:nvPr/>
        </p:nvPicPr>
        <p:blipFill>
          <a:blip r:embed="rId4"/>
          <a:srcRect/>
          <a:stretch>
            <a:fillRect/>
          </a:stretch>
        </p:blipFill>
        <p:spPr>
          <a:xfrm>
            <a:off x="6224337" y="3505200"/>
            <a:ext cx="6248400" cy="2752725"/>
          </a:xfrm>
          <a:prstGeom prst="rect">
            <a:avLst/>
          </a:prstGeom>
          <a:ln/>
        </p:spPr>
      </p:pic>
      <mc:AlternateContent xmlns:mc="http://schemas.openxmlformats.org/markup-compatibility/2006">
        <mc:Choice xmlns:a14="http://schemas.microsoft.com/office/drawing/2010/main" Requires="a14">
          <p:sp>
            <p:nvSpPr>
              <p:cNvPr id="15" name="Rectangle 14"/>
              <p:cNvSpPr/>
              <p:nvPr/>
            </p:nvSpPr>
            <p:spPr>
              <a:xfrm>
                <a:off x="1447800" y="6819900"/>
                <a:ext cx="15087599" cy="1969963"/>
              </a:xfrm>
              <a:prstGeom prst="rect">
                <a:avLst/>
              </a:prstGeom>
            </p:spPr>
            <p:txBody>
              <a:bodyPr wrap="square">
                <a:spAutoFit/>
              </a:bodyPr>
              <a:lstStyle/>
              <a:p>
                <a:pPr marL="571500" indent="-571500">
                  <a:lnSpc>
                    <a:spcPct val="150000"/>
                  </a:lnSpc>
                  <a:spcAft>
                    <a:spcPts val="600"/>
                  </a:spcAft>
                  <a:buFontTx/>
                  <a:buChar char="-"/>
                </a:pPr>
                <a:r>
                  <a:rPr lang="en-US" sz="4000" b="1" smtClean="0">
                    <a:solidFill>
                      <a:schemeClr val="bg1"/>
                    </a:solidFill>
                    <a:latin typeface="Arial" panose="020B0604020202020204" pitchFamily="34" charset="0"/>
                    <a:ea typeface="Times New Roman" panose="02020603050405020304" pitchFamily="18" charset="0"/>
                    <a:cs typeface="Arial" panose="020B0604020202020204" pitchFamily="34" charset="0"/>
                  </a:rPr>
                  <a:t>Bước 2</a:t>
                </a:r>
                <a:r>
                  <a:rPr lang="en-US" sz="4000" b="1">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Nhập chuột theo thứ tự vào các điểm D, C, A để chọn </a:t>
                </a:r>
                <a14:m>
                  <m:oMath xmlns:m="http://schemas.openxmlformats.org/officeDocument/2006/math">
                    <m:acc>
                      <m:accPr>
                        <m:chr m:val="̂"/>
                        <m:ctrlPr>
                          <a:rPr lang="en-US" sz="400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DCA</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đã vẽ sẵn trên vùng làm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việc</a:t>
                </a:r>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p:txBody>
          </p:sp>
        </mc:Choice>
        <mc:Fallback>
          <p:sp>
            <p:nvSpPr>
              <p:cNvPr id="15" name="Rectangle 14"/>
              <p:cNvSpPr>
                <a:spLocks noRot="1" noChangeAspect="1" noMove="1" noResize="1" noEditPoints="1" noAdjustHandles="1" noChangeArrowheads="1" noChangeShapeType="1" noTextEdit="1"/>
              </p:cNvSpPr>
              <p:nvPr/>
            </p:nvSpPr>
            <p:spPr>
              <a:xfrm>
                <a:off x="1447800" y="6819900"/>
                <a:ext cx="15087599" cy="1969963"/>
              </a:xfrm>
              <a:prstGeom prst="rect">
                <a:avLst/>
              </a:prstGeom>
              <a:blipFill rotWithShape="0">
                <a:blip r:embed="rId5"/>
                <a:stretch>
                  <a:fillRect l="-1293" r="-1374" b="-6192"/>
                </a:stretch>
              </a:blipFill>
            </p:spPr>
            <p:txBody>
              <a:bodyPr/>
              <a:lstStyle/>
              <a:p>
                <a:r>
                  <a:rPr lang="en-US">
                    <a:noFill/>
                  </a:rPr>
                  <a:t> </a:t>
                </a:r>
              </a:p>
            </p:txBody>
          </p:sp>
        </mc:Fallback>
      </mc:AlternateContent>
      <p:pic>
        <p:nvPicPr>
          <p:cNvPr id="20" name="Picture 3"/>
          <p:cNvPicPr>
            <a:picLocks noChangeAspect="1"/>
          </p:cNvPicPr>
          <p:nvPr/>
        </p:nvPicPr>
        <p:blipFill>
          <a:blip r:embed="rId6">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9682035" flipV="1">
            <a:off x="15482060" y="1359522"/>
            <a:ext cx="3048122" cy="12535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23901" y="1028700"/>
            <a:ext cx="16916400" cy="82296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a:off x="15419444" y="8267700"/>
            <a:ext cx="1295400" cy="500123"/>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mc:AlternateContent xmlns:mc="http://schemas.openxmlformats.org/markup-compatibility/2006">
        <mc:Choice xmlns:a14="http://schemas.microsoft.com/office/drawing/2010/main" Requires="a14">
          <p:sp>
            <p:nvSpPr>
              <p:cNvPr id="15" name="Rectangle 14"/>
              <p:cNvSpPr/>
              <p:nvPr/>
            </p:nvSpPr>
            <p:spPr>
              <a:xfrm>
                <a:off x="2247901" y="2000174"/>
                <a:ext cx="15087599" cy="1046633"/>
              </a:xfrm>
              <a:prstGeom prst="rect">
                <a:avLst/>
              </a:prstGeom>
            </p:spPr>
            <p:txBody>
              <a:bodyPr wrap="square">
                <a:spAutoFit/>
              </a:bodyPr>
              <a:lstStyle/>
              <a:p>
                <a:pPr marL="571500" indent="-571500">
                  <a:lnSpc>
                    <a:spcPct val="150000"/>
                  </a:lnSpc>
                  <a:spcAft>
                    <a:spcPts val="600"/>
                  </a:spcAft>
                  <a:buFontTx/>
                  <a:buChar char="-"/>
                </a:pPr>
                <a:r>
                  <a:rPr lang="en-US" sz="4000" b="1" smtClean="0">
                    <a:solidFill>
                      <a:schemeClr val="bg1"/>
                    </a:solidFill>
                    <a:latin typeface="Arial" panose="020B0604020202020204" pitchFamily="34" charset="0"/>
                    <a:ea typeface="Times New Roman" panose="02020603050405020304" pitchFamily="18" charset="0"/>
                    <a:cs typeface="Arial" panose="020B0604020202020204" pitchFamily="34" charset="0"/>
                  </a:rPr>
                  <a:t>Bước 3</a:t>
                </a:r>
                <a:r>
                  <a:rPr lang="en-US" sz="4000" b="1"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Geogebra sẽ đo </a:t>
                </a:r>
                <a14:m>
                  <m:oMath xmlns:m="http://schemas.openxmlformats.org/officeDocument/2006/math">
                    <m:acc>
                      <m:accPr>
                        <m:chr m:val="̂"/>
                        <m:ctrlPr>
                          <a:rPr lang="en-US" sz="400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DCA</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như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hình </a:t>
                </a:r>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bên</a:t>
                </a: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2247901" y="2000174"/>
                <a:ext cx="15087599" cy="1046633"/>
              </a:xfrm>
              <a:prstGeom prst="rect">
                <a:avLst/>
              </a:prstGeom>
              <a:blipFill rotWithShape="0">
                <a:blip r:embed="rId2"/>
                <a:stretch>
                  <a:fillRect l="-1293" b="-12209"/>
                </a:stretch>
              </a:blipFill>
            </p:spPr>
            <p:txBody>
              <a:bodyPr/>
              <a:lstStyle/>
              <a:p>
                <a:r>
                  <a:rPr lang="en-US">
                    <a:noFill/>
                  </a:rPr>
                  <a:t> </a:t>
                </a:r>
              </a:p>
            </p:txBody>
          </p:sp>
        </mc:Fallback>
      </mc:AlternateContent>
      <p:pic>
        <p:nvPicPr>
          <p:cNvPr id="20"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9682035" flipV="1">
            <a:off x="15520161" y="1435722"/>
            <a:ext cx="3048122" cy="1253541"/>
          </a:xfrm>
          <a:prstGeom prst="rect">
            <a:avLst/>
          </a:prstGeom>
        </p:spPr>
      </p:pic>
      <p:pic>
        <p:nvPicPr>
          <p:cNvPr id="14" name="image42.png"/>
          <p:cNvPicPr/>
          <p:nvPr/>
        </p:nvPicPr>
        <p:blipFill>
          <a:blip r:embed="rId6"/>
          <a:srcRect/>
          <a:stretch>
            <a:fillRect/>
          </a:stretch>
        </p:blipFill>
        <p:spPr>
          <a:xfrm>
            <a:off x="5779295" y="4152900"/>
            <a:ext cx="6805612" cy="3624263"/>
          </a:xfrm>
          <a:prstGeom prst="rect">
            <a:avLst/>
          </a:prstGeom>
          <a:ln/>
        </p:spPr>
      </p:pic>
      <p:pic>
        <p:nvPicPr>
          <p:cNvPr id="16" name="Picture 10"/>
          <p:cNvPicPr>
            <a:picLocks noChangeAspect="1"/>
          </p:cNvPicPr>
          <p:nvPr/>
        </p:nvPicPr>
        <p:blipFill>
          <a:blip r:embed="rId7" cstate="print">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20308412">
            <a:off x="537850" y="8387690"/>
            <a:ext cx="1639790" cy="760266"/>
          </a:xfrm>
          <a:prstGeom prst="rect">
            <a:avLst/>
          </a:prstGeom>
        </p:spPr>
      </p:pic>
    </p:spTree>
    <p:extLst>
      <p:ext uri="{BB962C8B-B14F-4D97-AF65-F5344CB8AC3E}">
        <p14:creationId xmlns:p14="http://schemas.microsoft.com/office/powerpoint/2010/main" val="1700235968"/>
      </p:ext>
    </p:extLst>
  </p:cSld>
  <p:clrMapOvr>
    <a:masterClrMapping/>
  </p:clrMapOvr>
  <mc:AlternateContent xmlns:mc="http://schemas.openxmlformats.org/markup-compatibility/2006">
    <mc:Choice xmlns:p14="http://schemas.microsoft.com/office/powerpoint/2010/main" Requires="p14">
      <p:transition spd="med" p14:dur="700">
        <p:push dir="r"/>
      </p:transition>
    </mc:Choice>
    <mc:Fallback>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324600" y="571500"/>
            <a:ext cx="6705600" cy="1225800"/>
            <a:chOff x="950490" y="174305"/>
            <a:chExt cx="5691862" cy="1082995"/>
          </a:xfrm>
        </p:grpSpPr>
        <p:sp>
          <p:nvSpPr>
            <p:cNvPr id="15" name="Rectangle 14"/>
            <p:cNvSpPr/>
            <p:nvPr/>
          </p:nvSpPr>
          <p:spPr>
            <a:xfrm>
              <a:off x="950490" y="190500"/>
              <a:ext cx="5156701"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230293" y="174305"/>
              <a:ext cx="5412059" cy="999309"/>
            </a:xfrm>
            <a:prstGeom prst="rect">
              <a:avLst/>
            </a:prstGeom>
          </p:spPr>
          <p:txBody>
            <a:bodyPr wrap="none">
              <a:spAutoFit/>
            </a:bodyPr>
            <a:lstStyle/>
            <a:p>
              <a:pPr algn="just">
                <a:lnSpc>
                  <a:spcPct val="150000"/>
                </a:lnSpc>
                <a:spcAft>
                  <a:spcPts val="800"/>
                </a:spcAft>
              </a:pPr>
              <a:r>
                <a:rPr lang="en-US" sz="4500" b="1" smtClean="0">
                  <a:solidFill>
                    <a:prstClr val="white"/>
                  </a:solidFill>
                  <a:latin typeface="Arial" panose="020B0604020202020204" pitchFamily="34" charset="0"/>
                  <a:ea typeface="Times New Roman" panose="02020603050405020304" pitchFamily="18" charset="0"/>
                  <a:cs typeface="Arial" panose="020B0604020202020204" pitchFamily="34" charset="0"/>
                </a:rPr>
                <a:t>Tổ chức hoạt động</a:t>
              </a:r>
              <a:endParaRPr lang="en-US" sz="450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20308412">
            <a:off x="-579083" y="606098"/>
            <a:ext cx="1639790" cy="760266"/>
          </a:xfrm>
          <a:prstGeom prst="rect">
            <a:avLst/>
          </a:prstGeom>
        </p:spPr>
      </p:pic>
      <p:sp>
        <p:nvSpPr>
          <p:cNvPr id="12" name="Oval 11"/>
          <p:cNvSpPr/>
          <p:nvPr/>
        </p:nvSpPr>
        <p:spPr>
          <a:xfrm>
            <a:off x="17265406" y="9021091"/>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0"/>
          <a:stretch>
            <a:fillRect/>
          </a:stretch>
        </p:blipFill>
        <p:spPr>
          <a:xfrm>
            <a:off x="8621165" y="5013000"/>
            <a:ext cx="1045669" cy="261000"/>
          </a:xfrm>
          <a:prstGeom prst="rect">
            <a:avLst/>
          </a:prstGeom>
        </p:spPr>
      </p:pic>
      <p:sp>
        <p:nvSpPr>
          <p:cNvPr id="24" name="Oval 23"/>
          <p:cNvSpPr/>
          <p:nvPr/>
        </p:nvSpPr>
        <p:spPr>
          <a:xfrm>
            <a:off x="-1022594" y="892965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mc:Choice xmlns:a14="http://schemas.microsoft.com/office/drawing/2010/main" Requires="a14">
          <p:sp>
            <p:nvSpPr>
              <p:cNvPr id="3" name="Rectangle 2"/>
              <p:cNvSpPr/>
              <p:nvPr/>
            </p:nvSpPr>
            <p:spPr>
              <a:xfrm>
                <a:off x="1905000" y="2095500"/>
                <a:ext cx="15849600" cy="7703134"/>
              </a:xfrm>
              <a:prstGeom prst="rect">
                <a:avLst/>
              </a:prstGeom>
            </p:spPr>
            <p:txBody>
              <a:bodyPr wrap="square">
                <a:spAutoFit/>
              </a:bodyPr>
              <a:lstStyle/>
              <a:p>
                <a:pPr marL="571500" indent="-571500">
                  <a:lnSpc>
                    <a:spcPct val="200000"/>
                  </a:lnSpc>
                  <a:spcAft>
                    <a:spcPts val="600"/>
                  </a:spcAft>
                  <a:buFontTx/>
                  <a:buChar char="-"/>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Vẽ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3 điểm A, B</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C.</a:t>
                </a:r>
                <a:endParaRPr lang="en-US" sz="4000" smtClean="0">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200000"/>
                  </a:lnSpc>
                  <a:spcAft>
                    <a:spcPts val="600"/>
                  </a:spcAft>
                  <a:buFontTx/>
                  <a:buChar char="-"/>
                </a:pPr>
                <a:r>
                  <a:rPr lang="en-US"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Vẽ </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 thẳng a đi qua hai điểm A</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t>
                </a:r>
                <a:endParaRPr lang="en-US" sz="4000" smtClean="0">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200000"/>
                  </a:lnSpc>
                  <a:spcAft>
                    <a:spcPts val="600"/>
                  </a:spcAft>
                  <a:buFontTx/>
                  <a:buChar char="-"/>
                </a:pPr>
                <a:r>
                  <a:rPr lang="en-US"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Vẽ </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 thẳng b đi qua C và song song với đường </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 </a:t>
                </a:r>
                <a:r>
                  <a:rPr lang="en-US"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en-US" sz="4000" smtClean="0">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200000"/>
                  </a:lnSpc>
                  <a:spcAft>
                    <a:spcPts val="600"/>
                  </a:spcAft>
                  <a:buFontTx/>
                  <a:buChar char="-"/>
                </a:pPr>
                <a:r>
                  <a:rPr lang="en-US"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Vẽ </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 D trên đường </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 </a:t>
                </a:r>
                <a:r>
                  <a:rPr lang="en-US"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t>
                </a:r>
                <a:endParaRPr lang="en-US" sz="4000" smtClean="0">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200000"/>
                  </a:lnSpc>
                  <a:spcAft>
                    <a:spcPts val="600"/>
                  </a:spcAft>
                  <a:buFontTx/>
                  <a:buChar char="-"/>
                </a:pPr>
                <a:r>
                  <a:rPr lang="en-US"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Vẽ </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 thẳng x cắt a tại A và cắt b </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tại </a:t>
                </a:r>
                <a:r>
                  <a:rPr lang="en-US"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
                </a:r>
                <a:endParaRPr lang="en-US" sz="4000" smtClean="0">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200000"/>
                  </a:lnSpc>
                  <a:spcAft>
                    <a:spcPts val="600"/>
                  </a:spcAft>
                  <a:buFontTx/>
                  <a:buChar char="-"/>
                </a:pPr>
                <a:r>
                  <a:rPr lang="en-US"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 </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 so sánh hai góc so le trong </a:t>
                </a:r>
                <a14:m>
                  <m:oMath xmlns:m="http://schemas.openxmlformats.org/officeDocument/2006/math">
                    <m:acc>
                      <m:accPr>
                        <m:chr m:val="̂"/>
                        <m:ctrlP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𝐷𝐶𝐴</m:t>
                        </m:r>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𝐵𝐴𝐶</m:t>
                        </m:r>
                      </m:e>
                    </m:acc>
                  </m:oMath>
                </a14:m>
                <a:r>
                  <a:rPr lang="en-US" sz="4000" smtClean="0">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1905000" y="2095500"/>
                <a:ext cx="15849600" cy="7703134"/>
              </a:xfrm>
              <a:prstGeom prst="rect">
                <a:avLst/>
              </a:prstGeom>
              <a:blipFill rotWithShape="0">
                <a:blip r:embed="rId31"/>
                <a:stretch>
                  <a:fillRect l="-1231" b="-2534"/>
                </a:stretch>
              </a:blipFill>
            </p:spPr>
            <p:txBody>
              <a:bodyPr/>
              <a:lstStyle/>
              <a:p>
                <a:r>
                  <a:rPr lang="en-US">
                    <a:noFill/>
                  </a:rPr>
                  <a:t> </a:t>
                </a:r>
              </a:p>
            </p:txBody>
          </p:sp>
        </mc:Fallback>
      </mc:AlternateContent>
      <p:pic>
        <p:nvPicPr>
          <p:cNvPr id="18"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17265406" y="1398646"/>
            <a:ext cx="1639790" cy="760266"/>
          </a:xfrm>
          <a:prstGeom prst="rect">
            <a:avLst/>
          </a:prstGeom>
        </p:spPr>
      </p:pic>
    </p:spTree>
    <p:extLst>
      <p:ext uri="{BB962C8B-B14F-4D97-AF65-F5344CB8AC3E}">
        <p14:creationId xmlns:p14="http://schemas.microsoft.com/office/powerpoint/2010/main" val="6825316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33400" y="-1905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602200" y="-647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4"/>
          <p:cNvGrpSpPr/>
          <p:nvPr/>
        </p:nvGrpSpPr>
        <p:grpSpPr>
          <a:xfrm>
            <a:off x="-2036637" y="9258300"/>
            <a:ext cx="23164800" cy="2748223"/>
            <a:chOff x="0" y="0"/>
            <a:chExt cx="2662746" cy="1511301"/>
          </a:xfrm>
        </p:grpSpPr>
        <p:sp>
          <p:nvSpPr>
            <p:cNvPr id="19"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sp>
        <p:nvSpPr>
          <p:cNvPr id="2" name="Rectangle 1"/>
          <p:cNvSpPr/>
          <p:nvPr/>
        </p:nvSpPr>
        <p:spPr>
          <a:xfrm>
            <a:off x="2019513" y="647700"/>
            <a:ext cx="4952574" cy="1323439"/>
          </a:xfrm>
          <a:prstGeom prst="rect">
            <a:avLst/>
          </a:prstGeom>
        </p:spPr>
        <p:txBody>
          <a:bodyPr wrap="none">
            <a:spAutoFit/>
          </a:bodyPr>
          <a:lstStyle/>
          <a:p>
            <a:pPr marL="571500" lvl="0" indent="-571500">
              <a:lnSpc>
                <a:spcPct val="200000"/>
              </a:lnSpc>
              <a:spcAft>
                <a:spcPts val="600"/>
              </a:spcAft>
              <a:buFontTx/>
              <a:buChar char="-"/>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Vẽ 3 điểm A, B, C.</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23" name="image33.png"/>
          <p:cNvPicPr/>
          <p:nvPr/>
        </p:nvPicPr>
        <p:blipFill>
          <a:blip r:embed="rId2"/>
          <a:srcRect/>
          <a:stretch>
            <a:fillRect/>
          </a:stretch>
        </p:blipFill>
        <p:spPr>
          <a:xfrm>
            <a:off x="4572000" y="2839085"/>
            <a:ext cx="8921432" cy="4151630"/>
          </a:xfrm>
          <a:prstGeom prst="rect">
            <a:avLst/>
          </a:prstGeom>
          <a:ln/>
        </p:spPr>
      </p:pic>
      <p:pic>
        <p:nvPicPr>
          <p:cNvPr id="24" name="Picture 18"/>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l="22194" b="33815"/>
          <a:stretch>
            <a:fillRect/>
          </a:stretch>
        </p:blipFill>
        <p:spPr>
          <a:xfrm rot="10130791">
            <a:off x="15571843" y="314848"/>
            <a:ext cx="1755648" cy="665703"/>
          </a:xfrm>
          <a:prstGeom prst="rect">
            <a:avLst/>
          </a:prstGeom>
        </p:spPr>
      </p:pic>
      <p:pic>
        <p:nvPicPr>
          <p:cNvPr id="28"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647062" y="8200514"/>
            <a:ext cx="1639790" cy="760266"/>
          </a:xfrm>
          <a:prstGeom prst="rect">
            <a:avLst/>
          </a:prstGeom>
        </p:spPr>
      </p:pic>
      <p:pic>
        <p:nvPicPr>
          <p:cNvPr id="31"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6555403" y="8960780"/>
            <a:ext cx="1639790" cy="760266"/>
          </a:xfrm>
          <a:prstGeom prst="rect">
            <a:avLst/>
          </a:prstGeom>
        </p:spPr>
      </p:pic>
    </p:spTree>
    <p:extLst>
      <p:ext uri="{BB962C8B-B14F-4D97-AF65-F5344CB8AC3E}">
        <p14:creationId xmlns:p14="http://schemas.microsoft.com/office/powerpoint/2010/main" val="31959309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33400" y="-1905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602200" y="-647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8" name="Group 4"/>
          <p:cNvGrpSpPr/>
          <p:nvPr/>
        </p:nvGrpSpPr>
        <p:grpSpPr>
          <a:xfrm>
            <a:off x="-2036637" y="9258300"/>
            <a:ext cx="23164800" cy="2748223"/>
            <a:chOff x="0" y="0"/>
            <a:chExt cx="2662746" cy="1511301"/>
          </a:xfrm>
        </p:grpSpPr>
        <p:sp>
          <p:nvSpPr>
            <p:cNvPr id="19"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sp>
        <p:nvSpPr>
          <p:cNvPr id="2" name="Rectangle 1"/>
          <p:cNvSpPr/>
          <p:nvPr/>
        </p:nvSpPr>
        <p:spPr>
          <a:xfrm>
            <a:off x="1989271" y="685799"/>
            <a:ext cx="9769598" cy="1132426"/>
          </a:xfrm>
          <a:prstGeom prst="rect">
            <a:avLst/>
          </a:prstGeom>
        </p:spPr>
        <p:txBody>
          <a:bodyPr wrap="none">
            <a:spAutoFit/>
          </a:bodyPr>
          <a:lstStyle/>
          <a:p>
            <a:pPr marL="571500" lvl="0" indent="-571500">
              <a:lnSpc>
                <a:spcPct val="200000"/>
              </a:lnSpc>
              <a:spcAft>
                <a:spcPts val="600"/>
              </a:spcAft>
              <a:buFontTx/>
              <a:buChar char="-"/>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Vẽ đường thẳng a đi qua hai điểm A, B.</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l="22194" b="33815"/>
          <a:stretch>
            <a:fillRect/>
          </a:stretch>
        </p:blipFill>
        <p:spPr>
          <a:xfrm rot="10130791">
            <a:off x="15571843" y="314848"/>
            <a:ext cx="1755648" cy="665703"/>
          </a:xfrm>
          <a:prstGeom prst="rect">
            <a:avLst/>
          </a:prstGeom>
        </p:spPr>
      </p:pic>
      <p:pic>
        <p:nvPicPr>
          <p:cNvPr id="28"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647062" y="8200514"/>
            <a:ext cx="1639790" cy="760266"/>
          </a:xfrm>
          <a:prstGeom prst="rect">
            <a:avLst/>
          </a:prstGeom>
        </p:spPr>
      </p:pic>
      <p:pic>
        <p:nvPicPr>
          <p:cNvPr id="31"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6555403" y="8960780"/>
            <a:ext cx="1639790" cy="760266"/>
          </a:xfrm>
          <a:prstGeom prst="rect">
            <a:avLst/>
          </a:prstGeom>
        </p:spPr>
      </p:pic>
      <p:pic>
        <p:nvPicPr>
          <p:cNvPr id="11" name="image39.png"/>
          <p:cNvPicPr/>
          <p:nvPr/>
        </p:nvPicPr>
        <p:blipFill>
          <a:blip r:embed="rId39"/>
          <a:srcRect/>
          <a:stretch>
            <a:fillRect/>
          </a:stretch>
        </p:blipFill>
        <p:spPr>
          <a:xfrm>
            <a:off x="5680200" y="3390900"/>
            <a:ext cx="7731125" cy="4664710"/>
          </a:xfrm>
          <a:prstGeom prst="rect">
            <a:avLst/>
          </a:prstGeom>
          <a:ln/>
        </p:spPr>
      </p:pic>
    </p:spTree>
    <p:extLst>
      <p:ext uri="{BB962C8B-B14F-4D97-AF65-F5344CB8AC3E}">
        <p14:creationId xmlns:p14="http://schemas.microsoft.com/office/powerpoint/2010/main" val="2542856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33400" y="-1905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602200" y="-647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8" name="Group 4"/>
          <p:cNvGrpSpPr/>
          <p:nvPr/>
        </p:nvGrpSpPr>
        <p:grpSpPr>
          <a:xfrm>
            <a:off x="-2036637" y="9258300"/>
            <a:ext cx="23164800" cy="2748223"/>
            <a:chOff x="0" y="0"/>
            <a:chExt cx="2662746" cy="1511301"/>
          </a:xfrm>
        </p:grpSpPr>
        <p:sp>
          <p:nvSpPr>
            <p:cNvPr id="19"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sp>
        <p:nvSpPr>
          <p:cNvPr id="2" name="Rectangle 1"/>
          <p:cNvSpPr/>
          <p:nvPr/>
        </p:nvSpPr>
        <p:spPr>
          <a:xfrm>
            <a:off x="1878692" y="1224359"/>
            <a:ext cx="14695048" cy="1132426"/>
          </a:xfrm>
          <a:prstGeom prst="rect">
            <a:avLst/>
          </a:prstGeom>
        </p:spPr>
        <p:txBody>
          <a:bodyPr wrap="none">
            <a:spAutoFit/>
          </a:bodyPr>
          <a:lstStyle/>
          <a:p>
            <a:pPr marL="571500" indent="-571500">
              <a:lnSpc>
                <a:spcPct val="200000"/>
              </a:lnSpc>
              <a:spcAft>
                <a:spcPts val="600"/>
              </a:spcAft>
              <a:buFontTx/>
              <a:buChar char="-"/>
            </a:pPr>
            <a:r>
              <a:rPr lang="vi-VN" sz="4000">
                <a:solidFill>
                  <a:srgbClr val="000000"/>
                </a:solidFill>
                <a:ea typeface="Times New Roman" panose="02020603050405020304" pitchFamily="18" charset="0"/>
                <a:cs typeface="Arial" panose="020B0604020202020204" pitchFamily="34" charset="0"/>
              </a:rPr>
              <a:t>Vẽ đường thẳng b đi qua C và song song với đường thẳng a.</a:t>
            </a:r>
          </a:p>
        </p:txBody>
      </p:sp>
      <p:pic>
        <p:nvPicPr>
          <p:cNvPr id="24"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l="22194" b="33815"/>
          <a:stretch>
            <a:fillRect/>
          </a:stretch>
        </p:blipFill>
        <p:spPr>
          <a:xfrm rot="10130791">
            <a:off x="15571842" y="246378"/>
            <a:ext cx="1755648" cy="665703"/>
          </a:xfrm>
          <a:prstGeom prst="rect">
            <a:avLst/>
          </a:prstGeom>
        </p:spPr>
      </p:pic>
      <p:pic>
        <p:nvPicPr>
          <p:cNvPr id="28"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647062" y="8200514"/>
            <a:ext cx="1639790" cy="760266"/>
          </a:xfrm>
          <a:prstGeom prst="rect">
            <a:avLst/>
          </a:prstGeom>
        </p:spPr>
      </p:pic>
      <p:pic>
        <p:nvPicPr>
          <p:cNvPr id="31"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6555403" y="8960780"/>
            <a:ext cx="1639790" cy="760266"/>
          </a:xfrm>
          <a:prstGeom prst="rect">
            <a:avLst/>
          </a:prstGeom>
        </p:spPr>
      </p:pic>
      <p:pic>
        <p:nvPicPr>
          <p:cNvPr id="12" name="image51.png"/>
          <p:cNvPicPr/>
          <p:nvPr/>
        </p:nvPicPr>
        <p:blipFill>
          <a:blip r:embed="rId39"/>
          <a:srcRect/>
          <a:stretch>
            <a:fillRect/>
          </a:stretch>
        </p:blipFill>
        <p:spPr>
          <a:xfrm>
            <a:off x="4186237" y="3848029"/>
            <a:ext cx="9986963" cy="3919027"/>
          </a:xfrm>
          <a:prstGeom prst="rect">
            <a:avLst/>
          </a:prstGeom>
          <a:ln/>
        </p:spPr>
      </p:pic>
    </p:spTree>
    <p:extLst>
      <p:ext uri="{BB962C8B-B14F-4D97-AF65-F5344CB8AC3E}">
        <p14:creationId xmlns:p14="http://schemas.microsoft.com/office/powerpoint/2010/main" val="37537488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5925800" y="8343900"/>
            <a:ext cx="1955383" cy="1613190"/>
          </a:xfrm>
          <a:prstGeom prst="rect">
            <a:avLst/>
          </a:prstGeom>
        </p:spPr>
      </p:pic>
      <p:sp>
        <p:nvSpPr>
          <p:cNvPr id="5" name="TextBox 5"/>
          <p:cNvSpPr txBox="1"/>
          <p:nvPr/>
        </p:nvSpPr>
        <p:spPr>
          <a:xfrm>
            <a:off x="7010400" y="571500"/>
            <a:ext cx="46481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KHỞI ĐỘNG</a:t>
            </a:r>
          </a:p>
        </p:txBody>
      </p:sp>
      <p:grpSp>
        <p:nvGrpSpPr>
          <p:cNvPr id="7" name="Group 7"/>
          <p:cNvGrpSpPr/>
          <p:nvPr/>
        </p:nvGrpSpPr>
        <p:grpSpPr>
          <a:xfrm>
            <a:off x="543391" y="9150495"/>
            <a:ext cx="2580809" cy="742902"/>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sp>
      </p:grpSp>
      <p:sp>
        <p:nvSpPr>
          <p:cNvPr id="14" name="Action Button: Help 13">
            <a:hlinkClick r:id="" action="ppaction://noaction" highlightClick="1"/>
          </p:cNvPr>
          <p:cNvSpPr/>
          <p:nvPr/>
        </p:nvSpPr>
        <p:spPr>
          <a:xfrm>
            <a:off x="16422442" y="629007"/>
            <a:ext cx="856658" cy="780693"/>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algn="ctr">
              <a:buClr>
                <a:srgbClr val="000000"/>
              </a:buClr>
              <a:buFont typeface="Arial"/>
              <a:buNone/>
              <a:defRPr/>
            </a:pPr>
            <a:endParaRPr lang="en-US" sz="1400" kern="0" smtClean="0">
              <a:solidFill>
                <a:srgbClr val="FFFFFF"/>
              </a:solidFill>
              <a:latin typeface="Arial"/>
              <a:sym typeface="Arial"/>
            </a:endParaRPr>
          </a:p>
        </p:txBody>
      </p:sp>
      <p:pic>
        <p:nvPicPr>
          <p:cNvPr id="18"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19743" y="636627"/>
            <a:ext cx="1439486" cy="667398"/>
          </a:xfrm>
          <a:prstGeom prst="rect">
            <a:avLst/>
          </a:prstGeom>
        </p:spPr>
      </p:pic>
      <p:sp>
        <p:nvSpPr>
          <p:cNvPr id="2" name="Rectangle 1"/>
          <p:cNvSpPr/>
          <p:nvPr/>
        </p:nvSpPr>
        <p:spPr>
          <a:xfrm>
            <a:off x="457200" y="2022664"/>
            <a:ext cx="17337793" cy="2862322"/>
          </a:xfrm>
          <a:prstGeom prst="rect">
            <a:avLst/>
          </a:prstGeom>
        </p:spPr>
        <p:txBody>
          <a:bodyPr wrap="square">
            <a:spAutoFit/>
          </a:bodyPr>
          <a:lstStyle/>
          <a:p>
            <a:pPr algn="just">
              <a:lnSpc>
                <a:spcPct val="150000"/>
              </a:lnSpc>
            </a:pPr>
            <a:r>
              <a:rPr lang="en-US" sz="4000" b="1">
                <a:latin typeface="Arial" panose="020B0604020202020204" pitchFamily="34" charset="0"/>
                <a:ea typeface="Times New Roman" panose="02020603050405020304" pitchFamily="18" charset="0"/>
                <a:cs typeface="Arial" panose="020B0604020202020204" pitchFamily="34" charset="0"/>
              </a:rPr>
              <a:t>Câu 1. </a:t>
            </a:r>
            <a:endParaRPr lang="en-US" sz="40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b="1">
                <a:latin typeface="Arial" panose="020B0604020202020204" pitchFamily="34" charset="0"/>
                <a:ea typeface="Times New Roman" panose="02020603050405020304" pitchFamily="18" charset="0"/>
                <a:cs typeface="Arial" panose="020B0604020202020204" pitchFamily="34" charset="0"/>
              </a:rPr>
              <a:t>Tia phân giác</a:t>
            </a:r>
            <a:r>
              <a:rPr lang="en-US" sz="4000">
                <a:latin typeface="Arial" panose="020B0604020202020204" pitchFamily="34" charset="0"/>
                <a:ea typeface="Times New Roman" panose="02020603050405020304" pitchFamily="18" charset="0"/>
                <a:cs typeface="Arial" panose="020B0604020202020204" pitchFamily="34" charset="0"/>
              </a:rPr>
              <a:t> của một góc là tia xuất phát từ đỉnh của góc, đi qua một điểm trong của góc và tạo với hai cạnh của góc đó là hai góc bằng nhau.</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Isosceles Triangle 3"/>
          <p:cNvSpPr/>
          <p:nvPr/>
        </p:nvSpPr>
        <p:spPr>
          <a:xfrm>
            <a:off x="6476999" y="6099323"/>
            <a:ext cx="5715000" cy="3387846"/>
          </a:xfrm>
          <a:prstGeom prst="triangle">
            <a:avLst>
              <a:gd name="adj" fmla="val 66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9799062" y="6117596"/>
            <a:ext cx="446184" cy="336957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Arc 14"/>
          <p:cNvSpPr/>
          <p:nvPr/>
        </p:nvSpPr>
        <p:spPr>
          <a:xfrm flipH="1" flipV="1">
            <a:off x="9881579" y="6100762"/>
            <a:ext cx="457200" cy="685802"/>
          </a:xfrm>
          <a:prstGeom prst="arc">
            <a:avLst>
              <a:gd name="adj1" fmla="val 15828791"/>
              <a:gd name="adj2"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17523416" flipH="1" flipV="1">
            <a:off x="9935487" y="6159163"/>
            <a:ext cx="609857" cy="690452"/>
          </a:xfrm>
          <a:prstGeom prst="arc">
            <a:avLst>
              <a:gd name="adj1" fmla="val 16218652"/>
              <a:gd name="adj2" fmla="val 2125529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80569298"/>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5"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33400" y="-1905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602200" y="-647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8" name="Group 4"/>
          <p:cNvGrpSpPr/>
          <p:nvPr/>
        </p:nvGrpSpPr>
        <p:grpSpPr>
          <a:xfrm>
            <a:off x="-2036637" y="9258300"/>
            <a:ext cx="23164800" cy="2748223"/>
            <a:chOff x="0" y="0"/>
            <a:chExt cx="2662746" cy="1511301"/>
          </a:xfrm>
        </p:grpSpPr>
        <p:sp>
          <p:nvSpPr>
            <p:cNvPr id="19"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sp>
        <p:nvSpPr>
          <p:cNvPr id="2" name="Rectangle 1"/>
          <p:cNvSpPr/>
          <p:nvPr/>
        </p:nvSpPr>
        <p:spPr>
          <a:xfrm>
            <a:off x="1878692" y="1224359"/>
            <a:ext cx="7859844" cy="1132426"/>
          </a:xfrm>
          <a:prstGeom prst="rect">
            <a:avLst/>
          </a:prstGeom>
        </p:spPr>
        <p:txBody>
          <a:bodyPr wrap="none">
            <a:spAutoFit/>
          </a:bodyPr>
          <a:lstStyle/>
          <a:p>
            <a:pPr marL="571500" indent="-571500">
              <a:lnSpc>
                <a:spcPct val="200000"/>
              </a:lnSpc>
              <a:spcAft>
                <a:spcPts val="600"/>
              </a:spcAft>
              <a:buFontTx/>
              <a:buChar char="-"/>
            </a:pPr>
            <a:r>
              <a:rPr lang="vi-VN" sz="4000">
                <a:solidFill>
                  <a:srgbClr val="000000"/>
                </a:solidFill>
                <a:ea typeface="Times New Roman" panose="02020603050405020304" pitchFamily="18" charset="0"/>
                <a:cs typeface="Arial" panose="020B0604020202020204" pitchFamily="34" charset="0"/>
              </a:rPr>
              <a:t>Vẽ điểm D trên đường thẳng b.</a:t>
            </a:r>
          </a:p>
        </p:txBody>
      </p:sp>
      <p:pic>
        <p:nvPicPr>
          <p:cNvPr id="24"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l="22194" b="33815"/>
          <a:stretch>
            <a:fillRect/>
          </a:stretch>
        </p:blipFill>
        <p:spPr>
          <a:xfrm rot="10130791">
            <a:off x="15571842" y="246378"/>
            <a:ext cx="1755648" cy="665703"/>
          </a:xfrm>
          <a:prstGeom prst="rect">
            <a:avLst/>
          </a:prstGeom>
        </p:spPr>
      </p:pic>
      <p:pic>
        <p:nvPicPr>
          <p:cNvPr id="28"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647062" y="8200514"/>
            <a:ext cx="1639790" cy="760266"/>
          </a:xfrm>
          <a:prstGeom prst="rect">
            <a:avLst/>
          </a:prstGeom>
        </p:spPr>
      </p:pic>
      <p:pic>
        <p:nvPicPr>
          <p:cNvPr id="31"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6555403" y="8960780"/>
            <a:ext cx="1639790" cy="760266"/>
          </a:xfrm>
          <a:prstGeom prst="rect">
            <a:avLst/>
          </a:prstGeom>
        </p:spPr>
      </p:pic>
      <p:pic>
        <p:nvPicPr>
          <p:cNvPr id="11" name="image46.png"/>
          <p:cNvPicPr/>
          <p:nvPr/>
        </p:nvPicPr>
        <p:blipFill>
          <a:blip r:embed="rId39"/>
          <a:srcRect/>
          <a:stretch>
            <a:fillRect/>
          </a:stretch>
        </p:blipFill>
        <p:spPr>
          <a:xfrm>
            <a:off x="3243263" y="3467100"/>
            <a:ext cx="12453937" cy="5100638"/>
          </a:xfrm>
          <a:prstGeom prst="rect">
            <a:avLst/>
          </a:prstGeom>
          <a:ln/>
        </p:spPr>
      </p:pic>
    </p:spTree>
    <p:extLst>
      <p:ext uri="{BB962C8B-B14F-4D97-AF65-F5344CB8AC3E}">
        <p14:creationId xmlns:p14="http://schemas.microsoft.com/office/powerpoint/2010/main" val="33667665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33400" y="-1905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602200" y="-647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8" name="Group 4"/>
          <p:cNvGrpSpPr/>
          <p:nvPr/>
        </p:nvGrpSpPr>
        <p:grpSpPr>
          <a:xfrm>
            <a:off x="-2036637" y="9258300"/>
            <a:ext cx="23164800" cy="2748223"/>
            <a:chOff x="0" y="0"/>
            <a:chExt cx="2662746" cy="1511301"/>
          </a:xfrm>
        </p:grpSpPr>
        <p:sp>
          <p:nvSpPr>
            <p:cNvPr id="19"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sp>
        <p:nvSpPr>
          <p:cNvPr id="2" name="Rectangle 1"/>
          <p:cNvSpPr/>
          <p:nvPr/>
        </p:nvSpPr>
        <p:spPr>
          <a:xfrm>
            <a:off x="1878692" y="1224359"/>
            <a:ext cx="10526793" cy="1147109"/>
          </a:xfrm>
          <a:prstGeom prst="rect">
            <a:avLst/>
          </a:prstGeom>
        </p:spPr>
        <p:txBody>
          <a:bodyPr wrap="none">
            <a:spAutoFit/>
          </a:bodyPr>
          <a:lstStyle/>
          <a:p>
            <a:pPr marL="571500" indent="-571500">
              <a:lnSpc>
                <a:spcPct val="200000"/>
              </a:lnSpc>
              <a:spcAft>
                <a:spcPts val="600"/>
              </a:spcAft>
              <a:buFontTx/>
              <a:buChar char="-"/>
            </a:pPr>
            <a:r>
              <a:rPr lang="vi-VN" sz="4000">
                <a:solidFill>
                  <a:srgbClr val="000000"/>
                </a:solidFill>
                <a:ea typeface="Times New Roman" panose="02020603050405020304" pitchFamily="18" charset="0"/>
                <a:cs typeface="Arial" panose="020B0604020202020204" pitchFamily="34" charset="0"/>
              </a:rPr>
              <a:t>Vẽ đường thẳng x cắt a tại A và cắt b </a:t>
            </a:r>
            <a:r>
              <a:rPr lang="vi-VN" sz="4000">
                <a:solidFill>
                  <a:srgbClr val="000000"/>
                </a:solidFill>
                <a:ea typeface="Times New Roman" panose="02020603050405020304" pitchFamily="18" charset="0"/>
                <a:cs typeface="Arial" panose="020B0604020202020204" pitchFamily="34" charset="0"/>
              </a:rPr>
              <a:t>tại </a:t>
            </a:r>
            <a:r>
              <a:rPr lang="vi-VN" sz="4000" smtClean="0">
                <a:solidFill>
                  <a:srgbClr val="000000"/>
                </a:solidFill>
                <a:ea typeface="Times New Roman" panose="02020603050405020304" pitchFamily="18" charset="0"/>
                <a:cs typeface="Arial" panose="020B0604020202020204" pitchFamily="34" charset="0"/>
              </a:rPr>
              <a:t>C</a:t>
            </a:r>
            <a:r>
              <a:rPr lang="en-US" sz="4000" smtClean="0">
                <a:solidFill>
                  <a:srgbClr val="000000"/>
                </a:solidFill>
                <a:ea typeface="Times New Roman" panose="02020603050405020304" pitchFamily="18" charset="0"/>
                <a:cs typeface="Arial" panose="020B0604020202020204" pitchFamily="34" charset="0"/>
              </a:rPr>
              <a:t>.</a:t>
            </a:r>
            <a:endParaRPr lang="vi-VN" sz="4000">
              <a:solidFill>
                <a:srgbClr val="000000"/>
              </a:solidFill>
              <a:ea typeface="Times New Roman" panose="02020603050405020304" pitchFamily="18" charset="0"/>
              <a:cs typeface="Arial" panose="020B0604020202020204" pitchFamily="34" charset="0"/>
            </a:endParaRPr>
          </a:p>
        </p:txBody>
      </p:sp>
      <p:pic>
        <p:nvPicPr>
          <p:cNvPr id="24"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l="22194" b="33815"/>
          <a:stretch>
            <a:fillRect/>
          </a:stretch>
        </p:blipFill>
        <p:spPr>
          <a:xfrm rot="10130791">
            <a:off x="15571842" y="246378"/>
            <a:ext cx="1755648" cy="665703"/>
          </a:xfrm>
          <a:prstGeom prst="rect">
            <a:avLst/>
          </a:prstGeom>
        </p:spPr>
      </p:pic>
      <p:pic>
        <p:nvPicPr>
          <p:cNvPr id="28"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647062" y="8200514"/>
            <a:ext cx="1639790" cy="760266"/>
          </a:xfrm>
          <a:prstGeom prst="rect">
            <a:avLst/>
          </a:prstGeom>
        </p:spPr>
      </p:pic>
      <p:pic>
        <p:nvPicPr>
          <p:cNvPr id="31"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6555403" y="8960780"/>
            <a:ext cx="1639790" cy="760266"/>
          </a:xfrm>
          <a:prstGeom prst="rect">
            <a:avLst/>
          </a:prstGeom>
        </p:spPr>
      </p:pic>
      <p:pic>
        <p:nvPicPr>
          <p:cNvPr id="12" name="image35.png"/>
          <p:cNvPicPr/>
          <p:nvPr/>
        </p:nvPicPr>
        <p:blipFill>
          <a:blip r:embed="rId39"/>
          <a:srcRect/>
          <a:stretch>
            <a:fillRect/>
          </a:stretch>
        </p:blipFill>
        <p:spPr>
          <a:xfrm>
            <a:off x="4457700" y="3440259"/>
            <a:ext cx="9715500" cy="4760255"/>
          </a:xfrm>
          <a:prstGeom prst="rect">
            <a:avLst/>
          </a:prstGeom>
          <a:ln/>
        </p:spPr>
      </p:pic>
    </p:spTree>
    <p:extLst>
      <p:ext uri="{BB962C8B-B14F-4D97-AF65-F5344CB8AC3E}">
        <p14:creationId xmlns:p14="http://schemas.microsoft.com/office/powerpoint/2010/main" val="1495685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33400" y="-1905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602200" y="-647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8" name="Group 4"/>
          <p:cNvGrpSpPr/>
          <p:nvPr/>
        </p:nvGrpSpPr>
        <p:grpSpPr>
          <a:xfrm>
            <a:off x="-2036637" y="9258300"/>
            <a:ext cx="23164800" cy="2748223"/>
            <a:chOff x="0" y="0"/>
            <a:chExt cx="2662746" cy="1511301"/>
          </a:xfrm>
        </p:grpSpPr>
        <p:sp>
          <p:nvSpPr>
            <p:cNvPr id="19"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mc:AlternateContent xmlns:mc="http://schemas.openxmlformats.org/markup-compatibility/2006">
        <mc:Choice xmlns:a14="http://schemas.microsoft.com/office/drawing/2010/main" Requires="a14">
          <p:sp>
            <p:nvSpPr>
              <p:cNvPr id="2" name="Rectangle 1"/>
              <p:cNvSpPr/>
              <p:nvPr/>
            </p:nvSpPr>
            <p:spPr>
              <a:xfrm>
                <a:off x="1815800" y="394699"/>
                <a:ext cx="11473334" cy="1162882"/>
              </a:xfrm>
              <a:prstGeom prst="rect">
                <a:avLst/>
              </a:prstGeom>
            </p:spPr>
            <p:txBody>
              <a:bodyPr wrap="none">
                <a:spAutoFit/>
              </a:bodyPr>
              <a:lstStyle/>
              <a:p>
                <a:pPr marL="571500" lvl="0" indent="-571500">
                  <a:lnSpc>
                    <a:spcPct val="200000"/>
                  </a:lnSpc>
                  <a:spcAft>
                    <a:spcPts val="600"/>
                  </a:spcAft>
                  <a:buFontTx/>
                  <a:buChar char="-"/>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Đo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và so sánh hai góc so le trong </a:t>
                </a:r>
                <a14:m>
                  <m:oMath xmlns:m="http://schemas.openxmlformats.org/officeDocument/2006/math">
                    <m:acc>
                      <m:accPr>
                        <m:chr m:val="̂"/>
                        <m:ctrlPr>
                          <a:rPr lang="en-US" sz="40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𝐷𝐶𝐴</m:t>
                        </m:r>
                      </m:e>
                    </m:acc>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𝐵𝐴𝐶</m:t>
                        </m:r>
                      </m:e>
                    </m:acc>
                  </m:oMath>
                </a14:m>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815800" y="394699"/>
                <a:ext cx="11473334" cy="1162882"/>
              </a:xfrm>
              <a:prstGeom prst="rect">
                <a:avLst/>
              </a:prstGeom>
              <a:blipFill rotWithShape="0">
                <a:blip r:embed="rId2"/>
                <a:stretch>
                  <a:fillRect l="-1700" r="-903" b="-21466"/>
                </a:stretch>
              </a:blipFill>
            </p:spPr>
            <p:txBody>
              <a:bodyPr/>
              <a:lstStyle/>
              <a:p>
                <a:r>
                  <a:rPr lang="en-US">
                    <a:noFill/>
                  </a:rPr>
                  <a:t> </a:t>
                </a:r>
              </a:p>
            </p:txBody>
          </p:sp>
        </mc:Fallback>
      </mc:AlternateContent>
      <p:pic>
        <p:nvPicPr>
          <p:cNvPr id="24" name="Picture 18"/>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l="22194" b="33815"/>
          <a:stretch>
            <a:fillRect/>
          </a:stretch>
        </p:blipFill>
        <p:spPr>
          <a:xfrm rot="10130791">
            <a:off x="15571842" y="246378"/>
            <a:ext cx="1755648" cy="665703"/>
          </a:xfrm>
          <a:prstGeom prst="rect">
            <a:avLst/>
          </a:prstGeom>
        </p:spPr>
      </p:pic>
      <p:pic>
        <p:nvPicPr>
          <p:cNvPr id="28"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647062" y="8200514"/>
            <a:ext cx="1639790" cy="760266"/>
          </a:xfrm>
          <a:prstGeom prst="rect">
            <a:avLst/>
          </a:prstGeom>
        </p:spPr>
      </p:pic>
      <p:pic>
        <p:nvPicPr>
          <p:cNvPr id="31"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6555403" y="8960780"/>
            <a:ext cx="1639790" cy="760266"/>
          </a:xfrm>
          <a:prstGeom prst="rect">
            <a:avLst/>
          </a:prstGeom>
        </p:spPr>
      </p:pic>
      <p:pic>
        <p:nvPicPr>
          <p:cNvPr id="12" name="image35.png"/>
          <p:cNvPicPr/>
          <p:nvPr/>
        </p:nvPicPr>
        <p:blipFill>
          <a:blip r:embed="rId39"/>
          <a:srcRect/>
          <a:stretch>
            <a:fillRect/>
          </a:stretch>
        </p:blipFill>
        <p:spPr>
          <a:xfrm>
            <a:off x="4412582" y="2324100"/>
            <a:ext cx="9715500" cy="4760255"/>
          </a:xfrm>
          <a:prstGeom prst="rect">
            <a:avLst/>
          </a:prstGeom>
          <a:ln/>
        </p:spPr>
      </p:pic>
      <p:sp>
        <p:nvSpPr>
          <p:cNvPr id="3" name="Arc 2"/>
          <p:cNvSpPr/>
          <p:nvPr/>
        </p:nvSpPr>
        <p:spPr>
          <a:xfrm flipH="1" flipV="1">
            <a:off x="8413082" y="2808141"/>
            <a:ext cx="914400" cy="685800"/>
          </a:xfrm>
          <a:prstGeom prst="arc">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TextBox 3"/>
              <p:cNvSpPr txBox="1"/>
              <p:nvPr/>
            </p:nvSpPr>
            <p:spPr>
              <a:xfrm>
                <a:off x="6840599" y="3342905"/>
                <a:ext cx="1333500" cy="70788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43</m:t>
                      </m:r>
                      <m:r>
                        <a:rPr lang="en-US" sz="4000" b="0" i="1" smtClean="0">
                          <a:latin typeface="Cambria Math" panose="02040503050406030204" pitchFamily="18" charset="0"/>
                        </a:rPr>
                        <m:t>,</m:t>
                      </m:r>
                      <m:r>
                        <a:rPr lang="en-US" sz="4000" b="0" i="1" smtClean="0">
                          <a:latin typeface="Cambria Math" panose="02040503050406030204" pitchFamily="18" charset="0"/>
                        </a:rPr>
                        <m:t>22</m:t>
                      </m:r>
                      <m:r>
                        <a:rPr lang="en-US" sz="4000" b="0" i="1" smtClean="0">
                          <a:latin typeface="Cambria Math" panose="02040503050406030204" pitchFamily="18" charset="0"/>
                          <a:ea typeface="Cambria Math" panose="02040503050406030204" pitchFamily="18" charset="0"/>
                        </a:rPr>
                        <m:t>°</m:t>
                      </m:r>
                    </m:oMath>
                  </m:oMathPara>
                </a14:m>
                <a:endParaRPr lang="en-US" sz="4000"/>
              </a:p>
            </p:txBody>
          </p:sp>
        </mc:Choice>
        <mc:Fallback>
          <p:sp>
            <p:nvSpPr>
              <p:cNvPr id="4" name="TextBox 3"/>
              <p:cNvSpPr txBox="1">
                <a:spLocks noRot="1" noChangeAspect="1" noMove="1" noResize="1" noEditPoints="1" noAdjustHandles="1" noChangeArrowheads="1" noChangeShapeType="1" noTextEdit="1"/>
              </p:cNvSpPr>
              <p:nvPr/>
            </p:nvSpPr>
            <p:spPr>
              <a:xfrm>
                <a:off x="6840599" y="3342905"/>
                <a:ext cx="1333500" cy="707886"/>
              </a:xfrm>
              <a:prstGeom prst="rect">
                <a:avLst/>
              </a:prstGeom>
              <a:blipFill rotWithShape="0">
                <a:blip r:embed="rId40"/>
                <a:stretch>
                  <a:fillRect r="-11416"/>
                </a:stretch>
              </a:blipFill>
            </p:spPr>
            <p:txBody>
              <a:bodyPr/>
              <a:lstStyle/>
              <a:p>
                <a:r>
                  <a:rPr lang="en-US">
                    <a:noFill/>
                  </a:rPr>
                  <a:t> </a:t>
                </a:r>
              </a:p>
            </p:txBody>
          </p:sp>
        </mc:Fallback>
      </mc:AlternateContent>
      <p:sp>
        <p:nvSpPr>
          <p:cNvPr id="5" name="Arc 4"/>
          <p:cNvSpPr/>
          <p:nvPr/>
        </p:nvSpPr>
        <p:spPr>
          <a:xfrm>
            <a:off x="7117682" y="5290669"/>
            <a:ext cx="491646" cy="946472"/>
          </a:xfrm>
          <a:prstGeom prst="arc">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4" name="TextBox 13"/>
              <p:cNvSpPr txBox="1"/>
              <p:nvPr/>
            </p:nvSpPr>
            <p:spPr>
              <a:xfrm>
                <a:off x="7746332" y="4965284"/>
                <a:ext cx="1333500" cy="70788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43</m:t>
                      </m:r>
                      <m:r>
                        <a:rPr lang="en-US" sz="4000" b="0" i="1" smtClean="0">
                          <a:latin typeface="Cambria Math" panose="02040503050406030204" pitchFamily="18" charset="0"/>
                        </a:rPr>
                        <m:t>,</m:t>
                      </m:r>
                      <m:r>
                        <a:rPr lang="en-US" sz="4000" b="0" i="1" smtClean="0">
                          <a:latin typeface="Cambria Math" panose="02040503050406030204" pitchFamily="18" charset="0"/>
                        </a:rPr>
                        <m:t>22</m:t>
                      </m:r>
                      <m:r>
                        <a:rPr lang="en-US" sz="4000" b="0" i="1" smtClean="0">
                          <a:latin typeface="Cambria Math" panose="02040503050406030204" pitchFamily="18" charset="0"/>
                          <a:ea typeface="Cambria Math" panose="02040503050406030204" pitchFamily="18" charset="0"/>
                        </a:rPr>
                        <m:t>°</m:t>
                      </m:r>
                    </m:oMath>
                  </m:oMathPara>
                </a14:m>
                <a:endParaRPr lang="en-US" sz="4000"/>
              </a:p>
            </p:txBody>
          </p:sp>
        </mc:Choice>
        <mc:Fallback>
          <p:sp>
            <p:nvSpPr>
              <p:cNvPr id="14" name="TextBox 13"/>
              <p:cNvSpPr txBox="1">
                <a:spLocks noRot="1" noChangeAspect="1" noMove="1" noResize="1" noEditPoints="1" noAdjustHandles="1" noChangeArrowheads="1" noChangeShapeType="1" noTextEdit="1"/>
              </p:cNvSpPr>
              <p:nvPr/>
            </p:nvSpPr>
            <p:spPr>
              <a:xfrm>
                <a:off x="7746332" y="4965284"/>
                <a:ext cx="1333500" cy="707886"/>
              </a:xfrm>
              <a:prstGeom prst="rect">
                <a:avLst/>
              </a:prstGeom>
              <a:blipFill rotWithShape="0">
                <a:blip r:embed="rId41"/>
                <a:stretch>
                  <a:fillRect r="-119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6209800" y="7764915"/>
                <a:ext cx="10713510" cy="1046633"/>
              </a:xfrm>
              <a:prstGeom prst="rect">
                <a:avLst/>
              </a:prstGeom>
            </p:spPr>
            <p:txBody>
              <a:bodyPr wrap="none">
                <a:spAutoFit/>
              </a:bodyPr>
              <a:lstStyle/>
              <a:p>
                <a:pPr>
                  <a:lnSpc>
                    <a:spcPct val="150000"/>
                  </a:lnSpc>
                  <a:spcAft>
                    <a:spcPts val="600"/>
                  </a:spcAft>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Từ hình vẽ</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a:solidFill>
                          <a:prstClr val="black"/>
                        </a:solidFill>
                        <a:latin typeface="Cambria Math" panose="02040503050406030204" pitchFamily="18" charset="0"/>
                      </a:rPr>
                      <m:t>⇒</m:t>
                    </m:r>
                  </m:oMath>
                </a14:m>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hai góc </a:t>
                </a:r>
                <a14:m>
                  <m:oMath xmlns:m="http://schemas.openxmlformats.org/officeDocument/2006/math">
                    <m:acc>
                      <m:accPr>
                        <m:chr m:val="̂"/>
                        <m:ctrlP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𝐷𝐶𝐴</m:t>
                        </m:r>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𝐵𝐴𝐶</m:t>
                        </m:r>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bằng nhau.</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6209800" y="7764915"/>
                <a:ext cx="10713510" cy="1046633"/>
              </a:xfrm>
              <a:prstGeom prst="rect">
                <a:avLst/>
              </a:prstGeom>
              <a:blipFill rotWithShape="0">
                <a:blip r:embed="rId42"/>
                <a:stretch>
                  <a:fillRect l="-2049" r="-968" b="-12865"/>
                </a:stretch>
              </a:blipFill>
            </p:spPr>
            <p:txBody>
              <a:bodyPr/>
              <a:lstStyle/>
              <a:p>
                <a:r>
                  <a:rPr lang="en-US">
                    <a:noFill/>
                  </a:rPr>
                  <a:t> </a:t>
                </a:r>
              </a:p>
            </p:txBody>
          </p:sp>
        </mc:Fallback>
      </mc:AlternateContent>
    </p:spTree>
    <p:extLst>
      <p:ext uri="{BB962C8B-B14F-4D97-AF65-F5344CB8AC3E}">
        <p14:creationId xmlns:p14="http://schemas.microsoft.com/office/powerpoint/2010/main" val="543554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14"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501570" y="3390900"/>
            <a:ext cx="5518230" cy="3657600"/>
            <a:chOff x="0" y="0"/>
            <a:chExt cx="2128509" cy="1186950"/>
          </a:xfrm>
        </p:grpSpPr>
        <p:sp>
          <p:nvSpPr>
            <p:cNvPr id="5"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17" name="Rectangle 16"/>
          <p:cNvSpPr/>
          <p:nvPr/>
        </p:nvSpPr>
        <p:spPr>
          <a:xfrm>
            <a:off x="1111170" y="3771900"/>
            <a:ext cx="4267200" cy="286232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solidFill>
                  <a:srgbClr val="FFFFFF"/>
                </a:solidFill>
                <a:latin typeface="Arial"/>
                <a:ea typeface="Calibri" panose="020F0502020204030204" pitchFamily="34" charset="0"/>
                <a:cs typeface="Times New Roman" panose="02020603050405020304" pitchFamily="18" charset="0"/>
                <a:sym typeface="Arial"/>
              </a:rPr>
              <a:t>* Ghi </a:t>
            </a:r>
            <a:r>
              <a:rPr lang="pt-BR" sz="4000" kern="0">
                <a:solidFill>
                  <a:srgbClr val="FFFFFF"/>
                </a:solidFill>
                <a:latin typeface="Arial"/>
                <a:ea typeface="Calibri" panose="020F0502020204030204" pitchFamily="34" charset="0"/>
                <a:cs typeface="Times New Roman" panose="02020603050405020304" pitchFamily="18" charset="0"/>
                <a:sym typeface="Arial"/>
              </a:rPr>
              <a:t>nhớ </a:t>
            </a:r>
            <a:r>
              <a:rPr lang="vi-VN" sz="4000" kern="0" smtClean="0">
                <a:solidFill>
                  <a:srgbClr val="FFFFFF"/>
                </a:solidFill>
                <a:latin typeface="Arial"/>
                <a:ea typeface="Calibri" panose="020F0502020204030204" pitchFamily="34" charset="0"/>
                <a:cs typeface="Times New Roman" panose="02020603050405020304" pitchFamily="18" charset="0"/>
                <a:sym typeface="Arial"/>
              </a:rPr>
              <a:t>các </a:t>
            </a:r>
            <a:r>
              <a:rPr lang="vi-VN" sz="4000" kern="0">
                <a:solidFill>
                  <a:srgbClr val="FFFFFF"/>
                </a:solidFill>
                <a:latin typeface="Arial"/>
                <a:ea typeface="Calibri" panose="020F0502020204030204" pitchFamily="34" charset="0"/>
                <a:cs typeface="Times New Roman" panose="02020603050405020304" pitchFamily="18" charset="0"/>
                <a:sym typeface="Arial"/>
              </a:rPr>
              <a:t>kiến thức đã học trong chương</a:t>
            </a:r>
            <a:r>
              <a:rPr lang="pt-BR" sz="4000" kern="0" smtClean="0">
                <a:solidFill>
                  <a:srgbClr val="FFFFFF"/>
                </a:solidFill>
                <a:latin typeface="Arial"/>
                <a:ea typeface="Calibri" panose="020F0502020204030204" pitchFamily="34" charset="0"/>
                <a:cs typeface="Times New Roman" panose="02020603050405020304" pitchFamily="18" charset="0"/>
                <a:sym typeface="Arial"/>
              </a:rPr>
              <a:t>. </a:t>
            </a:r>
            <a:endParaRPr lang="pt-BR" sz="4000" kern="0">
              <a:solidFill>
                <a:srgbClr val="FFFFFF"/>
              </a:solidFill>
              <a:latin typeface="Arial"/>
              <a:ea typeface="Calibri" panose="020F0502020204030204" pitchFamily="34" charset="0"/>
              <a:cs typeface="Times New Roman" panose="02020603050405020304" pitchFamily="18" charset="0"/>
              <a:sym typeface="Arial"/>
            </a:endParaRPr>
          </a:p>
        </p:txBody>
      </p:sp>
      <p:sp>
        <p:nvSpPr>
          <p:cNvPr id="18" name="TextBox 5"/>
          <p:cNvSpPr txBox="1"/>
          <p:nvPr/>
        </p:nvSpPr>
        <p:spPr>
          <a:xfrm>
            <a:off x="5638800" y="1333500"/>
            <a:ext cx="8381999" cy="846386"/>
          </a:xfrm>
          <a:prstGeom prst="rect">
            <a:avLst/>
          </a:prstGeom>
        </p:spPr>
        <p:txBody>
          <a:bodyPr wrap="square" lIns="0" tIns="0" rIns="0" bIns="0" rtlCol="0" anchor="t">
            <a:spAutoFit/>
          </a:bodyPr>
          <a:lstStyle/>
          <a:p>
            <a:pPr>
              <a:spcBef>
                <a:spcPct val="0"/>
              </a:spcBef>
            </a:pPr>
            <a:r>
              <a:rPr lang="en-US" sz="5500" b="1" smtClean="0">
                <a:solidFill>
                  <a:srgbClr val="497FB4"/>
                </a:solidFill>
                <a:latin typeface="Arial" panose="020B0604020202020204" pitchFamily="34" charset="0"/>
                <a:cs typeface="Arial" panose="020B0604020202020204" pitchFamily="34" charset="0"/>
              </a:rPr>
              <a:t>HƯỚNG DẪN VỀ NHÀ</a:t>
            </a:r>
            <a:endParaRPr lang="en-US" sz="5500" b="1">
              <a:solidFill>
                <a:srgbClr val="497FB4"/>
              </a:solidFill>
              <a:latin typeface="Arial" panose="020B0604020202020204" pitchFamily="34" charset="0"/>
              <a:cs typeface="Arial" panose="020B0604020202020204" pitchFamily="34" charset="0"/>
            </a:endParaRPr>
          </a:p>
        </p:txBody>
      </p:sp>
      <p:grpSp>
        <p:nvGrpSpPr>
          <p:cNvPr id="19" name="Group 4"/>
          <p:cNvGrpSpPr/>
          <p:nvPr/>
        </p:nvGrpSpPr>
        <p:grpSpPr>
          <a:xfrm>
            <a:off x="12344400" y="3360821"/>
            <a:ext cx="5518230" cy="3657600"/>
            <a:chOff x="0" y="0"/>
            <a:chExt cx="2128509" cy="1186950"/>
          </a:xfrm>
        </p:grpSpPr>
        <p:sp>
          <p:nvSpPr>
            <p:cNvPr id="20"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1" name="Rectangle 20"/>
          <p:cNvSpPr/>
          <p:nvPr/>
        </p:nvSpPr>
        <p:spPr>
          <a:xfrm>
            <a:off x="12419217" y="3741821"/>
            <a:ext cx="5368597" cy="286232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solidFill>
                  <a:srgbClr val="FFFFFF"/>
                </a:solidFill>
                <a:latin typeface="Arial"/>
                <a:ea typeface="Calibri" panose="020F0502020204030204" pitchFamily="34" charset="0"/>
                <a:cs typeface="Times New Roman" panose="02020603050405020304" pitchFamily="18" charset="0"/>
                <a:sym typeface="Arial"/>
              </a:rPr>
              <a:t>* </a:t>
            </a:r>
            <a:r>
              <a:rPr lang="en-US" sz="4000" kern="0" smtClean="0">
                <a:solidFill>
                  <a:srgbClr val="FFFFFF"/>
                </a:solidFill>
                <a:latin typeface="Arial"/>
                <a:ea typeface="Calibri" panose="020F0502020204030204" pitchFamily="34" charset="0"/>
                <a:cs typeface="Times New Roman" panose="02020603050405020304" pitchFamily="18" charset="0"/>
                <a:sym typeface="Arial"/>
              </a:rPr>
              <a:t>C</a:t>
            </a:r>
            <a:r>
              <a:rPr lang="vi-VN" sz="4000" kern="0" smtClean="0">
                <a:solidFill>
                  <a:srgbClr val="FFFFFF"/>
                </a:solidFill>
                <a:latin typeface="Arial"/>
                <a:ea typeface="Calibri" panose="020F0502020204030204" pitchFamily="34" charset="0"/>
                <a:cs typeface="Times New Roman" panose="02020603050405020304" pitchFamily="18" charset="0"/>
                <a:sym typeface="Arial"/>
              </a:rPr>
              <a:t>huẩn </a:t>
            </a:r>
            <a:r>
              <a:rPr lang="vi-VN" sz="4000" kern="0">
                <a:solidFill>
                  <a:srgbClr val="FFFFFF"/>
                </a:solidFill>
                <a:latin typeface="Arial"/>
                <a:ea typeface="Calibri" panose="020F0502020204030204" pitchFamily="34" charset="0"/>
                <a:cs typeface="Times New Roman" panose="02020603050405020304" pitchFamily="18" charset="0"/>
                <a:sym typeface="Arial"/>
              </a:rPr>
              <a:t>bị sản phẩm sơ đồ tư duy tổng kết nội dung chương 4 </a:t>
            </a:r>
            <a:r>
              <a:rPr lang="pt-BR" sz="4000" kern="0" smtClean="0">
                <a:solidFill>
                  <a:srgbClr val="FFFFFF"/>
                </a:solidFill>
                <a:latin typeface="Arial"/>
                <a:ea typeface="Calibri" panose="020F0502020204030204" pitchFamily="34" charset="0"/>
                <a:cs typeface="Times New Roman" panose="02020603050405020304" pitchFamily="18" charset="0"/>
                <a:sym typeface="Arial"/>
              </a:rPr>
              <a:t>. </a:t>
            </a:r>
            <a:endParaRPr lang="pt-BR" sz="4000" kern="0">
              <a:solidFill>
                <a:srgbClr val="FFFFFF"/>
              </a:solidFill>
              <a:latin typeface="Arial"/>
              <a:ea typeface="Calibri" panose="020F0502020204030204" pitchFamily="34" charset="0"/>
              <a:cs typeface="Times New Roman" panose="02020603050405020304" pitchFamily="18" charset="0"/>
              <a:sym typeface="Arial"/>
            </a:endParaRPr>
          </a:p>
        </p:txBody>
      </p:sp>
      <p:grpSp>
        <p:nvGrpSpPr>
          <p:cNvPr id="22" name="Group 4"/>
          <p:cNvGrpSpPr/>
          <p:nvPr/>
        </p:nvGrpSpPr>
        <p:grpSpPr>
          <a:xfrm>
            <a:off x="6429128" y="3360821"/>
            <a:ext cx="5518230" cy="3657600"/>
            <a:chOff x="0" y="0"/>
            <a:chExt cx="2128509" cy="1186950"/>
          </a:xfrm>
        </p:grpSpPr>
        <p:sp>
          <p:nvSpPr>
            <p:cNvPr id="23"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4" name="Rectangle 23"/>
          <p:cNvSpPr/>
          <p:nvPr/>
        </p:nvSpPr>
        <p:spPr>
          <a:xfrm>
            <a:off x="6810128" y="3741821"/>
            <a:ext cx="4696584" cy="3016210"/>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solidFill>
                  <a:srgbClr val="FFFFFF"/>
                </a:solidFill>
                <a:latin typeface="Arial"/>
                <a:ea typeface="Calibri" panose="020F0502020204030204" pitchFamily="34" charset="0"/>
                <a:cs typeface="Times New Roman" panose="02020603050405020304" pitchFamily="18" charset="0"/>
                <a:sym typeface="Arial"/>
              </a:rPr>
              <a:t>* </a:t>
            </a:r>
            <a:r>
              <a:rPr lang="vi-VN" sz="4000" kern="0" smtClean="0">
                <a:solidFill>
                  <a:srgbClr val="FFFFFF"/>
                </a:solidFill>
                <a:latin typeface="Arial"/>
                <a:ea typeface="Calibri" panose="020F0502020204030204" pitchFamily="34" charset="0"/>
                <a:cs typeface="Times New Roman" panose="02020603050405020304" pitchFamily="18" charset="0"/>
                <a:sym typeface="Arial"/>
              </a:rPr>
              <a:t>Chuẩn </a:t>
            </a:r>
            <a:r>
              <a:rPr lang="vi-VN" sz="4000" kern="0">
                <a:solidFill>
                  <a:srgbClr val="FFFFFF"/>
                </a:solidFill>
                <a:latin typeface="Arial"/>
                <a:ea typeface="Calibri" panose="020F0502020204030204" pitchFamily="34" charset="0"/>
                <a:cs typeface="Times New Roman" panose="02020603050405020304" pitchFamily="18" charset="0"/>
                <a:sym typeface="Arial"/>
              </a:rPr>
              <a:t>bị trước </a:t>
            </a:r>
            <a:endParaRPr lang="en-US" sz="4000" kern="0" smtClean="0">
              <a:solidFill>
                <a:srgbClr val="FFFFFF"/>
              </a:solidFill>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kern="0" smtClean="0">
                <a:solidFill>
                  <a:srgbClr val="FFFFFF"/>
                </a:solidFill>
                <a:latin typeface="Arial"/>
                <a:ea typeface="Calibri" panose="020F0502020204030204" pitchFamily="34" charset="0"/>
                <a:cs typeface="Times New Roman" panose="02020603050405020304" pitchFamily="18" charset="0"/>
                <a:sym typeface="Arial"/>
              </a:rPr>
              <a:t>“</a:t>
            </a:r>
            <a:r>
              <a:rPr lang="vi-VN" sz="4000" kern="0">
                <a:solidFill>
                  <a:srgbClr val="FFFFFF"/>
                </a:solidFill>
                <a:latin typeface="Arial"/>
                <a:ea typeface="Calibri" panose="020F0502020204030204" pitchFamily="34" charset="0"/>
                <a:cs typeface="Times New Roman" panose="02020603050405020304" pitchFamily="18" charset="0"/>
                <a:sym typeface="Arial"/>
              </a:rPr>
              <a:t>Bài tập cuối chương 4”</a:t>
            </a:r>
            <a:endParaRPr lang="pt-BR" sz="4000" kern="0">
              <a:solidFill>
                <a:srgbClr val="FFFFFF"/>
              </a:solidFill>
              <a:latin typeface="Arial"/>
              <a:ea typeface="Calibri" panose="020F0502020204030204" pitchFamily="34" charset="0"/>
              <a:cs typeface="Times New Roman" panose="02020603050405020304" pitchFamily="18" charset="0"/>
              <a:sym typeface="Arial"/>
            </a:endParaRPr>
          </a:p>
        </p:txBody>
      </p:sp>
      <p:pic>
        <p:nvPicPr>
          <p:cNvPr id="25"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81788" y="784992"/>
            <a:ext cx="1524000" cy="1949751"/>
          </a:xfrm>
          <a:prstGeom prst="rect">
            <a:avLst/>
          </a:prstGeom>
        </p:spPr>
      </p:pic>
      <p:pic>
        <p:nvPicPr>
          <p:cNvPr id="26"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81399">
            <a:off x="14982226" y="7995829"/>
            <a:ext cx="2465055" cy="1777922"/>
          </a:xfrm>
          <a:prstGeom prst="rect">
            <a:avLst/>
          </a:prstGeom>
        </p:spPr>
      </p:pic>
      <p:pic>
        <p:nvPicPr>
          <p:cNvPr id="27"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9938570" flipV="1">
            <a:off x="16417636" y="537624"/>
            <a:ext cx="2488427" cy="1023366"/>
          </a:xfrm>
          <a:prstGeom prst="rect">
            <a:avLst/>
          </a:prstGeom>
        </p:spPr>
      </p:pic>
      <p:pic>
        <p:nvPicPr>
          <p:cNvPr id="2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0275701">
            <a:off x="1155101" y="7807496"/>
            <a:ext cx="1617631" cy="2057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par>
                                <p:cTn id="29" presetID="14"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160632" y="2528328"/>
            <a:ext cx="13966737" cy="5230344"/>
            <a:chOff x="0" y="0"/>
            <a:chExt cx="6705915" cy="2511269"/>
          </a:xfrm>
        </p:grpSpPr>
        <p:sp>
          <p:nvSpPr>
            <p:cNvPr id="4" name="Freeform 4"/>
            <p:cNvSpPr/>
            <p:nvPr/>
          </p:nvSpPr>
          <p:spPr>
            <a:xfrm>
              <a:off x="0" y="0"/>
              <a:ext cx="6705915" cy="2511269"/>
            </a:xfrm>
            <a:custGeom>
              <a:avLst/>
              <a:gdLst/>
              <a:ahLst/>
              <a:cxnLst/>
              <a:rect l="l" t="t" r="r" b="b"/>
              <a:pathLst>
                <a:path w="6705915" h="2511269">
                  <a:moveTo>
                    <a:pt x="6440485" y="0"/>
                  </a:moveTo>
                  <a:lnTo>
                    <a:pt x="265430" y="0"/>
                  </a:lnTo>
                  <a:cubicBezTo>
                    <a:pt x="265430" y="146050"/>
                    <a:pt x="147320" y="265430"/>
                    <a:pt x="0" y="265430"/>
                  </a:cubicBezTo>
                  <a:lnTo>
                    <a:pt x="0" y="2245839"/>
                  </a:lnTo>
                  <a:cubicBezTo>
                    <a:pt x="146050" y="2245839"/>
                    <a:pt x="265430" y="2363949"/>
                    <a:pt x="265430" y="2511269"/>
                  </a:cubicBezTo>
                  <a:lnTo>
                    <a:pt x="6440485" y="2511269"/>
                  </a:lnTo>
                  <a:cubicBezTo>
                    <a:pt x="6440485" y="2365219"/>
                    <a:pt x="6558595" y="2245839"/>
                    <a:pt x="6705915" y="2245839"/>
                  </a:cubicBezTo>
                  <a:lnTo>
                    <a:pt x="6705915" y="265430"/>
                  </a:lnTo>
                  <a:cubicBezTo>
                    <a:pt x="6559865" y="265430"/>
                    <a:pt x="6440485" y="147320"/>
                    <a:pt x="6440485" y="0"/>
                  </a:cubicBezTo>
                  <a:close/>
                </a:path>
              </a:pathLst>
            </a:custGeom>
            <a:solidFill>
              <a:srgbClr val="497FB4"/>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28700" y="1028700"/>
            <a:ext cx="2780777" cy="275297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flipV="1">
            <a:off x="14428304" y="7050123"/>
            <a:ext cx="2830996" cy="2208177"/>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947337" y="548777"/>
            <a:ext cx="1600160" cy="1597493"/>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679847" y="7853922"/>
            <a:ext cx="1794135" cy="1785164"/>
          </a:xfrm>
          <a:prstGeom prst="rect">
            <a:avLst/>
          </a:prstGeom>
        </p:spPr>
      </p:pic>
      <p:sp>
        <p:nvSpPr>
          <p:cNvPr id="11" name="Rectangle 10"/>
          <p:cNvSpPr/>
          <p:nvPr/>
        </p:nvSpPr>
        <p:spPr>
          <a:xfrm>
            <a:off x="4572000" y="3607316"/>
            <a:ext cx="9144000" cy="2907784"/>
          </a:xfrm>
          <a:prstGeom prst="rect">
            <a:avLst/>
          </a:prstGeom>
        </p:spPr>
        <p:txBody>
          <a:bodyPr>
            <a:spAutoFit/>
          </a:bodyPr>
          <a:lstStyle/>
          <a:p>
            <a:pPr lvl="0" algn="ctr">
              <a:lnSpc>
                <a:spcPct val="150000"/>
              </a:lnSpc>
              <a:defRPr/>
            </a:pP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6500" b="1" kern="0">
              <a:ln w="0"/>
              <a:solidFill>
                <a:srgbClr val="FFFFFF"/>
              </a:solidFill>
              <a:effectLst>
                <a:outerShdw blurRad="38100" dist="25400" dir="5400000" algn="ctr" rotWithShape="0">
                  <a:srgbClr val="6E747A">
                    <a:alpha val="43000"/>
                  </a:srgbClr>
                </a:outerShdw>
              </a:effectLst>
              <a:latin typeface="Arial"/>
              <a:sym typeface="Arial"/>
            </a:endParaRPr>
          </a:p>
        </p:txBody>
      </p:sp>
      <p:sp>
        <p:nvSpPr>
          <p:cNvPr id="12" name="AutoShape 8"/>
          <p:cNvSpPr/>
          <p:nvPr/>
        </p:nvSpPr>
        <p:spPr>
          <a:xfrm>
            <a:off x="679847" y="7197204"/>
            <a:ext cx="3195240" cy="0"/>
          </a:xfrm>
          <a:prstGeom prst="line">
            <a:avLst/>
          </a:prstGeom>
          <a:ln w="47625" cap="rnd">
            <a:solidFill>
              <a:srgbClr val="FFFFFF"/>
            </a:solidFill>
            <a:prstDash val="sysDot"/>
            <a:headEnd type="none" w="sm" len="sm"/>
            <a:tailEnd type="none" w="sm" len="sm"/>
          </a:ln>
        </p:spPr>
      </p:sp>
      <p:sp>
        <p:nvSpPr>
          <p:cNvPr id="13" name="AutoShape 9"/>
          <p:cNvSpPr/>
          <p:nvPr/>
        </p:nvSpPr>
        <p:spPr>
          <a:xfrm>
            <a:off x="12932129" y="3086100"/>
            <a:ext cx="3195240" cy="0"/>
          </a:xfrm>
          <a:prstGeom prst="line">
            <a:avLst/>
          </a:prstGeom>
          <a:ln w="47625" cap="rnd">
            <a:solidFill>
              <a:srgbClr val="FFFFFF"/>
            </a:solidFill>
            <a:prstDash val="sysDot"/>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5873079" y="8635710"/>
            <a:ext cx="1770656" cy="1460790"/>
          </a:xfrm>
          <a:prstGeom prst="rect">
            <a:avLst/>
          </a:prstGeom>
        </p:spPr>
      </p:pic>
      <p:sp>
        <p:nvSpPr>
          <p:cNvPr id="5" name="TextBox 5"/>
          <p:cNvSpPr txBox="1"/>
          <p:nvPr/>
        </p:nvSpPr>
        <p:spPr>
          <a:xfrm>
            <a:off x="7010400" y="571500"/>
            <a:ext cx="46481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KHỞI ĐỘNG</a:t>
            </a:r>
          </a:p>
        </p:txBody>
      </p:sp>
      <p:grpSp>
        <p:nvGrpSpPr>
          <p:cNvPr id="7" name="Group 7"/>
          <p:cNvGrpSpPr/>
          <p:nvPr/>
        </p:nvGrpSpPr>
        <p:grpSpPr>
          <a:xfrm>
            <a:off x="304800" y="9277398"/>
            <a:ext cx="2580809" cy="742902"/>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sp>
      </p:grpSp>
      <p:sp>
        <p:nvSpPr>
          <p:cNvPr id="14" name="Action Button: Help 13">
            <a:hlinkClick r:id="" action="ppaction://noaction" highlightClick="1"/>
          </p:cNvPr>
          <p:cNvSpPr/>
          <p:nvPr/>
        </p:nvSpPr>
        <p:spPr>
          <a:xfrm>
            <a:off x="16422442" y="629007"/>
            <a:ext cx="856658" cy="780693"/>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algn="ctr">
              <a:buClr>
                <a:srgbClr val="000000"/>
              </a:buClr>
              <a:buFont typeface="Arial"/>
              <a:buNone/>
              <a:defRPr/>
            </a:pPr>
            <a:endParaRPr lang="en-US" sz="1400" kern="0" smtClean="0">
              <a:solidFill>
                <a:srgbClr val="FFFFFF"/>
              </a:solidFill>
              <a:latin typeface="Arial"/>
              <a:sym typeface="Arial"/>
            </a:endParaRPr>
          </a:p>
        </p:txBody>
      </p:sp>
      <p:pic>
        <p:nvPicPr>
          <p:cNvPr id="18"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19743" y="636627"/>
            <a:ext cx="1439486" cy="667398"/>
          </a:xfrm>
          <a:prstGeom prst="rect">
            <a:avLst/>
          </a:prstGeom>
        </p:spPr>
      </p:pic>
      <p:sp>
        <p:nvSpPr>
          <p:cNvPr id="6" name="Rectangle 5"/>
          <p:cNvSpPr/>
          <p:nvPr/>
        </p:nvSpPr>
        <p:spPr>
          <a:xfrm>
            <a:off x="914400" y="1550730"/>
            <a:ext cx="16509583" cy="7478970"/>
          </a:xfrm>
          <a:prstGeom prst="rect">
            <a:avLst/>
          </a:prstGeom>
        </p:spPr>
        <p:txBody>
          <a:bodyPr wrap="square">
            <a:spAutoFit/>
          </a:bodyPr>
          <a:lstStyle/>
          <a:p>
            <a:pPr algn="just">
              <a:lnSpc>
                <a:spcPct val="150000"/>
              </a:lnSpc>
            </a:pPr>
            <a:r>
              <a:rPr lang="en-US" sz="4000" b="1">
                <a:latin typeface="Arial" panose="020B0604020202020204" pitchFamily="34" charset="0"/>
                <a:ea typeface="Times New Roman" panose="02020603050405020304" pitchFamily="18" charset="0"/>
                <a:cs typeface="Arial" panose="020B0604020202020204" pitchFamily="34" charset="0"/>
              </a:rPr>
              <a:t>Câu 2. </a:t>
            </a:r>
            <a:endParaRPr lang="en-US" sz="400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1" smtClean="0">
                <a:latin typeface="Arial" panose="020B0604020202020204" pitchFamily="34" charset="0"/>
                <a:ea typeface="Times New Roman" panose="02020603050405020304" pitchFamily="18" charset="0"/>
                <a:cs typeface="Arial" panose="020B0604020202020204" pitchFamily="34" charset="0"/>
              </a:rPr>
              <a:t>Dấu hiệu nhận biết</a:t>
            </a:r>
            <a:endParaRPr lang="en-US" sz="40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a:latin typeface="Arial" panose="020B0604020202020204" pitchFamily="34" charset="0"/>
                <a:ea typeface="Times New Roman" panose="02020603050405020304" pitchFamily="18" charset="0"/>
                <a:cs typeface="Arial" panose="020B0604020202020204" pitchFamily="34" charset="0"/>
              </a:rPr>
              <a:t>Nếu đường thẳng c cắt hai đường thẳng a, b và trong các góc tạo thành có một cặp góc so le trong bằng nhau (hoặc một cặp góc đồng </a:t>
            </a:r>
            <a:r>
              <a:rPr lang="en-US" sz="4000">
                <a:latin typeface="Arial" panose="020B0604020202020204" pitchFamily="34" charset="0"/>
                <a:ea typeface="Times New Roman" panose="02020603050405020304" pitchFamily="18" charset="0"/>
                <a:cs typeface="Arial" panose="020B0604020202020204" pitchFamily="34" charset="0"/>
              </a:rPr>
              <a:t>vị </a:t>
            </a:r>
            <a:r>
              <a:rPr lang="en-US" sz="4000" smtClean="0">
                <a:latin typeface="Arial" panose="020B0604020202020204" pitchFamily="34" charset="0"/>
                <a:ea typeface="Times New Roman" panose="02020603050405020304" pitchFamily="18" charset="0"/>
                <a:cs typeface="Arial" panose="020B0604020202020204" pitchFamily="34" charset="0"/>
              </a:rPr>
              <a:t>     bằng </a:t>
            </a:r>
            <a:r>
              <a:rPr lang="en-US" sz="4000">
                <a:latin typeface="Arial" panose="020B0604020202020204" pitchFamily="34" charset="0"/>
                <a:ea typeface="Times New Roman" panose="02020603050405020304" pitchFamily="18" charset="0"/>
                <a:cs typeface="Arial" panose="020B0604020202020204" pitchFamily="34" charset="0"/>
              </a:rPr>
              <a:t>nhau) thì a và b song song </a:t>
            </a:r>
            <a:r>
              <a:rPr lang="en-US" sz="4000">
                <a:latin typeface="Arial" panose="020B0604020202020204" pitchFamily="34" charset="0"/>
                <a:ea typeface="Times New Roman" panose="02020603050405020304" pitchFamily="18" charset="0"/>
                <a:cs typeface="Arial" panose="020B0604020202020204" pitchFamily="34" charset="0"/>
              </a:rPr>
              <a:t>với </a:t>
            </a:r>
            <a:r>
              <a:rPr lang="en-US" sz="4000" smtClean="0">
                <a:latin typeface="Arial" panose="020B0604020202020204" pitchFamily="34" charset="0"/>
                <a:ea typeface="Times New Roman" panose="02020603050405020304" pitchFamily="18" charset="0"/>
                <a:cs typeface="Arial" panose="020B0604020202020204" pitchFamily="34" charset="0"/>
              </a:rPr>
              <a:t>nhau.</a:t>
            </a:r>
          </a:p>
          <a:p>
            <a:pPr marL="571500" indent="-571500" algn="just">
              <a:lnSpc>
                <a:spcPct val="150000"/>
              </a:lnSpc>
              <a:buFont typeface="Arial" panose="020B0604020202020204" pitchFamily="34" charset="0"/>
              <a:buChar char="•"/>
            </a:pPr>
            <a:r>
              <a:rPr lang="en-US" sz="4000" b="1" smtClean="0">
                <a:latin typeface="Arial" panose="020B0604020202020204" pitchFamily="34" charset="0"/>
                <a:cs typeface="Arial" panose="020B0604020202020204" pitchFamily="34" charset="0"/>
              </a:rPr>
              <a:t>Tiên </a:t>
            </a:r>
            <a:r>
              <a:rPr lang="en-US" sz="4000" b="1">
                <a:latin typeface="Arial" panose="020B0604020202020204" pitchFamily="34" charset="0"/>
                <a:cs typeface="Arial" panose="020B0604020202020204" pitchFamily="34" charset="0"/>
              </a:rPr>
              <a:t>đề Euclid:</a:t>
            </a:r>
            <a:endParaRPr lang="en-US" sz="4000">
              <a:latin typeface="Arial" panose="020B0604020202020204" pitchFamily="34" charset="0"/>
              <a:cs typeface="Arial" panose="020B0604020202020204" pitchFamily="34" charset="0"/>
            </a:endParaRPr>
          </a:p>
          <a:p>
            <a:pPr algn="just">
              <a:lnSpc>
                <a:spcPct val="150000"/>
              </a:lnSpc>
            </a:pPr>
            <a:r>
              <a:rPr lang="en-US" sz="4000">
                <a:latin typeface="Arial" panose="020B0604020202020204" pitchFamily="34" charset="0"/>
                <a:cs typeface="Arial" panose="020B0604020202020204" pitchFamily="34" charset="0"/>
              </a:rPr>
              <a:t>Qua một điểm nằm ngoài một đường thẳng chỉ có một đường thẳng song song với đường thẳng </a:t>
            </a:r>
            <a:r>
              <a:rPr lang="en-US" sz="4000">
                <a:latin typeface="Arial" panose="020B0604020202020204" pitchFamily="34" charset="0"/>
                <a:cs typeface="Arial" panose="020B0604020202020204" pitchFamily="34" charset="0"/>
              </a:rPr>
              <a:t>đó</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479402"/>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0" dur="500"/>
                                        <p:tgtEl>
                                          <p:spTgt spid="6">
                                            <p:txEl>
                                              <p:pRg st="3" end="3"/>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7010400" y="571500"/>
            <a:ext cx="46481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KHỞI ĐỘNG</a:t>
            </a:r>
          </a:p>
        </p:txBody>
      </p:sp>
      <p:grpSp>
        <p:nvGrpSpPr>
          <p:cNvPr id="7" name="Group 7"/>
          <p:cNvGrpSpPr/>
          <p:nvPr/>
        </p:nvGrpSpPr>
        <p:grpSpPr>
          <a:xfrm>
            <a:off x="533400" y="8994654"/>
            <a:ext cx="2580809" cy="742902"/>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sp>
      </p:grpSp>
      <p:sp>
        <p:nvSpPr>
          <p:cNvPr id="14" name="Action Button: Help 13">
            <a:hlinkClick r:id="" action="ppaction://noaction" highlightClick="1"/>
          </p:cNvPr>
          <p:cNvSpPr/>
          <p:nvPr/>
        </p:nvSpPr>
        <p:spPr>
          <a:xfrm>
            <a:off x="16422442" y="629007"/>
            <a:ext cx="856658" cy="780693"/>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algn="ctr">
              <a:buClr>
                <a:srgbClr val="000000"/>
              </a:buClr>
              <a:buFont typeface="Arial"/>
              <a:buNone/>
              <a:defRPr/>
            </a:pPr>
            <a:endParaRPr lang="en-US" sz="1400" kern="0" smtClean="0">
              <a:solidFill>
                <a:srgbClr val="FFFFFF"/>
              </a:solidFill>
              <a:latin typeface="Arial"/>
              <a:sym typeface="Arial"/>
            </a:endParaRPr>
          </a:p>
        </p:txBody>
      </p:sp>
      <p:pic>
        <p:nvPicPr>
          <p:cNvPr id="18"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19743" y="636627"/>
            <a:ext cx="1439486" cy="667398"/>
          </a:xfrm>
          <a:prstGeom prst="rect">
            <a:avLst/>
          </a:prstGeom>
        </p:spPr>
      </p:pic>
      <p:sp>
        <p:nvSpPr>
          <p:cNvPr id="6" name="Rectangle 5"/>
          <p:cNvSpPr/>
          <p:nvPr/>
        </p:nvSpPr>
        <p:spPr>
          <a:xfrm>
            <a:off x="1524000" y="2171700"/>
            <a:ext cx="16509583" cy="4708981"/>
          </a:xfrm>
          <a:prstGeom prst="rect">
            <a:avLst/>
          </a:prstGeom>
        </p:spPr>
        <p:txBody>
          <a:bodyPr wrap="square">
            <a:spAutoFit/>
          </a:bodyPr>
          <a:lstStyle/>
          <a:p>
            <a:pPr algn="just">
              <a:lnSpc>
                <a:spcPct val="150000"/>
              </a:lnSpc>
            </a:pPr>
            <a:r>
              <a:rPr lang="en-US" sz="4000" b="1">
                <a:solidFill>
                  <a:prstClr val="black"/>
                </a:solidFill>
                <a:latin typeface="Arial" panose="020B0604020202020204" pitchFamily="34" charset="0"/>
                <a:ea typeface="Times New Roman" panose="02020603050405020304" pitchFamily="18" charset="0"/>
                <a:cs typeface="Arial" panose="020B0604020202020204" pitchFamily="34" charset="0"/>
              </a:rPr>
              <a:t>Câu 2. </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 typeface="Arial" panose="020B0604020202020204" pitchFamily="34" charset="0"/>
              <a:buChar char="•"/>
            </a:pPr>
            <a:r>
              <a:rPr lang="vi-VN" sz="4000" b="1">
                <a:solidFill>
                  <a:prstClr val="black"/>
                </a:solidFill>
                <a:ea typeface="Times New Roman" panose="02020603050405020304" pitchFamily="18" charset="0"/>
                <a:cs typeface="Arial" panose="020B0604020202020204" pitchFamily="34" charset="0"/>
              </a:rPr>
              <a:t>Tính chất:</a:t>
            </a:r>
          </a:p>
          <a:p>
            <a:pPr algn="just">
              <a:lnSpc>
                <a:spcPct val="150000"/>
              </a:lnSpc>
            </a:pPr>
            <a:r>
              <a:rPr lang="en-US" sz="4000" smtClean="0">
                <a:solidFill>
                  <a:prstClr val="black"/>
                </a:solidFill>
                <a:ea typeface="Times New Roman" panose="02020603050405020304" pitchFamily="18" charset="0"/>
                <a:cs typeface="Arial" panose="020B0604020202020204" pitchFamily="34" charset="0"/>
              </a:rPr>
              <a:t>      </a:t>
            </a:r>
            <a:r>
              <a:rPr lang="vi-VN" sz="4000" smtClean="0">
                <a:solidFill>
                  <a:prstClr val="black"/>
                </a:solidFill>
                <a:ea typeface="Times New Roman" panose="02020603050405020304" pitchFamily="18" charset="0"/>
                <a:cs typeface="Arial" panose="020B0604020202020204" pitchFamily="34" charset="0"/>
              </a:rPr>
              <a:t>Nếu </a:t>
            </a:r>
            <a:r>
              <a:rPr lang="vi-VN" sz="4000">
                <a:solidFill>
                  <a:prstClr val="black"/>
                </a:solidFill>
                <a:ea typeface="Times New Roman" panose="02020603050405020304" pitchFamily="18" charset="0"/>
                <a:cs typeface="Arial" panose="020B0604020202020204" pitchFamily="34" charset="0"/>
              </a:rPr>
              <a:t>một đường thẳng cắt hai đường thẳng song song thì:</a:t>
            </a:r>
          </a:p>
          <a:p>
            <a:pPr algn="just">
              <a:lnSpc>
                <a:spcPct val="150000"/>
              </a:lnSpc>
            </a:pPr>
            <a:r>
              <a:rPr lang="en-US" sz="4000" smtClean="0">
                <a:solidFill>
                  <a:prstClr val="black"/>
                </a:solidFill>
                <a:ea typeface="Times New Roman" panose="02020603050405020304" pitchFamily="18" charset="0"/>
                <a:cs typeface="Arial" panose="020B0604020202020204" pitchFamily="34" charset="0"/>
              </a:rPr>
              <a:t>      </a:t>
            </a:r>
            <a:r>
              <a:rPr lang="vi-VN" sz="4000" smtClean="0">
                <a:solidFill>
                  <a:prstClr val="black"/>
                </a:solidFill>
                <a:ea typeface="Times New Roman" panose="02020603050405020304" pitchFamily="18" charset="0"/>
                <a:cs typeface="Arial" panose="020B0604020202020204" pitchFamily="34" charset="0"/>
              </a:rPr>
              <a:t>a</a:t>
            </a:r>
            <a:r>
              <a:rPr lang="vi-VN" sz="4000">
                <a:solidFill>
                  <a:prstClr val="black"/>
                </a:solidFill>
                <a:ea typeface="Times New Roman" panose="02020603050405020304" pitchFamily="18" charset="0"/>
                <a:cs typeface="Arial" panose="020B0604020202020204" pitchFamily="34" charset="0"/>
              </a:rPr>
              <a:t>) Hai góc so le trong bằng nhau</a:t>
            </a:r>
          </a:p>
          <a:p>
            <a:pPr algn="just">
              <a:lnSpc>
                <a:spcPct val="150000"/>
              </a:lnSpc>
            </a:pPr>
            <a:r>
              <a:rPr lang="en-US" sz="4000" smtClean="0">
                <a:solidFill>
                  <a:prstClr val="black"/>
                </a:solidFill>
                <a:ea typeface="Times New Roman" panose="02020603050405020304" pitchFamily="18" charset="0"/>
                <a:cs typeface="Arial" panose="020B0604020202020204" pitchFamily="34" charset="0"/>
              </a:rPr>
              <a:t>      </a:t>
            </a:r>
            <a:r>
              <a:rPr lang="vi-VN" sz="4000" smtClean="0">
                <a:solidFill>
                  <a:prstClr val="black"/>
                </a:solidFill>
                <a:ea typeface="Times New Roman" panose="02020603050405020304" pitchFamily="18" charset="0"/>
                <a:cs typeface="Arial" panose="020B0604020202020204" pitchFamily="34" charset="0"/>
              </a:rPr>
              <a:t>b</a:t>
            </a:r>
            <a:r>
              <a:rPr lang="vi-VN" sz="4000">
                <a:solidFill>
                  <a:prstClr val="black"/>
                </a:solidFill>
                <a:ea typeface="Times New Roman" panose="02020603050405020304" pitchFamily="18" charset="0"/>
                <a:cs typeface="Arial" panose="020B0604020202020204" pitchFamily="34" charset="0"/>
              </a:rPr>
              <a:t>) Hai góc đồng vị bằng nhau.</a:t>
            </a:r>
          </a:p>
        </p:txBody>
      </p:sp>
      <p:pic>
        <p:nvPicPr>
          <p:cNvPr id="11" name="Picture 10"/>
          <p:cNvPicPr>
            <a:picLocks noChangeAspect="1"/>
          </p:cNvPicPr>
          <p:nvPr/>
        </p:nvPicPr>
        <p:blipFill>
          <a:blip r:embed="rId30"/>
          <a:stretch>
            <a:fillRect/>
          </a:stretch>
        </p:blipFill>
        <p:spPr>
          <a:xfrm>
            <a:off x="14630400" y="6362700"/>
            <a:ext cx="2133600" cy="3284333"/>
          </a:xfrm>
          <a:prstGeom prst="rect">
            <a:avLst/>
          </a:prstGeom>
        </p:spPr>
      </p:pic>
    </p:spTree>
    <p:extLst>
      <p:ext uri="{BB962C8B-B14F-4D97-AF65-F5344CB8AC3E}">
        <p14:creationId xmlns:p14="http://schemas.microsoft.com/office/powerpoint/2010/main" val="2268033735"/>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5" dur="500"/>
                                        <p:tgtEl>
                                          <p:spTgt spid="6">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8" dur="500"/>
                                        <p:tgtEl>
                                          <p:spTgt spid="6">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66800" y="1104900"/>
            <a:ext cx="16230600" cy="7950141"/>
            <a:chOff x="0" y="0"/>
            <a:chExt cx="4764445" cy="1763528"/>
          </a:xfrm>
        </p:grpSpPr>
        <p:sp>
          <p:nvSpPr>
            <p:cNvPr id="4" name="Freeform 4"/>
            <p:cNvSpPr/>
            <p:nvPr/>
          </p:nvSpPr>
          <p:spPr>
            <a:xfrm>
              <a:off x="0" y="0"/>
              <a:ext cx="4764445" cy="1763528"/>
            </a:xfrm>
            <a:custGeom>
              <a:avLst/>
              <a:gdLst/>
              <a:ahLst/>
              <a:cxnLst/>
              <a:rect l="l" t="t" r="r" b="b"/>
              <a:pathLst>
                <a:path w="4764445" h="1763528">
                  <a:moveTo>
                    <a:pt x="4639985" y="1763528"/>
                  </a:moveTo>
                  <a:lnTo>
                    <a:pt x="124460" y="1763528"/>
                  </a:lnTo>
                  <a:cubicBezTo>
                    <a:pt x="55880" y="1763528"/>
                    <a:pt x="0" y="1707648"/>
                    <a:pt x="0" y="1639068"/>
                  </a:cubicBezTo>
                  <a:lnTo>
                    <a:pt x="0" y="124460"/>
                  </a:lnTo>
                  <a:cubicBezTo>
                    <a:pt x="0" y="55880"/>
                    <a:pt x="55880" y="0"/>
                    <a:pt x="124460" y="0"/>
                  </a:cubicBezTo>
                  <a:lnTo>
                    <a:pt x="4639985" y="0"/>
                  </a:lnTo>
                  <a:cubicBezTo>
                    <a:pt x="4708565" y="0"/>
                    <a:pt x="4764445" y="55880"/>
                    <a:pt x="4764445" y="124460"/>
                  </a:cubicBezTo>
                  <a:lnTo>
                    <a:pt x="4764445" y="1639068"/>
                  </a:lnTo>
                  <a:cubicBezTo>
                    <a:pt x="4764445" y="1707648"/>
                    <a:pt x="4708565" y="1763528"/>
                    <a:pt x="4639985" y="1763528"/>
                  </a:cubicBezTo>
                  <a:close/>
                </a:path>
              </a:pathLst>
            </a:custGeom>
            <a:solidFill>
              <a:srgbClr val="497FB4"/>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9384490">
            <a:off x="436631" y="662942"/>
            <a:ext cx="1643503" cy="1185377"/>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9251402" flipH="1">
            <a:off x="15997229" y="548663"/>
            <a:ext cx="1968081" cy="1722071"/>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700000">
            <a:off x="16277251" y="8066416"/>
            <a:ext cx="1240820" cy="1629207"/>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9365266">
            <a:off x="728086" y="8071874"/>
            <a:ext cx="1245818" cy="1584506"/>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340566" y="1521696"/>
            <a:ext cx="1162904" cy="80240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H="1" flipV="1">
            <a:off x="15766655" y="7957438"/>
            <a:ext cx="1162904" cy="802404"/>
          </a:xfrm>
          <a:prstGeom prst="rect">
            <a:avLst/>
          </a:prstGeom>
        </p:spPr>
      </p:pic>
      <p:sp>
        <p:nvSpPr>
          <p:cNvPr id="15" name="Rectangle 14"/>
          <p:cNvSpPr/>
          <p:nvPr/>
        </p:nvSpPr>
        <p:spPr>
          <a:xfrm>
            <a:off x="2760313" y="1884045"/>
            <a:ext cx="12784487" cy="2954655"/>
          </a:xfrm>
          <a:prstGeom prst="rect">
            <a:avLst/>
          </a:prstGeom>
        </p:spPr>
        <p:txBody>
          <a:bodyPr wrap="square">
            <a:spAutoFit/>
          </a:bodyPr>
          <a:lstStyle/>
          <a:p>
            <a:pPr lvl="0" algn="ctr">
              <a:lnSpc>
                <a:spcPct val="150000"/>
              </a:lnSpc>
              <a:defRPr/>
            </a:pPr>
            <a:r>
              <a:rPr lang="vi-VN" sz="6200" b="1" kern="0">
                <a:solidFill>
                  <a:schemeClr val="bg1"/>
                </a:solidFill>
                <a:ea typeface="Calibri" panose="020F0502020204030204" pitchFamily="34" charset="0"/>
                <a:cs typeface="Arial" panose="020B0604020202020204" pitchFamily="34" charset="0"/>
              </a:rPr>
              <a:t>BÀI </a:t>
            </a:r>
            <a:r>
              <a:rPr lang="en-US" sz="6200" b="1" kern="0" smtClean="0">
                <a:solidFill>
                  <a:schemeClr val="bg1"/>
                </a:solidFill>
                <a:latin typeface="Arial" panose="020B0604020202020204" pitchFamily="34" charset="0"/>
                <a:ea typeface="Calibri" panose="020F0502020204030204" pitchFamily="34" charset="0"/>
                <a:cs typeface="Arial" panose="020B0604020202020204" pitchFamily="34" charset="0"/>
              </a:rPr>
              <a:t>5</a:t>
            </a:r>
            <a:r>
              <a:rPr lang="vi-VN" sz="6200" b="1" kern="0" smtClean="0">
                <a:solidFill>
                  <a:schemeClr val="bg1"/>
                </a:solidFill>
                <a:ea typeface="Calibri" panose="020F0502020204030204" pitchFamily="34" charset="0"/>
                <a:cs typeface="Arial" panose="020B0604020202020204" pitchFamily="34" charset="0"/>
              </a:rPr>
              <a:t>: </a:t>
            </a:r>
            <a:r>
              <a:rPr lang="vi-VN" sz="6200" b="1" kern="0">
                <a:solidFill>
                  <a:schemeClr val="bg1"/>
                </a:solidFill>
                <a:ea typeface="Calibri" panose="020F0502020204030204" pitchFamily="34" charset="0"/>
                <a:cs typeface="Arial" panose="020B0604020202020204" pitchFamily="34" charset="0"/>
              </a:rPr>
              <a:t>HOẠT ĐỘNG THỰC HÀNH VÀ TRẢI NGHIỆM</a:t>
            </a:r>
            <a:endParaRPr kumimoji="0" lang="en-US" sz="6200" b="1" i="0" u="none" strike="noStrike" kern="0" cap="none" spc="0" normalizeH="0" baseline="0" noProof="0" smtClean="0">
              <a:ln>
                <a:noFill/>
              </a:ln>
              <a:solidFill>
                <a:schemeClr val="bg1"/>
              </a:solidFill>
              <a:effectLst/>
              <a:uLnTx/>
              <a:uFillTx/>
              <a:latin typeface="Arial" panose="020B0604020202020204" pitchFamily="34" charset="0"/>
              <a:cs typeface="Arial" panose="020B0604020202020204" pitchFamily="34" charset="0"/>
            </a:endParaRPr>
          </a:p>
        </p:txBody>
      </p:sp>
      <p:sp>
        <p:nvSpPr>
          <p:cNvPr id="10" name="Rectangle 9"/>
          <p:cNvSpPr/>
          <p:nvPr/>
        </p:nvSpPr>
        <p:spPr>
          <a:xfrm>
            <a:off x="2111612" y="5335848"/>
            <a:ext cx="14347588" cy="2474652"/>
          </a:xfrm>
          <a:prstGeom prst="rect">
            <a:avLst/>
          </a:prstGeom>
        </p:spPr>
        <p:txBody>
          <a:bodyPr wrap="square">
            <a:spAutoFit/>
          </a:bodyPr>
          <a:lstStyle/>
          <a:p>
            <a:pPr algn="ctr">
              <a:lnSpc>
                <a:spcPct val="150000"/>
              </a:lnSpc>
            </a:pPr>
            <a:r>
              <a:rPr lang="en-US" sz="5500" b="1">
                <a:solidFill>
                  <a:srgbClr val="FFFF00"/>
                </a:solidFill>
                <a:latin typeface="Arial" panose="020B0604020202020204" pitchFamily="34" charset="0"/>
                <a:ea typeface="Times New Roman" panose="02020603050405020304" pitchFamily="18" charset="0"/>
                <a:cs typeface="Arial" panose="020B0604020202020204" pitchFamily="34" charset="0"/>
              </a:rPr>
              <a:t>VẼ HAI ĐƯỜNG THẲNG SONG SONG VÀ ĐO GÓC BẰNG PHẦN MỀM GEOGEBRA</a:t>
            </a:r>
            <a:endParaRPr lang="en-US" sz="5500">
              <a:solidFill>
                <a:srgbClr val="FFFF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2482594" y="1923482"/>
            <a:ext cx="13443289" cy="5334000"/>
            <a:chOff x="-102849" y="18695"/>
            <a:chExt cx="2115061" cy="1221224"/>
          </a:xfrm>
        </p:grpSpPr>
        <p:sp>
          <p:nvSpPr>
            <p:cNvPr id="7" name="Freeform 7"/>
            <p:cNvSpPr/>
            <p:nvPr/>
          </p:nvSpPr>
          <p:spPr>
            <a:xfrm>
              <a:off x="-102849" y="18695"/>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910741" flipV="1">
            <a:off x="779929" y="6578650"/>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81399">
            <a:off x="13934747" y="6749906"/>
            <a:ext cx="3388469" cy="2443934"/>
          </a:xfrm>
          <a:prstGeom prst="rect">
            <a:avLst/>
          </a:prstGeom>
        </p:spPr>
      </p:pic>
      <p:sp>
        <p:nvSpPr>
          <p:cNvPr id="2" name="Rectangle 1"/>
          <p:cNvSpPr/>
          <p:nvPr/>
        </p:nvSpPr>
        <p:spPr>
          <a:xfrm>
            <a:off x="3200400" y="2628900"/>
            <a:ext cx="11963400" cy="3744230"/>
          </a:xfrm>
          <a:prstGeom prst="rect">
            <a:avLst/>
          </a:prstGeom>
        </p:spPr>
        <p:txBody>
          <a:bodyPr wrap="square">
            <a:spAutoFit/>
          </a:bodyPr>
          <a:lstStyle/>
          <a:p>
            <a:pPr algn="ctr">
              <a:lnSpc>
                <a:spcPct val="150000"/>
              </a:lnSpc>
              <a:spcAft>
                <a:spcPts val="600"/>
              </a:spcAft>
            </a:pPr>
            <a:r>
              <a:rPr lang="en-US" sz="5500" b="1">
                <a:solidFill>
                  <a:srgbClr val="FFFF00"/>
                </a:solidFill>
                <a:latin typeface="Arial" panose="020B0604020202020204" pitchFamily="34" charset="0"/>
                <a:ea typeface="Times New Roman" panose="02020603050405020304" pitchFamily="18" charset="0"/>
                <a:cs typeface="Arial" panose="020B0604020202020204" pitchFamily="34" charset="0"/>
              </a:rPr>
              <a:t>Giới thiệu qua về phần mềm và nêu lại một số chức năng chính của phần mềm Geogebra</a:t>
            </a:r>
            <a:endParaRPr lang="en-US" sz="550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8"/>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l="22194" b="33815"/>
          <a:stretch>
            <a:fillRect/>
          </a:stretch>
        </p:blipFill>
        <p:spPr>
          <a:xfrm rot="10130791">
            <a:off x="16202207" y="313779"/>
            <a:ext cx="1755648" cy="665703"/>
          </a:xfrm>
          <a:prstGeom prst="rect">
            <a:avLst/>
          </a:prstGeom>
        </p:spPr>
      </p:pic>
      <p:pic>
        <p:nvPicPr>
          <p:cNvPr id="14"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19879554">
            <a:off x="462848" y="816427"/>
            <a:ext cx="1639790" cy="76026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5618490" y="342900"/>
            <a:ext cx="2307269" cy="898988"/>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3" name="Picture 2"/>
          <p:cNvPicPr>
            <a:picLocks noChangeAspect="1"/>
          </p:cNvPicPr>
          <p:nvPr/>
        </p:nvPicPr>
        <p:blipFill>
          <a:blip r:embed="rId2"/>
          <a:stretch>
            <a:fillRect/>
          </a:stretch>
        </p:blipFill>
        <p:spPr>
          <a:xfrm>
            <a:off x="7086600" y="114300"/>
            <a:ext cx="2438400" cy="2438400"/>
          </a:xfrm>
          <a:prstGeom prst="rect">
            <a:avLst/>
          </a:prstGeom>
        </p:spPr>
      </p:pic>
      <p:sp>
        <p:nvSpPr>
          <p:cNvPr id="4" name="Rectangle 3"/>
          <p:cNvSpPr/>
          <p:nvPr/>
        </p:nvSpPr>
        <p:spPr>
          <a:xfrm>
            <a:off x="685800" y="979557"/>
            <a:ext cx="5811206" cy="707886"/>
          </a:xfrm>
          <a:prstGeom prst="rect">
            <a:avLst/>
          </a:prstGeom>
        </p:spPr>
        <p:txBody>
          <a:bodyPr wrap="none">
            <a:spAutoFit/>
          </a:bodyPr>
          <a:lstStyle/>
          <a:p>
            <a:pPr marL="571500" indent="-571500">
              <a:buFontTx/>
              <a:buChar char="-"/>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Phần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mềm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Geogebra </a:t>
            </a:r>
            <a:endParaRPr lang="en-US" sz="4000">
              <a:latin typeface="Arial" panose="020B0604020202020204" pitchFamily="34" charset="0"/>
              <a:cs typeface="Arial" panose="020B0604020202020204" pitchFamily="34" charset="0"/>
            </a:endParaRPr>
          </a:p>
        </p:txBody>
      </p:sp>
      <p:sp>
        <p:nvSpPr>
          <p:cNvPr id="5" name="Rectangle 4"/>
          <p:cNvSpPr/>
          <p:nvPr/>
        </p:nvSpPr>
        <p:spPr>
          <a:xfrm>
            <a:off x="1295401" y="3617059"/>
            <a:ext cx="16154399" cy="6555641"/>
          </a:xfrm>
          <a:prstGeom prst="rect">
            <a:avLst/>
          </a:prstGeom>
        </p:spPr>
        <p:txBody>
          <a:bodyPr wrap="square">
            <a:spAutoFit/>
          </a:bodyPr>
          <a:lstStyle/>
          <a:p>
            <a:pPr marL="571500" indent="-571500" algn="just">
              <a:lnSpc>
                <a:spcPct val="150000"/>
              </a:lnSpc>
              <a:buFont typeface="Wingdings" panose="05000000000000000000" pitchFamily="2" charset="2"/>
              <a:buChar char="ü"/>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Miễn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phí; dễ sử dụng</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 typeface="Wingdings" panose="05000000000000000000" pitchFamily="2" charset="2"/>
              <a:buChar char="ü"/>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Có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thể chuyển nhiều ngôn ngữ</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 typeface="Wingdings" panose="05000000000000000000" pitchFamily="2" charset="2"/>
              <a:buChar char="ü"/>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P</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hạm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vi sử dụng rất rộng (Hình học phẳng, Hình học không gian, Đại số, Giải tích, Xác suất, Thống kê, Bảng tính điện tử</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 typeface="Wingdings" panose="05000000000000000000" pitchFamily="2" charset="2"/>
              <a:buChar char="ü"/>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ử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dụng được trên nhiều hệ đi hành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khác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nhau;</a:t>
            </a:r>
          </a:p>
          <a:p>
            <a:pPr marL="571500" indent="-571500" algn="just">
              <a:lnSpc>
                <a:spcPct val="150000"/>
              </a:lnSpc>
              <a:buFont typeface="Wingdings" panose="05000000000000000000" pitchFamily="2" charset="2"/>
              <a:buChar char="ü"/>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Có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thể chạy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trực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tuyến (online</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hoặc cài đặt vào máy tính, máy tính bảng, điện thoại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thông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minh.</a:t>
            </a:r>
          </a:p>
        </p:txBody>
      </p:sp>
      <p:sp>
        <p:nvSpPr>
          <p:cNvPr id="6" name="Rectangle 5"/>
          <p:cNvSpPr/>
          <p:nvPr/>
        </p:nvSpPr>
        <p:spPr>
          <a:xfrm>
            <a:off x="685800" y="2552700"/>
            <a:ext cx="8350363" cy="1015663"/>
          </a:xfrm>
          <a:prstGeom prst="rect">
            <a:avLst/>
          </a:prstGeom>
        </p:spPr>
        <p:txBody>
          <a:bodyPr wrap="none">
            <a:spAutoFit/>
          </a:bodyPr>
          <a:lstStyle/>
          <a:p>
            <a:pPr marL="571500" lvl="0" indent="-571500" algn="just">
              <a:lnSpc>
                <a:spcPct val="150000"/>
              </a:lnSpc>
              <a:buFontTx/>
              <a:buChar char="-"/>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Các tiện ích của phần mềm như: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600" y="1579325"/>
            <a:ext cx="3408994" cy="27259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up)">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wipe(left)">
                                      <p:cBhvr>
                                        <p:cTn id="4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7"/>
          <p:cNvGrpSpPr/>
          <p:nvPr/>
        </p:nvGrpSpPr>
        <p:grpSpPr>
          <a:xfrm>
            <a:off x="16428720" y="400123"/>
            <a:ext cx="1371600" cy="449494"/>
            <a:chOff x="0" y="0"/>
            <a:chExt cx="2332414" cy="751129"/>
          </a:xfrm>
        </p:grpSpPr>
        <p:sp>
          <p:nvSpPr>
            <p:cNvPr id="13"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7"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801590" y="626875"/>
            <a:ext cx="1639790" cy="760266"/>
          </a:xfrm>
          <a:prstGeom prst="rect">
            <a:avLst/>
          </a:prstGeom>
        </p:spPr>
      </p:pic>
      <p:sp>
        <p:nvSpPr>
          <p:cNvPr id="3" name="Rectangle 2"/>
          <p:cNvSpPr/>
          <p:nvPr/>
        </p:nvSpPr>
        <p:spPr>
          <a:xfrm>
            <a:off x="1275394" y="1333500"/>
            <a:ext cx="15793406" cy="3785652"/>
          </a:xfrm>
          <a:prstGeom prst="rect">
            <a:avLst/>
          </a:prstGeom>
        </p:spPr>
        <p:txBody>
          <a:bodyPr wrap="square">
            <a:spAutoFit/>
          </a:bodyPr>
          <a:lstStyle/>
          <a:p>
            <a:pPr marL="571500" indent="-571500" algn="just">
              <a:lnSpc>
                <a:spcPct val="150000"/>
              </a:lnSpc>
              <a:buFontTx/>
              <a:buChar char="-"/>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Địa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chỉ</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 typeface="Wingdings" panose="05000000000000000000" pitchFamily="2" charset="2"/>
              <a:buChar char="ü"/>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Sử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dụng online tại địa chỉ </a:t>
            </a:r>
            <a:r>
              <a:rPr lang="en-US" sz="4000">
                <a:solidFill>
                  <a:srgbClr val="0563C1"/>
                </a:solidFill>
                <a:latin typeface="Arial" panose="020B0604020202020204" pitchFamily="34" charset="0"/>
                <a:ea typeface="Times New Roman" panose="02020603050405020304" pitchFamily="18" charset="0"/>
                <a:cs typeface="Arial" panose="020B0604020202020204" pitchFamily="34" charset="0"/>
                <a:hlinkClick r:id="rId30"/>
              </a:rPr>
              <a:t>https://</a:t>
            </a:r>
            <a:r>
              <a:rPr lang="en-US" sz="4000">
                <a:solidFill>
                  <a:srgbClr val="0563C1"/>
                </a:solidFill>
                <a:latin typeface="Arial" panose="020B0604020202020204" pitchFamily="34" charset="0"/>
                <a:ea typeface="Times New Roman" panose="02020603050405020304" pitchFamily="18" charset="0"/>
                <a:cs typeface="Arial" panose="020B0604020202020204" pitchFamily="34" charset="0"/>
                <a:hlinkClick r:id="rId30"/>
              </a:rPr>
              <a:t>www.geogebra.org</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 typeface="Wingdings" panose="05000000000000000000" pitchFamily="2" charset="2"/>
              <a:buChar char="ü"/>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ải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từ địa chỉ </a:t>
            </a:r>
            <a:r>
              <a:rPr lang="en-US" sz="4000">
                <a:solidFill>
                  <a:srgbClr val="0563C1"/>
                </a:solidFill>
                <a:latin typeface="Arial" panose="020B0604020202020204" pitchFamily="34" charset="0"/>
                <a:ea typeface="Times New Roman" panose="02020603050405020304" pitchFamily="18" charset="0"/>
                <a:cs typeface="Arial" panose="020B0604020202020204" pitchFamily="34" charset="0"/>
                <a:hlinkClick r:id="rId31"/>
              </a:rPr>
              <a:t>https://www.geogebra.org/download</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và cài đặt vào máy tính, máy tính bảng, điện thoại thông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minh</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p:txBody>
      </p:sp>
      <p:pic>
        <p:nvPicPr>
          <p:cNvPr id="23" name="Picture 22"/>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4173200" y="7124700"/>
            <a:ext cx="3408994" cy="2725975"/>
          </a:xfrm>
          <a:prstGeom prst="rect">
            <a:avLst/>
          </a:prstGeom>
        </p:spPr>
      </p:pic>
      <p:pic>
        <p:nvPicPr>
          <p:cNvPr id="24" name="Picture 23"/>
          <p:cNvPicPr>
            <a:picLocks noChangeAspect="1"/>
          </p:cNvPicPr>
          <p:nvPr/>
        </p:nvPicPr>
        <p:blipFill>
          <a:blip r:embed="rId33"/>
          <a:stretch>
            <a:fillRect/>
          </a:stretch>
        </p:blipFill>
        <p:spPr>
          <a:xfrm>
            <a:off x="5638800" y="6286500"/>
            <a:ext cx="2590800" cy="2590800"/>
          </a:xfrm>
          <a:prstGeom prst="rect">
            <a:avLst/>
          </a:prstGeom>
        </p:spPr>
      </p:pic>
      <p:pic>
        <p:nvPicPr>
          <p:cNvPr id="25" name="Picture 6"/>
          <p:cNvPicPr>
            <a:picLocks noChangeAspect="1"/>
          </p:cNvPicPr>
          <p:nvPr/>
        </p:nvPicPr>
        <p:blipFill>
          <a:blip r:embed="rId34">
            <a:extLst>
              <a:ext uri="{28A0092B-C50C-407E-A947-70E740481C1C}">
                <a14:useLocalDpi xmlns:a14="http://schemas.microsoft.com/office/drawing/2010/main" val="0"/>
              </a:ext>
              <a:ext uri="{96DAC541-7B7A-43D3-8B79-37D633B846F1}">
                <asvg:svgBlip xmlns="" xmlns:asvg="http://schemas.microsoft.com/office/drawing/2016/SVG/main" r:embed="rId40"/>
              </a:ext>
            </a:extLst>
          </a:blip>
          <a:srcRect/>
          <a:stretch>
            <a:fillRect/>
          </a:stretch>
        </p:blipFill>
        <p:spPr>
          <a:xfrm flipH="1" flipV="1">
            <a:off x="-274239" y="9236933"/>
            <a:ext cx="1573696" cy="12274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TotalTime>
  <Words>1141</Words>
  <Application>Microsoft Office PowerPoint</Application>
  <PresentationFormat>Custom</PresentationFormat>
  <Paragraphs>121</Paragraphs>
  <Slides>34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Anton</vt:lpstr>
      <vt:lpstr>Cardo</vt:lpstr>
      <vt:lpstr>Calibri</vt:lpstr>
      <vt:lpstr>Times New Roman</vt:lpstr>
      <vt:lpstr>Noto Sans Symbols</vt:lpstr>
      <vt:lpstr>Wingdings</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Minimalist Let's Learn Mathematics Presentation</dc:title>
  <dc:creator>Mr CHU HONG VINH</dc:creator>
  <cp:lastModifiedBy>Mr CHU HONG VINH</cp:lastModifiedBy>
  <cp:revision>203</cp:revision>
  <dcterms:created xsi:type="dcterms:W3CDTF">2006-08-16T00:00:00Z</dcterms:created>
  <dcterms:modified xsi:type="dcterms:W3CDTF">2022-10-15T06:16:53Z</dcterms:modified>
  <dc:identifier>DAFNsc4mcvs</dc:identifier>
</cp:coreProperties>
</file>