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3" r:id="rId6"/>
    <p:sldId id="264" r:id="rId7"/>
    <p:sldId id="261" r:id="rId8"/>
    <p:sldId id="272" r:id="rId9"/>
    <p:sldId id="265" r:id="rId10"/>
    <p:sldId id="273" r:id="rId11"/>
    <p:sldId id="259" r:id="rId12"/>
    <p:sldId id="312" r:id="rId13"/>
    <p:sldId id="313" r:id="rId14"/>
    <p:sldId id="285" r:id="rId15"/>
    <p:sldId id="274" r:id="rId16"/>
    <p:sldId id="314" r:id="rId17"/>
    <p:sldId id="276" r:id="rId18"/>
    <p:sldId id="316" r:id="rId19"/>
    <p:sldId id="298" r:id="rId20"/>
    <p:sldId id="299" r:id="rId21"/>
    <p:sldId id="302" r:id="rId22"/>
    <p:sldId id="294" r:id="rId23"/>
    <p:sldId id="317" r:id="rId24"/>
    <p:sldId id="269" r:id="rId25"/>
    <p:sldId id="279" r:id="rId26"/>
    <p:sldId id="268" r:id="rId27"/>
    <p:sldId id="270" r:id="rId28"/>
  </p:sldIdLst>
  <p:sldSz cx="18288000" cy="10287000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93974" autoAdjust="0"/>
  </p:normalViewPr>
  <p:slideViewPr>
    <p:cSldViewPr>
      <p:cViewPr varScale="1">
        <p:scale>
          <a:sx n="40" d="100"/>
          <a:sy n="40" d="100"/>
        </p:scale>
        <p:origin x="2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png"/><Relationship Id="rId21" Type="http://schemas.openxmlformats.org/officeDocument/2006/relationships/image" Target="../media/image680.svg"/><Relationship Id="rId17" Type="http://schemas.openxmlformats.org/officeDocument/2006/relationships/image" Target="../media/image640.svg"/><Relationship Id="rId2" Type="http://schemas.openxmlformats.org/officeDocument/2006/relationships/image" Target="../media/image37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4" Type="http://schemas.microsoft.com/office/2007/relationships/hdphoto" Target="../media/hdphoto2.wdp"/><Relationship Id="rId15" Type="http://schemas.openxmlformats.org/officeDocument/2006/relationships/image" Target="../media/image620.svg"/><Relationship Id="rId23" Type="http://schemas.openxmlformats.org/officeDocument/2006/relationships/image" Target="../media/image45.png"/><Relationship Id="rId22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6" Type="http://schemas.openxmlformats.org/officeDocument/2006/relationships/image" Target="../media/image48.png"/><Relationship Id="rId21" Type="http://schemas.openxmlformats.org/officeDocument/2006/relationships/image" Target="../media/image68.svg"/><Relationship Id="rId25" Type="http://schemas.openxmlformats.org/officeDocument/2006/relationships/image" Target="../media/image8.png"/><Relationship Id="rId7" Type="http://schemas.openxmlformats.org/officeDocument/2006/relationships/image" Target="../media/image36.svg"/><Relationship Id="rId2" Type="http://schemas.openxmlformats.org/officeDocument/2006/relationships/image" Target="../media/image37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3.png"/><Relationship Id="rId15" Type="http://schemas.openxmlformats.org/officeDocument/2006/relationships/image" Target="../media/image62.svg"/><Relationship Id="rId23" Type="http://schemas.openxmlformats.org/officeDocument/2006/relationships/image" Target="../media/image47.png"/><Relationship Id="rId28" Type="http://schemas.openxmlformats.org/officeDocument/2006/relationships/image" Target="../media/image50.png"/><Relationship Id="rId22" Type="http://schemas.openxmlformats.org/officeDocument/2006/relationships/image" Target="../media/image46.png"/><Relationship Id="rId27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25.png"/><Relationship Id="rId3" Type="http://schemas.openxmlformats.org/officeDocument/2006/relationships/image" Target="../media/image94.svg"/><Relationship Id="rId21" Type="http://schemas.openxmlformats.org/officeDocument/2006/relationships/image" Target="../media/image540.svg"/><Relationship Id="rId17" Type="http://schemas.openxmlformats.org/officeDocument/2006/relationships/image" Target="../media/image114.svg"/><Relationship Id="rId2" Type="http://schemas.openxmlformats.org/officeDocument/2006/relationships/image" Target="../media/image20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6.svg"/><Relationship Id="rId15" Type="http://schemas.openxmlformats.org/officeDocument/2006/relationships/image" Target="../media/image68.svg"/><Relationship Id="rId19" Type="http://schemas.openxmlformats.org/officeDocument/2006/relationships/image" Target="../media/image116.svg"/><Relationship Id="rId4" Type="http://schemas.openxmlformats.org/officeDocument/2006/relationships/image" Target="../media/image21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21" Type="http://schemas.openxmlformats.org/officeDocument/2006/relationships/image" Target="../media/image68.svg"/><Relationship Id="rId7" Type="http://schemas.openxmlformats.org/officeDocument/2006/relationships/image" Target="../media/image82.svg"/><Relationship Id="rId12" Type="http://schemas.openxmlformats.org/officeDocument/2006/relationships/image" Target="../media/image34.png"/><Relationship Id="rId2" Type="http://schemas.openxmlformats.org/officeDocument/2006/relationships/image" Target="../media/image30.png"/><Relationship Id="rId16" Type="http://schemas.openxmlformats.org/officeDocument/2006/relationships/image" Target="../media/image3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5" Type="http://schemas.openxmlformats.org/officeDocument/2006/relationships/image" Target="../media/image31.png"/><Relationship Id="rId15" Type="http://schemas.openxmlformats.org/officeDocument/2006/relationships/image" Target="../media/image88.svg"/><Relationship Id="rId23" Type="http://schemas.openxmlformats.org/officeDocument/2006/relationships/image" Target="../media/image36.svg"/><Relationship Id="rId10" Type="http://schemas.openxmlformats.org/officeDocument/2006/relationships/image" Target="../media/image33.png"/><Relationship Id="rId19" Type="http://schemas.openxmlformats.org/officeDocument/2006/relationships/image" Target="../media/image92.svg"/><Relationship Id="rId4" Type="http://schemas.openxmlformats.org/officeDocument/2006/relationships/image" Target="../media/image78.svg"/><Relationship Id="rId9" Type="http://schemas.openxmlformats.org/officeDocument/2006/relationships/image" Target="../media/image84.svg"/><Relationship Id="rId2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png"/><Relationship Id="rId13" Type="http://schemas.openxmlformats.org/officeDocument/2006/relationships/image" Target="../media/image114.svg"/><Relationship Id="rId21" Type="http://schemas.openxmlformats.org/officeDocument/2006/relationships/image" Target="../media/image680.svg"/><Relationship Id="rId17" Type="http://schemas.openxmlformats.org/officeDocument/2006/relationships/image" Target="../media/image640.svg"/><Relationship Id="rId25" Type="http://schemas.openxmlformats.org/officeDocument/2006/relationships/image" Target="../media/image54.png"/><Relationship Id="rId2" Type="http://schemas.openxmlformats.org/officeDocument/2006/relationships/image" Target="../media/image37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3.png"/><Relationship Id="rId15" Type="http://schemas.openxmlformats.org/officeDocument/2006/relationships/image" Target="../media/image620.svg"/><Relationship Id="rId23" Type="http://schemas.openxmlformats.org/officeDocument/2006/relationships/image" Target="../media/image52.png"/><Relationship Id="rId22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png"/><Relationship Id="rId26" Type="http://schemas.openxmlformats.org/officeDocument/2006/relationships/image" Target="../media/image59.png"/><Relationship Id="rId21" Type="http://schemas.openxmlformats.org/officeDocument/2006/relationships/image" Target="../media/image680.svg"/><Relationship Id="rId17" Type="http://schemas.openxmlformats.org/officeDocument/2006/relationships/image" Target="../media/image640.svg"/><Relationship Id="rId25" Type="http://schemas.openxmlformats.org/officeDocument/2006/relationships/image" Target="../media/image58.png"/><Relationship Id="rId2" Type="http://schemas.openxmlformats.org/officeDocument/2006/relationships/image" Target="../media/image37.png"/><Relationship Id="rId16" Type="http://schemas.openxmlformats.org/officeDocument/2006/relationships/image" Target="../media/image29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7.png"/><Relationship Id="rId15" Type="http://schemas.openxmlformats.org/officeDocument/2006/relationships/image" Target="../media/image620.sv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png"/><Relationship Id="rId13" Type="http://schemas.openxmlformats.org/officeDocument/2006/relationships/image" Target="../media/image114.svg"/><Relationship Id="rId26" Type="http://schemas.openxmlformats.org/officeDocument/2006/relationships/image" Target="../media/image66.png"/><Relationship Id="rId21" Type="http://schemas.openxmlformats.org/officeDocument/2006/relationships/image" Target="../media/image680.svg"/><Relationship Id="rId17" Type="http://schemas.openxmlformats.org/officeDocument/2006/relationships/image" Target="../media/image640.svg"/><Relationship Id="rId25" Type="http://schemas.openxmlformats.org/officeDocument/2006/relationships/image" Target="../media/image65.png"/><Relationship Id="rId2" Type="http://schemas.openxmlformats.org/officeDocument/2006/relationships/image" Target="../media/image29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64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1" Type="http://schemas.openxmlformats.org/officeDocument/2006/relationships/image" Target="../media/image71.png"/><Relationship Id="rId22" Type="http://schemas.openxmlformats.org/officeDocument/2006/relationships/image" Target="../media/image51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6" Type="http://schemas.openxmlformats.org/officeDocument/2006/relationships/image" Target="../media/image74.png"/><Relationship Id="rId21" Type="http://schemas.openxmlformats.org/officeDocument/2006/relationships/image" Target="../media/image680.svg"/><Relationship Id="rId25" Type="http://schemas.openxmlformats.org/officeDocument/2006/relationships/image" Target="../media/image73.png"/><Relationship Id="rId2" Type="http://schemas.openxmlformats.org/officeDocument/2006/relationships/image" Target="../media/image37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9.png"/><Relationship Id="rId11" Type="http://schemas.openxmlformats.org/officeDocument/2006/relationships/image" Target="../media/image72.svg"/><Relationship Id="rId15" Type="http://schemas.openxmlformats.org/officeDocument/2006/relationships/image" Target="../media/image620.svg"/><Relationship Id="rId23" Type="http://schemas.openxmlformats.org/officeDocument/2006/relationships/image" Target="../media/image72.png"/><Relationship Id="rId22" Type="http://schemas.openxmlformats.org/officeDocument/2006/relationships/image" Target="../media/image43.png"/><Relationship Id="rId27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25.png"/><Relationship Id="rId3" Type="http://schemas.openxmlformats.org/officeDocument/2006/relationships/image" Target="../media/image94.svg"/><Relationship Id="rId21" Type="http://schemas.openxmlformats.org/officeDocument/2006/relationships/image" Target="../media/image540.svg"/><Relationship Id="rId17" Type="http://schemas.openxmlformats.org/officeDocument/2006/relationships/image" Target="../media/image114.svg"/><Relationship Id="rId2" Type="http://schemas.openxmlformats.org/officeDocument/2006/relationships/image" Target="../media/image20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6.svg"/><Relationship Id="rId15" Type="http://schemas.openxmlformats.org/officeDocument/2006/relationships/image" Target="../media/image68.svg"/><Relationship Id="rId19" Type="http://schemas.openxmlformats.org/officeDocument/2006/relationships/image" Target="../media/image116.svg"/><Relationship Id="rId4" Type="http://schemas.openxmlformats.org/officeDocument/2006/relationships/image" Target="../media/image21.pn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png"/><Relationship Id="rId13" Type="http://schemas.openxmlformats.org/officeDocument/2006/relationships/image" Target="../media/image114.svg"/><Relationship Id="rId21" Type="http://schemas.openxmlformats.org/officeDocument/2006/relationships/image" Target="../media/image680.svg"/><Relationship Id="rId17" Type="http://schemas.openxmlformats.org/officeDocument/2006/relationships/image" Target="../media/image640.svg"/><Relationship Id="rId2" Type="http://schemas.openxmlformats.org/officeDocument/2006/relationships/image" Target="../media/image37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7.png"/><Relationship Id="rId15" Type="http://schemas.openxmlformats.org/officeDocument/2006/relationships/image" Target="../media/image620.svg"/><Relationship Id="rId23" Type="http://schemas.openxmlformats.org/officeDocument/2006/relationships/image" Target="../media/image76.png"/><Relationship Id="rId22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2.svg"/><Relationship Id="rId7" Type="http://schemas.openxmlformats.org/officeDocument/2006/relationships/image" Target="../media/image36.svg"/><Relationship Id="rId12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Relationship Id="rId10" Type="http://schemas.openxmlformats.org/officeDocument/2006/relationships/image" Target="../media/image10.png"/><Relationship Id="rId19" Type="http://schemas.openxmlformats.org/officeDocument/2006/relationships/image" Target="../media/image48.svg"/><Relationship Id="rId9" Type="http://schemas.openxmlformats.org/officeDocument/2006/relationships/image" Target="../media/image38.sv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8.png"/><Relationship Id="rId13" Type="http://schemas.openxmlformats.org/officeDocument/2006/relationships/image" Target="../media/image114.svg"/><Relationship Id="rId21" Type="http://schemas.openxmlformats.org/officeDocument/2006/relationships/image" Target="../media/image680.svg"/><Relationship Id="rId17" Type="http://schemas.openxmlformats.org/officeDocument/2006/relationships/image" Target="../media/image640.svg"/><Relationship Id="rId25" Type="http://schemas.openxmlformats.org/officeDocument/2006/relationships/image" Target="../media/image80.png"/><Relationship Id="rId2" Type="http://schemas.openxmlformats.org/officeDocument/2006/relationships/image" Target="../media/image37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9.png"/><Relationship Id="rId15" Type="http://schemas.openxmlformats.org/officeDocument/2006/relationships/image" Target="../media/image620.svg"/><Relationship Id="rId23" Type="http://schemas.openxmlformats.org/officeDocument/2006/relationships/image" Target="../media/image76.png"/><Relationship Id="rId22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4.svg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04.sv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" Type="http://schemas.openxmlformats.org/officeDocument/2006/relationships/image" Target="../media/image37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15" Type="http://schemas.openxmlformats.org/officeDocument/2006/relationships/image" Target="../media/image620.svg"/><Relationship Id="rId23" Type="http://schemas.openxmlformats.org/officeDocument/2006/relationships/image" Target="../media/image43.png"/><Relationship Id="rId2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25.png"/><Relationship Id="rId3" Type="http://schemas.openxmlformats.org/officeDocument/2006/relationships/image" Target="../media/image94.svg"/><Relationship Id="rId21" Type="http://schemas.openxmlformats.org/officeDocument/2006/relationships/image" Target="../media/image540.svg"/><Relationship Id="rId17" Type="http://schemas.openxmlformats.org/officeDocument/2006/relationships/image" Target="../media/image114.svg"/><Relationship Id="rId2" Type="http://schemas.openxmlformats.org/officeDocument/2006/relationships/image" Target="../media/image20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6.svg"/><Relationship Id="rId15" Type="http://schemas.openxmlformats.org/officeDocument/2006/relationships/image" Target="../media/image68.svg"/><Relationship Id="rId19" Type="http://schemas.openxmlformats.org/officeDocument/2006/relationships/image" Target="../media/image116.svg"/><Relationship Id="rId4" Type="http://schemas.openxmlformats.org/officeDocument/2006/relationships/image" Target="../media/image21.png"/><Relationship Id="rId1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1" Type="http://schemas.openxmlformats.org/officeDocument/2006/relationships/image" Target="../media/image114.svg"/><Relationship Id="rId2" Type="http://schemas.openxmlformats.org/officeDocument/2006/relationships/image" Target="../media/image81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4.png"/><Relationship Id="rId15" Type="http://schemas.openxmlformats.org/officeDocument/2006/relationships/image" Target="../media/image102.svg"/><Relationship Id="rId23" Type="http://schemas.openxmlformats.org/officeDocument/2006/relationships/image" Target="../media/image124.svg"/><Relationship Id="rId4" Type="http://schemas.openxmlformats.org/officeDocument/2006/relationships/image" Target="../media/image82.png"/><Relationship Id="rId22" Type="http://schemas.openxmlformats.org/officeDocument/2006/relationships/image" Target="../media/image84.png"/><Relationship Id="rId9" Type="http://schemas.openxmlformats.org/officeDocument/2006/relationships/image" Target="../media/image24.sv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" Type="http://schemas.openxmlformats.org/officeDocument/2006/relationships/image" Target="../media/image37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6.png"/><Relationship Id="rId15" Type="http://schemas.openxmlformats.org/officeDocument/2006/relationships/image" Target="../media/image620.svg"/><Relationship Id="rId23" Type="http://schemas.openxmlformats.org/officeDocument/2006/relationships/image" Target="../media/image85.png"/><Relationship Id="rId2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svg"/><Relationship Id="rId21" Type="http://schemas.openxmlformats.org/officeDocument/2006/relationships/image" Target="../media/image40.svg"/><Relationship Id="rId2" Type="http://schemas.openxmlformats.org/officeDocument/2006/relationships/image" Target="../media/image32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8.svg"/><Relationship Id="rId10" Type="http://schemas.openxmlformats.org/officeDocument/2006/relationships/image" Target="../media/image87.png"/><Relationship Id="rId19" Type="http://schemas.openxmlformats.org/officeDocument/2006/relationships/image" Target="../media/image102.svg"/><Relationship Id="rId9" Type="http://schemas.openxmlformats.org/officeDocument/2006/relationships/image" Target="../media/image84.svg"/><Relationship Id="rId14" Type="http://schemas.openxmlformats.org/officeDocument/2006/relationships/image" Target="../media/image43.png"/><Relationship Id="rId2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svg"/><Relationship Id="rId3" Type="http://schemas.openxmlformats.org/officeDocument/2006/relationships/image" Target="../media/image2.svg"/><Relationship Id="rId12" Type="http://schemas.openxmlformats.org/officeDocument/2006/relationships/image" Target="../media/image89.png"/><Relationship Id="rId17" Type="http://schemas.openxmlformats.org/officeDocument/2006/relationships/image" Target="../media/image102.svg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8.svg"/><Relationship Id="rId5" Type="http://schemas.openxmlformats.org/officeDocument/2006/relationships/image" Target="../media/image4.svg"/><Relationship Id="rId15" Type="http://schemas.openxmlformats.org/officeDocument/2006/relationships/image" Target="../media/image46.sv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22.svg"/><Relationship Id="rId1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21" Type="http://schemas.openxmlformats.org/officeDocument/2006/relationships/image" Target="../media/image41.svg"/><Relationship Id="rId7" Type="http://schemas.openxmlformats.org/officeDocument/2006/relationships/image" Target="../media/image22.svg"/><Relationship Id="rId25" Type="http://schemas.openxmlformats.org/officeDocument/2006/relationships/image" Target="../media/image16.png"/><Relationship Id="rId17" Type="http://schemas.openxmlformats.org/officeDocument/2006/relationships/image" Target="../media/image32.svg"/><Relationship Id="rId2" Type="http://schemas.openxmlformats.org/officeDocument/2006/relationships/image" Target="../media/image1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5.png"/><Relationship Id="rId23" Type="http://schemas.openxmlformats.org/officeDocument/2006/relationships/image" Target="../media/image14.png"/><Relationship Id="rId19" Type="http://schemas.openxmlformats.org/officeDocument/2006/relationships/image" Target="../media/image21.svg"/><Relationship Id="rId22" Type="http://schemas.openxmlformats.org/officeDocument/2006/relationships/image" Target="../media/image13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8.svg"/><Relationship Id="rId3" Type="http://schemas.openxmlformats.org/officeDocument/2006/relationships/image" Target="../media/image72.svg"/><Relationship Id="rId2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19" Type="http://schemas.openxmlformats.org/officeDocument/2006/relationships/image" Target="../media/image76.svg"/><Relationship Id="rId9" Type="http://schemas.openxmlformats.org/officeDocument/2006/relationships/image" Target="../media/image74.svg"/><Relationship Id="rId2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25.png"/><Relationship Id="rId3" Type="http://schemas.openxmlformats.org/officeDocument/2006/relationships/image" Target="../media/image94.svg"/><Relationship Id="rId21" Type="http://schemas.openxmlformats.org/officeDocument/2006/relationships/image" Target="../media/image540.svg"/><Relationship Id="rId17" Type="http://schemas.openxmlformats.org/officeDocument/2006/relationships/image" Target="../media/image114.svg"/><Relationship Id="rId2" Type="http://schemas.openxmlformats.org/officeDocument/2006/relationships/image" Target="../media/image20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6.svg"/><Relationship Id="rId15" Type="http://schemas.openxmlformats.org/officeDocument/2006/relationships/image" Target="../media/image68.svg"/><Relationship Id="rId19" Type="http://schemas.openxmlformats.org/officeDocument/2006/relationships/image" Target="../media/image116.svg"/><Relationship Id="rId4" Type="http://schemas.openxmlformats.org/officeDocument/2006/relationships/image" Target="../media/image21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4.svg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0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21" Type="http://schemas.openxmlformats.org/officeDocument/2006/relationships/image" Target="../media/image68.svg"/><Relationship Id="rId7" Type="http://schemas.openxmlformats.org/officeDocument/2006/relationships/image" Target="../media/image82.svg"/><Relationship Id="rId12" Type="http://schemas.openxmlformats.org/officeDocument/2006/relationships/image" Target="../media/image34.png"/><Relationship Id="rId2" Type="http://schemas.openxmlformats.org/officeDocument/2006/relationships/image" Target="../media/image30.png"/><Relationship Id="rId16" Type="http://schemas.openxmlformats.org/officeDocument/2006/relationships/image" Target="../media/image3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5" Type="http://schemas.openxmlformats.org/officeDocument/2006/relationships/image" Target="../media/image31.png"/><Relationship Id="rId15" Type="http://schemas.openxmlformats.org/officeDocument/2006/relationships/image" Target="../media/image88.svg"/><Relationship Id="rId23" Type="http://schemas.openxmlformats.org/officeDocument/2006/relationships/image" Target="../media/image36.svg"/><Relationship Id="rId10" Type="http://schemas.openxmlformats.org/officeDocument/2006/relationships/image" Target="../media/image33.png"/><Relationship Id="rId19" Type="http://schemas.openxmlformats.org/officeDocument/2006/relationships/image" Target="../media/image92.svg"/><Relationship Id="rId4" Type="http://schemas.openxmlformats.org/officeDocument/2006/relationships/image" Target="../media/image78.svg"/><Relationship Id="rId9" Type="http://schemas.openxmlformats.org/officeDocument/2006/relationships/image" Target="../media/image84.svg"/><Relationship Id="rId2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png"/><Relationship Id="rId21" Type="http://schemas.openxmlformats.org/officeDocument/2006/relationships/image" Target="../media/image680.svg"/><Relationship Id="rId17" Type="http://schemas.openxmlformats.org/officeDocument/2006/relationships/image" Target="../media/image640.svg"/><Relationship Id="rId2" Type="http://schemas.openxmlformats.org/officeDocument/2006/relationships/image" Target="../media/image37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1.png"/><Relationship Id="rId15" Type="http://schemas.openxmlformats.org/officeDocument/2006/relationships/image" Target="../media/image620.svg"/><Relationship Id="rId23" Type="http://schemas.openxmlformats.org/officeDocument/2006/relationships/image" Target="../media/image40.png"/><Relationship Id="rId2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svg"/><Relationship Id="rId18" Type="http://schemas.openxmlformats.org/officeDocument/2006/relationships/image" Target="../media/image43.png"/><Relationship Id="rId3" Type="http://schemas.openxmlformats.org/officeDocument/2006/relationships/image" Target="../media/image94.svg"/><Relationship Id="rId12" Type="http://schemas.openxmlformats.org/officeDocument/2006/relationships/image" Target="../media/image42.png"/><Relationship Id="rId17" Type="http://schemas.openxmlformats.org/officeDocument/2006/relationships/image" Target="../media/image112.svg"/><Relationship Id="rId2" Type="http://schemas.openxmlformats.org/officeDocument/2006/relationships/image" Target="../media/image2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72.svg"/><Relationship Id="rId5" Type="http://schemas.openxmlformats.org/officeDocument/2006/relationships/image" Target="../media/image96.svg"/><Relationship Id="rId19" Type="http://schemas.openxmlformats.org/officeDocument/2006/relationships/image" Target="../media/image102.svg"/><Relationship Id="rId4" Type="http://schemas.openxmlformats.org/officeDocument/2006/relationships/image" Target="../media/image21.png"/><Relationship Id="rId14" Type="http://schemas.openxmlformats.org/officeDocument/2006/relationships/image" Target="../media/image22.png"/><Relationship Id="rId9" Type="http://schemas.openxmlformats.org/officeDocument/2006/relationships/image" Target="../media/image8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95127">
            <a:off x="2176243" y="1418773"/>
            <a:ext cx="13958440" cy="7272452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73782">
            <a:off x="14524732" y="1102460"/>
            <a:ext cx="3692381" cy="6243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676741">
            <a:off x="1056078" y="1066115"/>
            <a:ext cx="1496634" cy="1554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05649">
            <a:off x="-924259" y="7577390"/>
            <a:ext cx="4183195" cy="30485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839886">
            <a:off x="15402650" y="8684121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400000">
            <a:off x="227687" y="-699633"/>
            <a:ext cx="3229617" cy="4051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944A62-FF35-44D3-919C-18E7599EAEB0}"/>
              </a:ext>
            </a:extLst>
          </p:cNvPr>
          <p:cNvSpPr txBox="1"/>
          <p:nvPr/>
        </p:nvSpPr>
        <p:spPr>
          <a:xfrm>
            <a:off x="3276600" y="2385606"/>
            <a:ext cx="11896911" cy="519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smtClean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 </a:t>
            </a: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BÀI HỌC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smtClean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 HÔM NAY!</a:t>
            </a:r>
            <a:endParaRPr lang="en-US" sz="7000" b="1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 flipV="1">
            <a:off x="17398957" y="9196628"/>
            <a:ext cx="1413880" cy="104803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200000" flipH="1">
            <a:off x="904399" y="8577647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4568679" y="613410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1" y="383876"/>
            <a:ext cx="5029200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1</a:t>
            </a:r>
            <a:endParaRPr lang="en-US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21077" y="1638300"/>
                <a:ext cx="16230600" cy="2057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định lí: “Nếu hai đường thẳng xx’ và yy’ cắt nhau tại O và góc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𝑥𝑂𝑦</m:t>
                            </m:r>
                          </m:e>
                        </m:acc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=90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thì các góc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𝑂𝑦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đều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góc vuông”.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77" y="1638300"/>
                <a:ext cx="16230600" cy="2057871"/>
              </a:xfrm>
              <a:prstGeom prst="rect">
                <a:avLst/>
              </a:prstGeom>
              <a:blipFill rotWithShape="0">
                <a:blip r:embed="rId22"/>
                <a:stretch>
                  <a:fillRect l="-1314" b="-5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021077" y="3695700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Hãy vẽ hình thể hiện định lí trên.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Viết giả thiết và kết luận của định lí.</a:t>
            </a:r>
            <a:endParaRPr lang="en-US" sz="40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36" y="4290120"/>
            <a:ext cx="6279882" cy="58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7059081" y="9005646"/>
            <a:ext cx="1706704" cy="126509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71205" y="150718"/>
            <a:ext cx="1332761" cy="117616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94857" y="5357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62000" y="1714500"/>
                <a:ext cx="17297400" cy="2057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 lí: </a:t>
                </a:r>
                <a:r>
                  <a:rPr lang="vi-VN" sz="4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“Nếu </a:t>
                </a:r>
                <a:r>
                  <a:rPr lang="vi-VN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hai đường thẳng xx’ và yy’ cắt nhau tại O và góc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vuông</a:t>
                </a:r>
                <a:endParaRPr lang="en-US" sz="4000" smtClean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𝑥𝑂𝑦</m:t>
                            </m:r>
                          </m:e>
                        </m:acc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=90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vi-VN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 thì các góc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𝑂𝑦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đều </a:t>
                </a:r>
                <a:r>
                  <a:rPr lang="vi-VN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là góc vuông”.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14500"/>
                <a:ext cx="17297400" cy="2057871"/>
              </a:xfrm>
              <a:prstGeom prst="rect">
                <a:avLst/>
              </a:prstGeom>
              <a:blipFill rotWithShape="0">
                <a:blip r:embed="rId22"/>
                <a:stretch>
                  <a:fillRect l="-1233" b="-4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905000" y="4127837"/>
                <a:ext cx="881876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Viết giả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thiết và kết luận của định lí.</a:t>
                </a:r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27837"/>
                <a:ext cx="8818761" cy="1015663"/>
              </a:xfrm>
              <a:prstGeom prst="rect">
                <a:avLst/>
              </a:prstGeom>
              <a:blipFill rotWithShape="0">
                <a:blip r:embed="rId23"/>
                <a:stretch>
                  <a:fillRect r="-1452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190528"/>
              </p:ext>
            </p:extLst>
          </p:nvPr>
        </p:nvGraphicFramePr>
        <p:xfrm>
          <a:off x="4457700" y="5829300"/>
          <a:ext cx="10172700" cy="2987231"/>
        </p:xfrm>
        <a:graphic>
          <a:graphicData uri="http://schemas.openxmlformats.org/drawingml/2006/table">
            <a:tbl>
              <a:tblPr bandRow="1"/>
              <a:tblGrid>
                <a:gridCol w="1323167"/>
                <a:gridCol w="8849533"/>
              </a:tblGrid>
              <a:tr h="2185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4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4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" name="Picture 1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697754" y="9181777"/>
            <a:ext cx="1968850" cy="912831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286671" y="7734300"/>
            <a:ext cx="1313529" cy="2259652"/>
          </a:xfrm>
          <a:prstGeom prst="rect">
            <a:avLst/>
          </a:prstGeom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36283" y="274619"/>
            <a:ext cx="766234" cy="676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8200" y="6423660"/>
            <a:ext cx="8963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GT</a:t>
            </a:r>
            <a:endParaRPr lang="en-US" sz="4000" b="1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7054" y="8066323"/>
            <a:ext cx="867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</a:t>
            </a:r>
            <a:endParaRPr lang="en-US" sz="4000" b="1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575079" y="5946894"/>
                <a:ext cx="9144000" cy="19691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xx’ cắt yy’ tại O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=90</m:t>
                      </m:r>
                      <m:r>
                        <a:rPr lang="en-US" sz="4000" i="1" baseline="30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𝑜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079" y="5946894"/>
                <a:ext cx="9144000" cy="1969193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992160" y="7977062"/>
                <a:ext cx="8711679" cy="1116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𝑦𝑂𝑥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𝑂𝑦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𝑂𝑥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160" y="7977062"/>
                <a:ext cx="8711679" cy="1116844"/>
              </a:xfrm>
              <a:prstGeom prst="rect">
                <a:avLst/>
              </a:prstGeom>
              <a:blipFill rotWithShape="0">
                <a:blip r:embed="rId28"/>
                <a:stretch>
                  <a:fillRect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382000" y="3308330"/>
            <a:ext cx="1918742" cy="1682770"/>
            <a:chOff x="3355952" y="3043933"/>
            <a:chExt cx="1406383" cy="1285465"/>
          </a:xfrm>
          <a:solidFill>
            <a:srgbClr val="FFC000"/>
          </a:solidFill>
        </p:grpSpPr>
        <p:grpSp>
          <p:nvGrpSpPr>
            <p:cNvPr id="15" name="Group 4"/>
            <p:cNvGrpSpPr/>
            <p:nvPr/>
          </p:nvGrpSpPr>
          <p:grpSpPr>
            <a:xfrm>
              <a:off x="3355952" y="3043933"/>
              <a:ext cx="1406383" cy="1285465"/>
              <a:chOff x="14166" y="-287544"/>
              <a:chExt cx="6321665" cy="6350000"/>
            </a:xfrm>
            <a:grpFill/>
          </p:grpSpPr>
          <p:sp>
            <p:nvSpPr>
              <p:cNvPr id="17" name="Freeform 5"/>
              <p:cNvSpPr/>
              <p:nvPr/>
            </p:nvSpPr>
            <p:spPr>
              <a:xfrm>
                <a:off x="14166" y="-287544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3534358" y="3563850"/>
              <a:ext cx="1043391" cy="457093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6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590799" y="5372100"/>
            <a:ext cx="13809178" cy="1328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Chứng minh </a:t>
            </a:r>
            <a:r>
              <a:rPr lang="vi-VN" sz="6000" b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định </a:t>
            </a:r>
            <a:r>
              <a:rPr lang="vi-VN" sz="6000" b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6000" b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6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2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52400" y="1994184"/>
            <a:ext cx="18536106" cy="52621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72638" flipV="1">
            <a:off x="1220993" y="8439189"/>
            <a:ext cx="2006093" cy="14895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537264">
            <a:off x="15514251" y="8960195"/>
            <a:ext cx="3570227" cy="9152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73853" flipV="1">
            <a:off x="16733677" y="525428"/>
            <a:ext cx="3230108" cy="23539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297553" y="444349"/>
            <a:ext cx="953470" cy="84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472142">
            <a:off x="594848" y="1664503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706342" y="839677"/>
            <a:ext cx="768670" cy="6783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5200" y="1866900"/>
            <a:ext cx="3733800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 1</a:t>
            </a:r>
            <a:endParaRPr lang="en-US" sz="4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3659475"/>
            <a:ext cx="13182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 minh định lí </a:t>
            </a:r>
            <a:r>
              <a:rPr lang="en-US" sz="45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dùng lập luận từ giả thiết suy ra kết luận.</a:t>
            </a: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1066800" y="6500809"/>
            <a:ext cx="1905000" cy="32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1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2" y="9019230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200000" flipH="1">
            <a:off x="904399" y="8508777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21521" y="342900"/>
            <a:ext cx="5570756" cy="1131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500" b="1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500" b="1" smtClean="0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500" b="1" smtClean="0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500" b="1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</a:t>
            </a:r>
            <a:r>
              <a:rPr lang="nl-NL" sz="4500" b="1" smtClean="0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500" b="1" smtClean="0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r>
              <a:rPr lang="nl-NL" sz="4500" b="1" smtClean="0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500">
              <a:solidFill>
                <a:srgbClr val="4BACC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304800" y="289560"/>
            <a:ext cx="804604" cy="8940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1714500"/>
            <a:ext cx="15828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 minh định lí: “ Góc tạo bởi hai tia phân giác của hai góc kề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bù </a:t>
            </a:r>
            <a:endParaRPr lang="en-US" sz="400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là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góc vuông”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4013174"/>
            <a:ext cx="7904558" cy="402592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951027"/>
              </p:ext>
            </p:extLst>
          </p:nvPr>
        </p:nvGraphicFramePr>
        <p:xfrm>
          <a:off x="1219200" y="4453067"/>
          <a:ext cx="9220200" cy="3584068"/>
        </p:xfrm>
        <a:graphic>
          <a:graphicData uri="http://schemas.openxmlformats.org/drawingml/2006/table">
            <a:tbl>
              <a:tblPr bandRow="1"/>
              <a:tblGrid>
                <a:gridCol w="1400327"/>
                <a:gridCol w="781987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400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400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400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124200" y="4241854"/>
                <a:ext cx="9144000" cy="31068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hai góc kề bù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𝑂𝑚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𝑥𝑂𝑧</m:t>
                        </m:r>
                      </m:e>
                    </m:acc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241854"/>
                <a:ext cx="9144000" cy="3106813"/>
              </a:xfrm>
              <a:prstGeom prst="rect">
                <a:avLst/>
              </a:prstGeom>
              <a:blipFill rotWithShape="0">
                <a:blip r:embed="rId24"/>
                <a:stretch>
                  <a:fillRect b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124200" y="7386767"/>
                <a:ext cx="2694007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7386767"/>
                <a:ext cx="2694007" cy="728533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5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7227904" y="9206143"/>
            <a:ext cx="1339189" cy="9926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1396108" flipH="1">
            <a:off x="280552" y="8162763"/>
            <a:ext cx="368200" cy="17638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71206" y="143117"/>
            <a:ext cx="1332761" cy="1176162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395137" y="443272"/>
            <a:ext cx="611135" cy="539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67600" y="835013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Chứng minh: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53641" y="2019300"/>
                <a:ext cx="15316200" cy="1040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𝑂𝑧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𝑥𝑂𝑧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(1)</m:t>
                    </m:r>
                  </m:oMath>
                </a14:m>
                <a:endParaRPr lang="en-US" sz="4000" b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641" y="2019300"/>
                <a:ext cx="15316200" cy="1040541"/>
              </a:xfrm>
              <a:prstGeom prst="rect">
                <a:avLst/>
              </a:prstGeom>
              <a:blipFill rotWithShape="0">
                <a:blip r:embed="rId23"/>
                <a:stretch>
                  <a:fillRect l="-139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353641" y="3495067"/>
                <a:ext cx="15316200" cy="1040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𝑧𝑂𝑦</m:t>
                        </m:r>
                      </m:e>
                    </m:acc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(2)</m:t>
                    </m:r>
                  </m:oMath>
                </a14:m>
                <a:endParaRPr lang="en-US" sz="4000" b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641" y="3495067"/>
                <a:ext cx="15316200" cy="1040541"/>
              </a:xfrm>
              <a:prstGeom prst="rect">
                <a:avLst/>
              </a:prstGeom>
              <a:blipFill rotWithShape="0">
                <a:blip r:embed="rId24"/>
                <a:stretch>
                  <a:fillRect l="-139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353641" y="5087193"/>
                <a:ext cx="8918119" cy="728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 (1) và (2)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𝑧𝑂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641" y="5087193"/>
                <a:ext cx="8918119" cy="728533"/>
              </a:xfrm>
              <a:prstGeom prst="rect">
                <a:avLst/>
              </a:prstGeom>
              <a:blipFill rotWithShape="0">
                <a:blip r:embed="rId25"/>
                <a:stretch>
                  <a:fillRect l="-2392"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722234" y="6087614"/>
                <a:ext cx="4118307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𝑥𝑂𝑧</m:t>
                              </m:r>
                            </m:e>
                          </m:acc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𝑧𝑂𝑦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34" y="6087614"/>
                <a:ext cx="4118307" cy="1244828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0611941" y="6156495"/>
                <a:ext cx="4144211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.180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941" y="6156495"/>
                <a:ext cx="4144211" cy="1244828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0363200" y="7663225"/>
                <a:ext cx="8458200" cy="72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(Vì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là hai góc kề bù)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7663225"/>
                <a:ext cx="8458200" cy="728020"/>
              </a:xfrm>
              <a:prstGeom prst="rect">
                <a:avLst/>
              </a:prstGeom>
              <a:blipFill rotWithShape="0">
                <a:blip r:embed="rId28"/>
                <a:stretch>
                  <a:fillRect l="-2522" t="-12500" b="-3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483672" y="8315045"/>
                <a:ext cx="371806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672" y="8315045"/>
                <a:ext cx="3718069" cy="728533"/>
              </a:xfrm>
              <a:prstGeom prst="rect">
                <a:avLst/>
              </a:prstGeom>
              <a:blipFill rotWithShape="0">
                <a:blip r:embed="rId29"/>
                <a:stretch>
                  <a:fillRect l="-5738" t="-12500" b="-3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3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5" grpId="0"/>
      <p:bldP spid="7" grpId="0"/>
      <p:bldP spid="14" grpId="0"/>
      <p:bldP spid="15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200000" flipH="1">
            <a:off x="17455036" y="8508777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5600" y="126221"/>
            <a:ext cx="5570756" cy="1131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500" b="1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</a:t>
            </a:r>
            <a:r>
              <a:rPr lang="nl-NL" sz="4500" b="1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 </a:t>
            </a:r>
            <a:r>
              <a:rPr lang="en-US" sz="4500" b="1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nl-NL" sz="4500" b="1" smtClean="0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500" b="1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</a:t>
            </a:r>
            <a:r>
              <a:rPr lang="nl-NL" sz="4500" b="1" smtClean="0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500" b="1" smtClean="0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r>
              <a:rPr lang="nl-NL" sz="4500" b="1" smtClean="0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500">
              <a:solidFill>
                <a:srgbClr val="4BACC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304800" y="289560"/>
            <a:ext cx="804604" cy="8940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1503" y="1197853"/>
            <a:ext cx="15828295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Chứng minh định lí: “Hai đường thẳng phân biệt cùng vuông góc với một đường thẳng thứ ba thì chúng song song với nhau”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14143"/>
              </p:ext>
            </p:extLst>
          </p:nvPr>
        </p:nvGraphicFramePr>
        <p:xfrm>
          <a:off x="1109404" y="3613930"/>
          <a:ext cx="8229600" cy="2640302"/>
        </p:xfrm>
        <a:graphic>
          <a:graphicData uri="http://schemas.openxmlformats.org/drawingml/2006/table">
            <a:tbl>
              <a:tblPr bandRow="1"/>
              <a:tblGrid>
                <a:gridCol w="1249879"/>
                <a:gridCol w="6979721"/>
              </a:tblGrid>
              <a:tr h="1784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GT</a:t>
                      </a:r>
                      <a:endParaRPr lang="en-US" sz="4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KL</a:t>
                      </a:r>
                      <a:endParaRPr lang="en-US" sz="4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105844" y="3435703"/>
                <a:ext cx="9144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 biệt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844" y="3435703"/>
                <a:ext cx="9144000" cy="1015663"/>
              </a:xfrm>
              <a:prstGeom prst="rect">
                <a:avLst/>
              </a:prstGeom>
              <a:blipFill rotWithShape="0">
                <a:blip r:embed="rId23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014404" y="5557640"/>
                <a:ext cx="153856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∥</m:t>
                      </m:r>
                      <m:r>
                        <m:rPr>
                          <m:nor/>
                        </m:rPr>
                        <a:rPr lang="en-US" sz="40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 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404" y="5557640"/>
                <a:ext cx="1538562" cy="707886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014404" y="4516912"/>
                <a:ext cx="315637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m:rPr>
                          <m:nor/>
                        </m:rPr>
                        <a:rPr lang="en-US" sz="40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0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404" y="4516912"/>
                <a:ext cx="3156377" cy="707886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3171261"/>
            <a:ext cx="7230490" cy="58584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0" y="67437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Chứng minh: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09509" y="7886700"/>
                <a:ext cx="6960515" cy="72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nor/>
                      </m:rPr>
                      <a:rPr lang="en-US" sz="40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°;</m:t>
                    </m:r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09" y="7886700"/>
                <a:ext cx="6960515" cy="728020"/>
              </a:xfrm>
              <a:prstGeom prst="rect">
                <a:avLst/>
              </a:prstGeom>
              <a:blipFill rotWithShape="0">
                <a:blip r:embed="rId27"/>
                <a:stretch>
                  <a:fillRect l="-3065"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873352" y="7886700"/>
                <a:ext cx="5119287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nor/>
                      </m:rPr>
                      <a:rPr lang="en-US" sz="4000" i="1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352" y="7886700"/>
                <a:ext cx="5119287" cy="723981"/>
              </a:xfrm>
              <a:prstGeom prst="rect">
                <a:avLst/>
              </a:prstGeom>
              <a:blipFill rotWithShape="0">
                <a:blip r:embed="rId28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73305" y="9174329"/>
                <a:ext cx="3409256" cy="72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05" y="9174329"/>
                <a:ext cx="3409256" cy="728020"/>
              </a:xfrm>
              <a:prstGeom prst="rect">
                <a:avLst/>
              </a:prstGeom>
              <a:blipFill rotWithShape="0">
                <a:blip r:embed="rId29"/>
                <a:stretch>
                  <a:fillRect l="-6440"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703846" y="9182100"/>
                <a:ext cx="11963400" cy="72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là hai góc đồng vị  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846" y="9182100"/>
                <a:ext cx="11963400" cy="728020"/>
              </a:xfrm>
              <a:prstGeom prst="rect">
                <a:avLst/>
              </a:prstGeom>
              <a:blipFill rotWithShape="0">
                <a:blip r:embed="rId30"/>
                <a:stretch>
                  <a:fillRect l="-1835" t="-12500" b="-3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1992639" y="9202234"/>
                <a:ext cx="40855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m:rPr>
                        <m:nor/>
                      </m:rPr>
                      <a:rPr lang="en-US" sz="40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639" y="9202234"/>
                <a:ext cx="4085561" cy="707886"/>
              </a:xfrm>
              <a:prstGeom prst="rect">
                <a:avLst/>
              </a:prstGeom>
              <a:blipFill rotWithShape="0">
                <a:blip r:embed="rId31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68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0" grpId="0"/>
      <p:bldP spid="12" grpId="0"/>
      <p:bldP spid="13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7094283" y="9041758"/>
            <a:ext cx="1459484" cy="10818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91301" y="330790"/>
            <a:ext cx="4991100" cy="10027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2</a:t>
            </a:r>
            <a:endParaRPr lang="en-US" sz="4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609600" y="407153"/>
            <a:ext cx="1968850" cy="9128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6731" y="1627494"/>
            <a:ext cx="1660024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</a:rPr>
              <a:t>Hãy viết giả thiết, kết luận bằng kí hiệu và chứng minh định lí</a:t>
            </a:r>
            <a:r>
              <a:rPr lang="vi-VN" sz="4000">
                <a:solidFill>
                  <a:srgbClr val="000000"/>
                </a:solidFill>
              </a:rPr>
              <a:t>: </a:t>
            </a:r>
            <a:endParaRPr lang="en-US" sz="400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000" smtClean="0">
                <a:solidFill>
                  <a:srgbClr val="000000"/>
                </a:solidFill>
              </a:rPr>
              <a:t>“</a:t>
            </a:r>
            <a:r>
              <a:rPr lang="vi-VN" sz="4000">
                <a:solidFill>
                  <a:srgbClr val="000000"/>
                </a:solidFill>
              </a:rPr>
              <a:t>Hai góc cùng bù một góc thứ ba thì bằng nhau”.</a:t>
            </a:r>
            <a:endParaRPr lang="en-US" sz="400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2727762"/>
                  </p:ext>
                </p:extLst>
              </p:nvPr>
            </p:nvGraphicFramePr>
            <p:xfrm>
              <a:off x="771491" y="4457700"/>
              <a:ext cx="7016149" cy="3064955"/>
            </p:xfrm>
            <a:graphic>
              <a:graphicData uri="http://schemas.openxmlformats.org/drawingml/2006/table">
                <a:tbl>
                  <a:tblPr bandRow="1"/>
                  <a:tblGrid>
                    <a:gridCol w="1371600"/>
                    <a:gridCol w="5644549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180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180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37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2727762"/>
                  </p:ext>
                </p:extLst>
              </p:nvPr>
            </p:nvGraphicFramePr>
            <p:xfrm>
              <a:off x="771491" y="4457700"/>
              <a:ext cx="7016149" cy="3064955"/>
            </p:xfrm>
            <a:graphic>
              <a:graphicData uri="http://schemas.openxmlformats.org/drawingml/2006/table">
                <a:tbl>
                  <a:tblPr bandRow="1"/>
                  <a:tblGrid>
                    <a:gridCol w="1371600"/>
                    <a:gridCol w="5644549"/>
                  </a:tblGrid>
                  <a:tr h="204330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3"/>
                          <a:stretch>
                            <a:fillRect l="-24272" r="-108" b="-59524"/>
                          </a:stretch>
                        </a:blipFill>
                      </a:tcPr>
                    </a:tc>
                  </a:tr>
                  <a:tr h="102165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3"/>
                          <a:stretch>
                            <a:fillRect l="-24272" t="-200000" r="-108" b="-190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11353800" y="42291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 minh:</a:t>
            </a:r>
            <a:endParaRPr lang="en-US" sz="4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28601" y="8578891"/>
            <a:ext cx="1130649" cy="16852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58400" y="5469358"/>
            <a:ext cx="9144000" cy="9015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Có: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458200" y="5448856"/>
                <a:ext cx="9144000" cy="200170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i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i="1">
                  <a:solidFill>
                    <a:prstClr val="black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5448856"/>
                <a:ext cx="9144000" cy="200170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8915400" y="4152900"/>
            <a:ext cx="0" cy="6211359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>
            <a:off x="14630400" y="5621758"/>
            <a:ext cx="685800" cy="173154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0134375" y="7906175"/>
                <a:ext cx="5791650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375" y="7906175"/>
                <a:ext cx="5791650" cy="728789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0134375" y="8986711"/>
                <a:ext cx="4041619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(đpcm)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375" y="8986711"/>
                <a:ext cx="4041619" cy="728789"/>
              </a:xfrm>
              <a:prstGeom prst="rect">
                <a:avLst/>
              </a:prstGeom>
              <a:blipFill rotWithShape="0">
                <a:blip r:embed="rId27"/>
                <a:stretch>
                  <a:fillRect t="-11667" r="-4676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11" grpId="0"/>
      <p:bldP spid="3" grpId="0"/>
      <p:bldP spid="10" grpId="0"/>
      <p:bldP spid="15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02280" y="4055302"/>
            <a:ext cx="13809178" cy="163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7500" b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lang="vi-VN" sz="7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67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019230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200000" flipH="1">
            <a:off x="873919" y="8724518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25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304800" y="289560"/>
            <a:ext cx="804604" cy="894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94150" y="342900"/>
            <a:ext cx="55625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:(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SGK –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tr.84) </a:t>
            </a:r>
            <a:endParaRPr lang="en-US" sz="4000"/>
          </a:p>
        </p:txBody>
      </p:sp>
      <p:sp>
        <p:nvSpPr>
          <p:cNvPr id="2" name="Rectangle 1"/>
          <p:cNvSpPr/>
          <p:nvPr/>
        </p:nvSpPr>
        <p:spPr>
          <a:xfrm>
            <a:off x="1072861" y="1702199"/>
            <a:ext cx="1607213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>
                <a:solidFill>
                  <a:srgbClr val="000000"/>
                </a:solidFill>
                <a:cs typeface="Arial" panose="020B0604020202020204" pitchFamily="34" charset="0"/>
              </a:rPr>
              <a:t>Vẽ hình, viết giả thiết, kết luận của định </a:t>
            </a:r>
            <a:r>
              <a:rPr lang="vi-VN" sz="3800">
                <a:solidFill>
                  <a:srgbClr val="000000"/>
                </a:solidFill>
                <a:cs typeface="Arial" panose="020B0604020202020204" pitchFamily="34" charset="0"/>
              </a:rPr>
              <a:t>lí</a:t>
            </a:r>
            <a:r>
              <a:rPr lang="vi-VN" sz="3800" smtClean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  <a:endParaRPr lang="en-US" sz="38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800" smtClean="0">
                <a:solidFill>
                  <a:srgbClr val="000000"/>
                </a:solidFill>
                <a:cs typeface="Arial" panose="020B0604020202020204" pitchFamily="34" charset="0"/>
              </a:rPr>
              <a:t>“</a:t>
            </a:r>
            <a:r>
              <a:rPr lang="vi-VN" sz="3800">
                <a:solidFill>
                  <a:srgbClr val="000000"/>
                </a:solidFill>
                <a:cs typeface="Arial" panose="020B0604020202020204" pitchFamily="34" charset="0"/>
              </a:rPr>
              <a:t>Một đường thẳng vuông góc với một trong hai đường thẳng song song thì nó cũng vuông góc với đường thẳng còn </a:t>
            </a:r>
            <a:r>
              <a:rPr lang="vi-VN" sz="3800">
                <a:solidFill>
                  <a:srgbClr val="000000"/>
                </a:solidFill>
                <a:cs typeface="Arial" panose="020B0604020202020204" pitchFamily="34" charset="0"/>
              </a:rPr>
              <a:t>lại</a:t>
            </a:r>
            <a:r>
              <a:rPr lang="vi-VN" sz="3800" smtClean="0">
                <a:solidFill>
                  <a:srgbClr val="000000"/>
                </a:solidFill>
                <a:cs typeface="Arial" panose="020B0604020202020204" pitchFamily="34" charset="0"/>
              </a:rPr>
              <a:t>”.</a:t>
            </a:r>
            <a:endParaRPr lang="en-US" sz="3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04" y="4917237"/>
            <a:ext cx="7878314" cy="47982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1230696"/>
                  </p:ext>
                </p:extLst>
              </p:nvPr>
            </p:nvGraphicFramePr>
            <p:xfrm>
              <a:off x="10127602" y="5470560"/>
              <a:ext cx="7098812" cy="2133600"/>
            </p:xfrm>
            <a:graphic>
              <a:graphicData uri="http://schemas.openxmlformats.org/drawingml/2006/table">
                <a:tbl>
                  <a:tblPr bandRow="1"/>
                  <a:tblGrid>
                    <a:gridCol w="2413596"/>
                    <a:gridCol w="4685216"/>
                  </a:tblGrid>
                  <a:tr h="10668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m:rPr>
                                  <m:nor/>
                                </m:rPr>
                                <a:rPr lang="en-US" sz="4000" i="1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 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4000" i="1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⊥</m:t>
                              </m:r>
                            </m:oMath>
                          </a14:m>
                          <a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c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1230696"/>
                  </p:ext>
                </p:extLst>
              </p:nvPr>
            </p:nvGraphicFramePr>
            <p:xfrm>
              <a:off x="10127602" y="5470560"/>
              <a:ext cx="7098812" cy="2133600"/>
            </p:xfrm>
            <a:graphic>
              <a:graphicData uri="http://schemas.openxmlformats.org/drawingml/2006/table">
                <a:tbl>
                  <a:tblPr bandRow="1"/>
                  <a:tblGrid>
                    <a:gridCol w="2413596"/>
                    <a:gridCol w="4685216"/>
                  </a:tblGrid>
                  <a:tr h="10668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4"/>
                          <a:stretch>
                            <a:fillRect l="-51495" r="-130" b="-115909"/>
                          </a:stretch>
                        </a:blipFill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4"/>
                          <a:stretch>
                            <a:fillRect l="-51495" t="-100571" r="-130" b="-16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80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304800" y="7658100"/>
            <a:ext cx="1313529" cy="22596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8526078">
            <a:off x="6122209" y="410775"/>
            <a:ext cx="1113346" cy="6010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533400" y="2552700"/>
            <a:ext cx="1378068" cy="12884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693217" flipH="1" flipV="1">
            <a:off x="17146730" y="8839749"/>
            <a:ext cx="2637924" cy="16256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 l="66042" t="13726" b="24508"/>
          <a:stretch>
            <a:fillRect/>
          </a:stretch>
        </p:blipFill>
        <p:spPr>
          <a:xfrm rot="1718301">
            <a:off x="16754319" y="226599"/>
            <a:ext cx="924499" cy="1373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349864-5408-4AC2-9B57-402B61D49B2C}"/>
              </a:ext>
            </a:extLst>
          </p:cNvPr>
          <p:cNvSpPr txBox="1"/>
          <p:nvPr/>
        </p:nvSpPr>
        <p:spPr>
          <a:xfrm>
            <a:off x="7151590" y="623381"/>
            <a:ext cx="54214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HỞI ĐỘNG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1" y="1790700"/>
            <a:ext cx="1399859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bài học trước, ta đã dùng cách đo đạc để kiểm nghiệm tính chất sau là đúng:</a:t>
            </a:r>
            <a:endParaRPr lang="en-US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 </a:t>
            </a:r>
            <a:r>
              <a:rPr lang="en-US" sz="40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một đường thẳng cắt hai đường thẳng song song thì:</a:t>
            </a:r>
            <a:endParaRPr lang="en-US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000" i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0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 so le trong </a:t>
            </a:r>
            <a:r>
              <a:rPr lang="en-US" sz="40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 </a:t>
            </a:r>
            <a:r>
              <a:rPr lang="en-US" sz="4000" i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000" i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0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 đồng vị bằng nhau.”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7521" y="7048500"/>
            <a:ext cx="156432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 nhiên, đo 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đạc chỉ cho ta kết quả gần đúng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chỉ trong một trường hợp cụ thể, Vậy có cách nào để chắc chắn rằng tính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 trong mọi trường hợp không?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7310393" y="9364572"/>
            <a:ext cx="1357019" cy="10058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9608875">
            <a:off x="-60215" y="9020079"/>
            <a:ext cx="426407" cy="204267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7278306" y="247135"/>
            <a:ext cx="965406" cy="851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146010" flipH="1">
            <a:off x="-72962" y="278792"/>
            <a:ext cx="804604" cy="8940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67600" y="5143500"/>
            <a:ext cx="3231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 minh</a:t>
            </a:r>
            <a:endParaRPr lang="en-US" sz="4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0" y="345237"/>
            <a:ext cx="7878314" cy="47982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8703814"/>
                  </p:ext>
                </p:extLst>
              </p:nvPr>
            </p:nvGraphicFramePr>
            <p:xfrm>
              <a:off x="10046185" y="1638300"/>
              <a:ext cx="7098812" cy="2133600"/>
            </p:xfrm>
            <a:graphic>
              <a:graphicData uri="http://schemas.openxmlformats.org/drawingml/2006/table">
                <a:tbl>
                  <a:tblPr bandRow="1"/>
                  <a:tblGrid>
                    <a:gridCol w="2413596"/>
                    <a:gridCol w="4685216"/>
                  </a:tblGrid>
                  <a:tr h="10668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4000" i="1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⊥</m:t>
                              </m:r>
                            </m:oMath>
                          </a14:m>
                          <a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c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8703814"/>
                  </p:ext>
                </p:extLst>
              </p:nvPr>
            </p:nvGraphicFramePr>
            <p:xfrm>
              <a:off x="10046185" y="1638300"/>
              <a:ext cx="7098812" cy="2133600"/>
            </p:xfrm>
            <a:graphic>
              <a:graphicData uri="http://schemas.openxmlformats.org/drawingml/2006/table">
                <a:tbl>
                  <a:tblPr bandRow="1"/>
                  <a:tblGrid>
                    <a:gridCol w="2413596"/>
                    <a:gridCol w="4685216"/>
                  </a:tblGrid>
                  <a:tr h="10668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4"/>
                          <a:stretch>
                            <a:fillRect l="-51429" r="-130" b="-110795"/>
                          </a:stretch>
                        </a:blipFill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4"/>
                          <a:stretch>
                            <a:fillRect l="-51429" t="-100571" r="-130" b="-114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81000" y="6104074"/>
                <a:ext cx="17754600" cy="384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sử cho 2 đường thẳng song song a và b, đường thẳng c vuông góc với a. Ta phải chứng minh c cũng vuông góc với b.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Thật vậy, vì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90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 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góc đồng vị) 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90</a:t>
                </a:r>
                <a:r>
                  <a:rPr lang="en-US" sz="4000" baseline="30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vuông góc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04074"/>
                <a:ext cx="17754600" cy="3840026"/>
              </a:xfrm>
              <a:prstGeom prst="rect">
                <a:avLst/>
              </a:prstGeom>
              <a:blipFill rotWithShape="0">
                <a:blip r:embed="rId25"/>
                <a:stretch>
                  <a:fillRect l="-1236" r="-1614" b="-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19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211892"/>
            <a:ext cx="17526000" cy="11789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77000" y="317837"/>
            <a:ext cx="55625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2:(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SGK –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tr.84) </a:t>
            </a:r>
            <a:endParaRPr lang="en-US" sz="4000"/>
          </a:p>
        </p:txBody>
      </p:sp>
      <p:sp>
        <p:nvSpPr>
          <p:cNvPr id="5" name="Rectangle 4"/>
          <p:cNvSpPr/>
          <p:nvPr/>
        </p:nvSpPr>
        <p:spPr>
          <a:xfrm>
            <a:off x="1908016" y="1714500"/>
            <a:ext cx="13705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phát biểu phần còn thiếu của kết luận trong định lí sau: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8016" y="2705100"/>
            <a:ext cx="1432258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</a:rPr>
              <a:t>a) Nếu một đường thẳng cắt hai đường thẳng song song thì hai góc so le </a:t>
            </a:r>
            <a:r>
              <a:rPr lang="vi-VN" sz="4000">
                <a:solidFill>
                  <a:srgbClr val="000000"/>
                </a:solidFill>
              </a:rPr>
              <a:t>trong </a:t>
            </a:r>
            <a:r>
              <a:rPr lang="vi-VN" sz="4000" smtClean="0">
                <a:solidFill>
                  <a:srgbClr val="000000"/>
                </a:solidFill>
              </a:rPr>
              <a:t>.?.</a:t>
            </a:r>
            <a:endParaRPr lang="vi-VN" sz="40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8016" y="6308993"/>
            <a:ext cx="1432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</a:rPr>
              <a:t>b) Nếu hai đường thẳng phân biệt cùng vuông góc với một đường thẳng thứ ba thì .?.</a:t>
            </a:r>
            <a:endParaRPr lang="vi-VN" sz="400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3695700"/>
            <a:ext cx="341593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 nhau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4927707"/>
            <a:ext cx="870943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(Tính chất 2 đường thẳng song song)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9932" y="7252037"/>
            <a:ext cx="7010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 song song với nhau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6200" y="8572500"/>
            <a:ext cx="112774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(Dấu hiệu nhận biết hai đường thẳng song song)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10" grpId="0"/>
      <p:bldP spid="11" grpId="0" animBg="1"/>
      <p:bldP spid="12" grpId="0"/>
      <p:bldP spid="13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019230"/>
            <a:ext cx="1706704" cy="126509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248399" y="470237"/>
            <a:ext cx="55625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3:(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SGK –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tr.84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4000"/>
          </a:p>
        </p:txBody>
      </p:sp>
      <p:sp>
        <p:nvSpPr>
          <p:cNvPr id="2" name="Rectangle 1"/>
          <p:cNvSpPr/>
          <p:nvPr/>
        </p:nvSpPr>
        <p:spPr>
          <a:xfrm>
            <a:off x="2377440" y="1841837"/>
            <a:ext cx="14615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phát biểu phần còn thiếu của kết luận trong định lí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3086100"/>
            <a:ext cx="1546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</a:rPr>
              <a:t>a) Nếu một đường thẳng cắt hai đường thẳng sao cho có một cặp góc so </a:t>
            </a:r>
            <a:r>
              <a:rPr lang="vi-VN" sz="4000">
                <a:solidFill>
                  <a:srgbClr val="000000"/>
                </a:solidFill>
              </a:rPr>
              <a:t>le </a:t>
            </a:r>
            <a:r>
              <a:rPr lang="vi-VN" sz="4000" smtClean="0">
                <a:solidFill>
                  <a:srgbClr val="000000"/>
                </a:solidFill>
              </a:rPr>
              <a:t>trong</a:t>
            </a:r>
            <a:r>
              <a:rPr lang="en-US" sz="4000" smtClean="0">
                <a:solidFill>
                  <a:srgbClr val="000000"/>
                </a:solidFill>
              </a:rPr>
              <a:t>                </a:t>
            </a:r>
            <a:r>
              <a:rPr lang="vi-VN" sz="4000" smtClean="0">
                <a:solidFill>
                  <a:srgbClr val="000000"/>
                </a:solidFill>
              </a:rPr>
              <a:t>.?. </a:t>
            </a:r>
            <a:r>
              <a:rPr lang="en-US" sz="4000" smtClean="0">
                <a:solidFill>
                  <a:srgbClr val="000000"/>
                </a:solidFill>
              </a:rPr>
              <a:t>             </a:t>
            </a:r>
            <a:r>
              <a:rPr lang="vi-VN" sz="4000" smtClean="0">
                <a:solidFill>
                  <a:srgbClr val="000000"/>
                </a:solidFill>
              </a:rPr>
              <a:t>thì </a:t>
            </a:r>
            <a:r>
              <a:rPr lang="vi-VN" sz="4000">
                <a:solidFill>
                  <a:srgbClr val="000000"/>
                </a:solidFill>
              </a:rPr>
              <a:t>hai đường thẳng đó song </a:t>
            </a:r>
            <a:r>
              <a:rPr lang="vi-VN" sz="4000">
                <a:solidFill>
                  <a:srgbClr val="000000"/>
                </a:solidFill>
              </a:rPr>
              <a:t>song</a:t>
            </a:r>
            <a:r>
              <a:rPr lang="vi-VN" sz="4000" smtClean="0">
                <a:solidFill>
                  <a:srgbClr val="000000"/>
                </a:solidFill>
              </a:rPr>
              <a:t>.</a:t>
            </a:r>
            <a:endParaRPr lang="vi-VN" sz="4000">
              <a:solidFill>
                <a:srgbClr val="000000"/>
              </a:solidFill>
            </a:endParaRPr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23242" y="432603"/>
            <a:ext cx="1219200" cy="18172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8522" y="7357177"/>
            <a:ext cx="15453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</a:rPr>
              <a:t>b) Nếu hai đường thẳng phân biệt </a:t>
            </a:r>
            <a:r>
              <a:rPr lang="vi-VN" sz="4000">
                <a:solidFill>
                  <a:srgbClr val="000000"/>
                </a:solidFill>
              </a:rPr>
              <a:t>cùng </a:t>
            </a:r>
            <a:r>
              <a:rPr lang="en-US" sz="4000" smtClean="0">
                <a:solidFill>
                  <a:srgbClr val="000000"/>
                </a:solidFill>
              </a:rPr>
              <a:t>                   </a:t>
            </a:r>
            <a:r>
              <a:rPr lang="vi-VN" sz="4000" smtClean="0">
                <a:solidFill>
                  <a:srgbClr val="000000"/>
                </a:solidFill>
              </a:rPr>
              <a:t>.?. </a:t>
            </a:r>
            <a:endParaRPr lang="en-US" sz="400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vi-VN" sz="4000" smtClean="0">
                <a:solidFill>
                  <a:srgbClr val="000000"/>
                </a:solidFill>
              </a:rPr>
              <a:t>với </a:t>
            </a:r>
            <a:r>
              <a:rPr lang="vi-VN" sz="4000">
                <a:solidFill>
                  <a:srgbClr val="000000"/>
                </a:solidFill>
              </a:rPr>
              <a:t>một đường thẳng thứ ba thì chúng song song với nhau.</a:t>
            </a:r>
            <a:endParaRPr lang="vi-VN" sz="400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4123014"/>
            <a:ext cx="341593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 nhau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0975" y="5463388"/>
            <a:ext cx="1127744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(Dấu hiệu nhận biết hai đường thẳng song song)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85020" y="7381837"/>
            <a:ext cx="8153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 góc (hoặc cùng song song)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005601">
            <a:off x="-795249" y="9621236"/>
            <a:ext cx="1968850" cy="9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3" grpId="0"/>
      <p:bldP spid="7" grpId="0"/>
      <p:bldP spid="18" grpId="0" animBg="1"/>
      <p:bldP spid="10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428359" y="4152900"/>
            <a:ext cx="8017978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85857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48" y="1183203"/>
            <a:ext cx="17832346" cy="109493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9317">
            <a:off x="7061200" y="9234680"/>
            <a:ext cx="1594663" cy="7393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62699" y="1030739"/>
            <a:ext cx="55625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4:(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SGK –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tr.84) 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1511522" y="2628900"/>
            <a:ext cx="15100078" cy="17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>
                <a:solidFill>
                  <a:srgbClr val="000000"/>
                </a:solidFill>
              </a:rPr>
              <a:t>Hãy phát biểu định lí về hai đường thẳng phân biệt cùng song song với một đường thẳng thứ ba.</a:t>
            </a:r>
            <a:endParaRPr lang="en-US" sz="3800"/>
          </a:p>
        </p:txBody>
      </p:sp>
      <p:sp>
        <p:nvSpPr>
          <p:cNvPr id="6" name="Rounded Rectangular Callout 5"/>
          <p:cNvSpPr/>
          <p:nvPr/>
        </p:nvSpPr>
        <p:spPr>
          <a:xfrm>
            <a:off x="1600200" y="5255177"/>
            <a:ext cx="12268200" cy="2805418"/>
          </a:xfrm>
          <a:prstGeom prst="wedgeRoundRectCallout">
            <a:avLst>
              <a:gd name="adj1" fmla="val 55440"/>
              <a:gd name="adj2" fmla="val 1143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5610151"/>
            <a:ext cx="1135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"Hai đường thẳng phân biệt cùng song song với đường thẳng thứ ba thì song song với nhau"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782800" y="5981700"/>
            <a:ext cx="1706335" cy="3841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564524" flipV="1">
            <a:off x="-248605" y="9361461"/>
            <a:ext cx="1361020" cy="8214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762000" y="696377"/>
            <a:ext cx="1968850" cy="9128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77000" y="647700"/>
            <a:ext cx="55625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5:(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SGK –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tr.84) 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908224" y="2014247"/>
            <a:ext cx="1670015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gọi hai góc có tổng bằng 90</a:t>
            </a:r>
            <a:r>
              <a:rPr lang="en-US" sz="40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là hai góc phụ nhau. Hãy viết giả thiết, kết luận bằng kí hiệu và chứng minh định lí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cùng phụ một góc thứ ba thì bằng nhau”.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7670415"/>
                  </p:ext>
                </p:extLst>
              </p:nvPr>
            </p:nvGraphicFramePr>
            <p:xfrm>
              <a:off x="527224" y="5747913"/>
              <a:ext cx="7626176" cy="3064955"/>
            </p:xfrm>
            <a:graphic>
              <a:graphicData uri="http://schemas.openxmlformats.org/drawingml/2006/table">
                <a:tbl>
                  <a:tblPr bandRow="1"/>
                  <a:tblGrid>
                    <a:gridCol w="2165529"/>
                    <a:gridCol w="5460647"/>
                  </a:tblGrid>
                  <a:tr h="18232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smtClean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5229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7670415"/>
                  </p:ext>
                </p:extLst>
              </p:nvPr>
            </p:nvGraphicFramePr>
            <p:xfrm>
              <a:off x="527224" y="5747913"/>
              <a:ext cx="7626176" cy="3064955"/>
            </p:xfrm>
            <a:graphic>
              <a:graphicData uri="http://schemas.openxmlformats.org/drawingml/2006/table">
                <a:tbl>
                  <a:tblPr bandRow="1"/>
                  <a:tblGrid>
                    <a:gridCol w="2165529"/>
                    <a:gridCol w="5460647"/>
                  </a:tblGrid>
                  <a:tr h="204330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3"/>
                          <a:stretch>
                            <a:fillRect l="-39732" r="-112" b="-59821"/>
                          </a:stretch>
                        </a:blipFill>
                      </a:tcPr>
                    </a:tc>
                  </a:tr>
                  <a:tr h="102165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3"/>
                          <a:stretch>
                            <a:fillRect l="-39732" t="-200000" r="-112" b="-196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11582400" y="4914900"/>
            <a:ext cx="35052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b="1" u="sng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 </a:t>
            </a:r>
            <a:r>
              <a:rPr lang="en-US" sz="4000" b="1" u="sng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en-US" sz="4000" b="1" u="sng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b="1" u="sng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991600" y="6033029"/>
                <a:ext cx="9144000" cy="39110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sử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cùng phụ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Ta được: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90</a:t>
                </a:r>
                <a:r>
                  <a:rPr lang="en-US" sz="4000" baseline="30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90</a:t>
                </a:r>
                <a:r>
                  <a:rPr lang="en-US" sz="4000" baseline="30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 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90</a:t>
                </a:r>
                <a:r>
                  <a:rPr lang="en-US" sz="4000" baseline="30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 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(đpcm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0" y="6033029"/>
                <a:ext cx="9144000" cy="3911071"/>
              </a:xfrm>
              <a:prstGeom prst="rect">
                <a:avLst/>
              </a:prstGeom>
              <a:blipFill rotWithShape="0">
                <a:blip r:embed="rId24"/>
                <a:stretch>
                  <a:fillRect l="-2333" b="-2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8458200" y="5167539"/>
            <a:ext cx="0" cy="5272702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2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93722">
            <a:off x="15005670" y="8811594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526056" flipH="1">
            <a:off x="-497056" y="8016493"/>
            <a:ext cx="2807669" cy="20478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5400000">
            <a:off x="-256021" y="1001312"/>
            <a:ext cx="1968850" cy="9128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7055521" y="511402"/>
            <a:ext cx="753277" cy="7043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1093722">
            <a:off x="15057021" y="8983044"/>
            <a:ext cx="3059459" cy="78433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BA879D1-2CAF-427A-810E-13C8AED4DBF1}"/>
              </a:ext>
            </a:extLst>
          </p:cNvPr>
          <p:cNvSpPr txBox="1"/>
          <p:nvPr/>
        </p:nvSpPr>
        <p:spPr>
          <a:xfrm>
            <a:off x="5291285" y="863559"/>
            <a:ext cx="782854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4"/>
          <p:cNvGrpSpPr/>
          <p:nvPr/>
        </p:nvGrpSpPr>
        <p:grpSpPr>
          <a:xfrm>
            <a:off x="4343400" y="2476500"/>
            <a:ext cx="9301114" cy="2309317"/>
            <a:chOff x="0" y="0"/>
            <a:chExt cx="1669403" cy="206639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" name="Freeform 5"/>
            <p:cNvSpPr/>
            <p:nvPr/>
          </p:nvSpPr>
          <p:spPr>
            <a:xfrm>
              <a:off x="0" y="0"/>
              <a:ext cx="1669403" cy="2066396"/>
            </a:xfrm>
            <a:custGeom>
              <a:avLst/>
              <a:gdLst/>
              <a:ahLst/>
              <a:cxnLst/>
              <a:rect l="l" t="t" r="r" b="b"/>
              <a:pathLst>
                <a:path w="1669403" h="2066396">
                  <a:moveTo>
                    <a:pt x="0" y="0"/>
                  </a:moveTo>
                  <a:lnTo>
                    <a:pt x="1669403" y="0"/>
                  </a:lnTo>
                  <a:lnTo>
                    <a:pt x="1669403" y="2066396"/>
                  </a:lnTo>
                  <a:lnTo>
                    <a:pt x="0" y="2066396"/>
                  </a:lnTo>
                  <a:close/>
                </a:path>
              </a:pathLst>
            </a:cu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41" name="Group 4"/>
          <p:cNvGrpSpPr/>
          <p:nvPr/>
        </p:nvGrpSpPr>
        <p:grpSpPr>
          <a:xfrm>
            <a:off x="1649184" y="5372100"/>
            <a:ext cx="15112750" cy="3194997"/>
            <a:chOff x="0" y="0"/>
            <a:chExt cx="1669403" cy="206639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3" name="Freeform 5"/>
            <p:cNvSpPr/>
            <p:nvPr/>
          </p:nvSpPr>
          <p:spPr>
            <a:xfrm>
              <a:off x="0" y="0"/>
              <a:ext cx="1669403" cy="2066396"/>
            </a:xfrm>
            <a:custGeom>
              <a:avLst/>
              <a:gdLst/>
              <a:ahLst/>
              <a:cxnLst/>
              <a:rect l="l" t="t" r="r" b="b"/>
              <a:pathLst>
                <a:path w="1669403" h="2066396">
                  <a:moveTo>
                    <a:pt x="0" y="0"/>
                  </a:moveTo>
                  <a:lnTo>
                    <a:pt x="1669403" y="0"/>
                  </a:lnTo>
                  <a:lnTo>
                    <a:pt x="1669403" y="2066396"/>
                  </a:lnTo>
                  <a:lnTo>
                    <a:pt x="0" y="2066396"/>
                  </a:lnTo>
                  <a:close/>
                </a:path>
              </a:pathLst>
            </a:cu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sp>
        <p:nvSpPr>
          <p:cNvPr id="3" name="Rectangle 2"/>
          <p:cNvSpPr/>
          <p:nvPr/>
        </p:nvSpPr>
        <p:spPr>
          <a:xfrm>
            <a:off x="1806298" y="5524467"/>
            <a:ext cx="150410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pt-BR" sz="4000" ker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vi-VN" sz="4000" ker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 bị trước </a:t>
            </a:r>
            <a:endParaRPr lang="en-US" sz="4000" kern="0">
              <a:solidFill>
                <a:prstClr val="black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5. Hoạt động thực hành trải nghiệm: Vẽ hai đường thẳng song song và đo góc bằng phần mềm Geogrbra”.</a:t>
            </a:r>
            <a:endParaRPr lang="pt-BR" sz="4000" b="1" kern="0">
              <a:solidFill>
                <a:prstClr val="black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7134" y="2676993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pt-BR" sz="4000" ker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Ghi nhớ kiến thức trong bài.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pt-BR" sz="4000" ker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Hoàn thành các bài tập trong SBT. </a:t>
            </a:r>
            <a:endParaRPr lang="pt-BR" sz="4000" kern="0">
              <a:solidFill>
                <a:prstClr val="black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09241" y="1758012"/>
            <a:ext cx="13516559" cy="7195488"/>
            <a:chOff x="3552241" y="1899255"/>
            <a:chExt cx="11183518" cy="4941081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2241" y="1899255"/>
              <a:ext cx="11183518" cy="4941081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923537" y="2063301"/>
              <a:ext cx="10440926" cy="461299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11856">
            <a:off x="1209268" y="1806593"/>
            <a:ext cx="2419236" cy="12509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68109">
            <a:off x="375021" y="8322442"/>
            <a:ext cx="3059459" cy="7843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119199">
            <a:off x="15798598" y="889708"/>
            <a:ext cx="727411" cy="13439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7621824" flipV="1">
            <a:off x="15445139" y="8357205"/>
            <a:ext cx="2541042" cy="67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400000">
            <a:off x="-325177" y="786086"/>
            <a:ext cx="1968850" cy="912831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=""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381000" y="3467100"/>
            <a:ext cx="1733180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5127">
            <a:off x="1088257" y="791667"/>
            <a:ext cx="16062306" cy="8492418"/>
            <a:chOff x="3349171" y="2091585"/>
            <a:chExt cx="11589658" cy="5120522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9786838">
            <a:off x="226627" y="625536"/>
            <a:ext cx="2419236" cy="12509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672341" y="4780030"/>
            <a:ext cx="1860582" cy="49918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868109">
            <a:off x="-416958" y="8665790"/>
            <a:ext cx="3059459" cy="7843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838990">
            <a:off x="14813526" y="935589"/>
            <a:ext cx="2509116" cy="12503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81200" y="1671578"/>
            <a:ext cx="144199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n-NO" sz="60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4: </a:t>
            </a:r>
            <a:endParaRPr lang="nn-NO" sz="6000" b="1" kern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nn-NO" sz="6000" b="1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</a:t>
            </a:r>
            <a:r>
              <a:rPr lang="nn-NO" sz="60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ĐƯỜNG THẲNG SONG SONG</a:t>
            </a:r>
            <a:endParaRPr lang="en-US" sz="6000" b="1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0" y="5008245"/>
            <a:ext cx="1237427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200" b="1" kern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4: ĐỊNH LÍ VÀ CHỨNG MINH MỘT ĐỊNH LÍ </a:t>
            </a:r>
            <a:endParaRPr kumimoji="0" lang="en-US" sz="62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11856">
            <a:off x="95875" y="936245"/>
            <a:ext cx="2419236" cy="12509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927949" y="683369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2868109">
            <a:off x="321711" y="7953953"/>
            <a:ext cx="3059459" cy="784334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576810" y="5285615"/>
            <a:ext cx="3201925" cy="461767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019800" y="3529347"/>
            <a:ext cx="1412687" cy="1285465"/>
            <a:chOff x="3352800" y="3102142"/>
            <a:chExt cx="1412687" cy="1285465"/>
          </a:xfrm>
          <a:solidFill>
            <a:srgbClr val="FFC000"/>
          </a:solidFill>
        </p:grpSpPr>
        <p:grpSp>
          <p:nvGrpSpPr>
            <p:cNvPr id="1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2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9" name="TextBox 15"/>
            <p:cNvSpPr txBox="1"/>
            <p:nvPr/>
          </p:nvSpPr>
          <p:spPr>
            <a:xfrm>
              <a:off x="3534358" y="3563850"/>
              <a:ext cx="1043391" cy="564257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21" name="TextBox 8"/>
          <p:cNvSpPr txBox="1"/>
          <p:nvPr/>
        </p:nvSpPr>
        <p:spPr>
          <a:xfrm>
            <a:off x="5867400" y="683369"/>
            <a:ext cx="8151570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91"/>
              </a:lnSpc>
              <a:spcBef>
                <a:spcPct val="0"/>
              </a:spcBef>
            </a:pPr>
            <a:r>
              <a:rPr lang="en-US" sz="5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07221" y="3530539"/>
            <a:ext cx="12393618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Định lí là gì?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22952" y="5686835"/>
            <a:ext cx="1412687" cy="1285465"/>
            <a:chOff x="3352800" y="3102142"/>
            <a:chExt cx="1412687" cy="1285465"/>
          </a:xfrm>
          <a:solidFill>
            <a:srgbClr val="FFC000"/>
          </a:solidFill>
        </p:grpSpPr>
        <p:grpSp>
          <p:nvGrpSpPr>
            <p:cNvPr id="24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26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5" name="TextBox 15"/>
            <p:cNvSpPr txBox="1"/>
            <p:nvPr/>
          </p:nvSpPr>
          <p:spPr>
            <a:xfrm>
              <a:off x="3534358" y="3563850"/>
              <a:ext cx="1043391" cy="56425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807221" y="5686835"/>
            <a:ext cx="10173176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Chứng minh định lí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382000" y="3293439"/>
            <a:ext cx="1918742" cy="1682770"/>
            <a:chOff x="3355952" y="3043933"/>
            <a:chExt cx="1406383" cy="1285465"/>
          </a:xfrm>
          <a:solidFill>
            <a:srgbClr val="FFC000"/>
          </a:solidFill>
        </p:grpSpPr>
        <p:grpSp>
          <p:nvGrpSpPr>
            <p:cNvPr id="15" name="Group 4"/>
            <p:cNvGrpSpPr/>
            <p:nvPr/>
          </p:nvGrpSpPr>
          <p:grpSpPr>
            <a:xfrm>
              <a:off x="3355952" y="3043933"/>
              <a:ext cx="1406383" cy="1285465"/>
              <a:chOff x="14166" y="-287544"/>
              <a:chExt cx="6321665" cy="6350000"/>
            </a:xfrm>
            <a:grpFill/>
          </p:grpSpPr>
          <p:sp>
            <p:nvSpPr>
              <p:cNvPr id="17" name="Freeform 5"/>
              <p:cNvSpPr/>
              <p:nvPr/>
            </p:nvSpPr>
            <p:spPr>
              <a:xfrm>
                <a:off x="14166" y="-287544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3534358" y="3563850"/>
              <a:ext cx="1043391" cy="457093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590799" y="5568158"/>
            <a:ext cx="13809178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>
                <a:ea typeface="Calibri" panose="020F0502020204030204" pitchFamily="34" charset="0"/>
                <a:cs typeface="Arial" panose="020B0604020202020204" pitchFamily="34" charset="0"/>
              </a:rPr>
              <a:t>Định lí là gì?</a:t>
            </a: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800100"/>
            <a:ext cx="17526000" cy="87416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3437" t="30795"/>
          <a:stretch>
            <a:fillRect/>
          </a:stretch>
        </p:blipFill>
        <p:spPr>
          <a:xfrm rot="11759795">
            <a:off x="399057" y="32996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4755" y="2890778"/>
            <a:ext cx="1272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 đối đỉnh thì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 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nhau.</a:t>
            </a:r>
            <a:endParaRPr lang="en-US" sz="400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 thẳng phân biệt cùng vuông góc với một đường thẳng thứ ba thì chúng song song với nhau.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714500"/>
            <a:ext cx="4692310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5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tính chất: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5829300"/>
            <a:ext cx="1402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 suy luận, các tính chất này được khẳng định là đúng. Các tính chất như thế được gọi là các </a:t>
            </a: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52400" y="1994184"/>
            <a:ext cx="18536106" cy="52621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72638" flipV="1">
            <a:off x="1220993" y="8439189"/>
            <a:ext cx="2006093" cy="14895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537264">
            <a:off x="15514251" y="8960195"/>
            <a:ext cx="3570227" cy="9152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73853" flipV="1">
            <a:off x="16733677" y="525428"/>
            <a:ext cx="3230108" cy="23539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297553" y="444349"/>
            <a:ext cx="953470" cy="84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472142">
            <a:off x="594848" y="1664503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706342" y="839677"/>
            <a:ext cx="768670" cy="6783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5200" y="1866900"/>
            <a:ext cx="3733800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KẾT </a:t>
            </a: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LUẬN 1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3711644"/>
            <a:ext cx="12487842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 </a:t>
            </a:r>
            <a:r>
              <a:rPr lang="en-US" sz="45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một khẳng định được suy ra từ những khẳng định được coi là đúng.</a:t>
            </a:r>
            <a:endParaRPr lang="en-US" sz="45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1066800" y="6500809"/>
            <a:ext cx="1905000" cy="3277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532460" y="8437414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200000" flipH="1">
            <a:off x="873919" y="8724518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00800" y="384142"/>
            <a:ext cx="5570756" cy="1131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nl-NL" sz="4500" b="1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500" b="1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500" b="1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</a:t>
            </a:r>
            <a:r>
              <a:rPr lang="nl-NL" sz="4500" b="1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500" b="1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82</a:t>
            </a:r>
            <a:r>
              <a:rPr lang="nl-NL" sz="4500" b="1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50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biLevel thresh="75000"/>
          </a:blip>
          <a:stretch>
            <a:fillRect/>
          </a:stretch>
        </p:blipFill>
        <p:spPr>
          <a:xfrm>
            <a:off x="11887200" y="2262314"/>
            <a:ext cx="5705489" cy="3956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37794" y="2171700"/>
                <a:ext cx="10792206" cy="4046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 định </a:t>
                </a: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4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“Hai </a:t>
                </a: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 đối đỉnh thì bằng </a:t>
                </a: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”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(Hình 1)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 lí này có thể phát biểu như sau: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“Nếu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hai góc đối đỉnh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”.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94" y="2171700"/>
                <a:ext cx="10792206" cy="4046685"/>
              </a:xfrm>
              <a:prstGeom prst="rect">
                <a:avLst/>
              </a:prstGeom>
              <a:blipFill rotWithShape="0">
                <a:blip r:embed="rId23"/>
                <a:stretch>
                  <a:fillRect l="-2034" r="-1130" b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914400" y="6896100"/>
                <a:ext cx="15880555" cy="2076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spcAft>
                    <a:spcPts val="600"/>
                  </a:spcAft>
                  <a:buFontTx/>
                  <a:buChar char="-"/>
                </a:pPr>
                <a:r>
                  <a:rPr lang="en-US" sz="4000" i="1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 </a:t>
                </a:r>
                <a:r>
                  <a:rPr lang="en-US" sz="4000" i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thiết của định lí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hai góc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 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đỉnh.</a:t>
                </a:r>
              </a:p>
              <a:p>
                <a:pPr marL="571500" lvl="0" indent="-571500" algn="just">
                  <a:lnSpc>
                    <a:spcPct val="150000"/>
                  </a:lnSpc>
                  <a:spcAft>
                    <a:spcPts val="600"/>
                  </a:spcAft>
                  <a:buFontTx/>
                  <a:buChar char="-"/>
                </a:pPr>
                <a:r>
                  <a:rPr lang="en-US" sz="4000" i="1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 </a:t>
                </a:r>
                <a:r>
                  <a:rPr lang="en-US" sz="4000" i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 của định </a:t>
                </a:r>
                <a:r>
                  <a:rPr lang="en-US" sz="4000" i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896100"/>
                <a:ext cx="15880555" cy="2076338"/>
              </a:xfrm>
              <a:prstGeom prst="rect">
                <a:avLst/>
              </a:prstGeom>
              <a:blipFill rotWithShape="0">
                <a:blip r:embed="rId24"/>
                <a:stretch>
                  <a:fillRect l="-1228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19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90600" y="1880100"/>
            <a:ext cx="16311289" cy="7073400"/>
            <a:chOff x="2757183" y="1606800"/>
            <a:chExt cx="12773635" cy="70734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28600" y="7217839"/>
            <a:ext cx="1872269" cy="27906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3437" t="30795"/>
          <a:stretch>
            <a:fillRect/>
          </a:stretch>
        </p:blipFill>
        <p:spPr>
          <a:xfrm rot="14732601">
            <a:off x="16058657" y="420771"/>
            <a:ext cx="1726754" cy="17234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736930" y="7806978"/>
            <a:ext cx="1146522" cy="11465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587885">
            <a:off x="12751670" y="9094250"/>
            <a:ext cx="1968850" cy="9128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0" y="3022342"/>
            <a:ext cx="13824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vi-VN" sz="4000" b="1">
                <a:ea typeface="Times New Roman" panose="02020603050405020304" pitchFamily="18" charset="0"/>
                <a:cs typeface="Arial" panose="020B0604020202020204" pitchFamily="34" charset="0"/>
              </a:rPr>
              <a:t>Khi định lí được phát biểu dưới dạng “Nếu ... thì ...”, phần nằm giữa chữ “ Nếu” và chữ “thì” là phần giả thiết (</a:t>
            </a:r>
            <a:r>
              <a:rPr lang="vi-VN" sz="4000" b="1">
                <a:ea typeface="Times New Roman" panose="02020603050405020304" pitchFamily="18" charset="0"/>
                <a:cs typeface="Arial" panose="020B0604020202020204" pitchFamily="34" charset="0"/>
              </a:rPr>
              <a:t>viết </a:t>
            </a:r>
            <a:r>
              <a:rPr lang="vi-VN" sz="4000" b="1" smtClean="0">
                <a:ea typeface="Times New Roman" panose="02020603050405020304" pitchFamily="18" charset="0"/>
                <a:cs typeface="Arial" panose="020B0604020202020204" pitchFamily="34" charset="0"/>
              </a:rPr>
              <a:t>tắ</a:t>
            </a:r>
            <a:r>
              <a:rPr lang="en-US" sz="40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4000" b="1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>
                <a:ea typeface="Times New Roman" panose="02020603050405020304" pitchFamily="18" charset="0"/>
                <a:cs typeface="Arial" panose="020B0604020202020204" pitchFamily="34" charset="0"/>
              </a:rPr>
              <a:t>là GT), phần nằm sau chữ “thì” là phần kết luận (viết tắt </a:t>
            </a:r>
            <a:r>
              <a:rPr lang="vi-VN" sz="4000" b="1">
                <a:ea typeface="Times New Roman" panose="02020603050405020304" pitchFamily="18" charset="0"/>
                <a:cs typeface="Arial" panose="020B0604020202020204" pitchFamily="34" charset="0"/>
              </a:rPr>
              <a:t>KL</a:t>
            </a:r>
            <a:r>
              <a:rPr lang="vi-VN" sz="4000" b="1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4000" b="1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1262950"/>
            <a:ext cx="3733800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KẾT </a:t>
            </a: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LUẬN 2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537264">
            <a:off x="-1556513" y="212189"/>
            <a:ext cx="3570227" cy="915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1047</Words>
  <Application>Microsoft Office PowerPoint</Application>
  <PresentationFormat>Custom</PresentationFormat>
  <Paragraphs>153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Cambria Math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Minimal Kids English Lesson Presentation</dc:title>
  <dc:creator>Mr CHU HONG VINH</dc:creator>
  <cp:lastModifiedBy>Mr CHU HONG VINH</cp:lastModifiedBy>
  <cp:revision>94</cp:revision>
  <dcterms:created xsi:type="dcterms:W3CDTF">2006-08-16T00:00:00Z</dcterms:created>
  <dcterms:modified xsi:type="dcterms:W3CDTF">2022-10-14T10:20:09Z</dcterms:modified>
  <dc:identifier>DAFOaXjSG44</dc:identifier>
</cp:coreProperties>
</file>