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269" r:id="rId4"/>
    <p:sldId id="259" r:id="rId5"/>
    <p:sldId id="266" r:id="rId6"/>
    <p:sldId id="271" r:id="rId7"/>
    <p:sldId id="304" r:id="rId8"/>
    <p:sldId id="260" r:id="rId9"/>
    <p:sldId id="272" r:id="rId10"/>
    <p:sldId id="274" r:id="rId11"/>
    <p:sldId id="277" r:id="rId12"/>
    <p:sldId id="305" r:id="rId13"/>
    <p:sldId id="279" r:id="rId14"/>
    <p:sldId id="281" r:id="rId15"/>
    <p:sldId id="287" r:id="rId16"/>
    <p:sldId id="273" r:id="rId17"/>
    <p:sldId id="284" r:id="rId18"/>
    <p:sldId id="285" r:id="rId19"/>
    <p:sldId id="286" r:id="rId20"/>
    <p:sldId id="309" r:id="rId21"/>
    <p:sldId id="276" r:id="rId22"/>
    <p:sldId id="310" r:id="rId23"/>
    <p:sldId id="308" r:id="rId24"/>
    <p:sldId id="291" r:id="rId25"/>
    <p:sldId id="280" r:id="rId26"/>
    <p:sldId id="311" r:id="rId27"/>
    <p:sldId id="306" r:id="rId28"/>
    <p:sldId id="312" r:id="rId29"/>
    <p:sldId id="313" r:id="rId30"/>
    <p:sldId id="314" r:id="rId31"/>
    <p:sldId id="288" r:id="rId32"/>
    <p:sldId id="315" r:id="rId33"/>
    <p:sldId id="282" r:id="rId34"/>
    <p:sldId id="316" r:id="rId35"/>
    <p:sldId id="317" r:id="rId36"/>
    <p:sldId id="292" r:id="rId37"/>
    <p:sldId id="293" r:id="rId38"/>
    <p:sldId id="300" r:id="rId39"/>
    <p:sldId id="318" r:id="rId40"/>
    <p:sldId id="295" r:id="rId41"/>
    <p:sldId id="319" r:id="rId42"/>
    <p:sldId id="320" r:id="rId43"/>
    <p:sldId id="321" r:id="rId44"/>
    <p:sldId id="296" r:id="rId45"/>
    <p:sldId id="297" r:id="rId46"/>
    <p:sldId id="298" r:id="rId47"/>
    <p:sldId id="299" r:id="rId48"/>
    <p:sldId id="301" r:id="rId49"/>
    <p:sldId id="322" r:id="rId50"/>
    <p:sldId id="323" r:id="rId51"/>
    <p:sldId id="302" r:id="rId52"/>
    <p:sldId id="270" r:id="rId53"/>
    <p:sldId id="265" r:id="rId54"/>
  </p:sldIdLst>
  <p:sldSz cx="18288000" cy="10287000"/>
  <p:notesSz cx="6858000" cy="9144000"/>
  <p:embeddedFontLst>
    <p:embeddedFont>
      <p:font typeface="Cambria Math" panose="02040503050406030204" pitchFamily="18" charset="0"/>
      <p:regular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22" autoAdjust="0"/>
  </p:normalViewPr>
  <p:slideViewPr>
    <p:cSldViewPr>
      <p:cViewPr>
        <p:scale>
          <a:sx n="40" d="100"/>
          <a:sy n="40" d="100"/>
        </p:scale>
        <p:origin x="20" y="2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61FD-7CA8-48C5-BD11-E1D7A9ED7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61FD-7CA8-48C5-BD11-E1D7A9ED78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61FD-7CA8-48C5-BD11-E1D7A9ED780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8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61FD-7CA8-48C5-BD11-E1D7A9ED780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2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1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3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4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17.svg"/><Relationship Id="rId12" Type="http://schemas.openxmlformats.org/officeDocument/2006/relationships/image" Target="../media/image5.png"/><Relationship Id="rId17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6" Type="http://schemas.openxmlformats.org/officeDocument/2006/relationships/image" Target="../media/image5.svg"/><Relationship Id="rId15" Type="http://schemas.openxmlformats.org/officeDocument/2006/relationships/image" Target="../media/image11.svg"/><Relationship Id="rId10" Type="http://schemas.openxmlformats.org/officeDocument/2006/relationships/image" Target="../media/image3.png"/><Relationship Id="rId19" Type="http://schemas.openxmlformats.org/officeDocument/2006/relationships/image" Target="../media/image15.svg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7.svg"/><Relationship Id="rId10" Type="http://schemas.openxmlformats.org/officeDocument/2006/relationships/image" Target="../media/image33.png"/><Relationship Id="rId19" Type="http://schemas.openxmlformats.org/officeDocument/2006/relationships/image" Target="../media/image258.sv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191.svg"/><Relationship Id="rId7" Type="http://schemas.microsoft.com/office/2007/relationships/hdphoto" Target="../media/hdphoto2.wdp"/><Relationship Id="rId12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png"/><Relationship Id="rId5" Type="http://schemas.openxmlformats.org/officeDocument/2006/relationships/image" Target="../media/image671.svg"/><Relationship Id="rId10" Type="http://schemas.openxmlformats.org/officeDocument/2006/relationships/image" Target="../media/image41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1.svg"/><Relationship Id="rId3" Type="http://schemas.openxmlformats.org/officeDocument/2006/relationships/image" Target="../media/image46.png"/><Relationship Id="rId12" Type="http://schemas.openxmlformats.org/officeDocument/2006/relationships/image" Target="../media/image12.png"/><Relationship Id="rId2" Type="http://schemas.openxmlformats.org/officeDocument/2006/relationships/image" Target="../media/image4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.png"/><Relationship Id="rId15" Type="http://schemas.openxmlformats.org/officeDocument/2006/relationships/image" Target="../media/image272.svg"/><Relationship Id="rId10" Type="http://schemas.openxmlformats.org/officeDocument/2006/relationships/image" Target="../media/image673.svg"/><Relationship Id="rId4" Type="http://schemas.openxmlformats.org/officeDocument/2006/relationships/image" Target="../media/image47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5" Type="http://schemas.openxmlformats.org/officeDocument/2006/relationships/image" Target="../media/image28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24" Type="http://schemas.openxmlformats.org/officeDocument/2006/relationships/image" Target="../media/image50.png"/><Relationship Id="rId5" Type="http://schemas.openxmlformats.org/officeDocument/2006/relationships/image" Target="../media/image67.svg"/><Relationship Id="rId23" Type="http://schemas.openxmlformats.org/officeDocument/2006/relationships/image" Target="../media/image285.png"/><Relationship Id="rId10" Type="http://schemas.openxmlformats.org/officeDocument/2006/relationships/image" Target="../media/image33.png"/><Relationship Id="rId9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13" Type="http://schemas.openxmlformats.org/officeDocument/2006/relationships/image" Target="../media/image273.svg"/><Relationship Id="rId3" Type="http://schemas.openxmlformats.org/officeDocument/2006/relationships/image" Target="../media/image75.svg"/><Relationship Id="rId38" Type="http://schemas.openxmlformats.org/officeDocument/2006/relationships/image" Target="../media/image674.svg"/><Relationship Id="rId2" Type="http://schemas.openxmlformats.org/officeDocument/2006/relationships/image" Target="../media/image51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53.png"/><Relationship Id="rId28" Type="http://schemas.openxmlformats.org/officeDocument/2006/relationships/image" Target="../media/image77.svg"/><Relationship Id="rId36" Type="http://schemas.openxmlformats.org/officeDocument/2006/relationships/image" Target="../media/image31.png"/><Relationship Id="rId31" Type="http://schemas.openxmlformats.org/officeDocument/2006/relationships/image" Target="../media/image22.png"/><Relationship Id="rId4" Type="http://schemas.openxmlformats.org/officeDocument/2006/relationships/image" Target="../media/image52.png"/><Relationship Id="rId27" Type="http://schemas.openxmlformats.org/officeDocument/2006/relationships/image" Target="../media/image16.png"/><Relationship Id="rId30" Type="http://schemas.microsoft.com/office/2007/relationships/hdphoto" Target="../media/hdphoto2.wdp"/><Relationship Id="rId9" Type="http://schemas.openxmlformats.org/officeDocument/2006/relationships/image" Target="../media/image193.svg"/><Relationship Id="rId35" Type="http://schemas.openxmlformats.org/officeDocument/2006/relationships/image" Target="../media/image674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33.svg"/><Relationship Id="rId5" Type="http://schemas.openxmlformats.org/officeDocument/2006/relationships/image" Target="../media/image67.svg"/><Relationship Id="rId15" Type="http://schemas.openxmlformats.org/officeDocument/2006/relationships/image" Target="../media/image56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26" Type="http://schemas.openxmlformats.org/officeDocument/2006/relationships/image" Target="../media/image276.svg"/><Relationship Id="rId3" Type="http://schemas.openxmlformats.org/officeDocument/2006/relationships/image" Target="../media/image19.svg"/><Relationship Id="rId7" Type="http://schemas.openxmlformats.org/officeDocument/2006/relationships/image" Target="../media/image30.png"/><Relationship Id="rId12" Type="http://schemas.openxmlformats.org/officeDocument/2006/relationships/image" Target="../media/image5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7.png"/><Relationship Id="rId5" Type="http://schemas.openxmlformats.org/officeDocument/2006/relationships/image" Target="../media/image67.svg"/><Relationship Id="rId10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26" Type="http://schemas.openxmlformats.org/officeDocument/2006/relationships/image" Target="../media/image270.png"/><Relationship Id="rId3" Type="http://schemas.openxmlformats.org/officeDocument/2006/relationships/image" Target="../media/image19.svg"/><Relationship Id="rId7" Type="http://schemas.openxmlformats.org/officeDocument/2006/relationships/image" Target="../media/image18.png"/><Relationship Id="rId25" Type="http://schemas.openxmlformats.org/officeDocument/2006/relationships/image" Target="../media/image27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7.sv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25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4" Type="http://schemas.openxmlformats.org/officeDocument/2006/relationships/image" Target="../media/image11.png"/><Relationship Id="rId43" Type="http://schemas.openxmlformats.org/officeDocument/2006/relationships/image" Target="../media/image136.svg"/></Relationships>
</file>

<file path=ppt/slides/_rels/slide20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image" Target="../media/image195.svg"/><Relationship Id="rId12" Type="http://schemas.openxmlformats.org/officeDocument/2006/relationships/image" Target="../media/image18.png"/><Relationship Id="rId2" Type="http://schemas.openxmlformats.org/officeDocument/2006/relationships/image" Target="../media/image34.png"/><Relationship Id="rId16" Type="http://schemas.openxmlformats.org/officeDocument/2006/relationships/image" Target="../media/image275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image" Target="../media/image675.svg"/><Relationship Id="rId15" Type="http://schemas.openxmlformats.org/officeDocument/2006/relationships/image" Target="../media/image31.png"/><Relationship Id="rId10" Type="http://schemas.openxmlformats.org/officeDocument/2006/relationships/image" Target="../media/image35.png"/><Relationship Id="rId9" Type="http://schemas.openxmlformats.org/officeDocument/2006/relationships/image" Target="../media/image630.svg"/><Relationship Id="rId14" Type="http://schemas.openxmlformats.org/officeDocument/2006/relationships/image" Target="../media/image22.png"/><Relationship Id="rId4" Type="http://schemas.openxmlformats.org/officeDocument/2006/relationships/image" Target="../media/image195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2" Type="http://schemas.openxmlformats.org/officeDocument/2006/relationships/image" Target="../media/image291.svg"/><Relationship Id="rId17" Type="http://schemas.openxmlformats.org/officeDocument/2006/relationships/image" Target="../media/image59.png"/><Relationship Id="rId2" Type="http://schemas.openxmlformats.org/officeDocument/2006/relationships/image" Target="../media/image19.png"/><Relationship Id="rId16" Type="http://schemas.openxmlformats.org/officeDocument/2006/relationships/image" Target="../media/image333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15" Type="http://schemas.openxmlformats.org/officeDocument/2006/relationships/image" Target="../media/image12.png"/><Relationship Id="rId10" Type="http://schemas.openxmlformats.org/officeDocument/2006/relationships/image" Target="../media/image277.svg"/><Relationship Id="rId14" Type="http://schemas.openxmlformats.org/officeDocument/2006/relationships/image" Target="../media/image312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7" Type="http://schemas.openxmlformats.org/officeDocument/2006/relationships/image" Target="../media/image12.png"/><Relationship Id="rId12" Type="http://schemas.openxmlformats.org/officeDocument/2006/relationships/image" Target="../media/image333.svg"/><Relationship Id="rId2" Type="http://schemas.openxmlformats.org/officeDocument/2006/relationships/image" Target="../media/image1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7.svg"/><Relationship Id="rId15" Type="http://schemas.openxmlformats.org/officeDocument/2006/relationships/image" Target="../media/image62.png"/><Relationship Id="rId1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13" Type="http://schemas.openxmlformats.org/officeDocument/2006/relationships/image" Target="../media/image275.svg"/><Relationship Id="rId3" Type="http://schemas.openxmlformats.org/officeDocument/2006/relationships/image" Target="../media/image750.svg"/><Relationship Id="rId34" Type="http://schemas.openxmlformats.org/officeDocument/2006/relationships/image" Target="../media/image675.svg"/><Relationship Id="rId33" Type="http://schemas.openxmlformats.org/officeDocument/2006/relationships/image" Target="../media/image53.png"/><Relationship Id="rId2" Type="http://schemas.openxmlformats.org/officeDocument/2006/relationships/image" Target="../media/image51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1.png"/><Relationship Id="rId28" Type="http://schemas.openxmlformats.org/officeDocument/2006/relationships/image" Target="../media/image770.svg"/><Relationship Id="rId5" Type="http://schemas.openxmlformats.org/officeDocument/2006/relationships/image" Target="../media/image675.svg"/><Relationship Id="rId31" Type="http://schemas.openxmlformats.org/officeDocument/2006/relationships/image" Target="../media/image22.png"/><Relationship Id="rId4" Type="http://schemas.openxmlformats.org/officeDocument/2006/relationships/image" Target="../media/image52.png"/><Relationship Id="rId27" Type="http://schemas.openxmlformats.org/officeDocument/2006/relationships/image" Target="../media/image16.png"/><Relationship Id="rId30" Type="http://schemas.microsoft.com/office/2007/relationships/hdphoto" Target="../media/hdphoto2.wdp"/><Relationship Id="rId9" Type="http://schemas.openxmlformats.org/officeDocument/2006/relationships/image" Target="../media/image195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2580.svg"/><Relationship Id="rId12" Type="http://schemas.openxmlformats.org/officeDocument/2006/relationships/image" Target="../media/image33.svg"/><Relationship Id="rId17" Type="http://schemas.openxmlformats.org/officeDocument/2006/relationships/image" Target="../media/image39.png"/><Relationship Id="rId2" Type="http://schemas.openxmlformats.org/officeDocument/2006/relationships/image" Target="../media/image64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7.svg"/><Relationship Id="rId15" Type="http://schemas.openxmlformats.org/officeDocument/2006/relationships/image" Target="../media/image66.png"/><Relationship Id="rId1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9.png"/><Relationship Id="rId21" Type="http://schemas.openxmlformats.org/officeDocument/2006/relationships/image" Target="../media/image676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2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311.svg"/><Relationship Id="rId4" Type="http://schemas.openxmlformats.org/officeDocument/2006/relationships/image" Target="../media/image194.sv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26" Type="http://schemas.openxmlformats.org/officeDocument/2006/relationships/image" Target="../media/image67.png"/><Relationship Id="rId3" Type="http://schemas.openxmlformats.org/officeDocument/2006/relationships/image" Target="../media/image196.svg"/><Relationship Id="rId7" Type="http://schemas.openxmlformats.org/officeDocument/2006/relationships/image" Target="../media/image30.png"/><Relationship Id="rId25" Type="http://schemas.openxmlformats.org/officeDocument/2006/relationships/image" Target="../media/image276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8.png"/><Relationship Id="rId5" Type="http://schemas.openxmlformats.org/officeDocument/2006/relationships/image" Target="../media/image677.svg"/><Relationship Id="rId10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26" Type="http://schemas.openxmlformats.org/officeDocument/2006/relationships/image" Target="../media/image67.png"/><Relationship Id="rId3" Type="http://schemas.openxmlformats.org/officeDocument/2006/relationships/image" Target="../media/image196.svg"/><Relationship Id="rId7" Type="http://schemas.openxmlformats.org/officeDocument/2006/relationships/image" Target="../media/image30.png"/><Relationship Id="rId25" Type="http://schemas.openxmlformats.org/officeDocument/2006/relationships/image" Target="../media/image276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8.png"/><Relationship Id="rId5" Type="http://schemas.openxmlformats.org/officeDocument/2006/relationships/image" Target="../media/image677.svg"/><Relationship Id="rId10" Type="http://schemas.microsoft.com/office/2007/relationships/hdphoto" Target="../media/hdphoto2.wdp"/><Relationship Id="rId9" Type="http://schemas.openxmlformats.org/officeDocument/2006/relationships/image" Target="../media/image18.png"/><Relationship Id="rId27" Type="http://schemas.openxmlformats.org/officeDocument/2006/relationships/image" Target="../media/image5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sv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image" Target="../media/image197.svg"/><Relationship Id="rId12" Type="http://schemas.openxmlformats.org/officeDocument/2006/relationships/image" Target="../media/image18.png"/><Relationship Id="rId2" Type="http://schemas.openxmlformats.org/officeDocument/2006/relationships/image" Target="../media/image34.png"/><Relationship Id="rId16" Type="http://schemas.openxmlformats.org/officeDocument/2006/relationships/image" Target="../media/image27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image" Target="../media/image678.svg"/><Relationship Id="rId15" Type="http://schemas.openxmlformats.org/officeDocument/2006/relationships/image" Target="../media/image31.png"/><Relationship Id="rId10" Type="http://schemas.openxmlformats.org/officeDocument/2006/relationships/image" Target="../media/image35.png"/><Relationship Id="rId9" Type="http://schemas.openxmlformats.org/officeDocument/2006/relationships/image" Target="../media/image631.svg"/><Relationship Id="rId14" Type="http://schemas.openxmlformats.org/officeDocument/2006/relationships/image" Target="../media/image22.png"/><Relationship Id="rId4" Type="http://schemas.openxmlformats.org/officeDocument/2006/relationships/image" Target="../media/image19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8" Type="http://schemas.openxmlformats.org/officeDocument/2006/relationships/image" Target="../media/image6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7" Type="http://schemas.openxmlformats.org/officeDocument/2006/relationships/image" Target="../media/image59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79.svg"/><Relationship Id="rId10" Type="http://schemas.openxmlformats.org/officeDocument/2006/relationships/image" Target="../media/image33.png"/><Relationship Id="rId19" Type="http://schemas.openxmlformats.org/officeDocument/2006/relationships/image" Target="../media/image610.png"/><Relationship Id="rId9" Type="http://schemas.openxmlformats.org/officeDocument/2006/relationships/image" Target="../media/image19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0.png"/><Relationship Id="rId7" Type="http://schemas.openxmlformats.org/officeDocument/2006/relationships/image" Target="../media/image29.svg"/><Relationship Id="rId12" Type="http://schemas.openxmlformats.org/officeDocument/2006/relationships/image" Target="../media/image62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3.png"/><Relationship Id="rId7" Type="http://schemas.openxmlformats.org/officeDocument/2006/relationships/image" Target="../media/image29.svg"/><Relationship Id="rId12" Type="http://schemas.openxmlformats.org/officeDocument/2006/relationships/image" Target="../media/image7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13" Type="http://schemas.openxmlformats.org/officeDocument/2006/relationships/image" Target="../media/image275.svg"/><Relationship Id="rId3" Type="http://schemas.openxmlformats.org/officeDocument/2006/relationships/image" Target="../media/image750.svg"/><Relationship Id="rId34" Type="http://schemas.openxmlformats.org/officeDocument/2006/relationships/image" Target="../media/image675.svg"/><Relationship Id="rId33" Type="http://schemas.openxmlformats.org/officeDocument/2006/relationships/image" Target="../media/image53.png"/><Relationship Id="rId2" Type="http://schemas.openxmlformats.org/officeDocument/2006/relationships/image" Target="../media/image51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1.png"/><Relationship Id="rId28" Type="http://schemas.openxmlformats.org/officeDocument/2006/relationships/image" Target="../media/image770.svg"/><Relationship Id="rId5" Type="http://schemas.openxmlformats.org/officeDocument/2006/relationships/image" Target="../media/image675.svg"/><Relationship Id="rId31" Type="http://schemas.openxmlformats.org/officeDocument/2006/relationships/image" Target="../media/image22.png"/><Relationship Id="rId4" Type="http://schemas.openxmlformats.org/officeDocument/2006/relationships/image" Target="../media/image52.png"/><Relationship Id="rId27" Type="http://schemas.openxmlformats.org/officeDocument/2006/relationships/image" Target="../media/image16.png"/><Relationship Id="rId30" Type="http://schemas.microsoft.com/office/2007/relationships/hdphoto" Target="../media/hdphoto2.wdp"/><Relationship Id="rId9" Type="http://schemas.openxmlformats.org/officeDocument/2006/relationships/image" Target="../media/image195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3" Type="http://schemas.openxmlformats.org/officeDocument/2006/relationships/image" Target="../media/image74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3.svg"/><Relationship Id="rId4" Type="http://schemas.openxmlformats.org/officeDocument/2006/relationships/image" Target="../media/image64.png"/><Relationship Id="rId1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6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65.png"/><Relationship Id="rId14" Type="http://schemas.openxmlformats.org/officeDocument/2006/relationships/image" Target="../media/image29.svg"/><Relationship Id="rId9" Type="http://schemas.openxmlformats.org/officeDocument/2006/relationships/image" Target="../media/image31.sv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3" Type="http://schemas.openxmlformats.org/officeDocument/2006/relationships/image" Target="../media/image6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29.svg"/><Relationship Id="rId1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4.png"/><Relationship Id="rId7" Type="http://schemas.openxmlformats.org/officeDocument/2006/relationships/image" Target="../media/image29.svg"/><Relationship Id="rId12" Type="http://schemas.openxmlformats.org/officeDocument/2006/relationships/image" Target="../media/image8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5" Type="http://schemas.openxmlformats.org/officeDocument/2006/relationships/image" Target="../media/image86.png"/><Relationship Id="rId1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7.png"/><Relationship Id="rId7" Type="http://schemas.openxmlformats.org/officeDocument/2006/relationships/image" Target="../media/image29.svg"/><Relationship Id="rId12" Type="http://schemas.openxmlformats.org/officeDocument/2006/relationships/image" Target="../media/image8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88.png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15" Type="http://schemas.microsoft.com/office/2007/relationships/hdphoto" Target="../media/hdphoto5.wdp"/><Relationship Id="rId10" Type="http://schemas.openxmlformats.org/officeDocument/2006/relationships/image" Target="../media/image31.svg"/><Relationship Id="rId9" Type="http://schemas.openxmlformats.org/officeDocument/2006/relationships/image" Target="../media/image21.png"/><Relationship Id="rId1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7" Type="http://schemas.openxmlformats.org/officeDocument/2006/relationships/image" Target="../media/image29.svg"/><Relationship Id="rId2" Type="http://schemas.openxmlformats.org/officeDocument/2006/relationships/image" Target="../media/image64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microsoft.com/office/2007/relationships/hdphoto" Target="../media/hdphoto5.wdp"/><Relationship Id="rId9" Type="http://schemas.openxmlformats.org/officeDocument/2006/relationships/image" Target="../media/image31.svg"/><Relationship Id="rId1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3" Type="http://schemas.openxmlformats.org/officeDocument/2006/relationships/image" Target="../media/image64.png"/><Relationship Id="rId12" Type="http://schemas.openxmlformats.org/officeDocument/2006/relationships/image" Target="../media/image66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95.png"/><Relationship Id="rId1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2" Type="http://schemas.openxmlformats.org/officeDocument/2006/relationships/image" Target="../media/image66.png"/><Relationship Id="rId7" Type="http://schemas.openxmlformats.org/officeDocument/2006/relationships/image" Target="../media/image29.svg"/><Relationship Id="rId17" Type="http://schemas.openxmlformats.org/officeDocument/2006/relationships/image" Target="../media/image65.png"/><Relationship Id="rId2" Type="http://schemas.openxmlformats.org/officeDocument/2006/relationships/image" Target="../media/image64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99.png"/><Relationship Id="rId14" Type="http://schemas.openxmlformats.org/officeDocument/2006/relationships/image" Target="../media/image98.png"/><Relationship Id="rId9" Type="http://schemas.openxmlformats.org/officeDocument/2006/relationships/image" Target="../media/image31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67.svg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11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5.sv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67.svg"/><Relationship Id="rId10" Type="http://schemas.openxmlformats.org/officeDocument/2006/relationships/image" Target="../media/image2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0.sv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670.sv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svg"/><Relationship Id="rId18" Type="http://schemas.openxmlformats.org/officeDocument/2006/relationships/image" Target="../media/image310.svg"/><Relationship Id="rId3" Type="http://schemas.microsoft.com/office/2007/relationships/hdphoto" Target="../media/hdphoto3.wdp"/><Relationship Id="rId17" Type="http://schemas.openxmlformats.org/officeDocument/2006/relationships/image" Target="../media/image33.png"/><Relationship Id="rId2" Type="http://schemas.openxmlformats.org/officeDocument/2006/relationships/image" Target="../media/image30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0.svg"/><Relationship Id="rId24" Type="http://schemas.openxmlformats.org/officeDocument/2006/relationships/image" Target="../media/image251.png"/><Relationship Id="rId15" Type="http://schemas.openxmlformats.org/officeDocument/2006/relationships/image" Target="../media/image32.png"/><Relationship Id="rId23" Type="http://schemas.openxmlformats.org/officeDocument/2006/relationships/image" Target="../media/image250.png"/><Relationship Id="rId4" Type="http://schemas.openxmlformats.org/officeDocument/2006/relationships/image" Target="../media/image31.png"/><Relationship Id="rId14" Type="http://schemas.openxmlformats.org/officeDocument/2006/relationships/image" Target="../media/image12.png"/><Relationship Id="rId22" Type="http://schemas.openxmlformats.org/officeDocument/2006/relationships/image" Target="../media/image24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2.svg"/><Relationship Id="rId18" Type="http://schemas.openxmlformats.org/officeDocument/2006/relationships/image" Target="../media/image271.svg"/><Relationship Id="rId3" Type="http://schemas.microsoft.com/office/2007/relationships/hdphoto" Target="../media/hdphoto2.wdp"/><Relationship Id="rId12" Type="http://schemas.openxmlformats.org/officeDocument/2006/relationships/image" Target="../media/image67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192.svg"/><Relationship Id="rId9" Type="http://schemas.openxmlformats.org/officeDocument/2006/relationships/image" Target="../media/image63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170336" y="8505156"/>
            <a:ext cx="4540247" cy="7099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2071">
            <a:off x="5315449" y="859672"/>
            <a:ext cx="2112024" cy="1520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06301" y="-190500"/>
            <a:ext cx="12044201" cy="10641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19511">
            <a:off x="15187155" y="7566976"/>
            <a:ext cx="2351173" cy="2586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2033">
            <a:off x="-35064" y="6671421"/>
            <a:ext cx="2127528" cy="30080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33004"/>
          <a:stretch>
            <a:fillRect/>
          </a:stretch>
        </p:blipFill>
        <p:spPr>
          <a:xfrm>
            <a:off x="215608" y="4686300"/>
            <a:ext cx="6155853" cy="5600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79271">
            <a:off x="554475" y="1378064"/>
            <a:ext cx="1663945" cy="24535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5685">
            <a:off x="16269607" y="688712"/>
            <a:ext cx="1502077" cy="19859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8700" y="114888"/>
            <a:ext cx="3744379" cy="408478"/>
          </a:xfrm>
          <a:prstGeom prst="rect">
            <a:avLst/>
          </a:prstGeom>
        </p:spPr>
      </p:pic>
      <p:sp>
        <p:nvSpPr>
          <p:cNvPr id="12" name="Google Shape;7484;p29"/>
          <p:cNvSpPr txBox="1">
            <a:spLocks/>
          </p:cNvSpPr>
          <p:nvPr/>
        </p:nvSpPr>
        <p:spPr>
          <a:xfrm>
            <a:off x="6400800" y="32793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8485" y="-1073148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782800" y="6134100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92215" y="419100"/>
            <a:ext cx="5562600" cy="1066800"/>
            <a:chOff x="381000" y="190500"/>
            <a:chExt cx="5562600" cy="10668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77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7209" y="6210300"/>
            <a:ext cx="15955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hình 4a, hai đường thẳng m và n song song vì chúng tạo với đường thẳng d hai góc đồng vị bằng nhau.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hình 4b, hai đường thẳng c và d song song vì chúng tạo 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h hai góc so le trong bằng nhau.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78834" y="1980868"/>
            <a:ext cx="10210800" cy="3848432"/>
            <a:chOff x="3200400" y="5067300"/>
            <a:chExt cx="10591800" cy="4879155"/>
          </a:xfrm>
        </p:grpSpPr>
        <p:sp>
          <p:nvSpPr>
            <p:cNvPr id="7" name="Rectangle 6"/>
            <p:cNvSpPr/>
            <p:nvPr/>
          </p:nvSpPr>
          <p:spPr>
            <a:xfrm>
              <a:off x="3200400" y="5067300"/>
              <a:ext cx="10591800" cy="4879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680" y="5372100"/>
              <a:ext cx="9683850" cy="4381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3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97066" y="9105900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705600" y="558632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8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20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9" name="Rectangle 18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</a:t>
              </a:r>
              <a:r>
                <a:rPr lang="nl-NL" sz="45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 </a:t>
              </a:r>
              <a:endParaRPr lang="en-US" sz="45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8600" y="8877300"/>
            <a:ext cx="1295400" cy="1182462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905000" y="2327685"/>
            <a:ext cx="14584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solidFill>
                  <a:schemeClr val="bg1"/>
                </a:solidFill>
              </a:rPr>
              <a:t>Tìm các cặp đường thẳng song song trong Hình 5 và giải thích.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70426"/>
            <a:ext cx="13200717" cy="4013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18484" y="8724900"/>
            <a:ext cx="6553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CẶP ĐÔI</a:t>
            </a:r>
            <a:endParaRPr lang="en-US" sz="4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1157284" y="8043351"/>
            <a:ext cx="2253916" cy="16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6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0672263" y="-996397"/>
            <a:ext cx="8923179" cy="3195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0336" y="443632"/>
            <a:ext cx="3872664" cy="3556868"/>
          </a:xfrm>
          <a:prstGeom prst="rect">
            <a:avLst/>
          </a:prstGeom>
        </p:spPr>
      </p:pic>
      <p:grpSp>
        <p:nvGrpSpPr>
          <p:cNvPr id="36" name="Group 2"/>
          <p:cNvGrpSpPr/>
          <p:nvPr/>
        </p:nvGrpSpPr>
        <p:grpSpPr>
          <a:xfrm>
            <a:off x="-1219200" y="9463195"/>
            <a:ext cx="20361704" cy="2514600"/>
            <a:chOff x="0" y="0"/>
            <a:chExt cx="3673593" cy="319023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38" name="Picture 5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599014"/>
            <a:ext cx="1328221" cy="1371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57200" y="908834"/>
                <a:ext cx="1112519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Hình 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a: </a:t>
                </a:r>
                <a:endParaRPr lang="en-US" sz="4000" smtClean="0">
                  <a:solidFill>
                    <a:schemeClr val="bg1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 Vì 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đường thẳng c cắt 2 đường thẳng a, b và tạo thành một cặp góc so le trong bằng nhau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08834"/>
                <a:ext cx="11125199" cy="2862322"/>
              </a:xfrm>
              <a:prstGeom prst="rect">
                <a:avLst/>
              </a:prstGeom>
              <a:blipFill rotWithShape="0">
                <a:blip r:embed="rId10"/>
                <a:stretch>
                  <a:fillRect l="-191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68200" y="4610100"/>
            <a:ext cx="4474126" cy="42082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82194" y="4224212"/>
                <a:ext cx="10765439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  <a:buSzPts val="1000"/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-   Hình 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b: </a:t>
                </a:r>
                <a:endParaRPr lang="en-US" sz="4000" smtClean="0">
                  <a:solidFill>
                    <a:schemeClr val="bg1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endParaRPr>
              </a:p>
              <a:p>
                <a:pPr marL="571500" lvl="0" indent="-571500" algn="just">
                  <a:lnSpc>
                    <a:spcPct val="150000"/>
                  </a:lnSpc>
                  <a:spcAft>
                    <a:spcPts val="600"/>
                  </a:spcAft>
                  <a:buSzPts val="1000"/>
                  <a:buFontTx/>
                  <a:buChar char="-"/>
                </a:pPr>
                <a:endParaRPr lang="en-US" sz="4000" i="1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  <a:buSzPts val="1000"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Vì 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đường thẳng g cắt 2 đường thẳng d, e và không tạo thành một cặp góc so le trong bằng nhau ( 90</a:t>
                </a:r>
                <a:r>
                  <a:rPr lang="en-US" sz="4000" baseline="3000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 khác 80</a:t>
                </a:r>
                <a:r>
                  <a:rPr lang="en-US" sz="4000" baseline="3000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)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94" y="4224212"/>
                <a:ext cx="10765439" cy="4862870"/>
              </a:xfrm>
              <a:prstGeom prst="rect">
                <a:avLst/>
              </a:prstGeom>
              <a:blipFill rotWithShape="0">
                <a:blip r:embed="rId12"/>
                <a:stretch>
                  <a:fillRect l="-1982" r="-2039"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835442" y="902009"/>
                <a:ext cx="140871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42" y="902009"/>
                <a:ext cx="1408719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66800" y="4229100"/>
            <a:ext cx="101808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buSzPts val="1000"/>
            </a:pPr>
            <a:r>
              <a:rPr lang="en-US" sz="4000" smtClean="0">
                <a:solidFill>
                  <a:prstClr val="white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            Không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có cặp đường thẳng nào    song song </a:t>
            </a:r>
          </a:p>
        </p:txBody>
      </p:sp>
    </p:spTree>
    <p:extLst>
      <p:ext uri="{BB962C8B-B14F-4D97-AF65-F5344CB8AC3E}">
        <p14:creationId xmlns:p14="http://schemas.microsoft.com/office/powerpoint/2010/main" val="7851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71600" y="8877300"/>
            <a:ext cx="20955000" cy="9934286"/>
            <a:chOff x="0" y="0"/>
            <a:chExt cx="5920967" cy="3624054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85800" y="2628900"/>
                <a:ext cx="9144000" cy="386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buSzPts val="1000"/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- Hình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c: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 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buSzPts val="1000"/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Noto Sans Symbols"/>
                    <a:cs typeface="Arial" panose="020B0604020202020204" pitchFamily="34" charset="0"/>
                  </a:rPr>
                  <a:t> Vì đường thẳng p cắt 2 đường thẳng m, n và tạo thành một cặp góc đồng vị bằng nhau</a:t>
                </a:r>
                <a:endParaRPr lang="en-US" sz="4000">
                  <a:effectLst/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28900"/>
                <a:ext cx="9144000" cy="3862596"/>
              </a:xfrm>
              <a:prstGeom prst="rect">
                <a:avLst/>
              </a:prstGeom>
              <a:blipFill rotWithShape="0">
                <a:blip r:embed="rId2"/>
                <a:stretch>
                  <a:fillRect l="-2400" r="-2333" b="-2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217" y="1333500"/>
            <a:ext cx="7020820" cy="6400800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67283" y="0"/>
            <a:ext cx="1658566" cy="1712068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230600" y="7972926"/>
            <a:ext cx="1905000" cy="1966452"/>
          </a:xfrm>
          <a:prstGeom prst="rect">
            <a:avLst/>
          </a:prstGeom>
        </p:spPr>
      </p:pic>
      <p:pic>
        <p:nvPicPr>
          <p:cNvPr id="35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97831" y="7734300"/>
            <a:ext cx="839992" cy="18015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7183100" y="-308297"/>
            <a:ext cx="1371600" cy="1189610"/>
            <a:chOff x="1028700" y="3663315"/>
            <a:chExt cx="3215601" cy="3215601"/>
          </a:xfrm>
        </p:grpSpPr>
        <p:grpSp>
          <p:nvGrpSpPr>
            <p:cNvPr id="37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41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40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743200" y="2606842"/>
                <a:ext cx="1564403" cy="1092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  <a:buSzPts val="1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06842"/>
                <a:ext cx="1564403" cy="109260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97066" y="9105900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705600" y="502097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8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20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9" name="Rectangle 18"/>
            <p:cNvSpPr/>
            <p:nvPr/>
          </p:nvSpPr>
          <p:spPr>
            <a:xfrm>
              <a:off x="7332978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2</a:t>
              </a:r>
              <a:r>
                <a:rPr lang="nl-NL" sz="450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5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485274" y="-385104"/>
            <a:ext cx="1600200" cy="1472102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sp>
        <p:nvSpPr>
          <p:cNvPr id="23" name="Oval Callout 22"/>
          <p:cNvSpPr/>
          <p:nvPr/>
        </p:nvSpPr>
        <p:spPr>
          <a:xfrm>
            <a:off x="4800600" y="430530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943100"/>
                <a:ext cx="1714087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>
                    <a:solidFill>
                      <a:schemeClr val="bg1"/>
                    </a:solidFill>
                  </a:rPr>
                  <a:t>Cho hai đường thẳng phân biệt a và b cùng vuông góc với đường thẳng c tại A và B (Hình 6). Hãy chứng tỏ</a:t>
                </a:r>
                <a:r>
                  <a:rPr lang="en-US" sz="400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4000">
                    <a:solidFill>
                      <a:schemeClr val="bg1"/>
                    </a:solidFill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43100"/>
                <a:ext cx="17140870" cy="1938992"/>
              </a:xfrm>
              <a:prstGeom prst="rect">
                <a:avLst/>
              </a:prstGeom>
              <a:blipFill rotWithShape="0">
                <a:blip r:embed="rId23"/>
                <a:stretch>
                  <a:fillRect l="-1245" r="-10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biLevel thresh="75000"/>
          </a:blip>
          <a:stretch>
            <a:fillRect/>
          </a:stretch>
        </p:blipFill>
        <p:spPr>
          <a:xfrm>
            <a:off x="12649200" y="5308675"/>
            <a:ext cx="5084540" cy="433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7078" y="5537275"/>
                <a:ext cx="10896600" cy="386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đường thẳng c cắt 2 đường thẳng a, b và tạo thành một cặp góc đồng vị bằng nhau (cùng bằng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) nên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00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 hiệu nhận biết 2 đường thẳng song song)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78" y="5537275"/>
                <a:ext cx="10896600" cy="3862596"/>
              </a:xfrm>
              <a:prstGeom prst="rect">
                <a:avLst/>
              </a:prstGeom>
              <a:blipFill rotWithShape="0">
                <a:blip r:embed="rId25"/>
                <a:stretch>
                  <a:fillRect l="-2015" r="-1959" b="-2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6854" y="9449067"/>
            <a:ext cx="1143932" cy="1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475749" y="1001405"/>
            <a:ext cx="2971800" cy="1246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5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0" y="2481272"/>
            <a:ext cx="10668000" cy="5554234"/>
            <a:chOff x="5599155" y="1637161"/>
            <a:chExt cx="11658600" cy="4922134"/>
          </a:xfrm>
        </p:grpSpPr>
        <p:grpSp>
          <p:nvGrpSpPr>
            <p:cNvPr id="5" name="Group 4"/>
            <p:cNvGrpSpPr/>
            <p:nvPr/>
          </p:nvGrpSpPr>
          <p:grpSpPr>
            <a:xfrm>
              <a:off x="5599155" y="2247897"/>
              <a:ext cx="11658600" cy="4311398"/>
              <a:chOff x="8458200" y="1405641"/>
              <a:chExt cx="7086600" cy="5306091"/>
            </a:xfrm>
          </p:grpSpPr>
          <p:pic>
            <p:nvPicPr>
              <p:cNvPr id="2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58200" y="1405641"/>
                <a:ext cx="7086600" cy="530609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709498" y="1657556"/>
                <a:ext cx="6599973" cy="4802259"/>
              </a:xfrm>
              <a:prstGeom prst="rect">
                <a:avLst/>
              </a:prstGeom>
              <a:solidFill>
                <a:srgbClr val="FFE89F"/>
              </a:solidFill>
              <a:ln>
                <a:solidFill>
                  <a:srgbClr val="FFE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806063" y="2785138"/>
              <a:ext cx="9036005" cy="3354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 b="1">
                  <a:ea typeface="Times New Roman" panose="02020603050405020304" pitchFamily="18" charset="0"/>
                  <a:cs typeface="Arial" panose="020B0604020202020204" pitchFamily="34" charset="0"/>
                </a:rPr>
                <a:t>Hai đường thẳng phân biệt cùng vuông góc với một đường thẳng thứ ba thì chúng song song </a:t>
              </a:r>
              <a:r>
                <a:rPr lang="en-US" sz="4000" b="1" smtClean="0"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vi-VN" sz="4000" b="1" smtClean="0">
                  <a:ea typeface="Times New Roman" panose="02020603050405020304" pitchFamily="18" charset="0"/>
                  <a:cs typeface="Arial" panose="020B0604020202020204" pitchFamily="34" charset="0"/>
                </a:rPr>
                <a:t>với </a:t>
              </a:r>
              <a:r>
                <a:rPr lang="vi-VN" sz="4000" b="1">
                  <a:ea typeface="Times New Roman" panose="02020603050405020304" pitchFamily="18" charset="0"/>
                  <a:cs typeface="Arial" panose="020B0604020202020204" pitchFamily="34" charset="0"/>
                </a:rPr>
                <a:t>nhau.</a:t>
              </a:r>
              <a:endParaRPr lang="en-US" sz="4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-232936">
              <a:off x="15932782" y="1637161"/>
              <a:ext cx="883624" cy="1630850"/>
            </a:xfrm>
            <a:prstGeom prst="rect">
              <a:avLst/>
            </a:prstGeom>
          </p:spPr>
        </p:pic>
      </p:grpSp>
      <p:pic>
        <p:nvPicPr>
          <p:cNvPr id="26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57101" y="4152900"/>
            <a:ext cx="4676899" cy="589060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2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0540404" y="-1341546"/>
            <a:ext cx="10473715" cy="3750770"/>
          </a:xfrm>
          <a:prstGeom prst="rect">
            <a:avLst/>
          </a:prstGeom>
        </p:spPr>
      </p:pic>
      <p:grpSp>
        <p:nvGrpSpPr>
          <p:cNvPr id="17" name="Group 2"/>
          <p:cNvGrpSpPr/>
          <p:nvPr/>
        </p:nvGrpSpPr>
        <p:grpSpPr>
          <a:xfrm>
            <a:off x="-1219200" y="9463195"/>
            <a:ext cx="20361704" cy="2514600"/>
            <a:chOff x="0" y="0"/>
            <a:chExt cx="3673593" cy="31902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17160441" y="8946012"/>
            <a:ext cx="1328221" cy="1371067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0" y="9229823"/>
            <a:ext cx="1143932" cy="11808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8600" y="308143"/>
            <a:ext cx="1371600" cy="1189610"/>
            <a:chOff x="1028700" y="3663315"/>
            <a:chExt cx="3215601" cy="3215601"/>
          </a:xfrm>
        </p:grpSpPr>
        <p:grpSp>
          <p:nvGrpSpPr>
            <p:cNvPr id="22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28" name="Picture 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16979471" y="-193563"/>
            <a:ext cx="1509191" cy="15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1608" y="-517516"/>
            <a:ext cx="2133600" cy="22024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28573" y="8877300"/>
            <a:ext cx="1321169" cy="1363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8403" y="571500"/>
            <a:ext cx="1234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vi-VN" sz="4500" b="1">
                <a:solidFill>
                  <a:srgbClr val="FFFF00"/>
                </a:solidFill>
                <a:cs typeface="Arial" panose="020B0604020202020204" pitchFamily="34" charset="0"/>
              </a:rPr>
              <a:t>Cách vẽ hai đường thẳng song song</a:t>
            </a:r>
            <a:r>
              <a:rPr lang="vi-VN" sz="4500" b="1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en-US" sz="4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8600" y="8724900"/>
            <a:ext cx="622314" cy="133472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705060" y="205295"/>
            <a:ext cx="1371600" cy="1189610"/>
            <a:chOff x="1028700" y="3663315"/>
            <a:chExt cx="3215601" cy="3215601"/>
          </a:xfrm>
        </p:grpSpPr>
        <p:grpSp>
          <p:nvGrpSpPr>
            <p:cNvPr id="28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219200" y="1943100"/>
            <a:ext cx="6705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Vẽ a, b cùng vuông góc với đường thẳng 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en-US" sz="40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1200" y="4996332"/>
            <a:ext cx="5046460" cy="47513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763000" y="2324100"/>
            <a:ext cx="0" cy="82296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1834919"/>
            <a:ext cx="8845158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Vẽ 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a, b cùng tạo với đường thẳng d những góc so le trong hoặc </a:t>
            </a:r>
            <a:endParaRPr lang="en-US" sz="400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 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 bằng nhau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49000" y="4996332"/>
            <a:ext cx="510727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1828800" y="4577915"/>
            <a:ext cx="1453352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Tiên đề Euclid về đường thẳng song song</a:t>
            </a:r>
          </a:p>
        </p:txBody>
      </p:sp>
      <p:sp>
        <p:nvSpPr>
          <p:cNvPr id="44" name="Oval 43"/>
          <p:cNvSpPr/>
          <p:nvPr/>
        </p:nvSpPr>
        <p:spPr>
          <a:xfrm>
            <a:off x="8482052" y="2699244"/>
            <a:ext cx="1469989" cy="1425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1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64111" y="9064467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774"/>
            <a:ext cx="1224738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4338" y="458859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</a:t>
            </a:r>
            <a:r>
              <a:rPr lang="nl-NL" sz="45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lang="en-US" sz="45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437147" y="3619500"/>
            <a:ext cx="17479131" cy="4191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90600" y="1375708"/>
            <a:ext cx="16589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Cho điểm A nằm ngoài đường thẳng a, quan sát cách vẽ đường thẳng b đi qua A và song song với a ở Hình 8.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8028294"/>
            <a:ext cx="1538963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Em hãy dự đoán xem có tất cả bao nhiêu đường thẳng b đi qua A và song song với đường thẳng </a:t>
            </a:r>
            <a:r>
              <a:rPr lang="vi-VN" sz="4000" smtClean="0">
                <a:solidFill>
                  <a:schemeClr val="bg1"/>
                </a:solidFill>
              </a:rPr>
              <a:t>a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6459200" y="8068430"/>
            <a:ext cx="1785591" cy="22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434617">
            <a:off x="10178003" y="-880739"/>
            <a:ext cx="9922756" cy="3553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516433" y="1028700"/>
            <a:ext cx="17479131" cy="4191000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flipH="1">
            <a:off x="838200" y="6353716"/>
            <a:ext cx="2840893" cy="3590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19800" y="6438900"/>
                <a:ext cx="8915400" cy="19389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 có 1 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 thẳng b đi qua A và song song với đường thẳng a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438900"/>
                <a:ext cx="8915400" cy="193899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6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9100"/>
            <a:ext cx="18288000" cy="1437304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4071"/>
          <a:stretch>
            <a:fillRect/>
          </a:stretch>
        </p:blipFill>
        <p:spPr>
          <a:xfrm>
            <a:off x="744113" y="9271911"/>
            <a:ext cx="18288000" cy="54749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76472" y="419100"/>
            <a:ext cx="1480928" cy="1437299"/>
            <a:chOff x="1028700" y="3663315"/>
            <a:chExt cx="3215601" cy="3215601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5685504" y="495300"/>
            <a:ext cx="1688096" cy="1323824"/>
            <a:chOff x="14043699" y="3663315"/>
            <a:chExt cx="3215601" cy="3215601"/>
          </a:xfrm>
        </p:grpSpPr>
        <p:grpSp>
          <p:nvGrpSpPr>
            <p:cNvPr id="10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2" name="Google Shape;7771;p33"/>
          <p:cNvSpPr txBox="1">
            <a:spLocks/>
          </p:cNvSpPr>
          <p:nvPr/>
        </p:nvSpPr>
        <p:spPr>
          <a:xfrm>
            <a:off x="3733800" y="8001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smtClean="0">
                <a:solidFill>
                  <a:srgbClr val="04596F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6936" y="2590834"/>
            <a:ext cx="8991600" cy="3845442"/>
            <a:chOff x="304800" y="2669658"/>
            <a:chExt cx="8991600" cy="3845442"/>
          </a:xfrm>
        </p:grpSpPr>
        <p:sp>
          <p:nvSpPr>
            <p:cNvPr id="8" name="Rectangle 7"/>
            <p:cNvSpPr/>
            <p:nvPr/>
          </p:nvSpPr>
          <p:spPr>
            <a:xfrm>
              <a:off x="304800" y="2669658"/>
              <a:ext cx="8991600" cy="38454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1713" y="2717192"/>
              <a:ext cx="8476087" cy="3686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vi-VN" sz="400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“Hai đường thẳng a và b không có điểm nào chung thì được gọi là hai đường thẳng song song và được kí hiệu a // b hoặc b //a</a:t>
              </a:r>
              <a:r>
                <a:rPr lang="vi-VN" sz="4000" smtClean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”</a:t>
              </a:r>
              <a:endParaRPr lang="en-US" sz="400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1880940" y="2528303"/>
            <a:ext cx="5943647" cy="49773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7005578"/>
            <a:ext cx="114416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400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Có </a:t>
            </a:r>
            <a:r>
              <a:rPr lang="vi-VN" sz="400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dấu hiệu gì về số đo của các góc đỉnh A và các góc đỉnh B trong hình bên để nhận biết hai đường thẳng a và b song song hay không?</a:t>
            </a:r>
            <a:endParaRPr lang="en-US" sz="400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 flipH="1">
            <a:off x="14020800" y="7962641"/>
            <a:ext cx="2057400" cy="2543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91400" y="7239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600200" y="2247900"/>
            <a:ext cx="22051013" cy="13106400"/>
            <a:chOff x="-457200" y="2569028"/>
            <a:chExt cx="19236701" cy="10209762"/>
          </a:xfrm>
        </p:grpSpPr>
        <p:grpSp>
          <p:nvGrpSpPr>
            <p:cNvPr id="19" name="Group 18"/>
            <p:cNvGrpSpPr/>
            <p:nvPr/>
          </p:nvGrpSpPr>
          <p:grpSpPr>
            <a:xfrm>
              <a:off x="-457200" y="2569028"/>
              <a:ext cx="19236701" cy="10209762"/>
              <a:chOff x="-457200" y="2569028"/>
              <a:chExt cx="19236701" cy="1020976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-457200" y="2569028"/>
                <a:ext cx="19236701" cy="4098848"/>
                <a:chOff x="0" y="0"/>
                <a:chExt cx="7497111" cy="1597442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7497111" cy="1597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111" h="1597442">
                      <a:moveTo>
                        <a:pt x="0" y="0"/>
                      </a:moveTo>
                      <a:lnTo>
                        <a:pt x="7497111" y="0"/>
                      </a:lnTo>
                      <a:lnTo>
                        <a:pt x="7497111" y="1597442"/>
                      </a:lnTo>
                      <a:lnTo>
                        <a:pt x="0" y="1597442"/>
                      </a:lnTo>
                      <a:close/>
                    </a:path>
                  </a:pathLst>
                </a:custGeom>
                <a:solidFill>
                  <a:srgbClr val="499478"/>
                </a:solidFill>
              </p:spPr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07277" y="2908300"/>
                <a:ext cx="6095029" cy="9870490"/>
                <a:chOff x="307277" y="2893010"/>
                <a:chExt cx="6095029" cy="9870490"/>
              </a:xfrm>
            </p:grpSpPr>
            <p:pic>
              <p:nvPicPr>
                <p:cNvPr id="7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07277" y="2893010"/>
                  <a:ext cx="6095029" cy="987049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797661">
                  <a:off x="3428262" y="3629945"/>
                  <a:ext cx="1332279" cy="1351713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537746">
                  <a:off x="4744624" y="4561295"/>
                  <a:ext cx="1332279" cy="52114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537746">
                  <a:off x="4444701" y="3826456"/>
                  <a:ext cx="1332279" cy="521146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AutoShape 8"/>
            <p:cNvSpPr/>
            <p:nvPr/>
          </p:nvSpPr>
          <p:spPr>
            <a:xfrm>
              <a:off x="6387065" y="6596441"/>
              <a:ext cx="11900935" cy="0"/>
            </a:xfrm>
            <a:prstGeom prst="line">
              <a:avLst/>
            </a:prstGeom>
            <a:ln w="247650" cap="flat">
              <a:solidFill>
                <a:srgbClr val="C4863B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3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1967663" y="-1278200"/>
            <a:ext cx="8923179" cy="3195503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04800" y="301189"/>
            <a:ext cx="1371600" cy="1189610"/>
            <a:chOff x="1028700" y="3663315"/>
            <a:chExt cx="3215601" cy="3215601"/>
          </a:xfrm>
        </p:grpSpPr>
        <p:grpSp>
          <p:nvGrpSpPr>
            <p:cNvPr id="27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1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 rot="20825730" flipH="1">
            <a:off x="11367660" y="8381260"/>
            <a:ext cx="9372600" cy="3811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48380" y="4499908"/>
            <a:ext cx="12363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một điểm nằm ngoài một đường thẳng chỉ có một đường thẳng song song với đường thẳng đó.</a:t>
            </a:r>
            <a:endParaRPr lang="en-US" sz="4000" b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004019"/>
            <a:ext cx="4116806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 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 Euclid: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306800" cy="83058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8" name="Group 37"/>
          <p:cNvGrpSpPr/>
          <p:nvPr/>
        </p:nvGrpSpPr>
        <p:grpSpPr>
          <a:xfrm>
            <a:off x="6362698" y="723900"/>
            <a:ext cx="5562600" cy="1066800"/>
            <a:chOff x="381000" y="190500"/>
            <a:chExt cx="5562600" cy="1066800"/>
          </a:xfrm>
        </p:grpSpPr>
        <p:sp>
          <p:nvSpPr>
            <p:cNvPr id="39" name="Rectangle 3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78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81200" y="2171700"/>
            <a:ext cx="1432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Cho điểm M nằm ngoài đường thẳng a. Đường thẳng b đi qua điểm M và song song với đường thẳng a là duy nhất. (Hình 9)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686" y="205228"/>
            <a:ext cx="1739828" cy="1619787"/>
            <a:chOff x="1028700" y="3663315"/>
            <a:chExt cx="3215601" cy="3215601"/>
          </a:xfrm>
        </p:grpSpPr>
        <p:grpSp>
          <p:nvGrpSpPr>
            <p:cNvPr id="20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335065" y="170913"/>
            <a:ext cx="1724335" cy="1619787"/>
            <a:chOff x="9639248" y="3663315"/>
            <a:chExt cx="3215601" cy="3215601"/>
          </a:xfrm>
        </p:grpSpPr>
        <p:grpSp>
          <p:nvGrpSpPr>
            <p:cNvPr id="2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5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2643" y="8545964"/>
            <a:ext cx="1732064" cy="1619787"/>
            <a:chOff x="5250279" y="3663315"/>
            <a:chExt cx="3215601" cy="3215601"/>
          </a:xfrm>
        </p:grpSpPr>
        <p:grpSp>
          <p:nvGrpSpPr>
            <p:cNvPr id="28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06800" y="8476713"/>
            <a:ext cx="1716640" cy="161978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24704" y="4838700"/>
            <a:ext cx="6091096" cy="39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362698" y="419100"/>
            <a:ext cx="5562600" cy="1066800"/>
            <a:chOff x="381000" y="190500"/>
            <a:chExt cx="5562600" cy="1066800"/>
          </a:xfrm>
        </p:grpSpPr>
        <p:sp>
          <p:nvSpPr>
            <p:cNvPr id="39" name="Rectangle 3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 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78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0686" y="205228"/>
            <a:ext cx="1739828" cy="1619787"/>
            <a:chOff x="1028700" y="3663315"/>
            <a:chExt cx="3215601" cy="3215601"/>
          </a:xfrm>
        </p:grpSpPr>
        <p:grpSp>
          <p:nvGrpSpPr>
            <p:cNvPr id="20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447651" y="205227"/>
            <a:ext cx="1732065" cy="161978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33600" y="1680508"/>
                <a:ext cx="13944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hai đường thẳng phân biệt a và b cùng song song với đường thẳng c. Hãy giải thích tại sao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80508"/>
                <a:ext cx="13944600" cy="1938992"/>
              </a:xfrm>
              <a:prstGeom prst="rect">
                <a:avLst/>
              </a:prstGeom>
              <a:blipFill rotWithShape="0">
                <a:blip r:embed="rId13"/>
                <a:stretch>
                  <a:fillRect r="-393" b="-7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30105" y="6496430"/>
            <a:ext cx="5348295" cy="2990470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4982088" y="400050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24096" y="5082719"/>
                <a:ext cx="10929704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 khác b).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a có điểm chung M với b thì qua điểm M ta vẽ được hai đường thẳng là a và b cùng song song với 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không có điểm chung với b, suy ra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96" y="5082719"/>
                <a:ext cx="10929704" cy="4708981"/>
              </a:xfrm>
              <a:prstGeom prst="rect">
                <a:avLst/>
              </a:prstGeom>
              <a:blipFill rotWithShape="0">
                <a:blip r:embed="rId15"/>
                <a:stretch>
                  <a:fillRect l="-2008" r="-1952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00400" y="7842584"/>
                <a:ext cx="78518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40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Điều </a:t>
                </a:r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này trái với tiên đề Euclid.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842584"/>
                <a:ext cx="7851829" cy="1015663"/>
              </a:xfrm>
              <a:prstGeom prst="rect">
                <a:avLst/>
              </a:prstGeom>
              <a:blipFill rotWithShape="0">
                <a:blip r:embed="rId16"/>
                <a:stretch>
                  <a:fillRect r="-163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475749" y="1001405"/>
            <a:ext cx="2971800" cy="1246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5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0" y="2481272"/>
            <a:ext cx="10668000" cy="5554234"/>
            <a:chOff x="5599155" y="1637161"/>
            <a:chExt cx="11658600" cy="4922134"/>
          </a:xfrm>
        </p:grpSpPr>
        <p:grpSp>
          <p:nvGrpSpPr>
            <p:cNvPr id="5" name="Group 4"/>
            <p:cNvGrpSpPr/>
            <p:nvPr/>
          </p:nvGrpSpPr>
          <p:grpSpPr>
            <a:xfrm>
              <a:off x="5599155" y="2247897"/>
              <a:ext cx="11658600" cy="4311398"/>
              <a:chOff x="8458200" y="1405641"/>
              <a:chExt cx="7086600" cy="5306091"/>
            </a:xfrm>
          </p:grpSpPr>
          <p:pic>
            <p:nvPicPr>
              <p:cNvPr id="2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58200" y="1405641"/>
                <a:ext cx="7086600" cy="530609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709498" y="1657556"/>
                <a:ext cx="6599973" cy="4802259"/>
              </a:xfrm>
              <a:prstGeom prst="rect">
                <a:avLst/>
              </a:prstGeom>
              <a:solidFill>
                <a:srgbClr val="FFE89F"/>
              </a:solidFill>
              <a:ln>
                <a:solidFill>
                  <a:srgbClr val="FFE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806063" y="2645853"/>
              <a:ext cx="9036005" cy="3185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vi-VN" sz="4000" b="1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Hai đường thẳng phân biệt cùng song song với một đường thẳng thứ ba thì song song với nhau.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-232936">
              <a:off x="15932782" y="1637161"/>
              <a:ext cx="883624" cy="1630850"/>
            </a:xfrm>
            <a:prstGeom prst="rect">
              <a:avLst/>
            </a:prstGeom>
          </p:spPr>
        </p:pic>
      </p:grpSp>
      <p:pic>
        <p:nvPicPr>
          <p:cNvPr id="26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57101" y="4152900"/>
            <a:ext cx="4676899" cy="589060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2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0540404" y="-1341546"/>
            <a:ext cx="10473715" cy="3750770"/>
          </a:xfrm>
          <a:prstGeom prst="rect">
            <a:avLst/>
          </a:prstGeom>
        </p:spPr>
      </p:pic>
      <p:grpSp>
        <p:nvGrpSpPr>
          <p:cNvPr id="17" name="Group 2"/>
          <p:cNvGrpSpPr/>
          <p:nvPr/>
        </p:nvGrpSpPr>
        <p:grpSpPr>
          <a:xfrm>
            <a:off x="-1219200" y="9463195"/>
            <a:ext cx="20361704" cy="2514600"/>
            <a:chOff x="0" y="0"/>
            <a:chExt cx="3673593" cy="31902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60441" y="8946012"/>
            <a:ext cx="1328221" cy="1371067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229823"/>
            <a:ext cx="1143932" cy="11808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8600" y="308143"/>
            <a:ext cx="1371600" cy="1189610"/>
            <a:chOff x="1028700" y="3663315"/>
            <a:chExt cx="3215601" cy="3215601"/>
          </a:xfrm>
        </p:grpSpPr>
        <p:grpSp>
          <p:nvGrpSpPr>
            <p:cNvPr id="22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28" name="Picture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6979471" y="-193563"/>
            <a:ext cx="1509191" cy="15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00800" y="609815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25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29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28" name="Rectangle 27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</a:t>
              </a:r>
              <a:r>
                <a:rPr lang="nl-NL" sz="4500" b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endParaRPr lang="en-US" sz="45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558553" y="306724"/>
            <a:ext cx="1302469" cy="1164379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6706127" y="8877300"/>
            <a:ext cx="1308307" cy="1108734"/>
            <a:chOff x="14043699" y="3663315"/>
            <a:chExt cx="3215601" cy="3215601"/>
          </a:xfrm>
        </p:grpSpPr>
        <p:grpSp>
          <p:nvGrpSpPr>
            <p:cNvPr id="36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8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04800" y="8877301"/>
            <a:ext cx="1267374" cy="1108734"/>
            <a:chOff x="5250279" y="3663315"/>
            <a:chExt cx="3215601" cy="3215601"/>
          </a:xfrm>
        </p:grpSpPr>
        <p:grpSp>
          <p:nvGrpSpPr>
            <p:cNvPr id="40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42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1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7628" y="358351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15307" y="2263319"/>
            <a:ext cx="167106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vi-VN" sz="4000" smtClean="0">
                <a:solidFill>
                  <a:srgbClr val="000000"/>
                </a:solidFill>
              </a:rPr>
              <a:t>Cho </a:t>
            </a:r>
            <a:r>
              <a:rPr lang="vi-VN" sz="4000">
                <a:solidFill>
                  <a:srgbClr val="000000"/>
                </a:solidFill>
              </a:rPr>
              <a:t>tam giác ABC. Hãy nêu cách vẽ đường thẳng a đi qua đỉnh </a:t>
            </a:r>
            <a:r>
              <a:rPr lang="vi-VN" sz="4000" smtClean="0">
                <a:solidFill>
                  <a:srgbClr val="000000"/>
                </a:solidFill>
              </a:rPr>
              <a:t>A</a:t>
            </a:r>
            <a:r>
              <a:rPr lang="en-US" sz="4000" smtClean="0">
                <a:solidFill>
                  <a:srgbClr val="000000"/>
                </a:solidFill>
              </a:rPr>
              <a:t>      </a:t>
            </a:r>
            <a:r>
              <a:rPr lang="vi-VN" sz="4000" smtClean="0">
                <a:solidFill>
                  <a:srgbClr val="000000"/>
                </a:solidFill>
              </a:rPr>
              <a:t> </a:t>
            </a:r>
            <a:r>
              <a:rPr lang="vi-VN" sz="4000">
                <a:solidFill>
                  <a:srgbClr val="000000"/>
                </a:solidFill>
              </a:rPr>
              <a:t>và song song với BC, cách vẽ đường thẳng b đi qua đỉnh B và </a:t>
            </a:r>
            <a:r>
              <a:rPr lang="en-US" sz="4000" smtClean="0">
                <a:solidFill>
                  <a:srgbClr val="000000"/>
                </a:solidFill>
              </a:rPr>
              <a:t>            </a:t>
            </a:r>
            <a:r>
              <a:rPr lang="vi-VN" sz="4000" smtClean="0">
                <a:solidFill>
                  <a:srgbClr val="000000"/>
                </a:solidFill>
              </a:rPr>
              <a:t>song </a:t>
            </a:r>
            <a:r>
              <a:rPr lang="vi-VN" sz="4000">
                <a:solidFill>
                  <a:srgbClr val="000000"/>
                </a:solidFill>
              </a:rPr>
              <a:t>song với AC</a:t>
            </a:r>
            <a:r>
              <a:rPr lang="vi-VN" sz="4000" smtClean="0">
                <a:solidFill>
                  <a:srgbClr val="000000"/>
                </a:solidFill>
              </a:rPr>
              <a:t>.</a:t>
            </a:r>
            <a:endParaRPr lang="en-US" sz="4000" smtClean="0">
              <a:solidFill>
                <a:srgbClr val="000000"/>
              </a:solidFill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vi-VN" sz="4000" smtClean="0">
                <a:solidFill>
                  <a:srgbClr val="000000"/>
                </a:solidFill>
                <a:latin typeface="Open Sans"/>
              </a:rPr>
              <a:t>Có </a:t>
            </a:r>
            <a:r>
              <a:rPr lang="vi-VN" sz="4000">
                <a:solidFill>
                  <a:srgbClr val="000000"/>
                </a:solidFill>
                <a:latin typeface="Open Sans"/>
              </a:rPr>
              <a:t>thể vẽ được bao nhiêu đường thẳng a, bao nhiêu đường thẳng b? Vì sao?</a:t>
            </a:r>
            <a:endParaRPr lang="en-US" sz="4000"/>
          </a:p>
        </p:txBody>
      </p:sp>
      <p:sp>
        <p:nvSpPr>
          <p:cNvPr id="49" name="TextBox 48"/>
          <p:cNvSpPr txBox="1"/>
          <p:nvPr/>
        </p:nvSpPr>
        <p:spPr>
          <a:xfrm>
            <a:off x="4518912" y="8759748"/>
            <a:ext cx="6553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CẶP ĐÔI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0469776" y="7353300"/>
            <a:ext cx="2877498" cy="2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66800" y="-9563100"/>
            <a:ext cx="20955000" cy="9934286"/>
            <a:chOff x="0" y="0"/>
            <a:chExt cx="5920967" cy="3624054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463346" y="348332"/>
                <a:ext cx="16605453" cy="2924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a) Cách vẽ:</a:t>
                </a:r>
                <a:endPara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  <a:p>
                <a:pPr marL="571500" marR="0" lvl="0" indent="-57150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Vẽ tam giác ABC bất kì.</a:t>
                </a:r>
                <a:r>
                  <a:rPr lang="en-US" altLang="en-US" sz="4000" smtClean="0"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Đo số đo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. </a:t>
                </a: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Vẽ đường thẳng a đi qua điểm A sao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𝐶𝐴𝑎</m:t>
                        </m:r>
                      </m:e>
                    </m:acc>
                    <m:r>
                      <a:rPr lang="en-US" alt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altLang="en-US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. </a:t>
                </a:r>
                <a:endParaRPr lang="en-US" altLang="en-US" sz="4000" smtClean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346" y="348332"/>
                <a:ext cx="16605453" cy="2924262"/>
              </a:xfrm>
              <a:prstGeom prst="rect">
                <a:avLst/>
              </a:prstGeom>
              <a:blipFill rotWithShape="0">
                <a:blip r:embed="rId18"/>
                <a:stretch>
                  <a:fillRect l="-1285" b="-4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0210800" y="4762507"/>
            <a:ext cx="7543800" cy="3459111"/>
            <a:chOff x="6858000" y="2324100"/>
            <a:chExt cx="7543800" cy="3459111"/>
          </a:xfrm>
        </p:grpSpPr>
        <p:sp>
          <p:nvSpPr>
            <p:cNvPr id="48" name="Isosceles Triangle 47"/>
            <p:cNvSpPr/>
            <p:nvPr/>
          </p:nvSpPr>
          <p:spPr>
            <a:xfrm>
              <a:off x="7467600" y="2857500"/>
              <a:ext cx="5029200" cy="2667000"/>
            </a:xfrm>
            <a:prstGeom prst="triangle">
              <a:avLst>
                <a:gd name="adj" fmla="val 3848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9332976" y="276301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391400" y="54010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2420600" y="543001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525000" y="232410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58000" y="5229213"/>
              <a:ext cx="381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573000" y="5215497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59" name="Arc 58"/>
          <p:cNvSpPr/>
          <p:nvPr/>
        </p:nvSpPr>
        <p:spPr>
          <a:xfrm flipH="1">
            <a:off x="15011400" y="7491638"/>
            <a:ext cx="609600" cy="868311"/>
          </a:xfrm>
          <a:prstGeom prst="arc">
            <a:avLst>
              <a:gd name="adj1" fmla="val 16200000"/>
              <a:gd name="adj2" fmla="val 39491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8915400" y="5267833"/>
            <a:ext cx="861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7106900" y="4717487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Arc 66"/>
          <p:cNvSpPr/>
          <p:nvPr/>
        </p:nvSpPr>
        <p:spPr>
          <a:xfrm rot="10495592" flipH="1">
            <a:off x="12813138" y="4496002"/>
            <a:ext cx="673361" cy="1189907"/>
          </a:xfrm>
          <a:prstGeom prst="arc">
            <a:avLst>
              <a:gd name="adj1" fmla="val 16314626"/>
              <a:gd name="adj2" fmla="val 1956435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9077275" y="6395504"/>
            <a:ext cx="4143425" cy="362479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030200" y="9370505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rc 69"/>
          <p:cNvSpPr/>
          <p:nvPr/>
        </p:nvSpPr>
        <p:spPr>
          <a:xfrm rot="10495592" flipH="1">
            <a:off x="10811537" y="7184227"/>
            <a:ext cx="673361" cy="1189907"/>
          </a:xfrm>
          <a:prstGeom prst="arc">
            <a:avLst>
              <a:gd name="adj1" fmla="val 16694682"/>
              <a:gd name="adj2" fmla="val 1956435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3238500"/>
            <a:ext cx="18593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Tx/>
              <a:buChar char="-"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đó, ta có đường thẳng a đi qua đỉnh A và song song với BC</a:t>
            </a:r>
            <a:r>
              <a:rPr lang="en-US" alt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1475" y="4935228"/>
                <a:ext cx="7489369" cy="4757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 fontAlgn="t">
                  <a:lnSpc>
                    <a:spcPct val="150000"/>
                  </a:lnSpc>
                  <a:buFontTx/>
                  <a:buChar char="-"/>
                </a:pPr>
                <a:r>
                  <a:rPr lang="en-US" alt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 đường thẳng b đi qua điểm B sao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𝐶𝐵𝑏</m:t>
                        </m:r>
                      </m:e>
                    </m:acc>
                    <m:r>
                      <a:rPr lang="en-US" alt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alt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 </a:t>
                </a:r>
              </a:p>
              <a:p>
                <a:pPr marL="571500" lvl="0" indent="-571500" algn="just" fontAlgn="t">
                  <a:lnSpc>
                    <a:spcPct val="150000"/>
                  </a:lnSpc>
                  <a:buFontTx/>
                  <a:buChar char="-"/>
                </a:pPr>
                <a:r>
                  <a:rPr lang="en-US" alt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đó, ta có đường thẳng b đi qua đỉnh B và song song với AC.</a:t>
                </a:r>
                <a:endParaRPr lang="en-US" alt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5" y="4935228"/>
                <a:ext cx="7489369" cy="4757584"/>
              </a:xfrm>
              <a:prstGeom prst="rect">
                <a:avLst/>
              </a:prstGeom>
              <a:blipFill rotWithShape="0">
                <a:blip r:embed="rId19"/>
                <a:stretch>
                  <a:fillRect l="-2604" r="-2848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840200" y="-243677"/>
            <a:ext cx="1328221" cy="1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/>
      <p:bldP spid="67" grpId="0" animBg="1"/>
      <p:bldP spid="69" grpId="0"/>
      <p:bldP spid="70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76800" y="495300"/>
            <a:ext cx="10020300" cy="5524298"/>
            <a:chOff x="5562600" y="2057595"/>
            <a:chExt cx="10020300" cy="5524298"/>
          </a:xfrm>
        </p:grpSpPr>
        <p:grpSp>
          <p:nvGrpSpPr>
            <p:cNvPr id="12" name="Group 11"/>
            <p:cNvGrpSpPr/>
            <p:nvPr/>
          </p:nvGrpSpPr>
          <p:grpSpPr>
            <a:xfrm>
              <a:off x="6858000" y="2324100"/>
              <a:ext cx="7543800" cy="3459111"/>
              <a:chOff x="6858000" y="2324100"/>
              <a:chExt cx="7543800" cy="3459111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7467600" y="2857500"/>
                <a:ext cx="5029200" cy="2667000"/>
              </a:xfrm>
              <a:prstGeom prst="triangle">
                <a:avLst>
                  <a:gd name="adj" fmla="val 3848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9332976" y="276301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391400" y="540105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2420600" y="543001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525000" y="2324100"/>
                <a:ext cx="18288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3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58000" y="5229213"/>
                <a:ext cx="381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3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573000" y="5215497"/>
                <a:ext cx="18288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13" name="Arc 12"/>
            <p:cNvSpPr/>
            <p:nvPr/>
          </p:nvSpPr>
          <p:spPr>
            <a:xfrm flipH="1">
              <a:off x="11658600" y="5053231"/>
              <a:ext cx="609600" cy="868311"/>
            </a:xfrm>
            <a:prstGeom prst="arc">
              <a:avLst>
                <a:gd name="adj1" fmla="val 16200000"/>
                <a:gd name="adj2" fmla="val 394918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562600" y="2829426"/>
              <a:ext cx="8610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754100" y="227908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10495592" flipH="1">
              <a:off x="9460338" y="2057595"/>
              <a:ext cx="673361" cy="1189907"/>
            </a:xfrm>
            <a:prstGeom prst="arc">
              <a:avLst>
                <a:gd name="adj1" fmla="val 16314626"/>
                <a:gd name="adj2" fmla="val 1956435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724475" y="3957097"/>
              <a:ext cx="4143425" cy="36247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677400" y="6932098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3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rc 24"/>
            <p:cNvSpPr/>
            <p:nvPr/>
          </p:nvSpPr>
          <p:spPr>
            <a:xfrm rot="10495592" flipH="1">
              <a:off x="7518895" y="4774522"/>
              <a:ext cx="673361" cy="1189907"/>
            </a:xfrm>
            <a:prstGeom prst="arc">
              <a:avLst>
                <a:gd name="adj1" fmla="val 16694682"/>
                <a:gd name="adj2" fmla="val 19564359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31394" y="6515100"/>
            <a:ext cx="172470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Chỉ vẽ được 1 dường thẳng a và 1 đường thẳng b thỏa mãn yêu cầu. </a:t>
            </a:r>
            <a:endParaRPr lang="en-US" sz="400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1 điểm nằm ngoài 1 đường  thẳng, chỉ  có 1 đường thẳng song song với đường thẳng đã cho (Tiên đề Euclit).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978306" y="9685741"/>
            <a:ext cx="20955000" cy="1782359"/>
            <a:chOff x="0" y="0"/>
            <a:chExt cx="5920967" cy="3624054"/>
          </a:xfrm>
        </p:grpSpPr>
        <p:sp>
          <p:nvSpPr>
            <p:cNvPr id="30" name="Freeform 29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pic>
        <p:nvPicPr>
          <p:cNvPr id="3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66689" y="0"/>
            <a:ext cx="1328221" cy="1371067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11710" y="3238500"/>
            <a:ext cx="1328221" cy="1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1925672" y="4533900"/>
            <a:ext cx="14533528" cy="12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Tính chất của hai đường thẳng song song.</a:t>
            </a:r>
          </a:p>
        </p:txBody>
      </p:sp>
      <p:sp>
        <p:nvSpPr>
          <p:cNvPr id="44" name="Oval 43"/>
          <p:cNvSpPr/>
          <p:nvPr/>
        </p:nvSpPr>
        <p:spPr>
          <a:xfrm>
            <a:off x="8482052" y="2699244"/>
            <a:ext cx="1469989" cy="1425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8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849" y="8677275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"/>
            <a:ext cx="1224738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4338" y="5981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3</a:t>
            </a:r>
            <a:r>
              <a:rPr lang="nl-NL" sz="45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5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p:pic>
        <p:nvPicPr>
          <p:cNvPr id="36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435608" y="7543953"/>
            <a:ext cx="1785591" cy="22566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34842" y="653071"/>
            <a:ext cx="2066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7742" y="1562100"/>
            <a:ext cx="153634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- Vẽ hai đường thẳng a và b song song với nhau.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- Vẽ đường thẳng c cắt đường thẳng a và b lần lượt tại A và B.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a) Chọn và đo một cặp góc so le trong, so sánh cặp góc này.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b) Chọn và đo một cặp góc đồng vị, so sánh cặp góc này.</a:t>
            </a:r>
            <a:endParaRPr lang="vi-VN" sz="4000" b="0" i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6324600" y="5753100"/>
            <a:ext cx="518160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849" y="8677275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"/>
            <a:ext cx="1224738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4338" y="5981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3</a:t>
            </a:r>
            <a:r>
              <a:rPr lang="nl-NL" sz="45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5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1310148" y="-1355799"/>
            <a:ext cx="8923179" cy="3195503"/>
          </a:xfrm>
          <a:prstGeom prst="rect">
            <a:avLst/>
          </a:prstGeom>
        </p:spPr>
      </p:pic>
      <p:pic>
        <p:nvPicPr>
          <p:cNvPr id="36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flipH="1">
            <a:off x="9829800" y="7658100"/>
            <a:ext cx="2310401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11886061" y="2255922"/>
            <a:ext cx="5639939" cy="4892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2095500"/>
                <a:ext cx="10899704" cy="5709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 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 góc so le trong là góc A</a:t>
                </a:r>
                <a:r>
                  <a:rPr lang="en-US" sz="4000" baseline="-25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và góc B</a:t>
                </a:r>
                <a:r>
                  <a:rPr lang="en-US" sz="4000" baseline="-25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Hai góc này cùng có số đo là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nên 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chúng 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 nhau 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 algn="just">
                  <a:lnSpc>
                    <a:spcPct val="150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 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 góc đồng vị là góc A</a:t>
                </a:r>
                <a:r>
                  <a:rPr lang="en-US" sz="4000" baseline="-25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và góc B . 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Hai 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này cùng có số đo là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nên chúng bằng nhau .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95500"/>
                <a:ext cx="10899704" cy="5709255"/>
              </a:xfrm>
              <a:prstGeom prst="rect">
                <a:avLst/>
              </a:prstGeom>
              <a:blipFill rotWithShape="0">
                <a:blip r:embed="rId27"/>
                <a:stretch>
                  <a:fillRect l="-1790" r="-1957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19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0" y="5712417"/>
            <a:ext cx="8948623" cy="45745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867400" y="-266700"/>
            <a:ext cx="11963400" cy="11353800"/>
            <a:chOff x="0" y="0"/>
            <a:chExt cx="1669403" cy="20663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3620461"/>
            <a:ext cx="5283501" cy="748949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6324600" y="5735277"/>
            <a:ext cx="11939087" cy="45745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46879" y="5082213"/>
            <a:ext cx="1145532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6700" b="1" kern="0" smtClean="0">
                <a:solidFill>
                  <a:srgbClr val="4A6EB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6700" b="1" kern="0" smtClean="0">
                <a:solidFill>
                  <a:srgbClr val="4A6EB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6700" b="1" kern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ĐƯỜNG THẲNG SONG SONG </a:t>
            </a:r>
            <a:endParaRPr kumimoji="0" lang="en-US" sz="6700" b="1" i="0" u="none" strike="noStrike" kern="0" cap="none" spc="0" normalizeH="0" baseline="0" noProof="0" smtClean="0">
              <a:ln>
                <a:noFill/>
              </a:ln>
              <a:solidFill>
                <a:srgbClr val="4A6EB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190500"/>
            <a:ext cx="11070407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6500" b="1" kern="0">
                <a:latin typeface="Arial" panose="020B0604020202020204" pitchFamily="34" charset="0"/>
                <a:cs typeface="Arial" panose="020B0604020202020204" pitchFamily="34" charset="0"/>
              </a:rPr>
              <a:t>CHƯƠNG 4: </a:t>
            </a:r>
            <a:endParaRPr lang="nn-NO" sz="6500" b="1" kern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nn-NO" sz="6500" b="1" kern="0" smtClean="0">
                <a:latin typeface="Arial" panose="020B0604020202020204" pitchFamily="34" charset="0"/>
                <a:cs typeface="Arial" panose="020B0604020202020204" pitchFamily="34" charset="0"/>
              </a:rPr>
              <a:t>GÓC </a:t>
            </a:r>
            <a:r>
              <a:rPr lang="nn-NO" sz="6500" b="1" kern="0">
                <a:latin typeface="Arial" panose="020B0604020202020204" pitchFamily="34" charset="0"/>
                <a:cs typeface="Arial" panose="020B0604020202020204" pitchFamily="34" charset="0"/>
              </a:rPr>
              <a:t>VÀ ĐƯỜNG THẲNG SONG SONG</a:t>
            </a:r>
            <a:endParaRPr lang="en-US" sz="6500" b="1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65456" y="6477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828800" y="2324100"/>
            <a:ext cx="25327613" cy="14630400"/>
            <a:chOff x="-457200" y="2569028"/>
            <a:chExt cx="19236701" cy="10209762"/>
          </a:xfrm>
        </p:grpSpPr>
        <p:grpSp>
          <p:nvGrpSpPr>
            <p:cNvPr id="19" name="Group 18"/>
            <p:cNvGrpSpPr/>
            <p:nvPr/>
          </p:nvGrpSpPr>
          <p:grpSpPr>
            <a:xfrm>
              <a:off x="-457200" y="2569028"/>
              <a:ext cx="19236701" cy="10209762"/>
              <a:chOff x="-457200" y="2569028"/>
              <a:chExt cx="19236701" cy="10209762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-457200" y="2569028"/>
                <a:ext cx="19236701" cy="4098848"/>
                <a:chOff x="0" y="0"/>
                <a:chExt cx="7497111" cy="1597442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7497111" cy="1597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111" h="1597442">
                      <a:moveTo>
                        <a:pt x="0" y="0"/>
                      </a:moveTo>
                      <a:lnTo>
                        <a:pt x="7497111" y="0"/>
                      </a:lnTo>
                      <a:lnTo>
                        <a:pt x="7497111" y="1597442"/>
                      </a:lnTo>
                      <a:lnTo>
                        <a:pt x="0" y="1597442"/>
                      </a:lnTo>
                      <a:close/>
                    </a:path>
                  </a:pathLst>
                </a:custGeom>
                <a:solidFill>
                  <a:srgbClr val="499478"/>
                </a:solidFill>
              </p:spPr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07277" y="2908300"/>
                <a:ext cx="6095029" cy="9870490"/>
                <a:chOff x="307277" y="2893010"/>
                <a:chExt cx="6095029" cy="9870490"/>
              </a:xfrm>
            </p:grpSpPr>
            <p:pic>
              <p:nvPicPr>
                <p:cNvPr id="7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07277" y="2893010"/>
                  <a:ext cx="6095029" cy="987049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797661">
                  <a:off x="3428262" y="3629945"/>
                  <a:ext cx="1332279" cy="1351713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537746">
                  <a:off x="4744624" y="4561295"/>
                  <a:ext cx="1332279" cy="52114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537746">
                  <a:off x="4444701" y="3826456"/>
                  <a:ext cx="1332279" cy="521146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AutoShape 8"/>
            <p:cNvSpPr/>
            <p:nvPr/>
          </p:nvSpPr>
          <p:spPr>
            <a:xfrm>
              <a:off x="6387065" y="6596441"/>
              <a:ext cx="11900935" cy="0"/>
            </a:xfrm>
            <a:prstGeom prst="line">
              <a:avLst/>
            </a:prstGeom>
            <a:ln w="247650" cap="flat">
              <a:solidFill>
                <a:srgbClr val="C4863B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3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1967663" y="-1278200"/>
            <a:ext cx="8923179" cy="3195503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04800" y="301189"/>
            <a:ext cx="1371600" cy="1189610"/>
            <a:chOff x="1028700" y="3663315"/>
            <a:chExt cx="3215601" cy="3215601"/>
          </a:xfrm>
        </p:grpSpPr>
        <p:grpSp>
          <p:nvGrpSpPr>
            <p:cNvPr id="27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1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 flipH="1">
            <a:off x="11367660" y="8381260"/>
            <a:ext cx="9372600" cy="3811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1674" y="3830686"/>
            <a:ext cx="11277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Hai góc so le trong bằng nhau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b="1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b) Hai góc đồng vị bằng nhau.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3474" y="2723018"/>
            <a:ext cx="3429000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chất:</a:t>
            </a:r>
            <a:endParaRPr lang="en-US" sz="4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58118" y="-1300006"/>
            <a:ext cx="4676861" cy="5601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999572" y="6502918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81800" y="952500"/>
            <a:ext cx="5562600" cy="1066800"/>
            <a:chOff x="381000" y="190500"/>
            <a:chExt cx="5562600" cy="10668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tr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79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543800" y="2790544"/>
                <a:ext cx="9753600" cy="6010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hình bên, đường thẳng c cắt hai đường thẳng song song a và b lần lượt tại A và B nên ta có: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( các cặp góc so le trong).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 các cặp góc 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 vị).</a:t>
                </a:r>
                <a:endParaRPr lang="en-US"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790544"/>
                <a:ext cx="9753600" cy="6010556"/>
              </a:xfrm>
              <a:prstGeom prst="rect">
                <a:avLst/>
              </a:prstGeom>
              <a:blipFill rotWithShape="0">
                <a:blip r:embed="rId4"/>
                <a:stretch>
                  <a:fillRect l="-2250" r="-2188" b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065865" y="3171544"/>
            <a:ext cx="571613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97066" y="9105900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316753"/>
            <a:ext cx="10473715" cy="37507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705600" y="419100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8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20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9" name="Rectangle 18"/>
            <p:cNvSpPr/>
            <p:nvPr/>
          </p:nvSpPr>
          <p:spPr>
            <a:xfrm>
              <a:off x="7332978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450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</a:t>
              </a:r>
              <a:r>
                <a:rPr lang="nl-NL" sz="450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 </a:t>
              </a:r>
              <a:endParaRPr lang="en-US" sz="45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485274" y="-385104"/>
            <a:ext cx="1600200" cy="1472102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sp>
        <p:nvSpPr>
          <p:cNvPr id="23" name="Oval Callout 22"/>
          <p:cNvSpPr/>
          <p:nvPr/>
        </p:nvSpPr>
        <p:spPr>
          <a:xfrm>
            <a:off x="3343790" y="491490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1866900"/>
                <a:ext cx="6781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smtClean="0">
                    <a:solidFill>
                      <a:prstClr val="white"/>
                    </a:solidFill>
                  </a:rPr>
                  <a:t>Cho biết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4000" smtClean="0">
                    <a:solidFill>
                      <a:prstClr val="white"/>
                    </a:solidFill>
                  </a:rPr>
                  <a:t> </a:t>
                </a:r>
                <a:r>
                  <a:rPr lang="vi-VN" sz="4000">
                    <a:solidFill>
                      <a:prstClr val="white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4000">
                    <a:solidFill>
                      <a:prstClr val="white"/>
                    </a:solidFill>
                  </a:rPr>
                  <a:t>. Tính số đo x, y, z, t của các góc trong Hình 12.</a:t>
                </a:r>
                <a:endParaRPr lang="en-US" sz="400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66900"/>
                <a:ext cx="6781800" cy="2862322"/>
              </a:xfrm>
              <a:prstGeom prst="rect">
                <a:avLst/>
              </a:prstGeom>
              <a:blipFill rotWithShape="0">
                <a:blip r:embed="rId17"/>
                <a:stretch>
                  <a:fillRect l="-3237" r="-3147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9305" y="9300629"/>
            <a:ext cx="1143932" cy="1180833"/>
          </a:xfrm>
          <a:prstGeom prst="rect">
            <a:avLst/>
          </a:prstGeom>
        </p:spPr>
      </p:pic>
      <p:pic>
        <p:nvPicPr>
          <p:cNvPr id="21" name="image54.png"/>
          <p:cNvPicPr/>
          <p:nvPr/>
        </p:nvPicPr>
        <p:blipFill>
          <a:blip r:embed="rId18"/>
          <a:srcRect l="2380"/>
          <a:stretch>
            <a:fillRect/>
          </a:stretch>
        </p:blipFill>
        <p:spPr>
          <a:xfrm>
            <a:off x="8329934" y="2121380"/>
            <a:ext cx="9119866" cy="3346179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000" y="5981700"/>
                <a:ext cx="18084322" cy="3834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 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135</a:t>
                </a:r>
                <a:r>
                  <a:rPr lang="en-US" sz="4000" baseline="30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 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đồng vị) ; y = 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80</a:t>
                </a:r>
                <a:r>
                  <a:rPr lang="en-US" sz="4000" baseline="30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 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so le trong)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 ⇒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Góc M</a:t>
                </a:r>
                <a:r>
                  <a:rPr lang="en-US" sz="4000" baseline="-25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60</a:t>
                </a:r>
                <a:r>
                  <a:rPr lang="en-US" sz="4000" baseline="30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( 2 góc đồng vị)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z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baseline="30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z = 180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- 60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120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en-US" sz="4000" baseline="30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81700"/>
                <a:ext cx="18084322" cy="3834768"/>
              </a:xfrm>
              <a:prstGeom prst="rect">
                <a:avLst/>
              </a:prstGeom>
              <a:blipFill rotWithShape="0">
                <a:blip r:embed="rId19"/>
                <a:stretch>
                  <a:fillRect l="-118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1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8001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4"/>
          <p:cNvGrpSpPr/>
          <p:nvPr/>
        </p:nvGrpSpPr>
        <p:grpSpPr>
          <a:xfrm>
            <a:off x="6248399" y="266700"/>
            <a:ext cx="5562600" cy="1143000"/>
            <a:chOff x="381000" y="114300"/>
            <a:chExt cx="5562600" cy="11430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01355" y="114300"/>
              <a:ext cx="374333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1</a:t>
              </a:r>
              <a:endParaRPr lang="en-US" sz="45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8800" y="1604308"/>
                <a:ext cx="1466594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ìm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cặp góc bằng nhau của hai tam giác ABC và DEC trong Hình 13, biết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04308"/>
                <a:ext cx="14665947" cy="1938992"/>
              </a:xfrm>
              <a:prstGeom prst="rect">
                <a:avLst/>
              </a:prstGeom>
              <a:blipFill rotWithShape="0">
                <a:blip r:embed="rId12"/>
                <a:stretch>
                  <a:fillRect l="-1455" r="-224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57.png"/>
          <p:cNvPicPr/>
          <p:nvPr/>
        </p:nvPicPr>
        <p:blipFill>
          <a:blip r:embed="rId13"/>
          <a:srcRect l="3636" r="2727"/>
          <a:stretch>
            <a:fillRect/>
          </a:stretch>
        </p:blipFill>
        <p:spPr>
          <a:xfrm>
            <a:off x="1812758" y="4008295"/>
            <a:ext cx="5857875" cy="4640405"/>
          </a:xfrm>
          <a:prstGeom prst="rect">
            <a:avLst/>
          </a:prstGeom>
          <a:ln/>
        </p:spPr>
      </p:pic>
      <p:sp>
        <p:nvSpPr>
          <p:cNvPr id="21" name="Oval Callout 20"/>
          <p:cNvSpPr/>
          <p:nvPr/>
        </p:nvSpPr>
        <p:spPr>
          <a:xfrm>
            <a:off x="11899990" y="3604972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763000" y="4976572"/>
                <a:ext cx="8378661" cy="3242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𝐶𝐸𝐷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góc so le trong)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góc đối đỉnh)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4976572"/>
                <a:ext cx="8378661" cy="3242362"/>
              </a:xfrm>
              <a:prstGeom prst="rect">
                <a:avLst/>
              </a:prstGeom>
              <a:blipFill rotWithShape="0">
                <a:blip r:embed="rId14"/>
                <a:stretch>
                  <a:fillRect l="-2620" b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7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8001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4"/>
          <p:cNvGrpSpPr/>
          <p:nvPr/>
        </p:nvGrpSpPr>
        <p:grpSpPr>
          <a:xfrm>
            <a:off x="6248399" y="266700"/>
            <a:ext cx="5562600" cy="1143000"/>
            <a:chOff x="381000" y="114300"/>
            <a:chExt cx="5562600" cy="11430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01355" y="114300"/>
              <a:ext cx="374333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2</a:t>
              </a:r>
              <a:endParaRPr lang="en-US" sz="45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793253" y="1714500"/>
            <a:ext cx="1466594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Cho hai đường thẳng a, b song song với nhau, đường thẳng c vuông góc với a tại A và cắt b tại B. Hãy giải thích tại sao </a:t>
            </a:r>
            <a:r>
              <a:rPr lang="en-US" sz="4000" smtClean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vi-VN" sz="4000" smtClean="0">
                <a:solidFill>
                  <a:srgbClr val="000000"/>
                </a:solidFill>
                <a:cs typeface="Arial" panose="020B0604020202020204" pitchFamily="34" charset="0"/>
              </a:rPr>
              <a:t>đường </a:t>
            </a: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thẳng c cũng vuông góc với b.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722897" y="4729335"/>
            <a:ext cx="1685410" cy="785813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0183" y="4838700"/>
            <a:ext cx="6091889" cy="41767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674897" y="5796135"/>
                <a:ext cx="9144000" cy="33074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góc đối đỉnh)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vuông góc với b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897" y="5796135"/>
                <a:ext cx="9144000" cy="3307444"/>
              </a:xfrm>
              <a:prstGeom prst="rect">
                <a:avLst/>
              </a:prstGeom>
              <a:blipFill rotWithShape="0">
                <a:blip r:embed="rId13"/>
                <a:stretch>
                  <a:fillRect l="-2333" b="-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25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d"/>
      </p:transition>
    </mc:Choice>
    <mc:Fallback>
      <p:transition spd="med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475749" y="952500"/>
            <a:ext cx="2971800" cy="1246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5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72200" y="2283502"/>
            <a:ext cx="10668000" cy="6607523"/>
            <a:chOff x="5599155" y="1637161"/>
            <a:chExt cx="11658600" cy="5229891"/>
          </a:xfrm>
        </p:grpSpPr>
        <p:grpSp>
          <p:nvGrpSpPr>
            <p:cNvPr id="5" name="Group 4"/>
            <p:cNvGrpSpPr/>
            <p:nvPr/>
          </p:nvGrpSpPr>
          <p:grpSpPr>
            <a:xfrm>
              <a:off x="5599155" y="2247897"/>
              <a:ext cx="11658600" cy="4311398"/>
              <a:chOff x="8458200" y="1405641"/>
              <a:chExt cx="7086600" cy="5306091"/>
            </a:xfrm>
          </p:grpSpPr>
          <p:pic>
            <p:nvPicPr>
              <p:cNvPr id="2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58200" y="1405641"/>
                <a:ext cx="7086600" cy="530609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709498" y="1657556"/>
                <a:ext cx="6599973" cy="4802259"/>
              </a:xfrm>
              <a:prstGeom prst="rect">
                <a:avLst/>
              </a:prstGeom>
              <a:solidFill>
                <a:srgbClr val="FFE89F"/>
              </a:solidFill>
              <a:ln>
                <a:solidFill>
                  <a:srgbClr val="FFE0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431912" y="2421226"/>
              <a:ext cx="9337647" cy="4445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800"/>
                </a:spcAft>
              </a:pPr>
              <a:r>
                <a:rPr lang="vi-VN" sz="4000" b="1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Một đường thẳng vuông góc với một trong hai đường thẳng song song thì nó cũng vuông góc với đường thẳng còn lại.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 rot="-232936">
              <a:off x="15932782" y="1637161"/>
              <a:ext cx="883624" cy="1630850"/>
            </a:xfrm>
            <a:prstGeom prst="rect">
              <a:avLst/>
            </a:prstGeom>
          </p:spPr>
        </p:pic>
      </p:grpSp>
      <p:pic>
        <p:nvPicPr>
          <p:cNvPr id="26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02351" y="4152900"/>
            <a:ext cx="4531649" cy="589060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29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0540404" y="-1341546"/>
            <a:ext cx="10473715" cy="3750770"/>
          </a:xfrm>
          <a:prstGeom prst="rect">
            <a:avLst/>
          </a:prstGeom>
        </p:spPr>
      </p:pic>
      <p:grpSp>
        <p:nvGrpSpPr>
          <p:cNvPr id="17" name="Group 2"/>
          <p:cNvGrpSpPr/>
          <p:nvPr/>
        </p:nvGrpSpPr>
        <p:grpSpPr>
          <a:xfrm>
            <a:off x="-1219200" y="9463195"/>
            <a:ext cx="20361704" cy="2514600"/>
            <a:chOff x="0" y="0"/>
            <a:chExt cx="3673593" cy="31902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60441" y="8946012"/>
            <a:ext cx="1328221" cy="1371067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229823"/>
            <a:ext cx="1143932" cy="11808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8600" y="308143"/>
            <a:ext cx="1371600" cy="1189610"/>
            <a:chOff x="1028700" y="3663315"/>
            <a:chExt cx="3215601" cy="3215601"/>
          </a:xfrm>
        </p:grpSpPr>
        <p:grpSp>
          <p:nvGrpSpPr>
            <p:cNvPr id="22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28" name="Picture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6979471" y="-193563"/>
            <a:ext cx="1509191" cy="15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0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715000" y="4533900"/>
            <a:ext cx="70104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2140669" y="1104900"/>
                <a:ext cx="1576808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Trong Hình 15, cho biết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Tìm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số đo các góc đỉnh A và B.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69" y="1104900"/>
                <a:ext cx="15768086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353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331618" y="2667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(SGK –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tr.80)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447800" y="10128404"/>
            <a:ext cx="20955000" cy="9934286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680731" y="214568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84046" y="190500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1348890" y="2665209"/>
            <a:ext cx="6307848" cy="443820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4646208" y="2309812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93090" y="3314700"/>
                <a:ext cx="10532110" cy="4859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đối đỉnh)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0" smtClean="0">
                    <a:effectLst/>
                    <a:ea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180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kề bù) </a:t>
                </a:r>
                <a:endParaRPr lang="en-US" sz="40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baseline="30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=148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=148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so le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" y="3314700"/>
                <a:ext cx="10532110" cy="4859985"/>
              </a:xfrm>
              <a:prstGeom prst="rect">
                <a:avLst/>
              </a:prstGeom>
              <a:blipFill rotWithShape="0">
                <a:blip r:embed="rId13"/>
                <a:stretch>
                  <a:fillRect l="-2025" r="-1273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07378" y="8115300"/>
                <a:ext cx="17909222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=148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baseline="30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góc so le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=32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đối đỉnh)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baseline="30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góc đối đỉnh)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78" y="8115300"/>
                <a:ext cx="17909222" cy="1993366"/>
              </a:xfrm>
              <a:prstGeom prst="rect">
                <a:avLst/>
              </a:prstGeom>
              <a:blipFill rotWithShape="0">
                <a:blip r:embed="rId14"/>
                <a:stretch>
                  <a:fillRect b="-6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6674893" y="8856916"/>
            <a:ext cx="1308307" cy="1160515"/>
            <a:chOff x="14043699" y="3663315"/>
            <a:chExt cx="3215601" cy="3215601"/>
          </a:xfrm>
        </p:grpSpPr>
        <p:grpSp>
          <p:nvGrpSpPr>
            <p:cNvPr id="29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0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8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84851" y="10172700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926685" y="49231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0360" y="38904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6553200" y="3429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tr.80)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566" y="1263196"/>
            <a:ext cx="16972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Vẽ một đường thẳng cắt hai đường thẳng sao cho trong các góc tạo thành có một cặp góc so le trong bằng nhau. Đặt tên cho các góc </a:t>
            </a: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đó</a:t>
            </a:r>
            <a:r>
              <a:rPr lang="vi-VN" sz="40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4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a) Vì sao cặp góc so le trong còn lại cũng bằng </a:t>
            </a: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nhau</a:t>
            </a:r>
            <a:r>
              <a:rPr lang="vi-VN" sz="4000" smtClean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  <a:endParaRPr lang="vi-VN" sz="4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b) Vì sao các cặp góc đồng vị cũng bằng nhau?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18.png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5757498" y="5143500"/>
            <a:ext cx="6967902" cy="4733262"/>
          </a:xfrm>
          <a:prstGeom prst="rect">
            <a:avLst/>
          </a:prstGeom>
          <a:ln/>
        </p:spPr>
      </p:pic>
      <p:grpSp>
        <p:nvGrpSpPr>
          <p:cNvPr id="34" name="Group 33"/>
          <p:cNvGrpSpPr/>
          <p:nvPr/>
        </p:nvGrpSpPr>
        <p:grpSpPr>
          <a:xfrm>
            <a:off x="16926685" y="8853502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28600" y="8877301"/>
            <a:ext cx="1267374" cy="1108734"/>
            <a:chOff x="5250279" y="3663315"/>
            <a:chExt cx="3215601" cy="3215601"/>
          </a:xfrm>
        </p:grpSpPr>
        <p:grpSp>
          <p:nvGrpSpPr>
            <p:cNvPr id="39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41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0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00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84851" y="10172700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611600" y="8724900"/>
            <a:ext cx="1454869" cy="1305550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39493" y="96785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32" name="image18.png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12039600" y="2209800"/>
            <a:ext cx="5796790" cy="4114800"/>
          </a:xfrm>
          <a:prstGeom prst="rect">
            <a:avLst/>
          </a:prstGeom>
          <a:ln/>
        </p:spPr>
      </p:pic>
      <p:sp>
        <p:nvSpPr>
          <p:cNvPr id="16" name="Oval Callout 15"/>
          <p:cNvSpPr/>
          <p:nvPr/>
        </p:nvSpPr>
        <p:spPr>
          <a:xfrm>
            <a:off x="8382000" y="37541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1000" y="1638300"/>
                <a:ext cx="10744200" cy="840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 thẳng c cắt hai đường thẳng a và b tạo thành một cặp góc so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(Giả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 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</a:t>
                </a: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4000" baseline="-25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baseline="-25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a typeface="Times New Roman" panose="02020603050405020304" pitchFamily="18" charset="0"/>
                  </a:rPr>
                  <a:t> </a:t>
                </a:r>
                <a:r>
                  <a:rPr lang="en-US" sz="4000" smtClean="0"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 Dấu hiệu nhận biết 2 đường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song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theo tính chất của hai đường thẳng song song:</a:t>
                </a:r>
                <a:endPara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a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góc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 le trong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endPara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Các góc đồng vị bằng nhau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38300"/>
                <a:ext cx="10744200" cy="8402300"/>
              </a:xfrm>
              <a:prstGeom prst="rect">
                <a:avLst/>
              </a:prstGeom>
              <a:blipFill rotWithShape="0">
                <a:blip r:embed="rId13"/>
                <a:stretch>
                  <a:fillRect l="-1816" r="-1986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6708174" y="237906"/>
            <a:ext cx="1261719" cy="1171229"/>
            <a:chOff x="9639248" y="3663315"/>
            <a:chExt cx="3215601" cy="3215601"/>
          </a:xfrm>
        </p:grpSpPr>
        <p:grpSp>
          <p:nvGrpSpPr>
            <p:cNvPr id="2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37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520115">
            <a:off x="8815695" y="-2025039"/>
            <a:ext cx="14677275" cy="788038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21387096">
            <a:off x="6425731" y="3914700"/>
            <a:ext cx="11939087" cy="66903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22793"/>
          <a:stretch>
            <a:fillRect/>
          </a:stretch>
        </p:blipFill>
        <p:spPr>
          <a:xfrm>
            <a:off x="-3657600" y="-800100"/>
            <a:ext cx="21043446" cy="1253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8"/>
          <p:cNvSpPr txBox="1"/>
          <p:nvPr/>
        </p:nvSpPr>
        <p:spPr>
          <a:xfrm>
            <a:off x="3039783" y="876300"/>
            <a:ext cx="8151570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94658" y="2937450"/>
            <a:ext cx="100783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 hai đường thẳng song song.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0589" y="5921131"/>
            <a:ext cx="1174308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Tiên đề Euclid về đường thẳng song song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1311636" y="7829226"/>
            <a:ext cx="14080764" cy="27244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94658" y="8240729"/>
            <a:ext cx="1191383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Tính chất của hai đường thẳng song song.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83166" y="7908888"/>
            <a:ext cx="1469989" cy="1425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3166" y="5586663"/>
            <a:ext cx="1469989" cy="1425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3166" y="3264438"/>
            <a:ext cx="1469989" cy="1425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12" grpId="0"/>
      <p:bldP spid="2" grpId="0" animBg="1"/>
      <p:bldP spid="14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95300"/>
            <a:ext cx="17373600" cy="98298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6553200" y="7239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tr.80)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775371" y="191692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07340" y="242880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201673" y="1714500"/>
            <a:ext cx="1603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solidFill>
                  <a:srgbClr val="000000"/>
                </a:solidFill>
              </a:rPr>
              <a:t>Hãy nói các cách để kiểm tra hai đường thẳng song song mà em biết.</a:t>
            </a:r>
            <a:endParaRPr lang="en-US" sz="4000"/>
          </a:p>
        </p:txBody>
      </p:sp>
      <p:sp>
        <p:nvSpPr>
          <p:cNvPr id="17" name="Rectangle 16"/>
          <p:cNvSpPr/>
          <p:nvPr/>
        </p:nvSpPr>
        <p:spPr>
          <a:xfrm>
            <a:off x="1069715" y="2831485"/>
            <a:ext cx="16151485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38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</a:t>
            </a:r>
            <a:r>
              <a:rPr lang="en-US" sz="3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 </a:t>
            </a:r>
            <a:r>
              <a:rPr lang="en-US" sz="3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 tra 2 góc ở vị trí so le trong có bằng nhau </a:t>
            </a:r>
            <a:r>
              <a:rPr lang="en-US" sz="3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          </a:t>
            </a:r>
            <a:r>
              <a:rPr lang="en-US" sz="3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bằng nhau thì 2 đường thẳng </a:t>
            </a:r>
            <a:r>
              <a:rPr lang="en-US" sz="3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 </a:t>
            </a:r>
            <a:r>
              <a:rPr lang="en-US" sz="3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2679085"/>
            <a:ext cx="17368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1200" y="5158542"/>
            <a:ext cx="7086849" cy="4557713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flipH="1">
            <a:off x="9220200" y="6286500"/>
            <a:ext cx="340199" cy="856125"/>
          </a:xfrm>
          <a:prstGeom prst="arc">
            <a:avLst>
              <a:gd name="adj1" fmla="val 16200000"/>
              <a:gd name="adj2" fmla="val 474699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8316433" y="7897333"/>
            <a:ext cx="381000" cy="12954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17" grpId="0"/>
      <p:bldP spid="28" grpId="0" animBg="1"/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95300"/>
            <a:ext cx="17373600" cy="98298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6553200" y="7239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(SGK – tr.80)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775371" y="191692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07340" y="242880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201673" y="1714500"/>
            <a:ext cx="1603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solidFill>
                  <a:srgbClr val="000000"/>
                </a:solidFill>
              </a:rPr>
              <a:t>Hãy nói các cách để kiểm tra hai đường thẳng song song mà em biết.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9715" y="2831485"/>
            <a:ext cx="1615148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3800" b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</a:t>
            </a:r>
            <a:r>
              <a:rPr lang="en-US" sz="3800" b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</a:t>
            </a:r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Kiểm tra 2 góc ở vị trí đồng vị có bằng nhau không. </a:t>
            </a:r>
            <a:r>
              <a:rPr lang="en-US" sz="3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Nếu </a:t>
            </a:r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 nhau thì 2 đường thẳng song </a:t>
            </a:r>
            <a:r>
              <a:rPr lang="en-US" sz="3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2679085"/>
            <a:ext cx="17368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1200" y="5158542"/>
            <a:ext cx="7086849" cy="4557713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>
            <a:off x="8316433" y="7897333"/>
            <a:ext cx="381000" cy="12954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10744200" y="5617358"/>
            <a:ext cx="381000" cy="12954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0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95300"/>
            <a:ext cx="17373600" cy="98298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6553200" y="7239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(SGK – tr.80)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775371" y="191692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07340" y="242880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201673" y="1714500"/>
            <a:ext cx="1603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solidFill>
                  <a:srgbClr val="000000"/>
                </a:solidFill>
              </a:rPr>
              <a:t>Hãy nói các cách để kiểm tra hai đường thẳng song song mà em biết.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9715" y="3024204"/>
            <a:ext cx="16151485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3800" b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</a:t>
            </a:r>
            <a:r>
              <a:rPr lang="en-US" sz="3800" b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3:</a:t>
            </a:r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Kiểm tra 2 đường thẳng có cùng song song với 1 đường thẳng thứ ba không. Nếu có thì 2 đường thẳng song </a:t>
            </a:r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2679085"/>
            <a:ext cx="17368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3000" y="5600700"/>
            <a:ext cx="8563058" cy="35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95300"/>
            <a:ext cx="17373600" cy="98298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6553200" y="7239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(SGK – tr.80)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775371" y="191692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07340" y="242880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201673" y="1714500"/>
            <a:ext cx="1603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solidFill>
                  <a:srgbClr val="000000"/>
                </a:solidFill>
              </a:rPr>
              <a:t>Hãy nói các cách để kiểm tra hai đường thẳng song song mà em biết.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9715" y="2948004"/>
            <a:ext cx="16151485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en-US" sz="3800" b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</a:t>
            </a:r>
            <a:r>
              <a:rPr lang="en-US" sz="3800" b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4:</a:t>
            </a:r>
            <a:r>
              <a:rPr lang="en-US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Kiểm tra 2 đường thẳng có cùng vuông góc với 1 đường thẳng thứ ba không. Nếu có thì 2 đường thẳng song song</a:t>
            </a:r>
            <a:r>
              <a:rPr lang="en-US" sz="3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2679085"/>
            <a:ext cx="17368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45077" y="5295900"/>
            <a:ext cx="622312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715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308558" y="10287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(SGK –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tr.80)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9200" y="2316987"/>
                <a:ext cx="9144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16, biết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16987"/>
                <a:ext cx="9144000" cy="707886"/>
              </a:xfrm>
              <a:prstGeom prst="rect">
                <a:avLst/>
              </a:prstGeom>
              <a:blipFill rotWithShape="0">
                <a:blip r:embed="rId12"/>
                <a:stretch>
                  <a:fillRect l="-2333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10876291" y="2095500"/>
            <a:ext cx="6418398" cy="44219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19200" y="3141204"/>
                <a:ext cx="9144000" cy="29166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Chỉ ra góc ở vị trí so le trong, đồng vị với góc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số đo các góc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0" i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41204"/>
                <a:ext cx="9144000" cy="2916696"/>
              </a:xfrm>
              <a:prstGeom prst="rect">
                <a:avLst/>
              </a:prstGeom>
              <a:blipFill rotWithShape="0">
                <a:blip r:embed="rId14"/>
                <a:stretch>
                  <a:fillRect l="-2333" r="-2333" b="-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323353" y="651510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945921" y="7615618"/>
                <a:ext cx="10365117" cy="1871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Góc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 vị trí so le trong với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0" smtClean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- Góc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 vị trí đồng vị với góc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là: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921" y="7615618"/>
                <a:ext cx="10365117" cy="1871282"/>
              </a:xfrm>
              <a:prstGeom prst="rect">
                <a:avLst/>
              </a:prstGeom>
              <a:blipFill rotWithShape="0">
                <a:blip r:embed="rId15"/>
                <a:stretch>
                  <a:fillRect l="-2058" b="-13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8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8" grpId="0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71500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2" name="Oval Callout 21"/>
          <p:cNvSpPr/>
          <p:nvPr/>
        </p:nvSpPr>
        <p:spPr>
          <a:xfrm>
            <a:off x="8582103" y="87630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11031402" y="2476500"/>
            <a:ext cx="6418398" cy="44219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22392" y="1807982"/>
                <a:ext cx="9560008" cy="766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so le trong)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đồng vị)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(hai góc kề bù)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- 40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140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Có: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kề bù)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- 40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140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140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góc đồng vị)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392" y="1807982"/>
                <a:ext cx="9560008" cy="7666266"/>
              </a:xfrm>
              <a:prstGeom prst="rect">
                <a:avLst/>
              </a:prstGeom>
              <a:blipFill rotWithShape="0">
                <a:blip r:embed="rId13"/>
                <a:stretch>
                  <a:fillRect l="-2296" r="-1276" b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8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438400" y="4533900"/>
            <a:ext cx="13639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6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8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28700"/>
            <a:ext cx="16230600" cy="9934286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sp>
        <p:nvSpPr>
          <p:cNvPr id="20" name="TextBox 19"/>
          <p:cNvSpPr txBox="1"/>
          <p:nvPr/>
        </p:nvSpPr>
        <p:spPr>
          <a:xfrm>
            <a:off x="6407233" y="161547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</a:t>
            </a: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tr.80)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042" y="190500"/>
            <a:ext cx="2667000" cy="2572287"/>
            <a:chOff x="1028700" y="3663315"/>
            <a:chExt cx="3215601" cy="3215601"/>
          </a:xfrm>
        </p:grpSpPr>
        <p:grpSp>
          <p:nvGrpSpPr>
            <p:cNvPr id="29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31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5227915" y="34089"/>
            <a:ext cx="2643250" cy="2572287"/>
            <a:chOff x="9639248" y="3663315"/>
            <a:chExt cx="3215601" cy="3215601"/>
          </a:xfrm>
        </p:grpSpPr>
        <p:grpSp>
          <p:nvGrpSpPr>
            <p:cNvPr id="33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5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4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6055" y="8770587"/>
            <a:ext cx="2655099" cy="2572287"/>
            <a:chOff x="5250279" y="3663315"/>
            <a:chExt cx="3215601" cy="3215601"/>
          </a:xfrm>
        </p:grpSpPr>
        <p:grpSp>
          <p:nvGrpSpPr>
            <p:cNvPr id="37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9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8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5474323" y="8770587"/>
            <a:ext cx="2631455" cy="2572287"/>
            <a:chOff x="14043699" y="3663315"/>
            <a:chExt cx="3215601" cy="3215601"/>
          </a:xfrm>
        </p:grpSpPr>
        <p:grpSp>
          <p:nvGrpSpPr>
            <p:cNvPr id="41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43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42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590800" y="2857500"/>
                <a:ext cx="1370022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17, biết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 số đo của các góc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857500"/>
                <a:ext cx="13700225" cy="723981"/>
              </a:xfrm>
              <a:prstGeom prst="rect">
                <a:avLst/>
              </a:prstGeom>
              <a:blipFill rotWithShape="0">
                <a:blip r:embed="rId13"/>
                <a:stretch>
                  <a:fillRect l="-1558"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25" y="4457700"/>
            <a:ext cx="6495349" cy="55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Callout 29"/>
          <p:cNvSpPr/>
          <p:nvPr/>
        </p:nvSpPr>
        <p:spPr>
          <a:xfrm>
            <a:off x="8357986" y="49530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558553" y="306724"/>
            <a:ext cx="1302469" cy="1164379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6810570" y="9069186"/>
            <a:ext cx="1308307" cy="1108734"/>
            <a:chOff x="14043699" y="3663315"/>
            <a:chExt cx="3215601" cy="3215601"/>
          </a:xfrm>
        </p:grpSpPr>
        <p:grpSp>
          <p:nvGrpSpPr>
            <p:cNvPr id="36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8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94833" y="9038193"/>
            <a:ext cx="1267374" cy="1108734"/>
            <a:chOff x="5250279" y="3663315"/>
            <a:chExt cx="3215601" cy="3215601"/>
          </a:xfrm>
        </p:grpSpPr>
        <p:grpSp>
          <p:nvGrpSpPr>
            <p:cNvPr id="40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42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1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7628" y="358351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609" y="2095500"/>
            <a:ext cx="6495349" cy="55763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66800" y="1543751"/>
                <a:ext cx="10222673" cy="7688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70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góc so le trong)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kề bù)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smtClean="0">
                    <a:effectLst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- 70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110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90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góc đồng vị)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smtClean="0">
                    <a:effectLst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- 90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90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 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43751"/>
                <a:ext cx="10222673" cy="7688259"/>
              </a:xfrm>
              <a:prstGeom prst="rect">
                <a:avLst/>
              </a:prstGeom>
              <a:blipFill rotWithShape="0">
                <a:blip r:embed="rId16"/>
                <a:stretch>
                  <a:fillRect l="-2087" r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6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548" y="2552700"/>
            <a:ext cx="6190303" cy="4215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31618" y="39627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tr.81)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447800" y="9992014"/>
            <a:ext cx="20955000" cy="9934286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154400" y="218432"/>
            <a:ext cx="1830555" cy="1728532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84046" y="218432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57346" y="1562100"/>
                <a:ext cx="8657883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18, biết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46" y="1562100"/>
                <a:ext cx="8657883" cy="728020"/>
              </a:xfrm>
              <a:prstGeom prst="rect">
                <a:avLst/>
              </a:prstGeom>
              <a:blipFill rotWithShape="0">
                <a:blip r:embed="rId12"/>
                <a:stretch>
                  <a:fillRect l="-2535" t="-12500" r="-1479" b="-3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57346" y="6819900"/>
            <a:ext cx="176926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a) Đường thẳng a có song song với đường thẳng b không? Vì sao?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b) Đường thẳng b có song song với đường thẳng c không? Vì sao?</a:t>
            </a:r>
          </a:p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c) Đường thẳng a có song song với đường thẳng c không? Vì sao?</a:t>
            </a:r>
            <a:endParaRPr lang="vi-VN" sz="4000" b="0" i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607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4572000" y="4188410"/>
            <a:ext cx="9448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 hai đường thẳng song song.</a:t>
            </a:r>
          </a:p>
        </p:txBody>
      </p:sp>
      <p:sp>
        <p:nvSpPr>
          <p:cNvPr id="39" name="Oval 38"/>
          <p:cNvSpPr/>
          <p:nvPr/>
        </p:nvSpPr>
        <p:spPr>
          <a:xfrm>
            <a:off x="8482052" y="2673298"/>
            <a:ext cx="1469989" cy="14256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8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47800" y="9063966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sp>
        <p:nvSpPr>
          <p:cNvPr id="16" name="Oval Callout 15"/>
          <p:cNvSpPr/>
          <p:nvPr/>
        </p:nvSpPr>
        <p:spPr>
          <a:xfrm>
            <a:off x="8382000" y="49530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813488" y="281295"/>
            <a:ext cx="1302469" cy="1164379"/>
            <a:chOff x="951895" y="3576837"/>
            <a:chExt cx="3369207" cy="3468421"/>
          </a:xfrm>
        </p:grpSpPr>
        <p:grpSp>
          <p:nvGrpSpPr>
            <p:cNvPr id="25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6827293" y="7810500"/>
            <a:ext cx="1308307" cy="1108734"/>
            <a:chOff x="14043699" y="3663315"/>
            <a:chExt cx="3215601" cy="3215601"/>
          </a:xfrm>
        </p:grpSpPr>
        <p:grpSp>
          <p:nvGrpSpPr>
            <p:cNvPr id="30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1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07628" y="321521"/>
            <a:ext cx="1261719" cy="1164379"/>
            <a:chOff x="9639248" y="3663315"/>
            <a:chExt cx="3215601" cy="3215601"/>
          </a:xfrm>
        </p:grpSpPr>
        <p:grpSp>
          <p:nvGrpSpPr>
            <p:cNvPr id="39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1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36345" y="1943100"/>
            <a:ext cx="6135616" cy="41778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9476" y="2019300"/>
                <a:ext cx="1076871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a,b cùng vuông góc với đường thẳng AB nên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6" y="2019300"/>
                <a:ext cx="10768717" cy="1938992"/>
              </a:xfrm>
              <a:prstGeom prst="rect">
                <a:avLst/>
              </a:prstGeom>
              <a:blipFill rotWithShape="0">
                <a:blip r:embed="rId14"/>
                <a:stretch>
                  <a:fillRect l="-1811" r="-260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33400" y="4270047"/>
                <a:ext cx="15175798" cy="2778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2 góc này ở vị trí so le trong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(Dấu hiệu nhận biết 2 đường thẳng song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70047"/>
                <a:ext cx="15175798" cy="2778453"/>
              </a:xfrm>
              <a:prstGeom prst="rect">
                <a:avLst/>
              </a:prstGeom>
              <a:blipFill rotWithShape="0">
                <a:blip r:embed="rId15"/>
                <a:stretch>
                  <a:fillRect l="-144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49476" y="7404437"/>
                <a:ext cx="581255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6" y="7404437"/>
                <a:ext cx="5812553" cy="1015663"/>
              </a:xfrm>
              <a:prstGeom prst="rect">
                <a:avLst/>
              </a:prstGeom>
              <a:blipFill rotWithShape="0">
                <a:blip r:embed="rId16"/>
                <a:stretch>
                  <a:fillRect l="-3669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2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558553" y="306724"/>
            <a:ext cx="1302469" cy="1164379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6552715" y="9029700"/>
            <a:ext cx="1308307" cy="1108734"/>
            <a:chOff x="14043699" y="3663315"/>
            <a:chExt cx="3215601" cy="3215601"/>
          </a:xfrm>
        </p:grpSpPr>
        <p:grpSp>
          <p:nvGrpSpPr>
            <p:cNvPr id="36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8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7628" y="346992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6553200" y="4953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tr.81)</a:t>
            </a:r>
            <a:endParaRPr lang="en-US" sz="45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7898" y="2024617"/>
            <a:ext cx="6973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19 và cho biết: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287898" y="2857500"/>
                <a:ext cx="9144000" cy="18476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Vì sao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Số đo x của góc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là bao nhiêu?</a:t>
                </a:r>
                <a:endParaRPr lang="en-US" sz="40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898" y="2857500"/>
                <a:ext cx="9144000" cy="1847685"/>
              </a:xfrm>
              <a:prstGeom prst="rect">
                <a:avLst/>
              </a:prstGeom>
              <a:blipFill rotWithShape="0">
                <a:blip r:embed="rId13"/>
                <a:stretch>
                  <a:fillRect l="-2400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57" y="1562100"/>
            <a:ext cx="6048499" cy="4463414"/>
          </a:xfrm>
          <a:prstGeom prst="rect">
            <a:avLst/>
          </a:prstGeom>
        </p:spPr>
      </p:pic>
      <p:sp>
        <p:nvSpPr>
          <p:cNvPr id="48" name="Oval Callout 47"/>
          <p:cNvSpPr/>
          <p:nvPr/>
        </p:nvSpPr>
        <p:spPr>
          <a:xfrm>
            <a:off x="7560293" y="5372100"/>
            <a:ext cx="168541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371600" y="6304462"/>
                <a:ext cx="17068800" cy="3868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200000"/>
                  </a:lnSpc>
                  <a:buAutoNum type="alphaLcParenR"/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và n cùng vuông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 với DC nên</a:t>
                </a:r>
                <a:r>
                  <a:rPr lang="en-US" sz="40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742950" indent="-742950">
                  <a:lnSpc>
                    <a:spcPct val="200000"/>
                  </a:lnSpc>
                  <a:buAutoNum type="alphaLcParenR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180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kề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000" smtClean="0"/>
                  <a:t>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góc so le trong)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304462"/>
                <a:ext cx="17068800" cy="3868238"/>
              </a:xfrm>
              <a:prstGeom prst="rect">
                <a:avLst/>
              </a:prstGeom>
              <a:blipFill rotWithShape="0">
                <a:blip r:embed="rId15"/>
                <a:stretch>
                  <a:fillRect l="-1143" b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618882" y="7756835"/>
                <a:ext cx="6221318" cy="1046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180</a:t>
                </a:r>
                <a:r>
                  <a:rPr lang="en-US" sz="4000" baseline="30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baseline="30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882" y="7756835"/>
                <a:ext cx="6221318" cy="1046633"/>
              </a:xfrm>
              <a:prstGeom prst="rect">
                <a:avLst/>
              </a:prstGeom>
              <a:blipFill rotWithShape="0">
                <a:blip r:embed="rId16"/>
                <a:stretch>
                  <a:fillRect r="-78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-320423" y="9410701"/>
            <a:ext cx="1261732" cy="1071076"/>
            <a:chOff x="5250279" y="3663315"/>
            <a:chExt cx="3215601" cy="3215601"/>
          </a:xfrm>
        </p:grpSpPr>
        <p:grpSp>
          <p:nvGrpSpPr>
            <p:cNvPr id="5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54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53" name="Picture 1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2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" grpId="0"/>
      <p:bldP spid="10" grpId="0"/>
      <p:bldP spid="48" grpId="0" animBg="1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33500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38" name="Google Shape;7771;p33"/>
          <p:cNvSpPr txBox="1">
            <a:spLocks/>
          </p:cNvSpPr>
          <p:nvPr/>
        </p:nvSpPr>
        <p:spPr>
          <a:xfrm>
            <a:off x="4007997" y="1745781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smtClean="0">
                <a:solidFill>
                  <a:srgbClr val="04596F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9443395" y="5696374"/>
            <a:ext cx="9987606" cy="4574583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-914399" y="5680332"/>
            <a:ext cx="10357794" cy="457458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28600" y="4838700"/>
            <a:ext cx="5562600" cy="3657600"/>
            <a:chOff x="609600" y="3867574"/>
            <a:chExt cx="5562600" cy="3657600"/>
          </a:xfrm>
        </p:grpSpPr>
        <p:grpSp>
          <p:nvGrpSpPr>
            <p:cNvPr id="41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3" name="Rectangle 42"/>
            <p:cNvSpPr/>
            <p:nvPr/>
          </p:nvSpPr>
          <p:spPr>
            <a:xfrm>
              <a:off x="785317" y="4649932"/>
              <a:ext cx="5200127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72200" y="4816279"/>
            <a:ext cx="5562600" cy="3657600"/>
            <a:chOff x="6699571" y="3867574"/>
            <a:chExt cx="5562600" cy="3657600"/>
          </a:xfrm>
        </p:grpSpPr>
        <p:grpSp>
          <p:nvGrpSpPr>
            <p:cNvPr id="44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45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8" name="Rectangle 47"/>
            <p:cNvSpPr/>
            <p:nvPr/>
          </p:nvSpPr>
          <p:spPr>
            <a:xfrm>
              <a:off x="7079701" y="4649933"/>
              <a:ext cx="472738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09841" y="4838700"/>
            <a:ext cx="5949561" cy="3657600"/>
            <a:chOff x="12451103" y="3527258"/>
            <a:chExt cx="5949561" cy="3657600"/>
          </a:xfrm>
        </p:grpSpPr>
        <p:grpSp>
          <p:nvGrpSpPr>
            <p:cNvPr id="46" name="Group 4"/>
            <p:cNvGrpSpPr/>
            <p:nvPr/>
          </p:nvGrpSpPr>
          <p:grpSpPr>
            <a:xfrm>
              <a:off x="12451103" y="3527258"/>
              <a:ext cx="5949561" cy="3657600"/>
              <a:chOff x="768" y="0"/>
              <a:chExt cx="1700843" cy="2066396"/>
            </a:xfrm>
          </p:grpSpPr>
          <p:sp>
            <p:nvSpPr>
              <p:cNvPr id="47" name="Freeform 5"/>
              <p:cNvSpPr/>
              <p:nvPr/>
            </p:nvSpPr>
            <p:spPr>
              <a:xfrm>
                <a:off x="768" y="0"/>
                <a:ext cx="170084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12487001" y="3673750"/>
              <a:ext cx="5837461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vi-VN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</a:t>
              </a: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vi-VN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– </a:t>
              </a:r>
              <a:r>
                <a:rPr lang="en-US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Định lí và </a:t>
              </a:r>
            </a:p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chứng minh một định lí</a:t>
              </a:r>
              <a:endParaRPr lang="pt-BR" sz="4000" b="1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1" y="-54941"/>
            <a:ext cx="1905000" cy="1966451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7693" y="7957597"/>
            <a:ext cx="2183606" cy="22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6975"/>
          <a:stretch>
            <a:fillRect/>
          </a:stretch>
        </p:blipFill>
        <p:spPr>
          <a:xfrm>
            <a:off x="0" y="7881750"/>
            <a:ext cx="18288000" cy="2381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6975"/>
          <a:stretch>
            <a:fillRect/>
          </a:stretch>
        </p:blipFill>
        <p:spPr>
          <a:xfrm>
            <a:off x="0" y="0"/>
            <a:ext cx="18288000" cy="2381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700" y="1706462"/>
            <a:ext cx="12001500" cy="6874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33004"/>
          <a:stretch>
            <a:fillRect/>
          </a:stretch>
        </p:blipFill>
        <p:spPr>
          <a:xfrm flipH="1">
            <a:off x="11803153" y="4363454"/>
            <a:ext cx="6408647" cy="5925552"/>
          </a:xfrm>
          <a:prstGeom prst="rect">
            <a:avLst/>
          </a:prstGeom>
        </p:spPr>
      </p:pic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493946"/>
            <a:ext cx="10473715" cy="3750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6378" y="406990"/>
            <a:ext cx="11264622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b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góc so le trong và hai góc đồng vị</a:t>
            </a:r>
            <a:endParaRPr lang="en-US" sz="45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317170" y="2171700"/>
            <a:ext cx="5285030" cy="5906920"/>
            <a:chOff x="7391400" y="2805439"/>
            <a:chExt cx="5285030" cy="5906920"/>
          </a:xfrm>
        </p:grpSpPr>
        <p:sp>
          <p:nvSpPr>
            <p:cNvPr id="33" name="Rectangle 32"/>
            <p:cNvSpPr/>
            <p:nvPr/>
          </p:nvSpPr>
          <p:spPr>
            <a:xfrm>
              <a:off x="7391400" y="2805439"/>
              <a:ext cx="5257800" cy="590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642" y="2827822"/>
              <a:ext cx="5238788" cy="582087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46378" y="1714500"/>
            <a:ext cx="1079647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1, đường thẳng c cắt hai    đường thẳng a và b lần lượt tại A và B.            </a:t>
            </a:r>
            <a:endParaRPr lang="en-US" sz="40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46377" y="3763987"/>
                <a:ext cx="10796479" cy="381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mỗi cặp góc gồm một góc đỉnh A và một góc đỉnh B, ta có:</a:t>
                </a:r>
              </a:p>
              <a:p>
                <a:pPr marL="742950" lvl="0" indent="-742950" algn="just">
                  <a:lnSpc>
                    <a:spcPct val="150000"/>
                  </a:lnSpc>
                  <a:buFontTx/>
                  <a:buAutoNum type="alphaLcParenR"/>
                </a:pPr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(tương tự: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gọi </a:t>
                </a:r>
                <a:r>
                  <a:rPr lang="en-US" sz="4000" b="1" i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so le </a:t>
                </a:r>
                <a:r>
                  <a:rPr lang="en-US" sz="4000" b="1" i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b="1" i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b="1" i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7" y="3763987"/>
                <a:ext cx="10796479" cy="3815853"/>
              </a:xfrm>
              <a:prstGeom prst="rect">
                <a:avLst/>
              </a:prstGeom>
              <a:blipFill rotWithShape="0">
                <a:blip r:embed="rId11"/>
                <a:stretch>
                  <a:fillRect l="-2033" r="-1976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46376" y="7734300"/>
                <a:ext cx="1079648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Hai </a:t>
                </a:r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ự: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r>
                      <a:rPr lang="en-US" sz="4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0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gọi </a:t>
                </a:r>
                <a:r>
                  <a:rPr lang="en-US" sz="4000" b="1" i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đồng vị.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6" y="7734300"/>
                <a:ext cx="10796480" cy="1877309"/>
              </a:xfrm>
              <a:prstGeom prst="rect">
                <a:avLst/>
              </a:prstGeom>
              <a:blipFill rotWithShape="0">
                <a:blip r:embed="rId12"/>
                <a:stretch>
                  <a:fillRect l="-203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3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7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 rot="11204328">
            <a:off x="10240921" y="-1493946"/>
            <a:ext cx="10473715" cy="3750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6378" y="406990"/>
            <a:ext cx="11264622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500" b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góc so le trong và hai góc đồng vị</a:t>
            </a:r>
            <a:endParaRPr lang="en-US" sz="450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3496" y="6002817"/>
            <a:ext cx="9984740" cy="3941283"/>
            <a:chOff x="7264107" y="4775020"/>
            <a:chExt cx="9984740" cy="39412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3603">
              <a:off x="7264107" y="7050546"/>
              <a:ext cx="1462557" cy="1462557"/>
            </a:xfrm>
            <a:prstGeom prst="rect">
              <a:avLst/>
            </a:prstGeom>
          </p:spPr>
        </p:pic>
        <p:sp>
          <p:nvSpPr>
            <p:cNvPr id="26" name="Cloud Callout 25"/>
            <p:cNvSpPr/>
            <p:nvPr/>
          </p:nvSpPr>
          <p:spPr>
            <a:xfrm>
              <a:off x="9702272" y="4775020"/>
              <a:ext cx="7546575" cy="3941283"/>
            </a:xfrm>
            <a:prstGeom prst="cloudCallout">
              <a:avLst>
                <a:gd name="adj1" fmla="val -59475"/>
                <a:gd name="adj2" fmla="val 2685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311872" y="5341698"/>
              <a:ext cx="65532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sz="4000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Em hãy chỉ ra các cặp góc so le trong và các cặp góc đồng vị trong hình </a:t>
              </a:r>
              <a:r>
                <a:rPr lang="en-US" sz="40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2?</a:t>
              </a: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125200" y="1943100"/>
            <a:ext cx="6324365" cy="5791200"/>
            <a:chOff x="10592035" y="2405453"/>
            <a:chExt cx="6324365" cy="5791200"/>
          </a:xfrm>
        </p:grpSpPr>
        <p:sp>
          <p:nvSpPr>
            <p:cNvPr id="8" name="Rectangle 7"/>
            <p:cNvSpPr/>
            <p:nvPr/>
          </p:nvSpPr>
          <p:spPr>
            <a:xfrm>
              <a:off x="10592035" y="2405453"/>
              <a:ext cx="6324365" cy="5791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235" y="2476500"/>
              <a:ext cx="6171965" cy="552231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50537" y="1714500"/>
                <a:ext cx="9510658" cy="3882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cặp góc so le trong là: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cặp góc đồng vị là: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37" y="1714500"/>
                <a:ext cx="9510658" cy="3882345"/>
              </a:xfrm>
              <a:prstGeom prst="rect">
                <a:avLst/>
              </a:prstGeom>
              <a:blipFill rotWithShape="0">
                <a:blip r:embed="rId11"/>
                <a:stretch>
                  <a:fillRect l="-2051" b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9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7036" y="655391"/>
            <a:ext cx="17211893" cy="9974509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4" name="Group 3"/>
          <p:cNvGrpSpPr/>
          <p:nvPr/>
        </p:nvGrpSpPr>
        <p:grpSpPr>
          <a:xfrm>
            <a:off x="6337647" y="271488"/>
            <a:ext cx="5701953" cy="1366812"/>
            <a:chOff x="5791200" y="419100"/>
            <a:chExt cx="5701953" cy="1366812"/>
          </a:xfrm>
        </p:grpSpPr>
        <p:sp>
          <p:nvSpPr>
            <p:cNvPr id="16" name="Rectangle 15"/>
            <p:cNvSpPr/>
            <p:nvPr/>
          </p:nvSpPr>
          <p:spPr>
            <a:xfrm>
              <a:off x="5791200" y="419100"/>
              <a:ext cx="5562600" cy="136681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615" y="550112"/>
              <a:ext cx="1224738" cy="1143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911753" y="729197"/>
              <a:ext cx="35814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HĐKP 1</a:t>
              </a:r>
              <a:r>
                <a:rPr lang="nl-NL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66800" y="2149614"/>
            <a:ext cx="16492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solidFill>
                  <a:schemeClr val="bg1"/>
                </a:solidFill>
              </a:rPr>
              <a:t>Quan sát Hình 3 và dự đoán các đường thẳng nào song song với nhau.</a:t>
            </a:r>
            <a:endParaRPr lang="en-US" sz="400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672560" y="309588"/>
            <a:ext cx="1371600" cy="1189610"/>
            <a:chOff x="1028700" y="3663315"/>
            <a:chExt cx="3215601" cy="3215601"/>
          </a:xfrm>
        </p:grpSpPr>
        <p:grpSp>
          <p:nvGrpSpPr>
            <p:cNvPr id="29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31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32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9527" y="8482491"/>
            <a:ext cx="657273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6" y="2827910"/>
            <a:ext cx="16361274" cy="551599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6745700" y="8863601"/>
            <a:ext cx="1295400" cy="1182462"/>
            <a:chOff x="5250279" y="3663315"/>
            <a:chExt cx="3215601" cy="3215601"/>
          </a:xfrm>
        </p:grpSpPr>
        <p:grpSp>
          <p:nvGrpSpPr>
            <p:cNvPr id="34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6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5" name="Picture 1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90800" y="8628875"/>
                <a:ext cx="1747173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0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8628875"/>
                <a:ext cx="1747173" cy="101566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721427" y="8699837"/>
                <a:ext cx="1747173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40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427" y="8699837"/>
                <a:ext cx="1747173" cy="101566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026087" y="8648700"/>
                <a:ext cx="1747173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∦</m:t>
                      </m:r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40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087" y="8648700"/>
                <a:ext cx="1747173" cy="101566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37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-723881" y="8127636"/>
            <a:ext cx="12534881" cy="45275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91400" y="7239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600200" y="2247900"/>
            <a:ext cx="22051013" cy="13106400"/>
            <a:chOff x="-1600200" y="2247900"/>
            <a:chExt cx="22051013" cy="13106400"/>
          </a:xfrm>
        </p:grpSpPr>
        <p:grpSp>
          <p:nvGrpSpPr>
            <p:cNvPr id="20" name="Group 19"/>
            <p:cNvGrpSpPr/>
            <p:nvPr/>
          </p:nvGrpSpPr>
          <p:grpSpPr>
            <a:xfrm>
              <a:off x="-1600200" y="2247900"/>
              <a:ext cx="22051013" cy="13106400"/>
              <a:chOff x="-457200" y="2569028"/>
              <a:chExt cx="19236701" cy="1020976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-457200" y="2569028"/>
                <a:ext cx="19236701" cy="10209762"/>
                <a:chOff x="-457200" y="2569028"/>
                <a:chExt cx="19236701" cy="10209762"/>
              </a:xfrm>
            </p:grpSpPr>
            <p:grpSp>
              <p:nvGrpSpPr>
                <p:cNvPr id="2" name="Group 2"/>
                <p:cNvGrpSpPr/>
                <p:nvPr/>
              </p:nvGrpSpPr>
              <p:grpSpPr>
                <a:xfrm>
                  <a:off x="-457200" y="2569028"/>
                  <a:ext cx="19236701" cy="4098848"/>
                  <a:chOff x="0" y="0"/>
                  <a:chExt cx="7497111" cy="1597442"/>
                </a:xfrm>
              </p:grpSpPr>
              <p:sp>
                <p:nvSpPr>
                  <p:cNvPr id="3" name="Freeform 3"/>
                  <p:cNvSpPr/>
                  <p:nvPr/>
                </p:nvSpPr>
                <p:spPr>
                  <a:xfrm>
                    <a:off x="0" y="0"/>
                    <a:ext cx="7497111" cy="1597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97111" h="1597442">
                        <a:moveTo>
                          <a:pt x="0" y="0"/>
                        </a:moveTo>
                        <a:lnTo>
                          <a:pt x="7497111" y="0"/>
                        </a:lnTo>
                        <a:lnTo>
                          <a:pt x="7497111" y="1597442"/>
                        </a:lnTo>
                        <a:lnTo>
                          <a:pt x="0" y="1597442"/>
                        </a:lnTo>
                        <a:close/>
                      </a:path>
                    </a:pathLst>
                  </a:custGeom>
                  <a:solidFill>
                    <a:srgbClr val="499478"/>
                  </a:solidFill>
                </p:spPr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307277" y="2908300"/>
                  <a:ext cx="6095029" cy="9870490"/>
                  <a:chOff x="307277" y="2893010"/>
                  <a:chExt cx="6095029" cy="9870490"/>
                </a:xfrm>
              </p:grpSpPr>
              <p:pic>
                <p:nvPicPr>
                  <p:cNvPr id="7" name="Picture 7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9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307277" y="2893010"/>
                    <a:ext cx="6095029" cy="9870490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 rot="1797661">
                    <a:off x="3428262" y="3629945"/>
                    <a:ext cx="1332279" cy="1351713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 rot="1537746">
                    <a:off x="4744624" y="4561295"/>
                    <a:ext cx="1332279" cy="521146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 rot="1537746">
                    <a:off x="4444701" y="3826456"/>
                    <a:ext cx="1332279" cy="521146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" name="AutoShape 8"/>
              <p:cNvSpPr/>
              <p:nvPr/>
            </p:nvSpPr>
            <p:spPr>
              <a:xfrm>
                <a:off x="6387065" y="6596441"/>
                <a:ext cx="11900935" cy="0"/>
              </a:xfrm>
              <a:prstGeom prst="line">
                <a:avLst/>
              </a:prstGeom>
              <a:ln w="247650" cap="flat">
                <a:solidFill>
                  <a:srgbClr val="C4863B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8" name="Rectangle 17"/>
            <p:cNvSpPr/>
            <p:nvPr/>
          </p:nvSpPr>
          <p:spPr>
            <a:xfrm>
              <a:off x="4419600" y="2995917"/>
              <a:ext cx="13270253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vi-VN" sz="4000" b="1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Nếu đường thẳng c cắt hai đường thẳng a, b và trong các góc tạo thành có một cặp góc so le trong bằng nhau (hoặc một cặp góc đồng vị bằng nhau) thì a và b song song với nhau.</a:t>
              </a:r>
              <a:endParaRPr lang="en-US" sz="4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7449800" y="-194100"/>
            <a:ext cx="1075487" cy="109009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56419"/>
          <a:stretch>
            <a:fillRect/>
          </a:stretch>
        </p:blipFill>
        <p:spPr>
          <a:xfrm rot="11204328">
            <a:off x="11967663" y="-1278200"/>
            <a:ext cx="8923179" cy="3195503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785689" y="8712359"/>
            <a:ext cx="1328221" cy="137106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04800" y="301189"/>
            <a:ext cx="1371600" cy="1189610"/>
            <a:chOff x="1028700" y="3663315"/>
            <a:chExt cx="3215601" cy="3215601"/>
          </a:xfrm>
        </p:grpSpPr>
        <p:grpSp>
          <p:nvGrpSpPr>
            <p:cNvPr id="27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 flipH="1">
            <a:off x="8915400" y="8191500"/>
            <a:ext cx="11133525" cy="45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2038</Words>
  <Application>Microsoft Office PowerPoint</Application>
  <PresentationFormat>Custom</PresentationFormat>
  <Paragraphs>242</Paragraphs>
  <Slides>53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Noto Sans Symbols</vt:lpstr>
      <vt:lpstr>Open Sans</vt:lpstr>
      <vt:lpstr>Arial</vt:lpstr>
      <vt:lpstr>Cambria Math</vt:lpstr>
      <vt:lpstr>Calibri</vt:lpstr>
      <vt:lpstr>Kavoon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Cream Modern Minimalist Math Class Presentation</dc:title>
  <dc:creator>Mr CHU HONG VINH</dc:creator>
  <cp:lastModifiedBy>Mr CHU HONG VINH</cp:lastModifiedBy>
  <cp:revision>163</cp:revision>
  <dcterms:created xsi:type="dcterms:W3CDTF">2006-08-16T00:00:00Z</dcterms:created>
  <dcterms:modified xsi:type="dcterms:W3CDTF">2022-10-14T08:12:48Z</dcterms:modified>
  <dc:identifier>DAFNsfnz78Y</dc:identifier>
</cp:coreProperties>
</file>