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9"/>
  </p:notesMasterIdLst>
  <p:sldIdLst>
    <p:sldId id="256" r:id="rId3"/>
    <p:sldId id="258" r:id="rId4"/>
    <p:sldId id="257" r:id="rId5"/>
    <p:sldId id="262" r:id="rId6"/>
    <p:sldId id="259" r:id="rId7"/>
    <p:sldId id="267" r:id="rId8"/>
    <p:sldId id="268" r:id="rId9"/>
    <p:sldId id="270" r:id="rId10"/>
    <p:sldId id="272" r:id="rId11"/>
    <p:sldId id="271" r:id="rId12"/>
    <p:sldId id="299" r:id="rId13"/>
    <p:sldId id="260" r:id="rId14"/>
    <p:sldId id="269" r:id="rId15"/>
    <p:sldId id="274" r:id="rId16"/>
    <p:sldId id="275" r:id="rId17"/>
    <p:sldId id="277" r:id="rId18"/>
    <p:sldId id="281" r:id="rId19"/>
    <p:sldId id="300" r:id="rId20"/>
    <p:sldId id="301" r:id="rId21"/>
    <p:sldId id="302" r:id="rId22"/>
    <p:sldId id="303" r:id="rId23"/>
    <p:sldId id="304" r:id="rId24"/>
    <p:sldId id="305" r:id="rId25"/>
    <p:sldId id="279" r:id="rId26"/>
    <p:sldId id="307" r:id="rId27"/>
    <p:sldId id="308" r:id="rId28"/>
    <p:sldId id="264" r:id="rId29"/>
    <p:sldId id="291" r:id="rId30"/>
    <p:sldId id="263" r:id="rId31"/>
    <p:sldId id="294" r:id="rId32"/>
    <p:sldId id="292" r:id="rId33"/>
    <p:sldId id="296" r:id="rId34"/>
    <p:sldId id="297" r:id="rId35"/>
    <p:sldId id="293" r:id="rId36"/>
    <p:sldId id="309" r:id="rId37"/>
    <p:sldId id="315" r:id="rId38"/>
    <p:sldId id="316" r:id="rId39"/>
    <p:sldId id="317" r:id="rId40"/>
    <p:sldId id="311" r:id="rId41"/>
    <p:sldId id="318" r:id="rId42"/>
    <p:sldId id="319" r:id="rId43"/>
    <p:sldId id="320" r:id="rId44"/>
    <p:sldId id="321" r:id="rId45"/>
    <p:sldId id="314" r:id="rId46"/>
    <p:sldId id="265" r:id="rId47"/>
    <p:sldId id="266" r:id="rId48"/>
  </p:sldIdLst>
  <p:sldSz cx="18288000" cy="10287000"/>
  <p:notesSz cx="6858000" cy="9144000"/>
  <p:embeddedFontLst>
    <p:embeddedFont>
      <p:font typeface="Cambria Math" panose="02040503050406030204" pitchFamily="18" charset="0"/>
      <p:regular r:id="rId50"/>
    </p:embeddedFont>
    <p:embeddedFont>
      <p:font typeface="StoryBook Rough" panose="020B0604020202020204" charset="0"/>
      <p:regular r:id="rId51"/>
    </p:embeddedFont>
    <p:embeddedFont>
      <p:font typeface="Calibri" panose="020F0502020204030204"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F79"/>
    <a:srgbClr val="4CA28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0" autoAdjust="0"/>
    <p:restoredTop sz="93974" autoAdjust="0"/>
  </p:normalViewPr>
  <p:slideViewPr>
    <p:cSldViewPr>
      <p:cViewPr>
        <p:scale>
          <a:sx n="40" d="100"/>
          <a:sy n="40" d="100"/>
        </p:scale>
        <p:origin x="19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10/13/2022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a:t>
            </a:fld>
            <a:endParaRPr lang="en-US"/>
          </a:p>
        </p:txBody>
      </p:sp>
    </p:spTree>
    <p:extLst>
      <p:ext uri="{BB962C8B-B14F-4D97-AF65-F5344CB8AC3E}">
        <p14:creationId xmlns:p14="http://schemas.microsoft.com/office/powerpoint/2010/main" val="2969614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3</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9</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18</a:t>
            </a:fld>
            <a:endParaRPr lang="en-US"/>
          </a:p>
        </p:txBody>
      </p:sp>
    </p:spTree>
    <p:extLst>
      <p:ext uri="{BB962C8B-B14F-4D97-AF65-F5344CB8AC3E}">
        <p14:creationId xmlns:p14="http://schemas.microsoft.com/office/powerpoint/2010/main" val="81641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524167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63054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29</a:t>
            </a:fld>
            <a:endParaRPr lang="en-US"/>
          </a:p>
        </p:txBody>
      </p:sp>
    </p:spTree>
    <p:extLst>
      <p:ext uri="{BB962C8B-B14F-4D97-AF65-F5344CB8AC3E}">
        <p14:creationId xmlns:p14="http://schemas.microsoft.com/office/powerpoint/2010/main" val="2526381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329360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35" indent="0" algn="ctr">
              <a:buNone/>
              <a:defRPr>
                <a:solidFill>
                  <a:schemeClr val="tx1">
                    <a:tint val="75000"/>
                  </a:schemeClr>
                </a:solidFill>
              </a:defRPr>
            </a:lvl2pPr>
            <a:lvl3pPr marL="1371669" indent="0" algn="ctr">
              <a:buNone/>
              <a:defRPr>
                <a:solidFill>
                  <a:schemeClr val="tx1">
                    <a:tint val="75000"/>
                  </a:schemeClr>
                </a:solidFill>
              </a:defRPr>
            </a:lvl3pPr>
            <a:lvl4pPr marL="2057504" indent="0" algn="ctr">
              <a:buNone/>
              <a:defRPr>
                <a:solidFill>
                  <a:schemeClr val="tx1">
                    <a:tint val="75000"/>
                  </a:schemeClr>
                </a:solidFill>
              </a:defRPr>
            </a:lvl4pPr>
            <a:lvl5pPr marL="2743337" indent="0" algn="ctr">
              <a:buNone/>
              <a:defRPr>
                <a:solidFill>
                  <a:schemeClr val="tx1">
                    <a:tint val="75000"/>
                  </a:schemeClr>
                </a:solidFill>
              </a:defRPr>
            </a:lvl5pPr>
            <a:lvl6pPr marL="3429171" indent="0" algn="ctr">
              <a:buNone/>
              <a:defRPr>
                <a:solidFill>
                  <a:schemeClr val="tx1">
                    <a:tint val="75000"/>
                  </a:schemeClr>
                </a:solidFill>
              </a:defRPr>
            </a:lvl6pPr>
            <a:lvl7pPr marL="4115006" indent="0" algn="ctr">
              <a:buNone/>
              <a:defRPr>
                <a:solidFill>
                  <a:schemeClr val="tx1">
                    <a:tint val="75000"/>
                  </a:schemeClr>
                </a:solidFill>
              </a:defRPr>
            </a:lvl7pPr>
            <a:lvl8pPr marL="4800840" indent="0" algn="ctr">
              <a:buNone/>
              <a:defRPr>
                <a:solidFill>
                  <a:schemeClr val="tx1">
                    <a:tint val="75000"/>
                  </a:schemeClr>
                </a:solidFill>
              </a:defRPr>
            </a:lvl8pPr>
            <a:lvl9pPr marL="54866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10/13/2022</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80390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10/13/2022</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21171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35" indent="0">
              <a:buNone/>
              <a:defRPr sz="2700">
                <a:solidFill>
                  <a:schemeClr val="tx1">
                    <a:tint val="75000"/>
                  </a:schemeClr>
                </a:solidFill>
              </a:defRPr>
            </a:lvl2pPr>
            <a:lvl3pPr marL="1371669" indent="0">
              <a:buNone/>
              <a:defRPr sz="2400">
                <a:solidFill>
                  <a:schemeClr val="tx1">
                    <a:tint val="75000"/>
                  </a:schemeClr>
                </a:solidFill>
              </a:defRPr>
            </a:lvl3pPr>
            <a:lvl4pPr marL="2057504" indent="0">
              <a:buNone/>
              <a:defRPr sz="2100">
                <a:solidFill>
                  <a:schemeClr val="tx1">
                    <a:tint val="75000"/>
                  </a:schemeClr>
                </a:solidFill>
              </a:defRPr>
            </a:lvl4pPr>
            <a:lvl5pPr marL="2743337" indent="0">
              <a:buNone/>
              <a:defRPr sz="2100">
                <a:solidFill>
                  <a:schemeClr val="tx1">
                    <a:tint val="75000"/>
                  </a:schemeClr>
                </a:solidFill>
              </a:defRPr>
            </a:lvl5pPr>
            <a:lvl6pPr marL="3429171" indent="0">
              <a:buNone/>
              <a:defRPr sz="2100">
                <a:solidFill>
                  <a:schemeClr val="tx1">
                    <a:tint val="75000"/>
                  </a:schemeClr>
                </a:solidFill>
              </a:defRPr>
            </a:lvl6pPr>
            <a:lvl7pPr marL="4115006" indent="0">
              <a:buNone/>
              <a:defRPr sz="2100">
                <a:solidFill>
                  <a:schemeClr val="tx1">
                    <a:tint val="75000"/>
                  </a:schemeClr>
                </a:solidFill>
              </a:defRPr>
            </a:lvl7pPr>
            <a:lvl8pPr marL="4800840" indent="0">
              <a:buNone/>
              <a:defRPr sz="2100">
                <a:solidFill>
                  <a:schemeClr val="tx1">
                    <a:tint val="75000"/>
                  </a:schemeClr>
                </a:solidFill>
              </a:defRPr>
            </a:lvl8pPr>
            <a:lvl9pPr marL="5486675"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10/13/2022</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695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10/13/2022</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9339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0"/>
            <a:ext cx="8080376" cy="959645"/>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4" y="2302670"/>
            <a:ext cx="8083550" cy="959645"/>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4"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10/13/2022</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23780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10/13/2022</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1647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10/13/2022</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36101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7"/>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9"/>
            <a:ext cx="10223501"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4"/>
            <a:ext cx="6016626" cy="7036595"/>
          </a:xfrm>
        </p:spPr>
        <p:txBody>
          <a:bodyPr/>
          <a:lstStyle>
            <a:lvl1pPr marL="0" indent="0">
              <a:buNone/>
              <a:defRPr sz="2100"/>
            </a:lvl1pPr>
            <a:lvl2pPr marL="685835" indent="0">
              <a:buNone/>
              <a:defRPr sz="1800"/>
            </a:lvl2pPr>
            <a:lvl3pPr marL="1371669" indent="0">
              <a:buNone/>
              <a:defRPr sz="1500"/>
            </a:lvl3pPr>
            <a:lvl4pPr marL="2057504" indent="0">
              <a:buNone/>
              <a:defRPr sz="1350"/>
            </a:lvl4pPr>
            <a:lvl5pPr marL="2743337" indent="0">
              <a:buNone/>
              <a:defRPr sz="1350"/>
            </a:lvl5pPr>
            <a:lvl6pPr marL="3429171" indent="0">
              <a:buNone/>
              <a:defRPr sz="1350"/>
            </a:lvl6pPr>
            <a:lvl7pPr marL="4115006" indent="0">
              <a:buNone/>
              <a:defRPr sz="1350"/>
            </a:lvl7pPr>
            <a:lvl8pPr marL="4800840" indent="0">
              <a:buNone/>
              <a:defRPr sz="1350"/>
            </a:lvl8pPr>
            <a:lvl9pPr marL="5486675"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10/13/2022</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79681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1"/>
            <a:ext cx="10972800" cy="850109"/>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endParaRPr lang="en-US"/>
          </a:p>
        </p:txBody>
      </p:sp>
      <p:sp>
        <p:nvSpPr>
          <p:cNvPr id="4" name="Text Placeholder 3"/>
          <p:cNvSpPr>
            <a:spLocks noGrp="1"/>
          </p:cNvSpPr>
          <p:nvPr>
            <p:ph type="body" sz="half" idx="2"/>
          </p:nvPr>
        </p:nvSpPr>
        <p:spPr>
          <a:xfrm>
            <a:off x="3584576" y="8051008"/>
            <a:ext cx="10972800" cy="1207295"/>
          </a:xfrm>
        </p:spPr>
        <p:txBody>
          <a:bodyPr/>
          <a:lstStyle>
            <a:lvl1pPr marL="0" indent="0">
              <a:buNone/>
              <a:defRPr sz="2100"/>
            </a:lvl1pPr>
            <a:lvl2pPr marL="685835" indent="0">
              <a:buNone/>
              <a:defRPr sz="1800"/>
            </a:lvl2pPr>
            <a:lvl3pPr marL="1371669" indent="0">
              <a:buNone/>
              <a:defRPr sz="1500"/>
            </a:lvl3pPr>
            <a:lvl4pPr marL="2057504" indent="0">
              <a:buNone/>
              <a:defRPr sz="1350"/>
            </a:lvl4pPr>
            <a:lvl5pPr marL="2743337" indent="0">
              <a:buNone/>
              <a:defRPr sz="1350"/>
            </a:lvl5pPr>
            <a:lvl6pPr marL="3429171" indent="0">
              <a:buNone/>
              <a:defRPr sz="1350"/>
            </a:lvl6pPr>
            <a:lvl7pPr marL="4115006" indent="0">
              <a:buNone/>
              <a:defRPr sz="1350"/>
            </a:lvl7pPr>
            <a:lvl8pPr marL="4800840" indent="0">
              <a:buNone/>
              <a:defRPr sz="1350"/>
            </a:lvl8pPr>
            <a:lvl9pPr marL="5486675"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10/13/2022</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994700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10/13/2022</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832592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10/13/2022</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08261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9"/>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7"/>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69">
              <a:defRPr/>
            </a:pPr>
            <a:fld id="{F0C0A7CE-68B0-4D7E-9884-D7BE6EE8BC27}" type="datetimeFigureOut">
              <a:rPr lang="en-US" smtClean="0">
                <a:solidFill>
                  <a:prstClr val="black">
                    <a:tint val="75000"/>
                  </a:prstClr>
                </a:solidFill>
                <a:cs typeface="Arial"/>
                <a:sym typeface="Arial"/>
              </a:rPr>
              <a:pPr defTabSz="1371669">
                <a:defRPr/>
              </a:pPr>
              <a:t>10/13/2022</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6248400" y="9534527"/>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41058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71669" rtl="0" eaLnBrk="1" latinLnBrk="0" hangingPunct="1">
        <a:spcBef>
          <a:spcPct val="0"/>
        </a:spcBef>
        <a:buNone/>
        <a:defRPr sz="6600" kern="1200">
          <a:solidFill>
            <a:schemeClr val="tx1"/>
          </a:solidFill>
          <a:latin typeface="+mj-lt"/>
          <a:ea typeface="+mj-ea"/>
          <a:cs typeface="+mj-cs"/>
        </a:defRPr>
      </a:lvl1pPr>
    </p:titleStyle>
    <p:bodyStyle>
      <a:lvl1pPr marL="514376" indent="-514376" algn="l" defTabSz="1371669"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82" indent="-428648" algn="l" defTabSz="1371669"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86" indent="-342917" algn="l" defTabSz="1371669"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420"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255"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2089"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924"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757"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591"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0.png"/><Relationship Id="rId3" Type="http://schemas.microsoft.com/office/2007/relationships/hdphoto" Target="../media/hdphoto4.wdp"/><Relationship Id="rId21" Type="http://schemas.openxmlformats.org/officeDocument/2006/relationships/image" Target="../media/image38.png"/><Relationship Id="rId7" Type="http://schemas.openxmlformats.org/officeDocument/2006/relationships/image" Target="../media/image34.png"/><Relationship Id="rId12" Type="http://schemas.openxmlformats.org/officeDocument/2006/relationships/image" Target="../media/image37.png"/><Relationship Id="rId2" Type="http://schemas.openxmlformats.org/officeDocument/2006/relationships/image" Target="../media/image33.png"/><Relationship Id="rId20" Type="http://schemas.openxmlformats.org/officeDocument/2006/relationships/image" Target="../media/image44.svg"/><Relationship Id="rId29"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33.svg"/><Relationship Id="rId11" Type="http://schemas.microsoft.com/office/2007/relationships/hdphoto" Target="../media/hdphoto6.wdp"/><Relationship Id="rId28" Type="http://schemas.openxmlformats.org/officeDocument/2006/relationships/image" Target="../media/image5.png"/><Relationship Id="rId10" Type="http://schemas.openxmlformats.org/officeDocument/2006/relationships/image" Target="../media/image36.png"/><Relationship Id="rId31" Type="http://schemas.microsoft.com/office/2007/relationships/hdphoto" Target="../media/hdphoto7.wdp"/><Relationship Id="rId9" Type="http://schemas.openxmlformats.org/officeDocument/2006/relationships/image" Target="../media/image35.png"/><Relationship Id="rId14" Type="http://schemas.microsoft.com/office/2007/relationships/hdphoto" Target="../media/hdphoto2.wdp"/><Relationship Id="rId22" Type="http://schemas.openxmlformats.org/officeDocument/2006/relationships/image" Target="../media/image39.png"/><Relationship Id="rId27" Type="http://schemas.openxmlformats.org/officeDocument/2006/relationships/image" Target="../media/image28.svg"/><Relationship Id="rId30"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3.svg"/><Relationship Id="rId7"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png"/><Relationship Id="rId24" Type="http://schemas.openxmlformats.org/officeDocument/2006/relationships/image" Target="../media/image6.svg"/><Relationship Id="rId5" Type="http://schemas.openxmlformats.org/officeDocument/2006/relationships/image" Target="../media/image42.svg"/><Relationship Id="rId23" Type="http://schemas.openxmlformats.org/officeDocument/2006/relationships/image" Target="../media/image3.png"/><Relationship Id="rId10" Type="http://schemas.openxmlformats.org/officeDocument/2006/relationships/image" Target="../media/image36.svg"/><Relationship Id="rId4" Type="http://schemas.openxmlformats.org/officeDocument/2006/relationships/image" Target="../media/image41.png"/><Relationship Id="rId9" Type="http://schemas.openxmlformats.org/officeDocument/2006/relationships/image" Target="../media/image24.png"/><Relationship Id="rId22" Type="http://schemas.openxmlformats.org/officeDocument/2006/relationships/image" Target="../media/image10.sv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svg"/><Relationship Id="rId7"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5.png"/><Relationship Id="rId5" Type="http://schemas.openxmlformats.org/officeDocument/2006/relationships/image" Target="../media/image42.svg"/><Relationship Id="rId10" Type="http://schemas.microsoft.com/office/2007/relationships/hdphoto" Target="../media/hdphoto8.wdp"/><Relationship Id="rId4" Type="http://schemas.openxmlformats.org/officeDocument/2006/relationships/image" Target="../media/image41.png"/><Relationship Id="rId9" Type="http://schemas.openxmlformats.org/officeDocument/2006/relationships/image" Target="../media/image42.png"/><Relationship Id="rId22" Type="http://schemas.openxmlformats.org/officeDocument/2006/relationships/image" Target="../media/image10.svg"/></Relationships>
</file>

<file path=ppt/slides/_rels/slide13.xml.rels><?xml version="1.0" encoding="UTF-8" standalone="yes"?>
<Relationships xmlns="http://schemas.openxmlformats.org/package/2006/relationships"><Relationship Id="rId13" Type="http://schemas.openxmlformats.org/officeDocument/2006/relationships/image" Target="../media/image46.png"/><Relationship Id="rId12" Type="http://schemas.openxmlformats.org/officeDocument/2006/relationships/image" Target="../media/image45.png"/><Relationship Id="rId33" Type="http://schemas.openxmlformats.org/officeDocument/2006/relationships/image" Target="../media/image2.png"/><Relationship Id="rId2" Type="http://schemas.openxmlformats.org/officeDocument/2006/relationships/image" Target="../media/image24.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32" Type="http://schemas.openxmlformats.org/officeDocument/2006/relationships/image" Target="../media/image47.png"/><Relationship Id="rId5" Type="http://schemas.openxmlformats.org/officeDocument/2006/relationships/image" Target="../media/image36.svg"/><Relationship Id="rId31" Type="http://schemas.openxmlformats.org/officeDocument/2006/relationships/image" Target="../media/image50.sv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13" Type="http://schemas.openxmlformats.org/officeDocument/2006/relationships/image" Target="../media/image49.png"/><Relationship Id="rId3" Type="http://schemas.microsoft.com/office/2007/relationships/hdphoto" Target="../media/hdphoto3.wdp"/><Relationship Id="rId12" Type="http://schemas.openxmlformats.org/officeDocument/2006/relationships/image" Target="../media/image48.png"/><Relationship Id="rId2" Type="http://schemas.openxmlformats.org/officeDocument/2006/relationships/image" Target="../media/image23.png"/><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38.svg"/><Relationship Id="rId24" Type="http://schemas.openxmlformats.org/officeDocument/2006/relationships/image" Target="../media/image50.png"/><Relationship Id="rId15" Type="http://schemas.openxmlformats.org/officeDocument/2006/relationships/image" Target="../media/image5.png"/><Relationship Id="rId23"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24.png"/><Relationship Id="rId9" Type="http://schemas.openxmlformats.org/officeDocument/2006/relationships/image" Target="../media/image36.svg"/><Relationship Id="rId14" Type="http://schemas.microsoft.com/office/2007/relationships/hdphoto" Target="../media/hdphoto9.wdp"/><Relationship Id="rId22" Type="http://schemas.openxmlformats.org/officeDocument/2006/relationships/image" Target="../media/image10.svg"/></Relationships>
</file>

<file path=ppt/slides/_rels/slide16.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36.png"/><Relationship Id="rId3" Type="http://schemas.openxmlformats.org/officeDocument/2006/relationships/image" Target="../media/image33.svg"/><Relationship Id="rId21" Type="http://schemas.openxmlformats.org/officeDocument/2006/relationships/image" Target="../media/image52.png"/><Relationship Id="rId12" Type="http://schemas.openxmlformats.org/officeDocument/2006/relationships/image" Target="../media/image9.png"/><Relationship Id="rId7" Type="http://schemas.openxmlformats.org/officeDocument/2006/relationships/image" Target="../media/image38.svg"/><Relationship Id="rId17" Type="http://schemas.openxmlformats.org/officeDocument/2006/relationships/image" Target="../media/image31.svg"/><Relationship Id="rId2" Type="http://schemas.openxmlformats.org/officeDocument/2006/relationships/image" Target="../media/image18.png"/><Relationship Id="rId20" Type="http://schemas.openxmlformats.org/officeDocument/2006/relationships/image" Target="../media/image51.png"/><Relationship Id="rId1" Type="http://schemas.openxmlformats.org/officeDocument/2006/relationships/slideLayout" Target="../slideLayouts/slideLayout7.xml"/><Relationship Id="rId11" Type="http://schemas.openxmlformats.org/officeDocument/2006/relationships/image" Target="../media/image42.svg"/><Relationship Id="rId15" Type="http://schemas.openxmlformats.org/officeDocument/2006/relationships/image" Target="../media/image19.png"/><Relationship Id="rId19" Type="http://schemas.microsoft.com/office/2007/relationships/hdphoto" Target="../media/hdphoto6.wdp"/><Relationship Id="rId4" Type="http://schemas.openxmlformats.org/officeDocument/2006/relationships/image" Target="../media/image27.png"/><Relationship Id="rId1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33.svg"/><Relationship Id="rId21" Type="http://schemas.openxmlformats.org/officeDocument/2006/relationships/image" Target="../media/image3.png"/><Relationship Id="rId7" Type="http://schemas.openxmlformats.org/officeDocument/2006/relationships/image" Target="../media/image54.png"/><Relationship Id="rId2" Type="http://schemas.openxmlformats.org/officeDocument/2006/relationships/image" Target="../media/image18.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2.png"/><Relationship Id="rId22" Type="http://schemas.openxmlformats.org/officeDocument/2006/relationships/image" Target="../media/image6.svg"/></Relationships>
</file>

<file path=ppt/slides/_rels/slide18.xml.rels><?xml version="1.0" encoding="UTF-8" standalone="yes"?>
<Relationships xmlns="http://schemas.openxmlformats.org/package/2006/relationships"><Relationship Id="rId13" Type="http://schemas.microsoft.com/office/2007/relationships/hdphoto" Target="../media/hdphoto11.wdp"/><Relationship Id="rId3" Type="http://schemas.openxmlformats.org/officeDocument/2006/relationships/image" Target="../media/image55.png"/><Relationship Id="rId7" Type="http://schemas.openxmlformats.org/officeDocument/2006/relationships/image" Target="../media/image6.svg"/><Relationship Id="rId12" Type="http://schemas.openxmlformats.org/officeDocument/2006/relationships/image" Target="../media/image57.png"/><Relationship Id="rId2" Type="http://schemas.openxmlformats.org/officeDocument/2006/relationships/notesSlide" Target="../notesSlides/notesSlide4.xml"/><Relationship Id="rId16" Type="http://schemas.openxmlformats.org/officeDocument/2006/relationships/image" Target="../media/image2.png"/><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56.png"/><Relationship Id="rId15" Type="http://schemas.openxmlformats.org/officeDocument/2006/relationships/image" Target="../media/image59.png"/><Relationship Id="rId10" Type="http://schemas.openxmlformats.org/officeDocument/2006/relationships/image" Target="../media/image3.png"/><Relationship Id="rId9" Type="http://schemas.openxmlformats.org/officeDocument/2006/relationships/image" Target="../media/image36.svg"/><Relationship Id="rId1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1" Type="http://schemas.openxmlformats.org/officeDocument/2006/relationships/image" Target="../media/image54.png"/><Relationship Id="rId7" Type="http://schemas.openxmlformats.org/officeDocument/2006/relationships/image" Target="../media/image6.svg"/><Relationship Id="rId2" Type="http://schemas.openxmlformats.org/officeDocument/2006/relationships/notesSlide" Target="../notesSlides/notesSlide5.xml"/><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2.png"/><Relationship Id="rId23" Type="http://schemas.openxmlformats.org/officeDocument/2006/relationships/image" Target="../media/image60.png"/><Relationship Id="rId10" Type="http://schemas.openxmlformats.org/officeDocument/2006/relationships/image" Target="../media/image3.png"/><Relationship Id="rId9" Type="http://schemas.openxmlformats.org/officeDocument/2006/relationships/image" Target="../media/image36.svg"/><Relationship Id="rId22" Type="http://schemas.microsoft.com/office/2007/relationships/hdphoto" Target="../media/hdphoto10.wdp"/></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9.png"/><Relationship Id="rId17" Type="http://schemas.openxmlformats.org/officeDocument/2006/relationships/image" Target="../media/image11.png"/><Relationship Id="rId12" Type="http://schemas.openxmlformats.org/officeDocument/2006/relationships/image" Target="../media/image25.svg"/><Relationship Id="rId2" Type="http://schemas.openxmlformats.org/officeDocument/2006/relationships/notesSlide" Target="../notesSlides/notesSlide1.xml"/><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9.svg"/><Relationship Id="rId15" Type="http://schemas.microsoft.com/office/2007/relationships/hdphoto" Target="../media/hdphoto1.wdp"/><Relationship Id="rId14" Type="http://schemas.openxmlformats.org/officeDocument/2006/relationships/image" Target="../media/image10.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13" Type="http://schemas.openxmlformats.org/officeDocument/2006/relationships/image" Target="../media/image62.png"/><Relationship Id="rId34" Type="http://schemas.openxmlformats.org/officeDocument/2006/relationships/image" Target="../media/image63.png"/><Relationship Id="rId12" Type="http://schemas.openxmlformats.org/officeDocument/2006/relationships/image" Target="../media/image61.png"/><Relationship Id="rId33" Type="http://schemas.openxmlformats.org/officeDocument/2006/relationships/image" Target="../media/image2.png"/><Relationship Id="rId2" Type="http://schemas.openxmlformats.org/officeDocument/2006/relationships/image" Target="../media/image24.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32" Type="http://schemas.openxmlformats.org/officeDocument/2006/relationships/image" Target="../media/image46.png"/><Relationship Id="rId5" Type="http://schemas.openxmlformats.org/officeDocument/2006/relationships/image" Target="../media/image36.svg"/><Relationship Id="rId31" Type="http://schemas.openxmlformats.org/officeDocument/2006/relationships/image" Target="../media/image50.sv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26" Type="http://schemas.openxmlformats.org/officeDocument/2006/relationships/image" Target="../media/image65.png"/><Relationship Id="rId3" Type="http://schemas.microsoft.com/office/2007/relationships/hdphoto" Target="../media/hdphoto3.wdp"/><Relationship Id="rId25" Type="http://schemas.microsoft.com/office/2007/relationships/hdphoto" Target="../media/hdphoto12.wdp"/><Relationship Id="rId7" Type="http://schemas.openxmlformats.org/officeDocument/2006/relationships/image" Target="../media/image6.svg"/><Relationship Id="rId2" Type="http://schemas.openxmlformats.org/officeDocument/2006/relationships/image" Target="../media/image23.png"/><Relationship Id="rId20" Type="http://schemas.openxmlformats.org/officeDocument/2006/relationships/image" Target="../media/image4.svg"/><Relationship Id="rId29" Type="http://schemas.openxmlformats.org/officeDocument/2006/relationships/image" Target="../media/image68.png"/><Relationship Id="rId1" Type="http://schemas.openxmlformats.org/officeDocument/2006/relationships/slideLayout" Target="../slideLayouts/slideLayout7.xml"/><Relationship Id="rId24" Type="http://schemas.openxmlformats.org/officeDocument/2006/relationships/image" Target="../media/image64.png"/><Relationship Id="rId32" Type="http://schemas.openxmlformats.org/officeDocument/2006/relationships/image" Target="../media/image3.png"/><Relationship Id="rId23" Type="http://schemas.openxmlformats.org/officeDocument/2006/relationships/image" Target="../media/image2.png"/><Relationship Id="rId28" Type="http://schemas.openxmlformats.org/officeDocument/2006/relationships/image" Target="../media/image67.png"/><Relationship Id="rId10" Type="http://schemas.openxmlformats.org/officeDocument/2006/relationships/image" Target="../media/image5.png"/><Relationship Id="rId31" Type="http://schemas.openxmlformats.org/officeDocument/2006/relationships/image" Target="../media/image70.png"/><Relationship Id="rId4" Type="http://schemas.openxmlformats.org/officeDocument/2006/relationships/image" Target="../media/image24.png"/><Relationship Id="rId9" Type="http://schemas.openxmlformats.org/officeDocument/2006/relationships/image" Target="../media/image36.svg"/><Relationship Id="rId22" Type="http://schemas.openxmlformats.org/officeDocument/2006/relationships/image" Target="../media/image10.svg"/><Relationship Id="rId27" Type="http://schemas.openxmlformats.org/officeDocument/2006/relationships/image" Target="../media/image66.png"/><Relationship Id="rId30" Type="http://schemas.openxmlformats.org/officeDocument/2006/relationships/image" Target="../media/image69.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hdphoto" Target="../media/hdphoto4.wdp"/><Relationship Id="rId21" Type="http://schemas.openxmlformats.org/officeDocument/2006/relationships/image" Target="../media/image39.png"/><Relationship Id="rId7" Type="http://schemas.openxmlformats.org/officeDocument/2006/relationships/image" Target="../media/image35.png"/><Relationship Id="rId2" Type="http://schemas.openxmlformats.org/officeDocument/2006/relationships/image" Target="../media/image33.png"/><Relationship Id="rId20"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33.svg"/><Relationship Id="rId11" Type="http://schemas.microsoft.com/office/2007/relationships/hdphoto" Target="../media/hdphoto2.wdp"/><Relationship Id="rId28" Type="http://schemas.openxmlformats.org/officeDocument/2006/relationships/image" Target="../media/image5.png"/><Relationship Id="rId10" Type="http://schemas.openxmlformats.org/officeDocument/2006/relationships/image" Target="../media/image20.png"/><Relationship Id="rId9" Type="http://schemas.microsoft.com/office/2007/relationships/hdphoto" Target="../media/hdphoto6.wdp"/><Relationship Id="rId27" Type="http://schemas.openxmlformats.org/officeDocument/2006/relationships/image" Target="../media/image28.svg"/><Relationship Id="rId22" Type="http://schemas.openxmlformats.org/officeDocument/2006/relationships/image" Target="../media/image10.sv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1.png"/><Relationship Id="rId7" Type="http://schemas.openxmlformats.org/officeDocument/2006/relationships/image" Target="../media/image42.svg"/><Relationship Id="rId17" Type="http://schemas.openxmlformats.org/officeDocument/2006/relationships/image" Target="../media/image5.png"/><Relationship Id="rId25" Type="http://schemas.openxmlformats.org/officeDocument/2006/relationships/image" Target="../media/image42.svg"/><Relationship Id="rId2" Type="http://schemas.openxmlformats.org/officeDocument/2006/relationships/notesSlide" Target="../notesSlides/notesSlide6.xml"/><Relationship Id="rId16"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27.png"/><Relationship Id="rId24" Type="http://schemas.microsoft.com/office/2007/relationships/hdphoto" Target="../media/hdphoto13.wdp"/><Relationship Id="rId5" Type="http://schemas.openxmlformats.org/officeDocument/2006/relationships/image" Target="../media/image33.svg"/><Relationship Id="rId15" Type="http://schemas.openxmlformats.org/officeDocument/2006/relationships/image" Target="../media/image72.png"/><Relationship Id="rId23" Type="http://schemas.openxmlformats.org/officeDocument/2006/relationships/image" Target="../media/image74.png"/><Relationship Id="rId4" Type="http://schemas.openxmlformats.org/officeDocument/2006/relationships/image" Target="../media/image18.png"/><Relationship Id="rId14" Type="http://schemas.openxmlformats.org/officeDocument/2006/relationships/image" Target="../media/image29.svg"/><Relationship Id="rId22" Type="http://schemas.openxmlformats.org/officeDocument/2006/relationships/image" Target="../media/image10.svg"/></Relationships>
</file>

<file path=ppt/slides/_rels/slide25.xml.rels><?xml version="1.0" encoding="UTF-8" standalone="yes"?>
<Relationships xmlns="http://schemas.openxmlformats.org/package/2006/relationships"><Relationship Id="rId26" Type="http://schemas.openxmlformats.org/officeDocument/2006/relationships/image" Target="../media/image78.png"/><Relationship Id="rId3" Type="http://schemas.openxmlformats.org/officeDocument/2006/relationships/image" Target="../media/image33.svg"/><Relationship Id="rId25" Type="http://schemas.openxmlformats.org/officeDocument/2006/relationships/image" Target="../media/image7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png"/><Relationship Id="rId24" Type="http://schemas.openxmlformats.org/officeDocument/2006/relationships/image" Target="../media/image76.png"/><Relationship Id="rId5" Type="http://schemas.openxmlformats.org/officeDocument/2006/relationships/image" Target="../media/image42.svg"/><Relationship Id="rId23" Type="http://schemas.openxmlformats.org/officeDocument/2006/relationships/image" Target="../media/image75.png"/><Relationship Id="rId28" Type="http://schemas.openxmlformats.org/officeDocument/2006/relationships/image" Target="../media/image80.png"/><Relationship Id="rId4" Type="http://schemas.openxmlformats.org/officeDocument/2006/relationships/image" Target="../media/image41.png"/><Relationship Id="rId22" Type="http://schemas.openxmlformats.org/officeDocument/2006/relationships/image" Target="../media/image10.svg"/><Relationship Id="rId27" Type="http://schemas.openxmlformats.org/officeDocument/2006/relationships/image" Target="../media/image79.png"/></Relationships>
</file>

<file path=ppt/slides/_rels/slide26.xml.rels><?xml version="1.0" encoding="UTF-8" standalone="yes"?>
<Relationships xmlns="http://schemas.openxmlformats.org/package/2006/relationships"><Relationship Id="rId13" Type="http://schemas.openxmlformats.org/officeDocument/2006/relationships/image" Target="../media/image82.png"/><Relationship Id="rId21" Type="http://schemas.openxmlformats.org/officeDocument/2006/relationships/image" Target="../media/image83.png"/><Relationship Id="rId12" Type="http://schemas.openxmlformats.org/officeDocument/2006/relationships/image" Target="../media/image81.png"/><Relationship Id="rId2" Type="http://schemas.openxmlformats.org/officeDocument/2006/relationships/image" Target="../media/image24.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5" Type="http://schemas.openxmlformats.org/officeDocument/2006/relationships/image" Target="../media/image36.svg"/><Relationship Id="rId1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26" Type="http://schemas.openxmlformats.org/officeDocument/2006/relationships/image" Target="NULL"/><Relationship Id="rId3" Type="http://schemas.openxmlformats.org/officeDocument/2006/relationships/image" Target="../media/image33.svg"/><Relationship Id="rId7" Type="http://schemas.openxmlformats.org/officeDocument/2006/relationships/image" Target="../media/image38.svg"/><Relationship Id="rId33" Type="http://schemas.openxmlformats.org/officeDocument/2006/relationships/image" Target="../media/image87.png"/><Relationship Id="rId2" Type="http://schemas.openxmlformats.org/officeDocument/2006/relationships/image" Target="../media/image16.png"/><Relationship Id="rId29"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85.png"/><Relationship Id="rId32" Type="http://schemas.openxmlformats.org/officeDocument/2006/relationships/image" Target="../media/image23.svg"/><Relationship Id="rId28" Type="http://schemas.openxmlformats.org/officeDocument/2006/relationships/image" Target="../media/image77.svg"/><Relationship Id="rId10" Type="http://schemas.openxmlformats.org/officeDocument/2006/relationships/image" Target="../media/image75.svg"/><Relationship Id="rId9" Type="http://schemas.openxmlformats.org/officeDocument/2006/relationships/image" Target="../media/image84.png"/><Relationship Id="rId27" Type="http://schemas.openxmlformats.org/officeDocument/2006/relationships/image" Target="../media/image86.png"/></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2.wdp"/></Relationships>
</file>

<file path=ppt/slides/_rels/slide29.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92.png"/><Relationship Id="rId3" Type="http://schemas.openxmlformats.org/officeDocument/2006/relationships/image" Target="../media/image88.png"/><Relationship Id="rId7" Type="http://schemas.microsoft.com/office/2007/relationships/hdphoto" Target="../media/hdphoto2.wdp"/><Relationship Id="rId12" Type="http://schemas.openxmlformats.org/officeDocument/2006/relationships/image" Target="../media/image8.svg"/><Relationship Id="rId2" Type="http://schemas.openxmlformats.org/officeDocument/2006/relationships/notesSlide" Target="../notesSlides/notesSlide7.xml"/><Relationship Id="rId16"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4.png"/><Relationship Id="rId5" Type="http://schemas.openxmlformats.org/officeDocument/2006/relationships/image" Target="../media/image42.svg"/><Relationship Id="rId15" Type="http://schemas.openxmlformats.org/officeDocument/2006/relationships/image" Target="../media/image94.png"/><Relationship Id="rId10" Type="http://schemas.openxmlformats.org/officeDocument/2006/relationships/image" Target="../media/image91.png"/><Relationship Id="rId4" Type="http://schemas.microsoft.com/office/2007/relationships/hdphoto" Target="../media/hdphoto14.wdp"/><Relationship Id="rId9" Type="http://schemas.openxmlformats.org/officeDocument/2006/relationships/image" Target="../media/image90.png"/><Relationship Id="rId14" Type="http://schemas.openxmlformats.org/officeDocument/2006/relationships/image" Target="../media/image93.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11.png"/><Relationship Id="rId5" Type="http://schemas.openxmlformats.org/officeDocument/2006/relationships/image" Target="../media/image13.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98.png"/><Relationship Id="rId7" Type="http://schemas.openxmlformats.org/officeDocument/2006/relationships/image" Target="../media/image48.svg"/><Relationship Id="rId25" Type="http://schemas.microsoft.com/office/2007/relationships/hdphoto" Target="../media/hdphoto15.wdp"/><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97.png"/><Relationship Id="rId24" Type="http://schemas.openxmlformats.org/officeDocument/2006/relationships/image" Target="../media/image101.png"/><Relationship Id="rId5" Type="http://schemas.openxmlformats.org/officeDocument/2006/relationships/image" Target="../media/image46.svg"/><Relationship Id="rId23" Type="http://schemas.openxmlformats.org/officeDocument/2006/relationships/image" Target="../media/image100.png"/><Relationship Id="rId10" Type="http://schemas.openxmlformats.org/officeDocument/2006/relationships/image" Target="../media/image5.png"/><Relationship Id="rId9" Type="http://schemas.openxmlformats.org/officeDocument/2006/relationships/image" Target="../media/image99.png"/><Relationship Id="rId22" Type="http://schemas.openxmlformats.org/officeDocument/2006/relationships/image" Target="../media/image10.svg"/></Relationships>
</file>

<file path=ppt/slides/_rels/slide31.xml.rels><?xml version="1.0" encoding="UTF-8" standalone="yes"?>
<Relationships xmlns="http://schemas.openxmlformats.org/package/2006/relationships"><Relationship Id="rId8" Type="http://schemas.openxmlformats.org/officeDocument/2006/relationships/image" Target="../media/image104.png"/><Relationship Id="rId3" Type="http://schemas.microsoft.com/office/2007/relationships/hdphoto" Target="../media/hdphoto2.wdp"/><Relationship Id="rId7" Type="http://schemas.openxmlformats.org/officeDocument/2006/relationships/image" Target="../media/image103.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44.svg"/></Relationships>
</file>

<file path=ppt/slides/_rels/slide32.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107.png"/><Relationship Id="rId3" Type="http://schemas.openxmlformats.org/officeDocument/2006/relationships/image" Target="../media/image18.png"/><Relationship Id="rId7" Type="http://schemas.openxmlformats.org/officeDocument/2006/relationships/image" Target="../media/image9.png"/><Relationship Id="rId17" Type="http://schemas.openxmlformats.org/officeDocument/2006/relationships/image" Target="../media/image106.png"/><Relationship Id="rId2" Type="http://schemas.openxmlformats.org/officeDocument/2006/relationships/notesSlide" Target="../notesSlides/notesSlide8.xml"/><Relationship Id="rId16"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05.png"/><Relationship Id="rId19" Type="http://schemas.openxmlformats.org/officeDocument/2006/relationships/image" Target="../media/image108.png"/><Relationship Id="rId4" Type="http://schemas.openxmlformats.org/officeDocument/2006/relationships/image" Target="../media/image33.svg"/><Relationship Id="rId1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2.wdp"/></Relationships>
</file>

<file path=ppt/slides/_rels/slide34.xml.rels><?xml version="1.0" encoding="UTF-8" standalone="yes"?>
<Relationships xmlns="http://schemas.openxmlformats.org/package/2006/relationships"><Relationship Id="rId18" Type="http://schemas.microsoft.com/office/2007/relationships/hdphoto" Target="../media/hdphoto17.wdp"/><Relationship Id="rId3" Type="http://schemas.microsoft.com/office/2007/relationships/hdphoto" Target="../media/hdphoto2.wdp"/><Relationship Id="rId21" Type="http://schemas.microsoft.com/office/2007/relationships/hdphoto" Target="../media/hdphoto18.wdp"/><Relationship Id="rId7" Type="http://schemas.microsoft.com/office/2007/relationships/hdphoto" Target="../media/hdphoto16.wdp"/><Relationship Id="rId17" Type="http://schemas.openxmlformats.org/officeDocument/2006/relationships/image" Target="../media/image110.png"/><Relationship Id="rId25" Type="http://schemas.openxmlformats.org/officeDocument/2006/relationships/image" Target="../media/image6.svg"/><Relationship Id="rId2" Type="http://schemas.openxmlformats.org/officeDocument/2006/relationships/image" Target="../media/image89.png"/><Relationship Id="rId16" Type="http://schemas.openxmlformats.org/officeDocument/2006/relationships/image" Target="../media/image42.svg"/><Relationship Id="rId20"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09.png"/><Relationship Id="rId24" Type="http://schemas.openxmlformats.org/officeDocument/2006/relationships/image" Target="../media/image3.png"/><Relationship Id="rId5" Type="http://schemas.openxmlformats.org/officeDocument/2006/relationships/image" Target="../media/image44.svg"/><Relationship Id="rId23" Type="http://schemas.openxmlformats.org/officeDocument/2006/relationships/image" Target="../media/image113.png"/><Relationship Id="rId19" Type="http://schemas.openxmlformats.org/officeDocument/2006/relationships/image" Target="../media/image46.svg"/><Relationship Id="rId22" Type="http://schemas.openxmlformats.org/officeDocument/2006/relationships/image" Target="../media/image112.png"/></Relationships>
</file>

<file path=ppt/slides/_rels/slide35.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slideLayout" Target="../slideLayouts/slideLayout18.xml"/><Relationship Id="rId7" Type="http://schemas.openxmlformats.org/officeDocument/2006/relationships/image" Target="../media/image1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 Id="rId9" Type="http://schemas.microsoft.com/office/2007/relationships/hdphoto" Target="../media/hdphoto19.wdp"/></Relationships>
</file>

<file path=ppt/slides/_rels/slide36.xml.rels><?xml version="1.0" encoding="UTF-8" standalone="yes"?>
<Relationships xmlns="http://schemas.openxmlformats.org/package/2006/relationships"><Relationship Id="rId8" Type="http://schemas.openxmlformats.org/officeDocument/2006/relationships/image" Target="../media/image121.png"/><Relationship Id="rId3" Type="http://schemas.microsoft.com/office/2007/relationships/media" Target="../media/media3.mp3"/><Relationship Id="rId7" Type="http://schemas.openxmlformats.org/officeDocument/2006/relationships/image" Target="../media/image12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36.xml"/><Relationship Id="rId5" Type="http://schemas.openxmlformats.org/officeDocument/2006/relationships/image" Target="../media/image119.jpg"/><Relationship Id="rId10" Type="http://schemas.openxmlformats.org/officeDocument/2006/relationships/image" Target="../media/image123.png"/><Relationship Id="rId4" Type="http://schemas.openxmlformats.org/officeDocument/2006/relationships/slideLayout" Target="../slideLayouts/slideLayout18.xml"/><Relationship Id="rId9" Type="http://schemas.openxmlformats.org/officeDocument/2006/relationships/image" Target="../media/image122.png"/></Relationships>
</file>

<file path=ppt/slides/_rels/slide37.xml.rels><?xml version="1.0" encoding="UTF-8" standalone="yes"?>
<Relationships xmlns="http://schemas.openxmlformats.org/package/2006/relationships"><Relationship Id="rId8" Type="http://schemas.openxmlformats.org/officeDocument/2006/relationships/image" Target="../media/image121.png"/><Relationship Id="rId3" Type="http://schemas.microsoft.com/office/2007/relationships/media" Target="../media/media3.mp3"/><Relationship Id="rId7" Type="http://schemas.openxmlformats.org/officeDocument/2006/relationships/image" Target="../media/image12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36.xml"/><Relationship Id="rId5" Type="http://schemas.openxmlformats.org/officeDocument/2006/relationships/image" Target="../media/image119.jpg"/><Relationship Id="rId10" Type="http://schemas.openxmlformats.org/officeDocument/2006/relationships/image" Target="../media/image124.png"/><Relationship Id="rId4" Type="http://schemas.openxmlformats.org/officeDocument/2006/relationships/slideLayout" Target="../slideLayouts/slideLayout18.xml"/><Relationship Id="rId9" Type="http://schemas.openxmlformats.org/officeDocument/2006/relationships/image" Target="../media/image122.png"/></Relationships>
</file>

<file path=ppt/slides/_rels/slide38.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8.png"/><Relationship Id="rId3" Type="http://schemas.microsoft.com/office/2007/relationships/media" Target="../media/media3.mp3"/><Relationship Id="rId7" Type="http://schemas.openxmlformats.org/officeDocument/2006/relationships/image" Target="../media/image120.png"/><Relationship Id="rId12" Type="http://schemas.openxmlformats.org/officeDocument/2006/relationships/image" Target="../media/image127.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36.xml"/><Relationship Id="rId11" Type="http://schemas.openxmlformats.org/officeDocument/2006/relationships/image" Target="../media/image122.png"/><Relationship Id="rId5" Type="http://schemas.openxmlformats.org/officeDocument/2006/relationships/image" Target="../media/image119.jpg"/><Relationship Id="rId10" Type="http://schemas.openxmlformats.org/officeDocument/2006/relationships/image" Target="../media/image126.png"/><Relationship Id="rId4" Type="http://schemas.openxmlformats.org/officeDocument/2006/relationships/slideLayout" Target="../slideLayouts/slideLayout18.xml"/><Relationship Id="rId9" Type="http://schemas.openxmlformats.org/officeDocument/2006/relationships/image" Target="../media/image125.png"/></Relationships>
</file>

<file path=ppt/slides/_rels/slide39.xml.rels><?xml version="1.0" encoding="UTF-8" standalone="yes"?>
<Relationships xmlns="http://schemas.openxmlformats.org/package/2006/relationships"><Relationship Id="rId8" Type="http://schemas.openxmlformats.org/officeDocument/2006/relationships/image" Target="../media/image120.png"/><Relationship Id="rId3" Type="http://schemas.microsoft.com/office/2007/relationships/media" Target="../media/media3.mp3"/><Relationship Id="rId7" Type="http://schemas.openxmlformats.org/officeDocument/2006/relationships/slide" Target="slide36.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29.png"/><Relationship Id="rId11" Type="http://schemas.openxmlformats.org/officeDocument/2006/relationships/image" Target="../media/image122.png"/><Relationship Id="rId5" Type="http://schemas.openxmlformats.org/officeDocument/2006/relationships/image" Target="../media/image119.jpg"/><Relationship Id="rId10" Type="http://schemas.openxmlformats.org/officeDocument/2006/relationships/image" Target="../media/image130.png"/><Relationship Id="rId4" Type="http://schemas.openxmlformats.org/officeDocument/2006/relationships/slideLayout" Target="../slideLayouts/slideLayout18.xml"/><Relationship Id="rId9" Type="http://schemas.openxmlformats.org/officeDocument/2006/relationships/image" Target="../media/image121.png"/></Relationships>
</file>

<file path=ppt/slides/_rels/slide4.xml.rels><?xml version="1.0" encoding="UTF-8" standalone="yes"?>
<Relationships xmlns="http://schemas.openxmlformats.org/package/2006/relationships"><Relationship Id="rId13" Type="http://schemas.openxmlformats.org/officeDocument/2006/relationships/image" Target="../media/image2.png"/><Relationship Id="rId3" Type="http://schemas.openxmlformats.org/officeDocument/2006/relationships/image" Target="../media/image38.svg"/><Relationship Id="rId12"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0.svg"/><Relationship Id="rId15" Type="http://schemas.openxmlformats.org/officeDocument/2006/relationships/image" Target="../media/image5.png"/><Relationship Id="rId4" Type="http://schemas.openxmlformats.org/officeDocument/2006/relationships/image" Target="../media/image17.png"/><Relationship Id="rId14" Type="http://schemas.openxmlformats.org/officeDocument/2006/relationships/image" Target="../media/image4.svg"/></Relationships>
</file>

<file path=ppt/slides/_rels/slide40.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34.png"/><Relationship Id="rId3" Type="http://schemas.microsoft.com/office/2007/relationships/media" Target="../media/media3.mp3"/><Relationship Id="rId7" Type="http://schemas.openxmlformats.org/officeDocument/2006/relationships/slide" Target="slide36.xml"/><Relationship Id="rId12" Type="http://schemas.openxmlformats.org/officeDocument/2006/relationships/image" Target="../media/image122.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31.png"/><Relationship Id="rId11" Type="http://schemas.openxmlformats.org/officeDocument/2006/relationships/image" Target="../media/image133.png"/><Relationship Id="rId5" Type="http://schemas.openxmlformats.org/officeDocument/2006/relationships/image" Target="../media/image119.jpg"/><Relationship Id="rId10" Type="http://schemas.openxmlformats.org/officeDocument/2006/relationships/image" Target="../media/image132.png"/><Relationship Id="rId4" Type="http://schemas.openxmlformats.org/officeDocument/2006/relationships/slideLayout" Target="../slideLayouts/slideLayout18.xml"/><Relationship Id="rId9" Type="http://schemas.openxmlformats.org/officeDocument/2006/relationships/image" Target="../media/image121.png"/><Relationship Id="rId14" Type="http://schemas.openxmlformats.org/officeDocument/2006/relationships/image" Target="../media/image135.png"/></Relationships>
</file>

<file path=ppt/slides/_rels/slide41.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39.png"/><Relationship Id="rId3" Type="http://schemas.microsoft.com/office/2007/relationships/media" Target="../media/media3.mp3"/><Relationship Id="rId7" Type="http://schemas.openxmlformats.org/officeDocument/2006/relationships/slide" Target="slide36.xml"/><Relationship Id="rId12" Type="http://schemas.openxmlformats.org/officeDocument/2006/relationships/image" Target="../media/image122.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36.png"/><Relationship Id="rId11" Type="http://schemas.openxmlformats.org/officeDocument/2006/relationships/image" Target="../media/image138.png"/><Relationship Id="rId5" Type="http://schemas.openxmlformats.org/officeDocument/2006/relationships/image" Target="../media/image119.jpg"/><Relationship Id="rId10" Type="http://schemas.openxmlformats.org/officeDocument/2006/relationships/image" Target="../media/image137.png"/><Relationship Id="rId4" Type="http://schemas.openxmlformats.org/officeDocument/2006/relationships/slideLayout" Target="../slideLayouts/slideLayout18.xml"/><Relationship Id="rId9" Type="http://schemas.openxmlformats.org/officeDocument/2006/relationships/image" Target="../media/image121.png"/></Relationships>
</file>

<file path=ppt/slides/_rels/slide42.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43.png"/><Relationship Id="rId3" Type="http://schemas.microsoft.com/office/2007/relationships/media" Target="../media/media3.mp3"/><Relationship Id="rId7" Type="http://schemas.openxmlformats.org/officeDocument/2006/relationships/slide" Target="slide36.xml"/><Relationship Id="rId12" Type="http://schemas.openxmlformats.org/officeDocument/2006/relationships/image" Target="../media/image122.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40.png"/><Relationship Id="rId11" Type="http://schemas.openxmlformats.org/officeDocument/2006/relationships/image" Target="../media/image142.png"/><Relationship Id="rId5" Type="http://schemas.openxmlformats.org/officeDocument/2006/relationships/image" Target="../media/image119.jpg"/><Relationship Id="rId10" Type="http://schemas.openxmlformats.org/officeDocument/2006/relationships/image" Target="../media/image141.png"/><Relationship Id="rId4" Type="http://schemas.openxmlformats.org/officeDocument/2006/relationships/slideLayout" Target="../slideLayouts/slideLayout18.xml"/><Relationship Id="rId9" Type="http://schemas.openxmlformats.org/officeDocument/2006/relationships/image" Target="../media/image121.png"/></Relationships>
</file>

<file path=ppt/slides/_rels/slide43.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47.png"/><Relationship Id="rId3" Type="http://schemas.microsoft.com/office/2007/relationships/media" Target="../media/media3.mp3"/><Relationship Id="rId7" Type="http://schemas.openxmlformats.org/officeDocument/2006/relationships/image" Target="../media/image120.png"/><Relationship Id="rId12" Type="http://schemas.openxmlformats.org/officeDocument/2006/relationships/image" Target="../media/image146.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36.xml"/><Relationship Id="rId11" Type="http://schemas.openxmlformats.org/officeDocument/2006/relationships/image" Target="../media/image122.png"/><Relationship Id="rId5" Type="http://schemas.openxmlformats.org/officeDocument/2006/relationships/image" Target="../media/image119.jpg"/><Relationship Id="rId10" Type="http://schemas.openxmlformats.org/officeDocument/2006/relationships/image" Target="../media/image145.png"/><Relationship Id="rId4" Type="http://schemas.openxmlformats.org/officeDocument/2006/relationships/slideLayout" Target="../slideLayouts/slideLayout18.xml"/><Relationship Id="rId9" Type="http://schemas.openxmlformats.org/officeDocument/2006/relationships/image" Target="../media/image144.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9.png"/><Relationship Id="rId5" Type="http://schemas.openxmlformats.org/officeDocument/2006/relationships/slide" Target="slide37.xml"/><Relationship Id="rId4" Type="http://schemas.openxmlformats.org/officeDocument/2006/relationships/image" Target="../media/image148.jpg"/></Relationships>
</file>

<file path=ppt/slides/_rels/slide45.xml.rels><?xml version="1.0" encoding="UTF-8" standalone="yes"?>
<Relationships xmlns="http://schemas.openxmlformats.org/package/2006/relationships"><Relationship Id="rId8" Type="http://schemas.openxmlformats.org/officeDocument/2006/relationships/image" Target="../media/image14.png"/><Relationship Id="rId7" Type="http://schemas.openxmlformats.org/officeDocument/2006/relationships/image" Target="../media/image48.sv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23.svg"/><Relationship Id="rId5" Type="http://schemas.openxmlformats.org/officeDocument/2006/relationships/image" Target="../media/image46.svg"/><Relationship Id="rId10" Type="http://schemas.openxmlformats.org/officeDocument/2006/relationships/image" Target="../media/image15.png"/><Relationship Id="rId9" Type="http://schemas.openxmlformats.org/officeDocument/2006/relationships/image" Target="../media/image21.svg"/></Relationships>
</file>

<file path=ppt/slides/_rels/slide4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svg"/><Relationship Id="rId3" Type="http://schemas.openxmlformats.org/officeDocument/2006/relationships/image" Target="../media/image50.svg"/><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52.svg"/><Relationship Id="rId1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150.png"/><Relationship Id="rId9" Type="http://schemas.openxmlformats.org/officeDocument/2006/relationships/image" Target="../media/image4.sv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18" Type="http://schemas.openxmlformats.org/officeDocument/2006/relationships/image" Target="../media/image25.png"/><Relationship Id="rId3" Type="http://schemas.openxmlformats.org/officeDocument/2006/relationships/image" Target="../media/image22.png"/><Relationship Id="rId21" Type="http://schemas.openxmlformats.org/officeDocument/2006/relationships/image" Target="../media/image5.png"/><Relationship Id="rId12" Type="http://schemas.openxmlformats.org/officeDocument/2006/relationships/image" Target="../media/image223.png"/><Relationship Id="rId17" Type="http://schemas.openxmlformats.org/officeDocument/2006/relationships/image" Target="../media/image229.png"/><Relationship Id="rId2" Type="http://schemas.openxmlformats.org/officeDocument/2006/relationships/image" Target="../media/image21.png"/><Relationship Id="rId16" Type="http://schemas.openxmlformats.org/officeDocument/2006/relationships/image" Target="../media/image228.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8.svg"/><Relationship Id="rId5" Type="http://schemas.microsoft.com/office/2007/relationships/hdphoto" Target="../media/hdphoto3.wdp"/><Relationship Id="rId15" Type="http://schemas.openxmlformats.org/officeDocument/2006/relationships/image" Target="../media/image227.png"/><Relationship Id="rId10" Type="http://schemas.openxmlformats.org/officeDocument/2006/relationships/image" Target="../media/image16.png"/><Relationship Id="rId19" Type="http://schemas.openxmlformats.org/officeDocument/2006/relationships/image" Target="../media/image2.png"/><Relationship Id="rId4" Type="http://schemas.openxmlformats.org/officeDocument/2006/relationships/image" Target="../media/image23.png"/><Relationship Id="rId9" Type="http://schemas.openxmlformats.org/officeDocument/2006/relationships/image" Target="../media/image36.svg"/><Relationship Id="rId22" Type="http://schemas.openxmlformats.org/officeDocument/2006/relationships/image" Target="../media/image10.svg"/></Relationships>
</file>

<file path=ppt/slides/_rels/slide7.xml.rels><?xml version="1.0" encoding="UTF-8" standalone="yes"?>
<Relationships xmlns="http://schemas.openxmlformats.org/package/2006/relationships"><Relationship Id="rId18" Type="http://schemas.openxmlformats.org/officeDocument/2006/relationships/image" Target="../media/image16.png"/><Relationship Id="rId13" Type="http://schemas.openxmlformats.org/officeDocument/2006/relationships/image" Target="../media/image38.svg"/><Relationship Id="rId3" Type="http://schemas.openxmlformats.org/officeDocument/2006/relationships/image" Target="../media/image22.png"/><Relationship Id="rId21" Type="http://schemas.openxmlformats.org/officeDocument/2006/relationships/image" Target="../media/image5.png"/><Relationship Id="rId17" Type="http://schemas.openxmlformats.org/officeDocument/2006/relationships/image" Target="../media/image234.png"/><Relationship Id="rId2" Type="http://schemas.openxmlformats.org/officeDocument/2006/relationships/image" Target="../media/image21.png"/><Relationship Id="rId16" Type="http://schemas.openxmlformats.org/officeDocument/2006/relationships/image" Target="../media/image233.png"/><Relationship Id="rId20" Type="http://schemas.openxmlformats.org/officeDocument/2006/relationships/image" Target="../media/image24.png"/><Relationship Id="rId1" Type="http://schemas.openxmlformats.org/officeDocument/2006/relationships/slideLayout" Target="../slideLayouts/slideLayout7.xml"/><Relationship Id="rId19" Type="http://schemas.openxmlformats.org/officeDocument/2006/relationships/image" Target="../media/image26.png"/><Relationship Id="rId9" Type="http://schemas.openxmlformats.org/officeDocument/2006/relationships/image" Target="../media/image36.svg"/><Relationship Id="rId22" Type="http://schemas.openxmlformats.org/officeDocument/2006/relationships/image" Target="../media/image10.svg"/></Relationships>
</file>

<file path=ppt/slides/_rels/slide8.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5.png"/><Relationship Id="rId3" Type="http://schemas.openxmlformats.org/officeDocument/2006/relationships/image" Target="../media/image33.svg"/><Relationship Id="rId12" Type="http://schemas.openxmlformats.org/officeDocument/2006/relationships/image" Target="../media/image236.png"/><Relationship Id="rId17" Type="http://schemas.openxmlformats.org/officeDocument/2006/relationships/image" Target="../media/image380.svg"/><Relationship Id="rId7" Type="http://schemas.openxmlformats.org/officeDocument/2006/relationships/image" Target="../media/image6.svg"/><Relationship Id="rId2" Type="http://schemas.openxmlformats.org/officeDocument/2006/relationships/image" Target="../media/image18.png"/><Relationship Id="rId16" Type="http://schemas.openxmlformats.org/officeDocument/2006/relationships/image" Target="../media/image16.png"/><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42.svg"/><Relationship Id="rId24" Type="http://schemas.openxmlformats.org/officeDocument/2006/relationships/image" Target="../media/image3.png"/><Relationship Id="rId15" Type="http://schemas.openxmlformats.org/officeDocument/2006/relationships/image" Target="../media/image360.svg"/><Relationship Id="rId23" Type="http://schemas.openxmlformats.org/officeDocument/2006/relationships/image" Target="../media/image2.png"/><Relationship Id="rId14" Type="http://schemas.openxmlformats.org/officeDocument/2006/relationships/image" Target="../media/image24.png"/><Relationship Id="rId22"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33.svg"/><Relationship Id="rId12"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1.png"/><Relationship Id="rId5" Type="http://schemas.openxmlformats.org/officeDocument/2006/relationships/image" Target="../media/image29.png"/><Relationship Id="rId10" Type="http://schemas.openxmlformats.org/officeDocument/2006/relationships/image" Target="../media/image30.png"/><Relationship Id="rId4" Type="http://schemas.openxmlformats.org/officeDocument/2006/relationships/image" Target="../media/image28.png"/><Relationship Id="rId9"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152070" y="6332684"/>
            <a:ext cx="6544433" cy="6544433"/>
          </a:xfrm>
          <a:prstGeom prst="rect">
            <a:avLst/>
          </a:prstGeom>
        </p:spPr>
      </p:pic>
      <p:pic>
        <p:nvPicPr>
          <p:cNvPr id="38" name="Picture 37"/>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66000"/>
                    </a14:imgEffect>
                    <a14:imgEffect>
                      <a14:brightnessContrast contrast="20000"/>
                    </a14:imgEffect>
                  </a14:imgLayer>
                </a14:imgProps>
              </a:ext>
            </a:extLst>
          </a:blip>
          <a:stretch>
            <a:fillRect/>
          </a:stretch>
        </p:blipFill>
        <p:spPr>
          <a:xfrm>
            <a:off x="6096000" y="952500"/>
            <a:ext cx="11125200" cy="8534400"/>
          </a:xfrm>
          <a:prstGeom prst="rect">
            <a:avLst/>
          </a:prstGeom>
        </p:spPr>
      </p:pic>
      <p:pic>
        <p:nvPicPr>
          <p:cNvPr id="33" name="Picture 4"/>
          <p:cNvPicPr>
            <a:picLocks noChangeAspect="1"/>
          </p:cNvPicPr>
          <p:nvPr/>
        </p:nvPicPr>
        <p:blipFill>
          <a:blip r:embed="rId9">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180666" y="-2933700"/>
            <a:ext cx="6544433" cy="6544433"/>
          </a:xfrm>
          <a:prstGeom prst="rect">
            <a:avLst/>
          </a:prstGeom>
        </p:spPr>
      </p:pic>
      <p:pic>
        <p:nvPicPr>
          <p:cNvPr id="24" name="Picture 23"/>
          <p:cNvPicPr>
            <a:picLocks noChangeAspect="1"/>
          </p:cNvPicPr>
          <p:nvPr/>
        </p:nvPicPr>
        <p:blipFill>
          <a:blip r:embed="rId10">
            <a:extLst>
              <a:ext uri="{BEBA8EAE-BF5A-486C-A8C5-ECC9F3942E4B}">
                <a14:imgProps xmlns:a14="http://schemas.microsoft.com/office/drawing/2010/main">
                  <a14:imgLayer r:embed="rId11">
                    <a14:imgEffect>
                      <a14:colorTemperature colorTemp="11500"/>
                    </a14:imgEffect>
                    <a14:imgEffect>
                      <a14:saturation sat="400000"/>
                    </a14:imgEffect>
                  </a14:imgLayer>
                </a14:imgProps>
              </a:ext>
            </a:extLst>
          </a:blip>
          <a:stretch>
            <a:fillRect/>
          </a:stretch>
        </p:blipFill>
        <p:spPr>
          <a:xfrm>
            <a:off x="-457200" y="891403"/>
            <a:ext cx="5657578" cy="1585097"/>
          </a:xfrm>
          <a:prstGeom prst="rect">
            <a:avLst/>
          </a:prstGeom>
        </p:spPr>
      </p:pic>
      <p:sp>
        <p:nvSpPr>
          <p:cNvPr id="25" name="TextBox 9"/>
          <p:cNvSpPr txBox="1"/>
          <p:nvPr/>
        </p:nvSpPr>
        <p:spPr>
          <a:xfrm>
            <a:off x="1552349" y="772982"/>
            <a:ext cx="3413358" cy="1538883"/>
          </a:xfrm>
          <a:prstGeom prst="rect">
            <a:avLst/>
          </a:prstGeom>
        </p:spPr>
        <p:txBody>
          <a:bodyPr wrap="square" lIns="0" tIns="0" rIns="0" bIns="0" rtlCol="0" anchor="t">
            <a:spAutoFit/>
          </a:bodyPr>
          <a:lstStyle/>
          <a:p>
            <a:pPr algn="ctr">
              <a:lnSpc>
                <a:spcPts val="11950"/>
              </a:lnSpc>
            </a:pPr>
            <a:r>
              <a:rPr lang="en-US" sz="5000" b="1" smtClean="0">
                <a:solidFill>
                  <a:srgbClr val="5F9A80"/>
                </a:solidFill>
                <a:latin typeface="Arial" panose="020B0604020202020204" pitchFamily="34" charset="0"/>
                <a:cs typeface="Arial" panose="020B0604020202020204" pitchFamily="34" charset="0"/>
              </a:rPr>
              <a:t>* Chú ý:</a:t>
            </a:r>
            <a:endParaRPr lang="en-US" sz="5000" b="1">
              <a:solidFill>
                <a:srgbClr val="5F9A80"/>
              </a:solidFill>
              <a:latin typeface="Arial" panose="020B0604020202020204" pitchFamily="34" charset="0"/>
              <a:cs typeface="Arial" panose="020B0604020202020204" pitchFamily="34" charset="0"/>
            </a:endParaRPr>
          </a:p>
        </p:txBody>
      </p:sp>
      <p:sp>
        <p:nvSpPr>
          <p:cNvPr id="26" name="Isosceles Triangle 25"/>
          <p:cNvSpPr/>
          <p:nvPr/>
        </p:nvSpPr>
        <p:spPr>
          <a:xfrm>
            <a:off x="676048" y="1213720"/>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smtClean="0">
                <a:latin typeface="Arial" panose="020B0604020202020204" pitchFamily="34" charset="0"/>
                <a:cs typeface="Arial" panose="020B0604020202020204" pitchFamily="34" charset="0"/>
              </a:rPr>
              <a:t>!</a:t>
            </a:r>
            <a:endParaRPr lang="en-US" sz="5500" b="1">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8" name="Rectangle 27"/>
              <p:cNvSpPr/>
              <p:nvPr/>
            </p:nvSpPr>
            <p:spPr>
              <a:xfrm>
                <a:off x="6463760" y="1171890"/>
                <a:ext cx="11138440" cy="1045864"/>
              </a:xfrm>
              <a:prstGeom prst="rect">
                <a:avLst/>
              </a:prstGeom>
            </p:spPr>
            <p:txBody>
              <a:bodyPr wrap="square">
                <a:spAutoFit/>
              </a:bodyPr>
              <a:lstStyle/>
              <a:p>
                <a:pPr marL="571500" indent="-571500" algn="just">
                  <a:lnSpc>
                    <a:spcPct val="150000"/>
                  </a:lnSpc>
                  <a:spcAft>
                    <a:spcPts val="800"/>
                  </a:spcAft>
                  <a:buFontTx/>
                  <a:buChar char="-"/>
                </a:pPr>
                <a:r>
                  <a:rPr lang="en-US" sz="4000">
                    <a:solidFill>
                      <a:schemeClr val="bg1"/>
                    </a:solidFill>
                    <a:latin typeface="Arial" panose="020B0604020202020204" pitchFamily="34" charset="0"/>
                    <a:ea typeface="Calibri" panose="020F0502020204030204" pitchFamily="34" charset="0"/>
                    <a:cs typeface="Arial" panose="020B0604020202020204" pitchFamily="34" charset="0"/>
                  </a:rPr>
                  <a:t>Nếu M là điểm trong của </a:t>
                </a:r>
                <a:r>
                  <a:rPr lang="en-US" sz="4000" smtClean="0">
                    <a:solidFill>
                      <a:schemeClr val="bg1"/>
                    </a:solidFill>
                    <a:latin typeface="Arial" panose="020B0604020202020204" pitchFamily="34" charset="0"/>
                    <a:ea typeface="Calibri" panose="020F0502020204030204" pitchFamily="34" charset="0"/>
                    <a:cs typeface="Arial" panose="020B0604020202020204" pitchFamily="34" charset="0"/>
                  </a:rPr>
                  <a:t>góc</a:t>
                </a:r>
                <a:r>
                  <a:rPr lang="en-US" sz="4000" smtClean="0">
                    <a:solidFill>
                      <a:prstClr val="black"/>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𝑥𝑂𝑦</m:t>
                        </m:r>
                      </m:e>
                    </m:acc>
                  </m:oMath>
                </a14:m>
                <a:r>
                  <a:rPr lang="en-US" sz="4000" smtClean="0">
                    <a:solidFill>
                      <a:schemeClr val="bg1"/>
                    </a:solidFill>
                    <a:latin typeface="Arial" panose="020B0604020202020204" pitchFamily="34" charset="0"/>
                    <a:ea typeface="Calibri" panose="020F0502020204030204" pitchFamily="34" charset="0"/>
                    <a:cs typeface="Arial" panose="020B0604020202020204" pitchFamily="34" charset="0"/>
                  </a:rPr>
                  <a:t> thì</a:t>
                </a:r>
                <a:endParaRPr lang="en-US" sz="400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6463760" y="1171890"/>
                <a:ext cx="11138440" cy="1045864"/>
              </a:xfrm>
              <a:prstGeom prst="rect">
                <a:avLst/>
              </a:prstGeom>
              <a:blipFill rotWithShape="0">
                <a:blip r:embed="rId12"/>
                <a:stretch>
                  <a:fillRect l="-1751" b="-12209"/>
                </a:stretch>
              </a:blipFill>
            </p:spPr>
            <p:txBody>
              <a:bodyPr/>
              <a:lstStyle/>
              <a:p>
                <a:r>
                  <a:rPr lang="en-US">
                    <a:noFill/>
                  </a:rPr>
                  <a:t> </a:t>
                </a:r>
              </a:p>
            </p:txBody>
          </p:sp>
        </mc:Fallback>
      </mc:AlternateContent>
      <p:pic>
        <p:nvPicPr>
          <p:cNvPr id="37" name="Picture 23"/>
          <p:cNvPicPr>
            <a:picLocks noChangeAspect="1"/>
          </p:cNvPicPr>
          <p:nvPr/>
        </p:nvPicPr>
        <p:blipFill>
          <a:blip r:embed="rId13">
            <a:duotone>
              <a:prstClr val="black"/>
              <a:srgbClr val="438F79">
                <a:tint val="45000"/>
                <a:satMod val="400000"/>
              </a:srgbClr>
            </a:duotone>
            <a:extLst>
              <a:ext uri="{BEBA8EAE-BF5A-486C-A8C5-ECC9F3942E4B}">
                <a14:imgProps xmlns:a14="http://schemas.microsoft.com/office/drawing/2010/main">
                  <a14:imgLayer r:embed="rId14">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flipV="1">
            <a:off x="15544800" y="232209"/>
            <a:ext cx="1859128" cy="339291"/>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9220200" y="2476500"/>
                <a:ext cx="4723986" cy="7285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𝑥𝑂𝑀</m:t>
                          </m:r>
                        </m:e>
                      </m:acc>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𝑀𝑂𝑦</m:t>
                          </m:r>
                        </m:e>
                      </m:acc>
                      <m:r>
                        <a:rPr lang="en-US" sz="4000" i="0">
                          <a:solidFill>
                            <a:schemeClr val="bg1"/>
                          </a:solidFill>
                          <a:latin typeface="Cambria Math" panose="02040503050406030204" pitchFamily="18" charset="0"/>
                        </a:rPr>
                        <m:t>=</m:t>
                      </m:r>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𝑥𝑂𝑦</m:t>
                          </m:r>
                        </m:e>
                      </m:acc>
                    </m:oMath>
                  </m:oMathPara>
                </a14:m>
                <a:endParaRPr lang="en-US" sz="4000">
                  <a:solidFill>
                    <a:schemeClr val="bg1"/>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9220200" y="2476500"/>
                <a:ext cx="4723986" cy="728533"/>
              </a:xfrm>
              <a:prstGeom prst="rect">
                <a:avLst/>
              </a:prstGeom>
              <a:blipFill rotWithShape="0">
                <a:blip r:embed="rId21"/>
                <a:stretch>
                  <a:fillRect/>
                </a:stretch>
              </a:blipFill>
            </p:spPr>
            <p:txBody>
              <a:bodyPr/>
              <a:lstStyle/>
              <a:p>
                <a:r>
                  <a:rPr lang="en-US">
                    <a:noFill/>
                  </a:rPr>
                  <a:t> </a:t>
                </a:r>
              </a:p>
            </p:txBody>
          </p:sp>
        </mc:Fallback>
      </mc:AlternateContent>
      <p:pic>
        <p:nvPicPr>
          <p:cNvPr id="12" name="Picture 2"/>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759495" y="4220973"/>
            <a:ext cx="2514239" cy="6058407"/>
          </a:xfrm>
          <a:prstGeom prst="rect">
            <a:avLst/>
          </a:prstGeom>
        </p:spPr>
      </p:pic>
      <p:pic>
        <p:nvPicPr>
          <p:cNvPr id="13" name="Picture 8"/>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16988925" flipH="1">
            <a:off x="15708305" y="8104107"/>
            <a:ext cx="2333862" cy="1680380"/>
          </a:xfrm>
          <a:prstGeom prst="rect">
            <a:avLst/>
          </a:prstGeom>
        </p:spPr>
      </p:pic>
      <p:pic>
        <p:nvPicPr>
          <p:cNvPr id="3" name="Picture 2"/>
          <p:cNvPicPr>
            <a:picLocks noChangeAspect="1"/>
          </p:cNvPicPr>
          <p:nvPr/>
        </p:nvPicPr>
        <p:blipFill>
          <a:blip r:embed="rId30">
            <a:extLst>
              <a:ext uri="{BEBA8EAE-BF5A-486C-A8C5-ECC9F3942E4B}">
                <a14:imgProps xmlns:a14="http://schemas.microsoft.com/office/drawing/2010/main">
                  <a14:imgLayer r:embed="rId31">
                    <a14:imgEffect>
                      <a14:colorTemperature colorTemp="112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991600" y="3924300"/>
            <a:ext cx="5436575" cy="5334000"/>
          </a:xfrm>
          <a:prstGeom prst="rect">
            <a:avLst/>
          </a:prstGeom>
        </p:spPr>
      </p:pic>
    </p:spTree>
    <p:extLst>
      <p:ext uri="{BB962C8B-B14F-4D97-AF65-F5344CB8AC3E}">
        <p14:creationId xmlns:p14="http://schemas.microsoft.com/office/powerpoint/2010/main" val="8153268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276965" y="-1417872"/>
            <a:ext cx="1586086"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52070" y="6332684"/>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876296">
            <a:off x="3574072" y="9143057"/>
            <a:ext cx="1638800" cy="923687"/>
          </a:xfrm>
          <a:prstGeom prst="rect">
            <a:avLst/>
          </a:prstGeom>
        </p:spPr>
      </p:pic>
      <p:sp>
        <p:nvSpPr>
          <p:cNvPr id="8" name="Rectangle 7"/>
          <p:cNvSpPr/>
          <p:nvPr/>
        </p:nvSpPr>
        <p:spPr>
          <a:xfrm>
            <a:off x="34218" y="696129"/>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THỰC HÀNH </a:t>
            </a:r>
            <a:r>
              <a:rPr lang="nl-NL" sz="450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1 </a:t>
            </a:r>
            <a:endParaRPr lang="en-US" sz="450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334000" y="990953"/>
            <a:ext cx="9144000" cy="707886"/>
          </a:xfrm>
          <a:prstGeom prst="rect">
            <a:avLst/>
          </a:prstGeom>
        </p:spPr>
        <p:txBody>
          <a:bodyPr>
            <a:spAutoFit/>
          </a:bodyPr>
          <a:lstStyle/>
          <a:p>
            <a:pPr algn="just"/>
            <a:r>
              <a:rPr lang="en-US" sz="4000">
                <a:solidFill>
                  <a:schemeClr val="bg1"/>
                </a:solidFill>
                <a:latin typeface="Arial" panose="020B0604020202020204" pitchFamily="34" charset="0"/>
                <a:cs typeface="Arial" panose="020B0604020202020204" pitchFamily="34" charset="0"/>
              </a:rPr>
              <a:t>Quan sát Hình 5</a:t>
            </a:r>
            <a:r>
              <a:rPr lang="en-US" sz="4000" smtClean="0">
                <a:solidFill>
                  <a:schemeClr val="bg1"/>
                </a:solidFill>
                <a:latin typeface="Arial" panose="020B0604020202020204" pitchFamily="34" charset="0"/>
                <a:cs typeface="Arial" panose="020B0604020202020204" pitchFamily="34" charset="0"/>
              </a:rPr>
              <a:t>.</a:t>
            </a:r>
            <a:endParaRPr lang="en-US" sz="400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690673" y="2730115"/>
            <a:ext cx="8216327" cy="5918585"/>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431979" y="2875630"/>
                <a:ext cx="8686800" cy="4978286"/>
              </a:xfrm>
              <a:prstGeom prst="rect">
                <a:avLst/>
              </a:prstGeom>
            </p:spPr>
            <p:txBody>
              <a:bodyPr wrap="square">
                <a:spAutoFit/>
              </a:bodyPr>
              <a:lstStyle/>
              <a:p>
                <a:pPr algn="just">
                  <a:lnSpc>
                    <a:spcPct val="200000"/>
                  </a:lnSpc>
                </a:pPr>
                <a:r>
                  <a:rPr lang="en-US" sz="4000">
                    <a:solidFill>
                      <a:schemeClr val="bg1"/>
                    </a:solidFill>
                    <a:latin typeface="Arial" panose="020B0604020202020204" pitchFamily="34" charset="0"/>
                    <a:cs typeface="Arial" panose="020B0604020202020204" pitchFamily="34" charset="0"/>
                  </a:rPr>
                  <a:t>a) Tìm các góc kề với </a:t>
                </a:r>
                <a14:m>
                  <m:oMath xmlns:m="http://schemas.openxmlformats.org/officeDocument/2006/math">
                    <m:acc>
                      <m:accPr>
                        <m:chr m:val="̂"/>
                        <m:ctrlP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t>𝑡𝑂𝑧</m:t>
                        </m:r>
                      </m:e>
                    </m:acc>
                  </m:oMath>
                </a14:m>
                <a:r>
                  <a:rPr lang="en-US" sz="4000">
                    <a:solidFill>
                      <a:schemeClr val="bg1"/>
                    </a:solidFill>
                    <a:latin typeface="Arial" panose="020B0604020202020204" pitchFamily="34" charset="0"/>
                    <a:cs typeface="Arial" panose="020B0604020202020204" pitchFamily="34" charset="0"/>
                  </a:rPr>
                  <a:t>.</a:t>
                </a:r>
              </a:p>
              <a:p>
                <a:pPr algn="just">
                  <a:lnSpc>
                    <a:spcPct val="200000"/>
                  </a:lnSpc>
                </a:pPr>
                <a:r>
                  <a:rPr lang="en-US" sz="4000">
                    <a:solidFill>
                      <a:schemeClr val="bg1"/>
                    </a:solidFill>
                    <a:latin typeface="Arial" panose="020B0604020202020204" pitchFamily="34" charset="0"/>
                    <a:cs typeface="Arial" panose="020B0604020202020204" pitchFamily="34" charset="0"/>
                  </a:rPr>
                  <a:t>b) Tìm số đo của góc kề bù với </a:t>
                </a:r>
                <a14:m>
                  <m:oMath xmlns:m="http://schemas.openxmlformats.org/officeDocument/2006/math">
                    <m:acc>
                      <m:accPr>
                        <m:chr m:val="̂"/>
                        <m:ctrlP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t>𝑚𝑂𝑛</m:t>
                        </m:r>
                      </m:e>
                    </m:acc>
                  </m:oMath>
                </a14:m>
                <a:r>
                  <a:rPr lang="en-US" sz="4000" smtClean="0">
                    <a:solidFill>
                      <a:schemeClr val="bg1"/>
                    </a:solidFill>
                    <a:latin typeface="Arial" panose="020B0604020202020204" pitchFamily="34" charset="0"/>
                    <a:cs typeface="Arial" panose="020B0604020202020204" pitchFamily="34" charset="0"/>
                  </a:rPr>
                  <a:t>.</a:t>
                </a:r>
                <a:endParaRPr lang="en-US" sz="4000">
                  <a:solidFill>
                    <a:schemeClr val="bg1"/>
                  </a:solidFill>
                  <a:latin typeface="Arial" panose="020B0604020202020204" pitchFamily="34" charset="0"/>
                  <a:cs typeface="Arial" panose="020B0604020202020204" pitchFamily="34" charset="0"/>
                </a:endParaRPr>
              </a:p>
              <a:p>
                <a:pPr algn="just">
                  <a:lnSpc>
                    <a:spcPct val="200000"/>
                  </a:lnSpc>
                </a:pPr>
                <a:r>
                  <a:rPr lang="en-US" sz="4000">
                    <a:solidFill>
                      <a:schemeClr val="bg1"/>
                    </a:solidFill>
                    <a:latin typeface="Arial" panose="020B0604020202020204" pitchFamily="34" charset="0"/>
                    <a:cs typeface="Arial" panose="020B0604020202020204" pitchFamily="34" charset="0"/>
                  </a:rPr>
                  <a:t>c) Tìm số đo của </a:t>
                </a:r>
                <a14:m>
                  <m:oMath xmlns:m="http://schemas.openxmlformats.org/officeDocument/2006/math">
                    <m:acc>
                      <m:accPr>
                        <m:chr m:val="̂"/>
                        <m:ctrlP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t>𝑛𝑂𝑦</m:t>
                        </m:r>
                      </m:e>
                    </m:acc>
                  </m:oMath>
                </a14:m>
                <a:r>
                  <a:rPr lang="en-US" sz="4000" smtClean="0">
                    <a:solidFill>
                      <a:schemeClr val="bg1"/>
                    </a:solidFill>
                    <a:latin typeface="Arial" panose="020B0604020202020204" pitchFamily="34" charset="0"/>
                    <a:cs typeface="Arial" panose="020B0604020202020204" pitchFamily="34" charset="0"/>
                  </a:rPr>
                  <a:t>.</a:t>
                </a:r>
              </a:p>
              <a:p>
                <a:pPr algn="just">
                  <a:lnSpc>
                    <a:spcPct val="200000"/>
                  </a:lnSpc>
                </a:pPr>
                <a:r>
                  <a:rPr lang="en-US" sz="4000" smtClean="0">
                    <a:solidFill>
                      <a:schemeClr val="bg1"/>
                    </a:solidFill>
                    <a:latin typeface="Arial" panose="020B0604020202020204" pitchFamily="34" charset="0"/>
                    <a:cs typeface="Arial" panose="020B0604020202020204" pitchFamily="34" charset="0"/>
                  </a:rPr>
                  <a:t>d) Tìm số đo của góc kề bù với </a:t>
                </a:r>
                <a14:m>
                  <m:oMath xmlns:m="http://schemas.openxmlformats.org/officeDocument/2006/math">
                    <m:acc>
                      <m:accPr>
                        <m:chr m:val="̂"/>
                        <m:ctrlP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t>𝑡𝑂𝑧</m:t>
                        </m:r>
                      </m:e>
                    </m:acc>
                  </m:oMath>
                </a14:m>
                <a:r>
                  <a:rPr lang="en-US" sz="4000" smtClean="0">
                    <a:solidFill>
                      <a:schemeClr val="bg1"/>
                    </a:solidFill>
                    <a:latin typeface="Arial" panose="020B0604020202020204" pitchFamily="34" charset="0"/>
                    <a:cs typeface="Arial" panose="020B0604020202020204" pitchFamily="34" charset="0"/>
                  </a:rPr>
                  <a:t>.</a:t>
                </a:r>
              </a:p>
            </p:txBody>
          </p:sp>
        </mc:Choice>
        <mc:Fallback>
          <p:sp>
            <p:nvSpPr>
              <p:cNvPr id="9" name="Rectangle 8"/>
              <p:cNvSpPr>
                <a:spLocks noRot="1" noChangeAspect="1" noMove="1" noResize="1" noEditPoints="1" noAdjustHandles="1" noChangeArrowheads="1" noChangeShapeType="1" noTextEdit="1"/>
              </p:cNvSpPr>
              <p:nvPr/>
            </p:nvSpPr>
            <p:spPr>
              <a:xfrm>
                <a:off x="431979" y="2875630"/>
                <a:ext cx="8686800" cy="4978286"/>
              </a:xfrm>
              <a:prstGeom prst="rect">
                <a:avLst/>
              </a:prstGeom>
              <a:blipFill rotWithShape="0">
                <a:blip r:embed="rId8"/>
                <a:stretch>
                  <a:fillRect l="-2526" r="-561" b="-4412"/>
                </a:stretch>
              </a:blipFill>
            </p:spPr>
            <p:txBody>
              <a:bodyPr/>
              <a:lstStyle/>
              <a:p>
                <a:r>
                  <a:rPr lang="en-US">
                    <a:noFill/>
                  </a:rPr>
                  <a:t> </a:t>
                </a:r>
              </a:p>
            </p:txBody>
          </p:sp>
        </mc:Fallback>
      </mc:AlternateContent>
      <p:pic>
        <p:nvPicPr>
          <p:cNvPr id="14"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383000" y="-196636"/>
            <a:ext cx="1905000" cy="1895475"/>
          </a:xfrm>
          <a:prstGeom prst="rect">
            <a:avLst/>
          </a:prstGeom>
        </p:spPr>
      </p:pic>
      <p:pic>
        <p:nvPicPr>
          <p:cNvPr id="12"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758342" y="8913934"/>
            <a:ext cx="1154317" cy="1135234"/>
          </a:xfrm>
          <a:prstGeom prst="rect">
            <a:avLst/>
          </a:prstGeom>
        </p:spPr>
      </p:pic>
      <p:pic>
        <p:nvPicPr>
          <p:cNvPr id="13" name="Picture 6"/>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14570816">
            <a:off x="15873583" y="-188509"/>
            <a:ext cx="1769883" cy="1879220"/>
          </a:xfrm>
          <a:prstGeom prst="rect">
            <a:avLst/>
          </a:prstGeom>
        </p:spPr>
      </p:pic>
    </p:spTree>
    <p:extLst>
      <p:ext uri="{BB962C8B-B14F-4D97-AF65-F5344CB8AC3E}">
        <p14:creationId xmlns:p14="http://schemas.microsoft.com/office/powerpoint/2010/main" val="827939539"/>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276965" y="-1417872"/>
            <a:ext cx="1586086"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39600" y="6362700"/>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69974">
            <a:off x="17172633" y="554026"/>
            <a:ext cx="1075007" cy="661536"/>
          </a:xfrm>
          <a:prstGeom prst="rect">
            <a:avLst/>
          </a:prstGeom>
        </p:spPr>
      </p:pic>
      <p:sp>
        <p:nvSpPr>
          <p:cNvPr id="8" name="Rectangle 7"/>
          <p:cNvSpPr/>
          <p:nvPr/>
        </p:nvSpPr>
        <p:spPr>
          <a:xfrm>
            <a:off x="34218" y="696129"/>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THỰC HÀNH </a:t>
            </a:r>
            <a:r>
              <a:rPr lang="nl-NL" sz="450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1 </a:t>
            </a:r>
            <a:endParaRPr lang="en-US" sz="450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1" name="Oval Callout 10"/>
          <p:cNvSpPr/>
          <p:nvPr/>
        </p:nvSpPr>
        <p:spPr>
          <a:xfrm>
            <a:off x="8854161" y="821975"/>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mc:Choice xmlns:a14="http://schemas.microsoft.com/office/drawing/2010/main" Requires="a14">
          <p:sp>
            <p:nvSpPr>
              <p:cNvPr id="12" name="Rectangle 11"/>
              <p:cNvSpPr/>
              <p:nvPr/>
            </p:nvSpPr>
            <p:spPr>
              <a:xfrm>
                <a:off x="228600" y="2476500"/>
                <a:ext cx="18603706" cy="7510133"/>
              </a:xfrm>
              <a:prstGeom prst="rect">
                <a:avLst/>
              </a:prstGeom>
            </p:spPr>
            <p:txBody>
              <a:bodyPr wrap="square">
                <a:spAutoFit/>
              </a:bodyPr>
              <a:lstStyle/>
              <a:p>
                <a:pPr>
                  <a:lnSpc>
                    <a:spcPct val="150000"/>
                  </a:lnSpc>
                  <a:spcBef>
                    <a:spcPts val="1200"/>
                  </a:spcBef>
                  <a:spcAft>
                    <a:spcPts val="1200"/>
                  </a:spcAft>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a) Các góc kề với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𝑡𝑂𝑧</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𝑧𝑂𝑛</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𝑧𝑂𝑦</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𝑧𝑂𝑚</m:t>
                        </m:r>
                      </m:e>
                    </m:acc>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600"/>
                  </a:spcAft>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b) Vì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𝑚𝑂𝑛</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30</a:t>
                </a:r>
                <a:r>
                  <a:rPr lang="en-US" sz="4000" baseline="30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p>
              <a:p>
                <a:pPr>
                  <a:lnSpc>
                    <a:spcPct val="150000"/>
                  </a:lnSpc>
                  <a:spcAft>
                    <a:spcPts val="600"/>
                  </a:spcAft>
                </a:pP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Số đo của góc kề bù với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𝑚𝑂𝑛</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180</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- 30</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150</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1200"/>
                  </a:spcBef>
                  <a:spcAft>
                    <a:spcPts val="1200"/>
                  </a:spcAft>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c) Ta có: </a:t>
                </a:r>
              </a:p>
              <a:p>
                <a:pPr>
                  <a:lnSpc>
                    <a:spcPct val="150000"/>
                  </a:lnSpc>
                  <a:spcAft>
                    <a:spcPts val="600"/>
                  </a:spcAft>
                </a:pP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𝑚𝑂𝑛</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𝑛𝑂𝑦</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𝑦𝑂𝑡</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180</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=&gt; 30</a:t>
                </a:r>
                <a:r>
                  <a:rPr lang="en-US" sz="4000" baseline="30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o </a:t>
                </a: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𝑛𝑂𝑦</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+ 90</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180</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600"/>
                  </a:spcAft>
                </a:pP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=&gt;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𝑛𝑂𝑦</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180</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- 30</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- 90</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a:t>
                </a: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60</a:t>
                </a:r>
                <a:r>
                  <a:rPr lang="en-US" sz="4000" baseline="30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𝑛𝑂𝑦</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a:t>
                </a: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60</a:t>
                </a:r>
                <a:r>
                  <a:rPr lang="en-US" sz="4000" baseline="30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600"/>
                  </a:spcAft>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d) Có: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𝑡𝑂𝑧</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45</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Góc kề bù với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𝑡𝑂𝑧</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số đo là: 180</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- 45</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135</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228600" y="2476500"/>
                <a:ext cx="18603706" cy="7510133"/>
              </a:xfrm>
              <a:prstGeom prst="rect">
                <a:avLst/>
              </a:prstGeom>
              <a:blipFill rotWithShape="0">
                <a:blip r:embed="rId6"/>
                <a:stretch>
                  <a:fillRect l="-1180" b="-893"/>
                </a:stretch>
              </a:blipFill>
            </p:spPr>
            <p:txBody>
              <a:bodyPr/>
              <a:lstStyle/>
              <a:p>
                <a:r>
                  <a:rPr lang="en-US">
                    <a:noFill/>
                  </a:rPr>
                  <a:t> </a:t>
                </a:r>
              </a:p>
            </p:txBody>
          </p:sp>
        </mc:Fallback>
      </mc:AlternateContent>
      <p:pic>
        <p:nvPicPr>
          <p:cNvPr id="2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667428">
            <a:off x="17036543" y="8879469"/>
            <a:ext cx="1905000" cy="1895475"/>
          </a:xfrm>
          <a:prstGeom prst="rect">
            <a:avLst/>
          </a:prstGeom>
        </p:spPr>
      </p:pic>
      <p:pic>
        <p:nvPicPr>
          <p:cNvPr id="21" name="Picture 20"/>
          <p:cNvPicPr>
            <a:picLocks noChangeAspect="1"/>
          </p:cNvPicPr>
          <p:nvPr/>
        </p:nvPicPr>
        <p:blipFill>
          <a:blip r:embed="rId9">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2725400" y="1333500"/>
            <a:ext cx="5037919" cy="3609506"/>
          </a:xfrm>
          <a:prstGeom prst="rect">
            <a:avLst/>
          </a:prstGeom>
        </p:spPr>
      </p:pic>
      <p:pic>
        <p:nvPicPr>
          <p:cNvPr id="13"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622271" y="8612289"/>
            <a:ext cx="1395872" cy="13727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barn(inVertical)">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wipe(left)">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fade">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Effect transition="in" filter="fade">
                                      <p:cBhvr>
                                        <p:cTn id="37" dur="500"/>
                                        <p:tgtEl>
                                          <p:spTgt spid="1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42" dur="500"/>
                                        <p:tgtEl>
                                          <p:spTgt spid="1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2">
                                            <p:txEl>
                                              <p:pRg st="6" end="6"/>
                                            </p:txEl>
                                          </p:spTgt>
                                        </p:tgtEl>
                                        <p:attrNameLst>
                                          <p:attrName>style.visibility</p:attrName>
                                        </p:attrNameLst>
                                      </p:cBhvr>
                                      <p:to>
                                        <p:strVal val="visible"/>
                                      </p:to>
                                    </p:set>
                                    <p:animEffect transition="in" filter="barn(inVertical)">
                                      <p:cBhvr>
                                        <p:cTn id="4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969566" y="-1003019"/>
            <a:ext cx="137160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849600" y="-1058992"/>
            <a:ext cx="3124200" cy="3108579"/>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3400" y="924154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96192" y="9258856"/>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72800" y="9241544"/>
            <a:ext cx="8659085" cy="2868322"/>
          </a:xfrm>
          <a:prstGeom prst="rect">
            <a:avLst/>
          </a:prstGeom>
        </p:spPr>
      </p:pic>
      <p:sp>
        <p:nvSpPr>
          <p:cNvPr id="19" name="Rectangle 18"/>
          <p:cNvSpPr/>
          <p:nvPr/>
        </p:nvSpPr>
        <p:spPr>
          <a:xfrm>
            <a:off x="586021" y="705341"/>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VẬN DỤNG 1 </a:t>
            </a:r>
            <a:endParaRPr lang="en-US" sz="450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2" name="Rectangle 3"/>
              <p:cNvSpPr>
                <a:spLocks noChangeArrowheads="1"/>
              </p:cNvSpPr>
              <p:nvPr/>
            </p:nvSpPr>
            <p:spPr bwMode="auto">
              <a:xfrm>
                <a:off x="4693915" y="7755644"/>
                <a:ext cx="9767458" cy="1045864"/>
              </a:xfrm>
              <a:prstGeom prst="rect">
                <a:avLst/>
              </a:prstGeom>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lvl="0" algn="ctr" eaLnBrk="0" fontAlgn="base" hangingPunct="0">
                  <a:lnSpc>
                    <a:spcPct val="150000"/>
                  </a:lnSpc>
                  <a:spcBef>
                    <a:spcPct val="0"/>
                  </a:spcBef>
                  <a:spcAft>
                    <a:spcPct val="0"/>
                  </a:spcAft>
                </a:pPr>
                <a:r>
                  <a:rPr kumimoji="0" lang="en-US" altLang="en-US" sz="40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2 góc kề bù trong hình là  </a:t>
                </a:r>
                <a14:m>
                  <m:oMath xmlns:m="http://schemas.openxmlformats.org/officeDocument/2006/math">
                    <m:acc>
                      <m:accPr>
                        <m:chr m:val="̂"/>
                        <m:ctrlPr>
                          <a:rPr lang="en-US" sz="4000" i="1" smtClean="0">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𝑥𝑂𝑦</m:t>
                        </m:r>
                      </m:e>
                    </m:acc>
                  </m:oMath>
                </a14:m>
                <a:r>
                  <a:rPr lang="en-US" sz="4000">
                    <a:solidFill>
                      <a:schemeClr val="bg1"/>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𝑦𝑂𝑧</m:t>
                        </m:r>
                      </m:e>
                    </m:acc>
                  </m:oMath>
                </a14:m>
                <a:r>
                  <a:rPr kumimoji="0" lang="en-US" altLang="en-US" sz="4000" b="0" i="0" u="none" strike="noStrike" cap="none" normalizeH="0" baseline="0" smtClean="0">
                    <a:ln>
                      <a:noFill/>
                    </a:ln>
                    <a:solidFill>
                      <a:schemeClr val="bg1"/>
                    </a:solidFill>
                    <a:effectLst/>
                    <a:latin typeface="Arial" panose="020B0604020202020204" pitchFamily="34" charset="0"/>
                    <a:ea typeface="Times New Roman" panose="02020603050405020304" pitchFamily="18" charset="0"/>
                  </a:rPr>
                  <a:t>.</a:t>
                </a:r>
                <a:r>
                  <a:rPr kumimoji="0" lang="en-US" altLang="en-US" sz="4000" b="0" i="0" u="none" strike="noStrike" cap="none" normalizeH="0" baseline="0" smtClean="0">
                    <a:ln>
                      <a:noFill/>
                    </a:ln>
                    <a:solidFill>
                      <a:schemeClr val="bg1"/>
                    </a:solidFill>
                    <a:effectLst/>
                    <a:latin typeface="Arial" panose="020B0604020202020204" pitchFamily="34" charset="0"/>
                  </a:rPr>
                  <a:t> </a:t>
                </a:r>
              </a:p>
            </p:txBody>
          </p:sp>
        </mc:Choice>
        <mc:Fallback>
          <p:sp>
            <p:nvSpPr>
              <p:cNvPr id="22" name="Rectangle 3"/>
              <p:cNvSpPr>
                <a:spLocks noRot="1" noChangeAspect="1" noMove="1" noResize="1" noEditPoints="1" noAdjustHandles="1" noChangeArrowheads="1" noChangeShapeType="1" noTextEdit="1"/>
              </p:cNvSpPr>
              <p:nvPr/>
            </p:nvSpPr>
            <p:spPr bwMode="auto">
              <a:xfrm>
                <a:off x="4693915" y="7755644"/>
                <a:ext cx="9767458" cy="1045864"/>
              </a:xfrm>
              <a:prstGeom prst="rect">
                <a:avLst/>
              </a:prstGeom>
              <a:blipFill rotWithShape="0">
                <a:blip r:embed="rId12"/>
                <a:stretch>
                  <a:fillRect/>
                </a:stretch>
              </a:blipFill>
              <a:ln/>
            </p:spPr>
            <p:txBody>
              <a:bodyPr/>
              <a:lstStyle/>
              <a:p>
                <a:r>
                  <a:rPr lang="en-US">
                    <a:noFill/>
                  </a:rPr>
                  <a:t> </a:t>
                </a:r>
              </a:p>
            </p:txBody>
          </p:sp>
        </mc:Fallback>
      </mc:AlternateContent>
      <p:sp>
        <p:nvSpPr>
          <p:cNvPr id="4" name="Rectangle 3"/>
          <p:cNvSpPr/>
          <p:nvPr/>
        </p:nvSpPr>
        <p:spPr>
          <a:xfrm>
            <a:off x="990600" y="2378214"/>
            <a:ext cx="16131339" cy="707886"/>
          </a:xfrm>
          <a:prstGeom prst="rect">
            <a:avLst/>
          </a:prstGeom>
        </p:spPr>
        <p:txBody>
          <a:bodyPr wrap="none">
            <a:spAutoFit/>
          </a:bodyPr>
          <a:lstStyle/>
          <a:p>
            <a:r>
              <a:rPr lang="en-US" sz="4000">
                <a:solidFill>
                  <a:schemeClr val="bg1"/>
                </a:solidFill>
                <a:latin typeface="Arial" panose="020B0604020202020204" pitchFamily="34" charset="0"/>
                <a:cs typeface="Arial" panose="020B0604020202020204" pitchFamily="34" charset="0"/>
              </a:rPr>
              <a:t>Hình 6 mô tả con dao và bản cắt. Hãy tìm hai góc kề bù có trong hình.</a:t>
            </a:r>
          </a:p>
        </p:txBody>
      </p:sp>
      <p:pic>
        <p:nvPicPr>
          <p:cNvPr id="23" name="Picture 5"/>
          <p:cNvPicPr>
            <a:picLocks noChangeAspect="1"/>
          </p:cNvPicPr>
          <p:nvPr/>
        </p:nvPicPr>
        <p:blipFill>
          <a:blip r:embed="rId13"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7574598">
            <a:off x="16422400" y="8687405"/>
            <a:ext cx="612187" cy="645640"/>
          </a:xfrm>
          <a:prstGeom prst="rect">
            <a:avLst/>
          </a:prstGeom>
        </p:spPr>
      </p:pic>
      <p:pic>
        <p:nvPicPr>
          <p:cNvPr id="24" name="Picture 8"/>
          <p:cNvPicPr>
            <a:picLocks noChangeAspect="1"/>
          </p:cNvPicPr>
          <p:nvPr/>
        </p:nvPicPr>
        <p:blipFill>
          <a:blip r:embed="rId13"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7574598">
            <a:off x="17012172" y="8878925"/>
            <a:ext cx="920163" cy="970445"/>
          </a:xfrm>
          <a:prstGeom prst="rect">
            <a:avLst/>
          </a:prstGeom>
        </p:spPr>
      </p:pic>
      <p:pic>
        <p:nvPicPr>
          <p:cNvPr id="8" name="Picture 7"/>
          <p:cNvPicPr>
            <a:picLocks noChangeAspect="1"/>
          </p:cNvPicPr>
          <p:nvPr/>
        </p:nvPicPr>
        <p:blipFill>
          <a:blip r:embed="rId32"/>
          <a:stretch>
            <a:fillRect/>
          </a:stretch>
        </p:blipFill>
        <p:spPr>
          <a:xfrm>
            <a:off x="6172200" y="3699082"/>
            <a:ext cx="6865567" cy="3469695"/>
          </a:xfrm>
          <a:prstGeom prst="rect">
            <a:avLst/>
          </a:prstGeom>
        </p:spPr>
      </p:pic>
      <p:sp>
        <p:nvSpPr>
          <p:cNvPr id="9" name="Right Arrow 8"/>
          <p:cNvSpPr/>
          <p:nvPr/>
        </p:nvSpPr>
        <p:spPr>
          <a:xfrm>
            <a:off x="3464491" y="7991448"/>
            <a:ext cx="775858" cy="574256"/>
          </a:xfrm>
          <a:prstGeom prst="rightArrow">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5" name="Picture 4"/>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220005">
            <a:off x="-67506" y="8845484"/>
            <a:ext cx="753606" cy="1535123"/>
          </a:xfrm>
          <a:prstGeom prst="rect">
            <a:avLst/>
          </a:prstGeom>
        </p:spPr>
      </p:pic>
    </p:spTree>
    <p:extLst>
      <p:ext uri="{BB962C8B-B14F-4D97-AF65-F5344CB8AC3E}">
        <p14:creationId xmlns:p14="http://schemas.microsoft.com/office/powerpoint/2010/main" val="246145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4"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61345" y="1873624"/>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1038620" y="1573915"/>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460253"/>
            </a:xfrm>
            <a:prstGeom prst="rect">
              <a:avLst/>
            </a:prstGeom>
            <a:noFill/>
          </p:spPr>
          <p:txBody>
            <a:bodyPr lIns="0" tIns="0" rIns="0" bIns="0" rtlCol="0" anchor="t">
              <a:spAutoFit/>
            </a:bodyPr>
            <a:lstStyle/>
            <a:p>
              <a:pPr algn="ctr">
                <a:lnSpc>
                  <a:spcPts val="4368"/>
                </a:lnSpc>
              </a:pPr>
              <a:r>
                <a:rPr lang="en-US" sz="7000" b="1" smtClean="0">
                  <a:solidFill>
                    <a:prstClr val="black"/>
                  </a:solidFill>
                  <a:latin typeface="Arial" panose="020B0604020202020204" pitchFamily="34" charset="0"/>
                  <a:cs typeface="Arial" panose="020B0604020202020204" pitchFamily="34" charset="0"/>
                </a:rPr>
                <a:t>02</a:t>
              </a:r>
              <a:endParaRPr lang="en-US" sz="7000" b="1">
                <a:solidFill>
                  <a:prstClr val="black"/>
                </a:solidFill>
                <a:latin typeface="Arial" panose="020B0604020202020204" pitchFamily="34" charset="0"/>
                <a:cs typeface="Arial" panose="020B0604020202020204" pitchFamily="34" charset="0"/>
              </a:endParaRPr>
            </a:p>
          </p:txBody>
        </p:sp>
      </p:grpSp>
      <p:sp>
        <p:nvSpPr>
          <p:cNvPr id="13" name="Rectangle 12"/>
          <p:cNvSpPr/>
          <p:nvPr/>
        </p:nvSpPr>
        <p:spPr>
          <a:xfrm>
            <a:off x="4413773" y="3162300"/>
            <a:ext cx="9460452" cy="1534203"/>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Hai góc đối đỉnh</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8542839" y="7471209"/>
            <a:ext cx="1859128" cy="339291"/>
          </a:xfrm>
          <a:prstGeom prst="rect">
            <a:avLst/>
          </a:prstGeom>
        </p:spPr>
      </p:pic>
    </p:spTree>
    <p:extLst>
      <p:ext uri="{BB962C8B-B14F-4D97-AF65-F5344CB8AC3E}">
        <p14:creationId xmlns:p14="http://schemas.microsoft.com/office/powerpoint/2010/main" val="3291313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94168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230021"/>
            <a:ext cx="1224738" cy="1143000"/>
          </a:xfrm>
          <a:prstGeom prst="rect">
            <a:avLst/>
          </a:prstGeom>
        </p:spPr>
      </p:pic>
      <p:sp>
        <p:nvSpPr>
          <p:cNvPr id="10" name="TextBox 9"/>
          <p:cNvSpPr txBox="1"/>
          <p:nvPr/>
        </p:nvSpPr>
        <p:spPr>
          <a:xfrm>
            <a:off x="2076278" y="435791"/>
            <a:ext cx="3581400" cy="784830"/>
          </a:xfrm>
          <a:prstGeom prst="rect">
            <a:avLst/>
          </a:prstGeom>
          <a:noFill/>
        </p:spPr>
        <p:txBody>
          <a:bodyPr wrap="square" rtlCol="0">
            <a:spAutoFit/>
          </a:bodyPr>
          <a:lstStyle/>
          <a:p>
            <a:r>
              <a:rPr lang="nl-NL" sz="4500" b="1">
                <a:solidFill>
                  <a:prstClr val="black"/>
                </a:solidFill>
                <a:latin typeface="Arial" panose="020B0604020202020204" pitchFamily="34" charset="0"/>
                <a:cs typeface="Arial" panose="020B0604020202020204" pitchFamily="34" charset="0"/>
              </a:rPr>
              <a:t>HĐKP </a:t>
            </a:r>
            <a:r>
              <a:rPr lang="nl-NL" sz="4500" b="1" smtClean="0">
                <a:solidFill>
                  <a:prstClr val="black"/>
                </a:solidFill>
                <a:latin typeface="Arial" panose="020B0604020202020204" pitchFamily="34" charset="0"/>
                <a:cs typeface="Arial" panose="020B0604020202020204" pitchFamily="34" charset="0"/>
              </a:rPr>
              <a:t>2:</a:t>
            </a:r>
            <a:endParaRPr lang="en-US" sz="450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451466" y="-996671"/>
            <a:ext cx="2312542" cy="2300979"/>
          </a:xfrm>
          <a:prstGeom prst="rect">
            <a:avLst/>
          </a:prstGeom>
        </p:spPr>
      </p:pic>
      <p:pic>
        <p:nvPicPr>
          <p:cNvPr id="22"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52792" y="9631954"/>
            <a:ext cx="8659085" cy="2902946"/>
          </a:xfrm>
          <a:prstGeom prst="rect">
            <a:avLst/>
          </a:prstGeom>
        </p:spPr>
      </p:pic>
      <p:pic>
        <p:nvPicPr>
          <p:cNvPr id="23"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76800" y="9649266"/>
            <a:ext cx="9534701" cy="2868322"/>
          </a:xfrm>
          <a:prstGeom prst="rect">
            <a:avLst/>
          </a:prstGeom>
        </p:spPr>
      </p:pic>
      <p:pic>
        <p:nvPicPr>
          <p:cNvPr id="24"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53408" y="9631954"/>
            <a:ext cx="8659085" cy="2868322"/>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533400" y="1454680"/>
                <a:ext cx="17074337" cy="2830775"/>
              </a:xfrm>
              <a:prstGeom prst="rect">
                <a:avLst/>
              </a:prstGeom>
            </p:spPr>
            <p:txBody>
              <a:bodyPr wrap="square">
                <a:spAutoFit/>
              </a:bodyPr>
              <a:lstStyle/>
              <a:p>
                <a:pPr algn="just">
                  <a:lnSpc>
                    <a:spcPct val="150000"/>
                  </a:lnSpc>
                </a:pPr>
                <a:r>
                  <a:rPr lang="vi-VN" sz="4000" smtClean="0">
                    <a:solidFill>
                      <a:schemeClr val="bg1"/>
                    </a:solidFill>
                    <a:latin typeface="Arial" panose="020B0604020202020204" pitchFamily="34" charset="0"/>
                    <a:cs typeface="Arial" panose="020B0604020202020204" pitchFamily="34" charset="0"/>
                  </a:rPr>
                  <a:t>Cho hai đường thẳng xy và zt cắt nhau tại O (Hình 7). Ta gọi Oy là tia đối của tia Ox và gọi tia Ot là tia đối của tia Oz. Hãy cho biết quan hệ về cạnh, quan hệ về đỉnh của</a:t>
                </a:r>
                <a:r>
                  <a:rPr lang="en-US" sz="4000" smtClean="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000" i="1">
                            <a:solidFill>
                              <a:schemeClr val="bg1"/>
                            </a:solidFill>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smtClean="0">
                                <a:solidFill>
                                  <a:schemeClr val="bg1"/>
                                </a:solidFill>
                                <a:latin typeface="Cambria Math" panose="02040503050406030204" pitchFamily="18" charset="0"/>
                                <a:ea typeface="Cambria Math" panose="02040503050406030204" pitchFamily="18" charset="0"/>
                              </a:rPr>
                            </m:ctrlPr>
                          </m:sSubPr>
                          <m:e>
                            <m:r>
                              <a:rPr lang="en-US" sz="4000" b="0" i="1" smtClean="0">
                                <a:solidFill>
                                  <a:schemeClr val="bg1"/>
                                </a:solidFill>
                                <a:latin typeface="Cambria Math" panose="02040503050406030204" pitchFamily="18" charset="0"/>
                                <a:ea typeface="Cambria Math" panose="02040503050406030204" pitchFamily="18" charset="0"/>
                              </a:rPr>
                              <m:t>𝑂</m:t>
                            </m:r>
                          </m:e>
                          <m:sub>
                            <m:r>
                              <a:rPr lang="en-US" sz="4000" b="0" i="1" smtClean="0">
                                <a:solidFill>
                                  <a:schemeClr val="bg1"/>
                                </a:solidFill>
                                <a:latin typeface="Cambria Math" panose="02040503050406030204" pitchFamily="18" charset="0"/>
                                <a:ea typeface="Cambria Math" panose="02040503050406030204" pitchFamily="18" charset="0"/>
                              </a:rPr>
                              <m:t>1</m:t>
                            </m:r>
                          </m:sub>
                        </m:sSub>
                      </m:e>
                    </m:acc>
                  </m:oMath>
                </a14:m>
                <a:r>
                  <a:rPr lang="vi-VN" sz="4000">
                    <a:solidFill>
                      <a:schemeClr val="bg1"/>
                    </a:solidFill>
                    <a:latin typeface="Arial" panose="020B0604020202020204" pitchFamily="34" charset="0"/>
                    <a:cs typeface="Arial" panose="020B0604020202020204" pitchFamily="34" charset="0"/>
                  </a:rPr>
                  <a:t> và</a:t>
                </a:r>
                <a14:m>
                  <m:oMath xmlns:m="http://schemas.openxmlformats.org/officeDocument/2006/math">
                    <m:r>
                      <a:rPr lang="en-US" sz="4000" b="0" i="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i="1">
                            <a:solidFill>
                              <a:schemeClr val="bg1"/>
                            </a:solidFill>
                            <a:latin typeface="Cambria Math" panose="02040503050406030204" pitchFamily="18" charset="0"/>
                            <a:ea typeface="Cambria Math" panose="02040503050406030204" pitchFamily="18" charset="0"/>
                            <a:cs typeface="Cambria Math" panose="02040503050406030204" pitchFamily="18" charset="0"/>
                          </a:rPr>
                        </m:ctrlPr>
                      </m:accPr>
                      <m:e>
                        <m:sSub>
                          <m:sSubPr>
                            <m:ctrlPr>
                              <a:rPr lang="en-US" sz="4000" i="1">
                                <a:solidFill>
                                  <a:schemeClr val="bg1"/>
                                </a:solidFill>
                                <a:latin typeface="Cambria Math" panose="02040503050406030204" pitchFamily="18" charset="0"/>
                                <a:ea typeface="Cambria Math" panose="02040503050406030204" pitchFamily="18" charset="0"/>
                              </a:rPr>
                            </m:ctrlPr>
                          </m:sSubPr>
                          <m:e>
                            <m:r>
                              <a:rPr lang="en-US" sz="4000" i="1">
                                <a:solidFill>
                                  <a:schemeClr val="bg1"/>
                                </a:solidFill>
                                <a:latin typeface="Cambria Math" panose="02040503050406030204" pitchFamily="18" charset="0"/>
                                <a:ea typeface="Cambria Math" panose="02040503050406030204" pitchFamily="18" charset="0"/>
                              </a:rPr>
                              <m:t>𝑂</m:t>
                            </m:r>
                          </m:e>
                          <m:sub>
                            <m:r>
                              <a:rPr lang="en-US" sz="4000" b="0" i="1" smtClean="0">
                                <a:solidFill>
                                  <a:schemeClr val="bg1"/>
                                </a:solidFill>
                                <a:latin typeface="Cambria Math" panose="02040503050406030204" pitchFamily="18" charset="0"/>
                                <a:ea typeface="Cambria Math" panose="02040503050406030204" pitchFamily="18" charset="0"/>
                              </a:rPr>
                              <m:t>3</m:t>
                            </m:r>
                          </m:sub>
                        </m:sSub>
                      </m:e>
                    </m:acc>
                  </m:oMath>
                </a14:m>
                <a:r>
                  <a:rPr lang="vi-VN" sz="4000">
                    <a:solidFill>
                      <a:schemeClr val="bg1"/>
                    </a:solidFill>
                    <a:cs typeface="Arial" panose="020B0604020202020204" pitchFamily="34" charset="0"/>
                  </a:rPr>
                  <a:t>  </a:t>
                </a:r>
                <a:r>
                  <a:rPr lang="vi-VN" sz="4000" smtClean="0">
                    <a:solidFill>
                      <a:schemeClr val="bg1"/>
                    </a:solidFill>
                    <a:latin typeface="Arial" panose="020B0604020202020204" pitchFamily="34" charset="0"/>
                    <a:cs typeface="Arial" panose="020B0604020202020204" pitchFamily="34" charset="0"/>
                  </a:rPr>
                  <a:t>.</a:t>
                </a:r>
                <a:endParaRPr lang="en-US" sz="4000">
                  <a:solidFill>
                    <a:schemeClr val="bg1"/>
                  </a:solidFill>
                  <a:latin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533400" y="1454680"/>
                <a:ext cx="17074337" cy="2830775"/>
              </a:xfrm>
              <a:prstGeom prst="rect">
                <a:avLst/>
              </a:prstGeom>
              <a:blipFill rotWithShape="0">
                <a:blip r:embed="rId12"/>
                <a:stretch>
                  <a:fillRect l="-1286" r="-1286" b="-6250"/>
                </a:stretch>
              </a:blipFill>
            </p:spPr>
            <p:txBody>
              <a:bodyPr/>
              <a:lstStyle/>
              <a:p>
                <a:r>
                  <a:rPr lang="en-US">
                    <a:noFill/>
                  </a:rPr>
                  <a:t> </a:t>
                </a:r>
              </a:p>
            </p:txBody>
          </p:sp>
        </mc:Fallback>
      </mc:AlternateContent>
      <p:pic>
        <p:nvPicPr>
          <p:cNvPr id="4" name="Picture 3"/>
          <p:cNvPicPr>
            <a:picLocks noChangeAspect="1"/>
          </p:cNvPicPr>
          <p:nvPr/>
        </p:nvPicPr>
        <p:blipFill>
          <a:blip r:embed="rId13">
            <a:extLst>
              <a:ext uri="{BEBA8EAE-BF5A-486C-A8C5-ECC9F3942E4B}">
                <a14:imgProps xmlns:a14="http://schemas.microsoft.com/office/drawing/2010/main">
                  <a14:imgLayer r:embed="rId1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277600" y="3390900"/>
            <a:ext cx="6156218" cy="4473771"/>
          </a:xfrm>
          <a:prstGeom prst="rect">
            <a:avLst/>
          </a:prstGeom>
        </p:spPr>
      </p:pic>
      <p:sp>
        <p:nvSpPr>
          <p:cNvPr id="12" name="TextBox 11"/>
          <p:cNvSpPr txBox="1"/>
          <p:nvPr/>
        </p:nvSpPr>
        <p:spPr>
          <a:xfrm>
            <a:off x="4612918" y="4511814"/>
            <a:ext cx="2667000" cy="707886"/>
          </a:xfrm>
          <a:prstGeom prst="rect">
            <a:avLst/>
          </a:prstGeom>
          <a:noFill/>
        </p:spPr>
        <p:txBody>
          <a:bodyPr wrap="square" rtlCol="0">
            <a:spAutoFit/>
          </a:bodyPr>
          <a:lstStyle/>
          <a:p>
            <a:r>
              <a:rPr lang="en-US" sz="4000" b="1" u="sng" smtClean="0">
                <a:solidFill>
                  <a:schemeClr val="bg1"/>
                </a:solidFill>
                <a:latin typeface="Arial" panose="020B0604020202020204" pitchFamily="34" charset="0"/>
                <a:cs typeface="Arial" panose="020B0604020202020204" pitchFamily="34" charset="0"/>
              </a:rPr>
              <a:t>Trả lời</a:t>
            </a:r>
            <a:endParaRPr lang="en-US" sz="4000" b="1" u="sng">
              <a:solidFill>
                <a:schemeClr val="bg1"/>
              </a:solidFill>
              <a:latin typeface="Arial" panose="020B0604020202020204" pitchFamily="34" charset="0"/>
              <a:cs typeface="Arial" panose="020B0604020202020204" pitchFamily="34" charset="0"/>
            </a:endParaRPr>
          </a:p>
        </p:txBody>
      </p:sp>
      <p:pic>
        <p:nvPicPr>
          <p:cNvPr id="13"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200000" flipH="1">
            <a:off x="16945695" y="8982795"/>
            <a:ext cx="1122987" cy="1104422"/>
          </a:xfrm>
          <a:prstGeom prst="rect">
            <a:avLst/>
          </a:prstGeom>
        </p:spPr>
      </p:pic>
      <p:pic>
        <p:nvPicPr>
          <p:cNvPr id="14" name="Picture 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220005">
            <a:off x="9490354" y="9101906"/>
            <a:ext cx="753606" cy="1535123"/>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609600" y="5302187"/>
                <a:ext cx="17983200" cy="4829784"/>
              </a:xfrm>
              <a:prstGeom prst="rect">
                <a:avLst/>
              </a:prstGeom>
            </p:spPr>
            <p:txBody>
              <a:bodyPr wrap="square">
                <a:spAutoFit/>
              </a:bodyPr>
              <a:lstStyle/>
              <a:p>
                <a:pPr marL="571500" indent="-571500">
                  <a:lnSpc>
                    <a:spcPct val="150000"/>
                  </a:lnSpc>
                  <a:buFont typeface="Arial" panose="020B0604020202020204" pitchFamily="34" charset="0"/>
                  <a:buChar char="•"/>
                </a:pPr>
                <a14:m>
                  <m:oMath xmlns:m="http://schemas.openxmlformats.org/officeDocument/2006/math">
                    <m:acc>
                      <m:accPr>
                        <m:chr m:val="̂"/>
                        <m:ctrlPr>
                          <a:rPr lang="en-US" sz="4000" i="1" smtClean="0">
                            <a:solidFill>
                              <a:schemeClr val="bg1"/>
                            </a:solidFill>
                            <a:latin typeface="Cambria Math" panose="02040503050406030204" pitchFamily="18" charset="0"/>
                            <a:ea typeface="Times New Roman" panose="020206030504050203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cạnh Ox và Ot, đỉnh O</a:t>
                </a:r>
              </a:p>
              <a:p>
                <a:pPr marL="571500" indent="-571500">
                  <a:lnSpc>
                    <a:spcPct val="150000"/>
                  </a:lnSpc>
                  <a:buFont typeface="Arial" panose="020B0604020202020204" pitchFamily="34" charset="0"/>
                  <a:buChar char="•"/>
                </a:pPr>
                <a14:m>
                  <m:oMath xmlns:m="http://schemas.openxmlformats.org/officeDocument/2006/math">
                    <m:acc>
                      <m:accPr>
                        <m:chr m:val="̂"/>
                        <m:ctrlPr>
                          <a:rPr lang="en-US" sz="4000" i="1">
                            <a:solidFill>
                              <a:schemeClr val="bg1"/>
                            </a:solidFill>
                            <a:effectLst/>
                            <a:latin typeface="Cambria Math" panose="02040503050406030204" pitchFamily="18" charset="0"/>
                            <a:ea typeface="Times New Roman" panose="020206030504050203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cạnh Oy và Oz, đỉnh O</a:t>
                </a:r>
              </a:p>
              <a:p>
                <a:pPr>
                  <a:lnSpc>
                    <a:spcPct val="150000"/>
                  </a:lnSpc>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Ta có</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acc>
                      <m:accPr>
                        <m:chr m:val="̂"/>
                        <m:ctrlPr>
                          <a:rPr lang="en-US" sz="4000" i="1">
                            <a:solidFill>
                              <a:schemeClr val="bg1"/>
                            </a:solidFill>
                            <a:effectLst/>
                            <a:latin typeface="Cambria Math" panose="02040503050406030204" pitchFamily="18" charset="0"/>
                            <a:ea typeface="Times New Roman" panose="020206030504050203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solidFill>
                              <a:schemeClr val="bg1"/>
                            </a:solidFill>
                            <a:effectLst/>
                            <a:latin typeface="Cambria Math" panose="02040503050406030204" pitchFamily="18" charset="0"/>
                            <a:ea typeface="Times New Roman" panose="020206030504050203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mỗi cạnh của góc này là cạnh đối của một cạnh của góc kia.</a:t>
                </a:r>
                <a:endPar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acc>
                      <m:accPr>
                        <m:chr m:val="̂"/>
                        <m:ctrlPr>
                          <a:rPr lang="en-US" sz="4000" i="1">
                            <a:solidFill>
                              <a:schemeClr val="bg1"/>
                            </a:solidFill>
                            <a:effectLst/>
                            <a:latin typeface="Cambria Math" panose="02040503050406030204" pitchFamily="18" charset="0"/>
                            <a:ea typeface="Times New Roman" panose="020206030504050203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solidFill>
                              <a:schemeClr val="bg1"/>
                            </a:solidFill>
                            <a:effectLst/>
                            <a:latin typeface="Cambria Math" panose="02040503050406030204" pitchFamily="18" charset="0"/>
                            <a:ea typeface="Times New Roman" panose="020206030504050203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chung đỉnh.</a:t>
                </a:r>
              </a:p>
            </p:txBody>
          </p:sp>
        </mc:Choice>
        <mc:Fallback>
          <p:sp>
            <p:nvSpPr>
              <p:cNvPr id="5" name="Rectangle 4"/>
              <p:cNvSpPr>
                <a:spLocks noRot="1" noChangeAspect="1" noMove="1" noResize="1" noEditPoints="1" noAdjustHandles="1" noChangeArrowheads="1" noChangeShapeType="1" noTextEdit="1"/>
              </p:cNvSpPr>
              <p:nvPr/>
            </p:nvSpPr>
            <p:spPr>
              <a:xfrm>
                <a:off x="609600" y="5302187"/>
                <a:ext cx="17983200" cy="4829784"/>
              </a:xfrm>
              <a:prstGeom prst="rect">
                <a:avLst/>
              </a:prstGeom>
              <a:blipFill rotWithShape="0">
                <a:blip r:embed="rId24"/>
                <a:stretch>
                  <a:fillRect l="-1186" b="-2020"/>
                </a:stretch>
              </a:blipFill>
            </p:spPr>
            <p:txBody>
              <a:bodyPr/>
              <a:lstStyle/>
              <a:p>
                <a:r>
                  <a:rPr lang="en-US">
                    <a:noFill/>
                  </a:rPr>
                  <a:t> </a:t>
                </a:r>
              </a:p>
            </p:txBody>
          </p:sp>
        </mc:Fallback>
      </mc:AlternateContent>
    </p:spTree>
    <p:extLst>
      <p:ext uri="{BB962C8B-B14F-4D97-AF65-F5344CB8AC3E}">
        <p14:creationId xmlns:p14="http://schemas.microsoft.com/office/powerpoint/2010/main" val="1893975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barn(inVertical)">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left)">
                                      <p:cBhvr>
                                        <p:cTn id="43" dur="5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8" dur="500"/>
                                        <p:tgtEl>
                                          <p:spTgt spid="5">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wipe(up)">
                                      <p:cBhvr>
                                        <p:cTn id="5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46231" y="-1120629"/>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067800" y="-293726"/>
            <a:ext cx="11860181" cy="11141563"/>
          </a:xfrm>
          <a:prstGeom prst="rect">
            <a:avLst/>
          </a:prstGeom>
        </p:spPr>
      </p:pic>
      <p:grpSp>
        <p:nvGrpSpPr>
          <p:cNvPr id="4" name="Group 4"/>
          <p:cNvGrpSpPr/>
          <p:nvPr/>
        </p:nvGrpSpPr>
        <p:grpSpPr>
          <a:xfrm>
            <a:off x="1641879" y="2095500"/>
            <a:ext cx="15045921" cy="2389589"/>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sp>
        <p:nvSpPr>
          <p:cNvPr id="7" name="TextBox 6"/>
          <p:cNvSpPr txBox="1"/>
          <p:nvPr/>
        </p:nvSpPr>
        <p:spPr>
          <a:xfrm>
            <a:off x="7363685" y="585276"/>
            <a:ext cx="4038600" cy="861774"/>
          </a:xfrm>
          <a:prstGeom prst="rect">
            <a:avLst/>
          </a:prstGeom>
          <a:noFill/>
        </p:spPr>
        <p:txBody>
          <a:bodyPr wrap="square" rtlCol="0">
            <a:spAutoFit/>
          </a:bodyPr>
          <a:lstStyle/>
          <a:p>
            <a:r>
              <a:rPr lang="en-US" sz="5000" b="1" smtClean="0">
                <a:solidFill>
                  <a:prstClr val="white"/>
                </a:solidFill>
                <a:latin typeface="Arial" panose="020B0604020202020204" pitchFamily="34" charset="0"/>
                <a:cs typeface="Arial" panose="020B0604020202020204" pitchFamily="34" charset="0"/>
              </a:rPr>
              <a:t>KẾT LUẬN</a:t>
            </a:r>
            <a:endParaRPr lang="en-US" sz="5000" b="1">
              <a:solidFill>
                <a:prstClr val="white"/>
              </a:solidFill>
              <a:latin typeface="Arial" panose="020B0604020202020204" pitchFamily="34" charset="0"/>
              <a:cs typeface="Arial" panose="020B0604020202020204" pitchFamily="34" charset="0"/>
            </a:endParaRPr>
          </a:p>
        </p:txBody>
      </p:sp>
      <p:pic>
        <p:nvPicPr>
          <p:cNvPr id="13"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1052434">
            <a:off x="15694096" y="376194"/>
            <a:ext cx="2186277" cy="1232265"/>
          </a:xfrm>
          <a:prstGeom prst="rect">
            <a:avLst/>
          </a:prstGeom>
        </p:spPr>
      </p:pic>
      <p:pic>
        <p:nvPicPr>
          <p:cNvPr id="14" name="Picture 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13088">
            <a:off x="15882675" y="3552221"/>
            <a:ext cx="570219" cy="839074"/>
          </a:xfrm>
          <a:prstGeom prst="rect">
            <a:avLst/>
          </a:prstGeom>
        </p:spPr>
      </p:pic>
      <p:pic>
        <p:nvPicPr>
          <p:cNvPr id="15"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48000" y="9432990"/>
            <a:ext cx="12469085" cy="4130384"/>
          </a:xfrm>
          <a:prstGeom prst="rect">
            <a:avLst/>
          </a:prstGeom>
        </p:spPr>
      </p:pic>
      <p:pic>
        <p:nvPicPr>
          <p:cNvPr id="16"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866357" y="9410700"/>
            <a:ext cx="12469085" cy="4130384"/>
          </a:xfrm>
          <a:prstGeom prst="rect">
            <a:avLst/>
          </a:prstGeom>
        </p:spPr>
      </p:pic>
      <p:pic>
        <p:nvPicPr>
          <p:cNvPr id="18"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50219" y="263700"/>
            <a:ext cx="982189" cy="2289000"/>
          </a:xfrm>
          <a:prstGeom prst="rect">
            <a:avLst/>
          </a:prstGeom>
        </p:spPr>
      </p:pic>
      <p:sp>
        <p:nvSpPr>
          <p:cNvPr id="9" name="Rectangle 8"/>
          <p:cNvSpPr/>
          <p:nvPr/>
        </p:nvSpPr>
        <p:spPr>
          <a:xfrm>
            <a:off x="2590800" y="2351489"/>
            <a:ext cx="13182600" cy="1938992"/>
          </a:xfrm>
          <a:prstGeom prst="rect">
            <a:avLst/>
          </a:prstGeom>
        </p:spPr>
        <p:txBody>
          <a:bodyPr wrap="square">
            <a:spAutoFit/>
          </a:bodyPr>
          <a:lstStyle/>
          <a:p>
            <a:pPr algn="just">
              <a:lnSpc>
                <a:spcPct val="150000"/>
              </a:lnSpc>
              <a:spcAft>
                <a:spcPts val="600"/>
              </a:spcAft>
            </a:pPr>
            <a:r>
              <a:rPr lang="en-US" sz="4000" b="1">
                <a:solidFill>
                  <a:srgbClr val="000000"/>
                </a:solidFill>
                <a:latin typeface="Arial" panose="020B0604020202020204" pitchFamily="34" charset="0"/>
                <a:ea typeface="Times New Roman" panose="02020603050405020304" pitchFamily="18" charset="0"/>
                <a:cs typeface="Arial" panose="020B0604020202020204" pitchFamily="34" charset="0"/>
              </a:rPr>
              <a:t>Hai góc đối đỉnh</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là hai  góc mà mỗi cạnh của góc này là tia đối của một cạnh của góc kia.</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7" name="Picture 16"/>
          <p:cNvPicPr>
            <a:picLocks noChangeAspect="1"/>
          </p:cNvPicPr>
          <p:nvPr/>
        </p:nvPicPr>
        <p:blipFill>
          <a:blip r:embed="rId18">
            <a:extLst>
              <a:ext uri="{BEBA8EAE-BF5A-486C-A8C5-ECC9F3942E4B}">
                <a14:imgProps xmlns:a14="http://schemas.microsoft.com/office/drawing/2010/main">
                  <a14:imgLayer r:embed="rId19">
                    <a14:imgEffect>
                      <a14:colorTemperature colorTemp="11500"/>
                    </a14:imgEffect>
                    <a14:imgEffect>
                      <a14:saturation sat="400000"/>
                    </a14:imgEffect>
                  </a14:imgLayer>
                </a14:imgProps>
              </a:ext>
            </a:extLst>
          </a:blip>
          <a:stretch>
            <a:fillRect/>
          </a:stretch>
        </p:blipFill>
        <p:spPr>
          <a:xfrm>
            <a:off x="-780778" y="5167285"/>
            <a:ext cx="5657578" cy="1123492"/>
          </a:xfrm>
          <a:prstGeom prst="rect">
            <a:avLst/>
          </a:prstGeom>
        </p:spPr>
      </p:pic>
      <p:sp>
        <p:nvSpPr>
          <p:cNvPr id="19" name="TextBox 9"/>
          <p:cNvSpPr txBox="1"/>
          <p:nvPr/>
        </p:nvSpPr>
        <p:spPr>
          <a:xfrm>
            <a:off x="1228771" y="4814168"/>
            <a:ext cx="3413358" cy="1538883"/>
          </a:xfrm>
          <a:prstGeom prst="rect">
            <a:avLst/>
          </a:prstGeom>
        </p:spPr>
        <p:txBody>
          <a:bodyPr wrap="square" lIns="0" tIns="0" rIns="0" bIns="0" rtlCol="0" anchor="t">
            <a:spAutoFit/>
          </a:bodyPr>
          <a:lstStyle/>
          <a:p>
            <a:pPr algn="ctr">
              <a:lnSpc>
                <a:spcPts val="11950"/>
              </a:lnSpc>
            </a:pPr>
            <a:r>
              <a:rPr lang="en-US" sz="5000" b="1" smtClean="0">
                <a:solidFill>
                  <a:srgbClr val="5F9A80"/>
                </a:solidFill>
                <a:latin typeface="Arial" panose="020B0604020202020204" pitchFamily="34" charset="0"/>
                <a:cs typeface="Arial" panose="020B0604020202020204" pitchFamily="34" charset="0"/>
              </a:rPr>
              <a:t>* Chú ý:</a:t>
            </a:r>
            <a:endParaRPr lang="en-US" sz="5000" b="1">
              <a:solidFill>
                <a:srgbClr val="5F9A80"/>
              </a:solidFill>
              <a:latin typeface="Arial" panose="020B0604020202020204" pitchFamily="34" charset="0"/>
              <a:cs typeface="Arial" panose="020B0604020202020204" pitchFamily="34" charset="0"/>
            </a:endParaRPr>
          </a:p>
        </p:txBody>
      </p:sp>
      <p:sp>
        <p:nvSpPr>
          <p:cNvPr id="20" name="Isosceles Triangle 19"/>
          <p:cNvSpPr/>
          <p:nvPr/>
        </p:nvSpPr>
        <p:spPr>
          <a:xfrm>
            <a:off x="352470" y="5254906"/>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smtClean="0">
                <a:solidFill>
                  <a:prstClr val="white"/>
                </a:solidFill>
                <a:latin typeface="Arial" panose="020B0604020202020204" pitchFamily="34" charset="0"/>
                <a:cs typeface="Arial" panose="020B0604020202020204" pitchFamily="34" charset="0"/>
              </a:rPr>
              <a:t>!</a:t>
            </a:r>
            <a:endParaRPr lang="en-US" sz="5500" b="1">
              <a:solidFill>
                <a:prstClr val="white"/>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1" name="Rectangle 20"/>
              <p:cNvSpPr/>
              <p:nvPr/>
            </p:nvSpPr>
            <p:spPr>
              <a:xfrm>
                <a:off x="5349998" y="5199446"/>
                <a:ext cx="14462002" cy="3906454"/>
              </a:xfrm>
              <a:prstGeom prst="rect">
                <a:avLst/>
              </a:prstGeom>
            </p:spPr>
            <p:txBody>
              <a:bodyPr wrap="square">
                <a:spAutoFit/>
              </a:bodyPr>
              <a:lstStyle/>
              <a:p>
                <a:pPr>
                  <a:lnSpc>
                    <a:spcPct val="150000"/>
                  </a:lnSpc>
                </a:pP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Khi </a:t>
                </a:r>
                <a14:m>
                  <m:oMath xmlns:m="http://schemas.openxmlformats.org/officeDocument/2006/math">
                    <m:acc>
                      <m:accPr>
                        <m:chr m:val="̂"/>
                        <m:ctrlPr>
                          <a:rPr lang="en-US" sz="4000" i="1">
                            <a:solidFill>
                              <a:schemeClr val="bg1"/>
                            </a:solidFill>
                            <a:effectLst/>
                            <a:latin typeface="Cambria Math" panose="020405030504060302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O</m:t>
                            </m:r>
                          </m:e>
                          <m:sub>
                            <m: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O</m:t>
                            </m:r>
                          </m:e>
                          <m:sub>
                            <m: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là hai góc đối đỉnh, ta còn nói</a:t>
                </a: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571500" indent="-571500">
                  <a:lnSpc>
                    <a:spcPct val="150000"/>
                  </a:lnSpc>
                  <a:buFontTx/>
                  <a:buChar char="-"/>
                </a:pPr>
                <a14:m>
                  <m:oMath xmlns:m="http://schemas.openxmlformats.org/officeDocument/2006/math">
                    <m:acc>
                      <m:accPr>
                        <m:chr m:val="̂"/>
                        <m:ctrlPr>
                          <a:rPr lang="en-US" sz="4000" i="1">
                            <a:solidFill>
                              <a:schemeClr val="bg1"/>
                            </a:solidFill>
                            <a:effectLst/>
                            <a:latin typeface="Cambria Math" panose="020405030504060302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O</m:t>
                            </m:r>
                          </m:e>
                          <m:sub>
                            <m: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đối đỉnh với</a:t>
                </a:r>
                <a:r>
                  <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O</m:t>
                            </m:r>
                          </m:e>
                          <m:sub>
                            <m: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marL="571500" indent="-571500">
                  <a:lnSpc>
                    <a:spcPct val="150000"/>
                  </a:lnSpc>
                  <a:buFontTx/>
                  <a:buChar char="-"/>
                </a:pPr>
                <a14:m>
                  <m:oMath xmlns:m="http://schemas.openxmlformats.org/officeDocument/2006/math">
                    <m:acc>
                      <m:accPr>
                        <m:chr m:val="̂"/>
                        <m:ctrlPr>
                          <a:rPr lang="en-US" sz="4000" i="1">
                            <a:solidFill>
                              <a:schemeClr val="bg1"/>
                            </a:solidFill>
                            <a:effectLst/>
                            <a:latin typeface="Cambria Math" panose="020405030504060302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O</m:t>
                            </m:r>
                          </m:e>
                          <m:sub>
                            <m: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đối đỉnh với</a:t>
                </a:r>
                <a:r>
                  <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O</m:t>
                            </m:r>
                          </m:e>
                          <m:sub>
                            <m: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b="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50000"/>
                  </a:lnSpc>
                  <a:buFontTx/>
                  <a:buChar char="-"/>
                </a:pPr>
                <a14:m>
                  <m:oMath xmlns:m="http://schemas.openxmlformats.org/officeDocument/2006/math">
                    <m:acc>
                      <m:accPr>
                        <m:chr m:val="̂"/>
                        <m:ctrlPr>
                          <a:rPr lang="en-US" sz="4000" i="1">
                            <a:solidFill>
                              <a:schemeClr val="bg1"/>
                            </a:solidFill>
                            <a:effectLst/>
                            <a:latin typeface="Cambria Math" panose="020405030504060302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O</m:t>
                            </m:r>
                          </m:e>
                          <m:sub>
                            <m: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O</m:t>
                            </m:r>
                          </m:e>
                          <m:sub>
                            <m:r>
                              <a:rPr lang="en-US" sz="4000" i="0">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đối đỉnh với nhau</a:t>
                </a:r>
                <a:endParaRPr lang="en-US" sz="4000">
                  <a:solidFill>
                    <a:schemeClr val="bg1"/>
                  </a:solidFill>
                  <a:latin typeface="Arial" panose="020B0604020202020204" pitchFamily="34"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5349998" y="5199446"/>
                <a:ext cx="14462002" cy="3906454"/>
              </a:xfrm>
              <a:prstGeom prst="rect">
                <a:avLst/>
              </a:prstGeom>
              <a:blipFill rotWithShape="0">
                <a:blip r:embed="rId20"/>
                <a:stretch>
                  <a:fillRect l="-1518" b="-2652"/>
                </a:stretch>
              </a:blipFill>
            </p:spPr>
            <p:txBody>
              <a:bodyPr/>
              <a:lstStyle/>
              <a:p>
                <a:r>
                  <a:rPr lang="en-US">
                    <a:noFill/>
                  </a:rPr>
                  <a:t> </a:t>
                </a:r>
              </a:p>
            </p:txBody>
          </p:sp>
        </mc:Fallback>
      </mc:AlternateContent>
      <p:pic>
        <p:nvPicPr>
          <p:cNvPr id="22"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788972" y="9420494"/>
            <a:ext cx="12469085" cy="4130384"/>
          </a:xfrm>
          <a:prstGeom prst="rect">
            <a:avLst/>
          </a:prstGeom>
        </p:spPr>
      </p:pic>
      <p:pic>
        <p:nvPicPr>
          <p:cNvPr id="6" name="Picture 5"/>
          <p:cNvPicPr>
            <a:picLocks noChangeAspect="1"/>
          </p:cNvPicPr>
          <p:nvPr/>
        </p:nvPicPr>
        <p:blipFill>
          <a:blip r:embed="rId21"/>
          <a:stretch>
            <a:fillRect/>
          </a:stretch>
        </p:blipFill>
        <p:spPr>
          <a:xfrm>
            <a:off x="15695204" y="7529867"/>
            <a:ext cx="1710589" cy="2215245"/>
          </a:xfrm>
          <a:prstGeom prst="rect">
            <a:avLst/>
          </a:prstGeom>
        </p:spPr>
      </p:pic>
    </p:spTree>
    <p:extLst>
      <p:ext uri="{BB962C8B-B14F-4D97-AF65-F5344CB8AC3E}">
        <p14:creationId xmlns:p14="http://schemas.microsoft.com/office/powerpoint/2010/main" val="39898168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500"/>
                                        <p:tgtEl>
                                          <p:spTgt spid="2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1">
                                            <p:txEl>
                                              <p:pRg st="1" end="1"/>
                                            </p:txEl>
                                          </p:spTgt>
                                        </p:tgtEl>
                                        <p:attrNameLst>
                                          <p:attrName>style.visibility</p:attrName>
                                        </p:attrNameLst>
                                      </p:cBhvr>
                                      <p:to>
                                        <p:strVal val="visible"/>
                                      </p:to>
                                    </p:set>
                                    <p:animEffect transition="in" filter="barn(inVertical)">
                                      <p:cBhvr>
                                        <p:cTn id="47" dur="500"/>
                                        <p:tgtEl>
                                          <p:spTgt spid="2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1">
                                            <p:txEl>
                                              <p:pRg st="2" end="2"/>
                                            </p:txEl>
                                          </p:spTgt>
                                        </p:tgtEl>
                                        <p:attrNameLst>
                                          <p:attrName>style.visibility</p:attrName>
                                        </p:attrNameLst>
                                      </p:cBhvr>
                                      <p:to>
                                        <p:strVal val="visible"/>
                                      </p:to>
                                    </p:set>
                                    <p:animEffect transition="in" filter="randombar(horizontal)">
                                      <p:cBhvr>
                                        <p:cTn id="52" dur="500"/>
                                        <p:tgtEl>
                                          <p:spTgt spid="2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1">
                                            <p:txEl>
                                              <p:pRg st="3" end="3"/>
                                            </p:txEl>
                                          </p:spTgt>
                                        </p:tgtEl>
                                        <p:attrNameLst>
                                          <p:attrName>style.visibility</p:attrName>
                                        </p:attrNameLst>
                                      </p:cBhvr>
                                      <p:to>
                                        <p:strVal val="visible"/>
                                      </p:to>
                                    </p:set>
                                    <p:animEffect transition="in" filter="wipe(down)">
                                      <p:cBhvr>
                                        <p:cTn id="57"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9"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0666" y="-2933700"/>
            <a:ext cx="6544433" cy="6544433"/>
          </a:xfrm>
          <a:prstGeom prst="rect">
            <a:avLst/>
          </a:prstGeom>
        </p:spPr>
      </p:pic>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52070" y="6332684"/>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595528">
            <a:off x="15802719" y="9056104"/>
            <a:ext cx="2850633" cy="1606720"/>
          </a:xfrm>
          <a:prstGeom prst="rect">
            <a:avLst/>
          </a:prstGeom>
        </p:spPr>
      </p:pic>
      <p:grpSp>
        <p:nvGrpSpPr>
          <p:cNvPr id="28" name="Group 27"/>
          <p:cNvGrpSpPr/>
          <p:nvPr/>
        </p:nvGrpSpPr>
        <p:grpSpPr>
          <a:xfrm>
            <a:off x="6302317" y="417972"/>
            <a:ext cx="4876800" cy="1144128"/>
            <a:chOff x="6121217" y="865045"/>
            <a:chExt cx="4876800" cy="1144128"/>
          </a:xfrm>
        </p:grpSpPr>
        <p:grpSp>
          <p:nvGrpSpPr>
            <p:cNvPr id="2" name="Group 2"/>
            <p:cNvGrpSpPr/>
            <p:nvPr/>
          </p:nvGrpSpPr>
          <p:grpSpPr>
            <a:xfrm rot="-5400000">
              <a:off x="8041513" y="-947331"/>
              <a:ext cx="1112408" cy="4800600"/>
              <a:chOff x="633346" y="21451654"/>
              <a:chExt cx="1943550" cy="15016159"/>
            </a:xfrm>
          </p:grpSpPr>
          <p:sp>
            <p:nvSpPr>
              <p:cNvPr id="3" name="Freeform 3"/>
              <p:cNvSpPr/>
              <p:nvPr/>
            </p:nvSpPr>
            <p:spPr>
              <a:xfrm>
                <a:off x="633346" y="21451654"/>
                <a:ext cx="1943550" cy="1501615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8" name="Rectangle 7"/>
            <p:cNvSpPr/>
            <p:nvPr/>
          </p:nvSpPr>
          <p:spPr>
            <a:xfrm>
              <a:off x="6121217" y="865045"/>
              <a:ext cx="4741161"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THỰC HÀNH 2</a:t>
              </a:r>
              <a:r>
                <a:rPr lang="nl-NL" sz="450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 </a:t>
              </a:r>
              <a:endParaRPr lang="en-US" sz="450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5" name="Rectangle 4"/>
              <p:cNvSpPr/>
              <p:nvPr/>
            </p:nvSpPr>
            <p:spPr>
              <a:xfrm>
                <a:off x="609600" y="1714500"/>
                <a:ext cx="16992600" cy="4764125"/>
              </a:xfrm>
              <a:prstGeom prst="rect">
                <a:avLst/>
              </a:prstGeom>
            </p:spPr>
            <p:txBody>
              <a:bodyPr wrap="square">
                <a:spAutoFit/>
              </a:bodyPr>
              <a:lstStyle/>
              <a:p>
                <a:pPr algn="just">
                  <a:lnSpc>
                    <a:spcPct val="150000"/>
                  </a:lnSpc>
                </a:pPr>
                <a:r>
                  <a:rPr lang="vi-VN" sz="4000" smtClean="0">
                    <a:solidFill>
                      <a:schemeClr val="bg1"/>
                    </a:solidFill>
                  </a:rPr>
                  <a:t>a) Vẽ hai đường thẳng ab và cd cắt nhạu tại điểm I. Xác định các cặp góc đối đỉnh trên hình vẽ.</a:t>
                </a:r>
              </a:p>
              <a:p>
                <a:pPr algn="just">
                  <a:lnSpc>
                    <a:spcPct val="150000"/>
                  </a:lnSpc>
                </a:pPr>
                <a:r>
                  <a:rPr lang="vi-VN" sz="4000">
                    <a:solidFill>
                      <a:schemeClr val="bg1"/>
                    </a:solidFill>
                  </a:rPr>
                  <a:t>b) Vẽ </a:t>
                </a:r>
                <a14:m>
                  <m:oMath xmlns:m="http://schemas.openxmlformats.org/officeDocument/2006/math">
                    <m:acc>
                      <m:accPr>
                        <m:chr m:val="̂"/>
                        <m:ctrlPr>
                          <a:rPr lang="en-US" sz="4000" i="1" smtClean="0">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𝑥𝑂𝑦</m:t>
                        </m:r>
                      </m:e>
                    </m:acc>
                  </m:oMath>
                </a14:m>
                <a:r>
                  <a:rPr lang="vi-VN" sz="4000">
                    <a:solidFill>
                      <a:schemeClr val="bg1"/>
                    </a:solidFill>
                  </a:rPr>
                  <a:t> rồi vẽ </a:t>
                </a: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b="0" i="1" smtClean="0">
                            <a:solidFill>
                              <a:schemeClr val="bg1"/>
                            </a:solidFill>
                            <a:latin typeface="Cambria Math" panose="02040503050406030204" pitchFamily="18" charset="0"/>
                          </a:rPr>
                          <m:t>𝑡</m:t>
                        </m:r>
                        <m:r>
                          <a:rPr lang="en-US" sz="4000" i="1">
                            <a:solidFill>
                              <a:schemeClr val="bg1"/>
                            </a:solidFill>
                            <a:latin typeface="Cambria Math" panose="02040503050406030204" pitchFamily="18" charset="0"/>
                          </a:rPr>
                          <m:t>𝑂</m:t>
                        </m:r>
                        <m:r>
                          <a:rPr lang="en-US" sz="4000" b="0" i="1" smtClean="0">
                            <a:solidFill>
                              <a:schemeClr val="bg1"/>
                            </a:solidFill>
                            <a:latin typeface="Cambria Math" panose="02040503050406030204" pitchFamily="18" charset="0"/>
                          </a:rPr>
                          <m:t>𝑧</m:t>
                        </m:r>
                      </m:e>
                    </m:acc>
                  </m:oMath>
                </a14:m>
                <a:r>
                  <a:rPr lang="vi-VN" sz="4000">
                    <a:solidFill>
                      <a:schemeClr val="bg1"/>
                    </a:solidFill>
                  </a:rPr>
                  <a:t> đối </a:t>
                </a:r>
                <a:r>
                  <a:rPr lang="vi-VN" sz="4000">
                    <a:solidFill>
                      <a:schemeClr val="bg1"/>
                    </a:solidFill>
                  </a:rPr>
                  <a:t>đỉnh </a:t>
                </a:r>
                <a:r>
                  <a:rPr lang="vi-VN" sz="4000" smtClean="0">
                    <a:solidFill>
                      <a:schemeClr val="bg1"/>
                    </a:solidFill>
                  </a:rPr>
                  <a:t>với</a:t>
                </a:r>
                <a:r>
                  <a:rPr lang="en-US" sz="4000" smtClean="0">
                    <a:solidFill>
                      <a:schemeClr val="bg1"/>
                    </a:solidFill>
                  </a:rPr>
                  <a:t> </a:t>
                </a:r>
                <a14:m>
                  <m:oMath xmlns:m="http://schemas.openxmlformats.org/officeDocument/2006/math">
                    <m:acc>
                      <m:accPr>
                        <m:chr m:val="̂"/>
                        <m:ctrlPr>
                          <a:rPr lang="en-US" sz="4000" i="1">
                            <a:solidFill>
                              <a:prstClr val="white"/>
                            </a:solidFill>
                            <a:latin typeface="Cambria Math" panose="02040503050406030204" pitchFamily="18" charset="0"/>
                          </a:rPr>
                        </m:ctrlPr>
                      </m:accPr>
                      <m:e>
                        <m:r>
                          <a:rPr lang="en-US" sz="4000" i="1">
                            <a:solidFill>
                              <a:prstClr val="white"/>
                            </a:solidFill>
                            <a:latin typeface="Cambria Math" panose="02040503050406030204" pitchFamily="18" charset="0"/>
                          </a:rPr>
                          <m:t>𝑥𝑂𝑦</m:t>
                        </m:r>
                      </m:e>
                    </m:acc>
                  </m:oMath>
                </a14:m>
                <a:r>
                  <a:rPr lang="vi-VN" sz="4000">
                    <a:solidFill>
                      <a:schemeClr val="bg1"/>
                    </a:solidFill>
                  </a:rPr>
                  <a:t>.</a:t>
                </a:r>
              </a:p>
              <a:p>
                <a:pPr algn="just">
                  <a:lnSpc>
                    <a:spcPct val="150000"/>
                  </a:lnSpc>
                </a:pPr>
                <a:r>
                  <a:rPr lang="vi-VN" sz="4000">
                    <a:solidFill>
                      <a:schemeClr val="bg1"/>
                    </a:solidFill>
                  </a:rPr>
                  <a:t>c) Các cặp góc </a:t>
                </a: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m:t>
                        </m:r>
                        <m:r>
                          <a:rPr lang="en-US" sz="4000" b="0" i="1" smtClean="0">
                            <a:solidFill>
                              <a:schemeClr val="bg1"/>
                            </a:solidFill>
                            <a:latin typeface="Cambria Math" panose="02040503050406030204" pitchFamily="18" charset="0"/>
                          </a:rPr>
                          <m:t>𝐷</m:t>
                        </m:r>
                        <m:r>
                          <a:rPr lang="en-US" sz="4000" i="1">
                            <a:solidFill>
                              <a:schemeClr val="bg1"/>
                            </a:solidFill>
                            <a:latin typeface="Cambria Math" panose="02040503050406030204" pitchFamily="18" charset="0"/>
                          </a:rPr>
                          <m:t>𝑦</m:t>
                        </m:r>
                      </m:e>
                    </m:acc>
                  </m:oMath>
                </a14:m>
                <a:r>
                  <a:rPr lang="vi-VN" sz="4000">
                    <a:solidFill>
                      <a:schemeClr val="bg1"/>
                    </a:solidFill>
                  </a:rPr>
                  <a:t> và </a:t>
                </a: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b="0" i="1" smtClean="0">
                            <a:solidFill>
                              <a:schemeClr val="bg1"/>
                            </a:solidFill>
                            <a:latin typeface="Cambria Math" panose="02040503050406030204" pitchFamily="18" charset="0"/>
                          </a:rPr>
                          <m:t>𝑧𝐷𝑡</m:t>
                        </m:r>
                      </m:e>
                    </m:acc>
                  </m:oMath>
                </a14:m>
                <a:r>
                  <a:rPr lang="vi-VN" sz="4000">
                    <a:solidFill>
                      <a:schemeClr val="bg1"/>
                    </a:solidFill>
                  </a:rPr>
                  <a:t> trong Hình 8a và cặp góc </a:t>
                </a: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b="0" i="1" smtClean="0">
                            <a:solidFill>
                              <a:schemeClr val="bg1"/>
                            </a:solidFill>
                            <a:latin typeface="Cambria Math" panose="02040503050406030204" pitchFamily="18" charset="0"/>
                          </a:rPr>
                          <m:t>𝑥𝑀𝑧</m:t>
                        </m:r>
                      </m:e>
                    </m:acc>
                  </m:oMath>
                </a14:m>
                <a:r>
                  <a:rPr lang="vi-VN" sz="4000">
                    <a:solidFill>
                      <a:schemeClr val="bg1"/>
                    </a:solidFill>
                  </a:rPr>
                  <a:t> và </a:t>
                </a: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b="0" i="1" smtClean="0">
                            <a:solidFill>
                              <a:schemeClr val="bg1"/>
                            </a:solidFill>
                            <a:latin typeface="Cambria Math" panose="02040503050406030204" pitchFamily="18" charset="0"/>
                          </a:rPr>
                          <m:t>𝑡𝑀</m:t>
                        </m:r>
                        <m:r>
                          <a:rPr lang="en-US" sz="4000" i="1">
                            <a:solidFill>
                              <a:schemeClr val="bg1"/>
                            </a:solidFill>
                            <a:latin typeface="Cambria Math" panose="02040503050406030204" pitchFamily="18" charset="0"/>
                          </a:rPr>
                          <m:t>𝑦</m:t>
                        </m:r>
                      </m:e>
                    </m:acc>
                  </m:oMath>
                </a14:m>
                <a:r>
                  <a:rPr lang="vi-VN" sz="4000">
                    <a:solidFill>
                      <a:schemeClr val="bg1"/>
                    </a:solidFill>
                  </a:rPr>
                  <a:t> trong Hình 8b có phải là các cặp góc đối đỉnh hay không? Hãy giải thích tại sao.</a:t>
                </a:r>
                <a:endParaRPr lang="vi-VN" sz="4000" b="0" i="0">
                  <a:solidFill>
                    <a:schemeClr val="bg1"/>
                  </a:solidFill>
                  <a:effectLst/>
                </a:endParaRPr>
              </a:p>
            </p:txBody>
          </p:sp>
        </mc:Choice>
        <mc:Fallback>
          <p:sp>
            <p:nvSpPr>
              <p:cNvPr id="5" name="Rectangle 4"/>
              <p:cNvSpPr>
                <a:spLocks noRot="1" noChangeAspect="1" noMove="1" noResize="1" noEditPoints="1" noAdjustHandles="1" noChangeArrowheads="1" noChangeShapeType="1" noTextEdit="1"/>
              </p:cNvSpPr>
              <p:nvPr/>
            </p:nvSpPr>
            <p:spPr>
              <a:xfrm>
                <a:off x="609600" y="1714500"/>
                <a:ext cx="16992600" cy="4764125"/>
              </a:xfrm>
              <a:prstGeom prst="rect">
                <a:avLst/>
              </a:prstGeom>
              <a:blipFill rotWithShape="0">
                <a:blip r:embed="rId6"/>
                <a:stretch>
                  <a:fillRect l="-1255" r="-1220" b="-2046"/>
                </a:stretch>
              </a:blipFill>
            </p:spPr>
            <p:txBody>
              <a:bodyPr/>
              <a:lstStyle/>
              <a:p>
                <a:r>
                  <a:rPr lang="en-US">
                    <a:noFill/>
                  </a:rPr>
                  <a:t> </a:t>
                </a:r>
              </a:p>
            </p:txBody>
          </p:sp>
        </mc:Fallback>
      </mc:AlternateContent>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362200" y="6819900"/>
            <a:ext cx="13258800" cy="3513268"/>
          </a:xfrm>
          <a:prstGeom prst="rect">
            <a:avLst/>
          </a:prstGeom>
        </p:spPr>
      </p:pic>
      <p:pic>
        <p:nvPicPr>
          <p:cNvPr id="18"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019295">
            <a:off x="17141696" y="3145"/>
            <a:ext cx="753606" cy="1535123"/>
          </a:xfrm>
          <a:prstGeom prst="rect">
            <a:avLst/>
          </a:prstGeom>
        </p:spPr>
      </p:pic>
      <p:pic>
        <p:nvPicPr>
          <p:cNvPr id="19" name="Picture 6"/>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771786">
            <a:off x="171230" y="8697866"/>
            <a:ext cx="1338703" cy="1421403"/>
          </a:xfrm>
          <a:prstGeom prst="rect">
            <a:avLst/>
          </a:prstGeom>
        </p:spPr>
      </p:pic>
    </p:spTree>
    <p:extLst>
      <p:ext uri="{BB962C8B-B14F-4D97-AF65-F5344CB8AC3E}">
        <p14:creationId xmlns:p14="http://schemas.microsoft.com/office/powerpoint/2010/main" val="234171807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44511">
            <a:off x="-460196" y="9534035"/>
            <a:ext cx="1513500" cy="1505932"/>
          </a:xfrm>
          <a:prstGeom prst="rect">
            <a:avLst/>
          </a:prstGeom>
        </p:spPr>
      </p:pic>
      <p:sp>
        <p:nvSpPr>
          <p:cNvPr id="13" name="Oval Callout 12"/>
          <p:cNvSpPr/>
          <p:nvPr/>
        </p:nvSpPr>
        <p:spPr>
          <a:xfrm>
            <a:off x="8229600" y="359617"/>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15"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3131271">
            <a:off x="625311" y="22456"/>
            <a:ext cx="1439038" cy="1527936"/>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1104900" y="2476500"/>
                <a:ext cx="11963400" cy="2036198"/>
              </a:xfrm>
              <a:prstGeom prst="rect">
                <a:avLst/>
              </a:prstGeom>
            </p:spPr>
            <p:txBody>
              <a:bodyPr wrap="square">
                <a:spAutoFit/>
              </a:bodyPr>
              <a:lstStyle/>
              <a:p>
                <a:pPr>
                  <a:lnSpc>
                    <a:spcPct val="150000"/>
                  </a:lnSpc>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Các cặp góc đối đỉnh trên hình vẽ là: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𝑎𝐼𝑑</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𝑏𝐼𝑐</m:t>
                        </m:r>
                      </m:e>
                    </m:acc>
                  </m:oMath>
                </a14:m>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nSpc>
                    <a:spcPct val="150000"/>
                  </a:lnSpc>
                </a:pP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𝑎𝐼𝑐</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𝑏𝐼𝑑</m:t>
                        </m:r>
                      </m:e>
                    </m:acc>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1104900" y="2476500"/>
                <a:ext cx="11963400" cy="2036198"/>
              </a:xfrm>
              <a:prstGeom prst="rect">
                <a:avLst/>
              </a:prstGeom>
              <a:blipFill rotWithShape="0">
                <a:blip r:embed="rId11"/>
                <a:stretch>
                  <a:fillRect l="-1783" b="-5689"/>
                </a:stretch>
              </a:blipFill>
            </p:spPr>
            <p:txBody>
              <a:bodyPr/>
              <a:lstStyle/>
              <a:p>
                <a:r>
                  <a:rPr lang="en-US">
                    <a:noFill/>
                  </a:rPr>
                  <a:t> </a:t>
                </a:r>
              </a:p>
            </p:txBody>
          </p:sp>
        </mc:Fallback>
      </mc:AlternateContent>
      <p:sp>
        <p:nvSpPr>
          <p:cNvPr id="9" name="Rectangle 8"/>
          <p:cNvSpPr/>
          <p:nvPr/>
        </p:nvSpPr>
        <p:spPr>
          <a:xfrm>
            <a:off x="457200" y="1714500"/>
            <a:ext cx="13573301" cy="707886"/>
          </a:xfrm>
          <a:prstGeom prst="rect">
            <a:avLst/>
          </a:prstGeom>
        </p:spPr>
        <p:txBody>
          <a:bodyPr wrap="square">
            <a:spAutoFit/>
          </a:bodyPr>
          <a:lstStyle/>
          <a:p>
            <a:r>
              <a:rPr lang="vi-VN" sz="4000">
                <a:solidFill>
                  <a:prstClr val="white"/>
                </a:solidFill>
              </a:rPr>
              <a:t>a) Vẽ hai đường thẳng ab và cd cắt nhạu tại điểm I. </a:t>
            </a:r>
            <a:endParaRPr lang="en-US"/>
          </a:p>
        </p:txBody>
      </p:sp>
      <p:pic>
        <p:nvPicPr>
          <p:cNvPr id="12" name="Picture 11"/>
          <p:cNvPicPr>
            <a:picLocks noChangeAspect="1"/>
          </p:cNvPicPr>
          <p:nvPr/>
        </p:nvPicPr>
        <p:blipFill>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4201592" y="359617"/>
            <a:ext cx="3557355" cy="5235471"/>
          </a:xfrm>
          <a:prstGeom prst="rect">
            <a:avLst/>
          </a:prstGeom>
        </p:spPr>
      </p:pic>
      <mc:AlternateContent xmlns:mc="http://schemas.openxmlformats.org/markup-compatibility/2006">
        <mc:Choice xmlns:a14="http://schemas.microsoft.com/office/drawing/2010/main" Requires="a14">
          <p:sp>
            <p:nvSpPr>
              <p:cNvPr id="16" name="Rectangle 15"/>
              <p:cNvSpPr/>
              <p:nvPr/>
            </p:nvSpPr>
            <p:spPr>
              <a:xfrm>
                <a:off x="488868" y="4610100"/>
                <a:ext cx="8775864" cy="1045864"/>
              </a:xfrm>
              <a:prstGeom prst="rect">
                <a:avLst/>
              </a:prstGeom>
            </p:spPr>
            <p:txBody>
              <a:bodyPr wrap="none">
                <a:spAutoFit/>
              </a:bodyPr>
              <a:lstStyle/>
              <a:p>
                <a:pPr lvl="0" algn="just">
                  <a:lnSpc>
                    <a:spcPct val="150000"/>
                  </a:lnSpc>
                </a:pPr>
                <a:r>
                  <a:rPr lang="vi-VN" sz="4000">
                    <a:solidFill>
                      <a:prstClr val="white"/>
                    </a:solidFill>
                  </a:rPr>
                  <a:t>b) Vẽ </a:t>
                </a:r>
                <a14:m>
                  <m:oMath xmlns:m="http://schemas.openxmlformats.org/officeDocument/2006/math">
                    <m:acc>
                      <m:accPr>
                        <m:chr m:val="̂"/>
                        <m:ctrlPr>
                          <a:rPr lang="en-US" sz="4000" i="1">
                            <a:solidFill>
                              <a:prstClr val="white"/>
                            </a:solidFill>
                            <a:latin typeface="Cambria Math" panose="02040503050406030204" pitchFamily="18" charset="0"/>
                          </a:rPr>
                        </m:ctrlPr>
                      </m:accPr>
                      <m:e>
                        <m:r>
                          <a:rPr lang="en-US" sz="4000" i="1">
                            <a:solidFill>
                              <a:prstClr val="white"/>
                            </a:solidFill>
                            <a:latin typeface="Cambria Math" panose="02040503050406030204" pitchFamily="18" charset="0"/>
                          </a:rPr>
                          <m:t>𝑥𝑂𝑦</m:t>
                        </m:r>
                      </m:e>
                    </m:acc>
                  </m:oMath>
                </a14:m>
                <a:r>
                  <a:rPr lang="vi-VN" sz="4000">
                    <a:solidFill>
                      <a:prstClr val="white"/>
                    </a:solidFill>
                  </a:rPr>
                  <a:t> rồi vẽ </a:t>
                </a:r>
                <a14:m>
                  <m:oMath xmlns:m="http://schemas.openxmlformats.org/officeDocument/2006/math">
                    <m:acc>
                      <m:accPr>
                        <m:chr m:val="̂"/>
                        <m:ctrlPr>
                          <a:rPr lang="en-US" sz="4000" i="1">
                            <a:solidFill>
                              <a:prstClr val="white"/>
                            </a:solidFill>
                            <a:latin typeface="Cambria Math" panose="02040503050406030204" pitchFamily="18" charset="0"/>
                          </a:rPr>
                        </m:ctrlPr>
                      </m:accPr>
                      <m:e>
                        <m:r>
                          <a:rPr lang="en-US" sz="4000" i="1">
                            <a:solidFill>
                              <a:prstClr val="white"/>
                            </a:solidFill>
                            <a:latin typeface="Cambria Math" panose="02040503050406030204" pitchFamily="18" charset="0"/>
                          </a:rPr>
                          <m:t>𝑡</m:t>
                        </m:r>
                        <m:r>
                          <a:rPr lang="en-US" sz="4000" i="1">
                            <a:solidFill>
                              <a:prstClr val="white"/>
                            </a:solidFill>
                            <a:latin typeface="Cambria Math" panose="02040503050406030204" pitchFamily="18" charset="0"/>
                          </a:rPr>
                          <m:t>𝑂</m:t>
                        </m:r>
                        <m:r>
                          <a:rPr lang="en-US" sz="4000" i="1">
                            <a:solidFill>
                              <a:prstClr val="white"/>
                            </a:solidFill>
                            <a:latin typeface="Cambria Math" panose="02040503050406030204" pitchFamily="18" charset="0"/>
                          </a:rPr>
                          <m:t>𝑧</m:t>
                        </m:r>
                      </m:e>
                    </m:acc>
                  </m:oMath>
                </a14:m>
                <a:r>
                  <a:rPr lang="vi-VN" sz="4000">
                    <a:solidFill>
                      <a:prstClr val="white"/>
                    </a:solidFill>
                  </a:rPr>
                  <a:t> đối đỉnh </a:t>
                </a:r>
                <a:r>
                  <a:rPr lang="vi-VN" sz="4000">
                    <a:solidFill>
                      <a:prstClr val="white"/>
                    </a:solidFill>
                  </a:rPr>
                  <a:t>với</a:t>
                </a:r>
                <a:r>
                  <a:rPr lang="en-US" sz="4000">
                    <a:solidFill>
                      <a:prstClr val="white"/>
                    </a:solidFill>
                  </a:rPr>
                  <a:t> </a:t>
                </a:r>
                <a14:m>
                  <m:oMath xmlns:m="http://schemas.openxmlformats.org/officeDocument/2006/math">
                    <m:acc>
                      <m:accPr>
                        <m:chr m:val="̂"/>
                        <m:ctrlPr>
                          <a:rPr lang="en-US" sz="4000" i="1">
                            <a:solidFill>
                              <a:prstClr val="white"/>
                            </a:solidFill>
                            <a:latin typeface="Cambria Math" panose="02040503050406030204" pitchFamily="18" charset="0"/>
                          </a:rPr>
                        </m:ctrlPr>
                      </m:accPr>
                      <m:e>
                        <m:r>
                          <a:rPr lang="en-US" sz="4000" i="1">
                            <a:solidFill>
                              <a:prstClr val="white"/>
                            </a:solidFill>
                            <a:latin typeface="Cambria Math" panose="02040503050406030204" pitchFamily="18" charset="0"/>
                          </a:rPr>
                          <m:t>𝑥𝑂𝑦</m:t>
                        </m:r>
                      </m:e>
                    </m:acc>
                  </m:oMath>
                </a14:m>
                <a:r>
                  <a:rPr lang="vi-VN" sz="4000">
                    <a:solidFill>
                      <a:prstClr val="white"/>
                    </a:solidFill>
                  </a:rPr>
                  <a:t>.</a:t>
                </a:r>
              </a:p>
            </p:txBody>
          </p:sp>
        </mc:Choice>
        <mc:Fallback>
          <p:sp>
            <p:nvSpPr>
              <p:cNvPr id="16" name="Rectangle 15"/>
              <p:cNvSpPr>
                <a:spLocks noRot="1" noChangeAspect="1" noMove="1" noResize="1" noEditPoints="1" noAdjustHandles="1" noChangeArrowheads="1" noChangeShapeType="1" noTextEdit="1"/>
              </p:cNvSpPr>
              <p:nvPr/>
            </p:nvSpPr>
            <p:spPr>
              <a:xfrm>
                <a:off x="488868" y="4610100"/>
                <a:ext cx="8775864" cy="1045864"/>
              </a:xfrm>
              <a:prstGeom prst="rect">
                <a:avLst/>
              </a:prstGeom>
              <a:blipFill rotWithShape="0">
                <a:blip r:embed="rId14"/>
                <a:stretch>
                  <a:fillRect l="-2431" r="-1597" b="-12209"/>
                </a:stretch>
              </a:blipFill>
            </p:spPr>
            <p:txBody>
              <a:bodyPr/>
              <a:lstStyle/>
              <a:p>
                <a:r>
                  <a:rPr lang="en-US">
                    <a:noFill/>
                  </a:rPr>
                  <a:t> </a:t>
                </a:r>
              </a:p>
            </p:txBody>
          </p:sp>
        </mc:Fallback>
      </mc:AlternateContent>
      <p:grpSp>
        <p:nvGrpSpPr>
          <p:cNvPr id="44" name="Group 43"/>
          <p:cNvGrpSpPr/>
          <p:nvPr/>
        </p:nvGrpSpPr>
        <p:grpSpPr>
          <a:xfrm>
            <a:off x="13030200" y="5403564"/>
            <a:ext cx="2144233" cy="4381358"/>
            <a:chOff x="13030200" y="5403564"/>
            <a:chExt cx="2144233" cy="4381358"/>
          </a:xfrm>
        </p:grpSpPr>
        <p:grpSp>
          <p:nvGrpSpPr>
            <p:cNvPr id="42" name="Group 41"/>
            <p:cNvGrpSpPr/>
            <p:nvPr/>
          </p:nvGrpSpPr>
          <p:grpSpPr>
            <a:xfrm>
              <a:off x="13258800" y="6068533"/>
              <a:ext cx="1915633" cy="3189767"/>
              <a:chOff x="13258800" y="6068533"/>
              <a:chExt cx="1915633" cy="3189767"/>
            </a:xfrm>
          </p:grpSpPr>
          <p:cxnSp>
            <p:nvCxnSpPr>
              <p:cNvPr id="30" name="Straight Connector 29"/>
              <p:cNvCxnSpPr/>
              <p:nvPr/>
            </p:nvCxnSpPr>
            <p:spPr>
              <a:xfrm flipH="1">
                <a:off x="13258800" y="6068533"/>
                <a:ext cx="1676400" cy="1524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3269433" y="7581900"/>
                <a:ext cx="1905000" cy="1676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Arc 32"/>
              <p:cNvSpPr/>
              <p:nvPr/>
            </p:nvSpPr>
            <p:spPr>
              <a:xfrm>
                <a:off x="13290698" y="7347099"/>
                <a:ext cx="485592" cy="533400"/>
              </a:xfrm>
              <a:prstGeom prst="arc">
                <a:avLst>
                  <a:gd name="adj1" fmla="val 16200000"/>
                  <a:gd name="adj2" fmla="val 4588851"/>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TextBox 39"/>
            <p:cNvSpPr txBox="1"/>
            <p:nvPr/>
          </p:nvSpPr>
          <p:spPr>
            <a:xfrm>
              <a:off x="14820900" y="9200147"/>
              <a:ext cx="228600" cy="584775"/>
            </a:xfrm>
            <a:prstGeom prst="rect">
              <a:avLst/>
            </a:prstGeom>
            <a:noFill/>
          </p:spPr>
          <p:txBody>
            <a:bodyPr wrap="square" rtlCol="0">
              <a:spAutoFit/>
            </a:bodyPr>
            <a:lstStyle/>
            <a:p>
              <a:r>
                <a:rPr lang="en-US" sz="3200" smtClean="0">
                  <a:solidFill>
                    <a:schemeClr val="bg1"/>
                  </a:solidFill>
                  <a:latin typeface="Arial" panose="020B0604020202020204" pitchFamily="34" charset="0"/>
                  <a:cs typeface="Arial" panose="020B0604020202020204" pitchFamily="34" charset="0"/>
                </a:rPr>
                <a:t>x</a:t>
              </a:r>
              <a:endParaRPr lang="en-US" sz="3200">
                <a:solidFill>
                  <a:schemeClr val="bg1"/>
                </a:solidFill>
                <a:latin typeface="Arial" panose="020B0604020202020204" pitchFamily="34" charset="0"/>
                <a:cs typeface="Arial" panose="020B0604020202020204" pitchFamily="34" charset="0"/>
              </a:endParaRPr>
            </a:p>
          </p:txBody>
        </p:sp>
        <p:sp>
          <p:nvSpPr>
            <p:cNvPr id="41" name="TextBox 40"/>
            <p:cNvSpPr txBox="1"/>
            <p:nvPr/>
          </p:nvSpPr>
          <p:spPr>
            <a:xfrm>
              <a:off x="14706600" y="5403564"/>
              <a:ext cx="228600" cy="584775"/>
            </a:xfrm>
            <a:prstGeom prst="rect">
              <a:avLst/>
            </a:prstGeom>
            <a:noFill/>
          </p:spPr>
          <p:txBody>
            <a:bodyPr wrap="square" rtlCol="0">
              <a:spAutoFit/>
            </a:bodyPr>
            <a:lstStyle/>
            <a:p>
              <a:r>
                <a:rPr lang="en-US" sz="3200" smtClean="0">
                  <a:solidFill>
                    <a:schemeClr val="bg1"/>
                  </a:solidFill>
                  <a:latin typeface="Arial" panose="020B0604020202020204" pitchFamily="34" charset="0"/>
                  <a:cs typeface="Arial" panose="020B0604020202020204" pitchFamily="34" charset="0"/>
                </a:rPr>
                <a:t>y</a:t>
              </a:r>
              <a:endParaRPr lang="en-US" sz="3200">
                <a:solidFill>
                  <a:schemeClr val="bg1"/>
                </a:solidFill>
                <a:latin typeface="Arial" panose="020B0604020202020204" pitchFamily="34" charset="0"/>
                <a:cs typeface="Arial" panose="020B0604020202020204" pitchFamily="34" charset="0"/>
              </a:endParaRPr>
            </a:p>
          </p:txBody>
        </p:sp>
        <p:sp>
          <p:nvSpPr>
            <p:cNvPr id="43" name="TextBox 42"/>
            <p:cNvSpPr txBox="1"/>
            <p:nvPr/>
          </p:nvSpPr>
          <p:spPr>
            <a:xfrm>
              <a:off x="13030200" y="7613799"/>
              <a:ext cx="228600" cy="584775"/>
            </a:xfrm>
            <a:prstGeom prst="rect">
              <a:avLst/>
            </a:prstGeom>
            <a:noFill/>
          </p:spPr>
          <p:txBody>
            <a:bodyPr wrap="square" rtlCol="0">
              <a:spAutoFit/>
            </a:bodyPr>
            <a:lstStyle/>
            <a:p>
              <a:r>
                <a:rPr lang="en-US" sz="3200">
                  <a:solidFill>
                    <a:schemeClr val="bg1"/>
                  </a:solidFill>
                  <a:latin typeface="Arial" panose="020B0604020202020204" pitchFamily="34" charset="0"/>
                  <a:cs typeface="Arial" panose="020B0604020202020204" pitchFamily="34" charset="0"/>
                </a:rPr>
                <a:t>O</a:t>
              </a:r>
            </a:p>
          </p:txBody>
        </p:sp>
      </p:grpSp>
      <p:grpSp>
        <p:nvGrpSpPr>
          <p:cNvPr id="47" name="Group 46"/>
          <p:cNvGrpSpPr/>
          <p:nvPr/>
        </p:nvGrpSpPr>
        <p:grpSpPr>
          <a:xfrm>
            <a:off x="11277600" y="5230622"/>
            <a:ext cx="1981200" cy="2340645"/>
            <a:chOff x="11277600" y="5230622"/>
            <a:chExt cx="1981200" cy="2340645"/>
          </a:xfrm>
        </p:grpSpPr>
        <p:cxnSp>
          <p:nvCxnSpPr>
            <p:cNvPr id="35" name="Straight Connector 34"/>
            <p:cNvCxnSpPr/>
            <p:nvPr/>
          </p:nvCxnSpPr>
          <p:spPr>
            <a:xfrm flipH="1" flipV="1">
              <a:off x="11277600" y="5769934"/>
              <a:ext cx="1981200" cy="180133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1349523" y="5230622"/>
              <a:ext cx="228600" cy="584775"/>
            </a:xfrm>
            <a:prstGeom prst="rect">
              <a:avLst/>
            </a:prstGeom>
            <a:noFill/>
          </p:spPr>
          <p:txBody>
            <a:bodyPr wrap="square" rtlCol="0">
              <a:spAutoFit/>
            </a:bodyPr>
            <a:lstStyle/>
            <a:p>
              <a:r>
                <a:rPr lang="en-US" sz="3200" smtClean="0">
                  <a:solidFill>
                    <a:schemeClr val="bg1"/>
                  </a:solidFill>
                  <a:latin typeface="Arial" panose="020B0604020202020204" pitchFamily="34" charset="0"/>
                  <a:cs typeface="Arial" panose="020B0604020202020204" pitchFamily="34" charset="0"/>
                </a:rPr>
                <a:t>t</a:t>
              </a:r>
              <a:endParaRPr lang="en-US" sz="3200">
                <a:solidFill>
                  <a:schemeClr val="bg1"/>
                </a:solidFill>
                <a:latin typeface="Arial" panose="020B0604020202020204" pitchFamily="34" charset="0"/>
                <a:cs typeface="Arial" panose="020B0604020202020204" pitchFamily="34" charset="0"/>
              </a:endParaRPr>
            </a:p>
          </p:txBody>
        </p:sp>
      </p:grpSp>
      <p:grpSp>
        <p:nvGrpSpPr>
          <p:cNvPr id="48" name="Group 47"/>
          <p:cNvGrpSpPr/>
          <p:nvPr/>
        </p:nvGrpSpPr>
        <p:grpSpPr>
          <a:xfrm>
            <a:off x="11266968" y="7581900"/>
            <a:ext cx="2002465" cy="2203022"/>
            <a:chOff x="11266968" y="7581900"/>
            <a:chExt cx="2002465" cy="2203022"/>
          </a:xfrm>
        </p:grpSpPr>
        <p:cxnSp>
          <p:nvCxnSpPr>
            <p:cNvPr id="38" name="Straight Connector 37"/>
            <p:cNvCxnSpPr/>
            <p:nvPr/>
          </p:nvCxnSpPr>
          <p:spPr>
            <a:xfrm flipH="1">
              <a:off x="11288233" y="7581900"/>
              <a:ext cx="1981200" cy="164450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1266968" y="9200147"/>
              <a:ext cx="228600" cy="584775"/>
            </a:xfrm>
            <a:prstGeom prst="rect">
              <a:avLst/>
            </a:prstGeom>
            <a:noFill/>
          </p:spPr>
          <p:txBody>
            <a:bodyPr wrap="square" rtlCol="0">
              <a:spAutoFit/>
            </a:bodyPr>
            <a:lstStyle/>
            <a:p>
              <a:r>
                <a:rPr lang="en-US" sz="3200">
                  <a:solidFill>
                    <a:schemeClr val="bg1"/>
                  </a:solidFill>
                  <a:latin typeface="Arial" panose="020B0604020202020204" pitchFamily="34" charset="0"/>
                  <a:cs typeface="Arial" panose="020B0604020202020204" pitchFamily="34" charset="0"/>
                </a:rPr>
                <a:t>z</a:t>
              </a:r>
            </a:p>
          </p:txBody>
        </p:sp>
      </p:grpSp>
      <mc:AlternateContent xmlns:mc="http://schemas.openxmlformats.org/markup-compatibility/2006">
        <mc:Choice xmlns:a14="http://schemas.microsoft.com/office/drawing/2010/main" Requires="a14">
          <p:sp>
            <p:nvSpPr>
              <p:cNvPr id="49" name="Rectangle 48"/>
              <p:cNvSpPr/>
              <p:nvPr/>
            </p:nvSpPr>
            <p:spPr>
              <a:xfrm>
                <a:off x="1236036" y="5676900"/>
                <a:ext cx="9144000" cy="3846053"/>
              </a:xfrm>
              <a:prstGeom prst="rect">
                <a:avLst/>
              </a:prstGeom>
            </p:spPr>
            <p:txBody>
              <a:bodyPr>
                <a:spAutoFit/>
              </a:bodyPr>
              <a:lstStyle/>
              <a:p>
                <a:pPr marL="342900" lvl="0" indent="-342900">
                  <a:lnSpc>
                    <a:spcPct val="150000"/>
                  </a:lnSpc>
                  <a:buSzPts val="1000"/>
                  <a:buFont typeface="Arial" panose="020B0604020202020204" pitchFamily="34" charset="0"/>
                  <a:buChar char="●"/>
                </a:pPr>
                <a:r>
                  <a:rPr lang="en-US" sz="4000" smtClean="0">
                    <a:solidFill>
                      <a:schemeClr val="bg1"/>
                    </a:solidFill>
                    <a:latin typeface="Arial" panose="020B0604020202020204" pitchFamily="34" charset="0"/>
                    <a:ea typeface="Noto Sans Symbols"/>
                    <a:cs typeface="Arial" panose="020B0604020202020204" pitchFamily="34" charset="0"/>
                  </a:rPr>
                  <a:t>Vẽ góc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𝑥𝑂𝑦</m:t>
                        </m:r>
                      </m:e>
                    </m:acc>
                  </m:oMath>
                </a14:m>
                <a:endParaRPr lang="en-US" sz="4000">
                  <a:solidFill>
                    <a:schemeClr val="bg1"/>
                  </a:solidFill>
                  <a:effectLst/>
                  <a:latin typeface="Arial" panose="020B0604020202020204" pitchFamily="34" charset="0"/>
                  <a:ea typeface="Noto Sans Symbols"/>
                  <a:cs typeface="Arial" panose="020B0604020202020204" pitchFamily="34" charset="0"/>
                </a:endParaRPr>
              </a:p>
              <a:p>
                <a:pPr marL="342900" lvl="0" indent="-342900">
                  <a:lnSpc>
                    <a:spcPct val="150000"/>
                  </a:lnSpc>
                  <a:buSzPts val="1000"/>
                  <a:buFont typeface="Arial" panose="020B0604020202020204" pitchFamily="34" charset="0"/>
                  <a:buChar char="●"/>
                </a:pPr>
                <a:r>
                  <a:rPr lang="en-US" sz="4000">
                    <a:solidFill>
                      <a:schemeClr val="bg1"/>
                    </a:solidFill>
                    <a:effectLst/>
                    <a:latin typeface="Arial" panose="020B0604020202020204" pitchFamily="34" charset="0"/>
                    <a:ea typeface="Noto Sans Symbols"/>
                    <a:cs typeface="Arial" panose="020B0604020202020204" pitchFamily="34" charset="0"/>
                  </a:rPr>
                  <a:t>Vẽ tia Ot là tia đối của tia Ox</a:t>
                </a:r>
              </a:p>
              <a:p>
                <a:pPr marL="342900" lvl="0" indent="-342900">
                  <a:lnSpc>
                    <a:spcPct val="150000"/>
                  </a:lnSpc>
                  <a:buSzPts val="1000"/>
                  <a:buFont typeface="Arial" panose="020B0604020202020204" pitchFamily="34" charset="0"/>
                  <a:buChar char="●"/>
                </a:pPr>
                <a:r>
                  <a:rPr lang="en-US" sz="4000">
                    <a:solidFill>
                      <a:schemeClr val="bg1"/>
                    </a:solidFill>
                    <a:effectLst/>
                    <a:latin typeface="Arial" panose="020B0604020202020204" pitchFamily="34" charset="0"/>
                    <a:ea typeface="Noto Sans Symbols"/>
                    <a:cs typeface="Arial" panose="020B0604020202020204" pitchFamily="34" charset="0"/>
                  </a:rPr>
                  <a:t>Vẽ tia Oz là tia đối của tia Oy</a:t>
                </a:r>
              </a:p>
              <a:p>
                <a:pPr>
                  <a:lnSpc>
                    <a:spcPct val="150000"/>
                  </a:lnSpc>
                </a:pP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Ta được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𝑡𝑂𝑧</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đối đỉnh với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𝑥𝑂𝑦</m:t>
                        </m:r>
                      </m:e>
                    </m:acc>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49" name="Rectangle 48"/>
              <p:cNvSpPr>
                <a:spLocks noRot="1" noChangeAspect="1" noMove="1" noResize="1" noEditPoints="1" noAdjustHandles="1" noChangeArrowheads="1" noChangeShapeType="1" noTextEdit="1"/>
              </p:cNvSpPr>
              <p:nvPr/>
            </p:nvSpPr>
            <p:spPr>
              <a:xfrm>
                <a:off x="1236036" y="5676900"/>
                <a:ext cx="9144000" cy="3846053"/>
              </a:xfrm>
              <a:prstGeom prst="rect">
                <a:avLst/>
              </a:prstGeom>
              <a:blipFill rotWithShape="0">
                <a:blip r:embed="rId15"/>
                <a:stretch>
                  <a:fillRect b="-2694"/>
                </a:stretch>
              </a:blipFill>
            </p:spPr>
            <p:txBody>
              <a:bodyPr/>
              <a:lstStyle/>
              <a:p>
                <a:r>
                  <a:rPr lang="en-US">
                    <a:noFill/>
                  </a:rPr>
                  <a:t> </a:t>
                </a:r>
              </a:p>
            </p:txBody>
          </p:sp>
        </mc:Fallback>
      </mc:AlternateContent>
      <p:pic>
        <p:nvPicPr>
          <p:cNvPr id="50"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019295" flipH="1">
            <a:off x="17182650" y="8505076"/>
            <a:ext cx="742174" cy="1535123"/>
          </a:xfrm>
          <a:prstGeom prst="rect">
            <a:avLst/>
          </a:prstGeom>
        </p:spPr>
      </p:pic>
    </p:spTree>
    <p:extLst>
      <p:ext uri="{BB962C8B-B14F-4D97-AF65-F5344CB8AC3E}">
        <p14:creationId xmlns:p14="http://schemas.microsoft.com/office/powerpoint/2010/main" val="43905697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32" dur="500"/>
                                        <p:tgtEl>
                                          <p:spTgt spid="4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9">
                                            <p:txEl>
                                              <p:pRg st="1" end="1"/>
                                            </p:txEl>
                                          </p:spTgt>
                                        </p:tgtEl>
                                        <p:attrNameLst>
                                          <p:attrName>style.visibility</p:attrName>
                                        </p:attrNameLst>
                                      </p:cBhvr>
                                      <p:to>
                                        <p:strVal val="visible"/>
                                      </p:to>
                                    </p:set>
                                    <p:animEffect transition="in" filter="fade">
                                      <p:cBhvr>
                                        <p:cTn id="42" dur="500"/>
                                        <p:tgtEl>
                                          <p:spTgt spid="4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down)">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xEl>
                                              <p:pRg st="2" end="2"/>
                                            </p:txEl>
                                          </p:spTgt>
                                        </p:tgtEl>
                                        <p:attrNameLst>
                                          <p:attrName>style.visibility</p:attrName>
                                        </p:attrNameLst>
                                      </p:cBhvr>
                                      <p:to>
                                        <p:strVal val="visible"/>
                                      </p:to>
                                    </p:set>
                                    <p:animEffect transition="in" filter="fade">
                                      <p:cBhvr>
                                        <p:cTn id="52" dur="500"/>
                                        <p:tgtEl>
                                          <p:spTgt spid="4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down)">
                                      <p:cBhvr>
                                        <p:cTn id="57" dur="5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9">
                                            <p:txEl>
                                              <p:pRg st="3" end="3"/>
                                            </p:txEl>
                                          </p:spTgt>
                                        </p:tgtEl>
                                        <p:attrNameLst>
                                          <p:attrName>style.visibility</p:attrName>
                                        </p:attrNameLst>
                                      </p:cBhvr>
                                      <p:to>
                                        <p:strVal val="visible"/>
                                      </p:to>
                                    </p:set>
                                    <p:animEffect transition="in" filter="wipe(left)">
                                      <p:cBhvr>
                                        <p:cTn id="62" dur="500"/>
                                        <p:tgtEl>
                                          <p:spTgt spid="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P spid="9"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207330">
            <a:off x="16931816" y="-401309"/>
            <a:ext cx="1726834" cy="1718199"/>
          </a:xfrm>
          <a:prstGeom prst="rect">
            <a:avLst/>
          </a:prstGeom>
        </p:spPr>
      </p:pic>
      <p:sp>
        <p:nvSpPr>
          <p:cNvPr id="13" name="Oval Callout 12"/>
          <p:cNvSpPr/>
          <p:nvPr/>
        </p:nvSpPr>
        <p:spPr>
          <a:xfrm>
            <a:off x="8229600" y="1905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15"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3131271">
            <a:off x="625311" y="22456"/>
            <a:ext cx="1439038" cy="1527936"/>
          </a:xfrm>
          <a:prstGeom prst="rect">
            <a:avLst/>
          </a:prstGeom>
        </p:spPr>
      </p:pic>
      <p:pic>
        <p:nvPicPr>
          <p:cNvPr id="50"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019295" flipH="1">
            <a:off x="17289694" y="8984100"/>
            <a:ext cx="675914" cy="1092897"/>
          </a:xfrm>
          <a:prstGeom prst="rect">
            <a:avLst/>
          </a:prstGeom>
        </p:spPr>
      </p:pic>
      <p:pic>
        <p:nvPicPr>
          <p:cNvPr id="25" name="Picture 24"/>
          <p:cNvPicPr>
            <a:picLocks noChangeAspect="1"/>
          </p:cNvPicPr>
          <p:nvPr/>
        </p:nvPicPr>
        <p:blipFill>
          <a:blip r:embed="rId21">
            <a:extLst>
              <a:ext uri="{BEBA8EAE-BF5A-486C-A8C5-ECC9F3942E4B}">
                <a14:imgProps xmlns:a14="http://schemas.microsoft.com/office/drawing/2010/main">
                  <a14:imgLayer r:embed="rId22">
                    <a14:imgEffect>
                      <a14:colorTemperature colorTemp="112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123469" y="1212437"/>
            <a:ext cx="11964861" cy="3170405"/>
          </a:xfrm>
          <a:prstGeom prst="rect">
            <a:avLst/>
          </a:prstGeom>
        </p:spPr>
      </p:pic>
      <p:sp>
        <p:nvSpPr>
          <p:cNvPr id="3" name="Rectangle 2"/>
          <p:cNvSpPr/>
          <p:nvPr/>
        </p:nvSpPr>
        <p:spPr>
          <a:xfrm>
            <a:off x="844865" y="1727410"/>
            <a:ext cx="755335" cy="707886"/>
          </a:xfrm>
          <a:prstGeom prst="rect">
            <a:avLst/>
          </a:prstGeom>
        </p:spPr>
        <p:txBody>
          <a:bodyPr wrap="none">
            <a:spAutoFit/>
          </a:bodyPr>
          <a:lstStyle/>
          <a:p>
            <a:r>
              <a:rPr lang="vi-VN" sz="4000">
                <a:solidFill>
                  <a:prstClr val="white"/>
                </a:solidFill>
              </a:rPr>
              <a:t>c) </a:t>
            </a:r>
            <a:endParaRPr lang="en-US"/>
          </a:p>
        </p:txBody>
      </p:sp>
      <mc:AlternateContent xmlns:mc="http://schemas.openxmlformats.org/markup-compatibility/2006">
        <mc:Choice xmlns:a14="http://schemas.microsoft.com/office/drawing/2010/main" Requires="a14">
          <p:sp>
            <p:nvSpPr>
              <p:cNvPr id="6" name="Rectangle 5"/>
              <p:cNvSpPr/>
              <p:nvPr/>
            </p:nvSpPr>
            <p:spPr>
              <a:xfrm>
                <a:off x="601579" y="4457700"/>
                <a:ext cx="16821487" cy="2773195"/>
              </a:xfrm>
              <a:prstGeom prst="rect">
                <a:avLst/>
              </a:prstGeom>
            </p:spPr>
            <p:txBody>
              <a:bodyPr wrap="square">
                <a:spAutoFit/>
              </a:bodyPr>
              <a:lstStyle/>
              <a:p>
                <a:pPr algn="just">
                  <a:lnSpc>
                    <a:spcPct val="150000"/>
                  </a:lnSpc>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Cặp góc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𝑥𝐷𝑦</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𝑧𝐷𝑡</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trong Hình 8a và cặp góc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𝑥𝑀𝑧</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𝑡𝑀𝑦</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trong Hình 8b không phải là các cặp góc đối đỉnh vì mỗi cạnh của góc này không là cạnh đối của một cạnh của góc kia</a:t>
                </a:r>
              </a:p>
            </p:txBody>
          </p:sp>
        </mc:Choice>
        <mc:Fallback>
          <p:sp>
            <p:nvSpPr>
              <p:cNvPr id="6" name="Rectangle 5"/>
              <p:cNvSpPr>
                <a:spLocks noRot="1" noChangeAspect="1" noMove="1" noResize="1" noEditPoints="1" noAdjustHandles="1" noChangeArrowheads="1" noChangeShapeType="1" noTextEdit="1"/>
              </p:cNvSpPr>
              <p:nvPr/>
            </p:nvSpPr>
            <p:spPr>
              <a:xfrm>
                <a:off x="601579" y="4457700"/>
                <a:ext cx="16821487" cy="2773195"/>
              </a:xfrm>
              <a:prstGeom prst="rect">
                <a:avLst/>
              </a:prstGeom>
              <a:blipFill rotWithShape="0">
                <a:blip r:embed="rId23"/>
                <a:stretch>
                  <a:fillRect l="-1305" r="-1269" b="-8571"/>
                </a:stretch>
              </a:blipFill>
            </p:spPr>
            <p:txBody>
              <a:bodyPr/>
              <a:lstStyle/>
              <a:p>
                <a:r>
                  <a:rPr lang="en-US">
                    <a:noFill/>
                  </a:rPr>
                  <a:t> </a:t>
                </a:r>
              </a:p>
            </p:txBody>
          </p:sp>
        </mc:Fallback>
      </mc:AlternateContent>
      <p:sp>
        <p:nvSpPr>
          <p:cNvPr id="7" name="Rectangle 6"/>
          <p:cNvSpPr/>
          <p:nvPr/>
        </p:nvSpPr>
        <p:spPr>
          <a:xfrm>
            <a:off x="601579" y="7277100"/>
            <a:ext cx="16821487" cy="2862322"/>
          </a:xfrm>
          <a:prstGeom prst="rect">
            <a:avLst/>
          </a:prstGeom>
        </p:spPr>
        <p:txBody>
          <a:bodyPr wrap="square">
            <a:spAutoFit/>
          </a:bodyPr>
          <a:lstStyle/>
          <a:p>
            <a:pPr marL="571500" indent="-571500">
              <a:lnSpc>
                <a:spcPct val="150000"/>
              </a:lnSpc>
              <a:buFont typeface="Arial" panose="020B0604020202020204" pitchFamily="34" charset="0"/>
              <a:buChar cha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Ở Hình 8a, Dt không là tia đối của Dx hay Dy; Dz không là tia đối của Dx hay Dy</a:t>
            </a:r>
          </a:p>
          <a:p>
            <a:pPr marL="571500" indent="-571500">
              <a:lnSpc>
                <a:spcPct val="150000"/>
              </a:lnSpc>
              <a:buFont typeface="Arial" panose="020B0604020202020204" pitchFamily="34" charset="0"/>
              <a:buChar cha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Ở Hình 8b, My là tia đối của Mx nhưng Mt không là tia đối của Mz.</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34305354"/>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up)">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barn(inVertical)">
                                      <p:cBhvr>
                                        <p:cTn id="2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896553">
            <a:off x="546235" y="364411"/>
            <a:ext cx="1174066" cy="1689303"/>
          </a:xfrm>
          <a:prstGeom prst="rect">
            <a:avLst/>
          </a:prstGeom>
        </p:spPr>
      </p:pic>
      <p:sp>
        <p:nvSpPr>
          <p:cNvPr id="9" name="TextBox 9"/>
          <p:cNvSpPr txBox="1"/>
          <p:nvPr/>
        </p:nvSpPr>
        <p:spPr>
          <a:xfrm>
            <a:off x="9849620" y="5964024"/>
            <a:ext cx="3059645" cy="688975"/>
          </a:xfrm>
          <a:prstGeom prst="rect">
            <a:avLst/>
          </a:prstGeom>
        </p:spPr>
        <p:txBody>
          <a:bodyPr lIns="0" tIns="0" rIns="0" bIns="0" rtlCol="0" anchor="t">
            <a:spAutoFit/>
          </a:bodyPr>
          <a:lstStyle/>
          <a:p>
            <a:pPr algn="ctr">
              <a:lnSpc>
                <a:spcPts val="5599"/>
              </a:lnSpc>
            </a:pPr>
            <a:r>
              <a:rPr lang="en-US" sz="3999">
                <a:solidFill>
                  <a:srgbClr val="5F9A80"/>
                </a:solidFill>
                <a:latin typeface="StoryBook Rough"/>
              </a:rPr>
              <a:t>Topics</a:t>
            </a:r>
          </a:p>
        </p:txBody>
      </p:sp>
      <p:sp>
        <p:nvSpPr>
          <p:cNvPr id="10" name="TextBox 10"/>
          <p:cNvSpPr txBox="1"/>
          <p:nvPr/>
        </p:nvSpPr>
        <p:spPr>
          <a:xfrm>
            <a:off x="14341942" y="5964024"/>
            <a:ext cx="3059645" cy="688975"/>
          </a:xfrm>
          <a:prstGeom prst="rect">
            <a:avLst/>
          </a:prstGeom>
        </p:spPr>
        <p:txBody>
          <a:bodyPr lIns="0" tIns="0" rIns="0" bIns="0" rtlCol="0" anchor="t">
            <a:spAutoFit/>
          </a:bodyPr>
          <a:lstStyle/>
          <a:p>
            <a:pPr algn="ctr">
              <a:lnSpc>
                <a:spcPts val="5599"/>
              </a:lnSpc>
            </a:pPr>
            <a:r>
              <a:rPr lang="en-US" sz="3999">
                <a:solidFill>
                  <a:srgbClr val="5F9A80"/>
                </a:solidFill>
                <a:latin typeface="StoryBook Rough"/>
              </a:rPr>
              <a:t>Requirements</a:t>
            </a:r>
          </a:p>
        </p:txBody>
      </p:sp>
      <p:sp>
        <p:nvSpPr>
          <p:cNvPr id="12"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smtClean="0">
                <a:solidFill>
                  <a:srgbClr val="FFFF00"/>
                </a:solidFill>
                <a:latin typeface="Arial" panose="020B0604020202020204" pitchFamily="34" charset="0"/>
              </a:rPr>
              <a:t>KHỞI ĐỘNG</a:t>
            </a:r>
            <a:endParaRPr lang="vi-VN" sz="6000" b="1" kern="0">
              <a:solidFill>
                <a:srgbClr val="FFFF00"/>
              </a:solidFill>
              <a:latin typeface="Arial" panose="020B0604020202020204" pitchFamily="34" charset="0"/>
            </a:endParaRPr>
          </a:p>
        </p:txBody>
      </p:sp>
      <p:pic>
        <p:nvPicPr>
          <p:cNvPr id="16"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9903607">
            <a:off x="16940511" y="196988"/>
            <a:ext cx="1096703" cy="1233510"/>
          </a:xfrm>
          <a:prstGeom prst="rect">
            <a:avLst/>
          </a:prstGeom>
        </p:spPr>
      </p:pic>
      <p:sp>
        <p:nvSpPr>
          <p:cNvPr id="17" name="Rectangle 16"/>
          <p:cNvSpPr/>
          <p:nvPr/>
        </p:nvSpPr>
        <p:spPr>
          <a:xfrm>
            <a:off x="838200" y="2774872"/>
            <a:ext cx="8383711" cy="4708981"/>
          </a:xfrm>
          <a:prstGeom prst="rect">
            <a:avLst/>
          </a:prstGeom>
        </p:spPr>
        <p:txBody>
          <a:bodyPr wrap="square">
            <a:spAutoFit/>
          </a:bodyPr>
          <a:lstStyle/>
          <a:p>
            <a:pPr algn="just">
              <a:lnSpc>
                <a:spcPct val="150000"/>
              </a:lnSpc>
            </a:pPr>
            <a:r>
              <a:rPr lang="nl-NL" sz="4000">
                <a:solidFill>
                  <a:schemeClr val="bg1"/>
                </a:solidFill>
                <a:latin typeface="Arial" panose="020B0604020202020204" pitchFamily="34" charset="0"/>
                <a:ea typeface="Calibri" panose="020F0502020204030204" pitchFamily="34" charset="0"/>
                <a:cs typeface="Arial" panose="020B0604020202020204" pitchFamily="34" charset="0"/>
              </a:rPr>
              <a:t>Trên mặt đồng hồ sau, em hãy </a:t>
            </a:r>
            <a:r>
              <a:rPr lang="nl-NL" sz="4000" smtClean="0">
                <a:solidFill>
                  <a:schemeClr val="bg1"/>
                </a:solidFill>
                <a:latin typeface="Arial" panose="020B0604020202020204" pitchFamily="34" charset="0"/>
                <a:ea typeface="Calibri" panose="020F0502020204030204" pitchFamily="34" charset="0"/>
                <a:cs typeface="Arial" panose="020B0604020202020204" pitchFamily="34" charset="0"/>
              </a:rPr>
              <a:t>   quan </a:t>
            </a:r>
            <a:r>
              <a:rPr lang="nl-NL" sz="4000">
                <a:solidFill>
                  <a:schemeClr val="bg1"/>
                </a:solidFill>
                <a:latin typeface="Arial" panose="020B0604020202020204" pitchFamily="34" charset="0"/>
                <a:ea typeface="Calibri" panose="020F0502020204030204" pitchFamily="34" charset="0"/>
                <a:cs typeface="Arial" panose="020B0604020202020204" pitchFamily="34" charset="0"/>
              </a:rPr>
              <a:t>sát hai góc: </a:t>
            </a:r>
            <a:endParaRPr lang="nl-NL" sz="400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nl-NL" sz="4000" smtClean="0">
                <a:solidFill>
                  <a:schemeClr val="bg1"/>
                </a:solidFill>
                <a:latin typeface="Arial" panose="020B0604020202020204" pitchFamily="34" charset="0"/>
                <a:ea typeface="Calibri" panose="020F0502020204030204" pitchFamily="34" charset="0"/>
                <a:cs typeface="Arial" panose="020B0604020202020204" pitchFamily="34" charset="0"/>
              </a:rPr>
              <a:t>Góc </a:t>
            </a:r>
            <a:r>
              <a:rPr lang="nl-NL" sz="4000">
                <a:solidFill>
                  <a:schemeClr val="bg1"/>
                </a:solidFill>
                <a:latin typeface="Arial" panose="020B0604020202020204" pitchFamily="34" charset="0"/>
                <a:ea typeface="Calibri" panose="020F0502020204030204" pitchFamily="34" charset="0"/>
                <a:cs typeface="Arial" panose="020B0604020202020204" pitchFamily="34" charset="0"/>
              </a:rPr>
              <a:t>tạo </a:t>
            </a:r>
            <a:r>
              <a:rPr lang="nl-NL" sz="4000" smtClean="0">
                <a:solidFill>
                  <a:schemeClr val="bg1"/>
                </a:solidFill>
                <a:latin typeface="Arial" panose="020B0604020202020204" pitchFamily="34" charset="0"/>
                <a:ea typeface="Calibri" panose="020F0502020204030204" pitchFamily="34" charset="0"/>
                <a:cs typeface="Arial" panose="020B0604020202020204" pitchFamily="34" charset="0"/>
              </a:rPr>
              <a:t>bởi kim </a:t>
            </a:r>
            <a:r>
              <a:rPr lang="nl-NL" sz="4000">
                <a:solidFill>
                  <a:schemeClr val="bg1"/>
                </a:solidFill>
                <a:latin typeface="Arial" panose="020B0604020202020204" pitchFamily="34" charset="0"/>
                <a:ea typeface="Calibri" panose="020F0502020204030204" pitchFamily="34" charset="0"/>
                <a:cs typeface="Arial" panose="020B0604020202020204" pitchFamily="34" charset="0"/>
              </a:rPr>
              <a:t>giờ và kim phút; </a:t>
            </a:r>
            <a:endParaRPr lang="nl-NL" sz="400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nl-NL" sz="4000">
                <a:solidFill>
                  <a:schemeClr val="bg1"/>
                </a:solidFill>
                <a:latin typeface="Arial" panose="020B0604020202020204" pitchFamily="34" charset="0"/>
                <a:ea typeface="Calibri" panose="020F0502020204030204" pitchFamily="34" charset="0"/>
                <a:cs typeface="Arial" panose="020B0604020202020204" pitchFamily="34" charset="0"/>
              </a:rPr>
              <a:t>G</a:t>
            </a:r>
            <a:r>
              <a:rPr lang="nl-NL" sz="4000" smtClean="0">
                <a:solidFill>
                  <a:schemeClr val="bg1"/>
                </a:solidFill>
                <a:latin typeface="Arial" panose="020B0604020202020204" pitchFamily="34" charset="0"/>
                <a:ea typeface="Calibri" panose="020F0502020204030204" pitchFamily="34" charset="0"/>
                <a:cs typeface="Arial" panose="020B0604020202020204" pitchFamily="34" charset="0"/>
              </a:rPr>
              <a:t>óc </a:t>
            </a:r>
            <a:r>
              <a:rPr lang="nl-NL" sz="4000">
                <a:solidFill>
                  <a:schemeClr val="bg1"/>
                </a:solidFill>
                <a:latin typeface="Arial" panose="020B0604020202020204" pitchFamily="34" charset="0"/>
                <a:ea typeface="Calibri" panose="020F0502020204030204" pitchFamily="34" charset="0"/>
                <a:cs typeface="Arial" panose="020B0604020202020204" pitchFamily="34" charset="0"/>
              </a:rPr>
              <a:t>tạo bởi kim phút và kim giây. </a:t>
            </a:r>
            <a:endParaRPr lang="nl-NL" sz="400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smtClean="0">
                <a:solidFill>
                  <a:schemeClr val="bg1"/>
                </a:solidFill>
                <a:latin typeface="Arial" panose="020B0604020202020204" pitchFamily="34" charset="0"/>
                <a:ea typeface="Calibri" panose="020F0502020204030204" pitchFamily="34" charset="0"/>
                <a:cs typeface="Arial" panose="020B0604020202020204" pitchFamily="34" charset="0"/>
              </a:rPr>
              <a:t>Hai </a:t>
            </a:r>
            <a:r>
              <a:rPr lang="nl-NL" sz="4000">
                <a:solidFill>
                  <a:schemeClr val="bg1"/>
                </a:solidFill>
                <a:latin typeface="Arial" panose="020B0604020202020204" pitchFamily="34" charset="0"/>
                <a:ea typeface="Calibri" panose="020F0502020204030204" pitchFamily="34" charset="0"/>
                <a:cs typeface="Arial" panose="020B0604020202020204" pitchFamily="34" charset="0"/>
              </a:rPr>
              <a:t>góc đ</a:t>
            </a:r>
            <a:r>
              <a:rPr lang="nl-NL" sz="4000" smtClean="0">
                <a:solidFill>
                  <a:schemeClr val="bg1"/>
                </a:solidFill>
                <a:latin typeface="Arial" panose="020B0604020202020204" pitchFamily="34" charset="0"/>
                <a:ea typeface="Calibri" panose="020F0502020204030204" pitchFamily="34" charset="0"/>
                <a:cs typeface="Arial" panose="020B0604020202020204" pitchFamily="34" charset="0"/>
              </a:rPr>
              <a:t>ó </a:t>
            </a:r>
            <a:r>
              <a:rPr lang="nl-NL" sz="4000">
                <a:solidFill>
                  <a:schemeClr val="bg1"/>
                </a:solidFill>
                <a:latin typeface="Arial" panose="020B0604020202020204" pitchFamily="34" charset="0"/>
                <a:ea typeface="Calibri" panose="020F0502020204030204" pitchFamily="34" charset="0"/>
                <a:cs typeface="Arial" panose="020B0604020202020204" pitchFamily="34" charset="0"/>
              </a:rPr>
              <a:t>có liên hệ gì đặc biệt?</a:t>
            </a:r>
            <a:endPar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saturation sat="400000"/>
                    </a14:imgEffect>
                  </a14:imgLayer>
                </a14:imgProps>
              </a:ext>
            </a:extLst>
          </a:blip>
          <a:stretch>
            <a:fillRect/>
          </a:stretch>
        </p:blipFill>
        <p:spPr>
          <a:xfrm>
            <a:off x="10179856" y="2285601"/>
            <a:ext cx="7221731" cy="6492930"/>
          </a:xfrm>
          <a:prstGeom prst="rect">
            <a:avLst/>
          </a:prstGeom>
        </p:spPr>
      </p:pic>
      <p:pic>
        <p:nvPicPr>
          <p:cNvPr id="13" name="Picture 7"/>
          <p:cNvPicPr>
            <a:picLocks noChangeAspect="1"/>
          </p:cNvPicPr>
          <p:nvPr/>
        </p:nvPicPr>
        <p:blipFill>
          <a:blip r:embed="rId16">
            <a:biLevel thresh="2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751578">
            <a:off x="15974716" y="8546809"/>
            <a:ext cx="1156870" cy="797188"/>
          </a:xfrm>
          <a:prstGeom prst="rect">
            <a:avLst/>
          </a:prstGeom>
        </p:spPr>
      </p:pic>
      <p:pic>
        <p:nvPicPr>
          <p:cNvPr id="15"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9964311">
            <a:off x="646118" y="8167945"/>
            <a:ext cx="2142963" cy="2401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916945" y="-1340947"/>
            <a:ext cx="137160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154400" y="-988714"/>
            <a:ext cx="2767942" cy="2754102"/>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3400" y="924154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96192" y="9258856"/>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72800" y="9241544"/>
            <a:ext cx="8659085" cy="2868322"/>
          </a:xfrm>
          <a:prstGeom prst="rect">
            <a:avLst/>
          </a:prstGeom>
        </p:spPr>
      </p:pic>
      <p:sp>
        <p:nvSpPr>
          <p:cNvPr id="19" name="Rectangle 18"/>
          <p:cNvSpPr/>
          <p:nvPr/>
        </p:nvSpPr>
        <p:spPr>
          <a:xfrm>
            <a:off x="533400" y="367413"/>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VẬN </a:t>
            </a:r>
            <a:r>
              <a:rPr lang="nl-NL" sz="450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DỤNG </a:t>
            </a:r>
            <a:r>
              <a:rPr lang="nl-NL" sz="450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2 </a:t>
            </a:r>
            <a:endParaRPr lang="en-US" sz="450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2" name="Rectangle 3"/>
              <p:cNvSpPr>
                <a:spLocks noChangeArrowheads="1"/>
              </p:cNvSpPr>
              <p:nvPr/>
            </p:nvSpPr>
            <p:spPr bwMode="auto">
              <a:xfrm>
                <a:off x="2590800" y="5460690"/>
                <a:ext cx="7076376" cy="2955874"/>
              </a:xfrm>
              <a:prstGeom prst="rect">
                <a:avLst/>
              </a:prstGeom>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algn="ctr">
                  <a:lnSpc>
                    <a:spcPct val="150000"/>
                  </a:lnSpc>
                  <a:spcAft>
                    <a:spcPts val="600"/>
                  </a:spcAft>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Các góc đối đỉnh trong hình là:</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600"/>
                  </a:spcAft>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𝐷𝑂𝐵</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𝐶𝑂𝐴</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spcAft>
                    <a:spcPts val="600"/>
                  </a:spcAft>
                </a:pP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𝐵𝑂𝐶</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𝐴𝑂𝐷</m:t>
                        </m:r>
                      </m:e>
                    </m:acc>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2" name="Rectangle 3"/>
              <p:cNvSpPr>
                <a:spLocks noRot="1" noChangeAspect="1" noMove="1" noResize="1" noEditPoints="1" noAdjustHandles="1" noChangeArrowheads="1" noChangeShapeType="1" noTextEdit="1"/>
              </p:cNvSpPr>
              <p:nvPr/>
            </p:nvSpPr>
            <p:spPr bwMode="auto">
              <a:xfrm>
                <a:off x="2590800" y="5460690"/>
                <a:ext cx="7076376" cy="2955874"/>
              </a:xfrm>
              <a:prstGeom prst="rect">
                <a:avLst/>
              </a:prstGeom>
              <a:blipFill rotWithShape="0">
                <a:blip r:embed="rId12"/>
                <a:stretch>
                  <a:fillRect/>
                </a:stretch>
              </a:blipFill>
              <a:ln/>
            </p:spPr>
            <p:txBody>
              <a:bodyPr/>
              <a:lstStyle/>
              <a:p>
                <a:r>
                  <a:rPr lang="en-US">
                    <a:noFill/>
                  </a:rPr>
                  <a:t> </a:t>
                </a:r>
              </a:p>
            </p:txBody>
          </p:sp>
        </mc:Fallback>
      </mc:AlternateContent>
      <p:sp>
        <p:nvSpPr>
          <p:cNvPr id="4" name="Rectangle 3"/>
          <p:cNvSpPr/>
          <p:nvPr/>
        </p:nvSpPr>
        <p:spPr>
          <a:xfrm>
            <a:off x="1158622" y="1714500"/>
            <a:ext cx="15753767" cy="2862322"/>
          </a:xfrm>
          <a:prstGeom prst="rect">
            <a:avLst/>
          </a:prstGeom>
        </p:spPr>
        <p:txBody>
          <a:bodyPr wrap="square">
            <a:spAutoFit/>
          </a:bodyPr>
          <a:lstStyle/>
          <a:p>
            <a:pPr algn="just">
              <a:lnSpc>
                <a:spcPct val="150000"/>
              </a:lnSpc>
            </a:pPr>
            <a:r>
              <a:rPr lang="vi-VN" sz="4000">
                <a:solidFill>
                  <a:prstClr val="white"/>
                </a:solidFill>
                <a:cs typeface="Arial" panose="020B0604020202020204" pitchFamily="34" charset="0"/>
              </a:rPr>
              <a:t>Hai chân chống AB và CD của cái bản xếp ở Hình 9 cho ta </a:t>
            </a:r>
            <a:r>
              <a:rPr lang="vi-VN" sz="4000">
                <a:solidFill>
                  <a:prstClr val="white"/>
                </a:solidFill>
                <a:cs typeface="Arial" panose="020B0604020202020204" pitchFamily="34" charset="0"/>
              </a:rPr>
              <a:t>hình </a:t>
            </a:r>
            <a:r>
              <a:rPr lang="vi-VN" sz="4000" smtClean="0">
                <a:solidFill>
                  <a:prstClr val="white"/>
                </a:solidFill>
                <a:cs typeface="Arial" panose="020B0604020202020204" pitchFamily="34" charset="0"/>
              </a:rPr>
              <a:t>ảnh</a:t>
            </a:r>
            <a:r>
              <a:rPr lang="en-US" sz="4000">
                <a:solidFill>
                  <a:prstClr val="white"/>
                </a:solidFill>
                <a:cs typeface="Arial" panose="020B0604020202020204" pitchFamily="34" charset="0"/>
              </a:rPr>
              <a:t> </a:t>
            </a:r>
            <a:r>
              <a:rPr lang="vi-VN" sz="4000" smtClean="0">
                <a:solidFill>
                  <a:prstClr val="white"/>
                </a:solidFill>
                <a:cs typeface="Arial" panose="020B0604020202020204" pitchFamily="34" charset="0"/>
              </a:rPr>
              <a:t>hai </a:t>
            </a:r>
            <a:r>
              <a:rPr lang="vi-VN" sz="4000">
                <a:solidFill>
                  <a:prstClr val="white"/>
                </a:solidFill>
                <a:cs typeface="Arial" panose="020B0604020202020204" pitchFamily="34" charset="0"/>
              </a:rPr>
              <a:t>đường thẳng cắt nhau tại điểm O. Hãy chỉ ra các góc đối đỉnh trong </a:t>
            </a:r>
            <a:r>
              <a:rPr lang="vi-VN" sz="4000">
                <a:solidFill>
                  <a:prstClr val="white"/>
                </a:solidFill>
                <a:cs typeface="Arial" panose="020B0604020202020204" pitchFamily="34" charset="0"/>
              </a:rPr>
              <a:t>hình</a:t>
            </a:r>
            <a:r>
              <a:rPr lang="vi-VN" sz="4000" smtClean="0">
                <a:solidFill>
                  <a:prstClr val="white"/>
                </a:solidFill>
                <a:cs typeface="Arial" panose="020B0604020202020204" pitchFamily="34" charset="0"/>
              </a:rPr>
              <a:t>.</a:t>
            </a:r>
            <a:endParaRPr lang="vi-VN" sz="4000">
              <a:solidFill>
                <a:prstClr val="white"/>
              </a:solidFill>
              <a:cs typeface="Arial" panose="020B0604020202020204" pitchFamily="34" charset="0"/>
            </a:endParaRPr>
          </a:p>
        </p:txBody>
      </p:sp>
      <p:pic>
        <p:nvPicPr>
          <p:cNvPr id="23" name="Picture 5"/>
          <p:cNvPicPr>
            <a:picLocks noChangeAspect="1"/>
          </p:cNvPicPr>
          <p:nvPr/>
        </p:nvPicPr>
        <p:blipFill>
          <a:blip r:embed="rId13"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16422106">
            <a:off x="17764269" y="8775610"/>
            <a:ext cx="410671" cy="433112"/>
          </a:xfrm>
          <a:prstGeom prst="rect">
            <a:avLst/>
          </a:prstGeom>
        </p:spPr>
      </p:pic>
      <p:pic>
        <p:nvPicPr>
          <p:cNvPr id="24" name="Picture 8"/>
          <p:cNvPicPr>
            <a:picLocks noChangeAspect="1"/>
          </p:cNvPicPr>
          <p:nvPr/>
        </p:nvPicPr>
        <p:blipFill>
          <a:blip r:embed="rId3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16422106">
            <a:off x="17400067" y="9263272"/>
            <a:ext cx="777477" cy="819962"/>
          </a:xfrm>
          <a:prstGeom prst="rect">
            <a:avLst/>
          </a:prstGeom>
        </p:spPr>
      </p:pic>
      <p:sp>
        <p:nvSpPr>
          <p:cNvPr id="9" name="Right Arrow 8"/>
          <p:cNvSpPr/>
          <p:nvPr/>
        </p:nvSpPr>
        <p:spPr>
          <a:xfrm>
            <a:off x="1368012" y="5668806"/>
            <a:ext cx="775858" cy="574256"/>
          </a:xfrm>
          <a:prstGeom prst="rightArrow">
            <a:avLst/>
          </a:prstGeom>
          <a:ln>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pic>
        <p:nvPicPr>
          <p:cNvPr id="15" name="Picture 4"/>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220005">
            <a:off x="499974" y="8618063"/>
            <a:ext cx="753606" cy="1535123"/>
          </a:xfrm>
          <a:prstGeom prst="rect">
            <a:avLst/>
          </a:prstGeom>
        </p:spPr>
      </p:pic>
      <p:grpSp>
        <p:nvGrpSpPr>
          <p:cNvPr id="10" name="Group 9"/>
          <p:cNvGrpSpPr/>
          <p:nvPr/>
        </p:nvGrpSpPr>
        <p:grpSpPr>
          <a:xfrm>
            <a:off x="11201400" y="4076700"/>
            <a:ext cx="5715000" cy="5786133"/>
            <a:chOff x="11201400" y="4076700"/>
            <a:chExt cx="5715000" cy="5786133"/>
          </a:xfrm>
        </p:grpSpPr>
        <p:pic>
          <p:nvPicPr>
            <p:cNvPr id="6" name="Picture 5"/>
            <p:cNvPicPr>
              <a:picLocks noChangeAspect="1"/>
            </p:cNvPicPr>
            <p:nvPr/>
          </p:nvPicPr>
          <p:blipFill>
            <a:blip r:embed="rId34"/>
            <a:stretch>
              <a:fillRect/>
            </a:stretch>
          </p:blipFill>
          <p:spPr>
            <a:xfrm>
              <a:off x="11201400" y="4076700"/>
              <a:ext cx="5715000" cy="5786133"/>
            </a:xfrm>
            <a:prstGeom prst="rect">
              <a:avLst/>
            </a:prstGeom>
          </p:spPr>
        </p:pic>
        <p:sp>
          <p:nvSpPr>
            <p:cNvPr id="7" name="Rectangle 6"/>
            <p:cNvSpPr/>
            <p:nvPr/>
          </p:nvSpPr>
          <p:spPr>
            <a:xfrm>
              <a:off x="12277821" y="4092742"/>
              <a:ext cx="599979" cy="318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02406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4"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61345" y="1873624"/>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1038620" y="1573915"/>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460253"/>
            </a:xfrm>
            <a:prstGeom prst="rect">
              <a:avLst/>
            </a:prstGeom>
            <a:noFill/>
          </p:spPr>
          <p:txBody>
            <a:bodyPr lIns="0" tIns="0" rIns="0" bIns="0" rtlCol="0" anchor="t">
              <a:spAutoFit/>
            </a:bodyPr>
            <a:lstStyle/>
            <a:p>
              <a:pPr algn="ctr">
                <a:lnSpc>
                  <a:spcPts val="4368"/>
                </a:lnSpc>
              </a:pPr>
              <a:r>
                <a:rPr lang="en-US" sz="7000" b="1" smtClean="0">
                  <a:solidFill>
                    <a:prstClr val="black"/>
                  </a:solidFill>
                  <a:latin typeface="Arial" panose="020B0604020202020204" pitchFamily="34" charset="0"/>
                  <a:cs typeface="Arial" panose="020B0604020202020204" pitchFamily="34" charset="0"/>
                </a:rPr>
                <a:t>03</a:t>
              </a:r>
              <a:endParaRPr lang="en-US" sz="7000" b="1">
                <a:solidFill>
                  <a:prstClr val="black"/>
                </a:solidFill>
                <a:latin typeface="Arial" panose="020B0604020202020204" pitchFamily="34" charset="0"/>
                <a:cs typeface="Arial" panose="020B0604020202020204" pitchFamily="34" charset="0"/>
              </a:endParaRPr>
            </a:p>
          </p:txBody>
        </p:sp>
      </p:grpSp>
      <p:sp>
        <p:nvSpPr>
          <p:cNvPr id="13" name="Rectangle 12"/>
          <p:cNvSpPr/>
          <p:nvPr/>
        </p:nvSpPr>
        <p:spPr>
          <a:xfrm>
            <a:off x="4343400" y="2476500"/>
            <a:ext cx="9460452" cy="3124381"/>
          </a:xfrm>
          <a:prstGeom prst="rect">
            <a:avLst/>
          </a:prstGeom>
        </p:spPr>
        <p:txBody>
          <a:bodyPr wrap="square">
            <a:spAutoFit/>
          </a:bodyPr>
          <a:lstStyle/>
          <a:p>
            <a:pPr algn="ctr">
              <a:lnSpc>
                <a:spcPct val="150000"/>
              </a:lnSpc>
              <a:tabLst>
                <a:tab pos="360045" algn="l"/>
                <a:tab pos="720090" algn="l"/>
              </a:tabLst>
            </a:pPr>
            <a:r>
              <a:rPr lang="en-US" sz="7000" b="1">
                <a:solidFill>
                  <a:prstClr val="black"/>
                </a:solidFill>
                <a:latin typeface="Arial" panose="020B0604020202020204" pitchFamily="34" charset="0"/>
                <a:ea typeface="Calibri" panose="020F0502020204030204" pitchFamily="34" charset="0"/>
                <a:cs typeface="Arial" panose="020B0604020202020204" pitchFamily="34" charset="0"/>
              </a:rPr>
              <a:t>Tính chất của hai góc đối đỉnh</a:t>
            </a: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8153400" y="7429500"/>
            <a:ext cx="1859128" cy="339291"/>
          </a:xfrm>
          <a:prstGeom prst="rect">
            <a:avLst/>
          </a:prstGeom>
        </p:spPr>
      </p:pic>
    </p:spTree>
    <p:extLst>
      <p:ext uri="{BB962C8B-B14F-4D97-AF65-F5344CB8AC3E}">
        <p14:creationId xmlns:p14="http://schemas.microsoft.com/office/powerpoint/2010/main" val="31866330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94168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230021"/>
            <a:ext cx="1224738" cy="1143000"/>
          </a:xfrm>
          <a:prstGeom prst="rect">
            <a:avLst/>
          </a:prstGeom>
        </p:spPr>
      </p:pic>
      <p:sp>
        <p:nvSpPr>
          <p:cNvPr id="10" name="TextBox 9"/>
          <p:cNvSpPr txBox="1"/>
          <p:nvPr/>
        </p:nvSpPr>
        <p:spPr>
          <a:xfrm>
            <a:off x="2076278" y="435791"/>
            <a:ext cx="3581400" cy="784830"/>
          </a:xfrm>
          <a:prstGeom prst="rect">
            <a:avLst/>
          </a:prstGeom>
          <a:noFill/>
        </p:spPr>
        <p:txBody>
          <a:bodyPr wrap="square" rtlCol="0">
            <a:spAutoFit/>
          </a:bodyPr>
          <a:lstStyle/>
          <a:p>
            <a:r>
              <a:rPr lang="nl-NL" sz="4500" b="1">
                <a:solidFill>
                  <a:prstClr val="black"/>
                </a:solidFill>
                <a:latin typeface="Arial" panose="020B0604020202020204" pitchFamily="34" charset="0"/>
                <a:cs typeface="Arial" panose="020B0604020202020204" pitchFamily="34" charset="0"/>
              </a:rPr>
              <a:t>HĐKP </a:t>
            </a:r>
            <a:r>
              <a:rPr lang="nl-NL" sz="4500" b="1">
                <a:solidFill>
                  <a:prstClr val="black"/>
                </a:solidFill>
                <a:latin typeface="Arial" panose="020B0604020202020204" pitchFamily="34" charset="0"/>
                <a:cs typeface="Arial" panose="020B0604020202020204" pitchFamily="34" charset="0"/>
              </a:rPr>
              <a:t>3</a:t>
            </a:r>
            <a:r>
              <a:rPr lang="nl-NL" sz="4500" b="1" smtClean="0">
                <a:solidFill>
                  <a:prstClr val="black"/>
                </a:solidFill>
                <a:latin typeface="Arial" panose="020B0604020202020204" pitchFamily="34" charset="0"/>
                <a:cs typeface="Arial" panose="020B0604020202020204" pitchFamily="34" charset="0"/>
              </a:rPr>
              <a:t>:</a:t>
            </a:r>
            <a:endParaRPr lang="en-US" sz="450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451466" y="-996671"/>
            <a:ext cx="2312542" cy="2300979"/>
          </a:xfrm>
          <a:prstGeom prst="rect">
            <a:avLst/>
          </a:prstGeom>
        </p:spPr>
      </p:pic>
      <p:sp>
        <p:nvSpPr>
          <p:cNvPr id="12" name="TextBox 11"/>
          <p:cNvSpPr txBox="1"/>
          <p:nvPr/>
        </p:nvSpPr>
        <p:spPr>
          <a:xfrm>
            <a:off x="2734017" y="8349343"/>
            <a:ext cx="2667000" cy="707886"/>
          </a:xfrm>
          <a:prstGeom prst="rect">
            <a:avLst/>
          </a:prstGeom>
          <a:noFill/>
        </p:spPr>
        <p:txBody>
          <a:bodyPr wrap="square" rtlCol="0">
            <a:spAutoFit/>
          </a:bodyPr>
          <a:lstStyle/>
          <a:p>
            <a:r>
              <a:rPr lang="en-US" sz="4000" b="1" u="sng" smtClean="0">
                <a:solidFill>
                  <a:prstClr val="white"/>
                </a:solidFill>
                <a:latin typeface="Arial" panose="020B0604020202020204" pitchFamily="34" charset="0"/>
                <a:cs typeface="Arial" panose="020B0604020202020204" pitchFamily="34" charset="0"/>
              </a:rPr>
              <a:t>Trả </a:t>
            </a:r>
            <a:r>
              <a:rPr lang="en-US" sz="4000" b="1" u="sng" smtClean="0">
                <a:solidFill>
                  <a:prstClr val="white"/>
                </a:solidFill>
                <a:latin typeface="Arial" panose="020B0604020202020204" pitchFamily="34" charset="0"/>
                <a:cs typeface="Arial" panose="020B0604020202020204" pitchFamily="34" charset="0"/>
              </a:rPr>
              <a:t>lời:</a:t>
            </a:r>
            <a:endParaRPr lang="en-US" sz="4000" b="1" u="sng">
              <a:solidFill>
                <a:prstClr val="white"/>
              </a:solidFill>
              <a:latin typeface="Arial" panose="020B0604020202020204" pitchFamily="34" charset="0"/>
              <a:cs typeface="Arial" panose="020B0604020202020204" pitchFamily="34" charset="0"/>
            </a:endParaRPr>
          </a:p>
        </p:txBody>
      </p:sp>
      <p:pic>
        <p:nvPicPr>
          <p:cNvPr id="13"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9417830" flipH="1">
            <a:off x="16630799" y="537575"/>
            <a:ext cx="1122987" cy="1104422"/>
          </a:xfrm>
          <a:prstGeom prst="rect">
            <a:avLst/>
          </a:prstGeom>
        </p:spPr>
      </p:pic>
      <p:pic>
        <p:nvPicPr>
          <p:cNvPr id="14" name="Picture 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220005">
            <a:off x="17094099" y="8528294"/>
            <a:ext cx="753606" cy="1535123"/>
          </a:xfrm>
          <a:prstGeom prst="rect">
            <a:avLst/>
          </a:prstGeom>
        </p:spPr>
      </p:pic>
      <p:sp>
        <p:nvSpPr>
          <p:cNvPr id="8" name="Rectangle 7"/>
          <p:cNvSpPr/>
          <p:nvPr/>
        </p:nvSpPr>
        <p:spPr>
          <a:xfrm>
            <a:off x="5404332" y="473214"/>
            <a:ext cx="4349268" cy="707886"/>
          </a:xfrm>
          <a:prstGeom prst="rect">
            <a:avLst/>
          </a:prstGeom>
        </p:spPr>
        <p:txBody>
          <a:bodyPr wrap="none">
            <a:spAutoFit/>
          </a:bodyPr>
          <a:lstStyle/>
          <a:p>
            <a:r>
              <a:rPr lang="en-US" sz="4000">
                <a:solidFill>
                  <a:schemeClr val="bg1"/>
                </a:solidFill>
                <a:latin typeface="Arial" panose="020B0604020202020204" pitchFamily="34" charset="0"/>
                <a:cs typeface="Arial" panose="020B0604020202020204" pitchFamily="34" charset="0"/>
              </a:rPr>
              <a:t>Quan sát Hình 10.</a:t>
            </a:r>
          </a:p>
        </p:txBody>
      </p:sp>
      <p:pic>
        <p:nvPicPr>
          <p:cNvPr id="9" name="Picture 8"/>
          <p:cNvPicPr>
            <a:picLocks noChangeAspect="1"/>
          </p:cNvPicPr>
          <p:nvPr/>
        </p:nvPicPr>
        <p:blipFill>
          <a:blip r:embed="rId24">
            <a:extLst>
              <a:ext uri="{BEBA8EAE-BF5A-486C-A8C5-ECC9F3942E4B}">
                <a14:imgProps xmlns:a14="http://schemas.microsoft.com/office/drawing/2010/main">
                  <a14:imgLayer r:embed="rId25">
                    <a14:imgEffect>
                      <a14:brightnessContrast bright="98000" contrast="100000"/>
                    </a14:imgEffect>
                  </a14:imgLayer>
                </a14:imgProps>
              </a:ext>
              <a:ext uri="{28A0092B-C50C-407E-A947-70E740481C1C}">
                <a14:useLocalDpi xmlns:a14="http://schemas.microsoft.com/office/drawing/2010/main" val="0"/>
              </a:ext>
            </a:extLst>
          </a:blip>
          <a:stretch>
            <a:fillRect/>
          </a:stretch>
        </p:blipFill>
        <p:spPr>
          <a:xfrm>
            <a:off x="-4011" y="1562100"/>
            <a:ext cx="7736171" cy="5888336"/>
          </a:xfrm>
          <a:prstGeom prst="rect">
            <a:avLst/>
          </a:prstGeom>
        </p:spPr>
      </p:pic>
      <mc:AlternateContent xmlns:mc="http://schemas.openxmlformats.org/markup-compatibility/2006">
        <mc:Choice xmlns:a14="http://schemas.microsoft.com/office/drawing/2010/main" Requires="a14">
          <p:sp>
            <p:nvSpPr>
              <p:cNvPr id="15" name="Rectangle 14"/>
              <p:cNvSpPr/>
              <p:nvPr/>
            </p:nvSpPr>
            <p:spPr>
              <a:xfrm>
                <a:off x="8686800" y="1861628"/>
                <a:ext cx="9067800" cy="1847109"/>
              </a:xfrm>
              <a:prstGeom prst="rect">
                <a:avLst/>
              </a:prstGeom>
            </p:spPr>
            <p:txBody>
              <a:bodyPr wrap="square">
                <a:spAutoFit/>
              </a:bodyPr>
              <a:lstStyle/>
              <a:p>
                <a:pPr algn="just">
                  <a:lnSpc>
                    <a:spcPct val="150000"/>
                  </a:lnSpc>
                </a:pPr>
                <a:r>
                  <a:rPr lang="vi-VN" sz="4000" smtClean="0">
                    <a:solidFill>
                      <a:schemeClr val="bg1"/>
                    </a:solidFill>
                  </a:rPr>
                  <a:t>a) Hãy dùng thước đo góc để đo</a:t>
                </a:r>
                <a:r>
                  <a:rPr lang="vi-VN" sz="4000">
                    <a:solidFill>
                      <a:schemeClr val="bg1"/>
                    </a:solidFill>
                  </a:rPr>
                  <a:t> </a:t>
                </a:r>
                <a14:m>
                  <m:oMath xmlns:m="http://schemas.openxmlformats.org/officeDocument/2006/math">
                    <m:acc>
                      <m:accPr>
                        <m:chr m:val="̂"/>
                        <m:ctrlPr>
                          <a:rPr lang="en-US" sz="4000" i="1">
                            <a:solidFill>
                              <a:prstClr val="white"/>
                            </a:solidFill>
                            <a:latin typeface="Cambria Math" panose="02040503050406030204" pitchFamily="18" charset="0"/>
                          </a:rPr>
                        </m:ctrlPr>
                      </m:accPr>
                      <m:e>
                        <m:sSub>
                          <m:sSubPr>
                            <m:ctrlP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a:solidFill>
                                  <a:prstClr val="white"/>
                                </a:solidFill>
                                <a:latin typeface="Cambria Math" panose="02040503050406030204" pitchFamily="18" charset="0"/>
                                <a:ea typeface="Cambria Math" panose="02040503050406030204" pitchFamily="18" charset="0"/>
                                <a:cs typeface="Cambria Math" panose="02040503050406030204" pitchFamily="18" charset="0"/>
                              </a:rPr>
                              <m:t>O</m:t>
                            </m:r>
                          </m:e>
                          <m:sub>
                            <m:r>
                              <a:rPr lang="en-US" sz="4000">
                                <a:solidFill>
                                  <a:prstClr val="white"/>
                                </a:solidFill>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vi-VN" sz="4000">
                    <a:solidFill>
                      <a:schemeClr val="bg1"/>
                    </a:solidFill>
                  </a:rPr>
                  <a:t> và</a:t>
                </a:r>
                <a:r>
                  <a:rPr lang="vi-VN" sz="4000">
                    <a:solidFill>
                      <a:schemeClr val="bg1"/>
                    </a:solidFill>
                  </a:rPr>
                  <a:t> </a:t>
                </a:r>
                <a14:m>
                  <m:oMath xmlns:m="http://schemas.openxmlformats.org/officeDocument/2006/math">
                    <m:acc>
                      <m:accPr>
                        <m:chr m:val="̂"/>
                        <m:ctrlPr>
                          <a:rPr lang="en-US" sz="4000" i="1">
                            <a:solidFill>
                              <a:schemeClr val="bg1"/>
                            </a:solidFill>
                            <a:latin typeface="Cambria Math" panose="02040503050406030204" pitchFamily="18" charset="0"/>
                          </a:rPr>
                        </m:ctrlPr>
                      </m:accPr>
                      <m:e>
                        <m:sSub>
                          <m:sSubPr>
                            <m:ctrlPr>
                              <a:rPr lang="en-US" sz="4000" i="1">
                                <a:solidFill>
                                  <a:schemeClr val="bg1"/>
                                </a:solidFill>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a:solidFill>
                                  <a:schemeClr val="bg1"/>
                                </a:solidFill>
                                <a:latin typeface="Cambria Math" panose="02040503050406030204" pitchFamily="18" charset="0"/>
                                <a:ea typeface="Cambria Math" panose="02040503050406030204" pitchFamily="18" charset="0"/>
                                <a:cs typeface="Cambria Math" panose="02040503050406030204" pitchFamily="18" charset="0"/>
                              </a:rPr>
                              <m:t>O</m:t>
                            </m:r>
                          </m:e>
                          <m:sub>
                            <m:r>
                              <a:rPr lang="en-US" sz="4000" b="0" i="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m:t>3</m:t>
                            </m:r>
                          </m:sub>
                        </m:sSub>
                      </m:e>
                    </m:acc>
                  </m:oMath>
                </a14:m>
                <a:r>
                  <a:rPr lang="vi-VN" sz="4000" smtClean="0">
                    <a:solidFill>
                      <a:schemeClr val="bg1"/>
                    </a:solidFill>
                  </a:rPr>
                  <a:t>. </a:t>
                </a:r>
                <a:r>
                  <a:rPr lang="vi-VN" sz="4000">
                    <a:solidFill>
                      <a:schemeClr val="bg1"/>
                    </a:solidFill>
                  </a:rPr>
                  <a:t>So sánh số đo hai góc </a:t>
                </a:r>
                <a:r>
                  <a:rPr lang="vi-VN" sz="4000">
                    <a:solidFill>
                      <a:schemeClr val="bg1"/>
                    </a:solidFill>
                  </a:rPr>
                  <a:t>đó</a:t>
                </a:r>
                <a:r>
                  <a:rPr lang="vi-VN" sz="4000" smtClean="0">
                    <a:solidFill>
                      <a:schemeClr val="bg1"/>
                    </a:solidFill>
                  </a:rPr>
                  <a:t>.</a:t>
                </a:r>
                <a:endParaRPr lang="vi-VN" sz="4000">
                  <a:solidFill>
                    <a:schemeClr val="bg1"/>
                  </a:solidFill>
                </a:endParaRPr>
              </a:p>
            </p:txBody>
          </p:sp>
        </mc:Choice>
        <mc:Fallback>
          <p:sp>
            <p:nvSpPr>
              <p:cNvPr id="15" name="Rectangle 14"/>
              <p:cNvSpPr>
                <a:spLocks noRot="1" noChangeAspect="1" noMove="1" noResize="1" noEditPoints="1" noAdjustHandles="1" noChangeArrowheads="1" noChangeShapeType="1" noTextEdit="1"/>
              </p:cNvSpPr>
              <p:nvPr/>
            </p:nvSpPr>
            <p:spPr>
              <a:xfrm>
                <a:off x="8686800" y="1861628"/>
                <a:ext cx="9067800" cy="1847109"/>
              </a:xfrm>
              <a:prstGeom prst="rect">
                <a:avLst/>
              </a:prstGeom>
              <a:blipFill rotWithShape="0">
                <a:blip r:embed="rId26"/>
                <a:stretch>
                  <a:fillRect l="-2352" r="-2285" b="-1320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8648700" y="4154313"/>
                <a:ext cx="9144000" cy="1969193"/>
              </a:xfrm>
              <a:prstGeom prst="rect">
                <a:avLst/>
              </a:prstGeom>
            </p:spPr>
            <p:txBody>
              <a:bodyPr>
                <a:spAutoFit/>
              </a:bodyPr>
              <a:lstStyle/>
              <a:p>
                <a:pPr lvl="0" algn="just">
                  <a:lnSpc>
                    <a:spcPct val="150000"/>
                  </a:lnSpc>
                </a:pPr>
                <a:r>
                  <a:rPr lang="vi-VN" sz="4000">
                    <a:solidFill>
                      <a:prstClr val="white"/>
                    </a:solidFill>
                  </a:rPr>
                  <a:t>b) Hãy dùng thước đo góc để đo </a:t>
                </a:r>
                <a14:m>
                  <m:oMath xmlns:m="http://schemas.openxmlformats.org/officeDocument/2006/math">
                    <m:acc>
                      <m:accPr>
                        <m:chr m:val="̂"/>
                        <m:ctrlPr>
                          <a:rPr lang="en-US" sz="4000" i="1">
                            <a:solidFill>
                              <a:prstClr val="white"/>
                            </a:solidFill>
                            <a:latin typeface="Cambria Math" panose="02040503050406030204" pitchFamily="18" charset="0"/>
                          </a:rPr>
                        </m:ctrlPr>
                      </m:accPr>
                      <m:e>
                        <m:sSub>
                          <m:sSubPr>
                            <m:ctrlP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a:solidFill>
                                  <a:prstClr val="white"/>
                                </a:solidFill>
                                <a:latin typeface="Cambria Math" panose="02040503050406030204" pitchFamily="18" charset="0"/>
                                <a:ea typeface="Cambria Math" panose="02040503050406030204" pitchFamily="18" charset="0"/>
                                <a:cs typeface="Cambria Math" panose="02040503050406030204" pitchFamily="18" charset="0"/>
                              </a:rPr>
                              <m:t>O</m:t>
                            </m:r>
                          </m:e>
                          <m:sub>
                            <m:r>
                              <a:rPr lang="en-US" sz="4000">
                                <a:solidFill>
                                  <a:prstClr val="white"/>
                                </a:solidFill>
                                <a:latin typeface="Cambria Math" panose="02040503050406030204" pitchFamily="18" charset="0"/>
                                <a:ea typeface="Cambria Math" panose="02040503050406030204" pitchFamily="18" charset="0"/>
                                <a:cs typeface="Cambria Math" panose="02040503050406030204" pitchFamily="18" charset="0"/>
                              </a:rPr>
                              <m:t>2</m:t>
                            </m:r>
                          </m:sub>
                        </m:sSub>
                      </m:e>
                    </m:acc>
                  </m:oMath>
                </a14:m>
                <a:r>
                  <a:rPr lang="vi-VN" sz="4000">
                    <a:solidFill>
                      <a:prstClr val="white"/>
                    </a:solidFill>
                  </a:rPr>
                  <a:t> và </a:t>
                </a:r>
                <a14:m>
                  <m:oMath xmlns:m="http://schemas.openxmlformats.org/officeDocument/2006/math">
                    <m:acc>
                      <m:accPr>
                        <m:chr m:val="̂"/>
                        <m:ctrlPr>
                          <a:rPr lang="en-US" sz="4000" i="1">
                            <a:solidFill>
                              <a:prstClr val="white"/>
                            </a:solidFill>
                            <a:latin typeface="Cambria Math" panose="02040503050406030204" pitchFamily="18" charset="0"/>
                          </a:rPr>
                        </m:ctrlPr>
                      </m:accPr>
                      <m:e>
                        <m:sSub>
                          <m:sSubPr>
                            <m:ctrlP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ctrlPr>
                          </m:sSubPr>
                          <m:e>
                            <m:r>
                              <m:rPr>
                                <m:sty m:val="p"/>
                              </m:rPr>
                              <a:rPr lang="en-US" sz="4000">
                                <a:solidFill>
                                  <a:prstClr val="white"/>
                                </a:solidFill>
                                <a:latin typeface="Cambria Math" panose="02040503050406030204" pitchFamily="18" charset="0"/>
                                <a:ea typeface="Cambria Math" panose="02040503050406030204" pitchFamily="18" charset="0"/>
                                <a:cs typeface="Cambria Math" panose="02040503050406030204" pitchFamily="18" charset="0"/>
                              </a:rPr>
                              <m:t>O</m:t>
                            </m:r>
                          </m:e>
                          <m:sub>
                            <m:r>
                              <a:rPr lang="en-US" sz="4000">
                                <a:solidFill>
                                  <a:prstClr val="white"/>
                                </a:solidFill>
                                <a:latin typeface="Cambria Math" panose="02040503050406030204" pitchFamily="18" charset="0"/>
                                <a:ea typeface="Cambria Math" panose="02040503050406030204" pitchFamily="18" charset="0"/>
                                <a:cs typeface="Cambria Math" panose="02040503050406030204" pitchFamily="18" charset="0"/>
                              </a:rPr>
                              <m:t>4</m:t>
                            </m:r>
                          </m:sub>
                        </m:sSub>
                      </m:e>
                    </m:acc>
                  </m:oMath>
                </a14:m>
                <a:r>
                  <a:rPr lang="vi-VN" sz="4000">
                    <a:solidFill>
                      <a:prstClr val="white"/>
                    </a:solidFill>
                  </a:rPr>
                  <a:t>. So sánh số đo hai góc đó.</a:t>
                </a:r>
              </a:p>
            </p:txBody>
          </p:sp>
        </mc:Choice>
        <mc:Fallback>
          <p:sp>
            <p:nvSpPr>
              <p:cNvPr id="16" name="Rectangle 15"/>
              <p:cNvSpPr>
                <a:spLocks noRot="1" noChangeAspect="1" noMove="1" noResize="1" noEditPoints="1" noAdjustHandles="1" noChangeArrowheads="1" noChangeShapeType="1" noTextEdit="1"/>
              </p:cNvSpPr>
              <p:nvPr/>
            </p:nvSpPr>
            <p:spPr>
              <a:xfrm>
                <a:off x="8648700" y="4154313"/>
                <a:ext cx="9144000" cy="1969193"/>
              </a:xfrm>
              <a:prstGeom prst="rect">
                <a:avLst/>
              </a:prstGeom>
              <a:blipFill rotWithShape="0">
                <a:blip r:embed="rId27"/>
                <a:stretch>
                  <a:fillRect l="-2400" r="-2333" b="-586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5997318" y="7536624"/>
                <a:ext cx="9144000" cy="1045864"/>
              </a:xfrm>
              <a:prstGeom prst="rect">
                <a:avLst/>
              </a:prstGeom>
            </p:spPr>
            <p:txBody>
              <a:bodyPr>
                <a:spAutoFit/>
              </a:bodyPr>
              <a:lstStyle/>
              <a:p>
                <a:pPr>
                  <a:lnSpc>
                    <a:spcPct val="150000"/>
                  </a:lnSpc>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acc>
                      <m:accPr>
                        <m:chr m:val="̂"/>
                        <m:ctrlPr>
                          <a:rPr lang="en-US" sz="4000" i="1">
                            <a:solidFill>
                              <a:schemeClr val="bg1"/>
                            </a:solidFill>
                            <a:effectLst/>
                            <a:latin typeface="Cambria Math" panose="02040503050406030204" pitchFamily="18" charset="0"/>
                            <a:ea typeface="Times New Roman" panose="020206030504050203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m:t>
                            </m:r>
                          </m:sub>
                        </m:sSub>
                      </m:e>
                    </m:acc>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 </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135</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chemeClr val="bg1"/>
                            </a:solidFill>
                            <a:effectLst/>
                            <a:latin typeface="Cambria Math" panose="02040503050406030204" pitchFamily="18" charset="0"/>
                            <a:ea typeface="Times New Roman" panose="02020603050405020304" pitchFamily="18" charset="0"/>
                          </a:rPr>
                        </m:ctrlPr>
                      </m:accPr>
                      <m:e>
                        <m:sSub>
                          <m:sSub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sub>
                        </m:sSub>
                      </m:e>
                    </m:acc>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 </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135</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5997318" y="7536624"/>
                <a:ext cx="9144000" cy="1045864"/>
              </a:xfrm>
              <a:prstGeom prst="rect">
                <a:avLst/>
              </a:prstGeom>
              <a:blipFill rotWithShape="0">
                <a:blip r:embed="rId28"/>
                <a:stretch>
                  <a:fillRect l="-2400" b="-122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6019800" y="8953500"/>
                <a:ext cx="4694555" cy="1045864"/>
              </a:xfrm>
              <a:prstGeom prst="rect">
                <a:avLst/>
              </a:prstGeom>
            </p:spPr>
            <p:txBody>
              <a:bodyPr wrap="none">
                <a:spAutoFit/>
              </a:bodyPr>
              <a:lstStyle/>
              <a:p>
                <a:pPr lvl="0">
                  <a:lnSpc>
                    <a:spcPct val="150000"/>
                  </a:lnSpc>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acc>
                      <m:accPr>
                        <m:chr m:val="̂"/>
                        <m:ctrlPr>
                          <a:rPr lang="en-US" sz="4000" i="1">
                            <a:solidFill>
                              <a:prstClr val="white"/>
                            </a:solidFill>
                            <a:latin typeface="Cambria Math" panose="02040503050406030204" pitchFamily="18" charset="0"/>
                            <a:ea typeface="Times New Roman" panose="02020603050405020304" pitchFamily="18" charset="0"/>
                          </a:rPr>
                        </m:ctrlPr>
                      </m:accPr>
                      <m:e>
                        <m:sSub>
                          <m:sSubPr>
                            <m:ctrlP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t>2</m:t>
                            </m:r>
                          </m:sub>
                        </m:sSub>
                      </m:e>
                    </m:acc>
                  </m:oMath>
                </a14:m>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 45</a:t>
                </a:r>
                <a:r>
                  <a:rPr lang="en-US" sz="4000" baseline="30000">
                    <a:solidFill>
                      <a:prstClr val="white"/>
                    </a:solidFill>
                    <a:latin typeface="Arial" panose="020B0604020202020204" pitchFamily="34" charset="0"/>
                    <a:ea typeface="Times New Roman" panose="02020603050405020304" pitchFamily="18" charset="0"/>
                    <a:cs typeface="Arial" panose="020B0604020202020204" pitchFamily="34" charset="0"/>
                  </a:rPr>
                  <a:t>o </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white"/>
                            </a:solidFill>
                            <a:latin typeface="Cambria Math" panose="02040503050406030204" pitchFamily="18" charset="0"/>
                            <a:ea typeface="Times New Roman" panose="02020603050405020304" pitchFamily="18" charset="0"/>
                          </a:rPr>
                        </m:ctrlPr>
                      </m:accPr>
                      <m:e>
                        <m:sSub>
                          <m:sSubPr>
                            <m:ctrlP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t>2</m:t>
                            </m:r>
                          </m:sub>
                        </m:sSub>
                      </m:e>
                    </m:acc>
                  </m:oMath>
                </a14:m>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smtClean="0">
                    <a:solidFill>
                      <a:prstClr val="white"/>
                    </a:solidFill>
                    <a:latin typeface="Arial" panose="020B0604020202020204" pitchFamily="34" charset="0"/>
                    <a:ea typeface="Times New Roman" panose="02020603050405020304" pitchFamily="18" charset="0"/>
                    <a:cs typeface="Arial" panose="020B0604020202020204" pitchFamily="34" charset="0"/>
                  </a:rPr>
                  <a:t>45</a:t>
                </a:r>
                <a:r>
                  <a:rPr lang="en-US" sz="4000" baseline="30000" smtClean="0">
                    <a:solidFill>
                      <a:prstClr val="white"/>
                    </a:solidFill>
                    <a:latin typeface="Arial" panose="020B0604020202020204" pitchFamily="34" charset="0"/>
                    <a:ea typeface="Times New Roman" panose="02020603050405020304" pitchFamily="18" charset="0"/>
                    <a:cs typeface="Arial" panose="020B0604020202020204" pitchFamily="34" charset="0"/>
                  </a:rPr>
                  <a:t>o</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6019800" y="8953500"/>
                <a:ext cx="4694555" cy="1045864"/>
              </a:xfrm>
              <a:prstGeom prst="rect">
                <a:avLst/>
              </a:prstGeom>
              <a:blipFill rotWithShape="0">
                <a:blip r:embed="rId29"/>
                <a:stretch>
                  <a:fillRect l="-4675" r="-1299" b="-128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12416590" y="7565753"/>
                <a:ext cx="2590800" cy="104586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ctr">
                  <a:lnSpc>
                    <a:spcPct val="150000"/>
                  </a:lnSpc>
                </a:pPr>
                <a14:m>
                  <m:oMath xmlns:m="http://schemas.openxmlformats.org/officeDocument/2006/math">
                    <m:r>
                      <a:rPr lang="en-US" sz="4000" i="1" smtClean="0">
                        <a:solidFill>
                          <a:schemeClr val="tx1"/>
                        </a:solidFill>
                        <a:latin typeface="Cambria Math" panose="02040503050406030204" pitchFamily="18" charset="0"/>
                        <a:ea typeface="Times New Roman" panose="02020603050405020304" pitchFamily="18" charset="0"/>
                      </a:rPr>
                      <m:t>⇒</m:t>
                    </m:r>
                  </m:oMath>
                </a14:m>
                <a:r>
                  <a:rPr lang="en-US" sz="4000">
                    <a:solidFill>
                      <a:schemeClr val="tx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tx1"/>
                            </a:solidFill>
                            <a:latin typeface="Cambria Math" panose="02040503050406030204" pitchFamily="18" charset="0"/>
                            <a:ea typeface="Times New Roman" panose="02020603050405020304" pitchFamily="18" charset="0"/>
                          </a:rPr>
                        </m:ctrlPr>
                      </m:accPr>
                      <m:e>
                        <m:sSub>
                          <m:sSubPr>
                            <m:ctrlP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1</m:t>
                            </m:r>
                          </m:sub>
                        </m:sSub>
                      </m:e>
                    </m:acc>
                  </m:oMath>
                </a14:m>
                <a:r>
                  <a:rPr lang="en-US" sz="4000">
                    <a:solidFill>
                      <a:schemeClr val="tx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tx1"/>
                            </a:solidFill>
                            <a:latin typeface="Cambria Math" panose="02040503050406030204" pitchFamily="18" charset="0"/>
                            <a:ea typeface="Times New Roman" panose="02020603050405020304" pitchFamily="18" charset="0"/>
                          </a:rPr>
                        </m:ctrlPr>
                      </m:accPr>
                      <m:e>
                        <m:sSub>
                          <m:sSubPr>
                            <m:ctrlP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3</m:t>
                            </m:r>
                          </m:sub>
                        </m:sSub>
                      </m:e>
                    </m:acc>
                  </m:oMath>
                </a14:m>
                <a:endParaRPr lang="en-US" sz="400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12416590" y="7565753"/>
                <a:ext cx="2590800" cy="1045864"/>
              </a:xfrm>
              <a:prstGeom prst="rect">
                <a:avLst/>
              </a:prstGeom>
              <a:blipFill rotWithShape="0">
                <a:blip r:embed="rId3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12420600" y="9000680"/>
                <a:ext cx="2586790" cy="10458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ctr">
                  <a:lnSpc>
                    <a:spcPct val="150000"/>
                  </a:lnSpc>
                </a:pPr>
                <a14:m>
                  <m:oMath xmlns:m="http://schemas.openxmlformats.org/officeDocument/2006/math">
                    <m:r>
                      <a:rPr lang="en-US" sz="4000" i="1" smtClean="0">
                        <a:solidFill>
                          <a:schemeClr val="tx1"/>
                        </a:solidFill>
                        <a:latin typeface="Cambria Math" panose="02040503050406030204" pitchFamily="18" charset="0"/>
                        <a:ea typeface="Times New Roman" panose="02020603050405020304" pitchFamily="18" charset="0"/>
                      </a:rPr>
                      <m:t>⇒</m:t>
                    </m:r>
                  </m:oMath>
                </a14:m>
                <a:r>
                  <a:rPr lang="en-US" sz="4000">
                    <a:solidFill>
                      <a:schemeClr val="tx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tx1"/>
                            </a:solidFill>
                            <a:latin typeface="Cambria Math" panose="02040503050406030204" pitchFamily="18" charset="0"/>
                            <a:ea typeface="Times New Roman" panose="02020603050405020304" pitchFamily="18" charset="0"/>
                          </a:rPr>
                        </m:ctrlPr>
                      </m:accPr>
                      <m:e>
                        <m:sSub>
                          <m:sSubPr>
                            <m:ctrlP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2</m:t>
                            </m:r>
                          </m:sub>
                        </m:sSub>
                      </m:e>
                    </m:acc>
                  </m:oMath>
                </a14:m>
                <a:r>
                  <a:rPr lang="en-US" sz="4000">
                    <a:solidFill>
                      <a:schemeClr val="tx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tx1"/>
                            </a:solidFill>
                            <a:latin typeface="Cambria Math" panose="02040503050406030204" pitchFamily="18" charset="0"/>
                            <a:ea typeface="Times New Roman" panose="02020603050405020304" pitchFamily="18" charset="0"/>
                          </a:rPr>
                        </m:ctrlPr>
                      </m:accPr>
                      <m:e>
                        <m:sSub>
                          <m:sSubPr>
                            <m:ctrlP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ctrlPr>
                          </m:sSubPr>
                          <m:e>
                            <m: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𝑂</m:t>
                            </m:r>
                          </m:e>
                          <m:sub>
                            <m:r>
                              <a:rPr lang="en-US" sz="4000" i="1">
                                <a:solidFill>
                                  <a:schemeClr val="tx1"/>
                                </a:solidFill>
                                <a:latin typeface="Cambria Math" panose="02040503050406030204" pitchFamily="18" charset="0"/>
                                <a:ea typeface="Cambria Math" panose="02040503050406030204" pitchFamily="18" charset="0"/>
                                <a:cs typeface="Cambria Math" panose="02040503050406030204" pitchFamily="18" charset="0"/>
                              </a:rPr>
                              <m:t>4</m:t>
                            </m:r>
                          </m:sub>
                        </m:sSub>
                      </m:e>
                    </m:acc>
                  </m:oMath>
                </a14:m>
                <a:endParaRPr lang="en-US" sz="400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12420600" y="9000680"/>
                <a:ext cx="2586790" cy="1045864"/>
              </a:xfrm>
              <a:prstGeom prst="rect">
                <a:avLst/>
              </a:prstGeom>
              <a:blipFill rotWithShape="0">
                <a:blip r:embed="rId31"/>
                <a:stretch>
                  <a:fillRect/>
                </a:stretch>
              </a:blipFill>
            </p:spPr>
            <p:txBody>
              <a:bodyPr/>
              <a:lstStyle/>
              <a:p>
                <a:r>
                  <a:rPr lang="en-US">
                    <a:noFill/>
                  </a:rPr>
                  <a:t> </a:t>
                </a:r>
              </a:p>
            </p:txBody>
          </p:sp>
        </mc:Fallback>
      </mc:AlternateContent>
      <p:pic>
        <p:nvPicPr>
          <p:cNvPr id="25" name="Picture 6"/>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395877">
            <a:off x="228069" y="8521239"/>
            <a:ext cx="1664165" cy="1549232"/>
          </a:xfrm>
          <a:prstGeom prst="rect">
            <a:avLst/>
          </a:prstGeom>
        </p:spPr>
      </p:pic>
    </p:spTree>
    <p:extLst>
      <p:ext uri="{BB962C8B-B14F-4D97-AF65-F5344CB8AC3E}">
        <p14:creationId xmlns:p14="http://schemas.microsoft.com/office/powerpoint/2010/main" val="4015035926"/>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28" dur="500"/>
                                        <p:tgtEl>
                                          <p:spTgt spid="1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righ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randombar(horizontal)">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8" grpId="0"/>
      <p:bldP spid="16" grpId="0"/>
      <p:bldP spid="17" grpId="0"/>
      <p:bldP spid="18" grpId="0"/>
      <p:bldP spid="19"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152070" y="6332684"/>
            <a:ext cx="6544433" cy="6544433"/>
          </a:xfrm>
          <a:prstGeom prst="rect">
            <a:avLst/>
          </a:prstGeom>
        </p:spPr>
      </p:pic>
      <p:pic>
        <p:nvPicPr>
          <p:cNvPr id="33" name="Picture 4"/>
          <p:cNvPicPr>
            <a:picLocks noChangeAspect="1"/>
          </p:cNvPicPr>
          <p:nvPr/>
        </p:nvPicPr>
        <p:blipFill>
          <a:blip r:embed="rId7">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47800" y="-2620133"/>
            <a:ext cx="6544433" cy="6544433"/>
          </a:xfrm>
          <a:prstGeom prst="rect">
            <a:avLst/>
          </a:prstGeom>
        </p:spPr>
      </p:pic>
      <p:pic>
        <p:nvPicPr>
          <p:cNvPr id="24" name="Picture 23"/>
          <p:cNvPicPr>
            <a:picLocks noChangeAspect="1"/>
          </p:cNvPicPr>
          <p:nvPr/>
        </p:nvPicPr>
        <p:blipFill>
          <a:blip r:embed="rId8">
            <a:extLst>
              <a:ext uri="{BEBA8EAE-BF5A-486C-A8C5-ECC9F3942E4B}">
                <a14:imgProps xmlns:a14="http://schemas.microsoft.com/office/drawing/2010/main">
                  <a14:imgLayer r:embed="rId9">
                    <a14:imgEffect>
                      <a14:colorTemperature colorTemp="11500"/>
                    </a14:imgEffect>
                    <a14:imgEffect>
                      <a14:saturation sat="400000"/>
                    </a14:imgEffect>
                  </a14:imgLayer>
                </a14:imgProps>
              </a:ext>
            </a:extLst>
          </a:blip>
          <a:stretch>
            <a:fillRect/>
          </a:stretch>
        </p:blipFill>
        <p:spPr>
          <a:xfrm>
            <a:off x="-490293" y="696443"/>
            <a:ext cx="5657578" cy="1585097"/>
          </a:xfrm>
          <a:prstGeom prst="rect">
            <a:avLst/>
          </a:prstGeom>
        </p:spPr>
      </p:pic>
      <p:sp>
        <p:nvSpPr>
          <p:cNvPr id="25" name="TextBox 9"/>
          <p:cNvSpPr txBox="1"/>
          <p:nvPr/>
        </p:nvSpPr>
        <p:spPr>
          <a:xfrm>
            <a:off x="728907" y="605140"/>
            <a:ext cx="3413358" cy="1300099"/>
          </a:xfrm>
          <a:prstGeom prst="rect">
            <a:avLst/>
          </a:prstGeom>
        </p:spPr>
        <p:txBody>
          <a:bodyPr wrap="square" lIns="0" tIns="0" rIns="0" bIns="0" rtlCol="0" anchor="t">
            <a:spAutoFit/>
          </a:bodyPr>
          <a:lstStyle/>
          <a:p>
            <a:pPr algn="ctr">
              <a:lnSpc>
                <a:spcPts val="11950"/>
              </a:lnSpc>
            </a:pPr>
            <a:r>
              <a:rPr lang="en-US" sz="5000" b="1" smtClean="0">
                <a:solidFill>
                  <a:srgbClr val="5F9A80"/>
                </a:solidFill>
                <a:latin typeface="Arial" panose="020B0604020202020204" pitchFamily="34" charset="0"/>
                <a:cs typeface="Arial" panose="020B0604020202020204" pitchFamily="34" charset="0"/>
              </a:rPr>
              <a:t>KẾT LUẬN</a:t>
            </a:r>
            <a:endParaRPr lang="en-US" sz="5000" b="1">
              <a:solidFill>
                <a:srgbClr val="5F9A80"/>
              </a:solidFill>
              <a:latin typeface="Arial" panose="020B0604020202020204" pitchFamily="34" charset="0"/>
              <a:cs typeface="Arial" panose="020B0604020202020204" pitchFamily="34" charset="0"/>
            </a:endParaRPr>
          </a:p>
        </p:txBody>
      </p:sp>
      <p:pic>
        <p:nvPicPr>
          <p:cNvPr id="37" name="Picture 23"/>
          <p:cNvPicPr>
            <a:picLocks noChangeAspect="1"/>
          </p:cNvPicPr>
          <p:nvPr/>
        </p:nvPicPr>
        <p:blipFill>
          <a:blip r:embed="rId10">
            <a:duotone>
              <a:prstClr val="black"/>
              <a:srgbClr val="438F79">
                <a:tint val="45000"/>
                <a:satMod val="400000"/>
              </a:srgbClr>
            </a:duotone>
            <a:extLst>
              <a:ext uri="{BEBA8EAE-BF5A-486C-A8C5-ECC9F3942E4B}">
                <a14:imgProps xmlns:a14="http://schemas.microsoft.com/office/drawing/2010/main">
                  <a14:imgLayer r:embed="rId11">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flipV="1">
            <a:off x="15544800" y="232209"/>
            <a:ext cx="1859128" cy="339291"/>
          </a:xfrm>
          <a:prstGeom prst="rect">
            <a:avLst/>
          </a:prstGeom>
        </p:spPr>
      </p:pic>
      <p:pic>
        <p:nvPicPr>
          <p:cNvPr id="12" name="Picture 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2209800" y="3543300"/>
            <a:ext cx="2904420" cy="6362700"/>
          </a:xfrm>
          <a:prstGeom prst="rect">
            <a:avLst/>
          </a:prstGeom>
        </p:spPr>
      </p:pic>
      <p:pic>
        <p:nvPicPr>
          <p:cNvPr id="13" name="Picture 8"/>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5613885" y="7737450"/>
            <a:ext cx="2333862" cy="1680380"/>
          </a:xfrm>
          <a:prstGeom prst="rect">
            <a:avLst/>
          </a:prstGeom>
        </p:spPr>
      </p:pic>
      <p:grpSp>
        <p:nvGrpSpPr>
          <p:cNvPr id="6" name="Group 5"/>
          <p:cNvGrpSpPr/>
          <p:nvPr/>
        </p:nvGrpSpPr>
        <p:grpSpPr>
          <a:xfrm>
            <a:off x="7587850" y="1450891"/>
            <a:ext cx="8620956" cy="6395461"/>
            <a:chOff x="7078591" y="1471994"/>
            <a:chExt cx="8620956" cy="6395461"/>
          </a:xfrm>
        </p:grpSpPr>
        <p:sp>
          <p:nvSpPr>
            <p:cNvPr id="5" name="Oval Callout 4"/>
            <p:cNvSpPr/>
            <p:nvPr/>
          </p:nvSpPr>
          <p:spPr>
            <a:xfrm>
              <a:off x="7078591" y="1471994"/>
              <a:ext cx="8620956" cy="6395461"/>
            </a:xfrm>
            <a:prstGeom prst="wedgeEllipseCallout">
              <a:avLst>
                <a:gd name="adj1" fmla="val -53025"/>
                <a:gd name="adj2" fmla="val 30644"/>
              </a:avLst>
            </a:prstGeom>
            <a:solidFill>
              <a:srgbClr val="438F79"/>
            </a:solidFill>
            <a:ln>
              <a:solidFill>
                <a:srgbClr val="4C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745301" y="3726120"/>
              <a:ext cx="5499404" cy="1824923"/>
            </a:xfrm>
            <a:prstGeom prst="rect">
              <a:avLst/>
            </a:prstGeom>
          </p:spPr>
          <p:txBody>
            <a:bodyPr wrap="square">
              <a:spAutoFit/>
            </a:bodyPr>
            <a:lstStyle/>
            <a:p>
              <a:pPr algn="ctr">
                <a:lnSpc>
                  <a:spcPct val="150000"/>
                </a:lnSpc>
                <a:spcAft>
                  <a:spcPts val="600"/>
                </a:spcAft>
              </a:pPr>
              <a:r>
                <a:rPr lang="en-US" sz="4000" b="1">
                  <a:solidFill>
                    <a:schemeClr val="bg1"/>
                  </a:solidFill>
                  <a:latin typeface="Arial" panose="020B0604020202020204" pitchFamily="34" charset="0"/>
                  <a:ea typeface="Times New Roman" panose="02020603050405020304" pitchFamily="18" charset="0"/>
                  <a:cs typeface="Arial" panose="020B0604020202020204" pitchFamily="34" charset="0"/>
                </a:rPr>
                <a:t>Hai góc đối đỉnh thì bằng nhau. </a:t>
              </a:r>
              <a:endParaRPr lang="en-US" sz="4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922712727"/>
      </p:ext>
    </p:extLst>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32" name="Group 31"/>
          <p:cNvGrpSpPr/>
          <p:nvPr/>
        </p:nvGrpSpPr>
        <p:grpSpPr>
          <a:xfrm>
            <a:off x="381000" y="2476500"/>
            <a:ext cx="17526000" cy="6959765"/>
            <a:chOff x="381000" y="2476500"/>
            <a:chExt cx="17526000" cy="6959765"/>
          </a:xfrm>
        </p:grpSpPr>
        <p:grpSp>
          <p:nvGrpSpPr>
            <p:cNvPr id="4" name="Group 4"/>
            <p:cNvGrpSpPr/>
            <p:nvPr/>
          </p:nvGrpSpPr>
          <p:grpSpPr>
            <a:xfrm>
              <a:off x="381000" y="2476500"/>
              <a:ext cx="17526000" cy="6959765"/>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pic>
          <p:nvPicPr>
            <p:cNvPr id="25" name="Picture 24"/>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116729" y="3065688"/>
              <a:ext cx="6714071" cy="4815445"/>
            </a:xfrm>
            <a:prstGeom prst="rect">
              <a:avLst/>
            </a:prstGeom>
          </p:spPr>
        </p:pic>
      </p:grpSp>
      <p:pic>
        <p:nvPicPr>
          <p:cNvPr id="2" name="Picture 2"/>
          <p:cNvPicPr>
            <a:picLocks noChangeAspect="1"/>
          </p:cNvPicPr>
          <p:nvPr/>
        </p:nvPicPr>
        <p:blipFill>
          <a:blip r:embed="rId4">
            <a:alphaModFix amt="20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6891" y="-293726"/>
            <a:ext cx="11141563" cy="11141563"/>
          </a:xfrm>
          <a:prstGeom prst="rect">
            <a:avLst/>
          </a:prstGeom>
        </p:spPr>
      </p:pic>
      <p:pic>
        <p:nvPicPr>
          <p:cNvPr id="3" name="Picture 3"/>
          <p:cNvPicPr>
            <a:picLocks noChangeAspect="1"/>
          </p:cNvPicPr>
          <p:nvPr/>
        </p:nvPicPr>
        <p:blipFill>
          <a:blip r:embed="rId4">
            <a:alphaModFix amt="20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458200" y="-495300"/>
            <a:ext cx="11141563" cy="11141563"/>
          </a:xfrm>
          <a:prstGeom prst="rect">
            <a:avLst/>
          </a:prstGeom>
        </p:spPr>
      </p:pic>
      <p:grpSp>
        <p:nvGrpSpPr>
          <p:cNvPr id="7" name="Group 2"/>
          <p:cNvGrpSpPr/>
          <p:nvPr/>
        </p:nvGrpSpPr>
        <p:grpSpPr>
          <a:xfrm rot="-5400000">
            <a:off x="2073349" y="-1698551"/>
            <a:ext cx="132473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04799" y="582607"/>
            <a:ext cx="4938032" cy="1015663"/>
          </a:xfrm>
          <a:prstGeom prst="rect">
            <a:avLst/>
          </a:prstGeom>
        </p:spPr>
        <p:txBody>
          <a:bodyPr wrap="square">
            <a:spAutoFit/>
          </a:bodyPr>
          <a:lstStyle/>
          <a:p>
            <a:pPr algn="just">
              <a:lnSpc>
                <a:spcPct val="150000"/>
              </a:lnSpc>
              <a:spcAft>
                <a:spcPts val="800"/>
              </a:spcAft>
            </a:pPr>
            <a:r>
              <a:rPr lang="nl-NL" sz="4000" b="1">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3</a:t>
            </a:r>
            <a:r>
              <a:rPr lang="nl-NL" sz="40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a:solidFill>
                  <a:prstClr val="black"/>
                </a:solidFill>
                <a:latin typeface="Arial" panose="020B0604020202020204" pitchFamily="34" charset="0"/>
                <a:ea typeface="Times New Roman" panose="02020603050405020304" pitchFamily="18" charset="0"/>
                <a:cs typeface="Arial" panose="020B0604020202020204" pitchFamily="34" charset="0"/>
              </a:rPr>
              <a:t>(SGK – </a:t>
            </a:r>
            <a:r>
              <a:rPr lang="nl-NL" sz="40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71</a:t>
            </a:r>
            <a:r>
              <a:rPr lang="nl-NL" sz="40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1083448" y="2680037"/>
            <a:ext cx="16747352" cy="1015663"/>
          </a:xfrm>
          <a:prstGeom prst="rect">
            <a:avLst/>
          </a:prstGeom>
          <a:noFill/>
        </p:spPr>
        <p:txBody>
          <a:bodyPr wrap="square" rtlCol="0">
            <a:spAutoFit/>
          </a:bodyPr>
          <a:lstStyle/>
          <a:p>
            <a:pPr>
              <a:lnSpc>
                <a:spcPct val="150000"/>
              </a:lnSpc>
            </a:pPr>
            <a:r>
              <a:rPr lang="en-US" sz="4000" smtClean="0">
                <a:solidFill>
                  <a:prstClr val="black"/>
                </a:solidFill>
                <a:latin typeface="Arial" panose="020B0604020202020204" pitchFamily="34" charset="0"/>
                <a:cs typeface="Arial" panose="020B0604020202020204" pitchFamily="34" charset="0"/>
              </a:rPr>
              <a:t>Trong hình 11 ta có:</a:t>
            </a:r>
            <a:endParaRPr lang="en-US" sz="4000">
              <a:solidFill>
                <a:prstClr val="black"/>
              </a:solidFill>
              <a:latin typeface="Arial" panose="020B0604020202020204" pitchFamily="34" charset="0"/>
              <a:cs typeface="Arial" panose="020B0604020202020204" pitchFamily="34" charset="0"/>
            </a:endParaRPr>
          </a:p>
        </p:txBody>
      </p:sp>
      <p:pic>
        <p:nvPicPr>
          <p:cNvPr id="1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067308">
            <a:off x="16129727" y="589117"/>
            <a:ext cx="1713028" cy="965525"/>
          </a:xfrm>
          <a:prstGeom prst="rect">
            <a:avLst/>
          </a:prstGeom>
        </p:spPr>
      </p:pic>
      <p:pic>
        <p:nvPicPr>
          <p:cNvPr id="2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0182679">
            <a:off x="16499535" y="7855540"/>
            <a:ext cx="1366620" cy="2010974"/>
          </a:xfrm>
          <a:prstGeom prst="rect">
            <a:avLst/>
          </a:prstGeom>
        </p:spPr>
      </p:pic>
      <mc:AlternateContent xmlns:mc="http://schemas.openxmlformats.org/markup-compatibility/2006">
        <mc:Choice xmlns:a14="http://schemas.microsoft.com/office/drawing/2010/main" Requires="a14">
          <p:sp>
            <p:nvSpPr>
              <p:cNvPr id="28" name="TextBox 27"/>
              <p:cNvSpPr txBox="1"/>
              <p:nvPr/>
            </p:nvSpPr>
            <p:spPr>
              <a:xfrm>
                <a:off x="1196066" y="3798244"/>
                <a:ext cx="8610600" cy="1878656"/>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𝐵𝑂𝐷</m:t>
                        </m:r>
                      </m:e>
                    </m:acc>
                  </m:oMath>
                </a14:m>
                <a:r>
                  <a:rPr lang="en-US" sz="4000" smtClean="0">
                    <a:latin typeface="Arial" panose="020B0604020202020204" pitchFamily="34" charset="0"/>
                    <a:cs typeface="Arial" panose="020B0604020202020204" pitchFamily="34" charset="0"/>
                  </a:rPr>
                  <a:t> </a:t>
                </a:r>
                <a:r>
                  <a:rPr lang="en-US" sz="4000" smtClean="0">
                    <a:latin typeface="Arial" panose="020B0604020202020204" pitchFamily="34" charset="0"/>
                    <a:cs typeface="Arial" panose="020B0604020202020204" pitchFamily="34" charset="0"/>
                  </a:rPr>
                  <a:t>và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𝐴𝑂𝐶</m:t>
                        </m:r>
                      </m:e>
                    </m:acc>
                  </m:oMath>
                </a14:m>
                <a:r>
                  <a:rPr lang="en-US" sz="4000" smtClean="0">
                    <a:latin typeface="Arial" panose="020B0604020202020204" pitchFamily="34" charset="0"/>
                    <a:cs typeface="Arial" panose="020B0604020202020204" pitchFamily="34" charset="0"/>
                  </a:rPr>
                  <a:t> </a:t>
                </a:r>
                <a:r>
                  <a:rPr lang="en-US" sz="4000" smtClean="0">
                    <a:latin typeface="Arial" panose="020B0604020202020204" pitchFamily="34" charset="0"/>
                    <a:cs typeface="Arial" panose="020B0604020202020204" pitchFamily="34" charset="0"/>
                  </a:rPr>
                  <a:t>là hai góc đối đỉnh nên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𝐵𝑂𝐷</m:t>
                        </m:r>
                      </m:e>
                    </m:acc>
                    <m:r>
                      <a:rPr lang="en-US" sz="4000" b="0" i="0" smtClean="0">
                        <a:latin typeface="Cambria Math" panose="02040503050406030204" pitchFamily="18" charset="0"/>
                        <a:cs typeface="Arial" panose="020B0604020202020204" pitchFamily="34" charset="0"/>
                      </a:rPr>
                      <m:t>=</m:t>
                    </m:r>
                    <m:acc>
                      <m:accPr>
                        <m:chr m:val="̂"/>
                        <m:ctrlPr>
                          <a:rPr lang="en-US" sz="4000" i="1">
                            <a:latin typeface="Cambria Math" panose="02040503050406030204" pitchFamily="18" charset="0"/>
                            <a:cs typeface="Arial" panose="020B0604020202020204" pitchFamily="34" charset="0"/>
                          </a:rPr>
                        </m:ctrlPr>
                      </m:accPr>
                      <m:e>
                        <m:r>
                          <a:rPr lang="en-US" sz="4000" i="1">
                            <a:latin typeface="Cambria Math" panose="02040503050406030204" pitchFamily="18" charset="0"/>
                            <a:cs typeface="Arial" panose="020B0604020202020204" pitchFamily="34" charset="0"/>
                          </a:rPr>
                          <m:t>𝐴𝑂𝐶</m:t>
                        </m:r>
                      </m:e>
                    </m:acc>
                    <m:r>
                      <a:rPr lang="en-US" sz="4000" b="0" i="1" smtClean="0">
                        <a:latin typeface="Cambria Math" panose="02040503050406030204" pitchFamily="18" charset="0"/>
                        <a:cs typeface="Arial" panose="020B0604020202020204" pitchFamily="34" charset="0"/>
                      </a:rPr>
                      <m:t>=35</m:t>
                    </m:r>
                    <m:r>
                      <a:rPr lang="en-US" sz="40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a:latin typeface="Arial" panose="020B0604020202020204" pitchFamily="34" charset="0"/>
                    <a:cs typeface="Arial" panose="020B0604020202020204" pitchFamily="34" charset="0"/>
                  </a:rPr>
                  <a:t> </a:t>
                </a:r>
              </a:p>
            </p:txBody>
          </p:sp>
        </mc:Choice>
        <mc:Fallback>
          <p:sp>
            <p:nvSpPr>
              <p:cNvPr id="28" name="TextBox 27"/>
              <p:cNvSpPr txBox="1">
                <a:spLocks noRot="1" noChangeAspect="1" noMove="1" noResize="1" noEditPoints="1" noAdjustHandles="1" noChangeArrowheads="1" noChangeShapeType="1" noTextEdit="1"/>
              </p:cNvSpPr>
              <p:nvPr/>
            </p:nvSpPr>
            <p:spPr>
              <a:xfrm>
                <a:off x="1196066" y="3798244"/>
                <a:ext cx="8610600" cy="1878656"/>
              </a:xfrm>
              <a:prstGeom prst="rect">
                <a:avLst/>
              </a:prstGeom>
              <a:blipFill rotWithShape="0">
                <a:blip r:embed="rId15"/>
                <a:stretch>
                  <a:fillRect l="-2477" r="-37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1219200" y="5931844"/>
                <a:ext cx="8610600" cy="1878656"/>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𝐶𝑂𝐵</m:t>
                        </m:r>
                      </m:e>
                    </m:acc>
                  </m:oMath>
                </a14:m>
                <a:r>
                  <a:rPr lang="en-US" sz="4000" smtClean="0">
                    <a:latin typeface="Arial" panose="020B0604020202020204" pitchFamily="34" charset="0"/>
                    <a:cs typeface="Arial" panose="020B0604020202020204" pitchFamily="34" charset="0"/>
                  </a:rPr>
                  <a:t> </a:t>
                </a:r>
                <a:r>
                  <a:rPr lang="en-US" sz="4000" smtClean="0">
                    <a:latin typeface="Arial" panose="020B0604020202020204" pitchFamily="34" charset="0"/>
                    <a:cs typeface="Arial" panose="020B0604020202020204" pitchFamily="34" charset="0"/>
                  </a:rPr>
                  <a:t>và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𝐴𝑂𝐷</m:t>
                        </m:r>
                      </m:e>
                    </m:acc>
                  </m:oMath>
                </a14:m>
                <a:r>
                  <a:rPr lang="en-US" sz="4000" smtClean="0">
                    <a:latin typeface="Arial" panose="020B0604020202020204" pitchFamily="34" charset="0"/>
                    <a:cs typeface="Arial" panose="020B0604020202020204" pitchFamily="34" charset="0"/>
                  </a:rPr>
                  <a:t> </a:t>
                </a:r>
                <a:r>
                  <a:rPr lang="en-US" sz="4000" smtClean="0">
                    <a:latin typeface="Arial" panose="020B0604020202020204" pitchFamily="34" charset="0"/>
                    <a:cs typeface="Arial" panose="020B0604020202020204" pitchFamily="34" charset="0"/>
                  </a:rPr>
                  <a:t>là hai góc đối đỉnh nên </a:t>
                </a:r>
                <a14:m>
                  <m:oMath xmlns:m="http://schemas.openxmlformats.org/officeDocument/2006/math">
                    <m:acc>
                      <m:accPr>
                        <m:chr m:val="̂"/>
                        <m:ctrlPr>
                          <a:rPr lang="en-US" sz="4000" i="1">
                            <a:latin typeface="Cambria Math" panose="02040503050406030204" pitchFamily="18" charset="0"/>
                          </a:rPr>
                        </m:ctrlPr>
                      </m:accPr>
                      <m:e>
                        <m:r>
                          <a:rPr lang="en-US" sz="4000" b="0" i="1" smtClean="0">
                            <a:latin typeface="Cambria Math" panose="02040503050406030204" pitchFamily="18" charset="0"/>
                          </a:rPr>
                          <m:t>𝐶</m:t>
                        </m:r>
                        <m:r>
                          <a:rPr lang="en-US" sz="4000" i="1">
                            <a:latin typeface="Cambria Math" panose="02040503050406030204" pitchFamily="18" charset="0"/>
                          </a:rPr>
                          <m:t>𝑂</m:t>
                        </m:r>
                        <m:r>
                          <a:rPr lang="en-US" sz="4000" b="0" i="1" smtClean="0">
                            <a:latin typeface="Cambria Math" panose="02040503050406030204" pitchFamily="18" charset="0"/>
                          </a:rPr>
                          <m:t>𝐵</m:t>
                        </m:r>
                      </m:e>
                    </m:acc>
                    <m:r>
                      <a:rPr lang="en-US" sz="4000" b="0" i="0" smtClean="0">
                        <a:latin typeface="Cambria Math" panose="02040503050406030204" pitchFamily="18" charset="0"/>
                        <a:cs typeface="Arial" panose="020B0604020202020204" pitchFamily="34" charset="0"/>
                      </a:rPr>
                      <m:t>=</m:t>
                    </m:r>
                    <m:acc>
                      <m:accPr>
                        <m:chr m:val="̂"/>
                        <m:ctrlPr>
                          <a:rPr lang="en-US" sz="4000" i="1">
                            <a:latin typeface="Cambria Math" panose="02040503050406030204" pitchFamily="18" charset="0"/>
                            <a:cs typeface="Arial" panose="020B0604020202020204" pitchFamily="34" charset="0"/>
                          </a:rPr>
                        </m:ctrlPr>
                      </m:accPr>
                      <m:e>
                        <m:r>
                          <a:rPr lang="en-US" sz="4000" i="1">
                            <a:latin typeface="Cambria Math" panose="02040503050406030204" pitchFamily="18" charset="0"/>
                            <a:cs typeface="Arial" panose="020B0604020202020204" pitchFamily="34" charset="0"/>
                          </a:rPr>
                          <m:t>𝐴𝑂</m:t>
                        </m:r>
                        <m:r>
                          <a:rPr lang="en-US" sz="4000" b="0" i="1" smtClean="0">
                            <a:latin typeface="Cambria Math" panose="02040503050406030204" pitchFamily="18" charset="0"/>
                            <a:cs typeface="Arial" panose="020B0604020202020204" pitchFamily="34" charset="0"/>
                          </a:rPr>
                          <m:t>𝐷</m:t>
                        </m:r>
                      </m:e>
                    </m:acc>
                    <m:r>
                      <a:rPr lang="en-US" sz="4000" b="0" i="1" smtClean="0">
                        <a:latin typeface="Cambria Math" panose="02040503050406030204" pitchFamily="18" charset="0"/>
                        <a:cs typeface="Arial" panose="020B0604020202020204" pitchFamily="34" charset="0"/>
                      </a:rPr>
                      <m:t>=145</m:t>
                    </m:r>
                    <m:r>
                      <a:rPr lang="en-US" sz="40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a:latin typeface="Arial" panose="020B0604020202020204" pitchFamily="34" charset="0"/>
                    <a:cs typeface="Arial" panose="020B0604020202020204" pitchFamily="34" charset="0"/>
                  </a:rPr>
                  <a:t> </a:t>
                </a:r>
              </a:p>
            </p:txBody>
          </p:sp>
        </mc:Choice>
        <mc:Fallback>
          <p:sp>
            <p:nvSpPr>
              <p:cNvPr id="29" name="TextBox 28"/>
              <p:cNvSpPr txBox="1">
                <a:spLocks noRot="1" noChangeAspect="1" noMove="1" noResize="1" noEditPoints="1" noAdjustHandles="1" noChangeArrowheads="1" noChangeShapeType="1" noTextEdit="1"/>
              </p:cNvSpPr>
              <p:nvPr/>
            </p:nvSpPr>
            <p:spPr>
              <a:xfrm>
                <a:off x="1219200" y="5931844"/>
                <a:ext cx="8610600" cy="1878656"/>
              </a:xfrm>
              <a:prstGeom prst="rect">
                <a:avLst/>
              </a:prstGeom>
              <a:blipFill rotWithShape="0">
                <a:blip r:embed="rId16"/>
                <a:stretch>
                  <a:fillRect l="-2477" r="-3539"/>
                </a:stretch>
              </a:blipFill>
            </p:spPr>
            <p:txBody>
              <a:bodyPr/>
              <a:lstStyle/>
              <a:p>
                <a:r>
                  <a:rPr lang="en-US">
                    <a:noFill/>
                  </a:rPr>
                  <a:t> </a:t>
                </a:r>
              </a:p>
            </p:txBody>
          </p:sp>
        </mc:Fallback>
      </mc:AlternateContent>
      <p:pic>
        <p:nvPicPr>
          <p:cNvPr id="30"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2695810" flipH="1" flipV="1">
            <a:off x="8687537" y="8595599"/>
            <a:ext cx="1571888" cy="1131759"/>
          </a:xfrm>
          <a:prstGeom prst="rect">
            <a:avLst/>
          </a:prstGeom>
        </p:spPr>
      </p:pic>
      <p:pic>
        <p:nvPicPr>
          <p:cNvPr id="31" name="Picture 22"/>
          <p:cNvPicPr>
            <a:picLocks noChangeAspect="1"/>
          </p:cNvPicPr>
          <p:nvPr/>
        </p:nvPicPr>
        <p:blipFill>
          <a:blip r:embed="rId23" cstate="print">
            <a:duotone>
              <a:prstClr val="black"/>
              <a:srgbClr val="438F79">
                <a:tint val="45000"/>
                <a:satMod val="400000"/>
              </a:srgbClr>
            </a:duotone>
            <a:extLst>
              <a:ext uri="{BEBA8EAE-BF5A-486C-A8C5-ECC9F3942E4B}">
                <a14:imgProps xmlns:a14="http://schemas.microsoft.com/office/drawing/2010/main">
                  <a14:imgLayer r:embed="rId24">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20132325">
            <a:off x="64320" y="8528953"/>
            <a:ext cx="2137318" cy="1204669"/>
          </a:xfrm>
          <a:prstGeom prst="rect">
            <a:avLst/>
          </a:prstGeom>
        </p:spPr>
      </p:pic>
    </p:spTree>
    <p:extLst>
      <p:ext uri="{BB962C8B-B14F-4D97-AF65-F5344CB8AC3E}">
        <p14:creationId xmlns:p14="http://schemas.microsoft.com/office/powerpoint/2010/main" val="34889881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8">
                                            <p:txEl>
                                              <p:pRg st="0" end="0"/>
                                            </p:txEl>
                                          </p:spTgt>
                                        </p:tgtEl>
                                        <p:attrNameLst>
                                          <p:attrName>style.visibility</p:attrName>
                                        </p:attrNameLst>
                                      </p:cBhvr>
                                      <p:to>
                                        <p:strVal val="visible"/>
                                      </p:to>
                                    </p:set>
                                    <p:animEffect transition="in" filter="barn(inVertical)">
                                      <p:cBhvr>
                                        <p:cTn id="26" dur="500"/>
                                        <p:tgtEl>
                                          <p:spTgt spid="2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31"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924" y="-3025030"/>
            <a:ext cx="6544433" cy="6544433"/>
          </a:xfrm>
          <a:prstGeom prst="rect">
            <a:avLst/>
          </a:prstGeom>
        </p:spPr>
      </p:pic>
      <p:sp>
        <p:nvSpPr>
          <p:cNvPr id="7" name="Rounded Rectangle 6"/>
          <p:cNvSpPr/>
          <p:nvPr/>
        </p:nvSpPr>
        <p:spPr>
          <a:xfrm>
            <a:off x="-1787766" y="2163411"/>
            <a:ext cx="22285566" cy="81235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
          <p:cNvGrpSpPr/>
          <p:nvPr/>
        </p:nvGrpSpPr>
        <p:grpSpPr>
          <a:xfrm rot="-5400000">
            <a:off x="1276965" y="-1670369"/>
            <a:ext cx="1586086"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38599">
            <a:off x="16679525" y="148091"/>
            <a:ext cx="1493184" cy="1007984"/>
          </a:xfrm>
          <a:prstGeom prst="rect">
            <a:avLst/>
          </a:prstGeom>
        </p:spPr>
      </p:pic>
      <p:sp>
        <p:nvSpPr>
          <p:cNvPr id="8" name="Rectangle 7"/>
          <p:cNvSpPr/>
          <p:nvPr/>
        </p:nvSpPr>
        <p:spPr>
          <a:xfrm>
            <a:off x="34218" y="443632"/>
            <a:ext cx="4741161"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THỰC HÀNH </a:t>
            </a:r>
            <a:r>
              <a:rPr lang="nl-NL" sz="450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3</a:t>
            </a:r>
            <a:endParaRPr lang="en-US" sz="450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7076362" y="9067765"/>
            <a:ext cx="914113" cy="1053719"/>
          </a:xfrm>
          <a:prstGeom prst="rect">
            <a:avLst/>
          </a:prstGeom>
        </p:spPr>
      </p:pic>
      <p:sp>
        <p:nvSpPr>
          <p:cNvPr id="5" name="Rectangle 4"/>
          <p:cNvSpPr/>
          <p:nvPr/>
        </p:nvSpPr>
        <p:spPr>
          <a:xfrm>
            <a:off x="5005749" y="685485"/>
            <a:ext cx="4349268" cy="707886"/>
          </a:xfrm>
          <a:prstGeom prst="rect">
            <a:avLst/>
          </a:prstGeom>
        </p:spPr>
        <p:txBody>
          <a:bodyPr wrap="none">
            <a:spAutoFit/>
          </a:bodyPr>
          <a:lstStyle/>
          <a:p>
            <a:r>
              <a:rPr lang="en-US" sz="4000">
                <a:solidFill>
                  <a:prstClr val="black"/>
                </a:solidFill>
                <a:latin typeface="Arial" panose="020B0604020202020204" pitchFamily="34" charset="0"/>
                <a:cs typeface="Arial" panose="020B0604020202020204" pitchFamily="34" charset="0"/>
              </a:rPr>
              <a:t>Quan sát Hình 12.</a:t>
            </a:r>
          </a:p>
        </p:txBody>
      </p:sp>
      <p:pic>
        <p:nvPicPr>
          <p:cNvPr id="6" name="Picture 5"/>
          <p:cNvPicPr>
            <a:picLocks noChangeAspect="1"/>
          </p:cNvPicPr>
          <p:nvPr/>
        </p:nvPicPr>
        <p:blipFill>
          <a:blip r:embed="rId23">
            <a:biLevel thresh="75000"/>
            <a:extLst>
              <a:ext uri="{28A0092B-C50C-407E-A947-70E740481C1C}">
                <a14:useLocalDpi xmlns:a14="http://schemas.microsoft.com/office/drawing/2010/main" val="0"/>
              </a:ext>
            </a:extLst>
          </a:blip>
          <a:stretch>
            <a:fillRect/>
          </a:stretch>
        </p:blipFill>
        <p:spPr>
          <a:xfrm>
            <a:off x="9906000" y="2796745"/>
            <a:ext cx="8610600" cy="4989858"/>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381000" y="2476500"/>
                <a:ext cx="6607193" cy="728020"/>
              </a:xfrm>
              <a:prstGeom prst="rect">
                <a:avLst/>
              </a:prstGeom>
            </p:spPr>
            <p:txBody>
              <a:bodyPr wrap="none">
                <a:spAutoFit/>
              </a:bodyPr>
              <a:lstStyle/>
              <a:p>
                <a:r>
                  <a:rPr lang="en-US" sz="4000" smtClean="0">
                    <a:solidFill>
                      <a:srgbClr val="000000"/>
                    </a:solidFill>
                    <a:latin typeface="Arial" panose="020B0604020202020204" pitchFamily="34" charset="0"/>
                    <a:cs typeface="Arial" panose="020B0604020202020204" pitchFamily="34" charset="0"/>
                  </a:rPr>
                  <a:t>a) Tìm góc đối </a:t>
                </a:r>
                <a:r>
                  <a:rPr lang="en-US" sz="4000">
                    <a:solidFill>
                      <a:srgbClr val="000000"/>
                    </a:solidFill>
                    <a:latin typeface="Arial" panose="020B0604020202020204" pitchFamily="34" charset="0"/>
                    <a:cs typeface="Arial" panose="020B0604020202020204" pitchFamily="34" charset="0"/>
                  </a:rPr>
                  <a:t>đỉnh </a:t>
                </a:r>
                <a:r>
                  <a:rPr lang="en-US" sz="4000" smtClean="0">
                    <a:solidFill>
                      <a:srgbClr val="000000"/>
                    </a:solidFill>
                    <a:latin typeface="Arial" panose="020B0604020202020204" pitchFamily="34" charset="0"/>
                    <a:cs typeface="Arial" panose="020B0604020202020204" pitchFamily="34" charset="0"/>
                  </a:rPr>
                  <a:t>của </a:t>
                </a:r>
                <a14:m>
                  <m:oMath xmlns:m="http://schemas.openxmlformats.org/officeDocument/2006/math">
                    <m:acc>
                      <m:accPr>
                        <m:chr m:val="̂"/>
                        <m:ctrlPr>
                          <a:rPr lang="en-US" sz="4000" i="1" smtClean="0">
                            <a:solidFill>
                              <a:srgbClr val="000000"/>
                            </a:solidFill>
                            <a:latin typeface="Cambria Math" panose="02040503050406030204" pitchFamily="18" charset="0"/>
                            <a:cs typeface="Arial" panose="020B0604020202020204" pitchFamily="34" charset="0"/>
                          </a:rPr>
                        </m:ctrlPr>
                      </m:accPr>
                      <m:e>
                        <m:r>
                          <a:rPr lang="en-US" sz="4000" i="1" smtClean="0">
                            <a:solidFill>
                              <a:srgbClr val="000000"/>
                            </a:solidFill>
                            <a:latin typeface="Cambria Math" panose="02040503050406030204" pitchFamily="18" charset="0"/>
                            <a:cs typeface="Arial" panose="020B0604020202020204" pitchFamily="34" charset="0"/>
                          </a:rPr>
                          <m:t>𝑦𝑂𝑣</m:t>
                        </m:r>
                      </m:e>
                    </m:acc>
                  </m:oMath>
                </a14:m>
                <a:endParaRPr lang="en-US" sz="4000">
                  <a:solidFill>
                    <a:prstClr val="black"/>
                  </a:solidFill>
                  <a:latin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381000" y="2476500"/>
                <a:ext cx="6607193" cy="728020"/>
              </a:xfrm>
              <a:prstGeom prst="rect">
                <a:avLst/>
              </a:prstGeom>
              <a:blipFill rotWithShape="0">
                <a:blip r:embed="rId24"/>
                <a:stretch>
                  <a:fillRect l="-3324" t="-12500" b="-34167"/>
                </a:stretch>
              </a:blipFill>
            </p:spPr>
            <p:txBody>
              <a:bodyPr/>
              <a:lstStyle/>
              <a:p>
                <a:r>
                  <a:rPr lang="en-US">
                    <a:noFill/>
                  </a:rPr>
                  <a:t> </a:t>
                </a:r>
              </a:p>
            </p:txBody>
          </p:sp>
        </mc:Fallback>
      </mc:AlternateContent>
      <p:sp>
        <p:nvSpPr>
          <p:cNvPr id="18" name="Rectangle 17"/>
          <p:cNvSpPr/>
          <p:nvPr/>
        </p:nvSpPr>
        <p:spPr>
          <a:xfrm>
            <a:off x="13220483" y="8328915"/>
            <a:ext cx="1981633" cy="707886"/>
          </a:xfrm>
          <a:prstGeom prst="rect">
            <a:avLst/>
          </a:prstGeom>
        </p:spPr>
        <p:txBody>
          <a:bodyPr wrap="none">
            <a:spAutoFit/>
          </a:bodyPr>
          <a:lstStyle/>
          <a:p>
            <a:r>
              <a:rPr lang="en-US" sz="4000">
                <a:solidFill>
                  <a:prstClr val="black"/>
                </a:solidFill>
                <a:latin typeface="Arial" panose="020B0604020202020204" pitchFamily="34" charset="0"/>
                <a:cs typeface="Arial" panose="020B0604020202020204" pitchFamily="34" charset="0"/>
              </a:rPr>
              <a:t>Hình </a:t>
            </a:r>
            <a:r>
              <a:rPr lang="en-US" sz="4000" smtClean="0">
                <a:solidFill>
                  <a:prstClr val="black"/>
                </a:solidFill>
                <a:latin typeface="Arial" panose="020B0604020202020204" pitchFamily="34" charset="0"/>
                <a:cs typeface="Arial" panose="020B0604020202020204" pitchFamily="34" charset="0"/>
              </a:rPr>
              <a:t>12</a:t>
            </a:r>
            <a:endParaRPr lang="en-US">
              <a:solidFill>
                <a:prstClr val="black"/>
              </a:solidFill>
            </a:endParaRPr>
          </a:p>
        </p:txBody>
      </p:sp>
      <mc:AlternateContent xmlns:mc="http://schemas.openxmlformats.org/markup-compatibility/2006">
        <mc:Choice xmlns:a14="http://schemas.microsoft.com/office/drawing/2010/main" Requires="a14">
          <p:sp>
            <p:nvSpPr>
              <p:cNvPr id="10" name="Rectangle 9"/>
              <p:cNvSpPr/>
              <p:nvPr/>
            </p:nvSpPr>
            <p:spPr>
              <a:xfrm>
                <a:off x="381000" y="3501080"/>
                <a:ext cx="5209568" cy="728020"/>
              </a:xfrm>
              <a:prstGeom prst="rect">
                <a:avLst/>
              </a:prstGeom>
            </p:spPr>
            <p:txBody>
              <a:bodyPr wrap="none">
                <a:spAutoFit/>
              </a:bodyPr>
              <a:lstStyle/>
              <a:p>
                <a:r>
                  <a:rPr lang="en-US" sz="4000" smtClean="0">
                    <a:solidFill>
                      <a:srgbClr val="000000"/>
                    </a:solidFill>
                    <a:latin typeface="Arial" panose="020B0604020202020204" pitchFamily="34" charset="0"/>
                    <a:cs typeface="Arial" panose="020B0604020202020204" pitchFamily="34" charset="0"/>
                  </a:rPr>
                  <a:t>b) Tính số </a:t>
                </a:r>
                <a:r>
                  <a:rPr lang="en-US" sz="4000">
                    <a:solidFill>
                      <a:srgbClr val="000000"/>
                    </a:solidFill>
                    <a:latin typeface="Arial" panose="020B0604020202020204" pitchFamily="34" charset="0"/>
                    <a:cs typeface="Arial" panose="020B0604020202020204" pitchFamily="34" charset="0"/>
                  </a:rPr>
                  <a:t>đo </a:t>
                </a:r>
                <a:r>
                  <a:rPr lang="en-US" sz="4000" smtClean="0">
                    <a:solidFill>
                      <a:srgbClr val="000000"/>
                    </a:solidFill>
                    <a:latin typeface="Arial" panose="020B0604020202020204" pitchFamily="34" charset="0"/>
                    <a:cs typeface="Arial" panose="020B0604020202020204" pitchFamily="34" charset="0"/>
                  </a:rPr>
                  <a:t>của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i="1" smtClean="0">
                            <a:solidFill>
                              <a:srgbClr val="000000"/>
                            </a:solidFill>
                            <a:latin typeface="Cambria Math" panose="02040503050406030204" pitchFamily="18" charset="0"/>
                            <a:cs typeface="Arial" panose="020B0604020202020204" pitchFamily="34" charset="0"/>
                          </a:rPr>
                          <m:t>𝑢</m:t>
                        </m:r>
                        <m:r>
                          <a:rPr lang="en-US" sz="4000" i="1">
                            <a:solidFill>
                              <a:srgbClr val="000000"/>
                            </a:solidFill>
                            <a:latin typeface="Cambria Math" panose="02040503050406030204" pitchFamily="18" charset="0"/>
                            <a:cs typeface="Arial" panose="020B0604020202020204" pitchFamily="34" charset="0"/>
                          </a:rPr>
                          <m:t>𝑂</m:t>
                        </m:r>
                        <m:r>
                          <a:rPr lang="en-US" sz="4000" i="1" smtClean="0">
                            <a:solidFill>
                              <a:srgbClr val="000000"/>
                            </a:solidFill>
                            <a:latin typeface="Cambria Math" panose="02040503050406030204" pitchFamily="18" charset="0"/>
                            <a:cs typeface="Arial" panose="020B0604020202020204" pitchFamily="34" charset="0"/>
                          </a:rPr>
                          <m:t>𝑧</m:t>
                        </m:r>
                      </m:e>
                    </m:acc>
                  </m:oMath>
                </a14:m>
                <a:endParaRPr lang="en-US" sz="4000">
                  <a:solidFill>
                    <a:prstClr val="black"/>
                  </a:solidFill>
                  <a:latin typeface="Arial" panose="020B060402020202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381000" y="3501080"/>
                <a:ext cx="5209568" cy="728020"/>
              </a:xfrm>
              <a:prstGeom prst="rect">
                <a:avLst/>
              </a:prstGeom>
              <a:blipFill rotWithShape="0">
                <a:blip r:embed="rId25"/>
                <a:stretch>
                  <a:fillRect l="-4215" t="-12500" b="-34167"/>
                </a:stretch>
              </a:blipFill>
            </p:spPr>
            <p:txBody>
              <a:bodyPr/>
              <a:lstStyle/>
              <a:p>
                <a:r>
                  <a:rPr lang="en-US">
                    <a:noFill/>
                  </a:rPr>
                  <a:t> </a:t>
                </a:r>
              </a:p>
            </p:txBody>
          </p:sp>
        </mc:Fallback>
      </mc:AlternateContent>
      <p:sp>
        <p:nvSpPr>
          <p:cNvPr id="19" name="Oval Callout 18"/>
          <p:cNvSpPr/>
          <p:nvPr/>
        </p:nvSpPr>
        <p:spPr>
          <a:xfrm>
            <a:off x="4334675" y="4592921"/>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mc:Choice xmlns:a14="http://schemas.microsoft.com/office/drawing/2010/main" Requires="a14">
          <p:sp>
            <p:nvSpPr>
              <p:cNvPr id="14" name="Rectangle 13"/>
              <p:cNvSpPr/>
              <p:nvPr/>
            </p:nvSpPr>
            <p:spPr>
              <a:xfrm>
                <a:off x="463226" y="5654250"/>
                <a:ext cx="9829800" cy="1855123"/>
              </a:xfrm>
              <a:prstGeom prst="rect">
                <a:avLst/>
              </a:prstGeom>
            </p:spPr>
            <p:txBody>
              <a:bodyPr wrap="square">
                <a:spAutoFit/>
              </a:bodyPr>
              <a:lstStyle/>
              <a:p>
                <a:pPr>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a) Góc đối đỉnh của </a:t>
                </a:r>
                <a14:m>
                  <m:oMath xmlns:m="http://schemas.openxmlformats.org/officeDocument/2006/math">
                    <m:acc>
                      <m:accPr>
                        <m:chr m:val="̂"/>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𝑦𝑂𝑣</m:t>
                        </m:r>
                      </m:e>
                    </m:acc>
                  </m:oMath>
                </a14:m>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acc>
                      <m:accPr>
                        <m:chr m:val="̂"/>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𝑧𝑂𝑢</m:t>
                        </m:r>
                      </m:e>
                    </m:acc>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vì tia Oz đối tia Oy, Ou đối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tia </a:t>
                </a: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Ov</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463226" y="5654250"/>
                <a:ext cx="9829800" cy="1855123"/>
              </a:xfrm>
              <a:prstGeom prst="rect">
                <a:avLst/>
              </a:prstGeom>
              <a:blipFill rotWithShape="0">
                <a:blip r:embed="rId26"/>
                <a:stretch>
                  <a:fillRect l="-2233" b="-131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495310" y="7786603"/>
                <a:ext cx="9144000" cy="1999393"/>
              </a:xfrm>
              <a:prstGeom prst="rect">
                <a:avLst/>
              </a:prstGeom>
            </p:spPr>
            <p:txBody>
              <a:bodyPr>
                <a:spAutoFit/>
              </a:bodyPr>
              <a:lstStyle/>
              <a:p>
                <a:pPr lvl="0">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acc>
                      <m:accPr>
                        <m:chr m:val="̂"/>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𝑢𝑂𝑧</m:t>
                        </m:r>
                      </m:e>
                    </m:acc>
                  </m:oMath>
                </a14:m>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𝑦𝑂𝑣</m:t>
                        </m:r>
                      </m:e>
                    </m:acc>
                  </m:oMath>
                </a14:m>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 ( 2 góc</a:t>
                </a:r>
                <a:r>
                  <a:rPr lang="en-US" sz="400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đối đỉnh)</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nSpc>
                    <a:spcPct val="150000"/>
                  </a:lnSpc>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mà</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𝑦𝑂𝑣</m:t>
                        </m:r>
                      </m:e>
                    </m:acc>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=110</a:t>
                </a:r>
                <a:r>
                  <a:rPr lang="en-US" sz="4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 o</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495310" y="7786603"/>
                <a:ext cx="9144000" cy="1999393"/>
              </a:xfrm>
              <a:prstGeom prst="rect">
                <a:avLst/>
              </a:prstGeom>
              <a:blipFill rotWithShape="0">
                <a:blip r:embed="rId27"/>
                <a:stretch>
                  <a:fillRect l="-2333" b="-609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4785619" y="8740132"/>
                <a:ext cx="3367781" cy="1045864"/>
              </a:xfrm>
              <a:prstGeom prst="rect">
                <a:avLst/>
              </a:prstGeom>
            </p:spPr>
            <p:txBody>
              <a:bodyPr wrap="none">
                <a:spAutoFit/>
              </a:bodyPr>
              <a:lstStyle/>
              <a:p>
                <a:pPr lvl="0">
                  <a:lnSpc>
                    <a:spcPct val="150000"/>
                  </a:lnSpc>
                </a:pP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rPr>
                      <m:t>⇒</m:t>
                    </m:r>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𝑢𝑂𝑧</m:t>
                        </m:r>
                      </m:e>
                    </m:acc>
                  </m:oMath>
                </a14:m>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=110</a:t>
                </a:r>
                <a:r>
                  <a:rPr lang="en-US" sz="4000" baseline="30000">
                    <a:solidFill>
                      <a:srgbClr val="000000"/>
                    </a:solidFill>
                    <a:latin typeface="Arial" panose="020B0604020202020204" pitchFamily="34" charset="0"/>
                    <a:ea typeface="Cambria Math" panose="02040503050406030204" pitchFamily="18" charset="0"/>
                    <a:cs typeface="Arial" panose="020B0604020202020204" pitchFamily="34" charset="0"/>
                  </a:rPr>
                  <a:t>∘</a:t>
                </a: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4785619" y="8740132"/>
                <a:ext cx="3367781" cy="1045864"/>
              </a:xfrm>
              <a:prstGeom prst="rect">
                <a:avLst/>
              </a:prstGeom>
              <a:blipFill rotWithShape="0">
                <a:blip r:embed="rId28"/>
                <a:stretch>
                  <a:fillRect r="-5425" b="-12865"/>
                </a:stretch>
              </a:blipFill>
            </p:spPr>
            <p:txBody>
              <a:bodyPr/>
              <a:lstStyle/>
              <a:p>
                <a:r>
                  <a:rPr lang="en-US">
                    <a:noFill/>
                  </a:rPr>
                  <a:t> </a:t>
                </a:r>
              </a:p>
            </p:txBody>
          </p:sp>
        </mc:Fallback>
      </mc:AlternateContent>
    </p:spTree>
    <p:extLst>
      <p:ext uri="{BB962C8B-B14F-4D97-AF65-F5344CB8AC3E}">
        <p14:creationId xmlns:p14="http://schemas.microsoft.com/office/powerpoint/2010/main" val="906787717"/>
      </p:ext>
    </p:extLst>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randombar(horizontal)">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p:bldP spid="18" grpId="0"/>
      <p:bldP spid="10" grpId="0"/>
      <p:bldP spid="19" grpId="0" animBg="1"/>
      <p:bldP spid="14" grpId="0"/>
      <p:bldP spid="4"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146930" y="-1036149"/>
            <a:ext cx="137160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154400" y="-988714"/>
            <a:ext cx="2767942" cy="2754102"/>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81885" y="963195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55999" y="9639300"/>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72800" y="9615198"/>
            <a:ext cx="8659085" cy="2868322"/>
          </a:xfrm>
          <a:prstGeom prst="rect">
            <a:avLst/>
          </a:prstGeom>
        </p:spPr>
      </p:pic>
      <p:sp>
        <p:nvSpPr>
          <p:cNvPr id="19" name="Rectangle 18"/>
          <p:cNvSpPr/>
          <p:nvPr/>
        </p:nvSpPr>
        <p:spPr>
          <a:xfrm>
            <a:off x="763385" y="672211"/>
            <a:ext cx="4004382"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VẬN </a:t>
            </a:r>
            <a:r>
              <a:rPr lang="nl-NL" sz="450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DỤNG </a:t>
            </a:r>
            <a:r>
              <a:rPr lang="nl-NL" sz="450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3</a:t>
            </a:r>
            <a:endParaRPr lang="en-US" sz="450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5563985" y="884072"/>
                <a:ext cx="8228215" cy="728020"/>
              </a:xfrm>
              <a:prstGeom prst="rect">
                <a:avLst/>
              </a:prstGeom>
            </p:spPr>
            <p:txBody>
              <a:bodyPr wrap="none">
                <a:spAutoFit/>
              </a:bodyPr>
              <a:lstStyle/>
              <a:p>
                <a:r>
                  <a:rPr lang="en-US" sz="4000" smtClean="0">
                    <a:solidFill>
                      <a:schemeClr val="bg1"/>
                    </a:solidFill>
                    <a:latin typeface="Arial" panose="020B0604020202020204" pitchFamily="34" charset="0"/>
                    <a:cs typeface="Arial" panose="020B0604020202020204" pitchFamily="34" charset="0"/>
                  </a:rPr>
                  <a:t>Tìm số đo </a:t>
                </a:r>
                <a:r>
                  <a:rPr lang="en-US" sz="4000" smtClean="0">
                    <a:solidFill>
                      <a:schemeClr val="bg1"/>
                    </a:solidFill>
                    <a:latin typeface="Arial" panose="020B0604020202020204" pitchFamily="34" charset="0"/>
                    <a:cs typeface="Arial" panose="020B0604020202020204" pitchFamily="34" charset="0"/>
                  </a:rPr>
                  <a:t>x của </a:t>
                </a:r>
                <a14:m>
                  <m:oMath xmlns:m="http://schemas.openxmlformats.org/officeDocument/2006/math">
                    <m:acc>
                      <m:accPr>
                        <m:chr m:val="̂"/>
                        <m:ctrlPr>
                          <a:rPr lang="en-US" sz="4000" i="1" smtClean="0">
                            <a:solidFill>
                              <a:schemeClr val="bg1"/>
                            </a:solidFill>
                            <a:latin typeface="Cambria Math" panose="02040503050406030204" pitchFamily="18" charset="0"/>
                            <a:cs typeface="Arial" panose="020B0604020202020204" pitchFamily="34" charset="0"/>
                          </a:rPr>
                        </m:ctrlPr>
                      </m:accPr>
                      <m:e>
                        <m:r>
                          <a:rPr lang="en-US" sz="4000" b="0" i="1" smtClean="0">
                            <a:solidFill>
                              <a:schemeClr val="bg1"/>
                            </a:solidFill>
                            <a:latin typeface="Cambria Math" panose="02040503050406030204" pitchFamily="18" charset="0"/>
                            <a:cs typeface="Arial" panose="020B0604020202020204" pitchFamily="34" charset="0"/>
                          </a:rPr>
                          <m:t>𝑢𝑂𝑡</m:t>
                        </m:r>
                      </m:e>
                    </m:acc>
                  </m:oMath>
                </a14:m>
                <a:r>
                  <a:rPr lang="en-US" sz="4000">
                    <a:solidFill>
                      <a:schemeClr val="bg1"/>
                    </a:solidFill>
                    <a:latin typeface="Arial" panose="020B0604020202020204" pitchFamily="34" charset="0"/>
                    <a:cs typeface="Arial" panose="020B0604020202020204" pitchFamily="34" charset="0"/>
                  </a:rPr>
                  <a:t> trong Hình 12.</a:t>
                </a:r>
              </a:p>
            </p:txBody>
          </p:sp>
        </mc:Choice>
        <mc:Fallback>
          <p:sp>
            <p:nvSpPr>
              <p:cNvPr id="5" name="Rectangle 4"/>
              <p:cNvSpPr>
                <a:spLocks noRot="1" noChangeAspect="1" noMove="1" noResize="1" noEditPoints="1" noAdjustHandles="1" noChangeArrowheads="1" noChangeShapeType="1" noTextEdit="1"/>
              </p:cNvSpPr>
              <p:nvPr/>
            </p:nvSpPr>
            <p:spPr>
              <a:xfrm>
                <a:off x="5563985" y="884072"/>
                <a:ext cx="8228215" cy="728020"/>
              </a:xfrm>
              <a:prstGeom prst="rect">
                <a:avLst/>
              </a:prstGeom>
              <a:blipFill rotWithShape="0">
                <a:blip r:embed="rId12"/>
                <a:stretch>
                  <a:fillRect l="-2667" t="-12605" r="-1556" b="-35294"/>
                </a:stretch>
              </a:blipFill>
            </p:spPr>
            <p:txBody>
              <a:bodyPr/>
              <a:lstStyle/>
              <a:p>
                <a:r>
                  <a:rPr lang="en-US">
                    <a:noFill/>
                  </a:rPr>
                  <a:t> </a:t>
                </a:r>
              </a:p>
            </p:txBody>
          </p:sp>
        </mc:Fallback>
      </mc:AlternateContent>
      <p:pic>
        <p:nvPicPr>
          <p:cNvPr id="8" name="Picture 7"/>
          <p:cNvPicPr>
            <a:picLocks noChangeAspect="1"/>
          </p:cNvPicPr>
          <p:nvPr/>
        </p:nvPicPr>
        <p:blipFill>
          <a:blip r:embed="rId13"/>
          <a:stretch>
            <a:fillRect/>
          </a:stretch>
        </p:blipFill>
        <p:spPr>
          <a:xfrm>
            <a:off x="10667071" y="2639816"/>
            <a:ext cx="7073172" cy="6163540"/>
          </a:xfrm>
          <a:prstGeom prst="rect">
            <a:avLst/>
          </a:prstGeom>
        </p:spPr>
      </p:pic>
      <p:pic>
        <p:nvPicPr>
          <p:cNvPr id="21" name="Picture 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276047">
            <a:off x="17069935" y="8083135"/>
            <a:ext cx="936870" cy="1908438"/>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512120" y="3695700"/>
                <a:ext cx="10003480" cy="5722913"/>
              </a:xfrm>
              <a:prstGeom prst="rect">
                <a:avLst/>
              </a:prstGeom>
            </p:spPr>
            <p:txBody>
              <a:bodyPr wrap="square">
                <a:spAutoFit/>
              </a:bodyPr>
              <a:lstStyle/>
              <a:p>
                <a:pPr>
                  <a:lnSpc>
                    <a:spcPct val="150000"/>
                  </a:lnSpc>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𝑢𝑂𝑧</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𝑦𝑂𝑣</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( 2 góc đối đỉnh), </a:t>
                </a:r>
              </a:p>
              <a:p>
                <a:pPr>
                  <a:lnSpc>
                    <a:spcPct val="150000"/>
                  </a:lnSpc>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mà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𝑦𝑂𝑣</m:t>
                        </m:r>
                      </m:e>
                    </m:acc>
                    <m:r>
                      <a:rPr lang="en-US" sz="400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=110</m:t>
                    </m:r>
                    <m:r>
                      <a:rPr lang="en-US" sz="4000" i="1" smtClean="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𝑢𝑂𝑧</m:t>
                        </m:r>
                      </m:e>
                    </m:acc>
                    <m:r>
                      <a:rPr lang="en-US" sz="400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=110</m:t>
                    </m:r>
                    <m:r>
                      <a:rPr lang="en-US" sz="4000" i="1" smtClean="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m:t>
                    </m:r>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Mà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𝑢𝑂𝑡</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𝑡𝑂𝑧</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𝑢𝑂𝑧</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(do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𝑢𝑂𝑡</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𝑡𝑂𝑧</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2 góc kề nhau)</a:t>
                </a:r>
              </a:p>
              <a:p>
                <a:pPr>
                  <a:lnSpc>
                    <a:spcPct val="150000"/>
                  </a:lnSpc>
                </a:pP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x + 40</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o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110</a:t>
                </a:r>
                <a:r>
                  <a:rPr lang="en-US" sz="4000" baseline="30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o  </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rPr>
                      <m:t>⇒</m:t>
                    </m:r>
                    <m:r>
                      <a:rPr lang="en-US" sz="4000" b="0" i="0" smtClean="0">
                        <a:solidFill>
                          <a:schemeClr val="bg1"/>
                        </a:solidFill>
                        <a:effectLst/>
                        <a:latin typeface="Cambria Math" panose="02040503050406030204" pitchFamily="18" charset="0"/>
                        <a:ea typeface="Times New Roman" panose="02020603050405020304" pitchFamily="18" charset="0"/>
                      </a:rPr>
                      <m:t> </m:t>
                    </m:r>
                  </m:oMath>
                </a14:m>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x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110</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- 40</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70</a:t>
                </a:r>
                <a:r>
                  <a:rPr lang="en-US" sz="40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Vậy x = 70</a:t>
                </a:r>
                <a:r>
                  <a:rPr lang="en-US" sz="4000" baseline="300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512120" y="3695700"/>
                <a:ext cx="10003480" cy="5722913"/>
              </a:xfrm>
              <a:prstGeom prst="rect">
                <a:avLst/>
              </a:prstGeom>
              <a:blipFill rotWithShape="0">
                <a:blip r:embed="rId21"/>
                <a:stretch>
                  <a:fillRect l="-2133" b="-1597"/>
                </a:stretch>
              </a:blipFill>
            </p:spPr>
            <p:txBody>
              <a:bodyPr/>
              <a:lstStyle/>
              <a:p>
                <a:r>
                  <a:rPr lang="en-US">
                    <a:noFill/>
                  </a:rPr>
                  <a:t> </a:t>
                </a:r>
              </a:p>
            </p:txBody>
          </p:sp>
        </mc:Fallback>
      </mc:AlternateContent>
      <p:sp>
        <p:nvSpPr>
          <p:cNvPr id="25" name="Oval Callout 24"/>
          <p:cNvSpPr/>
          <p:nvPr/>
        </p:nvSpPr>
        <p:spPr>
          <a:xfrm>
            <a:off x="4284657" y="2516912"/>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Tree>
    <p:extLst>
      <p:ext uri="{BB962C8B-B14F-4D97-AF65-F5344CB8AC3E}">
        <p14:creationId xmlns:p14="http://schemas.microsoft.com/office/powerpoint/2010/main" val="4261822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wipe(left)">
                                      <p:cBhvr>
                                        <p:cTn id="35" dur="500"/>
                                        <p:tgtEl>
                                          <p:spTgt spid="1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barn(inVertical)">
                                      <p:cBhvr>
                                        <p:cTn id="40" dur="500"/>
                                        <p:tgtEl>
                                          <p:spTgt spid="11">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xEl>
                                              <p:pRg st="3" end="3"/>
                                            </p:txEl>
                                          </p:spTgt>
                                        </p:tgtEl>
                                        <p:attrNameLst>
                                          <p:attrName>style.visibility</p:attrName>
                                        </p:attrNameLst>
                                      </p:cBhvr>
                                      <p:to>
                                        <p:strVal val="visible"/>
                                      </p:to>
                                    </p:set>
                                    <p:animEffect transition="in" filter="fade">
                                      <p:cBhvr>
                                        <p:cTn id="45" dur="500"/>
                                        <p:tgtEl>
                                          <p:spTgt spid="11">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50"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87073" y="8296401"/>
            <a:ext cx="12469085" cy="4130384"/>
          </a:xfrm>
          <a:prstGeom prst="rect">
            <a:avLst/>
          </a:prstGeom>
        </p:spPr>
      </p:pic>
      <p:pic>
        <p:nvPicPr>
          <p:cNvPr id="2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223527" y="8723293"/>
            <a:ext cx="12469085" cy="4130384"/>
          </a:xfrm>
          <a:prstGeom prst="rect">
            <a:avLst/>
          </a:prstGeom>
        </p:spPr>
      </p:pic>
      <p:pic>
        <p:nvPicPr>
          <p:cNvPr id="2" name="Picture 2"/>
          <p:cNvPicPr>
            <a:picLocks noChangeAspect="1"/>
          </p:cNvPicPr>
          <p:nvPr/>
        </p:nvPicPr>
        <p:blipFill>
          <a:blip r:embed="rId8">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09600" y="-293726"/>
            <a:ext cx="11141563" cy="11141563"/>
          </a:xfrm>
          <a:prstGeom prst="rect">
            <a:avLst/>
          </a:prstGeom>
        </p:spPr>
      </p:pic>
      <p:pic>
        <p:nvPicPr>
          <p:cNvPr id="3" name="Picture 3"/>
          <p:cNvPicPr>
            <a:picLocks noChangeAspect="1"/>
          </p:cNvPicPr>
          <p:nvPr/>
        </p:nvPicPr>
        <p:blipFill>
          <a:blip r:embed="rId8">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94237" y="-293726"/>
            <a:ext cx="11141563" cy="11141563"/>
          </a:xfrm>
          <a:prstGeom prst="rect">
            <a:avLst/>
          </a:prstGeom>
        </p:spPr>
      </p:pic>
      <p:grpSp>
        <p:nvGrpSpPr>
          <p:cNvPr id="8" name="Group 7"/>
          <p:cNvGrpSpPr/>
          <p:nvPr/>
        </p:nvGrpSpPr>
        <p:grpSpPr>
          <a:xfrm>
            <a:off x="533400" y="981452"/>
            <a:ext cx="17295595" cy="9038848"/>
            <a:chOff x="5599155" y="2060720"/>
            <a:chExt cx="11658600" cy="4498575"/>
          </a:xfrm>
        </p:grpSpPr>
        <p:grpSp>
          <p:nvGrpSpPr>
            <p:cNvPr id="9" name="Group 8"/>
            <p:cNvGrpSpPr/>
            <p:nvPr/>
          </p:nvGrpSpPr>
          <p:grpSpPr>
            <a:xfrm>
              <a:off x="5599155" y="2247897"/>
              <a:ext cx="11658600" cy="4311398"/>
              <a:chOff x="8458200" y="1405641"/>
              <a:chExt cx="7086600" cy="5306091"/>
            </a:xfrm>
          </p:grpSpPr>
          <p:pic>
            <p:nvPicPr>
              <p:cNvPr id="1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458200" y="1405641"/>
                <a:ext cx="7086600" cy="5306091"/>
              </a:xfrm>
              <a:prstGeom prst="rect">
                <a:avLst/>
              </a:prstGeom>
            </p:spPr>
          </p:pic>
          <p:sp>
            <p:nvSpPr>
              <p:cNvPr id="13" name="Rectangle 12"/>
              <p:cNvSpPr/>
              <p:nvPr/>
            </p:nvSpPr>
            <p:spPr>
              <a:xfrm>
                <a:off x="8632386" y="1657556"/>
                <a:ext cx="6743899"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1367064">
              <a:off x="16047509" y="2060720"/>
              <a:ext cx="790407" cy="1001516"/>
            </a:xfrm>
            <a:prstGeom prst="rect">
              <a:avLst/>
            </a:prstGeom>
          </p:spPr>
        </p:pic>
      </p:grpSp>
      <p:pic>
        <p:nvPicPr>
          <p:cNvPr id="14" name="Picture 3"/>
          <p:cNvPicPr>
            <a:picLocks noChangeAspect="1"/>
          </p:cNvPicPr>
          <p:nvPr/>
        </p:nvPicPr>
        <p:blipFill>
          <a:blip r:embed="rId27">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4859000" y="7324671"/>
            <a:ext cx="2241145" cy="2695627"/>
          </a:xfrm>
          <a:prstGeom prst="rect">
            <a:avLst/>
          </a:prstGeom>
        </p:spPr>
      </p:pic>
      <p:pic>
        <p:nvPicPr>
          <p:cNvPr id="22" name="Picture 7"/>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rot="19883798">
            <a:off x="378486" y="368187"/>
            <a:ext cx="1262025" cy="789986"/>
          </a:xfrm>
          <a:prstGeom prst="rect">
            <a:avLst/>
          </a:prstGeom>
        </p:spPr>
      </p:pic>
      <p:sp>
        <p:nvSpPr>
          <p:cNvPr id="4" name="Rectangle 2"/>
          <p:cNvSpPr>
            <a:spLocks noChangeArrowheads="1"/>
          </p:cNvSpPr>
          <p:nvPr/>
        </p:nvSpPr>
        <p:spPr bwMode="auto">
          <a:xfrm>
            <a:off x="5715000" y="2095500"/>
            <a:ext cx="859515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smtClean="0">
                <a:ln>
                  <a:noFill/>
                </a:ln>
                <a:effectLst/>
                <a:latin typeface="Arial" panose="020B0604020202020204" pitchFamily="34" charset="0"/>
                <a:ea typeface="Times New Roman" panose="02020603050405020304" pitchFamily="18" charset="0"/>
              </a:rPr>
              <a:t>Hai đường thẳng </a:t>
            </a:r>
            <a:r>
              <a:rPr kumimoji="0" lang="en-US" altLang="en-US" sz="4000" b="1" i="0" u="none" strike="noStrike" cap="none" normalizeH="0" baseline="0" smtClean="0">
                <a:ln>
                  <a:noFill/>
                </a:ln>
                <a:effectLst/>
                <a:latin typeface="Arial" panose="020B0604020202020204" pitchFamily="34" charset="0"/>
                <a:ea typeface="Times New Roman" panose="02020603050405020304" pitchFamily="18" charset="0"/>
              </a:rPr>
              <a:t>vuông </a:t>
            </a:r>
            <a:r>
              <a:rPr kumimoji="0" lang="en-US" altLang="en-US" sz="4000" b="1" i="0" u="none" strike="noStrike" cap="none" normalizeH="0" baseline="0" smtClean="0">
                <a:ln>
                  <a:noFill/>
                </a:ln>
                <a:effectLst/>
                <a:latin typeface="Arial" panose="020B0604020202020204" pitchFamily="34" charset="0"/>
                <a:ea typeface="Times New Roman" panose="02020603050405020304" pitchFamily="18" charset="0"/>
              </a:rPr>
              <a:t>góc</a:t>
            </a:r>
            <a:endParaRPr kumimoji="0" lang="en-US" altLang="en-US" sz="4000" b="0" i="0" u="none" strike="noStrike" cap="none" normalizeH="0" baseline="0" smtClean="0">
              <a:ln>
                <a:noFill/>
              </a:ln>
              <a:effectLst/>
              <a:latin typeface="Arial" panose="020B0604020202020204" pitchFamily="34" charset="0"/>
            </a:endParaRPr>
          </a:p>
        </p:txBody>
      </p:sp>
      <p:sp>
        <p:nvSpPr>
          <p:cNvPr id="5" name="Rectangle 3"/>
          <p:cNvSpPr>
            <a:spLocks noChangeArrowheads="1"/>
          </p:cNvSpPr>
          <p:nvPr/>
        </p:nvSpPr>
        <p:spPr bwMode="auto">
          <a:xfrm>
            <a:off x="1161454" y="2855059"/>
            <a:ext cx="11792546"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4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Hai đường thẳng a và b cắt nhau tại O tạo thành bốn góc </a:t>
            </a:r>
            <a:r>
              <a:rPr kumimoji="0" lang="en-US" altLang="en-US" sz="4000" b="0" i="1" u="none" strike="noStrike" cap="none" normalizeH="0" baseline="0" smtClean="0">
                <a:ln>
                  <a:noFill/>
                </a:ln>
                <a:solidFill>
                  <a:srgbClr val="000000"/>
                </a:solidFill>
                <a:effectLst/>
                <a:latin typeface="Arial" panose="020B0604020202020204" pitchFamily="34" charset="0"/>
                <a:ea typeface="Cambria Math" panose="02040503050406030204" pitchFamily="18" charset="0"/>
                <a:cs typeface="Arial" panose="020B0604020202020204" pitchFamily="34" charset="0"/>
              </a:rPr>
              <a:t>O1</a:t>
            </a:r>
            <a:r>
              <a:rPr kumimoji="0" lang="en-US" altLang="en-US" sz="4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4000" b="0" i="1" u="none" strike="noStrike" cap="none" normalizeH="0" baseline="0" smtClean="0">
                <a:ln>
                  <a:noFill/>
                </a:ln>
                <a:solidFill>
                  <a:srgbClr val="000000"/>
                </a:solidFill>
                <a:effectLst/>
                <a:latin typeface="Arial" panose="020B0604020202020204" pitchFamily="34" charset="0"/>
                <a:ea typeface="Cambria Math" panose="02040503050406030204" pitchFamily="18" charset="0"/>
                <a:cs typeface="Arial" panose="020B0604020202020204" pitchFamily="34" charset="0"/>
              </a:rPr>
              <a:t>O2</a:t>
            </a:r>
            <a:r>
              <a:rPr kumimoji="0" lang="en-US" altLang="en-US" sz="4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4000" b="0" i="1" u="none" strike="noStrike" cap="none" normalizeH="0" baseline="0" smtClean="0">
                <a:ln>
                  <a:noFill/>
                </a:ln>
                <a:solidFill>
                  <a:srgbClr val="000000"/>
                </a:solidFill>
                <a:effectLst/>
                <a:latin typeface="Arial" panose="020B0604020202020204" pitchFamily="34" charset="0"/>
                <a:ea typeface="Cambria Math" panose="02040503050406030204" pitchFamily="18" charset="0"/>
                <a:cs typeface="Arial" panose="020B0604020202020204" pitchFamily="34" charset="0"/>
              </a:rPr>
              <a:t>O3</a:t>
            </a:r>
            <a:r>
              <a:rPr kumimoji="0" lang="en-US" altLang="en-US" sz="4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4000" b="0" i="1" u="none" strike="noStrike" cap="none" normalizeH="0" baseline="0" smtClean="0">
                <a:ln>
                  <a:noFill/>
                </a:ln>
                <a:solidFill>
                  <a:srgbClr val="000000"/>
                </a:solidFill>
                <a:effectLst/>
                <a:latin typeface="Arial" panose="020B0604020202020204" pitchFamily="34" charset="0"/>
                <a:ea typeface="Cambria Math" panose="02040503050406030204" pitchFamily="18" charset="0"/>
                <a:cs typeface="Arial" panose="020B0604020202020204" pitchFamily="34" charset="0"/>
              </a:rPr>
              <a:t>O4</a:t>
            </a:r>
            <a:r>
              <a:rPr kumimoji="0" lang="en-US" altLang="en-US" sz="40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4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4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Do tính chất của hai góc đối đỉnh hoặc kề bù</a:t>
            </a:r>
            <a:r>
              <a:rPr kumimoji="0" lang="en-US" altLang="en-US" sz="4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4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kumimoji="0" lang="en-US" altLang="en-US" sz="4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nhận thấy trong số bốn góc nêu trên, nếu có một góc vuông thì ba góc còn lại cũng là góc vuông.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4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Khi đó ta nói hai đường thẳng a và b vuông góc với nhau và kí hiệu là a </a:t>
            </a:r>
            <a:r>
              <a:rPr kumimoji="0" lang="en-US" altLang="en-US" sz="4000" b="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4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 hoặc b </a:t>
            </a:r>
            <a:r>
              <a:rPr kumimoji="0" lang="en-US" altLang="en-US" sz="4000" b="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en-US" altLang="en-US" sz="4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a:t>
            </a:r>
            <a:r>
              <a:rPr kumimoji="0" lang="en-US" altLang="en-US" sz="4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p:txBody>
      </p:sp>
      <p:pic>
        <p:nvPicPr>
          <p:cNvPr id="6" name="Picture 5"/>
          <p:cNvPicPr>
            <a:picLocks noChangeAspect="1"/>
          </p:cNvPicPr>
          <p:nvPr/>
        </p:nvPicPr>
        <p:blipFill>
          <a:blip r:embed="rId33">
            <a:biLevel thresh="75000"/>
            <a:extLst>
              <a:ext uri="{28A0092B-C50C-407E-A947-70E740481C1C}">
                <a14:useLocalDpi xmlns:a14="http://schemas.microsoft.com/office/drawing/2010/main" val="0"/>
              </a:ext>
            </a:extLst>
          </a:blip>
          <a:stretch>
            <a:fillRect/>
          </a:stretch>
        </p:blipFill>
        <p:spPr>
          <a:xfrm>
            <a:off x="13156935" y="2933698"/>
            <a:ext cx="4673865" cy="3882237"/>
          </a:xfrm>
          <a:prstGeom prst="rect">
            <a:avLst/>
          </a:prstGeom>
        </p:spPr>
      </p:pic>
      <p:sp>
        <p:nvSpPr>
          <p:cNvPr id="23" name="TextBox 22"/>
          <p:cNvSpPr txBox="1"/>
          <p:nvPr/>
        </p:nvSpPr>
        <p:spPr>
          <a:xfrm>
            <a:off x="7772400" y="610608"/>
            <a:ext cx="2895600" cy="11038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150000"/>
              </a:lnSpc>
            </a:pPr>
            <a:r>
              <a:rPr lang="en-US" sz="5000" b="1" smtClean="0">
                <a:latin typeface="Arial" panose="020B0604020202020204" pitchFamily="34" charset="0"/>
                <a:cs typeface="Arial" panose="020B0604020202020204" pitchFamily="34" charset="0"/>
              </a:rPr>
              <a:t>CHÚ Ý</a:t>
            </a:r>
            <a:endParaRPr lang="en-US" sz="50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fade">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4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63688" y="-2180379"/>
            <a:ext cx="1297790" cy="6187166"/>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7019845" y="6277942"/>
            <a:ext cx="1745519" cy="983837"/>
          </a:xfrm>
          <a:prstGeom prst="rect">
            <a:avLst/>
          </a:prstGeom>
        </p:spPr>
      </p:pic>
      <p:pic>
        <p:nvPicPr>
          <p:cNvPr id="23" name="Picture 23"/>
          <p:cNvPicPr>
            <a:picLocks noChangeAspect="1"/>
          </p:cNvPicPr>
          <p:nvPr/>
        </p:nvPicPr>
        <p:blipFill>
          <a:blip r:embed="rId6">
            <a:duotone>
              <a:prstClr val="black"/>
              <a:srgbClr val="4CA289">
                <a:tint val="45000"/>
                <a:satMod val="400000"/>
              </a:srgbClr>
            </a:duotone>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66800" y="9334500"/>
            <a:ext cx="2621128" cy="478356"/>
          </a:xfrm>
          <a:prstGeom prst="rect">
            <a:avLst/>
          </a:prstGeom>
        </p:spPr>
      </p:pic>
      <p:sp>
        <p:nvSpPr>
          <p:cNvPr id="24" name="TextBox 23"/>
          <p:cNvSpPr txBox="1"/>
          <p:nvPr/>
        </p:nvSpPr>
        <p:spPr>
          <a:xfrm>
            <a:off x="319763" y="549414"/>
            <a:ext cx="5715000" cy="707886"/>
          </a:xfrm>
          <a:prstGeom prst="rect">
            <a:avLst/>
          </a:prstGeom>
          <a:noFill/>
        </p:spPr>
        <p:txBody>
          <a:bodyPr wrap="square" rtlCol="0">
            <a:spAutoFit/>
          </a:bodyPr>
          <a:lstStyle/>
          <a:p>
            <a:r>
              <a:rPr lang="en-US" sz="4000" b="1" smtClean="0">
                <a:solidFill>
                  <a:schemeClr val="bg1"/>
                </a:solidFill>
                <a:latin typeface="Arial" panose="020B0604020202020204" pitchFamily="34" charset="0"/>
                <a:cs typeface="Arial" panose="020B0604020202020204" pitchFamily="34" charset="0"/>
              </a:rPr>
              <a:t>Bài 1: (SGK – </a:t>
            </a:r>
            <a:r>
              <a:rPr lang="en-US" sz="4000" b="1" smtClean="0">
                <a:solidFill>
                  <a:schemeClr val="bg1"/>
                </a:solidFill>
                <a:latin typeface="Arial" panose="020B0604020202020204" pitchFamily="34" charset="0"/>
                <a:cs typeface="Arial" panose="020B0604020202020204" pitchFamily="34" charset="0"/>
              </a:rPr>
              <a:t>tr.72)</a:t>
            </a:r>
            <a:endParaRPr lang="en-US" sz="4000" b="1">
              <a:solidFill>
                <a:schemeClr val="bg1"/>
              </a:solidFill>
              <a:latin typeface="Arial" panose="020B0604020202020204" pitchFamily="34" charset="0"/>
              <a:cs typeface="Arial" panose="020B0604020202020204" pitchFamily="34" charset="0"/>
            </a:endParaRPr>
          </a:p>
        </p:txBody>
      </p:sp>
      <p:sp>
        <p:nvSpPr>
          <p:cNvPr id="27" name="Oval Callout 26"/>
          <p:cNvSpPr/>
          <p:nvPr/>
        </p:nvSpPr>
        <p:spPr>
          <a:xfrm>
            <a:off x="11088975" y="4202455"/>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4" name="Picture 3"/>
          <p:cNvPicPr>
            <a:picLocks noChangeAspect="1"/>
          </p:cNvPicPr>
          <p:nvPr/>
        </p:nvPicPr>
        <p:blipFill>
          <a:blip r:embed="rId9"/>
          <a:stretch>
            <a:fillRect/>
          </a:stretch>
        </p:blipFill>
        <p:spPr>
          <a:xfrm>
            <a:off x="-225492" y="2289345"/>
            <a:ext cx="6321492" cy="5072063"/>
          </a:xfrm>
          <a:prstGeom prst="rect">
            <a:avLst/>
          </a:prstGeom>
        </p:spPr>
      </p:pic>
      <p:sp>
        <p:nvSpPr>
          <p:cNvPr id="5" name="Rectangle 4"/>
          <p:cNvSpPr/>
          <p:nvPr/>
        </p:nvSpPr>
        <p:spPr>
          <a:xfrm>
            <a:off x="6268049" y="549414"/>
            <a:ext cx="4349268" cy="707886"/>
          </a:xfrm>
          <a:prstGeom prst="rect">
            <a:avLst/>
          </a:prstGeom>
        </p:spPr>
        <p:txBody>
          <a:bodyPr wrap="none">
            <a:spAutoFit/>
          </a:bodyPr>
          <a:lstStyle/>
          <a:p>
            <a:r>
              <a:rPr lang="en-US" sz="4000">
                <a:solidFill>
                  <a:srgbClr val="000000"/>
                </a:solidFill>
                <a:latin typeface="Arial" panose="020B0604020202020204" pitchFamily="34" charset="0"/>
                <a:cs typeface="Arial" panose="020B0604020202020204" pitchFamily="34" charset="0"/>
              </a:rPr>
              <a:t>Quan sát Hình 14.</a:t>
            </a:r>
            <a:endParaRPr lang="en-US" sz="400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6336455" y="1441620"/>
                <a:ext cx="11052108" cy="2635080"/>
              </a:xfrm>
              <a:prstGeom prst="rect">
                <a:avLst/>
              </a:prstGeom>
            </p:spPr>
            <p:txBody>
              <a:bodyPr wrap="square">
                <a:spAutoFit/>
              </a:bodyPr>
              <a:lstStyle/>
              <a:p>
                <a:pPr lvl="0"/>
                <a:r>
                  <a:rPr lang="en-US" sz="4000" smtClean="0">
                    <a:solidFill>
                      <a:srgbClr val="000000"/>
                    </a:solidFill>
                    <a:latin typeface="Arial" panose="020B0604020202020204" pitchFamily="34" charset="0"/>
                    <a:cs typeface="Arial" panose="020B0604020202020204" pitchFamily="34" charset="0"/>
                  </a:rPr>
                  <a:t>a) Tìm các góc kề với</a:t>
                </a:r>
                <a:r>
                  <a:rPr lang="en-US" sz="400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b="0" i="1" smtClean="0">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𝑂</m:t>
                        </m:r>
                        <m:r>
                          <a:rPr lang="en-US" sz="4000" b="0" i="1" smtClean="0">
                            <a:solidFill>
                              <a:srgbClr val="000000"/>
                            </a:solidFill>
                            <a:latin typeface="Cambria Math" panose="02040503050406030204" pitchFamily="18" charset="0"/>
                            <a:cs typeface="Arial" panose="020B0604020202020204" pitchFamily="34" charset="0"/>
                          </a:rPr>
                          <m:t>𝑦</m:t>
                        </m:r>
                      </m:e>
                    </m:acc>
                  </m:oMath>
                </a14:m>
                <a:endParaRPr lang="en-US" sz="4000" smtClean="0">
                  <a:solidFill>
                    <a:srgbClr val="000000"/>
                  </a:solidFill>
                  <a:latin typeface="Arial" panose="020B0604020202020204" pitchFamily="34" charset="0"/>
                  <a:cs typeface="Arial" panose="020B0604020202020204" pitchFamily="34" charset="0"/>
                </a:endParaRPr>
              </a:p>
              <a:p>
                <a:pPr algn="just">
                  <a:lnSpc>
                    <a:spcPct val="150000"/>
                  </a:lnSpc>
                </a:pPr>
                <a:r>
                  <a:rPr lang="en-US" sz="4000" smtClean="0">
                    <a:solidFill>
                      <a:srgbClr val="000000"/>
                    </a:solidFill>
                    <a:latin typeface="Arial" panose="020B0604020202020204" pitchFamily="34" charset="0"/>
                    <a:cs typeface="Arial" panose="020B0604020202020204" pitchFamily="34" charset="0"/>
                  </a:rPr>
                  <a:t>b</a:t>
                </a:r>
                <a:r>
                  <a:rPr lang="en-US" sz="4000">
                    <a:solidFill>
                      <a:srgbClr val="000000"/>
                    </a:solidFill>
                    <a:latin typeface="Arial" panose="020B0604020202020204" pitchFamily="34" charset="0"/>
                    <a:cs typeface="Arial" panose="020B0604020202020204" pitchFamily="34" charset="0"/>
                  </a:rPr>
                  <a:t>) Tìm số đo của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b="0" i="1" smtClean="0">
                            <a:solidFill>
                              <a:srgbClr val="000000"/>
                            </a:solidFill>
                            <a:latin typeface="Cambria Math" panose="02040503050406030204" pitchFamily="18" charset="0"/>
                            <a:cs typeface="Arial" panose="020B0604020202020204" pitchFamily="34" charset="0"/>
                          </a:rPr>
                          <m:t>𝑡</m:t>
                        </m:r>
                        <m:r>
                          <a:rPr lang="en-US" sz="4000" i="1">
                            <a:solidFill>
                              <a:srgbClr val="000000"/>
                            </a:solidFill>
                            <a:latin typeface="Cambria Math" panose="02040503050406030204" pitchFamily="18" charset="0"/>
                            <a:cs typeface="Arial" panose="020B0604020202020204" pitchFamily="34" charset="0"/>
                          </a:rPr>
                          <m:t>𝑂</m:t>
                        </m:r>
                        <m:r>
                          <a:rPr lang="en-US" sz="4000" b="0" i="1" smtClean="0">
                            <a:solidFill>
                              <a:srgbClr val="000000"/>
                            </a:solidFill>
                            <a:latin typeface="Cambria Math" panose="02040503050406030204" pitchFamily="18" charset="0"/>
                            <a:cs typeface="Arial" panose="020B0604020202020204" pitchFamily="34" charset="0"/>
                          </a:rPr>
                          <m:t>𝑧</m:t>
                        </m:r>
                      </m:e>
                    </m:acc>
                  </m:oMath>
                </a14:m>
                <a:r>
                  <a:rPr lang="en-US" sz="4000">
                    <a:solidFill>
                      <a:srgbClr val="000000"/>
                    </a:solidFill>
                    <a:latin typeface="Arial" panose="020B0604020202020204" pitchFamily="34" charset="0"/>
                    <a:cs typeface="Arial" panose="020B0604020202020204" pitchFamily="34" charset="0"/>
                  </a:rPr>
                  <a:t> nếu </a:t>
                </a:r>
                <a:r>
                  <a:rPr lang="en-US" sz="4000">
                    <a:solidFill>
                      <a:srgbClr val="000000"/>
                    </a:solidFill>
                    <a:latin typeface="Arial" panose="020B0604020202020204" pitchFamily="34" charset="0"/>
                    <a:cs typeface="Arial" panose="020B0604020202020204" pitchFamily="34" charset="0"/>
                  </a:rPr>
                  <a:t>cho </a:t>
                </a:r>
                <a:r>
                  <a:rPr lang="en-US" sz="4000" smtClean="0">
                    <a:solidFill>
                      <a:srgbClr val="000000"/>
                    </a:solidFill>
                    <a:latin typeface="Arial" panose="020B0604020202020204" pitchFamily="34" charset="0"/>
                    <a:cs typeface="Arial" panose="020B0604020202020204" pitchFamily="34" charset="0"/>
                  </a:rPr>
                  <a:t>biết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𝑂</m:t>
                        </m:r>
                        <m:r>
                          <a:rPr lang="en-US" sz="4000" i="1">
                            <a:solidFill>
                              <a:srgbClr val="000000"/>
                            </a:solidFill>
                            <a:latin typeface="Cambria Math" panose="02040503050406030204" pitchFamily="18" charset="0"/>
                            <a:cs typeface="Arial" panose="020B0604020202020204" pitchFamily="34" charset="0"/>
                          </a:rPr>
                          <m:t>𝑦</m:t>
                        </m:r>
                      </m:e>
                    </m:acc>
                    <m:r>
                      <a:rPr lang="en-US" sz="4000" b="0" i="1" smtClean="0">
                        <a:solidFill>
                          <a:srgbClr val="000000"/>
                        </a:solidFill>
                        <a:latin typeface="Cambria Math" panose="02040503050406030204" pitchFamily="18" charset="0"/>
                        <a:cs typeface="Arial" panose="020B0604020202020204" pitchFamily="34" charset="0"/>
                      </a:rPr>
                      <m:t>=20</m:t>
                    </m:r>
                    <m:r>
                      <a:rPr lang="en-US" sz="4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b="0" i="0" smtClean="0">
                    <a:solidFill>
                      <a:srgbClr val="000000"/>
                    </a:solidFill>
                    <a:effectLst/>
                    <a:latin typeface="Arial" panose="020B0604020202020204" pitchFamily="34"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i="1">
                            <a:solidFill>
                              <a:srgbClr val="000000"/>
                            </a:solidFill>
                            <a:latin typeface="Cambria Math" panose="02040503050406030204" pitchFamily="18" charset="0"/>
                            <a:cs typeface="Arial" panose="020B0604020202020204" pitchFamily="34" charset="0"/>
                          </a:rPr>
                          <m:t>𝑥𝑂</m:t>
                        </m:r>
                        <m:r>
                          <a:rPr lang="en-US" sz="4000" i="1">
                            <a:solidFill>
                              <a:srgbClr val="000000"/>
                            </a:solidFill>
                            <a:latin typeface="Cambria Math" panose="02040503050406030204" pitchFamily="18" charset="0"/>
                            <a:cs typeface="Arial" panose="020B0604020202020204" pitchFamily="34" charset="0"/>
                          </a:rPr>
                          <m:t>𝑡</m:t>
                        </m:r>
                      </m:e>
                    </m:acc>
                    <m:r>
                      <a:rPr lang="en-US" sz="4000" i="1">
                        <a:solidFill>
                          <a:srgbClr val="000000"/>
                        </a:solidFill>
                        <a:latin typeface="Cambria Math" panose="02040503050406030204" pitchFamily="18" charset="0"/>
                        <a:cs typeface="Arial" panose="020B0604020202020204" pitchFamily="34" charset="0"/>
                      </a:rPr>
                      <m:t>=</m:t>
                    </m:r>
                    <m:r>
                      <a:rPr lang="en-US" sz="4000" i="1">
                        <a:solidFill>
                          <a:srgbClr val="000000"/>
                        </a:solidFill>
                        <a:latin typeface="Cambria Math" panose="02040503050406030204" pitchFamily="18" charset="0"/>
                        <a:cs typeface="Arial" panose="020B0604020202020204" pitchFamily="34" charset="0"/>
                      </a:rPr>
                      <m:t>9</m:t>
                    </m:r>
                    <m:r>
                      <a:rPr lang="en-US" sz="4000" i="1">
                        <a:solidFill>
                          <a:srgbClr val="000000"/>
                        </a:solidFill>
                        <a:latin typeface="Cambria Math" panose="02040503050406030204" pitchFamily="18" charset="0"/>
                        <a:cs typeface="Arial" panose="020B0604020202020204" pitchFamily="34" charset="0"/>
                      </a:rPr>
                      <m:t>0</m:t>
                    </m:r>
                    <m:r>
                      <a:rPr lang="en-US" sz="4000" i="1">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en-US" sz="4000" i="1">
                        <a:solidFill>
                          <a:srgbClr val="000000"/>
                        </a:solidFill>
                        <a:latin typeface="Cambria Math" panose="02040503050406030204" pitchFamily="18" charset="0"/>
                        <a:ea typeface="Cambria Math" panose="02040503050406030204" pitchFamily="18" charset="0"/>
                        <a:cs typeface="Arial" panose="020B0604020202020204" pitchFamily="34" charset="0"/>
                      </a:rPr>
                      <m:t>; </m:t>
                    </m:r>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i="1">
                            <a:solidFill>
                              <a:srgbClr val="000000"/>
                            </a:solidFill>
                            <a:latin typeface="Cambria Math" panose="02040503050406030204" pitchFamily="18" charset="0"/>
                            <a:cs typeface="Arial" panose="020B0604020202020204" pitchFamily="34" charset="0"/>
                          </a:rPr>
                          <m:t>𝑦</m:t>
                        </m:r>
                        <m:r>
                          <a:rPr lang="en-US" sz="4000" i="1">
                            <a:solidFill>
                              <a:srgbClr val="000000"/>
                            </a:solidFill>
                            <a:latin typeface="Cambria Math" panose="02040503050406030204" pitchFamily="18" charset="0"/>
                            <a:cs typeface="Arial" panose="020B0604020202020204" pitchFamily="34" charset="0"/>
                          </a:rPr>
                          <m:t>𝑂</m:t>
                        </m:r>
                        <m:r>
                          <a:rPr lang="en-US" sz="4000" i="1">
                            <a:solidFill>
                              <a:srgbClr val="000000"/>
                            </a:solidFill>
                            <a:latin typeface="Cambria Math" panose="02040503050406030204" pitchFamily="18" charset="0"/>
                            <a:cs typeface="Arial" panose="020B0604020202020204" pitchFamily="34" charset="0"/>
                          </a:rPr>
                          <m:t>𝑧</m:t>
                        </m:r>
                      </m:e>
                    </m:acc>
                    <m:r>
                      <a:rPr lang="en-US" sz="4000" i="1">
                        <a:solidFill>
                          <a:srgbClr val="000000"/>
                        </a:solidFill>
                        <a:latin typeface="Cambria Math" panose="02040503050406030204" pitchFamily="18" charset="0"/>
                        <a:cs typeface="Arial" panose="020B0604020202020204" pitchFamily="34" charset="0"/>
                      </a:rPr>
                      <m:t>=</m:t>
                    </m:r>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i="1">
                            <a:solidFill>
                              <a:srgbClr val="000000"/>
                            </a:solidFill>
                            <a:latin typeface="Cambria Math" panose="02040503050406030204" pitchFamily="18" charset="0"/>
                            <a:cs typeface="Arial" panose="020B0604020202020204" pitchFamily="34" charset="0"/>
                          </a:rPr>
                          <m:t>𝑡</m:t>
                        </m:r>
                        <m:r>
                          <a:rPr lang="en-US" sz="4000" i="1">
                            <a:solidFill>
                              <a:srgbClr val="000000"/>
                            </a:solidFill>
                            <a:latin typeface="Cambria Math" panose="02040503050406030204" pitchFamily="18" charset="0"/>
                            <a:cs typeface="Arial" panose="020B0604020202020204" pitchFamily="34" charset="0"/>
                          </a:rPr>
                          <m:t>𝑂𝑧</m:t>
                        </m:r>
                      </m:e>
                    </m:acc>
                  </m:oMath>
                </a14:m>
                <a:endParaRPr lang="en-US" sz="4000" b="0" i="0">
                  <a:solidFill>
                    <a:srgbClr val="000000"/>
                  </a:solidFill>
                  <a:effectLst/>
                  <a:latin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6336455" y="1441620"/>
                <a:ext cx="11052108" cy="2635080"/>
              </a:xfrm>
              <a:prstGeom prst="rect">
                <a:avLst/>
              </a:prstGeom>
              <a:blipFill rotWithShape="0">
                <a:blip r:embed="rId10"/>
                <a:stretch>
                  <a:fillRect l="-1931" t="-3464" r="-1986"/>
                </a:stretch>
              </a:blipFill>
            </p:spPr>
            <p:txBody>
              <a:bodyPr/>
              <a:lstStyle/>
              <a:p>
                <a:r>
                  <a:rPr lang="en-US">
                    <a:noFill/>
                  </a:rPr>
                  <a:t> </a:t>
                </a:r>
              </a:p>
            </p:txBody>
          </p:sp>
        </mc:Fallback>
      </mc:AlternateContent>
      <p:pic>
        <p:nvPicPr>
          <p:cNvPr id="19"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747344">
            <a:off x="16758744" y="276744"/>
            <a:ext cx="1538963" cy="1060485"/>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6336455" y="5245674"/>
                <a:ext cx="12332545" cy="3906454"/>
              </a:xfrm>
              <a:prstGeom prst="rect">
                <a:avLst/>
              </a:prstGeom>
            </p:spPr>
            <p:txBody>
              <a:bodyPr wrap="square">
                <a:spAutoFit/>
              </a:bodyPr>
              <a:lstStyle/>
              <a:p>
                <a:pPr>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a) Các góc kề với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𝑥𝑂𝑦</m:t>
                        </m:r>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𝑦𝑂𝑧</m:t>
                        </m:r>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𝑦𝑂𝑡</m:t>
                        </m:r>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𝑥𝑂𝑦</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𝑦𝑂𝑧</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𝑧𝑂𝑡</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𝑥𝑂𝑡</m:t>
                        </m:r>
                      </m:e>
                    </m:acc>
                  </m:oMath>
                </a14:m>
                <a:r>
                  <a:rPr lang="en-US" sz="4000">
                    <a:effectLst/>
                    <a:latin typeface="Arial" panose="020B0604020202020204" pitchFamily="34" charset="0"/>
                    <a:ea typeface="Times New Roman" panose="02020603050405020304" pitchFamily="18" charset="0"/>
                    <a:cs typeface="Arial" panose="020B0604020202020204" pitchFamily="34" charset="0"/>
                  </a:rPr>
                  <a:t> </a:t>
                </a:r>
                <a:endParaRPr lang="en-US" sz="400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r>
                      <a:rPr lang="en-US" sz="4000" i="1" smtClean="0">
                        <a:effectLst/>
                        <a:latin typeface="Cambria Math" panose="02040503050406030204" pitchFamily="18" charset="0"/>
                        <a:ea typeface="Times New Roman" panose="02020603050405020304" pitchFamily="18" charset="0"/>
                      </a:rPr>
                      <m:t>⇒</m:t>
                    </m:r>
                  </m:oMath>
                </a14:m>
                <a:r>
                  <a:rPr lang="en-US" sz="4000" smtClean="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mbria Math" panose="02040503050406030204" pitchFamily="18" charset="0"/>
                        <a:cs typeface="Cambria Math" panose="02040503050406030204" pitchFamily="18" charset="0"/>
                      </a:rPr>
                      <m:t>2</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𝑦𝑂𝑧</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𝑧𝑂𝑡</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𝑦𝑂𝑧</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𝑧𝑂𝑡</m:t>
                        </m:r>
                      </m:e>
                    </m:acc>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6336455" y="5245674"/>
                <a:ext cx="12332545" cy="3906454"/>
              </a:xfrm>
              <a:prstGeom prst="rect">
                <a:avLst/>
              </a:prstGeom>
              <a:blipFill rotWithShape="0">
                <a:blip r:embed="rId13"/>
                <a:stretch>
                  <a:fillRect l="-1729" b="-28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10149566" y="8295910"/>
                <a:ext cx="6457345" cy="728020"/>
              </a:xfrm>
              <a:prstGeom prst="rect">
                <a:avLst/>
              </a:prstGeom>
            </p:spPr>
            <p:txBody>
              <a:bodyPr wrap="none">
                <a:spAutoFit/>
              </a:bodyPr>
              <a:lstStyle/>
              <a:p>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rPr>
                      <m:t>⇒</m:t>
                    </m:r>
                  </m:oMath>
                </a14:m>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2.</m:t>
                    </m:r>
                    <m:acc>
                      <m:accPr>
                        <m:chr m:val="̂"/>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𝑧𝑂𝑡</m:t>
                        </m:r>
                      </m:e>
                    </m:acc>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−2</m:t>
                    </m:r>
                    <m:sSup>
                      <m:sSup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=7</m:t>
                    </m:r>
                    <m:sSup>
                      <m:sSup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𝑜</m:t>
                        </m:r>
                      </m:sup>
                    </m:sSup>
                  </m:oMath>
                </a14:m>
                <a:endParaRPr lang="en-US"/>
              </a:p>
            </p:txBody>
          </p:sp>
        </mc:Choice>
        <mc:Fallback>
          <p:sp>
            <p:nvSpPr>
              <p:cNvPr id="9" name="Rectangle 8"/>
              <p:cNvSpPr>
                <a:spLocks noRot="1" noChangeAspect="1" noMove="1" noResize="1" noEditPoints="1" noAdjustHandles="1" noChangeArrowheads="1" noChangeShapeType="1" noTextEdit="1"/>
              </p:cNvSpPr>
              <p:nvPr/>
            </p:nvSpPr>
            <p:spPr>
              <a:xfrm>
                <a:off x="10149566" y="8295910"/>
                <a:ext cx="6457345" cy="728020"/>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11206153" y="9109001"/>
                <a:ext cx="4725076" cy="923779"/>
              </a:xfrm>
              <a:prstGeom prst="rect">
                <a:avLst/>
              </a:prstGeom>
            </p:spPr>
            <p:txBody>
              <a:bodyPr wrap="none">
                <a:spAutoFit/>
              </a:bodyPr>
              <a:lstStyle/>
              <a:p>
                <a:pPr lvl="0">
                  <a:lnSpc>
                    <a:spcPct val="150000"/>
                  </a:lnSpc>
                </a:pPr>
                <a14:m>
                  <m:oMath xmlns:m="http://schemas.openxmlformats.org/officeDocument/2006/math">
                    <m:acc>
                      <m:accPr>
                        <m:chr m:val="̂"/>
                        <m:ctrlPr>
                          <a:rPr lang="en-US" sz="4000" i="1" smtClean="0">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𝑧𝑂𝑡</m:t>
                        </m:r>
                      </m:e>
                    </m:acc>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=7</m:t>
                    </m:r>
                    <m:sSup>
                      <m:sSup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b="0" i="1" smtClean="0">
                        <a:solidFill>
                          <a:prstClr val="black"/>
                        </a:solidFill>
                        <a:latin typeface="Cambria Math" panose="02040503050406030204" pitchFamily="18" charset="0"/>
                        <a:ea typeface="Cambria Math" panose="02040503050406030204" pitchFamily="18" charset="0"/>
                        <a:cs typeface="Cambria Math" panose="02040503050406030204" pitchFamily="18" charset="0"/>
                      </a:rPr>
                      <m:t>:</m:t>
                    </m:r>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2</m:t>
                    </m:r>
                    <m:r>
                      <a:rPr lang="en-US" sz="4000" i="1">
                        <a:solidFill>
                          <a:prstClr val="black"/>
                        </a:solidFill>
                        <a:latin typeface="Cambria Math" panose="02040503050406030204" pitchFamily="18" charset="0"/>
                        <a:ea typeface="Times New Roman" panose="02020603050405020304" pitchFamily="18" charset="0"/>
                      </a:rPr>
                      <m:t> </m:t>
                    </m:r>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=3</m:t>
                    </m:r>
                    <m:sSup>
                      <m:sSupPr>
                        <m:ctrlP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5</m:t>
                        </m:r>
                      </m:e>
                      <m:sup>
                        <m:r>
                          <a:rPr lang="en-US" sz="40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en-US" sz="4000">
                    <a:solidFill>
                      <a:prstClr val="black"/>
                    </a:solidFill>
                    <a:latin typeface="Arial" panose="020B0604020202020204" pitchFamily="34" charset="0"/>
                    <a:ea typeface="Times New Roman" panose="02020603050405020304" pitchFamily="18" charset="0"/>
                    <a:cs typeface="Arial" panose="020B0604020202020204" pitchFamily="34" charset="0"/>
                  </a:rPr>
                  <a:t> </a:t>
                </a:r>
              </a:p>
            </p:txBody>
          </p:sp>
        </mc:Choice>
        <mc:Fallback>
          <p:sp>
            <p:nvSpPr>
              <p:cNvPr id="10" name="Rectangle 9"/>
              <p:cNvSpPr>
                <a:spLocks noRot="1" noChangeAspect="1" noMove="1" noResize="1" noEditPoints="1" noAdjustHandles="1" noChangeArrowheads="1" noChangeShapeType="1" noTextEdit="1"/>
              </p:cNvSpPr>
              <p:nvPr/>
            </p:nvSpPr>
            <p:spPr>
              <a:xfrm>
                <a:off x="11206153" y="9109001"/>
                <a:ext cx="4725076" cy="923779"/>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10065923" y="9334500"/>
                <a:ext cx="830677" cy="70788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oMath>
                  </m:oMathPara>
                </a14:m>
                <a:endParaRPr lang="en-US" sz="4000"/>
              </a:p>
            </p:txBody>
          </p:sp>
        </mc:Choice>
        <mc:Fallback>
          <p:sp>
            <p:nvSpPr>
              <p:cNvPr id="11" name="Rectangle 10"/>
              <p:cNvSpPr>
                <a:spLocks noRot="1" noChangeAspect="1" noMove="1" noResize="1" noEditPoints="1" noAdjustHandles="1" noChangeArrowheads="1" noChangeShapeType="1" noTextEdit="1"/>
              </p:cNvSpPr>
              <p:nvPr/>
            </p:nvSpPr>
            <p:spPr>
              <a:xfrm>
                <a:off x="10065923" y="9334500"/>
                <a:ext cx="830677" cy="707886"/>
              </a:xfrm>
              <a:prstGeom prst="rect">
                <a:avLst/>
              </a:prstGeom>
              <a:blipFill rotWithShape="0">
                <a:blip r:embed="rId16"/>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500"/>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wipe(up)">
                                      <p:cBhvr>
                                        <p:cTn id="40" dur="500"/>
                                        <p:tgtEl>
                                          <p:spTgt spid="8">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Effect transition="in" filter="wipe(left)">
                                      <p:cBhvr>
                                        <p:cTn id="45" dur="500"/>
                                        <p:tgtEl>
                                          <p:spTgt spid="8">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500"/>
                                        <p:tgtEl>
                                          <p:spTgt spid="8">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55" dur="500"/>
                                        <p:tgtEl>
                                          <p:spTgt spid="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arn(inVertical)">
                                      <p:cBhvr>
                                        <p:cTn id="60" dur="500"/>
                                        <p:tgtEl>
                                          <p:spTgt spid="1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barn(inVertical)">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5" grpId="0"/>
      <p:bldP spid="7"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873443" y="7697865"/>
            <a:ext cx="1835902" cy="1438680"/>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731372" flipH="1">
            <a:off x="15721113" y="5378088"/>
            <a:ext cx="1617647" cy="1269853"/>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16543">
            <a:off x="867499" y="7229465"/>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9087330">
            <a:off x="3258948" y="989215"/>
            <a:ext cx="1351605" cy="85826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741990" y="287449"/>
            <a:ext cx="2142963" cy="2401079"/>
          </a:xfrm>
          <a:prstGeom prst="rect">
            <a:avLst/>
          </a:prstGeom>
        </p:spPr>
      </p:pic>
      <p:sp>
        <p:nvSpPr>
          <p:cNvPr id="11" name="Rectangle 10"/>
          <p:cNvSpPr/>
          <p:nvPr/>
        </p:nvSpPr>
        <p:spPr>
          <a:xfrm>
            <a:off x="1390996" y="1397516"/>
            <a:ext cx="15525404" cy="2907784"/>
          </a:xfrm>
          <a:prstGeom prst="rect">
            <a:avLst/>
          </a:prstGeom>
        </p:spPr>
        <p:txBody>
          <a:bodyPr wrap="none">
            <a:spAutoFit/>
          </a:bodyPr>
          <a:lstStyle/>
          <a:p>
            <a:pPr lvl="0" algn="ctr">
              <a:lnSpc>
                <a:spcPct val="150000"/>
              </a:lnSpc>
              <a:defRPr/>
            </a:pPr>
            <a:r>
              <a:rPr lang="nn-NO" sz="6500" b="1" kern="0">
                <a:solidFill>
                  <a:schemeClr val="bg1"/>
                </a:solidFill>
                <a:latin typeface="Arial" panose="020B0604020202020204" pitchFamily="34" charset="0"/>
                <a:cs typeface="Arial" panose="020B0604020202020204" pitchFamily="34" charset="0"/>
              </a:rPr>
              <a:t>CHƯƠNG 4: </a:t>
            </a:r>
            <a:endParaRPr lang="nn-NO" sz="6500" b="1" kern="0" smtClean="0">
              <a:solidFill>
                <a:schemeClr val="bg1"/>
              </a:solidFill>
              <a:latin typeface="Arial" panose="020B0604020202020204" pitchFamily="34" charset="0"/>
              <a:cs typeface="Arial" panose="020B0604020202020204" pitchFamily="34" charset="0"/>
            </a:endParaRPr>
          </a:p>
          <a:p>
            <a:pPr lvl="0" algn="ctr">
              <a:lnSpc>
                <a:spcPct val="150000"/>
              </a:lnSpc>
              <a:defRPr/>
            </a:pPr>
            <a:r>
              <a:rPr lang="nn-NO" sz="6500" b="1" kern="0" smtClean="0">
                <a:solidFill>
                  <a:schemeClr val="bg1"/>
                </a:solidFill>
                <a:latin typeface="Arial" panose="020B0604020202020204" pitchFamily="34" charset="0"/>
                <a:cs typeface="Arial" panose="020B0604020202020204" pitchFamily="34" charset="0"/>
              </a:rPr>
              <a:t>GÓC </a:t>
            </a:r>
            <a:r>
              <a:rPr lang="nn-NO" sz="6500" b="1" kern="0">
                <a:solidFill>
                  <a:schemeClr val="bg1"/>
                </a:solidFill>
                <a:latin typeface="Arial" panose="020B0604020202020204" pitchFamily="34" charset="0"/>
                <a:cs typeface="Arial" panose="020B0604020202020204" pitchFamily="34" charset="0"/>
              </a:rPr>
              <a:t>VÀ ĐƯỜNG THẲNG SONG SONG</a:t>
            </a:r>
            <a:endParaRPr lang="en-US" sz="6500" b="1" kern="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810000" y="4914900"/>
            <a:ext cx="10668000" cy="2907784"/>
          </a:xfrm>
          <a:prstGeom prst="rect">
            <a:avLst/>
          </a:prstGeom>
        </p:spPr>
        <p:txBody>
          <a:bodyPr wrap="square">
            <a:spAutoFit/>
          </a:bodyPr>
          <a:lstStyle/>
          <a:p>
            <a:pPr lvl="0" algn="ctr">
              <a:lnSpc>
                <a:spcPct val="150000"/>
              </a:lnSpc>
              <a:defRPr/>
            </a:pPr>
            <a:r>
              <a:rPr lang="vi-VN" sz="6500" b="1" kern="0">
                <a:solidFill>
                  <a:srgbClr val="FFFF00"/>
                </a:solidFill>
                <a:ea typeface="Calibri" panose="020F0502020204030204" pitchFamily="34" charset="0"/>
                <a:cs typeface="Arial" panose="020B0604020202020204" pitchFamily="34" charset="0"/>
              </a:rPr>
              <a:t>BÀI 1: CÁC GÓC Ở VỊ TRÍ ĐẶC BIỆT</a:t>
            </a:r>
            <a:endParaRPr kumimoji="0" lang="en-US" sz="6500" b="1" i="0" u="none" strike="noStrike" kern="0" cap="none" spc="0" normalizeH="0" baseline="0" noProof="0" smtClean="0">
              <a:ln>
                <a:noFill/>
              </a:ln>
              <a:solidFill>
                <a:srgbClr val="FFFF00"/>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15066336" y="7872524"/>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15240000" y="8039100"/>
            <a:ext cx="550236" cy="3483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5790236" y="8039100"/>
            <a:ext cx="531784" cy="34830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11125" y="8700729"/>
            <a:ext cx="1928747" cy="192874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703516" y="135633"/>
            <a:ext cx="381794" cy="41783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003036" y="158358"/>
            <a:ext cx="665059" cy="727835"/>
          </a:xfrm>
          <a:prstGeom prst="rect">
            <a:avLst/>
          </a:prstGeom>
        </p:spPr>
      </p:pic>
      <p:sp>
        <p:nvSpPr>
          <p:cNvPr id="12" name="TextBox 11"/>
          <p:cNvSpPr txBox="1"/>
          <p:nvPr/>
        </p:nvSpPr>
        <p:spPr>
          <a:xfrm>
            <a:off x="670560" y="209923"/>
            <a:ext cx="17465040" cy="1015663"/>
          </a:xfrm>
          <a:prstGeom prst="rect">
            <a:avLst/>
          </a:prstGeom>
          <a:noFill/>
        </p:spPr>
        <p:txBody>
          <a:bodyPr wrap="square" rtlCol="0">
            <a:spAutoFit/>
          </a:bodyPr>
          <a:lstStyle/>
          <a:p>
            <a:pPr lvl="0">
              <a:lnSpc>
                <a:spcPct val="150000"/>
              </a:lnSpc>
            </a:pPr>
            <a:r>
              <a:rPr lang="en-US" sz="4000" b="1" smtClean="0">
                <a:solidFill>
                  <a:prstClr val="white"/>
                </a:solidFill>
                <a:latin typeface="Arial" panose="020B0604020202020204" pitchFamily="34" charset="0"/>
                <a:cs typeface="Arial" panose="020B0604020202020204" pitchFamily="34" charset="0"/>
              </a:rPr>
              <a:t>Bài </a:t>
            </a:r>
            <a:r>
              <a:rPr lang="en-US" sz="4000" b="1" smtClean="0">
                <a:solidFill>
                  <a:prstClr val="white"/>
                </a:solidFill>
                <a:latin typeface="Arial" panose="020B0604020202020204" pitchFamily="34" charset="0"/>
                <a:cs typeface="Arial" panose="020B0604020202020204" pitchFamily="34" charset="0"/>
              </a:rPr>
              <a:t>2:(</a:t>
            </a:r>
            <a:r>
              <a:rPr lang="en-US" sz="4000" b="1" smtClean="0">
                <a:solidFill>
                  <a:prstClr val="white"/>
                </a:solidFill>
                <a:latin typeface="Arial" panose="020B0604020202020204" pitchFamily="34" charset="0"/>
                <a:cs typeface="Arial" panose="020B0604020202020204" pitchFamily="34" charset="0"/>
              </a:rPr>
              <a:t>SGK – </a:t>
            </a:r>
            <a:r>
              <a:rPr lang="en-US" sz="4000" b="1" smtClean="0">
                <a:solidFill>
                  <a:prstClr val="white"/>
                </a:solidFill>
                <a:latin typeface="Arial" panose="020B0604020202020204" pitchFamily="34" charset="0"/>
                <a:cs typeface="Arial" panose="020B0604020202020204" pitchFamily="34" charset="0"/>
              </a:rPr>
              <a:t>tr.72)</a:t>
            </a:r>
            <a:endParaRPr lang="vi-VN" sz="4000">
              <a:solidFill>
                <a:prstClr val="white"/>
              </a:solidFill>
            </a:endParaRPr>
          </a:p>
        </p:txBody>
      </p:sp>
      <p:sp>
        <p:nvSpPr>
          <p:cNvPr id="14" name="Oval Callout 13"/>
          <p:cNvSpPr/>
          <p:nvPr/>
        </p:nvSpPr>
        <p:spPr>
          <a:xfrm>
            <a:off x="8487959" y="26289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mc:Choice xmlns:a14="http://schemas.microsoft.com/office/drawing/2010/main" Requires="a14">
          <p:sp>
            <p:nvSpPr>
              <p:cNvPr id="2" name="Rectangle 1"/>
              <p:cNvSpPr/>
              <p:nvPr/>
            </p:nvSpPr>
            <p:spPr>
              <a:xfrm>
                <a:off x="670560" y="1299598"/>
                <a:ext cx="15642821" cy="923779"/>
              </a:xfrm>
              <a:prstGeom prst="rect">
                <a:avLst/>
              </a:prstGeom>
            </p:spPr>
            <p:txBody>
              <a:bodyPr wrap="square">
                <a:spAutoFit/>
              </a:bodyPr>
              <a:lstStyle/>
              <a:p>
                <a:pPr>
                  <a:lnSpc>
                    <a:spcPct val="150000"/>
                  </a:lnSpc>
                </a:pPr>
                <a:r>
                  <a:rPr lang="en-US" sz="4000" smtClean="0">
                    <a:solidFill>
                      <a:schemeClr val="bg1"/>
                    </a:solidFill>
                    <a:latin typeface="Arial" panose="020B0604020202020204" pitchFamily="34" charset="0"/>
                    <a:cs typeface="Arial" panose="020B0604020202020204" pitchFamily="34" charset="0"/>
                  </a:rPr>
                  <a:t>Cho </a:t>
                </a:r>
                <a:r>
                  <a:rPr lang="en-US" sz="4000">
                    <a:solidFill>
                      <a:schemeClr val="bg1"/>
                    </a:solidFill>
                    <a:latin typeface="Arial" panose="020B0604020202020204" pitchFamily="34" charset="0"/>
                    <a:cs typeface="Arial" panose="020B0604020202020204" pitchFamily="34" charset="0"/>
                  </a:rPr>
                  <a:t>hai góc</a:t>
                </a:r>
                <a:r>
                  <a:rPr lang="en-US" sz="4000" smtClean="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000" i="1">
                            <a:solidFill>
                              <a:schemeClr val="bg1"/>
                            </a:solidFill>
                            <a:latin typeface="Cambria Math" panose="02040503050406030204" pitchFamily="18" charset="0"/>
                            <a:cs typeface="Arial" panose="020B0604020202020204" pitchFamily="34" charset="0"/>
                          </a:rPr>
                        </m:ctrlPr>
                      </m:accPr>
                      <m:e>
                        <m:r>
                          <a:rPr lang="en-US" sz="4000" i="1">
                            <a:solidFill>
                              <a:schemeClr val="bg1"/>
                            </a:solidFill>
                            <a:latin typeface="Cambria Math" panose="02040503050406030204" pitchFamily="18" charset="0"/>
                            <a:cs typeface="Arial" panose="020B0604020202020204" pitchFamily="34" charset="0"/>
                          </a:rPr>
                          <m:t>𝑥</m:t>
                        </m:r>
                        <m:r>
                          <a:rPr lang="en-US" sz="4000" i="1">
                            <a:solidFill>
                              <a:schemeClr val="bg1"/>
                            </a:solidFill>
                            <a:latin typeface="Cambria Math" panose="02040503050406030204" pitchFamily="18" charset="0"/>
                            <a:cs typeface="Arial" panose="020B0604020202020204" pitchFamily="34" charset="0"/>
                          </a:rPr>
                          <m:t>𝑂</m:t>
                        </m:r>
                        <m:r>
                          <a:rPr lang="en-US" sz="4000" i="1">
                            <a:solidFill>
                              <a:schemeClr val="bg1"/>
                            </a:solidFill>
                            <a:latin typeface="Cambria Math" panose="02040503050406030204" pitchFamily="18" charset="0"/>
                            <a:cs typeface="Arial" panose="020B0604020202020204" pitchFamily="34" charset="0"/>
                          </a:rPr>
                          <m:t>𝑦</m:t>
                        </m:r>
                      </m:e>
                    </m:acc>
                  </m:oMath>
                </a14:m>
                <a:r>
                  <a:rPr lang="en-US" sz="4000" smtClean="0">
                    <a:solidFill>
                      <a:schemeClr val="bg1"/>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smtClean="0">
                            <a:solidFill>
                              <a:schemeClr val="bg1"/>
                            </a:solidFill>
                            <a:latin typeface="Cambria Math" panose="02040503050406030204" pitchFamily="18" charset="0"/>
                            <a:cs typeface="Arial" panose="020B0604020202020204" pitchFamily="34" charset="0"/>
                          </a:rPr>
                        </m:ctrlPr>
                      </m:accPr>
                      <m:e>
                        <m:r>
                          <a:rPr lang="en-US" sz="4000" b="0" i="1" smtClean="0">
                            <a:solidFill>
                              <a:schemeClr val="bg1"/>
                            </a:solidFill>
                            <a:latin typeface="Cambria Math" panose="02040503050406030204" pitchFamily="18" charset="0"/>
                            <a:cs typeface="Arial" panose="020B0604020202020204" pitchFamily="34" charset="0"/>
                          </a:rPr>
                          <m:t>𝑦</m:t>
                        </m:r>
                        <m:r>
                          <a:rPr lang="en-US" sz="4000" i="1">
                            <a:solidFill>
                              <a:schemeClr val="bg1"/>
                            </a:solidFill>
                            <a:latin typeface="Cambria Math" panose="02040503050406030204" pitchFamily="18" charset="0"/>
                            <a:cs typeface="Arial" panose="020B0604020202020204" pitchFamily="34" charset="0"/>
                          </a:rPr>
                          <m:t>𝑂</m:t>
                        </m:r>
                        <m:r>
                          <a:rPr lang="en-US" sz="4000" b="0" i="1" smtClean="0">
                            <a:solidFill>
                              <a:schemeClr val="bg1"/>
                            </a:solidFill>
                            <a:latin typeface="Cambria Math" panose="02040503050406030204" pitchFamily="18" charset="0"/>
                            <a:cs typeface="Arial" panose="020B0604020202020204" pitchFamily="34" charset="0"/>
                          </a:rPr>
                          <m:t>𝑧</m:t>
                        </m:r>
                      </m:e>
                    </m:acc>
                  </m:oMath>
                </a14:m>
                <a:r>
                  <a:rPr lang="en-US" sz="4000">
                    <a:solidFill>
                      <a:schemeClr val="bg1"/>
                    </a:solidFill>
                    <a:latin typeface="Arial" panose="020B0604020202020204" pitchFamily="34" charset="0"/>
                    <a:cs typeface="Arial" panose="020B0604020202020204" pitchFamily="34" charset="0"/>
                  </a:rPr>
                  <a:t> kề bù </a:t>
                </a:r>
                <a:r>
                  <a:rPr lang="en-US" sz="4000">
                    <a:solidFill>
                      <a:schemeClr val="bg1"/>
                    </a:solidFill>
                    <a:latin typeface="Arial" panose="020B0604020202020204" pitchFamily="34" charset="0"/>
                    <a:cs typeface="Arial" panose="020B0604020202020204" pitchFamily="34" charset="0"/>
                  </a:rPr>
                  <a:t>với </a:t>
                </a:r>
                <a:r>
                  <a:rPr lang="en-US" sz="4000" smtClean="0">
                    <a:solidFill>
                      <a:schemeClr val="bg1"/>
                    </a:solidFill>
                    <a:latin typeface="Arial" panose="020B0604020202020204" pitchFamily="34" charset="0"/>
                    <a:cs typeface="Arial" panose="020B0604020202020204" pitchFamily="34" charset="0"/>
                  </a:rPr>
                  <a:t>nhau. Biết</a:t>
                </a:r>
                <a:r>
                  <a:rPr lang="en-US" sz="400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000" i="1">
                            <a:solidFill>
                              <a:schemeClr val="bg1"/>
                            </a:solidFill>
                            <a:latin typeface="Cambria Math" panose="02040503050406030204" pitchFamily="18" charset="0"/>
                            <a:cs typeface="Arial" panose="020B0604020202020204" pitchFamily="34" charset="0"/>
                          </a:rPr>
                        </m:ctrlPr>
                      </m:accPr>
                      <m:e>
                        <m:r>
                          <a:rPr lang="en-US" sz="4000" i="1">
                            <a:solidFill>
                              <a:schemeClr val="bg1"/>
                            </a:solidFill>
                            <a:latin typeface="Cambria Math" panose="02040503050406030204" pitchFamily="18" charset="0"/>
                            <a:cs typeface="Arial" panose="020B0604020202020204" pitchFamily="34" charset="0"/>
                          </a:rPr>
                          <m:t>𝑥𝑂𝑦</m:t>
                        </m:r>
                      </m:e>
                    </m:acc>
                    <m:r>
                      <a:rPr lang="en-US" sz="4000" b="0" i="1" smtClean="0">
                        <a:solidFill>
                          <a:schemeClr val="bg1"/>
                        </a:solidFill>
                        <a:latin typeface="Cambria Math" panose="02040503050406030204" pitchFamily="18" charset="0"/>
                        <a:cs typeface="Arial" panose="020B0604020202020204" pitchFamily="34" charset="0"/>
                      </a:rPr>
                      <m:t>=</m:t>
                    </m:r>
                    <m:r>
                      <a:rPr lang="en-US" sz="4000" b="0" i="1" smtClean="0">
                        <a:solidFill>
                          <a:schemeClr val="bg1"/>
                        </a:solidFill>
                        <a:latin typeface="Cambria Math" panose="02040503050406030204" pitchFamily="18" charset="0"/>
                        <a:cs typeface="Arial" panose="020B0604020202020204" pitchFamily="34" charset="0"/>
                      </a:rPr>
                      <m:t>25</m:t>
                    </m:r>
                    <m:r>
                      <a:rPr lang="en-US" sz="4000" b="0"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smtClean="0">
                    <a:solidFill>
                      <a:schemeClr val="bg1"/>
                    </a:solidFill>
                    <a:latin typeface="Arial" panose="020B0604020202020204" pitchFamily="34" charset="0"/>
                    <a:cs typeface="Arial" panose="020B0604020202020204" pitchFamily="34" charset="0"/>
                  </a:rPr>
                  <a:t>. </a:t>
                </a:r>
                <a:r>
                  <a:rPr lang="en-US" sz="4000">
                    <a:solidFill>
                      <a:schemeClr val="bg1"/>
                    </a:solidFill>
                    <a:latin typeface="Arial" panose="020B0604020202020204" pitchFamily="34" charset="0"/>
                    <a:cs typeface="Arial" panose="020B0604020202020204" pitchFamily="34" charset="0"/>
                  </a:rPr>
                  <a:t>Tính</a:t>
                </a:r>
                <a:r>
                  <a:rPr lang="en-US" sz="400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000" i="1">
                            <a:solidFill>
                              <a:prstClr val="white"/>
                            </a:solidFill>
                            <a:latin typeface="Cambria Math" panose="02040503050406030204" pitchFamily="18" charset="0"/>
                            <a:cs typeface="Arial" panose="020B0604020202020204" pitchFamily="34" charset="0"/>
                          </a:rPr>
                        </m:ctrlPr>
                      </m:accPr>
                      <m:e>
                        <m:r>
                          <a:rPr lang="en-US" sz="4000" i="1">
                            <a:solidFill>
                              <a:prstClr val="white"/>
                            </a:solidFill>
                            <a:latin typeface="Cambria Math" panose="02040503050406030204" pitchFamily="18" charset="0"/>
                            <a:cs typeface="Arial" panose="020B0604020202020204" pitchFamily="34" charset="0"/>
                          </a:rPr>
                          <m:t>𝑦</m:t>
                        </m:r>
                        <m:r>
                          <a:rPr lang="en-US" sz="4000" i="1">
                            <a:solidFill>
                              <a:prstClr val="white"/>
                            </a:solidFill>
                            <a:latin typeface="Cambria Math" panose="02040503050406030204" pitchFamily="18" charset="0"/>
                            <a:cs typeface="Arial" panose="020B0604020202020204" pitchFamily="34" charset="0"/>
                          </a:rPr>
                          <m:t>𝑂</m:t>
                        </m:r>
                        <m:r>
                          <a:rPr lang="en-US" sz="4000" i="1">
                            <a:solidFill>
                              <a:prstClr val="white"/>
                            </a:solidFill>
                            <a:latin typeface="Cambria Math" panose="02040503050406030204" pitchFamily="18" charset="0"/>
                            <a:cs typeface="Arial" panose="020B0604020202020204" pitchFamily="34" charset="0"/>
                          </a:rPr>
                          <m:t>𝑧</m:t>
                        </m:r>
                      </m:e>
                    </m:acc>
                    <m:r>
                      <a:rPr lang="en-US" sz="4000" b="0" i="0" smtClean="0">
                        <a:solidFill>
                          <a:prstClr val="white"/>
                        </a:solidFill>
                        <a:latin typeface="Cambria Math" panose="02040503050406030204" pitchFamily="18" charset="0"/>
                        <a:cs typeface="Arial" panose="020B0604020202020204" pitchFamily="34" charset="0"/>
                      </a:rPr>
                      <m:t>.</m:t>
                    </m:r>
                  </m:oMath>
                </a14:m>
                <a:endParaRPr lang="en-US" sz="4000">
                  <a:solidFill>
                    <a:schemeClr val="bg1"/>
                  </a:solidFill>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670560" y="1299598"/>
                <a:ext cx="15642821" cy="923779"/>
              </a:xfrm>
              <a:prstGeom prst="rect">
                <a:avLst/>
              </a:prstGeom>
              <a:blipFill rotWithShape="0">
                <a:blip r:embed="rId9"/>
                <a:stretch>
                  <a:fillRect l="-1364" b="-26974"/>
                </a:stretch>
              </a:blipFill>
            </p:spPr>
            <p:txBody>
              <a:bodyPr/>
              <a:lstStyle/>
              <a:p>
                <a:r>
                  <a:rPr lang="en-US">
                    <a:noFill/>
                  </a:rPr>
                  <a:t> </a:t>
                </a:r>
              </a:p>
            </p:txBody>
          </p:sp>
        </mc:Fallback>
      </mc:AlternateContent>
      <p:pic>
        <p:nvPicPr>
          <p:cNvPr id="13"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953650" y="8944893"/>
            <a:ext cx="963961" cy="1237383"/>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1828800" y="3695700"/>
                <a:ext cx="9144000" cy="4976234"/>
              </a:xfrm>
              <a:prstGeom prst="rect">
                <a:avLst/>
              </a:prstGeom>
            </p:spPr>
            <p:txBody>
              <a:bodyPr>
                <a:spAutoFit/>
              </a:bodyPr>
              <a:lstStyle/>
              <a:p>
                <a:pPr>
                  <a:lnSpc>
                    <a:spcPct val="200000"/>
                  </a:lnSpc>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Vì hai góc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𝑥𝑂𝑦</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𝑦𝑂𝑧</m:t>
                        </m:r>
                      </m:e>
                    </m:acc>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kề bù với nhau</a:t>
                </a:r>
              </a:p>
              <a:p>
                <a:pPr>
                  <a:lnSpc>
                    <a:spcPct val="200000"/>
                  </a:lnSpc>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𝑥𝑂𝑦</m:t>
                        </m:r>
                      </m:e>
                    </m:acc>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𝑦𝑂𝑧</m:t>
                        </m:r>
                      </m:e>
                    </m:acc>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18</m:t>
                    </m:r>
                    <m:sSup>
                      <m:sSup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200000"/>
                  </a:lnSpc>
                </a:pP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2</m:t>
                    </m:r>
                    <m:sSup>
                      <m:sSup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5</m:t>
                        </m:r>
                      </m:e>
                      <m: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𝑦𝑂𝑧</m:t>
                        </m:r>
                      </m:e>
                    </m:acc>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18</m:t>
                    </m:r>
                    <m:sSup>
                      <m:sSup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200000"/>
                  </a:lnSpc>
                </a:pP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𝑦𝑂𝑧</m:t>
                        </m:r>
                      </m:e>
                    </m:acc>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18</m:t>
                    </m:r>
                    <m:sSup>
                      <m:sSup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2</m:t>
                    </m:r>
                    <m:sSup>
                      <m:sSup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5</m:t>
                        </m:r>
                      </m:e>
                      <m: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15</m:t>
                    </m:r>
                    <m:sSup>
                      <m:sSup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5</m:t>
                        </m:r>
                      </m:e>
                      <m: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828800" y="3695700"/>
                <a:ext cx="9144000" cy="4976234"/>
              </a:xfrm>
              <a:prstGeom prst="rect">
                <a:avLst/>
              </a:prstGeom>
              <a:blipFill rotWithShape="0">
                <a:blip r:embed="rId23"/>
                <a:stretch>
                  <a:fillRect l="-2333"/>
                </a:stretch>
              </a:blipFill>
            </p:spPr>
            <p:txBody>
              <a:bodyPr/>
              <a:lstStyle/>
              <a:p>
                <a:r>
                  <a:rPr lang="en-US">
                    <a:noFill/>
                  </a:rPr>
                  <a:t> </a:t>
                </a:r>
              </a:p>
            </p:txBody>
          </p:sp>
        </mc:Fallback>
      </mc:AlternateContent>
      <p:pic>
        <p:nvPicPr>
          <p:cNvPr id="4" name="Picture 3"/>
          <p:cNvPicPr>
            <a:picLocks noChangeAspect="1"/>
          </p:cNvPicPr>
          <p:nvPr/>
        </p:nvPicPr>
        <p:blipFill>
          <a:blip r:embed="rId24">
            <a:extLst>
              <a:ext uri="{BEBA8EAE-BF5A-486C-A8C5-ECC9F3942E4B}">
                <a14:imgProps xmlns:a14="http://schemas.microsoft.com/office/drawing/2010/main">
                  <a14:imgLayer r:embed="rId2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735164" y="4076701"/>
            <a:ext cx="6790836" cy="4114799"/>
          </a:xfrm>
          <a:prstGeom prst="rect">
            <a:avLst/>
          </a:prstGeom>
        </p:spPr>
      </p:pic>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73400" y="8969852"/>
            <a:ext cx="2109416" cy="384968"/>
          </a:xfrm>
          <a:prstGeom prst="rect">
            <a:avLst/>
          </a:prstGeom>
        </p:spPr>
      </p:pic>
      <p:sp>
        <p:nvSpPr>
          <p:cNvPr id="27" name="Oval Callout 26"/>
          <p:cNvSpPr/>
          <p:nvPr/>
        </p:nvSpPr>
        <p:spPr>
          <a:xfrm>
            <a:off x="8686800" y="3059455"/>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grpSp>
        <p:nvGrpSpPr>
          <p:cNvPr id="16" name="Group 2"/>
          <p:cNvGrpSpPr/>
          <p:nvPr/>
        </p:nvGrpSpPr>
        <p:grpSpPr>
          <a:xfrm rot="-5400000">
            <a:off x="9237681" y="-26431"/>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grpSp>
        <p:nvGrpSpPr>
          <p:cNvPr id="30" name="Group 2"/>
          <p:cNvGrpSpPr/>
          <p:nvPr/>
        </p:nvGrpSpPr>
        <p:grpSpPr>
          <a:xfrm rot="-5400000">
            <a:off x="1802164" y="-1554376"/>
            <a:ext cx="1333706" cy="5882365"/>
            <a:chOff x="0" y="0"/>
            <a:chExt cx="2771140" cy="17082440"/>
          </a:xfrm>
          <a:solidFill>
            <a:srgbClr val="438F79"/>
          </a:solidFill>
        </p:grpSpPr>
        <p:sp>
          <p:nvSpPr>
            <p:cNvPr id="31"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32" name="TextBox 31"/>
          <p:cNvSpPr txBox="1"/>
          <p:nvPr/>
        </p:nvSpPr>
        <p:spPr>
          <a:xfrm>
            <a:off x="228600" y="1002667"/>
            <a:ext cx="5715000" cy="707886"/>
          </a:xfrm>
          <a:prstGeom prst="rect">
            <a:avLst/>
          </a:prstGeom>
          <a:noFill/>
        </p:spPr>
        <p:txBody>
          <a:bodyPr wrap="square" rtlCol="0">
            <a:spAutoFit/>
          </a:bodyPr>
          <a:lstStyle/>
          <a:p>
            <a:r>
              <a:rPr lang="en-US" sz="4000" b="1" smtClean="0">
                <a:solidFill>
                  <a:schemeClr val="bg1"/>
                </a:solidFill>
                <a:latin typeface="Arial" panose="020B0604020202020204" pitchFamily="34" charset="0"/>
                <a:cs typeface="Arial" panose="020B0604020202020204" pitchFamily="34" charset="0"/>
              </a:rPr>
              <a:t>Bài </a:t>
            </a:r>
            <a:r>
              <a:rPr lang="en-US" sz="4000" b="1" smtClean="0">
                <a:solidFill>
                  <a:schemeClr val="bg1"/>
                </a:solidFill>
                <a:latin typeface="Arial" panose="020B0604020202020204" pitchFamily="34" charset="0"/>
                <a:cs typeface="Arial" panose="020B0604020202020204" pitchFamily="34" charset="0"/>
              </a:rPr>
              <a:t>3: </a:t>
            </a:r>
            <a:r>
              <a:rPr lang="en-US" sz="4000" b="1" smtClean="0">
                <a:solidFill>
                  <a:schemeClr val="bg1"/>
                </a:solidFill>
                <a:latin typeface="Arial" panose="020B0604020202020204" pitchFamily="34" charset="0"/>
                <a:cs typeface="Arial" panose="020B0604020202020204" pitchFamily="34" charset="0"/>
              </a:rPr>
              <a:t>(SGK – </a:t>
            </a:r>
            <a:r>
              <a:rPr lang="en-US" sz="4000" b="1" smtClean="0">
                <a:solidFill>
                  <a:schemeClr val="bg1"/>
                </a:solidFill>
                <a:latin typeface="Arial" panose="020B0604020202020204" pitchFamily="34" charset="0"/>
                <a:cs typeface="Arial" panose="020B0604020202020204" pitchFamily="34" charset="0"/>
              </a:rPr>
              <a:t>tr.72)</a:t>
            </a:r>
            <a:endParaRPr lang="en-US" sz="4000" b="1">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5613782" y="348878"/>
                <a:ext cx="12445618" cy="2356222"/>
              </a:xfrm>
              <a:prstGeom prst="rect">
                <a:avLst/>
              </a:prstGeom>
            </p:spPr>
            <p:txBody>
              <a:bodyPr wrap="square">
                <a:spAutoFit/>
              </a:bodyPr>
              <a:lstStyle/>
              <a:p>
                <a:pPr>
                  <a:lnSpc>
                    <a:spcPct val="150000"/>
                  </a:lnSpc>
                </a:pPr>
                <a:r>
                  <a:rPr lang="en-US" sz="4000" smtClean="0">
                    <a:solidFill>
                      <a:srgbClr val="000000"/>
                    </a:solidFill>
                    <a:latin typeface="Arial" panose="020B0604020202020204" pitchFamily="34" charset="0"/>
                    <a:cs typeface="Arial" panose="020B0604020202020204" pitchFamily="34" charset="0"/>
                  </a:rPr>
                  <a:t>Cho </a:t>
                </a:r>
                <a:r>
                  <a:rPr lang="en-US" sz="4000">
                    <a:solidFill>
                      <a:srgbClr val="000000"/>
                    </a:solidFill>
                    <a:latin typeface="Arial" panose="020B0604020202020204" pitchFamily="34" charset="0"/>
                    <a:cs typeface="Arial" panose="020B0604020202020204" pitchFamily="34" charset="0"/>
                  </a:rPr>
                  <a:t>hai </a:t>
                </a:r>
                <a:r>
                  <a:rPr lang="en-US" sz="4000">
                    <a:solidFill>
                      <a:srgbClr val="000000"/>
                    </a:solidFill>
                    <a:latin typeface="Arial" panose="020B0604020202020204" pitchFamily="34" charset="0"/>
                    <a:cs typeface="Arial" panose="020B0604020202020204" pitchFamily="34" charset="0"/>
                  </a:rPr>
                  <a:t>góc </a:t>
                </a:r>
                <a:r>
                  <a:rPr lang="en-US" sz="4000" smtClean="0">
                    <a:solidFill>
                      <a:srgbClr val="000000"/>
                    </a:solidFill>
                    <a:latin typeface="Arial" panose="020B0604020202020204" pitchFamily="34" charset="0"/>
                    <a:cs typeface="Arial" panose="020B0604020202020204" pitchFamily="34" charset="0"/>
                  </a:rPr>
                  <a:t>kề nhau</a:t>
                </a:r>
                <a:r>
                  <a:rPr lang="en-US" sz="400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solidFill>
                              <a:srgbClr val="000000"/>
                            </a:solidFill>
                            <a:latin typeface="Cambria Math" panose="02040503050406030204" pitchFamily="18" charset="0"/>
                            <a:cs typeface="Arial" panose="020B0604020202020204" pitchFamily="34" charset="0"/>
                          </a:rPr>
                        </m:ctrlPr>
                      </m:accPr>
                      <m:e>
                        <m:r>
                          <a:rPr lang="en-US" sz="4000" b="0" i="1" smtClean="0">
                            <a:solidFill>
                              <a:srgbClr val="000000"/>
                            </a:solidFill>
                            <a:latin typeface="Cambria Math" panose="02040503050406030204" pitchFamily="18" charset="0"/>
                            <a:cs typeface="Arial" panose="020B0604020202020204" pitchFamily="34" charset="0"/>
                          </a:rPr>
                          <m:t>𝐴𝑂𝐵</m:t>
                        </m:r>
                      </m:e>
                    </m:acc>
                  </m:oMath>
                </a14:m>
                <a:r>
                  <a:rPr lang="en-US" sz="4000">
                    <a:solidFill>
                      <a:srgbClr val="000000"/>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b="0" i="1" smtClean="0">
                            <a:solidFill>
                              <a:srgbClr val="000000"/>
                            </a:solidFill>
                            <a:latin typeface="Cambria Math" panose="02040503050406030204" pitchFamily="18" charset="0"/>
                            <a:cs typeface="Arial" panose="020B0604020202020204" pitchFamily="34" charset="0"/>
                          </a:rPr>
                          <m:t>𝐵𝑂𝐶</m:t>
                        </m:r>
                      </m:e>
                    </m:acc>
                  </m:oMath>
                </a14:m>
                <a:r>
                  <a:rPr lang="en-US" sz="4000">
                    <a:solidFill>
                      <a:srgbClr val="000000"/>
                    </a:solidFill>
                    <a:latin typeface="Arial" panose="020B0604020202020204" pitchFamily="34" charset="0"/>
                    <a:cs typeface="Arial" panose="020B0604020202020204" pitchFamily="34" charset="0"/>
                  </a:rPr>
                  <a:t> với</a:t>
                </a:r>
                <a:r>
                  <a:rPr lang="en-US" sz="400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i="1">
                            <a:solidFill>
                              <a:srgbClr val="000000"/>
                            </a:solidFill>
                            <a:latin typeface="Cambria Math" panose="02040503050406030204" pitchFamily="18" charset="0"/>
                            <a:cs typeface="Arial" panose="020B0604020202020204" pitchFamily="34" charset="0"/>
                          </a:rPr>
                          <m:t>𝐴𝑂</m:t>
                        </m:r>
                        <m:r>
                          <a:rPr lang="en-US" sz="4000" b="0" i="1" smtClean="0">
                            <a:solidFill>
                              <a:srgbClr val="000000"/>
                            </a:solidFill>
                            <a:latin typeface="Cambria Math" panose="02040503050406030204" pitchFamily="18" charset="0"/>
                            <a:cs typeface="Arial" panose="020B0604020202020204" pitchFamily="34" charset="0"/>
                          </a:rPr>
                          <m:t>𝐶</m:t>
                        </m:r>
                      </m:e>
                    </m:acc>
                    <m:r>
                      <a:rPr lang="en-US" sz="4000" b="0" i="1" smtClean="0">
                        <a:solidFill>
                          <a:srgbClr val="000000"/>
                        </a:solidFill>
                        <a:latin typeface="Cambria Math" panose="02040503050406030204" pitchFamily="18" charset="0"/>
                        <a:cs typeface="Arial" panose="020B0604020202020204" pitchFamily="34" charset="0"/>
                      </a:rPr>
                      <m:t>=80</m:t>
                    </m:r>
                    <m:r>
                      <a:rPr lang="en-US" sz="4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smtClean="0">
                    <a:solidFill>
                      <a:srgbClr val="000000"/>
                    </a:solidFill>
                    <a:latin typeface="Arial" panose="020B0604020202020204" pitchFamily="34" charset="0"/>
                    <a:cs typeface="Arial" panose="020B0604020202020204" pitchFamily="34" charset="0"/>
                  </a:rPr>
                  <a:t>. Biết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i="1">
                            <a:solidFill>
                              <a:srgbClr val="000000"/>
                            </a:solidFill>
                            <a:latin typeface="Cambria Math" panose="02040503050406030204" pitchFamily="18" charset="0"/>
                            <a:cs typeface="Arial" panose="020B0604020202020204" pitchFamily="34" charset="0"/>
                          </a:rPr>
                          <m:t>𝐴𝑂𝐵</m:t>
                        </m:r>
                      </m:e>
                    </m:acc>
                    <m:r>
                      <a:rPr lang="en-US" sz="4000" b="0" i="1" smtClean="0">
                        <a:solidFill>
                          <a:srgbClr val="000000"/>
                        </a:solidFill>
                        <a:latin typeface="Cambria Math" panose="02040503050406030204" pitchFamily="18" charset="0"/>
                        <a:cs typeface="Arial" panose="020B0604020202020204" pitchFamily="34" charset="0"/>
                      </a:rPr>
                      <m:t>=</m:t>
                    </m:r>
                    <m:f>
                      <m:fPr>
                        <m:ctrlPr>
                          <a:rPr lang="en-US" sz="4000" b="0" i="1" smtClean="0">
                            <a:solidFill>
                              <a:srgbClr val="000000"/>
                            </a:solidFill>
                            <a:latin typeface="Cambria Math" panose="02040503050406030204" pitchFamily="18" charset="0"/>
                            <a:cs typeface="Arial" panose="020B0604020202020204" pitchFamily="34" charset="0"/>
                          </a:rPr>
                        </m:ctrlPr>
                      </m:fPr>
                      <m:num>
                        <m:r>
                          <a:rPr lang="en-US" sz="4000" b="0" i="1" smtClean="0">
                            <a:solidFill>
                              <a:srgbClr val="000000"/>
                            </a:solidFill>
                            <a:latin typeface="Cambria Math" panose="02040503050406030204" pitchFamily="18" charset="0"/>
                            <a:cs typeface="Arial" panose="020B0604020202020204" pitchFamily="34" charset="0"/>
                          </a:rPr>
                          <m:t>1</m:t>
                        </m:r>
                      </m:num>
                      <m:den>
                        <m:r>
                          <a:rPr lang="en-US" sz="4000" b="0" i="1" smtClean="0">
                            <a:solidFill>
                              <a:srgbClr val="000000"/>
                            </a:solidFill>
                            <a:latin typeface="Cambria Math" panose="02040503050406030204" pitchFamily="18" charset="0"/>
                            <a:cs typeface="Arial" panose="020B0604020202020204" pitchFamily="34" charset="0"/>
                          </a:rPr>
                          <m:t>5</m:t>
                        </m:r>
                      </m:den>
                    </m:f>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i="1">
                            <a:solidFill>
                              <a:srgbClr val="000000"/>
                            </a:solidFill>
                            <a:latin typeface="Cambria Math" panose="02040503050406030204" pitchFamily="18" charset="0"/>
                            <a:cs typeface="Arial" panose="020B0604020202020204" pitchFamily="34" charset="0"/>
                          </a:rPr>
                          <m:t>𝐴𝑂</m:t>
                        </m:r>
                        <m:r>
                          <a:rPr lang="en-US" sz="4000" i="1">
                            <a:solidFill>
                              <a:srgbClr val="000000"/>
                            </a:solidFill>
                            <a:latin typeface="Cambria Math" panose="02040503050406030204" pitchFamily="18" charset="0"/>
                            <a:cs typeface="Arial" panose="020B0604020202020204" pitchFamily="34" charset="0"/>
                          </a:rPr>
                          <m:t>𝐶</m:t>
                        </m:r>
                      </m:e>
                    </m:acc>
                    <m:r>
                      <a:rPr lang="en-US" sz="4000" b="0" i="1" smtClean="0">
                        <a:solidFill>
                          <a:srgbClr val="000000"/>
                        </a:solidFill>
                        <a:latin typeface="Cambria Math" panose="02040503050406030204" pitchFamily="18" charset="0"/>
                        <a:cs typeface="Arial" panose="020B0604020202020204" pitchFamily="34" charset="0"/>
                      </a:rPr>
                      <m:t>.</m:t>
                    </m:r>
                  </m:oMath>
                </a14:m>
                <a:r>
                  <a:rPr lang="en-US" sz="4000" smtClean="0">
                    <a:solidFill>
                      <a:srgbClr val="000000"/>
                    </a:solidFill>
                    <a:latin typeface="Arial" panose="020B0604020202020204" pitchFamily="34" charset="0"/>
                    <a:cs typeface="Arial" panose="020B0604020202020204" pitchFamily="34" charset="0"/>
                  </a:rPr>
                  <a:t> Tính </a:t>
                </a:r>
                <a:r>
                  <a:rPr lang="en-US" sz="4000">
                    <a:solidFill>
                      <a:srgbClr val="000000"/>
                    </a:solidFill>
                    <a:latin typeface="Arial" panose="020B0604020202020204" pitchFamily="34" charset="0"/>
                    <a:cs typeface="Arial" panose="020B0604020202020204" pitchFamily="34" charset="0"/>
                  </a:rPr>
                  <a:t>số đo các góc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i="1">
                            <a:solidFill>
                              <a:srgbClr val="000000"/>
                            </a:solidFill>
                            <a:latin typeface="Cambria Math" panose="02040503050406030204" pitchFamily="18" charset="0"/>
                            <a:cs typeface="Arial" panose="020B0604020202020204" pitchFamily="34" charset="0"/>
                          </a:rPr>
                          <m:t>𝐴𝑂𝐵</m:t>
                        </m:r>
                      </m:e>
                    </m:acc>
                  </m:oMath>
                </a14:m>
                <a:r>
                  <a:rPr lang="en-US" sz="4000">
                    <a:solidFill>
                      <a:srgbClr val="000000"/>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a:solidFill>
                              <a:srgbClr val="000000"/>
                            </a:solidFill>
                            <a:latin typeface="Cambria Math" panose="02040503050406030204" pitchFamily="18" charset="0"/>
                            <a:cs typeface="Arial" panose="020B0604020202020204" pitchFamily="34" charset="0"/>
                          </a:rPr>
                        </m:ctrlPr>
                      </m:accPr>
                      <m:e>
                        <m:r>
                          <a:rPr lang="en-US" sz="4000" i="1">
                            <a:solidFill>
                              <a:srgbClr val="000000"/>
                            </a:solidFill>
                            <a:latin typeface="Cambria Math" panose="02040503050406030204" pitchFamily="18" charset="0"/>
                            <a:cs typeface="Arial" panose="020B0604020202020204" pitchFamily="34" charset="0"/>
                          </a:rPr>
                          <m:t>𝐵𝑂𝐶</m:t>
                        </m:r>
                      </m:e>
                    </m:acc>
                  </m:oMath>
                </a14:m>
                <a:r>
                  <a:rPr lang="en-US" sz="4000" smtClean="0">
                    <a:latin typeface="Arial" panose="020B060402020202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5613782" y="348878"/>
                <a:ext cx="12445618" cy="2356222"/>
              </a:xfrm>
              <a:prstGeom prst="rect">
                <a:avLst/>
              </a:prstGeom>
              <a:blipFill rotWithShape="0">
                <a:blip r:embed="rId6"/>
                <a:stretch>
                  <a:fillRect l="-1763" r="-21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381000" y="4325620"/>
                <a:ext cx="14474679" cy="5219121"/>
              </a:xfrm>
              <a:prstGeom prst="rect">
                <a:avLst/>
              </a:prstGeom>
            </p:spPr>
            <p:txBody>
              <a:bodyPr wrap="square">
                <a:spAutoFit/>
              </a:bodyPr>
              <a:lstStyle/>
              <a:p>
                <a:pPr>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𝐴𝑂𝐵</m:t>
                        </m:r>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𝐵𝑂𝐶</m:t>
                        </m:r>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2 góc kề nhau </a:t>
                </a:r>
                <a14:m>
                  <m:oMath xmlns:m="http://schemas.openxmlformats.org/officeDocument/2006/math">
                    <m:r>
                      <a:rPr lang="en-US" sz="4000" i="1">
                        <a:effectLst/>
                        <a:latin typeface="Cambria Math" panose="02040503050406030204" pitchFamily="18" charset="0"/>
                        <a:ea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𝐴𝑂𝐵</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𝐵𝑂𝐶</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𝐴𝑂𝐶</m:t>
                        </m:r>
                      </m:e>
                    </m:acc>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𝐴𝑂𝐶</m:t>
                        </m:r>
                      </m:e>
                    </m:acc>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80</a:t>
                </a:r>
                <a:r>
                  <a:rPr lang="en-US" sz="4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a:t>
                </a:r>
                <a14:m>
                  <m:oMath xmlns:m="http://schemas.openxmlformats.org/officeDocument/2006/math">
                    <m:r>
                      <a:rPr lang="en-US" sz="4000" i="1">
                        <a:effectLst/>
                        <a:latin typeface="Cambria Math" panose="02040503050406030204" pitchFamily="18" charset="0"/>
                        <a:ea typeface="Times New Roman" panose="02020603050405020304" pitchFamily="18" charset="0"/>
                      </a:rPr>
                      <m:t>⇒</m:t>
                    </m:r>
                  </m:oMath>
                </a14:m>
                <a:r>
                  <a:rPr lang="en-US" sz="4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𝐴𝑂𝐵</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𝐵𝑂𝐶</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=8</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𝐴𝑂𝐵</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f>
                      <m:f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fPr>
                      <m:num>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num>
                      <m:den>
                        <m:r>
                          <a:rPr lang="en-US" sz="4000" i="1">
                            <a:effectLst/>
                            <a:latin typeface="Cambria Math" panose="02040503050406030204" pitchFamily="18" charset="0"/>
                            <a:ea typeface="Cambria Math" panose="02040503050406030204" pitchFamily="18" charset="0"/>
                            <a:cs typeface="Cambria Math" panose="02040503050406030204" pitchFamily="18" charset="0"/>
                          </a:rPr>
                          <m:t>5</m:t>
                        </m:r>
                      </m:den>
                    </m:f>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𝐴𝑂𝐶</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f>
                      <m:f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fPr>
                      <m:num>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num>
                      <m:den>
                        <m:r>
                          <a:rPr lang="en-US" sz="4000" i="1">
                            <a:effectLst/>
                            <a:latin typeface="Cambria Math" panose="02040503050406030204" pitchFamily="18" charset="0"/>
                            <a:ea typeface="Cambria Math" panose="02040503050406030204" pitchFamily="18" charset="0"/>
                            <a:cs typeface="Cambria Math" panose="02040503050406030204" pitchFamily="18" charset="0"/>
                          </a:rPr>
                          <m:t>5</m:t>
                        </m:r>
                      </m:den>
                    </m:f>
                    <m:r>
                      <a:rPr lang="en-US" sz="4000" i="1">
                        <a:effectLst/>
                        <a:latin typeface="Cambria Math" panose="02040503050406030204" pitchFamily="18" charset="0"/>
                        <a:ea typeface="Cambria Math" panose="02040503050406030204" pitchFamily="18" charset="0"/>
                        <a:cs typeface="Cambria Math" panose="02040503050406030204" pitchFamily="18" charset="0"/>
                      </a:rPr>
                      <m:t>.8</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6</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Suy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400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6</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𝐵𝑂𝐶</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=8</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en-US" sz="4000">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pPr>
                <a14:m>
                  <m:oMath xmlns:m="http://schemas.openxmlformats.org/officeDocument/2006/math">
                    <m:r>
                      <a:rPr lang="en-US" sz="4000" i="1">
                        <a:effectLst/>
                        <a:latin typeface="Cambria Math" panose="02040503050406030204" pitchFamily="18" charset="0"/>
                        <a:ea typeface="Times New Roman" panose="02020603050405020304" pitchFamily="18" charset="0"/>
                      </a:rPr>
                      <m:t>⇒</m:t>
                    </m:r>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effectLst/>
                            <a:latin typeface="Cambria Math" panose="02040503050406030204" pitchFamily="18" charset="0"/>
                            <a:ea typeface="Cambria Math" panose="02040503050406030204" pitchFamily="18" charset="0"/>
                            <a:cs typeface="Cambria Math" panose="02040503050406030204" pitchFamily="18" charset="0"/>
                          </a:rPr>
                          <m:t>𝐵𝑂𝐶</m:t>
                        </m:r>
                      </m:e>
                    </m:acc>
                    <m:r>
                      <a:rPr lang="en-US" sz="4000" i="1">
                        <a:effectLst/>
                        <a:latin typeface="Cambria Math" panose="02040503050406030204" pitchFamily="18" charset="0"/>
                        <a:ea typeface="Cambria Math" panose="02040503050406030204" pitchFamily="18" charset="0"/>
                        <a:cs typeface="Cambria Math" panose="02040503050406030204" pitchFamily="18" charset="0"/>
                      </a:rPr>
                      <m:t>=8</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effectLst/>
                        <a:latin typeface="Cambria Math" panose="02040503050406030204" pitchFamily="18" charset="0"/>
                        <a:ea typeface="Cambria Math" panose="02040503050406030204" pitchFamily="18" charset="0"/>
                        <a:cs typeface="Cambria Math" panose="02040503050406030204" pitchFamily="18" charset="0"/>
                      </a:rPr>
                      <m:t>−1</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6</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effectLst/>
                        <a:latin typeface="Cambria Math" panose="02040503050406030204" pitchFamily="18" charset="0"/>
                        <a:ea typeface="Cambria Math" panose="02040503050406030204" pitchFamily="18" charset="0"/>
                        <a:cs typeface="Cambria Math" panose="02040503050406030204" pitchFamily="18" charset="0"/>
                      </a:rPr>
                      <m:t>=6</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effectLst/>
                            <a:latin typeface="Cambria Math" panose="02040503050406030204" pitchFamily="18" charset="0"/>
                            <a:ea typeface="Cambria Math" panose="02040503050406030204" pitchFamily="18" charset="0"/>
                            <a:cs typeface="Cambria Math" panose="02040503050406030204" pitchFamily="18" charset="0"/>
                          </a:rPr>
                          <m:t>4</m:t>
                        </m:r>
                      </m:e>
                      <m:sup>
                        <m:r>
                          <a:rPr lang="en-US"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381000" y="4325620"/>
                <a:ext cx="14474679" cy="5219121"/>
              </a:xfrm>
              <a:prstGeom prst="rect">
                <a:avLst/>
              </a:prstGeom>
              <a:blipFill rotWithShape="0">
                <a:blip r:embed="rId7"/>
                <a:stretch>
                  <a:fillRect l="-1516"/>
                </a:stretch>
              </a:blipFill>
            </p:spPr>
            <p:txBody>
              <a:bodyPr/>
              <a:lstStyle/>
              <a:p>
                <a:r>
                  <a:rPr lang="en-US">
                    <a:noFill/>
                  </a:rPr>
                  <a:t> </a:t>
                </a:r>
              </a:p>
            </p:txBody>
          </p:sp>
        </mc:Fallback>
      </mc:AlternateContent>
      <p:pic>
        <p:nvPicPr>
          <p:cNvPr id="14" name="Picture 13"/>
          <p:cNvPicPr>
            <a:picLocks noChangeAspect="1"/>
          </p:cNvPicPr>
          <p:nvPr/>
        </p:nvPicPr>
        <p:blipFill>
          <a:blip r:embed="rId8"/>
          <a:stretch>
            <a:fillRect/>
          </a:stretch>
        </p:blipFill>
        <p:spPr>
          <a:xfrm>
            <a:off x="13192744" y="3937618"/>
            <a:ext cx="4686061" cy="4861475"/>
          </a:xfrm>
          <a:prstGeom prst="rect">
            <a:avLst/>
          </a:prstGeom>
        </p:spPr>
      </p:pic>
    </p:spTree>
    <p:extLst>
      <p:ext uri="{BB962C8B-B14F-4D97-AF65-F5344CB8AC3E}">
        <p14:creationId xmlns:p14="http://schemas.microsoft.com/office/powerpoint/2010/main" val="402263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barn(inVertical)">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wipe(left)">
                                      <p:cBhvr>
                                        <p:cTn id="45" dur="5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5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15718" y="-327815"/>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551049" y="-293726"/>
            <a:ext cx="11141563" cy="11141563"/>
          </a:xfrm>
          <a:prstGeom prst="rect">
            <a:avLst/>
          </a:prstGeom>
        </p:spPr>
      </p:pic>
      <p:grpSp>
        <p:nvGrpSpPr>
          <p:cNvPr id="4" name="Group 4"/>
          <p:cNvGrpSpPr/>
          <p:nvPr/>
        </p:nvGrpSpPr>
        <p:grpSpPr>
          <a:xfrm>
            <a:off x="152400" y="1635779"/>
            <a:ext cx="17927872" cy="8079721"/>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309435" y="-2118934"/>
            <a:ext cx="1172334" cy="6096003"/>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1" name="TextBox 10"/>
          <p:cNvSpPr txBox="1"/>
          <p:nvPr/>
        </p:nvSpPr>
        <p:spPr>
          <a:xfrm>
            <a:off x="6172200" y="342900"/>
            <a:ext cx="15773400" cy="901593"/>
          </a:xfrm>
          <a:prstGeom prst="rect">
            <a:avLst/>
          </a:prstGeom>
          <a:noFill/>
        </p:spPr>
        <p:txBody>
          <a:bodyPr wrap="square" rtlCol="0">
            <a:spAutoFit/>
          </a:bodyPr>
          <a:lstStyle/>
          <a:p>
            <a:pPr>
              <a:lnSpc>
                <a:spcPct val="150000"/>
              </a:lnSpc>
            </a:pPr>
            <a:r>
              <a:rPr lang="en-US" sz="4000">
                <a:solidFill>
                  <a:prstClr val="black"/>
                </a:solidFill>
                <a:latin typeface="Arial" panose="020B0604020202020204" pitchFamily="34" charset="0"/>
                <a:cs typeface="Arial" panose="020B0604020202020204" pitchFamily="34" charset="0"/>
              </a:rPr>
              <a:t>Tìm số đo các góc còn lại trong mỗi hình sau.</a:t>
            </a:r>
            <a:endParaRPr lang="en-US" sz="4000">
              <a:solidFill>
                <a:prstClr val="black"/>
              </a:solidFill>
              <a:latin typeface="Arial" panose="020B0604020202020204" pitchFamily="34" charset="0"/>
              <a:cs typeface="Arial" panose="020B0604020202020204" pitchFamily="34" charset="0"/>
            </a:endParaRPr>
          </a:p>
        </p:txBody>
      </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1067308">
            <a:off x="16653434" y="231110"/>
            <a:ext cx="1375260" cy="775147"/>
          </a:xfrm>
          <a:prstGeom prst="rect">
            <a:avLst/>
          </a:prstGeom>
        </p:spPr>
      </p:pic>
      <p:pic>
        <p:nvPicPr>
          <p:cNvPr id="2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93103" y="2171699"/>
            <a:ext cx="902190" cy="1327568"/>
          </a:xfrm>
          <a:prstGeom prst="rect">
            <a:avLst/>
          </a:prstGeom>
        </p:spPr>
      </p:pic>
      <p:pic>
        <p:nvPicPr>
          <p:cNvPr id="31"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0429202">
            <a:off x="16635707" y="7812525"/>
            <a:ext cx="1636907" cy="1738029"/>
          </a:xfrm>
          <a:prstGeom prst="rect">
            <a:avLst/>
          </a:prstGeom>
        </p:spPr>
      </p:pic>
      <p:sp>
        <p:nvSpPr>
          <p:cNvPr id="14" name="Rectangle 13"/>
          <p:cNvSpPr/>
          <p:nvPr/>
        </p:nvSpPr>
        <p:spPr>
          <a:xfrm>
            <a:off x="248364" y="571818"/>
            <a:ext cx="4806700" cy="707886"/>
          </a:xfrm>
          <a:prstGeom prst="rect">
            <a:avLst/>
          </a:prstGeom>
        </p:spPr>
        <p:txBody>
          <a:bodyPr wrap="none">
            <a:spAutoFit/>
          </a:bodyPr>
          <a:lstStyle/>
          <a:p>
            <a:r>
              <a:rPr lang="en-US" sz="4000" b="1">
                <a:latin typeface="Arial" panose="020B0604020202020204" pitchFamily="34" charset="0"/>
                <a:cs typeface="Arial" panose="020B0604020202020204" pitchFamily="34" charset="0"/>
              </a:rPr>
              <a:t>Bài </a:t>
            </a:r>
            <a:r>
              <a:rPr lang="en-US" sz="4000" b="1">
                <a:latin typeface="Arial" panose="020B0604020202020204" pitchFamily="34" charset="0"/>
                <a:cs typeface="Arial" panose="020B0604020202020204" pitchFamily="34" charset="0"/>
              </a:rPr>
              <a:t>4</a:t>
            </a:r>
            <a:r>
              <a:rPr lang="en-US" sz="4000" b="1" smtClean="0">
                <a:latin typeface="Arial" panose="020B0604020202020204" pitchFamily="34" charset="0"/>
                <a:cs typeface="Arial" panose="020B0604020202020204" pitchFamily="34" charset="0"/>
              </a:rPr>
              <a:t>:(</a:t>
            </a:r>
            <a:r>
              <a:rPr lang="en-US" sz="4000" b="1">
                <a:latin typeface="Arial" panose="020B0604020202020204" pitchFamily="34" charset="0"/>
                <a:cs typeface="Arial" panose="020B0604020202020204" pitchFamily="34" charset="0"/>
              </a:rPr>
              <a:t>SGK – </a:t>
            </a:r>
            <a:r>
              <a:rPr lang="en-US" sz="4000" b="1" smtClean="0">
                <a:latin typeface="Arial" panose="020B0604020202020204" pitchFamily="34" charset="0"/>
                <a:cs typeface="Arial" panose="020B0604020202020204" pitchFamily="34" charset="0"/>
              </a:rPr>
              <a:t>tr.72) </a:t>
            </a:r>
            <a:endParaRPr lang="en-US" sz="4000"/>
          </a:p>
        </p:txBody>
      </p:sp>
      <p:pic>
        <p:nvPicPr>
          <p:cNvPr id="6" name="Picture 5"/>
          <p:cNvPicPr>
            <a:picLocks noChangeAspect="1"/>
          </p:cNvPicPr>
          <p:nvPr/>
        </p:nvPicPr>
        <p:blipFill>
          <a:blip r:embed="rId17">
            <a:biLevel thresh="75000"/>
            <a:extLst>
              <a:ext uri="{28A0092B-C50C-407E-A947-70E740481C1C}">
                <a14:useLocalDpi xmlns:a14="http://schemas.microsoft.com/office/drawing/2010/main" val="0"/>
              </a:ext>
            </a:extLst>
          </a:blip>
          <a:stretch>
            <a:fillRect/>
          </a:stretch>
        </p:blipFill>
        <p:spPr>
          <a:xfrm>
            <a:off x="2895602" y="1638300"/>
            <a:ext cx="12820207" cy="3664532"/>
          </a:xfrm>
          <a:prstGeom prst="rect">
            <a:avLst/>
          </a:prstGeom>
        </p:spPr>
      </p:pic>
      <mc:AlternateContent xmlns:mc="http://schemas.openxmlformats.org/markup-compatibility/2006">
        <mc:Choice xmlns:a14="http://schemas.microsoft.com/office/drawing/2010/main" Requires="a14">
          <p:sp>
            <p:nvSpPr>
              <p:cNvPr id="10" name="Rectangle 9"/>
              <p:cNvSpPr/>
              <p:nvPr/>
            </p:nvSpPr>
            <p:spPr>
              <a:xfrm>
                <a:off x="696489" y="5510517"/>
                <a:ext cx="9285711" cy="3671583"/>
              </a:xfrm>
              <a:prstGeom prst="rect">
                <a:avLst/>
              </a:prstGeom>
            </p:spPr>
            <p:txBody>
              <a:bodyPr wrap="square">
                <a:spAutoFit/>
              </a:bodyPr>
              <a:lstStyle/>
              <a:p>
                <a:pPr>
                  <a:lnSpc>
                    <a:spcPct val="150000"/>
                  </a:lnSpc>
                </a:pPr>
                <a: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có: </a:t>
                </a:r>
                <a14:m>
                  <m:oMath xmlns:m="http://schemas.openxmlformats.org/officeDocument/2006/math">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132</m:t>
                    </m:r>
                    <m:r>
                      <a:rPr lang="en-US" sz="40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4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góc đối đỉnh)</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132</m:t>
                    </m:r>
                    <m:r>
                      <a:rPr lang="en-US" sz="4000" i="1" baseline="300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𝑜</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180</m:t>
                    </m:r>
                    <m:r>
                      <a:rPr lang="en-US" sz="40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góc kề bù)</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r>
                      <a:rPr lang="en-US" sz="4000" b="0" i="1">
                        <a:effectLst/>
                        <a:latin typeface="Cambria Math" panose="02040503050406030204" pitchFamily="18" charset="0"/>
                        <a:ea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180</m:t>
                    </m:r>
                    <m:r>
                      <a:rPr lang="en-US" sz="40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132</m:t>
                    </m:r>
                    <m:r>
                      <a:rPr lang="en-US" sz="40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48</m:t>
                    </m:r>
                    <m:r>
                      <a:rPr lang="en-US" sz="40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48</m:t>
                    </m:r>
                    <m:r>
                      <a:rPr lang="en-US" sz="40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4000" baseline="30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 đối đỉnh)</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696489" y="5510517"/>
                <a:ext cx="9285711" cy="3671583"/>
              </a:xfrm>
              <a:prstGeom prst="rect">
                <a:avLst/>
              </a:prstGeom>
              <a:blipFill rotWithShape="0">
                <a:blip r:embed="rId18"/>
                <a:stretch>
                  <a:fillRect l="-2297" b="-63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9677400" y="5448300"/>
                <a:ext cx="9144000" cy="3784306"/>
              </a:xfrm>
              <a:prstGeom prst="rect">
                <a:avLst/>
              </a:prstGeom>
            </p:spPr>
            <p:txBody>
              <a:bodyPr>
                <a:spAutoFit/>
              </a:bodyPr>
              <a:lstStyle/>
              <a:p>
                <a:pPr>
                  <a:lnSpc>
                    <a:spcPct val="150000"/>
                  </a:lnSpc>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𝑒</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21</m:t>
                    </m:r>
                    <m:r>
                      <a:rPr lang="en-US" sz="40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4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góc đối đỉnh)</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𝑑</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21</m:t>
                    </m:r>
                    <m:r>
                      <a:rPr lang="en-US" sz="4000" i="1" baseline="300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𝑜</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180</m:t>
                    </m:r>
                    <m:r>
                      <a:rPr lang="en-US" sz="40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góc kề bù) </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r>
                      <a:rPr lang="en-US" sz="4000" b="0" i="1">
                        <a:effectLst/>
                        <a:latin typeface="Cambria Math" panose="02040503050406030204" pitchFamily="18" charset="0"/>
                        <a:ea typeface="Times New Roman" panose="02020603050405020304" pitchFamily="18" charset="0"/>
                      </a:rPr>
                      <m:t>⇒</m:t>
                    </m:r>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𝑑</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180</m:t>
                    </m:r>
                    <m:r>
                      <a:rPr lang="en-US" sz="40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21</m:t>
                    </m:r>
                    <m:r>
                      <a:rPr lang="en-US" sz="40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b="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59</m:t>
                    </m:r>
                    <m:r>
                      <a:rPr lang="en-US" sz="40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𝑓</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𝑑</m:t>
                    </m:r>
                    <m:r>
                      <a:rPr lang="en-US" sz="4000" b="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159</m:t>
                    </m:r>
                    <m:r>
                      <a:rPr lang="en-US" sz="4000" i="1">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góc đối đỉnh)</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9677400" y="5448300"/>
                <a:ext cx="9144000" cy="3784306"/>
              </a:xfrm>
              <a:prstGeom prst="rect">
                <a:avLst/>
              </a:prstGeom>
              <a:blipFill rotWithShape="0">
                <a:blip r:embed="rId19"/>
                <a:stretch>
                  <a:fillRect l="-2400" b="-5958"/>
                </a:stretch>
              </a:blipFill>
            </p:spPr>
            <p:txBody>
              <a:bodyPr/>
              <a:lstStyle/>
              <a:p>
                <a:r>
                  <a:rPr lang="en-US">
                    <a:noFill/>
                  </a:rPr>
                  <a:t> </a:t>
                </a:r>
              </a:p>
            </p:txBody>
          </p:sp>
        </mc:Fallback>
      </mc:AlternateContent>
      <p:cxnSp>
        <p:nvCxnSpPr>
          <p:cNvPr id="20" name="Straight Connector 19"/>
          <p:cNvCxnSpPr/>
          <p:nvPr/>
        </p:nvCxnSpPr>
        <p:spPr>
          <a:xfrm>
            <a:off x="8839200" y="1638300"/>
            <a:ext cx="0" cy="8077200"/>
          </a:xfrm>
          <a:prstGeom prst="line">
            <a:avLst/>
          </a:prstGeom>
          <a:ln>
            <a:solidFill>
              <a:srgbClr val="438F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92204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barn(inVertical)">
                                      <p:cBhvr>
                                        <p:cTn id="35" dur="500"/>
                                        <p:tgtEl>
                                          <p:spTgt spid="10">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Effect transition="in" filter="wipe(left)">
                                      <p:cBhvr>
                                        <p:cTn id="40" dur="500"/>
                                        <p:tgtEl>
                                          <p:spTgt spid="10">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barn(inVertical)">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8">
                                            <p:txEl>
                                              <p:pRg st="1" end="1"/>
                                            </p:txEl>
                                          </p:spTgt>
                                        </p:tgtEl>
                                        <p:attrNameLst>
                                          <p:attrName>style.visibility</p:attrName>
                                        </p:attrNameLst>
                                      </p:cBhvr>
                                      <p:to>
                                        <p:strVal val="visible"/>
                                      </p:to>
                                    </p:set>
                                    <p:animEffect transition="in" filter="fade">
                                      <p:cBhvr>
                                        <p:cTn id="55" dur="500"/>
                                        <p:tgtEl>
                                          <p:spTgt spid="18">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8">
                                            <p:txEl>
                                              <p:pRg st="2" end="2"/>
                                            </p:txEl>
                                          </p:spTgt>
                                        </p:tgtEl>
                                        <p:attrNameLst>
                                          <p:attrName>style.visibility</p:attrName>
                                        </p:attrNameLst>
                                      </p:cBhvr>
                                      <p:to>
                                        <p:strVal val="visible"/>
                                      </p:to>
                                    </p:set>
                                    <p:animEffect transition="in" filter="wipe(left)">
                                      <p:cBhvr>
                                        <p:cTn id="60" dur="500"/>
                                        <p:tgtEl>
                                          <p:spTgt spid="18">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65"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0134" y="9258300"/>
            <a:ext cx="2109416" cy="384968"/>
          </a:xfrm>
          <a:prstGeom prst="rect">
            <a:avLst/>
          </a:prstGeom>
        </p:spPr>
      </p:pic>
      <p:sp>
        <p:nvSpPr>
          <p:cNvPr id="24" name="TextBox 23"/>
          <p:cNvSpPr txBox="1"/>
          <p:nvPr/>
        </p:nvSpPr>
        <p:spPr>
          <a:xfrm>
            <a:off x="7036530" y="662094"/>
            <a:ext cx="5715000" cy="707886"/>
          </a:xfrm>
          <a:prstGeom prst="rect">
            <a:avLst/>
          </a:prstGeom>
          <a:noFill/>
        </p:spPr>
        <p:txBody>
          <a:bodyPr wrap="square" rtlCol="0">
            <a:spAutoFit/>
          </a:bodyPr>
          <a:lstStyle/>
          <a:p>
            <a:r>
              <a:rPr lang="en-US" sz="4000" b="1" smtClean="0">
                <a:latin typeface="Arial" panose="020B0604020202020204" pitchFamily="34" charset="0"/>
                <a:cs typeface="Arial" panose="020B0604020202020204" pitchFamily="34" charset="0"/>
              </a:rPr>
              <a:t>Bài </a:t>
            </a:r>
            <a:r>
              <a:rPr lang="en-US" sz="4000" b="1" smtClean="0">
                <a:latin typeface="Arial" panose="020B0604020202020204" pitchFamily="34" charset="0"/>
                <a:cs typeface="Arial" panose="020B0604020202020204" pitchFamily="34" charset="0"/>
              </a:rPr>
              <a:t>5:(</a:t>
            </a:r>
            <a:r>
              <a:rPr lang="en-US" sz="4000" b="1" smtClean="0">
                <a:latin typeface="Arial" panose="020B0604020202020204" pitchFamily="34" charset="0"/>
                <a:cs typeface="Arial" panose="020B0604020202020204" pitchFamily="34" charset="0"/>
              </a:rPr>
              <a:t>SGK – </a:t>
            </a:r>
            <a:r>
              <a:rPr lang="en-US" sz="4000" b="1" smtClean="0">
                <a:latin typeface="Arial" panose="020B0604020202020204" pitchFamily="34" charset="0"/>
                <a:cs typeface="Arial" panose="020B0604020202020204" pitchFamily="34" charset="0"/>
              </a:rPr>
              <a:t>tr.72)</a:t>
            </a:r>
            <a:endParaRPr lang="en-US" sz="4000" b="1">
              <a:latin typeface="Arial" panose="020B0604020202020204" pitchFamily="34" charset="0"/>
              <a:cs typeface="Arial" panose="020B0604020202020204" pitchFamily="34" charset="0"/>
            </a:endParaRPr>
          </a:p>
        </p:txBody>
      </p:sp>
      <p:sp>
        <p:nvSpPr>
          <p:cNvPr id="27" name="Oval Callout 26"/>
          <p:cNvSpPr/>
          <p:nvPr/>
        </p:nvSpPr>
        <p:spPr>
          <a:xfrm>
            <a:off x="12794957" y="3853186"/>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r>
              <a:rPr lang="en-US" b="1">
                <a:solidFill>
                  <a:prstClr val="white"/>
                </a:solidFill>
                <a:latin typeface="Arial" panose="020B0604020202020204" pitchFamily="34" charset="0"/>
                <a:cs typeface="Arial" panose="020B0604020202020204" pitchFamily="34" charset="0"/>
              </a:rPr>
              <a:t>Bài 3:(SGK – tr.101) </a:t>
            </a:r>
            <a:endParaRPr lang="en-US"/>
          </a:p>
        </p:txBody>
      </p:sp>
      <p:pic>
        <p:nvPicPr>
          <p:cNvPr id="31" name="Picture 22"/>
          <p:cNvPicPr>
            <a:picLocks noChangeAspect="1"/>
          </p:cNvPicPr>
          <p:nvPr/>
        </p:nvPicPr>
        <p:blipFill>
          <a:blip r:embed="rId6" cstate="print">
            <a:duotone>
              <a:prstClr val="black"/>
              <a:srgbClr val="438F79">
                <a:tint val="45000"/>
                <a:satMod val="400000"/>
              </a:srgbClr>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1067308">
            <a:off x="16142445" y="386184"/>
            <a:ext cx="1713028" cy="965525"/>
          </a:xfrm>
          <a:prstGeom prst="rect">
            <a:avLst/>
          </a:prstGeom>
        </p:spPr>
      </p:pic>
      <p:pic>
        <p:nvPicPr>
          <p:cNvPr id="32" name="Picture 5"/>
          <p:cNvPicPr>
            <a:picLocks noChangeAspect="1"/>
          </p:cNvPicPr>
          <p:nvPr/>
        </p:nvPicPr>
        <p:blipFill>
          <a:blip r:embed="rId17">
            <a:duotone>
              <a:prstClr val="black"/>
              <a:srgbClr val="438F79">
                <a:tint val="45000"/>
                <a:satMod val="400000"/>
              </a:srgbClr>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86935">
            <a:off x="-108107" y="23811"/>
            <a:ext cx="1861678" cy="1861678"/>
          </a:xfrm>
          <a:prstGeom prst="rect">
            <a:avLst/>
          </a:prstGeom>
        </p:spPr>
      </p:pic>
      <p:sp>
        <p:nvSpPr>
          <p:cNvPr id="2" name="Rectangle 1"/>
          <p:cNvSpPr/>
          <p:nvPr/>
        </p:nvSpPr>
        <p:spPr>
          <a:xfrm>
            <a:off x="1940404" y="1526257"/>
            <a:ext cx="15509396" cy="1824923"/>
          </a:xfrm>
          <a:prstGeom prst="rect">
            <a:avLst/>
          </a:prstGeom>
        </p:spPr>
        <p:txBody>
          <a:bodyPr wrap="square">
            <a:spAutoFit/>
          </a:bodyPr>
          <a:lstStyle/>
          <a:p>
            <a:pPr>
              <a:lnSpc>
                <a:spcPct val="150000"/>
              </a:lnSpc>
            </a:pPr>
            <a:r>
              <a:rPr lang="en-US" sz="4000">
                <a:solidFill>
                  <a:srgbClr val="000000"/>
                </a:solidFill>
                <a:latin typeface="Arial" panose="020B0604020202020204" pitchFamily="34" charset="0"/>
                <a:cs typeface="Arial" panose="020B0604020202020204" pitchFamily="34" charset="0"/>
              </a:rPr>
              <a:t>Cặp cạnh nào của các ô cửa sổ (Hình 16) vuông góc với nhau</a:t>
            </a:r>
            <a:r>
              <a:rPr lang="en-US" sz="4000">
                <a:solidFill>
                  <a:srgbClr val="000000"/>
                </a:solidFill>
                <a:latin typeface="Arial" panose="020B0604020202020204" pitchFamily="34" charset="0"/>
                <a:cs typeface="Arial" panose="020B0604020202020204" pitchFamily="34" charset="0"/>
              </a:rPr>
              <a:t>? </a:t>
            </a:r>
            <a:r>
              <a:rPr lang="en-US" sz="4000" smtClean="0">
                <a:solidFill>
                  <a:srgbClr val="000000"/>
                </a:solidFill>
                <a:latin typeface="Arial" panose="020B0604020202020204" pitchFamily="34" charset="0"/>
                <a:cs typeface="Arial" panose="020B0604020202020204" pitchFamily="34" charset="0"/>
              </a:rPr>
              <a:t>Hãy </a:t>
            </a:r>
            <a:r>
              <a:rPr lang="en-US" sz="4000">
                <a:solidFill>
                  <a:srgbClr val="000000"/>
                </a:solidFill>
                <a:latin typeface="Arial" panose="020B0604020202020204" pitchFamily="34" charset="0"/>
                <a:cs typeface="Arial" panose="020B0604020202020204" pitchFamily="34" charset="0"/>
              </a:rPr>
              <a:t>dùng kí hiệu </a:t>
            </a:r>
            <a:r>
              <a:rPr lang="en-US" sz="4000">
                <a:solidFill>
                  <a:srgbClr val="000000"/>
                </a:solidFill>
                <a:latin typeface="Arial" panose="020B0604020202020204" pitchFamily="34" charset="0"/>
                <a:cs typeface="Arial" panose="020B0604020202020204" pitchFamily="34" charset="0"/>
              </a:rPr>
              <a:t>(</a:t>
            </a:r>
            <a:r>
              <a:rPr lang="en-US" sz="4000" smtClean="0">
                <a:solidFill>
                  <a:srgbClr val="000000"/>
                </a:solidFill>
                <a:latin typeface="Arial" panose="020B0604020202020204" pitchFamily="34" charset="0"/>
                <a:cs typeface="Arial" panose="020B0604020202020204" pitchFamily="34" charset="0"/>
              </a:rPr>
              <a:t>⊥)</a:t>
            </a:r>
            <a:r>
              <a:rPr lang="en-US" sz="4000">
                <a:solidFill>
                  <a:srgbClr val="000000"/>
                </a:solidFill>
                <a:latin typeface="Arial" panose="020B0604020202020204" pitchFamily="34" charset="0"/>
                <a:cs typeface="Arial" panose="020B0604020202020204" pitchFamily="34" charset="0"/>
              </a:rPr>
              <a:t> để biểu diễn chúng.</a:t>
            </a:r>
            <a:endParaRPr lang="en-US" sz="400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0">
            <a:extLst>
              <a:ext uri="{BEBA8EAE-BF5A-486C-A8C5-ECC9F3942E4B}">
                <a14:imgProps xmlns:a14="http://schemas.microsoft.com/office/drawing/2010/main">
                  <a14:imgLayer r:embed="rId21">
                    <a14:imgEffect>
                      <a14:sharpenSoften amount="50000"/>
                    </a14:imgEffect>
                    <a14:imgEffect>
                      <a14:saturation sat="400000"/>
                    </a14:imgEffect>
                    <a14:imgEffect>
                      <a14:brightnessContrast bright="20000" contrast="-40000"/>
                    </a14:imgEffect>
                  </a14:imgLayer>
                </a14:imgProps>
              </a:ext>
            </a:extLst>
          </a:blip>
          <a:stretch>
            <a:fillRect/>
          </a:stretch>
        </p:blipFill>
        <p:spPr>
          <a:xfrm>
            <a:off x="1727440" y="4152598"/>
            <a:ext cx="7967662" cy="5181902"/>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12395758" y="7084980"/>
                <a:ext cx="2463242"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571500" indent="-571500" algn="ctr">
                  <a:lnSpc>
                    <a:spcPct val="150000"/>
                  </a:lnSpc>
                  <a:spcAft>
                    <a:spcPts val="600"/>
                  </a:spcAft>
                  <a:buFont typeface="Arial" panose="020B0604020202020204" pitchFamily="34" charset="0"/>
                  <a:buChar char="•"/>
                </a:pP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a:t>
                </a:r>
              </a:p>
            </p:txBody>
          </p:sp>
        </mc:Choice>
        <mc:Fallback>
          <p:sp>
            <p:nvSpPr>
              <p:cNvPr id="4" name="Rectangle 3"/>
              <p:cNvSpPr>
                <a:spLocks noRot="1" noChangeAspect="1" noMove="1" noResize="1" noEditPoints="1" noAdjustHandles="1" noChangeArrowheads="1" noChangeShapeType="1" noTextEdit="1"/>
              </p:cNvSpPr>
              <p:nvPr/>
            </p:nvSpPr>
            <p:spPr>
              <a:xfrm>
                <a:off x="12395758" y="7084980"/>
                <a:ext cx="2463242" cy="1015663"/>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2391746" y="5536194"/>
                <a:ext cx="2467254" cy="1015663"/>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marL="571500" lvl="0" indent="-571500" algn="ctr">
                  <a:lnSpc>
                    <a:spcPct val="150000"/>
                  </a:lnSpc>
                  <a:spcAft>
                    <a:spcPts val="600"/>
                  </a:spcAft>
                  <a:buFont typeface="Arial" panose="020B0604020202020204" pitchFamily="34" charset="0"/>
                  <a:buChar char="•"/>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i="1">
                        <a:solidFill>
                          <a:schemeClr val="bg1"/>
                        </a:solidFill>
                        <a:latin typeface="Cambria Math" panose="02040503050406030204" pitchFamily="18" charset="0"/>
                        <a:ea typeface="Times New Roman" panose="02020603050405020304" pitchFamily="18" charset="0"/>
                      </a:rPr>
                      <m:t>⊥</m:t>
                    </m:r>
                  </m:oMath>
                </a14:m>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b</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t>
                </a:r>
              </a:p>
            </p:txBody>
          </p:sp>
        </mc:Choice>
        <mc:Fallback>
          <p:sp>
            <p:nvSpPr>
              <p:cNvPr id="5" name="Rectangle 4"/>
              <p:cNvSpPr>
                <a:spLocks noRot="1" noChangeAspect="1" noMove="1" noResize="1" noEditPoints="1" noAdjustHandles="1" noChangeArrowheads="1" noChangeShapeType="1" noTextEdit="1"/>
              </p:cNvSpPr>
              <p:nvPr/>
            </p:nvSpPr>
            <p:spPr>
              <a:xfrm>
                <a:off x="12391746" y="5536194"/>
                <a:ext cx="2467254" cy="1015663"/>
              </a:xfrm>
              <a:prstGeom prst="rect">
                <a:avLst/>
              </a:prstGeom>
              <a:blipFill rotWithShape="0">
                <a:blip r:embed="rId23"/>
                <a:stretch>
                  <a:fillRect/>
                </a:stretch>
              </a:blipFill>
            </p:spPr>
            <p:txBody>
              <a:bodyPr/>
              <a:lstStyle/>
              <a:p>
                <a:r>
                  <a:rPr lang="en-US">
                    <a:noFill/>
                  </a:rPr>
                  <a:t> </a:t>
                </a:r>
              </a:p>
            </p:txBody>
          </p:sp>
        </mc:Fallback>
      </mc:AlternateContent>
      <p:pic>
        <p:nvPicPr>
          <p:cNvPr id="22"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6498693" y="8115300"/>
            <a:ext cx="1636907" cy="1738029"/>
          </a:xfrm>
          <a:prstGeom prst="rect">
            <a:avLst/>
          </a:prstGeom>
        </p:spPr>
      </p:pic>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2" grpId="0"/>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6000" r="-25000" b="1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5284" y="7303739"/>
            <a:ext cx="3240360" cy="3240360"/>
          </a:xfrm>
          <a:prstGeom prst="rect">
            <a:avLst/>
          </a:prstGeom>
        </p:spPr>
      </p:pic>
      <p:sp>
        <p:nvSpPr>
          <p:cNvPr id="11" name="Rectangle 10"/>
          <p:cNvSpPr/>
          <p:nvPr/>
        </p:nvSpPr>
        <p:spPr>
          <a:xfrm>
            <a:off x="1907196" y="5194952"/>
            <a:ext cx="11989332" cy="4570482"/>
          </a:xfrm>
          <a:prstGeom prst="rect">
            <a:avLst/>
          </a:prstGeom>
          <a:noFill/>
        </p:spPr>
        <p:txBody>
          <a:bodyPr wrap="square" lIns="137160" tIns="68580" rIns="137160" bIns="6858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1371669">
              <a:defRPr/>
            </a:pPr>
            <a:r>
              <a:rPr lang="en-US" sz="14400" b="1" cap="all">
                <a:ln w="0"/>
                <a:solidFill>
                  <a:srgbClr val="FF0000"/>
                </a:solidFill>
                <a:effectLst>
                  <a:reflection blurRad="12700" stA="50000" endPos="50000" dist="5000" dir="5400000" sy="-100000" rotWithShape="0"/>
                </a:effectLst>
                <a:cs typeface="Arial"/>
                <a:sym typeface="Arial"/>
              </a:rPr>
              <a:t>BẢO VỆ </a:t>
            </a:r>
          </a:p>
          <a:p>
            <a:pPr algn="ctr" defTabSz="1371669">
              <a:defRPr/>
            </a:pPr>
            <a:r>
              <a:rPr lang="en-US" sz="14400" b="1" cap="all">
                <a:ln w="0"/>
                <a:solidFill>
                  <a:srgbClr val="FF0000"/>
                </a:solidFill>
                <a:effectLst>
                  <a:reflection blurRad="12700" stA="50000" endPos="50000" dist="5000" dir="5400000" sy="-100000" rotWithShape="0"/>
                </a:effectLst>
                <a:cs typeface="Arial"/>
                <a:sym typeface="Arial"/>
              </a:rPr>
              <a:t>KHU PHỐ</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8812" y="7990208"/>
            <a:ext cx="3243683" cy="3243683"/>
          </a:xfrm>
          <a:prstGeom prst="rect">
            <a:avLst/>
          </a:prstGeom>
        </p:spPr>
      </p:pic>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762285" y="-1828800"/>
            <a:ext cx="914400" cy="914400"/>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100000" l="9880" r="100000"/>
                    </a14:imgEffect>
                  </a14:imgLayer>
                </a14:imgProps>
              </a:ext>
              <a:ext uri="{28A0092B-C50C-407E-A947-70E740481C1C}">
                <a14:useLocalDpi xmlns:a14="http://schemas.microsoft.com/office/drawing/2010/main" val="0"/>
              </a:ext>
            </a:extLst>
          </a:blip>
          <a:stretch>
            <a:fillRect/>
          </a:stretch>
        </p:blipFill>
        <p:spPr>
          <a:xfrm>
            <a:off x="10180925" y="4701277"/>
            <a:ext cx="5929313" cy="5557838"/>
          </a:xfrm>
          <a:prstGeom prst="rect">
            <a:avLst/>
          </a:prstGeom>
        </p:spPr>
      </p:pic>
    </p:spTree>
    <p:extLst>
      <p:ext uri="{BB962C8B-B14F-4D97-AF65-F5344CB8AC3E}">
        <p14:creationId xmlns:p14="http://schemas.microsoft.com/office/powerpoint/2010/main" val="29860220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par>
                                <p:cTn id="11" presetID="21" presetClass="emph" presetSubtype="0" repeatCount="indefinite" fill="hold" grpId="1" nodeType="withEffect">
                                  <p:stCondLst>
                                    <p:cond delay="0"/>
                                  </p:stCondLst>
                                  <p:iterate type="lt">
                                    <p:tmPct val="0"/>
                                  </p:iterate>
                                  <p:childTnLst>
                                    <p:animClr clrSpc="hsl" dir="cw">
                                      <p:cBhvr override="childStyle">
                                        <p:cTn id="12" dur="500" fill="hold"/>
                                        <p:tgtEl>
                                          <p:spTgt spid="11"/>
                                        </p:tgtEl>
                                        <p:attrNameLst>
                                          <p:attrName>style.color</p:attrName>
                                        </p:attrNameLst>
                                      </p:cBhvr>
                                      <p:by>
                                        <p:hsl h="7200000" s="0" l="0"/>
                                      </p:by>
                                    </p:animClr>
                                    <p:animClr clrSpc="hsl" dir="cw">
                                      <p:cBhvr>
                                        <p:cTn id="13" dur="500" fill="hold"/>
                                        <p:tgtEl>
                                          <p:spTgt spid="11"/>
                                        </p:tgtEl>
                                        <p:attrNameLst>
                                          <p:attrName>fillcolor</p:attrName>
                                        </p:attrNameLst>
                                      </p:cBhvr>
                                      <p:by>
                                        <p:hsl h="7200000" s="0" l="0"/>
                                      </p:by>
                                    </p:animClr>
                                    <p:animClr clrSpc="hsl" dir="cw">
                                      <p:cBhvr>
                                        <p:cTn id="14" dur="500" fill="hold"/>
                                        <p:tgtEl>
                                          <p:spTgt spid="11"/>
                                        </p:tgtEl>
                                        <p:attrNameLst>
                                          <p:attrName>stroke.color</p:attrName>
                                        </p:attrNameLst>
                                      </p:cBhvr>
                                      <p:by>
                                        <p:hsl h="7200000" s="0" l="0"/>
                                      </p:by>
                                    </p:animClr>
                                    <p:set>
                                      <p:cBhvr>
                                        <p:cTn id="15" dur="500" fill="hold"/>
                                        <p:tgtEl>
                                          <p:spTgt spid="11"/>
                                        </p:tgtEl>
                                        <p:attrNameLst>
                                          <p:attrName>fill.type</p:attrName>
                                        </p:attrNameLst>
                                      </p:cBhvr>
                                      <p:to>
                                        <p:strVal val="solid"/>
                                      </p:to>
                                    </p:set>
                                  </p:childTnLst>
                                </p:cTn>
                              </p:par>
                              <p:par>
                                <p:cTn id="16" presetID="2" presetClass="mediacall" presetSubtype="0" fill="hold" nodeType="withEffect">
                                  <p:stCondLst>
                                    <p:cond delay="0"/>
                                  </p:stCondLst>
                                  <p:childTnLst>
                                    <p:cmd type="call" cmd="togglePause">
                                      <p:cBhvr>
                                        <p:cTn id="17"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8" fill="hold" display="0">
                  <p:stCondLst>
                    <p:cond delay="indefinite"/>
                  </p:stCondLst>
                  <p:endCondLst>
                    <p:cond evt="onStopAudio" delay="0">
                      <p:tgtEl>
                        <p:sldTgt/>
                      </p:tgtEl>
                    </p:cond>
                  </p:endCondLst>
                </p:cTn>
                <p:tgtEl>
                  <p:spTgt spid="14"/>
                </p:tgtEl>
              </p:cMediaNode>
            </p:audio>
          </p:childTnLst>
        </p:cTn>
      </p:par>
    </p:tnLst>
    <p:bldLst>
      <p:bldP spid="11" grpId="0"/>
      <p:bldP spid="11" grpId="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1330036" y="647700"/>
            <a:ext cx="15572510" cy="162018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371669">
              <a:defRPr/>
            </a:pPr>
            <a:r>
              <a:rPr lang="en-US" sz="4800" b="1">
                <a:solidFill>
                  <a:prstClr val="white"/>
                </a:solidFill>
                <a:latin typeface="Arial" panose="020B0604020202020204" pitchFamily="34" charset="0"/>
                <a:cs typeface="Arial" panose="020B0604020202020204" pitchFamily="34" charset="0"/>
                <a:sym typeface="Arial"/>
              </a:rPr>
              <a:t>Câu 1. Hãy chọn câu đúng. Hai góc đối đỉnh là: </a:t>
            </a:r>
            <a:endParaRPr lang="en-US" sz="4800" b="1" dirty="0">
              <a:solidFill>
                <a:prstClr val="white"/>
              </a:solidFill>
              <a:latin typeface="Arial" panose="020B0604020202020204" pitchFamily="34" charset="0"/>
              <a:cs typeface="Arial" panose="020B0604020202020204" pitchFamily="34" charset="0"/>
              <a:sym typeface="Arial"/>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2506294" y="5981700"/>
            <a:ext cx="13532627" cy="2314138"/>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1371600">
              <a:lnSpc>
                <a:spcPct val="150000"/>
              </a:lnSpc>
              <a:buClr>
                <a:srgbClr val="000000"/>
              </a:buClr>
            </a:pPr>
            <a:r>
              <a:rPr lang="en-US" sz="4500" smtClean="0">
                <a:latin typeface="Arial" panose="020B0604020202020204" pitchFamily="34" charset="0"/>
                <a:cs typeface="Arial" panose="020B0604020202020204" pitchFamily="34" charset="0"/>
              </a:rPr>
              <a:t>C</a:t>
            </a:r>
            <a:r>
              <a:rPr lang="en-US" sz="4500">
                <a:latin typeface="Arial" panose="020B0604020202020204" pitchFamily="34" charset="0"/>
                <a:cs typeface="Arial" panose="020B0604020202020204" pitchFamily="34" charset="0"/>
              </a:rPr>
              <a:t>. Hai góc mà mỗi cạnh của góc này là tia đối của một cạnh của góc </a:t>
            </a:r>
            <a:r>
              <a:rPr lang="en-US" sz="4500">
                <a:latin typeface="Arial" panose="020B0604020202020204" pitchFamily="34" charset="0"/>
                <a:cs typeface="Arial" panose="020B0604020202020204" pitchFamily="34" charset="0"/>
              </a:rPr>
              <a:t>kia</a:t>
            </a:r>
            <a:r>
              <a:rPr lang="en-US" sz="4500" smtClean="0">
                <a:latin typeface="Arial" panose="020B0604020202020204" pitchFamily="34" charset="0"/>
                <a:cs typeface="Arial" panose="020B0604020202020204" pitchFamily="34" charset="0"/>
              </a:rPr>
              <a:t>.</a:t>
            </a:r>
            <a:endParaRPr lang="en-US" sz="4500">
              <a:latin typeface="Arial" panose="020B0604020202020204" pitchFamily="34" charset="0"/>
              <a:cs typeface="Arial" panose="020B0604020202020204" pitchFamily="34" charset="0"/>
            </a:endParaRPr>
          </a:p>
        </p:txBody>
      </p:sp>
      <p:sp>
        <p:nvSpPr>
          <p:cNvPr id="12" name="Snip Diagonal Corner Rectangle 11"/>
          <p:cNvSpPr/>
          <p:nvPr/>
        </p:nvSpPr>
        <p:spPr>
          <a:xfrm>
            <a:off x="2464326" y="2773244"/>
            <a:ext cx="8734588" cy="122725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en-US" sz="4500" smtClean="0">
                <a:latin typeface="Arial" panose="020B0604020202020204" pitchFamily="34" charset="0"/>
                <a:ea typeface="Times New Roman" panose="02020603050405020304" pitchFamily="18" charset="0"/>
                <a:cs typeface="Arial" panose="020B0604020202020204" pitchFamily="34" charset="0"/>
              </a:rPr>
              <a:t>A. Hai góc bằng nhau.</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8276897" y="10388735"/>
            <a:ext cx="914400" cy="914400"/>
          </a:xfrm>
          <a:prstGeom prst="rect">
            <a:avLst/>
          </a:prstGeom>
        </p:spPr>
      </p:pic>
      <p:sp>
        <p:nvSpPr>
          <p:cNvPr id="14" name="Snip Diagonal Corner Rectangle 13"/>
          <p:cNvSpPr/>
          <p:nvPr/>
        </p:nvSpPr>
        <p:spPr>
          <a:xfrm>
            <a:off x="2514315" y="4361271"/>
            <a:ext cx="8734588" cy="122725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spcAft>
                <a:spcPts val="1400"/>
              </a:spcAft>
            </a:pPr>
            <a: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a:t>B. Hai góc có chung đỉnh.</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Snip Diagonal Corner Rectangle 14"/>
              <p:cNvSpPr/>
              <p:nvPr/>
            </p:nvSpPr>
            <p:spPr>
              <a:xfrm>
                <a:off x="2464326" y="8648700"/>
                <a:ext cx="13574595" cy="1110865"/>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14:m>
                  <m:oMathPara xmlns:m="http://schemas.openxmlformats.org/officeDocument/2006/math">
                    <m:oMathParaPr>
                      <m:jc m:val="centerGroup"/>
                    </m:oMathParaPr>
                    <m:oMath xmlns:m="http://schemas.openxmlformats.org/officeDocument/2006/math">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D</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Hai</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g</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ó</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c</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n</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ằ</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m</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tr</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ê</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n</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hai</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n</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ử</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a</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m</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ặ</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t</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ph</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ẳ</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ng</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kh</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á</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c</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ph</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í</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a</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m:t>
                      </m:r>
                    </m:oMath>
                  </m:oMathPara>
                </a14:m>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2464326" y="8648700"/>
                <a:ext cx="13574595" cy="1110865"/>
              </a:xfrm>
              <a:prstGeom prst="snip2DiagRect">
                <a:avLst/>
              </a:prstGeom>
              <a:blipFill rotWithShape="0">
                <a:blip r:embed="rId10"/>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659389540"/>
      </p:ext>
    </p:extLst>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1330036" y="647700"/>
            <a:ext cx="15572510" cy="162018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371669">
              <a:defRPr/>
            </a:pPr>
            <a:r>
              <a:rPr lang="en-US" sz="4800" b="1">
                <a:solidFill>
                  <a:prstClr val="white"/>
                </a:solidFill>
                <a:latin typeface="Arial" panose="020B0604020202020204" pitchFamily="34" charset="0"/>
                <a:cs typeface="Arial" panose="020B0604020202020204" pitchFamily="34" charset="0"/>
                <a:sym typeface="Arial"/>
              </a:rPr>
              <a:t>Câu 2. Hai góc kề bù khi:</a:t>
            </a:r>
            <a:endParaRPr lang="en-US" sz="4800" b="1" dirty="0">
              <a:solidFill>
                <a:prstClr val="white"/>
              </a:solidFill>
              <a:latin typeface="Arial" panose="020B0604020202020204" pitchFamily="34" charset="0"/>
              <a:cs typeface="Arial" panose="020B0604020202020204" pitchFamily="34" charset="0"/>
              <a:sym typeface="Arial"/>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p:sp>
        <p:nvSpPr>
          <p:cNvPr id="3" name="Snip Diagonal Corner Rectangle 2"/>
          <p:cNvSpPr/>
          <p:nvPr/>
        </p:nvSpPr>
        <p:spPr>
          <a:xfrm>
            <a:off x="2553631" y="7685838"/>
            <a:ext cx="13431689" cy="211426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1371600">
              <a:lnSpc>
                <a:spcPct val="150000"/>
              </a:lnSpc>
              <a:buClr>
                <a:srgbClr val="000000"/>
              </a:buClr>
            </a:pPr>
            <a:r>
              <a:rPr lang="en-US" sz="4500" smtClean="0">
                <a:solidFill>
                  <a:prstClr val="black"/>
                </a:solidFill>
                <a:latin typeface="Arial" panose="020B0604020202020204" pitchFamily="34" charset="0"/>
                <a:cs typeface="Arial" panose="020B0604020202020204" pitchFamily="34" charset="0"/>
              </a:rPr>
              <a:t>D</a:t>
            </a:r>
            <a:r>
              <a:rPr lang="en-US" sz="4500">
                <a:solidFill>
                  <a:prstClr val="black"/>
                </a:solidFill>
                <a:latin typeface="Arial" panose="020B0604020202020204" pitchFamily="34" charset="0"/>
                <a:cs typeface="Arial" panose="020B0604020202020204" pitchFamily="34" charset="0"/>
              </a:rPr>
              <a:t>. Hai góc có chung một cạnh còn hai cạnh kia là hai tia đối </a:t>
            </a:r>
            <a:r>
              <a:rPr lang="en-US" sz="4500">
                <a:solidFill>
                  <a:prstClr val="black"/>
                </a:solidFill>
                <a:latin typeface="Arial" panose="020B0604020202020204" pitchFamily="34" charset="0"/>
                <a:cs typeface="Arial" panose="020B0604020202020204" pitchFamily="34" charset="0"/>
              </a:rPr>
              <a:t>nhau</a:t>
            </a:r>
            <a:r>
              <a:rPr lang="en-US" sz="4500" smtClean="0">
                <a:solidFill>
                  <a:prstClr val="black"/>
                </a:solidFill>
                <a:latin typeface="Arial" panose="020B0604020202020204" pitchFamily="34" charset="0"/>
                <a:cs typeface="Arial" panose="020B0604020202020204" pitchFamily="34" charset="0"/>
              </a:rPr>
              <a:t>.</a:t>
            </a:r>
            <a:endParaRPr lang="en-US" sz="4500">
              <a:solidFill>
                <a:prstClr val="black"/>
              </a:solidFill>
              <a:latin typeface="Arial" panose="020B0604020202020204" pitchFamily="34" charset="0"/>
              <a:cs typeface="Arial" panose="020B0604020202020204" pitchFamily="34" charset="0"/>
            </a:endParaRPr>
          </a:p>
        </p:txBody>
      </p:sp>
      <p:sp>
        <p:nvSpPr>
          <p:cNvPr id="12" name="Snip Diagonal Corner Rectangle 11"/>
          <p:cNvSpPr/>
          <p:nvPr/>
        </p:nvSpPr>
        <p:spPr>
          <a:xfrm>
            <a:off x="2464326" y="2800307"/>
            <a:ext cx="8734588" cy="1276393"/>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en-US"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A. Hai góc có chung một cạnh.</a:t>
            </a:r>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8276897" y="10388735"/>
            <a:ext cx="914400" cy="914400"/>
          </a:xfrm>
          <a:prstGeom prst="rect">
            <a:avLst/>
          </a:prstGeom>
        </p:spPr>
      </p:pic>
      <p:sp>
        <p:nvSpPr>
          <p:cNvPr id="14" name="Snip Diagonal Corner Rectangle 13"/>
          <p:cNvSpPr/>
          <p:nvPr/>
        </p:nvSpPr>
        <p:spPr>
          <a:xfrm>
            <a:off x="2464326" y="4392885"/>
            <a:ext cx="8734588" cy="1131615"/>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spcAft>
                <a:spcPts val="1400"/>
              </a:spcAft>
            </a:pPr>
            <a: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a:t>B. Hai góc có chung </a:t>
            </a:r>
            <a: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a:t>một </a:t>
            </a:r>
            <a:r>
              <a:rPr lang="en-US" sz="4500" smtClean="0">
                <a:solidFill>
                  <a:srgbClr val="212529"/>
                </a:solidFill>
                <a:latin typeface="Arial" panose="020B0604020202020204" pitchFamily="34" charset="0"/>
                <a:ea typeface="Times New Roman" panose="02020603050405020304" pitchFamily="18" charset="0"/>
                <a:cs typeface="Arial" panose="020B0604020202020204" pitchFamily="34" charset="0"/>
              </a:rPr>
              <a:t>đỉnh.</a:t>
            </a:r>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Snip Diagonal Corner Rectangle 14"/>
              <p:cNvSpPr/>
              <p:nvPr/>
            </p:nvSpPr>
            <p:spPr>
              <a:xfrm>
                <a:off x="2486578" y="6047731"/>
                <a:ext cx="13409437" cy="1110865"/>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14:m>
                  <m:oMathPara xmlns:m="http://schemas.openxmlformats.org/officeDocument/2006/math">
                    <m:oMathParaPr>
                      <m:jc m:val="left"/>
                    </m:oMathParaPr>
                    <m:oMath xmlns:m="http://schemas.openxmlformats.org/officeDocument/2006/math">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C</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Hai</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g</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ó</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c</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c</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ó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chung</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m</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ộ</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t</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đỉ</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nh</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v</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à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m</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ộ</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t</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c</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ạ</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nh</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m:t>
                      </m:r>
                    </m:oMath>
                  </m:oMathPara>
                </a14:m>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2486578" y="6047731"/>
                <a:ext cx="13409437" cy="1110865"/>
              </a:xfrm>
              <a:prstGeom prst="snip2DiagRect">
                <a:avLst/>
              </a:prstGeom>
              <a:blipFill rotWithShape="0">
                <a:blip r:embed="rId10"/>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2490538918"/>
      </p:ext>
    </p:extLst>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1219200" y="723900"/>
            <a:ext cx="15814964" cy="228600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371669">
              <a:lnSpc>
                <a:spcPct val="150000"/>
              </a:lnSpc>
              <a:defRPr/>
            </a:pPr>
            <a:r>
              <a:rPr lang="vi-VN" sz="4800" b="1">
                <a:solidFill>
                  <a:prstClr val="white"/>
                </a:solidFill>
                <a:cs typeface="Arial" panose="020B0604020202020204" pitchFamily="34" charset="0"/>
                <a:sym typeface="Arial"/>
              </a:rPr>
              <a:t>Câu 3. Số đo của hai góc đối đỉnh tạo bởi hai đường thẳng cắt nhau có mối quan hệ </a:t>
            </a:r>
            <a:r>
              <a:rPr lang="vi-VN" sz="4800" b="1">
                <a:solidFill>
                  <a:prstClr val="white"/>
                </a:solidFill>
                <a:cs typeface="Arial" panose="020B0604020202020204" pitchFamily="34" charset="0"/>
                <a:sym typeface="Arial"/>
              </a:rPr>
              <a:t>như </a:t>
            </a:r>
            <a:r>
              <a:rPr lang="vi-VN" sz="4800" b="1" smtClean="0">
                <a:solidFill>
                  <a:prstClr val="white"/>
                </a:solidFill>
                <a:cs typeface="Arial" panose="020B0604020202020204" pitchFamily="34" charset="0"/>
                <a:sym typeface="Arial"/>
              </a:rPr>
              <a:t>thế</a:t>
            </a:r>
            <a:r>
              <a:rPr lang="en-US" sz="4800" b="1" smtClean="0">
                <a:solidFill>
                  <a:prstClr val="white"/>
                </a:solidFill>
                <a:cs typeface="Arial" panose="020B0604020202020204" pitchFamily="34" charset="0"/>
                <a:sym typeface="Arial"/>
              </a:rPr>
              <a:t> </a:t>
            </a:r>
            <a:r>
              <a:rPr lang="vi-VN" sz="4800" b="1" smtClean="0">
                <a:solidFill>
                  <a:prstClr val="white"/>
                </a:solidFill>
                <a:cs typeface="Arial" panose="020B0604020202020204" pitchFamily="34" charset="0"/>
                <a:sym typeface="Arial"/>
              </a:rPr>
              <a:t>nào</a:t>
            </a:r>
            <a:r>
              <a:rPr lang="vi-VN" sz="4800" b="1">
                <a:solidFill>
                  <a:prstClr val="white"/>
                </a:solidFill>
                <a:cs typeface="Arial" panose="020B0604020202020204" pitchFamily="34" charset="0"/>
                <a:sym typeface="Arial"/>
              </a:rPr>
              <a:t>:</a:t>
            </a:r>
            <a:r>
              <a:rPr lang="en-US" sz="4800" b="1" smtClean="0">
                <a:solidFill>
                  <a:prstClr val="white"/>
                </a:solidFill>
                <a:latin typeface="Arial" panose="020B0604020202020204" pitchFamily="34" charset="0"/>
                <a:cs typeface="Arial" panose="020B0604020202020204" pitchFamily="34" charset="0"/>
                <a:sym typeface="Arial"/>
              </a:rPr>
              <a:t> </a:t>
            </a:r>
            <a:endParaRPr lang="en-US" sz="4800" b="1" dirty="0">
              <a:solidFill>
                <a:prstClr val="white"/>
              </a:solidFill>
              <a:latin typeface="Arial" panose="020B0604020202020204" pitchFamily="34" charset="0"/>
              <a:cs typeface="Arial" panose="020B0604020202020204" pitchFamily="34" charset="0"/>
              <a:sym typeface="Arial"/>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2438400" y="6826517"/>
                <a:ext cx="12354569" cy="1131615"/>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lnSpc>
                    <a:spcPct val="150000"/>
                  </a:lnSpc>
                </a:pPr>
                <a14:m>
                  <m:oMathPara xmlns:m="http://schemas.openxmlformats.org/officeDocument/2006/math">
                    <m:oMathParaPr>
                      <m:jc m:val="left"/>
                    </m:oMathParaPr>
                    <m:oMath xmlns:m="http://schemas.openxmlformats.org/officeDocument/2006/math">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C</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Hi</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ệ</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u</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s</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ố đ</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o</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hai</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g</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ó</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c</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đố</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i</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đỉ</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nh</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b</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ằ</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ng</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0</m:t>
                      </m:r>
                      <m:r>
                        <a:rPr lang="en-US" sz="4500" i="1">
                          <a:solidFill>
                            <a:srgbClr val="212529"/>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2438400" y="6826517"/>
                <a:ext cx="12354569" cy="1131615"/>
              </a:xfrm>
              <a:prstGeom prst="snip2Diag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2466329" y="3548136"/>
                <a:ext cx="12298421" cy="113390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defTabSz="1371600">
                  <a:lnSpc>
                    <a:spcPct val="150000"/>
                  </a:lnSpc>
                  <a:buClr>
                    <a:srgbClr val="000000"/>
                  </a:buClr>
                </a:pPr>
                <a:r>
                  <a:rPr lang="en-US" sz="4500">
                    <a:solidFill>
                      <a:prstClr val="black"/>
                    </a:solidFill>
                    <a:latin typeface="Arial" panose="020B0604020202020204" pitchFamily="34" charset="0"/>
                    <a:cs typeface="Arial" panose="020B0604020202020204" pitchFamily="34" charset="0"/>
                  </a:rPr>
                  <a:t>A. Tổng số đo hai góc đối đỉnh bằng </a:t>
                </a:r>
                <a14:m>
                  <m:oMath xmlns:m="http://schemas.openxmlformats.org/officeDocument/2006/math">
                    <m:r>
                      <a:rPr lang="en-US" sz="4500" i="1">
                        <a:solidFill>
                          <a:prstClr val="black"/>
                        </a:solidFill>
                        <a:latin typeface="Cambria Math" panose="02040503050406030204" pitchFamily="18" charset="0"/>
                        <a:cs typeface="Arial" panose="020B0604020202020204" pitchFamily="34" charset="0"/>
                      </a:rPr>
                      <m:t>360</m:t>
                    </m:r>
                    <m:r>
                      <a:rPr lang="en-US" sz="45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oMath>
                </a14:m>
                <a:r>
                  <a:rPr lang="en-US" sz="4500">
                    <a:solidFill>
                      <a:prstClr val="black"/>
                    </a:solidFill>
                    <a:latin typeface="Arial" panose="020B0604020202020204" pitchFamily="34" charset="0"/>
                    <a:cs typeface="Arial" panose="020B0604020202020204" pitchFamily="34" charset="0"/>
                  </a:rPr>
                  <a:t>.</a:t>
                </a: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2466329" y="3548136"/>
                <a:ext cx="12298421" cy="1133906"/>
              </a:xfrm>
              <a:prstGeom prst="snip2DiagRect">
                <a:avLst/>
              </a:prstGeom>
              <a:blipFill rotWithShape="0">
                <a:blip r:embed="rId10"/>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2484378" y="5188472"/>
                <a:ext cx="12318473" cy="1131615"/>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spcAft>
                    <a:spcPts val="1400"/>
                  </a:spcAft>
                </a:pPr>
                <a: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a:t>B</a:t>
                </a:r>
                <a: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a:t>. </a:t>
                </a:r>
                <a: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a:t>Hiệu số đo hai góc đối đỉnh bằng </a:t>
                </a:r>
                <a14:m>
                  <m:oMath xmlns:m="http://schemas.openxmlformats.org/officeDocument/2006/math">
                    <m:r>
                      <a:rPr lang="en-US" sz="4500" i="1" smtClean="0">
                        <a:solidFill>
                          <a:srgbClr val="212529"/>
                        </a:solidFill>
                        <a:latin typeface="Cambria Math" panose="02040503050406030204" pitchFamily="18" charset="0"/>
                        <a:ea typeface="Times New Roman" panose="02020603050405020304" pitchFamily="18" charset="0"/>
                        <a:cs typeface="Arial" panose="020B0604020202020204" pitchFamily="34" charset="0"/>
                      </a:rPr>
                      <m:t>180</m:t>
                    </m:r>
                    <m:r>
                      <a:rPr lang="en-US" sz="4500" i="1" smtClean="0">
                        <a:solidFill>
                          <a:srgbClr val="212529"/>
                        </a:solidFill>
                        <a:latin typeface="Cambria Math" panose="02040503050406030204" pitchFamily="18" charset="0"/>
                        <a:ea typeface="Cambria Math" panose="02040503050406030204" pitchFamily="18" charset="0"/>
                        <a:cs typeface="Arial" panose="020B0604020202020204" pitchFamily="34" charset="0"/>
                      </a:rPr>
                      <m:t>°</m:t>
                    </m:r>
                  </m:oMath>
                </a14:m>
                <a: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a:t>.</a:t>
                </a:r>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2484378" y="5188472"/>
                <a:ext cx="12318473" cy="1131615"/>
              </a:xfrm>
              <a:prstGeom prst="snip2Diag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2438400" y="8565876"/>
                <a:ext cx="12318472" cy="1110865"/>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14:m>
                  <m:oMathPara xmlns:m="http://schemas.openxmlformats.org/officeDocument/2006/math">
                    <m:oMathParaPr>
                      <m:jc m:val="left"/>
                    </m:oMathParaPr>
                    <m:oMath xmlns:m="http://schemas.openxmlformats.org/officeDocument/2006/math">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D</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T</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ổ</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ng</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s</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ố đ</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o</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hai</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g</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ó</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c</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nh</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ọ</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n</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đố</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i</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đỉ</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nh</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b</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ằ</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ng</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180</m:t>
                      </m:r>
                      <m:r>
                        <a:rPr lang="en-US" sz="4500" i="1" smtClean="0">
                          <a:solidFill>
                            <a:srgbClr val="212529"/>
                          </a:solidFill>
                          <a:latin typeface="Cambria Math" panose="02040503050406030204" pitchFamily="18" charset="0"/>
                          <a:ea typeface="Cambria Math" panose="02040503050406030204" pitchFamily="18" charset="0"/>
                          <a:cs typeface="Arial" panose="020B0604020202020204" pitchFamily="34" charset="0"/>
                        </a:rPr>
                        <m:t>°</m:t>
                      </m:r>
                      <m:r>
                        <m:rPr>
                          <m:nor/>
                        </m:rPr>
                        <a:rPr lang="en-US" sz="4500">
                          <a:solidFill>
                            <a:srgbClr val="212529"/>
                          </a:solidFill>
                          <a:latin typeface="Arial" panose="020B0604020202020204" pitchFamily="34" charset="0"/>
                          <a:ea typeface="Times New Roman" panose="02020603050405020304" pitchFamily="18" charset="0"/>
                          <a:cs typeface="Arial" panose="020B0604020202020204" pitchFamily="34" charset="0"/>
                        </a:rPr>
                        <m:t>.</m:t>
                      </m:r>
                    </m:oMath>
                  </m:oMathPara>
                </a14:m>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2438400" y="8565876"/>
                <a:ext cx="12318472" cy="1110865"/>
              </a:xfrm>
              <a:prstGeom prst="snip2DiagRect">
                <a:avLst/>
              </a:prstGeom>
              <a:blipFill rotWithShape="0">
                <a:blip r:embed="rId13"/>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15070920" y="10766366"/>
            <a:ext cx="914400" cy="914400"/>
          </a:xfrm>
          <a:prstGeom prst="rect">
            <a:avLst/>
          </a:prstGeom>
        </p:spPr>
      </p:pic>
      <p:sp>
        <p:nvSpPr>
          <p:cNvPr id="4" name="Rectangle 3"/>
          <p:cNvSpPr/>
          <p:nvPr/>
        </p:nvSpPr>
        <p:spPr>
          <a:xfrm>
            <a:off x="2819400" y="3781628"/>
            <a:ext cx="9144000" cy="1002710"/>
          </a:xfrm>
          <a:prstGeom prst="rect">
            <a:avLst/>
          </a:prstGeom>
        </p:spPr>
        <p:txBody>
          <a:bodyPr>
            <a:spAutoFit/>
          </a:bodyPr>
          <a:lstStyle/>
          <a:p>
            <a:pPr lvl="0" defTabSz="1371600">
              <a:lnSpc>
                <a:spcPct val="150000"/>
              </a:lnSpc>
              <a:buClr>
                <a:srgbClr val="000000"/>
              </a:buClr>
            </a:pPr>
            <a:endParaRPr lang="en-US" sz="45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129619"/>
      </p:ext>
    </p:extLst>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609600" y="757974"/>
                <a:ext cx="17110364" cy="21757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nSpc>
                    <a:spcPct val="150000"/>
                  </a:lnSpc>
                </a:pPr>
                <a:r>
                  <a:rPr lang="en-US" sz="4800" b="1" smtClean="0">
                    <a:solidFill>
                      <a:schemeClr val="bg1"/>
                    </a:solidFill>
                    <a:latin typeface="Arial" panose="020B0604020202020204" pitchFamily="34" charset="0"/>
                    <a:cs typeface="Arial" panose="020B0604020202020204" pitchFamily="34" charset="0"/>
                    <a:sym typeface="Arial"/>
                  </a:rPr>
                  <a:t>Câu 4: </a:t>
                </a:r>
                <a:r>
                  <a:rPr lang="en-US" sz="4800" b="1">
                    <a:solidFill>
                      <a:schemeClr val="bg1"/>
                    </a:solidFill>
                    <a:latin typeface="Arial" panose="020B0604020202020204" pitchFamily="34" charset="0"/>
                    <a:ea typeface="Times New Roman" panose="02020603050405020304" pitchFamily="18" charset="0"/>
                    <a:cs typeface="Arial" panose="020B0604020202020204" pitchFamily="34" charset="0"/>
                  </a:rPr>
                  <a:t>Cho tia Bq là tia nằm giữa hai tia Bt và Br. Khi đó ta có thể khẳng định rằng hai góc </a:t>
                </a:r>
                <a14:m>
                  <m:oMath xmlns:m="http://schemas.openxmlformats.org/officeDocument/2006/math">
                    <m:acc>
                      <m:accPr>
                        <m:chr m:val="̂"/>
                        <m:ctrlP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𝒕𝑩𝒒</m:t>
                        </m:r>
                      </m:e>
                    </m:acc>
                  </m:oMath>
                </a14:m>
                <a:r>
                  <a:rPr lang="en-US" sz="4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𝒒𝑩𝒓</m:t>
                        </m:r>
                      </m:e>
                    </m:acc>
                    <m: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 </m:t>
                    </m:r>
                  </m:oMath>
                </a14:m>
                <a:r>
                  <a:rPr lang="en-US" sz="4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là hai góc:</a:t>
                </a:r>
              </a:p>
            </p:txBody>
          </p:sp>
        </mc:Choice>
        <mc:Fallback>
          <p:sp>
            <p:nvSpPr>
              <p:cNvPr id="2" name="Snip Diagonal Corner Rectangle 1"/>
              <p:cNvSpPr>
                <a:spLocks noRot="1" noChangeAspect="1" noMove="1" noResize="1" noEditPoints="1" noAdjustHandles="1" noChangeArrowheads="1" noChangeShapeType="1" noTextEdit="1"/>
              </p:cNvSpPr>
              <p:nvPr/>
            </p:nvSpPr>
            <p:spPr>
              <a:xfrm>
                <a:off x="609600" y="757974"/>
                <a:ext cx="17110364" cy="2175725"/>
              </a:xfrm>
              <a:prstGeom prst="snip2DiagRect">
                <a:avLst/>
              </a:prstGeom>
              <a:blipFill rotWithShape="0">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p:sp>
        <p:nvSpPr>
          <p:cNvPr id="3" name="Snip Diagonal Corner Rectangle 2"/>
          <p:cNvSpPr/>
          <p:nvPr/>
        </p:nvSpPr>
        <p:spPr>
          <a:xfrm>
            <a:off x="2205789" y="3695700"/>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A. kề nhau</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Snip Diagonal Corner Rectangle 11"/>
              <p:cNvSpPr/>
              <p:nvPr/>
            </p:nvSpPr>
            <p:spPr>
              <a:xfrm>
                <a:off x="10557475" y="3734323"/>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spcBef>
                    <a:spcPts val="1200"/>
                  </a:spcBef>
                  <a:spcAft>
                    <a:spcPts val="1200"/>
                  </a:spcAft>
                </a:pPr>
                <a14:m>
                  <m:oMathPara xmlns:m="http://schemas.openxmlformats.org/officeDocument/2006/math">
                    <m:oMathParaPr>
                      <m:jc m:val="centerGroup"/>
                    </m:oMathParaPr>
                    <m:oMath xmlns:m="http://schemas.openxmlformats.org/officeDocument/2006/math">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B</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ph</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â</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n</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bi</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ệ</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t</m:t>
                      </m:r>
                    </m:oMath>
                  </m:oMathPara>
                </a14:m>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10557475" y="3734323"/>
                <a:ext cx="5400600" cy="1944216"/>
              </a:xfrm>
              <a:prstGeom prst="snip2DiagRect">
                <a:avLst/>
              </a:prstGeom>
              <a:blipFill rotWithShape="0">
                <a:blip r:embed="rId10"/>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276897" y="10388735"/>
            <a:ext cx="914400" cy="914400"/>
          </a:xfrm>
          <a:prstGeom prst="rect">
            <a:avLst/>
          </a:prstGeom>
        </p:spPr>
      </p:pic>
      <p:sp>
        <p:nvSpPr>
          <p:cNvPr id="14" name="Snip Diagonal Corner Rectangle 13"/>
          <p:cNvSpPr/>
          <p:nvPr/>
        </p:nvSpPr>
        <p:spPr>
          <a:xfrm>
            <a:off x="2209800" y="6667500"/>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C. đối đỉnh</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Snip Diagonal Corner Rectangle 14"/>
          <p:cNvSpPr/>
          <p:nvPr/>
        </p:nvSpPr>
        <p:spPr>
          <a:xfrm>
            <a:off x="10557475" y="6755463"/>
            <a:ext cx="5415813"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D. không có cạnh chung.</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2941938498"/>
      </p:ext>
    </p:extLst>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699631" y="-3468156"/>
            <a:ext cx="1586086" cy="977728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2040280" y="2955209"/>
            <a:ext cx="12469085" cy="4130384"/>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494110">
            <a:off x="14003857" y="6446525"/>
            <a:ext cx="4029885" cy="3042563"/>
          </a:xfrm>
          <a:prstGeom prst="rect">
            <a:avLst/>
          </a:prstGeom>
        </p:spPr>
      </p:pic>
      <p:grpSp>
        <p:nvGrpSpPr>
          <p:cNvPr id="24" name="Group 23"/>
          <p:cNvGrpSpPr/>
          <p:nvPr/>
        </p:nvGrpSpPr>
        <p:grpSpPr>
          <a:xfrm>
            <a:off x="2791723" y="3009801"/>
            <a:ext cx="1412687" cy="1285465"/>
            <a:chOff x="3352800" y="3102142"/>
            <a:chExt cx="1412687" cy="1285465"/>
          </a:xfrm>
        </p:grpSpPr>
        <p:grpSp>
          <p:nvGrpSpPr>
            <p:cNvPr id="4" name="Group 4"/>
            <p:cNvGrpSpPr/>
            <p:nvPr/>
          </p:nvGrpSpPr>
          <p:grpSpPr>
            <a:xfrm>
              <a:off x="3352800" y="3102142"/>
              <a:ext cx="1412687" cy="128546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5"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a:solidFill>
                    <a:srgbClr val="5F9A80"/>
                  </a:solidFill>
                  <a:latin typeface="Arial" panose="020B0604020202020204" pitchFamily="34" charset="0"/>
                  <a:cs typeface="Arial" panose="020B0604020202020204" pitchFamily="34" charset="0"/>
                </a:rPr>
                <a:t>01</a:t>
              </a:r>
            </a:p>
          </p:txBody>
        </p:sp>
      </p:grpSp>
      <p:sp>
        <p:nvSpPr>
          <p:cNvPr id="23" name="TextBox 8"/>
          <p:cNvSpPr txBox="1"/>
          <p:nvPr/>
        </p:nvSpPr>
        <p:spPr>
          <a:xfrm>
            <a:off x="902986" y="583749"/>
            <a:ext cx="8151570" cy="1564531"/>
          </a:xfrm>
          <a:prstGeom prst="rect">
            <a:avLst/>
          </a:prstGeom>
        </p:spPr>
        <p:txBody>
          <a:bodyPr lIns="0" tIns="0" rIns="0" bIns="0" rtlCol="0" anchor="t">
            <a:spAutoFit/>
          </a:bodyPr>
          <a:lstStyle/>
          <a:p>
            <a:pPr>
              <a:lnSpc>
                <a:spcPts val="12191"/>
              </a:lnSpc>
              <a:spcBef>
                <a:spcPct val="0"/>
              </a:spcBef>
            </a:pPr>
            <a:r>
              <a:rPr lang="en-US" sz="6000" b="1">
                <a:latin typeface="Arial" panose="020B0604020202020204" pitchFamily="34" charset="0"/>
                <a:cs typeface="Arial" panose="020B0604020202020204" pitchFamily="34" charset="0"/>
              </a:rPr>
              <a:t>NỘI DUNG BÀI HỌC</a:t>
            </a:r>
          </a:p>
        </p:txBody>
      </p:sp>
      <p:sp>
        <p:nvSpPr>
          <p:cNvPr id="25" name="Rectangle 24"/>
          <p:cNvSpPr/>
          <p:nvPr/>
        </p:nvSpPr>
        <p:spPr>
          <a:xfrm>
            <a:off x="4552714" y="3033056"/>
            <a:ext cx="9553994" cy="1131079"/>
          </a:xfrm>
          <a:prstGeom prst="rect">
            <a:avLst/>
          </a:prstGeom>
        </p:spPr>
        <p:txBody>
          <a:bodyPr wrap="square">
            <a:spAutoFit/>
          </a:bodyPr>
          <a:lstStyle/>
          <a:p>
            <a:pPr algn="just">
              <a:lnSpc>
                <a:spcPct val="150000"/>
              </a:lnSpc>
              <a:tabLst>
                <a:tab pos="360045" algn="l"/>
                <a:tab pos="720090" algn="l"/>
              </a:tabLst>
            </a:pPr>
            <a:r>
              <a:rPr lang="en-US" sz="4500" b="1" smtClean="0">
                <a:solidFill>
                  <a:schemeClr val="bg1"/>
                </a:solidFill>
                <a:latin typeface="Arial" panose="020B0604020202020204" pitchFamily="34" charset="0"/>
                <a:ea typeface="Calibri" panose="020F0502020204030204" pitchFamily="34" charset="0"/>
                <a:cs typeface="Arial" panose="020B0604020202020204" pitchFamily="34" charset="0"/>
              </a:rPr>
              <a:t>Hai góc kề bù</a:t>
            </a:r>
            <a:endParaRPr lang="vi-VN" sz="4500"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nvGrpSpPr>
          <p:cNvPr id="27" name="Group 26"/>
          <p:cNvGrpSpPr/>
          <p:nvPr/>
        </p:nvGrpSpPr>
        <p:grpSpPr>
          <a:xfrm>
            <a:off x="2794875" y="5167289"/>
            <a:ext cx="1412687" cy="1285465"/>
            <a:chOff x="3352800" y="3102142"/>
            <a:chExt cx="1412687" cy="1285465"/>
          </a:xfrm>
        </p:grpSpPr>
        <p:grpSp>
          <p:nvGrpSpPr>
            <p:cNvPr id="28" name="Group 4"/>
            <p:cNvGrpSpPr/>
            <p:nvPr/>
          </p:nvGrpSpPr>
          <p:grpSpPr>
            <a:xfrm>
              <a:off x="3352800" y="3102142"/>
              <a:ext cx="1412687" cy="1285465"/>
              <a:chOff x="0" y="0"/>
              <a:chExt cx="6350000" cy="6350000"/>
            </a:xfrm>
          </p:grpSpPr>
          <p:sp>
            <p:nvSpPr>
              <p:cNvPr id="3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9"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smtClean="0">
                  <a:solidFill>
                    <a:srgbClr val="5F9A80"/>
                  </a:solidFill>
                  <a:latin typeface="Arial" panose="020B0604020202020204" pitchFamily="34" charset="0"/>
                  <a:cs typeface="Arial" panose="020B0604020202020204" pitchFamily="34" charset="0"/>
                </a:rPr>
                <a:t>02</a:t>
              </a:r>
              <a:endParaRPr lang="en-US" sz="5000" b="1">
                <a:solidFill>
                  <a:srgbClr val="5F9A80"/>
                </a:solidFill>
                <a:latin typeface="Arial" panose="020B0604020202020204" pitchFamily="34" charset="0"/>
                <a:cs typeface="Arial" panose="020B0604020202020204" pitchFamily="34" charset="0"/>
              </a:endParaRPr>
            </a:p>
          </p:txBody>
        </p:sp>
      </p:grpSp>
      <p:sp>
        <p:nvSpPr>
          <p:cNvPr id="31" name="Rectangle 30"/>
          <p:cNvSpPr/>
          <p:nvPr/>
        </p:nvSpPr>
        <p:spPr>
          <a:xfrm>
            <a:off x="4609624" y="5176690"/>
            <a:ext cx="9553994" cy="1131079"/>
          </a:xfrm>
          <a:prstGeom prst="rect">
            <a:avLst/>
          </a:prstGeom>
        </p:spPr>
        <p:txBody>
          <a:bodyPr wrap="square">
            <a:spAutoFit/>
          </a:bodyPr>
          <a:lstStyle/>
          <a:p>
            <a:pPr algn="just">
              <a:lnSpc>
                <a:spcPct val="150000"/>
              </a:lnSpc>
              <a:tabLst>
                <a:tab pos="360045" algn="l"/>
                <a:tab pos="720090" algn="l"/>
              </a:tabLst>
            </a:pPr>
            <a:r>
              <a:rPr lang="en-US" sz="4500" b="1" smtClean="0">
                <a:solidFill>
                  <a:schemeClr val="bg1"/>
                </a:solidFill>
                <a:latin typeface="Arial" panose="020B0604020202020204" pitchFamily="34" charset="0"/>
                <a:ea typeface="Calibri" panose="020F0502020204030204" pitchFamily="34" charset="0"/>
                <a:cs typeface="Arial" panose="020B0604020202020204" pitchFamily="34" charset="0"/>
              </a:rPr>
              <a:t>Hai góc đối đỉnh</a:t>
            </a:r>
            <a:endParaRPr lang="en-US" sz="45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7" name="Group 36"/>
          <p:cNvGrpSpPr/>
          <p:nvPr/>
        </p:nvGrpSpPr>
        <p:grpSpPr>
          <a:xfrm>
            <a:off x="2788632" y="7249027"/>
            <a:ext cx="1412687" cy="1285465"/>
            <a:chOff x="3352800" y="3102142"/>
            <a:chExt cx="1412687" cy="1285465"/>
          </a:xfrm>
        </p:grpSpPr>
        <p:grpSp>
          <p:nvGrpSpPr>
            <p:cNvPr id="38" name="Group 4"/>
            <p:cNvGrpSpPr/>
            <p:nvPr/>
          </p:nvGrpSpPr>
          <p:grpSpPr>
            <a:xfrm>
              <a:off x="3352800" y="3102142"/>
              <a:ext cx="1412687" cy="1285465"/>
              <a:chOff x="0" y="0"/>
              <a:chExt cx="6350000" cy="6350000"/>
            </a:xfrm>
          </p:grpSpPr>
          <p:sp>
            <p:nvSpPr>
              <p:cNvPr id="4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39"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smtClean="0">
                  <a:solidFill>
                    <a:srgbClr val="5F9A80"/>
                  </a:solidFill>
                  <a:latin typeface="Arial" panose="020B0604020202020204" pitchFamily="34" charset="0"/>
                  <a:cs typeface="Arial" panose="020B0604020202020204" pitchFamily="34" charset="0"/>
                </a:rPr>
                <a:t>03</a:t>
              </a:r>
              <a:endParaRPr lang="en-US" sz="5000" b="1">
                <a:solidFill>
                  <a:srgbClr val="5F9A80"/>
                </a:solidFill>
                <a:latin typeface="Arial" panose="020B0604020202020204" pitchFamily="34" charset="0"/>
                <a:cs typeface="Arial" panose="020B0604020202020204" pitchFamily="34" charset="0"/>
              </a:endParaRPr>
            </a:p>
          </p:txBody>
        </p:sp>
      </p:grpSp>
      <p:sp>
        <p:nvSpPr>
          <p:cNvPr id="41" name="Rectangle 40"/>
          <p:cNvSpPr/>
          <p:nvPr/>
        </p:nvSpPr>
        <p:spPr>
          <a:xfrm>
            <a:off x="4648871" y="7349595"/>
            <a:ext cx="9553994" cy="1131079"/>
          </a:xfrm>
          <a:prstGeom prst="rect">
            <a:avLst/>
          </a:prstGeom>
        </p:spPr>
        <p:txBody>
          <a:bodyPr wrap="square">
            <a:spAutoFit/>
          </a:bodyPr>
          <a:lstStyle/>
          <a:p>
            <a:pPr algn="just">
              <a:lnSpc>
                <a:spcPct val="150000"/>
              </a:lnSpc>
              <a:tabLst>
                <a:tab pos="360045" algn="l"/>
                <a:tab pos="720090" algn="l"/>
              </a:tabLst>
            </a:pPr>
            <a:r>
              <a:rPr lang="vi-VN" sz="4500" b="1">
                <a:solidFill>
                  <a:schemeClr val="bg1"/>
                </a:solidFill>
                <a:ea typeface="Calibri" panose="020F0502020204030204" pitchFamily="34" charset="0"/>
                <a:cs typeface="Arial" panose="020B0604020202020204" pitchFamily="34" charset="0"/>
              </a:rPr>
              <a:t>Tính chất của </a:t>
            </a:r>
            <a:r>
              <a:rPr lang="en-US" sz="4500" b="1" smtClean="0">
                <a:solidFill>
                  <a:schemeClr val="bg1"/>
                </a:solidFill>
                <a:latin typeface="Arial" panose="020B0604020202020204" pitchFamily="34" charset="0"/>
                <a:ea typeface="Calibri" panose="020F0502020204030204" pitchFamily="34" charset="0"/>
                <a:cs typeface="Arial" panose="020B0604020202020204" pitchFamily="34" charset="0"/>
              </a:rPr>
              <a:t>hai góc đối đỉnh</a:t>
            </a:r>
            <a:endParaRPr lang="en-US" sz="45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2"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9964311">
            <a:off x="15248227" y="49916"/>
            <a:ext cx="2142963" cy="2401079"/>
          </a:xfrm>
          <a:prstGeom prst="rect">
            <a:avLst/>
          </a:prstGeom>
        </p:spPr>
      </p:pic>
      <p:pic>
        <p:nvPicPr>
          <p:cNvPr id="26"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0008654">
            <a:off x="679632" y="7594476"/>
            <a:ext cx="1091264" cy="2222944"/>
          </a:xfrm>
          <a:prstGeom prst="rect">
            <a:avLst/>
          </a:prstGeom>
        </p:spPr>
      </p:pic>
      <p:pic>
        <p:nvPicPr>
          <p:cNvPr id="34"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16352273" y="635073"/>
            <a:ext cx="2181694" cy="1570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6" presetClass="entr" presetSubtype="21"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par>
                                <p:cTn id="32" presetID="14" presetClass="entr" presetSubtype="1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randombar(horizontal)">
                                      <p:cBhvr>
                                        <p:cTn id="3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31" grpId="0"/>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1330036" y="344199"/>
                <a:ext cx="15662564" cy="3656301"/>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lnSpc>
                    <a:spcPct val="150000"/>
                  </a:lnSpc>
                  <a:spcBef>
                    <a:spcPts val="1200"/>
                  </a:spcBef>
                  <a:spcAft>
                    <a:spcPts val="1200"/>
                  </a:spcAft>
                </a:pPr>
                <a:r>
                  <a:rPr lang="vi-VN" sz="4800" b="1">
                    <a:solidFill>
                      <a:prstClr val="white"/>
                    </a:solidFill>
                    <a:cs typeface="Arial" panose="020B0604020202020204" pitchFamily="34" charset="0"/>
                    <a:sym typeface="Arial"/>
                  </a:rPr>
                  <a:t>Câu </a:t>
                </a:r>
                <a:r>
                  <a:rPr lang="en-US" sz="4800" b="1" smtClean="0">
                    <a:solidFill>
                      <a:schemeClr val="bg1"/>
                    </a:solidFill>
                    <a:latin typeface="Arial" panose="020B0604020202020204" pitchFamily="34" charset="0"/>
                    <a:cs typeface="Arial" panose="020B0604020202020204" pitchFamily="34" charset="0"/>
                    <a:sym typeface="Arial"/>
                  </a:rPr>
                  <a:t>5</a:t>
                </a:r>
                <a:r>
                  <a:rPr lang="vi-VN" sz="4800" b="1" smtClean="0">
                    <a:solidFill>
                      <a:schemeClr val="bg1"/>
                    </a:solidFill>
                    <a:latin typeface="Arial" panose="020B0604020202020204" pitchFamily="34" charset="0"/>
                    <a:cs typeface="Arial" panose="020B0604020202020204" pitchFamily="34" charset="0"/>
                    <a:sym typeface="Arial"/>
                  </a:rPr>
                  <a:t>. </a:t>
                </a:r>
                <a:r>
                  <a:rPr lang="en-US" sz="4800" b="1">
                    <a:solidFill>
                      <a:schemeClr val="bg1"/>
                    </a:solidFill>
                    <a:latin typeface="Arial" panose="020B0604020202020204" pitchFamily="34" charset="0"/>
                    <a:ea typeface="Times New Roman" panose="02020603050405020304" pitchFamily="18" charset="0"/>
                    <a:cs typeface="Arial" panose="020B0604020202020204" pitchFamily="34" charset="0"/>
                  </a:rPr>
                  <a:t>Cho hai góc </a:t>
                </a:r>
                <a14:m>
                  <m:oMath xmlns:m="http://schemas.openxmlformats.org/officeDocument/2006/math">
                    <m:acc>
                      <m:accPr>
                        <m:chr m:val="̂"/>
                        <m:ctrlP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𝒛𝑻𝒋</m:t>
                        </m:r>
                        <m: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 </m:t>
                        </m:r>
                      </m:e>
                    </m:acc>
                  </m:oMath>
                </a14:m>
                <a:r>
                  <a:rPr lang="en-US" sz="4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acc>
                      <m:accPr>
                        <m:chr m:val="̂"/>
                        <m:ctrlP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𝒋𝑻𝒄</m:t>
                        </m:r>
                      </m:e>
                    </m:acc>
                  </m:oMath>
                </a14:m>
                <a:r>
                  <a:rPr lang="en-US" sz="4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hai góc kề nhau. Khi đó câu nào trong các câu sau là khẳng định đúng về hai góc </a:t>
                </a:r>
                <a:r>
                  <a:rPr lang="en-US" sz="4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đó</a:t>
                </a:r>
                <a:r>
                  <a:rPr lang="en-US" sz="4800" b="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8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1330036" y="344199"/>
                <a:ext cx="15662564" cy="3656301"/>
              </a:xfrm>
              <a:prstGeom prst="snip2DiagRect">
                <a:avLst/>
              </a:prstGeom>
              <a:blipFill rotWithShape="0">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2047771" y="7342382"/>
                <a:ext cx="14694467" cy="1131615"/>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nSpc>
                    <a:spcPct val="150000"/>
                  </a:lnSpc>
                  <a:spcBef>
                    <a:spcPts val="1200"/>
                  </a:spcBef>
                  <a:spcAft>
                    <a:spcPts val="1200"/>
                  </a:spcAft>
                </a:pPr>
                <a14:m>
                  <m:oMathPara xmlns:m="http://schemas.openxmlformats.org/officeDocument/2006/math">
                    <m:oMathParaPr>
                      <m:jc m:val="left"/>
                    </m:oMathParaPr>
                    <m:oMath xmlns:m="http://schemas.openxmlformats.org/officeDocument/2006/math">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C</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Hai</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g</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ó</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c</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acc>
                        <m:accPr>
                          <m:chr m:val="̂"/>
                          <m:ctrlPr>
                            <a:rPr lang="en-US" sz="45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5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𝑧𝑇𝑗</m:t>
                          </m:r>
                          <m:r>
                            <a:rPr lang="en-US" sz="45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 </m:t>
                          </m:r>
                        </m:e>
                      </m:acc>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v</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à </m:t>
                      </m:r>
                      <m:acc>
                        <m:accPr>
                          <m:chr m:val="̂"/>
                          <m:ctrlPr>
                            <a:rPr lang="en-US" sz="45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5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𝑗𝑇𝑐</m:t>
                          </m:r>
                        </m:e>
                      </m:acc>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c</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ó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m</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ộ</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t</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c</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ạ</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nh</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chung</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l</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à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Tj</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m:t>
                      </m:r>
                    </m:oMath>
                  </m:oMathPara>
                </a14:m>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2047771" y="7342382"/>
                <a:ext cx="14694467" cy="1131615"/>
              </a:xfrm>
              <a:prstGeom prst="snip2Diag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2011676" y="4305300"/>
                <a:ext cx="14553338" cy="113390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spcBef>
                    <a:spcPts val="1200"/>
                  </a:spcBef>
                  <a:spcAft>
                    <a:spcPts val="1200"/>
                  </a:spcAft>
                </a:pPr>
                <a14:m>
                  <m:oMathPara xmlns:m="http://schemas.openxmlformats.org/officeDocument/2006/math">
                    <m:oMathParaPr>
                      <m:jc m:val="left"/>
                    </m:oMathParaPr>
                    <m:oMath xmlns:m="http://schemas.openxmlformats.org/officeDocument/2006/math">
                      <m:r>
                        <m:rPr>
                          <m:nor/>
                        </m:rPr>
                        <a:rPr lang="en-US"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m:t>A</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Hai</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g</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ó</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c</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acc>
                        <m:accPr>
                          <m:chr m:val="̂"/>
                          <m:ctrlPr>
                            <a:rPr lang="en-US" sz="45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5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𝑧𝑇𝑗</m:t>
                          </m:r>
                          <m:r>
                            <a:rPr lang="en-US" sz="45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 </m:t>
                          </m:r>
                        </m:e>
                      </m:acc>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v</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à </m:t>
                      </m:r>
                      <m:acc>
                        <m:accPr>
                          <m:chr m:val="̂"/>
                          <m:ctrlPr>
                            <a:rPr lang="en-US" sz="45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5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𝑗𝑇𝑐</m:t>
                          </m:r>
                        </m:e>
                      </m:acc>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4500" b="0" i="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m:t>kh</m:t>
                      </m:r>
                      <m:r>
                        <m:rPr>
                          <m:nor/>
                        </m:rPr>
                        <a:rPr lang="en-US" sz="4500" b="0" i="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m:t>ô</m:t>
                      </m:r>
                      <m:r>
                        <m:rPr>
                          <m:nor/>
                        </m:rPr>
                        <a:rPr lang="en-US" sz="4500" b="0" i="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m:t>ng</m:t>
                      </m:r>
                      <m:r>
                        <m:rPr>
                          <m:nor/>
                        </m:rPr>
                        <a:rPr lang="en-US" sz="4500" b="0" i="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c</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ó </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m</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ộ</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t</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c</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ạ</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nh</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chung</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4500" b="0" i="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m:t>n</m:t>
                      </m:r>
                      <m:r>
                        <m:rPr>
                          <m:nor/>
                        </m:rPr>
                        <a:rPr lang="en-US" sz="4500" b="0" i="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m:t>à</m:t>
                      </m:r>
                      <m:r>
                        <m:rPr>
                          <m:nor/>
                        </m:rPr>
                        <a:rPr lang="en-US" sz="4500" b="0" i="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m:t>o</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m:t>
                      </m:r>
                    </m:oMath>
                  </m:oMathPara>
                </a14:m>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2011676" y="4305300"/>
                <a:ext cx="14553338" cy="1133906"/>
              </a:xfrm>
              <a:prstGeom prst="snip2DiagRect">
                <a:avLst/>
              </a:prstGeom>
              <a:blipFill rotWithShape="0">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2011676" y="5829300"/>
                <a:ext cx="14587792" cy="1131615"/>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spcBef>
                    <a:spcPts val="1200"/>
                  </a:spcBef>
                  <a:spcAft>
                    <a:spcPts val="1200"/>
                  </a:spcAf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B. Hai góc </a:t>
                </a:r>
                <a14:m>
                  <m:oMath xmlns:m="http://schemas.openxmlformats.org/officeDocument/2006/math">
                    <m:acc>
                      <m:accPr>
                        <m:chr m:val="̂"/>
                        <m:ctrlPr>
                          <a:rPr lang="en-US" sz="45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5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𝑧𝑇𝑗</m:t>
                        </m:r>
                        <m:r>
                          <a:rPr lang="en-US" sz="45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 </m:t>
                        </m:r>
                      </m:e>
                    </m:acc>
                  </m:oMath>
                </a14:m>
                <a: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acc>
                      <m:accPr>
                        <m:chr m:val="̂"/>
                        <m:ctrlPr>
                          <a:rPr lang="en-US" sz="45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5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𝑗𝑇𝑐</m:t>
                        </m:r>
                      </m:e>
                    </m:acc>
                  </m:oMath>
                </a14:m>
                <a: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vô số cạnh chung</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2011676" y="5829300"/>
                <a:ext cx="14587792" cy="1131615"/>
              </a:xfrm>
              <a:prstGeom prst="snip2Diag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2046129" y="8801100"/>
                <a:ext cx="14553339" cy="1110865"/>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spcBef>
                    <a:spcPts val="1200"/>
                  </a:spcBef>
                  <a:spcAft>
                    <a:spcPts val="1200"/>
                  </a:spcAft>
                </a:pPr>
                <a14:m>
                  <m:oMathPara xmlns:m="http://schemas.openxmlformats.org/officeDocument/2006/math">
                    <m:oMathParaPr>
                      <m:jc m:val="left"/>
                    </m:oMathParaPr>
                    <m:oMath xmlns:m="http://schemas.openxmlformats.org/officeDocument/2006/math">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D</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Hai</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g</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ó</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c</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acc>
                        <m:accPr>
                          <m:chr m:val="̂"/>
                          <m:ctrlPr>
                            <a:rPr lang="en-US" sz="45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5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𝑧𝑇𝑗</m:t>
                          </m:r>
                          <m:r>
                            <a:rPr lang="en-US" sz="45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 </m:t>
                          </m:r>
                        </m:e>
                      </m:acc>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v</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à </m:t>
                      </m:r>
                      <m:acc>
                        <m:accPr>
                          <m:chr m:val="̂"/>
                          <m:ctrlPr>
                            <a:rPr lang="en-US" sz="45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5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𝑗𝑇𝑐</m:t>
                          </m:r>
                        </m:e>
                      </m:acc>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l</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à </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hai</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g</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ó</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c</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c</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ó </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t</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ổ</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ng</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s</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ố đ</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o</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l</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à </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180</m:t>
                      </m:r>
                      <m:r>
                        <m:rPr>
                          <m:nor/>
                        </m:rPr>
                        <a:rPr lang="en-US" sz="45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m:t>o</m:t>
                      </m:r>
                      <m:r>
                        <m:rPr>
                          <m:nor/>
                        </m:rP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m:t>.</m:t>
                      </m:r>
                    </m:oMath>
                  </m:oMathPara>
                </a14:m>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2046129" y="8801100"/>
                <a:ext cx="14553339" cy="1110865"/>
              </a:xfrm>
              <a:prstGeom prst="snip2DiagRect">
                <a:avLst/>
              </a:prstGeom>
              <a:blipFill rotWithShape="0">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342176123"/>
      </p:ext>
    </p:extLst>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381000" y="757975"/>
                <a:ext cx="17526000" cy="21757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800" b="1" smtClean="0">
                    <a:solidFill>
                      <a:schemeClr val="bg1"/>
                    </a:solidFill>
                    <a:latin typeface="Arial" panose="020B0604020202020204" pitchFamily="34" charset="0"/>
                    <a:ea typeface="Times New Roman" panose="02020603050405020304" pitchFamily="18" charset="0"/>
                    <a:cs typeface="Arial" panose="020B0604020202020204" pitchFamily="34" charset="0"/>
                  </a:rPr>
                  <a:t>Câu 6. </a:t>
                </a:r>
                <a:r>
                  <a:rPr lang="en-US" sz="4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Cho hai góc </a:t>
                </a:r>
                <a14:m>
                  <m:oMath xmlns:m="http://schemas.openxmlformats.org/officeDocument/2006/math">
                    <m:acc>
                      <m:accPr>
                        <m:chr m:val="̂"/>
                        <m:ctrlP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𝒋𝑴𝒒</m:t>
                        </m:r>
                        <m: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 </m:t>
                        </m:r>
                      </m:e>
                    </m:acc>
                  </m:oMath>
                </a14:m>
                <a:r>
                  <a:rPr lang="en-US" sz="4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𝒗𝑴𝒒</m:t>
                        </m:r>
                        <m: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 </m:t>
                        </m:r>
                      </m:e>
                    </m:acc>
                  </m:oMath>
                </a14:m>
                <a:r>
                  <a:rPr lang="en-US" sz="4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kề nhau. Biết số góc </a:t>
                </a:r>
                <a14:m>
                  <m:oMath xmlns:m="http://schemas.openxmlformats.org/officeDocument/2006/math">
                    <m:acc>
                      <m:accPr>
                        <m:chr m:val="̂"/>
                        <m:ctrlP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𝒋𝑴𝒒</m:t>
                        </m:r>
                        <m: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 </m:t>
                        </m:r>
                      </m:e>
                    </m:acc>
                  </m:oMath>
                </a14:m>
                <a:r>
                  <a:rPr lang="en-US" sz="4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=29</a:t>
                </a:r>
                <a:r>
                  <a:rPr lang="en-US" sz="4800" b="1"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 </a:t>
                </a:r>
                <a:r>
                  <a:rPr lang="en-US" sz="4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𝒗𝑴𝒒</m:t>
                        </m:r>
                        <m: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 </m:t>
                        </m:r>
                      </m:e>
                    </m:acc>
                  </m:oMath>
                </a14:m>
                <a:r>
                  <a:rPr lang="en-US" sz="4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=134</a:t>
                </a:r>
                <a:r>
                  <a:rPr lang="en-US" sz="4800" b="1"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o</a:t>
                </a:r>
                <a:r>
                  <a:rPr lang="en-US" sz="4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Vậy số đo của góc </a:t>
                </a:r>
                <a14:m>
                  <m:oMath xmlns:m="http://schemas.openxmlformats.org/officeDocument/2006/math">
                    <m:acc>
                      <m:accPr>
                        <m:chr m:val="̂"/>
                        <m:ctrlP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𝒋𝑴𝒗</m:t>
                        </m:r>
                        <m:r>
                          <a:rPr lang="en-US" sz="4800" b="1"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 </m:t>
                        </m:r>
                      </m:e>
                    </m:acc>
                  </m:oMath>
                </a14:m>
                <a:r>
                  <a:rPr lang="en-US" sz="4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là:</a:t>
                </a:r>
              </a:p>
            </p:txBody>
          </p:sp>
        </mc:Choice>
        <mc:Fallback>
          <p:sp>
            <p:nvSpPr>
              <p:cNvPr id="2" name="Snip Diagonal Corner Rectangle 1"/>
              <p:cNvSpPr>
                <a:spLocks noRot="1" noChangeAspect="1" noMove="1" noResize="1" noEditPoints="1" noAdjustHandles="1" noChangeArrowheads="1" noChangeShapeType="1" noTextEdit="1"/>
              </p:cNvSpPr>
              <p:nvPr/>
            </p:nvSpPr>
            <p:spPr>
              <a:xfrm>
                <a:off x="381000" y="757975"/>
                <a:ext cx="17526000" cy="2175725"/>
              </a:xfrm>
              <a:prstGeom prst="snip2DiagRect">
                <a:avLst/>
              </a:prstGeom>
              <a:blipFill rotWithShape="0">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2205789" y="3695700"/>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80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sz="480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8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163</m:t>
                    </m:r>
                    <m:r>
                      <a:rPr lang="en-US" sz="48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2205789" y="3695700"/>
                <a:ext cx="5400600" cy="1944216"/>
              </a:xfrm>
              <a:prstGeom prst="snip2Diag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10557475" y="3734323"/>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spcBef>
                    <a:spcPts val="1200"/>
                  </a:spcBef>
                  <a:spcAft>
                    <a:spcPts val="1200"/>
                  </a:spcAft>
                </a:pPr>
                <a14:m>
                  <m:oMathPara xmlns:m="http://schemas.openxmlformats.org/officeDocument/2006/math">
                    <m:oMathParaPr>
                      <m:jc m:val="centerGroup"/>
                    </m:oMathParaPr>
                    <m:oMath xmlns:m="http://schemas.openxmlformats.org/officeDocument/2006/math">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B</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29</m:t>
                      </m:r>
                      <m:r>
                        <a:rPr lang="en-US" sz="4500" i="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10557475" y="3734323"/>
                <a:ext cx="5400600" cy="1944216"/>
              </a:xfrm>
              <a:prstGeom prst="snip2DiagRect">
                <a:avLst/>
              </a:prstGeom>
              <a:blipFill rotWithShape="0">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2209800" y="6667500"/>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50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105</m:t>
                    </m:r>
                    <m:r>
                      <a:rPr lang="en-US" sz="45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2209800" y="6667500"/>
                <a:ext cx="5400600" cy="1944216"/>
              </a:xfrm>
              <a:prstGeom prst="snip2DiagRect">
                <a:avLst/>
              </a:prstGeom>
              <a:blipFill rotWithShape="0">
                <a:blip r:embed="rId13"/>
                <a:stretch>
                  <a:fillRect/>
                </a:stretch>
              </a:blipFill>
            </p:spPr>
            <p:txBody>
              <a:bodyPr/>
              <a:lstStyle/>
              <a:p>
                <a:r>
                  <a:rPr lang="en-US">
                    <a:noFill/>
                  </a:rPr>
                  <a:t> </a:t>
                </a:r>
              </a:p>
            </p:txBody>
          </p:sp>
        </mc:Fallback>
      </mc:AlternateContent>
      <p:sp>
        <p:nvSpPr>
          <p:cNvPr id="15" name="Snip Diagonal Corner Rectangle 14"/>
          <p:cNvSpPr/>
          <p:nvPr/>
        </p:nvSpPr>
        <p:spPr>
          <a:xfrm>
            <a:off x="10557475" y="6755463"/>
            <a:ext cx="5415813"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en-US" sz="4800" smtClean="0">
                <a:solidFill>
                  <a:srgbClr val="000000"/>
                </a:solidFill>
                <a:latin typeface="Times New Roman" panose="02020603050405020304" pitchFamily="18" charset="0"/>
                <a:ea typeface="Times New Roman" panose="02020603050405020304" pitchFamily="18" charset="0"/>
              </a:rPr>
              <a:t>134</a:t>
            </a:r>
            <a:r>
              <a:rPr lang="en-US" sz="4800" baseline="30000" smtClean="0">
                <a:solidFill>
                  <a:srgbClr val="000000"/>
                </a:solidFill>
                <a:latin typeface="Times New Roman" panose="02020603050405020304" pitchFamily="18" charset="0"/>
                <a:ea typeface="Times New Roman" panose="02020603050405020304" pitchFamily="18" charset="0"/>
              </a:rPr>
              <a:t>o</a:t>
            </a:r>
            <a:endParaRPr lang="en-US" sz="4800">
              <a:effectLst/>
              <a:latin typeface="Times New Roman" panose="02020603050405020304" pitchFamily="18" charset="0"/>
              <a:ea typeface="Times New Roman" panose="02020603050405020304" pitchFamily="18"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592222162"/>
      </p:ext>
    </p:extLst>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381000" y="757975"/>
                <a:ext cx="17526000" cy="21757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8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Câu 7. </a:t>
                </a:r>
                <a:r>
                  <a:rPr lang="en-US" sz="4800" b="1">
                    <a:solidFill>
                      <a:prstClr val="white"/>
                    </a:solidFill>
                    <a:latin typeface="Arial" panose="020B0604020202020204" pitchFamily="34" charset="0"/>
                    <a:ea typeface="Times New Roman" panose="02020603050405020304" pitchFamily="18" charset="0"/>
                    <a:cs typeface="Arial" panose="020B0604020202020204" pitchFamily="34" charset="0"/>
                  </a:rPr>
                  <a:t>Cho </a:t>
                </a:r>
                <a:r>
                  <a:rPr lang="en-US" sz="48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góc </a:t>
                </a:r>
                <a14:m>
                  <m:oMath xmlns:m="http://schemas.openxmlformats.org/officeDocument/2006/math">
                    <m:acc>
                      <m:accPr>
                        <m:chr m:val="̂"/>
                        <m:ctrlPr>
                          <a:rPr lang="en-US" sz="4800" b="1" i="1" smtClean="0">
                            <a:solidFill>
                              <a:prstClr val="white"/>
                            </a:solidFill>
                            <a:latin typeface="Cambria Math" panose="02040503050406030204" pitchFamily="18" charset="0"/>
                            <a:cs typeface="Arial" panose="020B0604020202020204" pitchFamily="34" charset="0"/>
                          </a:rPr>
                        </m:ctrlPr>
                      </m:accPr>
                      <m:e>
                        <m:r>
                          <a:rPr lang="en-US" sz="4800" b="1" i="1" smtClean="0">
                            <a:solidFill>
                              <a:prstClr val="white"/>
                            </a:solidFill>
                            <a:latin typeface="Cambria Math" panose="02040503050406030204" pitchFamily="18" charset="0"/>
                            <a:cs typeface="Arial" panose="020B0604020202020204" pitchFamily="34" charset="0"/>
                          </a:rPr>
                          <m:t>𝒙𝑩𝒚</m:t>
                        </m:r>
                      </m:e>
                    </m:acc>
                  </m:oMath>
                </a14:m>
                <a:r>
                  <a:rPr lang="en-US" sz="4800" b="1">
                    <a:solidFill>
                      <a:prstClr val="white"/>
                    </a:solidFill>
                    <a:latin typeface="Arial" panose="020B0604020202020204" pitchFamily="34" charset="0"/>
                    <a:ea typeface="Times New Roman" panose="02020603050405020304" pitchFamily="18" charset="0"/>
                    <a:cs typeface="Arial" panose="020B0604020202020204" pitchFamily="34" charset="0"/>
                  </a:rPr>
                  <a:t> đối đỉnh với góc </a:t>
                </a:r>
                <a14:m>
                  <m:oMath xmlns:m="http://schemas.openxmlformats.org/officeDocument/2006/math">
                    <m:acc>
                      <m:accPr>
                        <m:chr m:val="̂"/>
                        <m:ctrlPr>
                          <a:rPr lang="en-US" sz="4800" b="1" i="1">
                            <a:solidFill>
                              <a:prstClr val="white"/>
                            </a:solidFill>
                            <a:latin typeface="Cambria Math" panose="02040503050406030204" pitchFamily="18" charset="0"/>
                            <a:cs typeface="Arial" panose="020B0604020202020204" pitchFamily="34" charset="0"/>
                          </a:rPr>
                        </m:ctrlPr>
                      </m:accPr>
                      <m:e>
                        <m:sSup>
                          <m:sSupPr>
                            <m:ctrlPr>
                              <a:rPr lang="en-US" sz="4800" b="1" i="1" smtClean="0">
                                <a:solidFill>
                                  <a:prstClr val="white"/>
                                </a:solidFill>
                                <a:latin typeface="Cambria Math" panose="02040503050406030204" pitchFamily="18" charset="0"/>
                                <a:cs typeface="Arial" panose="020B0604020202020204" pitchFamily="34" charset="0"/>
                              </a:rPr>
                            </m:ctrlPr>
                          </m:sSupPr>
                          <m:e>
                            <m:r>
                              <a:rPr lang="en-US" sz="4800" b="1" i="1">
                                <a:solidFill>
                                  <a:prstClr val="white"/>
                                </a:solidFill>
                                <a:latin typeface="Cambria Math" panose="02040503050406030204" pitchFamily="18" charset="0"/>
                                <a:cs typeface="Arial" panose="020B0604020202020204" pitchFamily="34" charset="0"/>
                              </a:rPr>
                              <m:t>𝒙</m:t>
                            </m:r>
                          </m:e>
                          <m:sup>
                            <m:r>
                              <a:rPr lang="en-US" sz="4800" b="1" i="1" smtClean="0">
                                <a:solidFill>
                                  <a:prstClr val="white"/>
                                </a:solidFill>
                                <a:latin typeface="Cambria Math" panose="02040503050406030204" pitchFamily="18" charset="0"/>
                                <a:cs typeface="Arial" panose="020B0604020202020204" pitchFamily="34" charset="0"/>
                              </a:rPr>
                              <m:t>′</m:t>
                            </m:r>
                          </m:sup>
                        </m:sSup>
                        <m:r>
                          <a:rPr lang="en-US" sz="4800" b="1" i="1">
                            <a:solidFill>
                              <a:prstClr val="white"/>
                            </a:solidFill>
                            <a:latin typeface="Cambria Math" panose="02040503050406030204" pitchFamily="18" charset="0"/>
                            <a:cs typeface="Arial" panose="020B0604020202020204" pitchFamily="34" charset="0"/>
                          </a:rPr>
                          <m:t>𝑩𝒚</m:t>
                        </m:r>
                        <m:r>
                          <a:rPr lang="en-US" sz="4800" b="1" i="1" smtClean="0">
                            <a:solidFill>
                              <a:prstClr val="white"/>
                            </a:solidFill>
                            <a:latin typeface="Cambria Math" panose="02040503050406030204" pitchFamily="18" charset="0"/>
                            <a:cs typeface="Arial" panose="020B0604020202020204" pitchFamily="34" charset="0"/>
                          </a:rPr>
                          <m:t>′</m:t>
                        </m:r>
                      </m:e>
                    </m:acc>
                  </m:oMath>
                </a14:m>
                <a:r>
                  <a:rPr lang="en-US" sz="48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acc>
                      <m:accPr>
                        <m:chr m:val="̂"/>
                        <m:ctrlPr>
                          <a:rPr lang="en-US" sz="4800" b="1" i="1">
                            <a:solidFill>
                              <a:prstClr val="white"/>
                            </a:solidFill>
                            <a:latin typeface="Cambria Math" panose="02040503050406030204" pitchFamily="18" charset="0"/>
                            <a:cs typeface="Arial" panose="020B0604020202020204" pitchFamily="34" charset="0"/>
                          </a:rPr>
                        </m:ctrlPr>
                      </m:accPr>
                      <m:e>
                        <m:r>
                          <a:rPr lang="en-US" sz="4800" b="1" i="1">
                            <a:solidFill>
                              <a:prstClr val="white"/>
                            </a:solidFill>
                            <a:latin typeface="Cambria Math" panose="02040503050406030204" pitchFamily="18" charset="0"/>
                            <a:cs typeface="Arial" panose="020B0604020202020204" pitchFamily="34" charset="0"/>
                          </a:rPr>
                          <m:t>𝒙𝑩𝒚</m:t>
                        </m:r>
                      </m:e>
                    </m:acc>
                    <m:r>
                      <a:rPr lang="en-US" sz="4800" b="1" i="1" smtClean="0">
                        <a:solidFill>
                          <a:prstClr val="white"/>
                        </a:solidFill>
                        <a:latin typeface="Cambria Math" panose="02040503050406030204" pitchFamily="18" charset="0"/>
                        <a:cs typeface="Arial" panose="020B0604020202020204" pitchFamily="34" charset="0"/>
                      </a:rPr>
                      <m:t>=</m:t>
                    </m:r>
                    <m:r>
                      <a:rPr lang="en-US" sz="4800" b="1" i="1" smtClean="0">
                        <a:solidFill>
                          <a:prstClr val="white"/>
                        </a:solidFill>
                        <a:latin typeface="Cambria Math" panose="02040503050406030204" pitchFamily="18" charset="0"/>
                        <a:cs typeface="Arial" panose="020B0604020202020204" pitchFamily="34" charset="0"/>
                      </a:rPr>
                      <m:t>𝟔𝟎</m:t>
                    </m:r>
                    <m:r>
                      <a:rPr lang="en-US" sz="4800" b="1" i="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oMath>
                </a14:m>
                <a:r>
                  <a:rPr lang="en-US" sz="48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 Tính </a:t>
                </a:r>
                <a:r>
                  <a:rPr lang="en-US" sz="4800" b="1">
                    <a:solidFill>
                      <a:prstClr val="white"/>
                    </a:solidFill>
                    <a:latin typeface="Arial" panose="020B0604020202020204" pitchFamily="34" charset="0"/>
                    <a:ea typeface="Times New Roman" panose="02020603050405020304" pitchFamily="18" charset="0"/>
                    <a:cs typeface="Arial" panose="020B0604020202020204" pitchFamily="34" charset="0"/>
                  </a:rPr>
                  <a:t>số đo góc </a:t>
                </a:r>
                <a14:m>
                  <m:oMath xmlns:m="http://schemas.openxmlformats.org/officeDocument/2006/math">
                    <m:acc>
                      <m:accPr>
                        <m:chr m:val="̂"/>
                        <m:ctrlPr>
                          <a:rPr lang="en-US" sz="4800" b="1" i="1">
                            <a:solidFill>
                              <a:prstClr val="white"/>
                            </a:solidFill>
                            <a:latin typeface="Cambria Math" panose="02040503050406030204" pitchFamily="18" charset="0"/>
                            <a:cs typeface="Arial" panose="020B0604020202020204" pitchFamily="34" charset="0"/>
                          </a:rPr>
                        </m:ctrlPr>
                      </m:accPr>
                      <m:e>
                        <m:sSup>
                          <m:sSupPr>
                            <m:ctrlPr>
                              <a:rPr lang="en-US" sz="4800" b="1" i="1">
                                <a:solidFill>
                                  <a:prstClr val="white"/>
                                </a:solidFill>
                                <a:latin typeface="Cambria Math" panose="02040503050406030204" pitchFamily="18" charset="0"/>
                                <a:cs typeface="Arial" panose="020B0604020202020204" pitchFamily="34" charset="0"/>
                              </a:rPr>
                            </m:ctrlPr>
                          </m:sSupPr>
                          <m:e>
                            <m:r>
                              <a:rPr lang="en-US" sz="4800" b="1" i="1">
                                <a:solidFill>
                                  <a:prstClr val="white"/>
                                </a:solidFill>
                                <a:latin typeface="Cambria Math" panose="02040503050406030204" pitchFamily="18" charset="0"/>
                                <a:cs typeface="Arial" panose="020B0604020202020204" pitchFamily="34" charset="0"/>
                              </a:rPr>
                              <m:t>𝒙</m:t>
                            </m:r>
                          </m:e>
                          <m:sup>
                            <m:r>
                              <a:rPr lang="en-US" sz="4800" b="1" i="1">
                                <a:solidFill>
                                  <a:prstClr val="white"/>
                                </a:solidFill>
                                <a:latin typeface="Cambria Math" panose="02040503050406030204" pitchFamily="18" charset="0"/>
                                <a:cs typeface="Arial" panose="020B0604020202020204" pitchFamily="34" charset="0"/>
                              </a:rPr>
                              <m:t>′</m:t>
                            </m:r>
                          </m:sup>
                        </m:sSup>
                        <m:r>
                          <a:rPr lang="en-US" sz="4800" b="1" i="1">
                            <a:solidFill>
                              <a:prstClr val="white"/>
                            </a:solidFill>
                            <a:latin typeface="Cambria Math" panose="02040503050406030204" pitchFamily="18" charset="0"/>
                            <a:cs typeface="Arial" panose="020B0604020202020204" pitchFamily="34" charset="0"/>
                          </a:rPr>
                          <m:t>𝑩𝒚</m:t>
                        </m:r>
                        <m:r>
                          <a:rPr lang="en-US" sz="4800" b="1" i="1">
                            <a:solidFill>
                              <a:prstClr val="white"/>
                            </a:solidFill>
                            <a:latin typeface="Cambria Math" panose="02040503050406030204" pitchFamily="18" charset="0"/>
                            <a:cs typeface="Arial" panose="020B0604020202020204" pitchFamily="34" charset="0"/>
                          </a:rPr>
                          <m:t>′</m:t>
                        </m:r>
                      </m:e>
                    </m:acc>
                  </m:oMath>
                </a14:m>
                <a:endParaRPr lang="en-US" sz="4800" b="1">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381000" y="757975"/>
                <a:ext cx="17526000" cy="2175725"/>
              </a:xfrm>
              <a:prstGeom prst="snip2DiagRect">
                <a:avLst/>
              </a:prstGeom>
              <a:blipFill rotWithShape="0">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10557475" y="6656885"/>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800">
                    <a:solidFill>
                      <a:srgbClr val="000000"/>
                    </a:solidFill>
                    <a:latin typeface="Arial" panose="020B0604020202020204" pitchFamily="34" charset="0"/>
                    <a:ea typeface="Times New Roman" panose="02020603050405020304" pitchFamily="18" charset="0"/>
                    <a:cs typeface="Arial" panose="020B0604020202020204" pitchFamily="34" charset="0"/>
                  </a:rPr>
                  <a:t>D</a:t>
                </a:r>
                <a:r>
                  <a:rPr lang="en-US" sz="48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800" i="1">
                        <a:solidFill>
                          <a:srgbClr val="000000"/>
                        </a:solidFill>
                        <a:latin typeface="Cambria Math" panose="02040503050406030204" pitchFamily="18" charset="0"/>
                        <a:ea typeface="Times New Roman" panose="02020603050405020304" pitchFamily="18" charset="0"/>
                        <a:cs typeface="Arial" panose="020B0604020202020204" pitchFamily="34" charset="0"/>
                      </a:rPr>
                      <m:t>6</m:t>
                    </m:r>
                    <m:r>
                      <a:rPr lang="en-US" sz="48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0</m:t>
                    </m:r>
                    <m:r>
                      <a:rPr lang="en-US" sz="48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10557475" y="6656885"/>
                <a:ext cx="5400600" cy="1944216"/>
              </a:xfrm>
              <a:prstGeom prst="snip2Diag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10557475" y="3734323"/>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spcBef>
                    <a:spcPts val="1200"/>
                  </a:spcBef>
                  <a:spcAft>
                    <a:spcPts val="1200"/>
                  </a:spcAft>
                </a:pPr>
                <a14:m>
                  <m:oMathPara xmlns:m="http://schemas.openxmlformats.org/officeDocument/2006/math">
                    <m:oMathParaPr>
                      <m:jc m:val="centerGroup"/>
                    </m:oMathParaPr>
                    <m:oMath xmlns:m="http://schemas.openxmlformats.org/officeDocument/2006/math">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B</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4500" b="0" i="0" smtClean="0">
                          <a:solidFill>
                            <a:srgbClr val="000000"/>
                          </a:solidFill>
                          <a:latin typeface="Arial" panose="020B0604020202020204" pitchFamily="34" charset="0"/>
                          <a:ea typeface="Times New Roman" panose="02020603050405020304" pitchFamily="18" charset="0"/>
                          <a:cs typeface="Arial" panose="020B0604020202020204" pitchFamily="34" charset="0"/>
                        </a:rPr>
                        <m:t>1</m:t>
                      </m:r>
                      <m:r>
                        <m:rPr>
                          <m:nor/>
                        </m:rP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m:t>2</m:t>
                      </m:r>
                      <m:r>
                        <m:rPr>
                          <m:nor/>
                        </m:rPr>
                        <a:rPr lang="en-US" sz="4500" b="0" i="0" smtClean="0">
                          <a:solidFill>
                            <a:srgbClr val="000000"/>
                          </a:solidFill>
                          <a:latin typeface="Arial" panose="020B0604020202020204" pitchFamily="34" charset="0"/>
                          <a:ea typeface="Times New Roman" panose="02020603050405020304" pitchFamily="18" charset="0"/>
                          <a:cs typeface="Arial" panose="020B0604020202020204" pitchFamily="34" charset="0"/>
                        </a:rPr>
                        <m:t>0</m:t>
                      </m:r>
                      <m:r>
                        <a:rPr lang="en-US" sz="450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10557475" y="3734323"/>
                <a:ext cx="5400600" cy="1944216"/>
              </a:xfrm>
              <a:prstGeom prst="snip2DiagRect">
                <a:avLst/>
              </a:prstGeom>
              <a:blipFill rotWithShape="0">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2209800" y="6667500"/>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5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90</m:t>
                    </m:r>
                    <m:r>
                      <a:rPr lang="en-US" sz="45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2209800" y="6667500"/>
                <a:ext cx="5400600" cy="1944216"/>
              </a:xfrm>
              <a:prstGeom prst="snip2DiagRect">
                <a:avLst/>
              </a:prstGeom>
              <a:blipFill rotWithShape="0">
                <a:blip r:embed="rId13"/>
                <a:stretch>
                  <a:fillRect/>
                </a:stretch>
              </a:blipFill>
            </p:spPr>
            <p:txBody>
              <a:bodyPr/>
              <a:lstStyle/>
              <a:p>
                <a:r>
                  <a:rPr lang="en-US">
                    <a:noFill/>
                  </a:rPr>
                  <a:t> </a:t>
                </a:r>
              </a:p>
            </p:txBody>
          </p:sp>
        </mc:Fallback>
      </mc:AlternateContent>
      <p:sp>
        <p:nvSpPr>
          <p:cNvPr id="15" name="Snip Diagonal Corner Rectangle 14"/>
          <p:cNvSpPr/>
          <p:nvPr/>
        </p:nvSpPr>
        <p:spPr>
          <a:xfrm>
            <a:off x="2202193" y="3732684"/>
            <a:ext cx="5415813"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Bef>
                <a:spcPts val="1200"/>
              </a:spcBef>
              <a:spcAft>
                <a:spcPts val="1200"/>
              </a:spcAf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sz="45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smtClean="0">
                <a:solidFill>
                  <a:srgbClr val="000000"/>
                </a:solidFill>
                <a:latin typeface="Times New Roman" panose="02020603050405020304" pitchFamily="18" charset="0"/>
                <a:ea typeface="Times New Roman" panose="02020603050405020304" pitchFamily="18" charset="0"/>
              </a:rPr>
              <a:t>30</a:t>
            </a:r>
            <a:r>
              <a:rPr lang="en-US" sz="4800" baseline="30000" smtClean="0">
                <a:solidFill>
                  <a:srgbClr val="000000"/>
                </a:solidFill>
                <a:latin typeface="Times New Roman" panose="02020603050405020304" pitchFamily="18" charset="0"/>
                <a:ea typeface="Times New Roman" panose="02020603050405020304" pitchFamily="18" charset="0"/>
              </a:rPr>
              <a:t>o</a:t>
            </a:r>
            <a:endParaRPr lang="en-US" sz="4800">
              <a:solidFill>
                <a:prstClr val="black"/>
              </a:solidFill>
              <a:latin typeface="Times New Roman" panose="02020603050405020304" pitchFamily="18" charset="0"/>
              <a:ea typeface="Times New Roman" panose="02020603050405020304" pitchFamily="18"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1031891902"/>
      </p:ext>
    </p:extLst>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381000" y="800100"/>
            <a:ext cx="17526000" cy="21757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lnSpc>
                <a:spcPct val="150000"/>
              </a:lnSpc>
              <a:spcAft>
                <a:spcPts val="600"/>
              </a:spcAft>
            </a:pPr>
            <a:r>
              <a:rPr lang="en-US" sz="48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Câu </a:t>
            </a:r>
            <a:r>
              <a:rPr lang="en-US" sz="48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8. </a:t>
            </a:r>
            <a:r>
              <a:rPr lang="en-US" sz="4800" b="1">
                <a:latin typeface="Arial" panose="020B0604020202020204" pitchFamily="34" charset="0"/>
                <a:ea typeface="Times New Roman" panose="02020603050405020304" pitchFamily="18" charset="0"/>
                <a:cs typeface="Arial" panose="020B0604020202020204" pitchFamily="34" charset="0"/>
              </a:rPr>
              <a:t>Vẽ góc xOy có số đo bằng 35°. Vẽ góc x'Oy</a:t>
            </a:r>
            <a:r>
              <a:rPr lang="en-US" sz="4800" b="1">
                <a:latin typeface="Arial" panose="020B0604020202020204" pitchFamily="34" charset="0"/>
                <a:ea typeface="Times New Roman" panose="02020603050405020304" pitchFamily="18" charset="0"/>
                <a:cs typeface="Arial" panose="020B0604020202020204" pitchFamily="34" charset="0"/>
              </a:rPr>
              <a:t>' </a:t>
            </a:r>
            <a:r>
              <a:rPr lang="en-US" sz="4800" b="1" smtClean="0">
                <a:latin typeface="Arial" panose="020B0604020202020204" pitchFamily="34" charset="0"/>
                <a:ea typeface="Times New Roman" panose="02020603050405020304" pitchFamily="18" charset="0"/>
                <a:cs typeface="Arial" panose="020B0604020202020204" pitchFamily="34" charset="0"/>
              </a:rPr>
              <a:t>         đối </a:t>
            </a:r>
            <a:r>
              <a:rPr lang="en-US" sz="4800" b="1">
                <a:latin typeface="Arial" panose="020B0604020202020204" pitchFamily="34" charset="0"/>
                <a:ea typeface="Times New Roman" panose="02020603050405020304" pitchFamily="18" charset="0"/>
                <a:cs typeface="Arial" panose="020B0604020202020204" pitchFamily="34" charset="0"/>
              </a:rPr>
              <a:t>đỉnh với góc xOy. Viết tên các góc có số đo bằng </a:t>
            </a:r>
            <a:r>
              <a:rPr lang="en-US" sz="4800" b="1">
                <a:latin typeface="Arial" panose="020B0604020202020204" pitchFamily="34" charset="0"/>
                <a:ea typeface="Times New Roman" panose="02020603050405020304" pitchFamily="18" charset="0"/>
                <a:cs typeface="Arial" panose="020B0604020202020204" pitchFamily="34" charset="0"/>
              </a:rPr>
              <a:t>145</a:t>
            </a:r>
            <a:r>
              <a:rPr lang="en-US" sz="4800" b="1" smtClean="0">
                <a:latin typeface="Arial" panose="020B0604020202020204" pitchFamily="34" charset="0"/>
                <a:ea typeface="Times New Roman" panose="02020603050405020304" pitchFamily="18" charset="0"/>
                <a:cs typeface="Arial" panose="020B0604020202020204" pitchFamily="34" charset="0"/>
              </a:rPr>
              <a:t>°.</a:t>
            </a:r>
            <a:endParaRPr lang="en-US" sz="4800" b="1">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69856" y="7843804"/>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2202193" y="6745352"/>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Aft>
                    <a:spcPts val="600"/>
                  </a:spcAft>
                </a:pPr>
                <a:r>
                  <a:rPr lang="en-US" sz="4500">
                    <a:latin typeface="Arial" panose="020B0604020202020204" pitchFamily="34" charset="0"/>
                    <a:ea typeface="Times New Roman" panose="02020603050405020304" pitchFamily="18" charset="0"/>
                    <a:cs typeface="Arial" panose="020B0604020202020204" pitchFamily="34" charset="0"/>
                  </a:rPr>
                  <a:t>C</a:t>
                </a:r>
                <a:r>
                  <a:rPr lang="en-US" sz="450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5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5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𝑥𝑂𝑦</m:t>
                        </m:r>
                      </m:e>
                    </m:acc>
                    <m:r>
                      <a:rPr lang="en-US" sz="45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m:t>
                    </m:r>
                  </m:oMath>
                </a14:m>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5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5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𝑥</m:t>
                        </m:r>
                        <m:r>
                          <a:rPr lang="en-US" sz="45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m:t>
                        </m:r>
                        <m:r>
                          <a:rPr lang="en-US" sz="45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𝑂𝑦</m:t>
                        </m:r>
                      </m:e>
                    </m:acc>
                  </m:oMath>
                </a14:m>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2202193" y="6745352"/>
                <a:ext cx="5400600" cy="1944216"/>
              </a:xfrm>
              <a:prstGeom prst="snip2Diag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10557475" y="3734323"/>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spcAft>
                    <a:spcPts val="600"/>
                  </a:spcAft>
                </a:pPr>
                <a14:m>
                  <m:oMathPara xmlns:m="http://schemas.openxmlformats.org/officeDocument/2006/math">
                    <m:oMathParaPr>
                      <m:jc m:val="centerGroup"/>
                    </m:oMathParaPr>
                    <m:oMath xmlns:m="http://schemas.openxmlformats.org/officeDocument/2006/math">
                      <m:r>
                        <m:rPr>
                          <m:nor/>
                        </m:rPr>
                        <a:rPr lang="en-US" sz="4500">
                          <a:latin typeface="Arial" panose="020B0604020202020204" pitchFamily="34" charset="0"/>
                          <a:ea typeface="Times New Roman" panose="02020603050405020304" pitchFamily="18" charset="0"/>
                          <a:cs typeface="Arial" panose="020B0604020202020204" pitchFamily="34" charset="0"/>
                        </a:rPr>
                        <m:t>B</m:t>
                      </m:r>
                      <m:r>
                        <m:rPr>
                          <m:nor/>
                        </m:rPr>
                        <a:rPr lang="en-US" sz="4500">
                          <a:latin typeface="Arial" panose="020B0604020202020204" pitchFamily="34" charset="0"/>
                          <a:ea typeface="Times New Roman" panose="02020603050405020304" pitchFamily="18" charset="0"/>
                          <a:cs typeface="Arial" panose="020B0604020202020204" pitchFamily="34" charset="0"/>
                        </a:rPr>
                        <m:t>. </m:t>
                      </m:r>
                      <m:acc>
                        <m:accPr>
                          <m:chr m:val="̂"/>
                          <m:ctrlPr>
                            <a:rPr lang="en-US" sz="45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500" i="1">
                              <a:effectLst/>
                              <a:latin typeface="Cambria Math" panose="02040503050406030204" pitchFamily="18" charset="0"/>
                              <a:ea typeface="Cambria Math" panose="02040503050406030204" pitchFamily="18" charset="0"/>
                              <a:cs typeface="Cambria Math" panose="02040503050406030204" pitchFamily="18" charset="0"/>
                            </a:rPr>
                            <m:t>𝑥𝑂𝑦</m:t>
                          </m:r>
                        </m:e>
                      </m:acc>
                      <m:r>
                        <m:rPr>
                          <m:nor/>
                        </m:rPr>
                        <a:rPr lang="en-US" sz="4500">
                          <a:effectLst/>
                          <a:latin typeface="Arial" panose="020B0604020202020204" pitchFamily="34" charset="0"/>
                          <a:ea typeface="Times New Roman" panose="02020603050405020304" pitchFamily="18" charset="0"/>
                          <a:cs typeface="Arial" panose="020B0604020202020204" pitchFamily="34" charset="0"/>
                        </a:rPr>
                        <m:t>; </m:t>
                      </m:r>
                      <m:acc>
                        <m:accPr>
                          <m:chr m:val="̂"/>
                          <m:ctrlPr>
                            <a:rPr lang="en-US" sz="45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500" i="1">
                              <a:effectLst/>
                              <a:latin typeface="Cambria Math" panose="02040503050406030204" pitchFamily="18" charset="0"/>
                              <a:ea typeface="Cambria Math" panose="02040503050406030204" pitchFamily="18" charset="0"/>
                              <a:cs typeface="Cambria Math" panose="02040503050406030204" pitchFamily="18" charset="0"/>
                            </a:rPr>
                            <m:t>𝑥</m:t>
                          </m:r>
                          <m:r>
                            <a:rPr lang="en-US" sz="4500" i="1">
                              <a:effectLst/>
                              <a:latin typeface="Cambria Math" panose="02040503050406030204" pitchFamily="18" charset="0"/>
                              <a:ea typeface="Cambria Math" panose="02040503050406030204" pitchFamily="18" charset="0"/>
                              <a:cs typeface="Cambria Math" panose="02040503050406030204" pitchFamily="18" charset="0"/>
                            </a:rPr>
                            <m:t>′</m:t>
                          </m:r>
                          <m:r>
                            <a:rPr lang="en-US" sz="4500" i="1">
                              <a:effectLst/>
                              <a:latin typeface="Cambria Math" panose="02040503050406030204" pitchFamily="18" charset="0"/>
                              <a:ea typeface="Cambria Math" panose="02040503050406030204" pitchFamily="18" charset="0"/>
                              <a:cs typeface="Cambria Math" panose="02040503050406030204" pitchFamily="18" charset="0"/>
                            </a:rPr>
                            <m:t>𝑂𝑦</m:t>
                          </m:r>
                          <m:r>
                            <a:rPr lang="en-US" sz="4500" i="1">
                              <a:effectLst/>
                              <a:latin typeface="Cambria Math" panose="02040503050406030204" pitchFamily="18" charset="0"/>
                              <a:ea typeface="Cambria Math" panose="02040503050406030204" pitchFamily="18" charset="0"/>
                              <a:cs typeface="Cambria Math" panose="02040503050406030204" pitchFamily="18" charset="0"/>
                            </a:rPr>
                            <m:t>′</m:t>
                          </m:r>
                        </m:e>
                      </m:acc>
                    </m:oMath>
                  </m:oMathPara>
                </a14:m>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10557475" y="3734323"/>
                <a:ext cx="5400600" cy="1944216"/>
              </a:xfrm>
              <a:prstGeom prst="snip2DiagRect">
                <a:avLst/>
              </a:prstGeom>
              <a:blipFill rotWithShape="0">
                <a:blip r:embed="rId10"/>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10584720" y="6745352"/>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lnSpc>
                    <a:spcPct val="150000"/>
                  </a:lnSpc>
                  <a:spcAft>
                    <a:spcPts val="600"/>
                  </a:spcAft>
                </a:pPr>
                <a:r>
                  <a:rPr lang="en-US"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acc>
                      <m:accPr>
                        <m:chr m:val="̂"/>
                        <m:ctrlPr>
                          <a:rPr lang="en-US" sz="45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5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𝑥</m:t>
                        </m:r>
                        <m:r>
                          <a:rPr lang="en-US" sz="45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m:t>
                        </m:r>
                        <m:r>
                          <a:rPr lang="en-US" sz="45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𝑂𝑦</m:t>
                        </m:r>
                      </m:e>
                    </m:acc>
                  </m:oMath>
                </a14:m>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5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accPr>
                      <m:e>
                        <m:r>
                          <a:rPr lang="en-US" sz="45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𝑥𝑂𝑦</m:t>
                        </m:r>
                      </m:e>
                    </m:acc>
                  </m:oMath>
                </a14:m>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10584720" y="6745352"/>
                <a:ext cx="5400600" cy="1944216"/>
              </a:xfrm>
              <a:prstGeom prst="snip2Diag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2202193" y="3732684"/>
                <a:ext cx="5415813"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spcAft>
                    <a:spcPts val="600"/>
                  </a:spcAft>
                </a:pPr>
                <a:r>
                  <a:rPr lang="en-US" sz="4500">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acc>
                      <m:accPr>
                        <m:chr m:val="̂"/>
                        <m:ctrlPr>
                          <a:rPr lang="en-US" sz="45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500" i="1">
                            <a:effectLst/>
                            <a:latin typeface="Cambria Math" panose="02040503050406030204" pitchFamily="18" charset="0"/>
                            <a:ea typeface="Cambria Math" panose="02040503050406030204" pitchFamily="18" charset="0"/>
                            <a:cs typeface="Cambria Math" panose="02040503050406030204" pitchFamily="18" charset="0"/>
                          </a:rPr>
                          <m:t>𝑥𝑂𝑦</m:t>
                        </m:r>
                        <m:r>
                          <a:rPr lang="en-US" sz="45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5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5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500" i="1">
                            <a:effectLst/>
                            <a:latin typeface="Cambria Math" panose="02040503050406030204" pitchFamily="18" charset="0"/>
                            <a:ea typeface="Cambria Math" panose="02040503050406030204" pitchFamily="18" charset="0"/>
                            <a:cs typeface="Cambria Math" panose="02040503050406030204" pitchFamily="18" charset="0"/>
                          </a:rPr>
                          <m:t>𝑥</m:t>
                        </m:r>
                        <m:r>
                          <a:rPr lang="en-US" sz="4500" i="1">
                            <a:effectLst/>
                            <a:latin typeface="Cambria Math" panose="02040503050406030204" pitchFamily="18" charset="0"/>
                            <a:ea typeface="Cambria Math" panose="02040503050406030204" pitchFamily="18" charset="0"/>
                            <a:cs typeface="Cambria Math" panose="02040503050406030204" pitchFamily="18" charset="0"/>
                          </a:rPr>
                          <m:t>′</m:t>
                        </m:r>
                        <m:r>
                          <a:rPr lang="en-US" sz="4500" i="1">
                            <a:effectLst/>
                            <a:latin typeface="Cambria Math" panose="02040503050406030204" pitchFamily="18" charset="0"/>
                            <a:ea typeface="Cambria Math" panose="02040503050406030204" pitchFamily="18" charset="0"/>
                            <a:cs typeface="Cambria Math" panose="02040503050406030204" pitchFamily="18" charset="0"/>
                          </a:rPr>
                          <m:t>𝑂𝑦</m:t>
                        </m:r>
                        <m:r>
                          <a:rPr lang="en-US" sz="4500" i="1">
                            <a:effectLst/>
                            <a:latin typeface="Cambria Math" panose="02040503050406030204" pitchFamily="18" charset="0"/>
                            <a:ea typeface="Cambria Math" panose="02040503050406030204" pitchFamily="18" charset="0"/>
                            <a:cs typeface="Cambria Math" panose="02040503050406030204" pitchFamily="18" charset="0"/>
                          </a:rPr>
                          <m:t>′</m:t>
                        </m:r>
                      </m:e>
                    </m:acc>
                  </m:oMath>
                </a14:m>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2202193" y="3732684"/>
                <a:ext cx="5415813" cy="1944216"/>
              </a:xfrm>
              <a:prstGeom prst="snip2DiagRect">
                <a:avLst/>
              </a:prstGeom>
              <a:blipFill rotWithShape="0">
                <a:blip r:embed="rId13"/>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128038623"/>
      </p:ext>
    </p:extLst>
  </p:cSld>
  <p:clrMapOvr>
    <a:masterClrMapping/>
  </p:clrMapOvr>
  <mc:AlternateContent xmlns:mc="http://schemas.openxmlformats.org/markup-compatibility/2006">
    <mc:Choice xmlns:p14="http://schemas.microsoft.com/office/powerpoint/2010/main" Requires="p14">
      <p:transition spd="slow" p14:dur="17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53577" y="8198002"/>
            <a:ext cx="2640870" cy="2145707"/>
          </a:xfrm>
          <a:prstGeom prst="rect">
            <a:avLst/>
          </a:prstGeom>
        </p:spPr>
      </p:pic>
      <p:sp>
        <p:nvSpPr>
          <p:cNvPr id="17" name="Rectangle 16"/>
          <p:cNvSpPr/>
          <p:nvPr/>
        </p:nvSpPr>
        <p:spPr>
          <a:xfrm>
            <a:off x="2438400" y="973604"/>
            <a:ext cx="13393488" cy="969496"/>
          </a:xfrm>
          <a:prstGeom prst="rect">
            <a:avLst/>
          </a:prstGeom>
          <a:noFill/>
        </p:spPr>
        <p:txBody>
          <a:bodyPr wrap="square" lIns="137160" tIns="68580" rIns="137160" bIns="6858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1371669">
              <a:defRPr/>
            </a:pPr>
            <a:r>
              <a:rPr lang="en-US" sz="5400" b="1" cap="all">
                <a:ln w="0"/>
                <a:solidFill>
                  <a:srgbClr val="FF0000"/>
                </a:solidFill>
                <a:effectLst>
                  <a:reflection blurRad="12700" stA="50000" endPos="50000" dist="5000" dir="5400000" sy="-100000" rotWithShape="0"/>
                </a:effectLst>
                <a:cs typeface="Arial"/>
                <a:sym typeface="Arial"/>
              </a:rPr>
              <a:t>BẢO VỆ KHU PHỐ</a:t>
            </a:r>
          </a:p>
        </p:txBody>
      </p:sp>
      <p:sp>
        <p:nvSpPr>
          <p:cNvPr id="2" name="Cloud Callout 1"/>
          <p:cNvSpPr/>
          <p:nvPr/>
        </p:nvSpPr>
        <p:spPr>
          <a:xfrm>
            <a:off x="3635390" y="3790103"/>
            <a:ext cx="9619562" cy="3024336"/>
          </a:xfrm>
          <a:prstGeom prst="cloudCallout">
            <a:avLst>
              <a:gd name="adj1" fmla="val 43909"/>
              <a:gd name="adj2" fmla="val 99436"/>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371669">
              <a:defRPr/>
            </a:pPr>
            <a:r>
              <a:rPr lang="en-US" sz="4800" b="1" smtClean="0">
                <a:solidFill>
                  <a:prstClr val="black"/>
                </a:solidFill>
                <a:latin typeface="Arial" panose="020B0604020202020204" pitchFamily="34" charset="0"/>
                <a:cs typeface="Arial" panose="020B0604020202020204" pitchFamily="34" charset="0"/>
                <a:sym typeface="Arial"/>
              </a:rPr>
              <a:t>Cảm </a:t>
            </a:r>
            <a:r>
              <a:rPr lang="en-US" sz="4800" b="1">
                <a:solidFill>
                  <a:prstClr val="black"/>
                </a:solidFill>
                <a:latin typeface="Arial" panose="020B0604020202020204" pitchFamily="34" charset="0"/>
                <a:cs typeface="Arial" panose="020B0604020202020204" pitchFamily="34" charset="0"/>
                <a:sym typeface="Arial"/>
              </a:rPr>
              <a:t>ơn các bạn!!! </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722721" y="-1828800"/>
            <a:ext cx="914400" cy="914400"/>
          </a:xfrm>
          <a:prstGeom prst="rect">
            <a:avLst/>
          </a:prstGeom>
        </p:spPr>
      </p:pic>
    </p:spTree>
    <p:extLst>
      <p:ext uri="{BB962C8B-B14F-4D97-AF65-F5344CB8AC3E}">
        <p14:creationId xmlns:p14="http://schemas.microsoft.com/office/powerpoint/2010/main" val="30018123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8.33333E-7 3.33333E-6 L 8.33333E-7 -0.07207 " pathEditMode="relative" rAng="0" ptsTypes="AA">
                                      <p:cBhvr>
                                        <p:cTn id="12" dur="250" accel="50000" decel="50000" autoRev="1" fill="hold">
                                          <p:stCondLst>
                                            <p:cond delay="0"/>
                                          </p:stCondLst>
                                        </p:cTn>
                                        <p:tgtEl>
                                          <p:spTgt spid="17"/>
                                        </p:tgtEl>
                                        <p:attrNameLst>
                                          <p:attrName>ppt_x</p:attrName>
                                          <p:attrName>ppt_y</p:attrName>
                                        </p:attrNameLst>
                                      </p:cBhvr>
                                      <p:rCtr x="0" y="-3611"/>
                                    </p:animMotion>
                                    <p:animRot by="1500000">
                                      <p:cBhvr>
                                        <p:cTn id="13" dur="125" fill="hold">
                                          <p:stCondLst>
                                            <p:cond delay="0"/>
                                          </p:stCondLst>
                                        </p:cTn>
                                        <p:tgtEl>
                                          <p:spTgt spid="17"/>
                                        </p:tgtEl>
                                        <p:attrNameLst>
                                          <p:attrName>r</p:attrName>
                                        </p:attrNameLst>
                                      </p:cBhvr>
                                    </p:animRot>
                                    <p:animRot by="-1500000">
                                      <p:cBhvr>
                                        <p:cTn id="14" dur="125" fill="hold">
                                          <p:stCondLst>
                                            <p:cond delay="125"/>
                                          </p:stCondLst>
                                        </p:cTn>
                                        <p:tgtEl>
                                          <p:spTgt spid="17"/>
                                        </p:tgtEl>
                                        <p:attrNameLst>
                                          <p:attrName>r</p:attrName>
                                        </p:attrNameLst>
                                      </p:cBhvr>
                                    </p:animRot>
                                    <p:animRot by="-1500000">
                                      <p:cBhvr>
                                        <p:cTn id="15" dur="125" fill="hold">
                                          <p:stCondLst>
                                            <p:cond delay="250"/>
                                          </p:stCondLst>
                                        </p:cTn>
                                        <p:tgtEl>
                                          <p:spTgt spid="17"/>
                                        </p:tgtEl>
                                        <p:attrNameLst>
                                          <p:attrName>r</p:attrName>
                                        </p:attrNameLst>
                                      </p:cBhvr>
                                    </p:animRot>
                                    <p:animRot by="1500000">
                                      <p:cBhvr>
                                        <p:cTn id="16" dur="125" fill="hold">
                                          <p:stCondLst>
                                            <p:cond delay="375"/>
                                          </p:stCondLst>
                                        </p:cTn>
                                        <p:tgtEl>
                                          <p:spTgt spid="17"/>
                                        </p:tgtEl>
                                        <p:attrNameLst>
                                          <p:attrName>r</p:attrName>
                                        </p:attrNameLst>
                                      </p:cBhvr>
                                    </p:animRot>
                                  </p:childTnLst>
                                </p:cTn>
                              </p:par>
                              <p:par>
                                <p:cTn id="17" presetID="21" presetClass="emph" presetSubtype="0" repeatCount="indefinite" fill="hold" grpId="1" nodeType="withEffect">
                                  <p:stCondLst>
                                    <p:cond delay="0"/>
                                  </p:stCondLst>
                                  <p:iterate type="lt">
                                    <p:tmPct val="0"/>
                                  </p:iterate>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500"/>
                                        <p:tgtEl>
                                          <p:spTgt spid="2"/>
                                        </p:tgtEl>
                                      </p:cBhvr>
                                    </p:animEffect>
                                  </p:childTnLst>
                                </p:cTn>
                              </p:par>
                              <p:par>
                                <p:cTn id="25" presetID="2" presetClass="mediacall" presetSubtype="0" fill="hold" nodeType="withEffect">
                                  <p:stCondLst>
                                    <p:cond delay="0"/>
                                  </p:stCondLst>
                                  <p:childTnLst>
                                    <p:cmd type="call" cmd="togglePause">
                                      <p:cBhvr>
                                        <p:cTn id="2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27" fill="hold" display="0">
                  <p:stCondLst>
                    <p:cond delay="indefinite"/>
                  </p:stCondLst>
                  <p:endCondLst>
                    <p:cond evt="onStopAudio" delay="0">
                      <p:tgtEl>
                        <p:sldTgt/>
                      </p:tgtEl>
                    </p:cond>
                  </p:endCondLst>
                </p:cTn>
                <p:tgtEl>
                  <p:spTgt spid="14"/>
                </p:tgtEl>
              </p:cMediaNode>
            </p:audio>
          </p:childTnLst>
        </p:cTn>
      </p:par>
    </p:tnLst>
    <p:bldLst>
      <p:bldP spid="17" grpId="0"/>
      <p:bldP spid="17" grpId="1"/>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5109792" y="771310"/>
            <a:ext cx="2242053" cy="224205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6403992" y="8897118"/>
            <a:ext cx="870569" cy="952743"/>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300594" y="9498067"/>
            <a:ext cx="552774" cy="604951"/>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900"/>
            <a:ext cx="5130550" cy="3657600"/>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7" name="Group 16"/>
          <p:cNvGrpSpPr/>
          <p:nvPr/>
        </p:nvGrpSpPr>
        <p:grpSpPr>
          <a:xfrm>
            <a:off x="6564629" y="3774280"/>
            <a:ext cx="5130550" cy="3657600"/>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7079701" y="4649933"/>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1" name="Group 20"/>
          <p:cNvGrpSpPr/>
          <p:nvPr/>
        </p:nvGrpSpPr>
        <p:grpSpPr>
          <a:xfrm>
            <a:off x="12062458" y="3774280"/>
            <a:ext cx="5130554" cy="3657600"/>
            <a:chOff x="12448416" y="3527258"/>
            <a:chExt cx="5839584" cy="3657600"/>
          </a:xfrm>
        </p:grpSpPr>
        <p:grpSp>
          <p:nvGrpSpPr>
            <p:cNvPr id="22" name="Group 4"/>
            <p:cNvGrpSpPr/>
            <p:nvPr/>
          </p:nvGrpSpPr>
          <p:grpSpPr>
            <a:xfrm>
              <a:off x="12448416" y="3527258"/>
              <a:ext cx="5839584" cy="3657600"/>
              <a:chOff x="0" y="0"/>
              <a:chExt cx="1669403" cy="2066396"/>
            </a:xfrm>
          </p:grpSpPr>
          <p:sp>
            <p:nvSpPr>
              <p:cNvPr id="24"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541218" y="3768628"/>
              <a:ext cx="5605404" cy="3170099"/>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a:t>
              </a:r>
              <a:r>
                <a:rPr lang="vi-VN" sz="4000" kern="0" smtClean="0">
                  <a:latin typeface="Arial"/>
                  <a:ea typeface="Calibri" panose="020F0502020204030204" pitchFamily="34" charset="0"/>
                  <a:cs typeface="Times New Roman" panose="02020603050405020304" pitchFamily="18" charset="0"/>
                  <a:sym typeface="Arial"/>
                </a:rPr>
                <a:t>Chuẩn </a:t>
              </a:r>
              <a:r>
                <a:rPr lang="vi-VN" sz="4000" kern="0">
                  <a:latin typeface="Arial"/>
                  <a:ea typeface="Calibri" panose="020F0502020204030204" pitchFamily="34" charset="0"/>
                  <a:cs typeface="Times New Roman" panose="02020603050405020304" pitchFamily="18" charset="0"/>
                  <a:sym typeface="Arial"/>
                </a:rPr>
                <a:t>bị trước </a:t>
              </a:r>
              <a:endParaRPr lang="en-US" sz="4000" kern="0" smtClean="0">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smtClean="0">
                  <a:latin typeface="Arial"/>
                  <a:ea typeface="Calibri" panose="020F0502020204030204" pitchFamily="34" charset="0"/>
                  <a:cs typeface="Times New Roman" panose="02020603050405020304" pitchFamily="18" charset="0"/>
                  <a:sym typeface="Arial"/>
                </a:rPr>
                <a:t>“Bài </a:t>
              </a:r>
              <a:r>
                <a:rPr lang="vi-VN" sz="4000" b="1" kern="0">
                  <a:latin typeface="Arial"/>
                  <a:ea typeface="Calibri" panose="020F0502020204030204" pitchFamily="34" charset="0"/>
                  <a:cs typeface="Times New Roman" panose="02020603050405020304" pitchFamily="18" charset="0"/>
                  <a:sym typeface="Arial"/>
                </a:rPr>
                <a:t>2</a:t>
              </a:r>
              <a:r>
                <a:rPr lang="vi-VN" sz="4000" b="1" kern="0">
                  <a:latin typeface="Arial"/>
                  <a:ea typeface="Calibri" panose="020F0502020204030204" pitchFamily="34" charset="0"/>
                  <a:cs typeface="Times New Roman" panose="02020603050405020304" pitchFamily="18" charset="0"/>
                  <a:sym typeface="Arial"/>
                </a:rPr>
                <a:t>. </a:t>
              </a:r>
              <a:endParaRPr lang="en-US" sz="4000" b="1" kern="0" smtClean="0">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smtClean="0">
                  <a:latin typeface="Arial"/>
                  <a:ea typeface="Calibri" panose="020F0502020204030204" pitchFamily="34" charset="0"/>
                  <a:cs typeface="Times New Roman" panose="02020603050405020304" pitchFamily="18" charset="0"/>
                  <a:sym typeface="Arial"/>
                </a:rPr>
                <a:t>Tia </a:t>
              </a:r>
              <a:r>
                <a:rPr lang="vi-VN" sz="4000" b="1" kern="0">
                  <a:latin typeface="Arial"/>
                  <a:ea typeface="Calibri" panose="020F0502020204030204" pitchFamily="34" charset="0"/>
                  <a:cs typeface="Times New Roman" panose="02020603050405020304" pitchFamily="18" charset="0"/>
                  <a:sym typeface="Arial"/>
                </a:rPr>
                <a:t>phân giác”.</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16543">
            <a:off x="606142" y="8235148"/>
            <a:ext cx="2522151" cy="1286117"/>
          </a:xfrm>
          <a:prstGeom prst="rect">
            <a:avLst/>
          </a:prstGeom>
        </p:spPr>
      </p:pic>
      <p:pic>
        <p:nvPicPr>
          <p:cNvPr id="26"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8587542">
            <a:off x="3813490" y="693167"/>
            <a:ext cx="1245923" cy="791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71600" y="1866900"/>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1038620" y="1573915"/>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627544"/>
            </a:xfrm>
            <a:prstGeom prst="rect">
              <a:avLst/>
            </a:prstGeom>
            <a:noFill/>
          </p:spPr>
          <p:txBody>
            <a:bodyPr lIns="0" tIns="0" rIns="0" bIns="0" rtlCol="0" anchor="t">
              <a:spAutoFit/>
            </a:bodyPr>
            <a:lstStyle/>
            <a:p>
              <a:pPr algn="ctr">
                <a:lnSpc>
                  <a:spcPts val="4368"/>
                </a:lnSpc>
              </a:pPr>
              <a:r>
                <a:rPr lang="en-US" sz="7000" b="1" smtClean="0">
                  <a:latin typeface="Arial" panose="020B0604020202020204" pitchFamily="34" charset="0"/>
                  <a:cs typeface="Arial" panose="020B0604020202020204" pitchFamily="34" charset="0"/>
                </a:rPr>
                <a:t>01</a:t>
              </a:r>
              <a:endParaRPr lang="en-US" sz="7000" b="1">
                <a:latin typeface="Arial" panose="020B0604020202020204" pitchFamily="34" charset="0"/>
                <a:cs typeface="Arial" panose="020B0604020202020204" pitchFamily="34" charset="0"/>
              </a:endParaRPr>
            </a:p>
          </p:txBody>
        </p:sp>
      </p:grpSp>
      <p:sp>
        <p:nvSpPr>
          <p:cNvPr id="13" name="Rectangle 12"/>
          <p:cNvSpPr/>
          <p:nvPr/>
        </p:nvSpPr>
        <p:spPr>
          <a:xfrm>
            <a:off x="5914606" y="3046776"/>
            <a:ext cx="6963194" cy="1708160"/>
          </a:xfrm>
          <a:prstGeom prst="rect">
            <a:avLst/>
          </a:prstGeom>
        </p:spPr>
        <p:txBody>
          <a:bodyPr wrap="square">
            <a:spAutoFit/>
          </a:bodyPr>
          <a:lstStyle/>
          <a:p>
            <a:pPr algn="just">
              <a:lnSpc>
                <a:spcPct val="150000"/>
              </a:lnSpc>
              <a:tabLst>
                <a:tab pos="360045" algn="l"/>
                <a:tab pos="720090" algn="l"/>
              </a:tabLst>
            </a:pPr>
            <a:r>
              <a:rPr lang="en-US" sz="7000" b="1" smtClean="0">
                <a:latin typeface="Arial" panose="020B0604020202020204" pitchFamily="34" charset="0"/>
                <a:ea typeface="Calibri" panose="020F0502020204030204" pitchFamily="34" charset="0"/>
                <a:cs typeface="Arial" panose="020B0604020202020204" pitchFamily="34" charset="0"/>
              </a:rPr>
              <a:t>Hai góc kề bù</a:t>
            </a:r>
            <a:endParaRPr lang="en-US" sz="700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8542839" y="7471209"/>
            <a:ext cx="1859128" cy="33929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12" name="Group 11"/>
          <p:cNvGrpSpPr/>
          <p:nvPr/>
        </p:nvGrpSpPr>
        <p:grpSpPr>
          <a:xfrm>
            <a:off x="10704788" y="1687456"/>
            <a:ext cx="6537705" cy="7501317"/>
            <a:chOff x="10616670" y="1834206"/>
            <a:chExt cx="5904130" cy="5920028"/>
          </a:xfrm>
        </p:grpSpPr>
        <p:pic>
          <p:nvPicPr>
            <p:cNvPr id="4" name="Picture 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326200" y="1834206"/>
              <a:ext cx="5194600" cy="5819878"/>
            </a:xfrm>
            <a:prstGeom prst="rect">
              <a:avLst/>
            </a:prstGeom>
          </p:spPr>
        </p:pic>
        <p:pic>
          <p:nvPicPr>
            <p:cNvPr id="5" name="Picture 4"/>
            <p:cNvPicPr>
              <a:picLocks noChangeAspect="1"/>
            </p:cNvPicPr>
            <p:nvPr/>
          </p:nvPicPr>
          <p:blipFill>
            <a:blip r:embed="rId3"/>
            <a:stretch>
              <a:fillRect/>
            </a:stretch>
          </p:blipFill>
          <p:spPr>
            <a:xfrm rot="2683242">
              <a:off x="10616670" y="5150997"/>
              <a:ext cx="2836650" cy="800100"/>
            </a:xfrm>
            <a:prstGeom prst="rect">
              <a:avLst/>
            </a:prstGeom>
          </p:spPr>
        </p:pic>
        <p:pic>
          <p:nvPicPr>
            <p:cNvPr id="25" name="Picture 24"/>
            <p:cNvPicPr>
              <a:picLocks noChangeAspect="1"/>
            </p:cNvPicPr>
            <p:nvPr/>
          </p:nvPicPr>
          <p:blipFill>
            <a:blip r:embed="rId3"/>
            <a:stretch>
              <a:fillRect/>
            </a:stretch>
          </p:blipFill>
          <p:spPr>
            <a:xfrm rot="2683242">
              <a:off x="12496830" y="6830121"/>
              <a:ext cx="2540680" cy="924113"/>
            </a:xfrm>
            <a:prstGeom prst="rect">
              <a:avLst/>
            </a:prstGeom>
          </p:spPr>
        </p:pic>
        <p:pic>
          <p:nvPicPr>
            <p:cNvPr id="29" name="Picture 28"/>
            <p:cNvPicPr>
              <a:picLocks noChangeAspect="1"/>
            </p:cNvPicPr>
            <p:nvPr/>
          </p:nvPicPr>
          <p:blipFill>
            <a:blip r:embed="rId3"/>
            <a:stretch>
              <a:fillRect/>
            </a:stretch>
          </p:blipFill>
          <p:spPr>
            <a:xfrm rot="199902">
              <a:off x="12853230" y="6738871"/>
              <a:ext cx="1993968" cy="725259"/>
            </a:xfrm>
            <a:prstGeom prst="rect">
              <a:avLst/>
            </a:prstGeom>
          </p:spPr>
        </p:pic>
      </p:grpSp>
      <p:grpSp>
        <p:nvGrpSpPr>
          <p:cNvPr id="2" name="Group 2"/>
          <p:cNvGrpSpPr/>
          <p:nvPr/>
        </p:nvGrpSpPr>
        <p:grpSpPr>
          <a:xfrm rot="-5400000">
            <a:off x="1508761" y="-1562101"/>
            <a:ext cx="16002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4" cstate="print">
            <a:duotone>
              <a:prstClr val="black"/>
              <a:schemeClr val="tx1">
                <a:tint val="45000"/>
                <a:satMod val="400000"/>
              </a:schemeClr>
            </a:duotone>
            <a:extLst>
              <a:ext uri="{BEBA8EAE-BF5A-486C-A8C5-ECC9F3942E4B}">
                <a14:imgProps xmlns:a14="http://schemas.microsoft.com/office/drawing/2010/main">
                  <a14:imgLayer r:embed="rId5">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0263" y="647699"/>
            <a:ext cx="1224738" cy="1143000"/>
          </a:xfrm>
          <a:prstGeom prst="rect">
            <a:avLst/>
          </a:prstGeom>
        </p:spPr>
      </p:pic>
      <p:sp>
        <p:nvSpPr>
          <p:cNvPr id="10" name="TextBox 9"/>
          <p:cNvSpPr txBox="1"/>
          <p:nvPr/>
        </p:nvSpPr>
        <p:spPr>
          <a:xfrm>
            <a:off x="2057401" y="826784"/>
            <a:ext cx="3581400" cy="784830"/>
          </a:xfrm>
          <a:prstGeom prst="rect">
            <a:avLst/>
          </a:prstGeom>
          <a:noFill/>
        </p:spPr>
        <p:txBody>
          <a:bodyPr wrap="square" rtlCol="0">
            <a:spAutoFit/>
          </a:bodyPr>
          <a:lstStyle/>
          <a:p>
            <a:r>
              <a:rPr lang="nl-NL" sz="4500" b="1">
                <a:latin typeface="Arial" panose="020B0604020202020204" pitchFamily="34" charset="0"/>
                <a:cs typeface="Arial" panose="020B0604020202020204" pitchFamily="34" charset="0"/>
              </a:rPr>
              <a:t>HĐKP 1</a:t>
            </a:r>
            <a:r>
              <a:rPr lang="nl-NL" sz="4500" b="1" smtClean="0">
                <a:latin typeface="Arial" panose="020B0604020202020204" pitchFamily="34" charset="0"/>
                <a:cs typeface="Arial" panose="020B0604020202020204" pitchFamily="34" charset="0"/>
              </a:rPr>
              <a:t>:</a:t>
            </a:r>
            <a:endParaRPr lang="en-US" sz="4500">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272465" y="-1880758"/>
            <a:ext cx="3124200" cy="3108579"/>
          </a:xfrm>
          <a:prstGeom prst="rect">
            <a:avLst/>
          </a:prstGeom>
        </p:spPr>
      </p:pic>
      <p:pic>
        <p:nvPicPr>
          <p:cNvPr id="22"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52792" y="9498958"/>
            <a:ext cx="8659085" cy="2902946"/>
          </a:xfrm>
          <a:prstGeom prst="rect">
            <a:avLst/>
          </a:prstGeom>
        </p:spPr>
      </p:pic>
      <p:pic>
        <p:nvPicPr>
          <p:cNvPr id="23"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76800" y="9516270"/>
            <a:ext cx="9534701" cy="2868322"/>
          </a:xfrm>
          <a:prstGeom prst="rect">
            <a:avLst/>
          </a:prstGeom>
        </p:spPr>
      </p:pic>
      <p:pic>
        <p:nvPicPr>
          <p:cNvPr id="24"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53408" y="9498958"/>
            <a:ext cx="8659085" cy="2868322"/>
          </a:xfrm>
          <a:prstGeom prst="rect">
            <a:avLst/>
          </a:prstGeom>
        </p:spPr>
      </p:pic>
      <p:grpSp>
        <p:nvGrpSpPr>
          <p:cNvPr id="11" name="Group 10"/>
          <p:cNvGrpSpPr/>
          <p:nvPr/>
        </p:nvGrpSpPr>
        <p:grpSpPr>
          <a:xfrm>
            <a:off x="680263" y="2353313"/>
            <a:ext cx="7801493" cy="3671583"/>
            <a:chOff x="304800" y="2781300"/>
            <a:chExt cx="7801493" cy="3671583"/>
          </a:xfrm>
        </p:grpSpPr>
        <p:sp>
          <p:nvSpPr>
            <p:cNvPr id="8" name="Rectangle 7"/>
            <p:cNvSpPr/>
            <p:nvPr/>
          </p:nvSpPr>
          <p:spPr>
            <a:xfrm>
              <a:off x="304800" y="2781300"/>
              <a:ext cx="7801493" cy="3671583"/>
            </a:xfrm>
            <a:prstGeom prst="rect">
              <a:avLst/>
            </a:prstGeom>
          </p:spPr>
          <p:txBody>
            <a:bodyPr wrap="square">
              <a:spAutoFit/>
            </a:bodyPr>
            <a:lstStyle/>
            <a:p>
              <a:pPr algn="just">
                <a:lnSpc>
                  <a:spcPct val="150000"/>
                </a:lnSpc>
              </a:pPr>
              <a:r>
                <a:rPr lang="en-US" sz="4000">
                  <a:solidFill>
                    <a:schemeClr val="bg1"/>
                  </a:solidFill>
                  <a:latin typeface="Arial" panose="020B0604020202020204" pitchFamily="34" charset="0"/>
                  <a:cs typeface="Arial" panose="020B0604020202020204" pitchFamily="34" charset="0"/>
                </a:rPr>
                <a:t>a) Quan sát </a:t>
              </a:r>
              <a:r>
                <a:rPr lang="en-US" sz="4000" smtClean="0">
                  <a:solidFill>
                    <a:schemeClr val="bg1"/>
                  </a:solidFill>
                  <a:latin typeface="Arial" panose="020B0604020202020204" pitchFamily="34" charset="0"/>
                  <a:cs typeface="Arial" panose="020B0604020202020204" pitchFamily="34" charset="0"/>
                </a:rPr>
                <a:t>Hình 1 </a:t>
              </a:r>
              <a:r>
                <a:rPr lang="en-US" sz="4000">
                  <a:solidFill>
                    <a:schemeClr val="bg1"/>
                  </a:solidFill>
                  <a:latin typeface="Arial" panose="020B0604020202020204" pitchFamily="34" charset="0"/>
                  <a:cs typeface="Arial" panose="020B0604020202020204" pitchFamily="34" charset="0"/>
                </a:rPr>
                <a:t>và cho biết hai </a:t>
              </a:r>
              <a:r>
                <a:rPr lang="en-US" sz="4000" smtClean="0">
                  <a:solidFill>
                    <a:schemeClr val="bg1"/>
                  </a:solidFill>
                  <a:latin typeface="Arial" panose="020B0604020202020204" pitchFamily="34" charset="0"/>
                  <a:cs typeface="Arial" panose="020B0604020202020204" pitchFamily="34" charset="0"/>
                </a:rPr>
                <a:t>góc     </a:t>
              </a:r>
              <a:r>
                <a:rPr lang="en-US" sz="4000">
                  <a:solidFill>
                    <a:schemeClr val="bg1"/>
                  </a:solidFill>
                  <a:latin typeface="Arial" panose="020B0604020202020204" pitchFamily="34" charset="0"/>
                  <a:cs typeface="Arial" panose="020B0604020202020204" pitchFamily="34" charset="0"/>
                </a:rPr>
                <a:t> </a:t>
              </a:r>
              <a:r>
                <a:rPr lang="en-US" sz="4000" smtClean="0">
                  <a:solidFill>
                    <a:schemeClr val="bg1"/>
                  </a:solidFill>
                  <a:latin typeface="Arial" panose="020B0604020202020204" pitchFamily="34" charset="0"/>
                  <a:cs typeface="Arial" panose="020B0604020202020204" pitchFamily="34" charset="0"/>
                </a:rPr>
                <a:t>  </a:t>
              </a:r>
              <a:r>
                <a:rPr lang="en-US" sz="4000">
                  <a:solidFill>
                    <a:schemeClr val="bg1"/>
                  </a:solidFill>
                  <a:latin typeface="Arial" panose="020B0604020202020204" pitchFamily="34" charset="0"/>
                  <a:cs typeface="Arial" panose="020B0604020202020204" pitchFamily="34" charset="0"/>
                </a:rPr>
                <a:t> và  </a:t>
              </a:r>
              <a:r>
                <a:rPr lang="en-US" sz="4000" smtClean="0">
                  <a:solidFill>
                    <a:schemeClr val="bg1"/>
                  </a:solidFill>
                  <a:latin typeface="Arial" panose="020B0604020202020204" pitchFamily="34" charset="0"/>
                  <a:cs typeface="Arial" panose="020B0604020202020204" pitchFamily="34" charset="0"/>
                </a:rPr>
                <a:t>       có</a:t>
              </a:r>
              <a:r>
                <a:rPr lang="en-US" sz="4000">
                  <a:solidFill>
                    <a:schemeClr val="bg1"/>
                  </a:solidFill>
                  <a:latin typeface="Arial" panose="020B0604020202020204" pitchFamily="34" charset="0"/>
                  <a:cs typeface="Arial" panose="020B0604020202020204" pitchFamily="34" charset="0"/>
                </a:rPr>
                <a:t>:</a:t>
              </a:r>
            </a:p>
            <a:p>
              <a:pPr algn="just">
                <a:lnSpc>
                  <a:spcPct val="150000"/>
                </a:lnSpc>
              </a:pPr>
              <a:r>
                <a:rPr lang="en-US" sz="4000">
                  <a:solidFill>
                    <a:schemeClr val="bg1"/>
                  </a:solidFill>
                  <a:latin typeface="Arial" panose="020B0604020202020204" pitchFamily="34" charset="0"/>
                  <a:cs typeface="Arial" panose="020B0604020202020204" pitchFamily="34" charset="0"/>
                </a:rPr>
                <a:t>- Cạnh nào chung?</a:t>
              </a:r>
            </a:p>
            <a:p>
              <a:pPr algn="just">
                <a:lnSpc>
                  <a:spcPct val="150000"/>
                </a:lnSpc>
              </a:pPr>
              <a:r>
                <a:rPr lang="en-US" sz="4000">
                  <a:solidFill>
                    <a:schemeClr val="bg1"/>
                  </a:solidFill>
                  <a:latin typeface="Arial" panose="020B0604020202020204" pitchFamily="34" charset="0"/>
                  <a:cs typeface="Arial" panose="020B0604020202020204" pitchFamily="34" charset="0"/>
                </a:rPr>
                <a:t>- Điểm trong nào chung?</a:t>
              </a:r>
              <a:endParaRPr lang="en-US" sz="4000" b="0" i="0">
                <a:solidFill>
                  <a:schemeClr val="bg1"/>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2057401" y="3889071"/>
                  <a:ext cx="1214563" cy="728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𝑥𝑂𝑦</m:t>
                            </m:r>
                          </m:e>
                        </m:acc>
                      </m:oMath>
                    </m:oMathPara>
                  </a14:m>
                  <a:endParaRPr lang="en-US" sz="400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057401" y="3889071"/>
                  <a:ext cx="1214563" cy="728020"/>
                </a:xfrm>
                <a:prstGeom prst="rect">
                  <a:avLst/>
                </a:prstGeom>
                <a:blipFill rotWithShape="0">
                  <a:blip r:embed="rId12"/>
                  <a:stretch>
                    <a:fillRect/>
                  </a:stretch>
                </a:blipFill>
              </p:spPr>
              <p:txBody>
                <a:bodyPr/>
                <a:lstStyle/>
                <a:p>
                  <a:r>
                    <a:rPr lang="en-US">
                      <a:noFill/>
                    </a:rPr>
                    <a:t> </a:t>
                  </a:r>
                </a:p>
              </p:txBody>
            </p:sp>
          </mc:Fallback>
        </mc:AlternateContent>
      </p:grpSp>
      <p:grpSp>
        <p:nvGrpSpPr>
          <p:cNvPr id="19" name="Group 18"/>
          <p:cNvGrpSpPr/>
          <p:nvPr/>
        </p:nvGrpSpPr>
        <p:grpSpPr>
          <a:xfrm>
            <a:off x="649782" y="6203350"/>
            <a:ext cx="11161217" cy="1969193"/>
            <a:chOff x="649782" y="6203350"/>
            <a:chExt cx="11161217" cy="1969193"/>
          </a:xfrm>
        </p:grpSpPr>
        <mc:AlternateContent xmlns:mc="http://schemas.openxmlformats.org/markup-compatibility/2006" xmlns:a14="http://schemas.microsoft.com/office/drawing/2010/main">
          <mc:Choice Requires="a14">
            <p:sp>
              <p:nvSpPr>
                <p:cNvPr id="17" name="Rectangle 16"/>
                <p:cNvSpPr/>
                <p:nvPr/>
              </p:nvSpPr>
              <p:spPr>
                <a:xfrm>
                  <a:off x="649782" y="6203350"/>
                  <a:ext cx="11161217" cy="1969193"/>
                </a:xfrm>
                <a:prstGeom prst="rect">
                  <a:avLst/>
                </a:prstGeom>
              </p:spPr>
              <p:txBody>
                <a:bodyPr wrap="square">
                  <a:spAutoFit/>
                </a:bodyPr>
                <a:lstStyle/>
                <a:p>
                  <a:pPr>
                    <a:lnSpc>
                      <a:spcPct val="150000"/>
                    </a:lnSpc>
                  </a:pPr>
                  <a:r>
                    <a:rPr lang="en-US" sz="4000" smtClean="0">
                      <a:solidFill>
                        <a:schemeClr val="bg1"/>
                      </a:solidFill>
                      <a:latin typeface="Arial" panose="020B0604020202020204" pitchFamily="34" charset="0"/>
                      <a:cs typeface="Arial" panose="020B0604020202020204" pitchFamily="34" charset="0"/>
                    </a:rPr>
                    <a:t>b) Hãy đo các góc</a:t>
                  </a:r>
                  <a:r>
                    <a:rPr lang="en-US" sz="4000">
                      <a:solidFill>
                        <a:schemeClr val="bg1"/>
                      </a:solidFill>
                      <a:latin typeface="Arial" panose="020B0604020202020204" pitchFamily="34" charset="0"/>
                      <a:cs typeface="Arial" panose="020B0604020202020204" pitchFamily="34" charset="0"/>
                    </a:rPr>
                    <a:t> </a:t>
                  </a:r>
                  <a:r>
                    <a:rPr lang="en-US" sz="4000" smtClean="0">
                      <a:solidFill>
                        <a:schemeClr val="bg1"/>
                      </a:solidFill>
                      <a:latin typeface="Arial" panose="020B0604020202020204" pitchFamily="34" charset="0"/>
                      <a:cs typeface="Arial" panose="020B0604020202020204" pitchFamily="34" charset="0"/>
                    </a:rPr>
                    <a:t>                        trong </a:t>
                  </a:r>
                  <a:r>
                    <a:rPr lang="en-US" sz="4000">
                      <a:solidFill>
                        <a:schemeClr val="bg1"/>
                      </a:solidFill>
                      <a:latin typeface="Arial" panose="020B0604020202020204" pitchFamily="34" charset="0"/>
                      <a:cs typeface="Arial" panose="020B0604020202020204" pitchFamily="34" charset="0"/>
                    </a:rPr>
                    <a:t>Hình 1 rồi so sánh tổng số đo </a:t>
                  </a:r>
                  <a:r>
                    <a:rPr lang="en-US" sz="4000" smtClean="0">
                      <a:solidFill>
                        <a:schemeClr val="bg1"/>
                      </a:solidFill>
                      <a:latin typeface="Arial" panose="020B0604020202020204" pitchFamily="34" charset="0"/>
                      <a:cs typeface="Arial" panose="020B0604020202020204" pitchFamily="34" charset="0"/>
                    </a:rPr>
                    <a:t>của </a:t>
                  </a:r>
                  <a14:m>
                    <m:oMath xmlns:m="http://schemas.openxmlformats.org/officeDocument/2006/math">
                      <m:acc>
                        <m:accPr>
                          <m:chr m:val="̂"/>
                          <m:ctrlPr>
                            <a:rPr lang="en-US" sz="4000" i="1" smtClean="0">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𝑥𝑂𝑦</m:t>
                          </m:r>
                        </m:e>
                      </m:acc>
                    </m:oMath>
                  </a14:m>
                  <a:r>
                    <a:rPr lang="en-US" sz="4000">
                      <a:solidFill>
                        <a:schemeClr val="bg1"/>
                      </a:solidFill>
                      <a:latin typeface="Arial" panose="020B0604020202020204" pitchFamily="34" charset="0"/>
                      <a:cs typeface="Arial" panose="020B0604020202020204" pitchFamily="34" charset="0"/>
                    </a:rPr>
                    <a:t> </a:t>
                  </a:r>
                  <a:r>
                    <a:rPr lang="en-US" sz="4000" smtClean="0">
                      <a:solidFill>
                        <a:schemeClr val="bg1"/>
                      </a:solidFill>
                      <a:latin typeface="Arial" panose="020B0604020202020204" pitchFamily="34" charset="0"/>
                      <a:cs typeface="Arial" panose="020B0604020202020204" pitchFamily="34" charset="0"/>
                    </a:rPr>
                    <a:t>và </a:t>
                  </a: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𝑦𝑂𝑧</m:t>
                          </m:r>
                        </m:e>
                      </m:acc>
                    </m:oMath>
                  </a14:m>
                  <a:r>
                    <a:rPr lang="en-US" sz="4000">
                      <a:solidFill>
                        <a:schemeClr val="bg1"/>
                      </a:solidFill>
                      <a:latin typeface="Arial" panose="020B0604020202020204" pitchFamily="34" charset="0"/>
                      <a:cs typeface="Arial" panose="020B0604020202020204" pitchFamily="34" charset="0"/>
                    </a:rPr>
                    <a:t> </a:t>
                  </a:r>
                  <a:r>
                    <a:rPr lang="en-US" sz="4000" smtClean="0">
                      <a:solidFill>
                        <a:schemeClr val="bg1"/>
                      </a:solidFill>
                      <a:latin typeface="Arial" panose="020B0604020202020204" pitchFamily="34" charset="0"/>
                      <a:cs typeface="Arial" panose="020B0604020202020204" pitchFamily="34" charset="0"/>
                    </a:rPr>
                    <a:t>với</a:t>
                  </a:r>
                  <a:r>
                    <a:rPr lang="en-US" sz="400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𝑥𝑂𝑧</m:t>
                          </m:r>
                        </m:e>
                      </m:acc>
                    </m:oMath>
                  </a14:m>
                  <a:r>
                    <a:rPr lang="en-US" sz="4000" smtClean="0">
                      <a:solidFill>
                        <a:schemeClr val="bg1"/>
                      </a:solidFill>
                      <a:latin typeface="Arial" panose="020B0604020202020204" pitchFamily="34" charset="0"/>
                      <a:cs typeface="Arial" panose="020B0604020202020204" pitchFamily="34" charset="0"/>
                    </a:rPr>
                    <a:t>.</a:t>
                  </a:r>
                  <a:endParaRPr lang="en-US" sz="4000">
                    <a:solidFill>
                      <a:schemeClr val="bg1"/>
                    </a:solidFill>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49782" y="6203350"/>
                  <a:ext cx="11161217" cy="1969193"/>
                </a:xfrm>
                <a:prstGeom prst="rect">
                  <a:avLst/>
                </a:prstGeom>
                <a:blipFill rotWithShape="0">
                  <a:blip r:embed="rId15"/>
                  <a:stretch>
                    <a:fillRect l="-1967" b="-6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4827862" y="6358909"/>
                  <a:ext cx="3533468" cy="728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𝑥𝑂𝑦</m:t>
                            </m:r>
                          </m:e>
                        </m:acc>
                        <m:r>
                          <a:rPr lang="en-US" sz="4000" b="0" i="1" smtClean="0">
                            <a:solidFill>
                              <a:schemeClr val="bg1"/>
                            </a:solidFill>
                            <a:latin typeface="Cambria Math" panose="02040503050406030204" pitchFamily="18" charset="0"/>
                          </a:rPr>
                          <m:t>; </m:t>
                        </m:r>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𝑦𝑂𝑧</m:t>
                            </m:r>
                          </m:e>
                        </m:acc>
                        <m:r>
                          <a:rPr lang="en-US" sz="4000" b="0" i="1" smtClean="0">
                            <a:solidFill>
                              <a:schemeClr val="bg1"/>
                            </a:solidFill>
                            <a:latin typeface="Cambria Math" panose="02040503050406030204" pitchFamily="18" charset="0"/>
                          </a:rPr>
                          <m:t>;</m:t>
                        </m:r>
                        <m:acc>
                          <m:accPr>
                            <m:chr m:val="̂"/>
                            <m:ctrlPr>
                              <a:rPr lang="en-US" sz="4000" i="1">
                                <a:solidFill>
                                  <a:schemeClr val="bg1"/>
                                </a:solidFill>
                                <a:latin typeface="Cambria Math" panose="02040503050406030204" pitchFamily="18" charset="0"/>
                              </a:rPr>
                            </m:ctrlPr>
                          </m:accPr>
                          <m:e>
                            <m:r>
                              <a:rPr lang="en-US" sz="4000" b="0" i="1" smtClean="0">
                                <a:solidFill>
                                  <a:schemeClr val="bg1"/>
                                </a:solidFill>
                                <a:latin typeface="Cambria Math" panose="02040503050406030204" pitchFamily="18" charset="0"/>
                              </a:rPr>
                              <m:t>𝑥</m:t>
                            </m:r>
                            <m:r>
                              <a:rPr lang="en-US" sz="4000" i="1">
                                <a:solidFill>
                                  <a:schemeClr val="bg1"/>
                                </a:solidFill>
                                <a:latin typeface="Cambria Math" panose="02040503050406030204" pitchFamily="18" charset="0"/>
                              </a:rPr>
                              <m:t>𝑂𝑧</m:t>
                            </m:r>
                          </m:e>
                        </m:acc>
                      </m:oMath>
                    </m:oMathPara>
                  </a14:m>
                  <a:endParaRPr lang="en-US" sz="4000">
                    <a:solidFill>
                      <a:schemeClr val="bg1"/>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4827862" y="6358909"/>
                  <a:ext cx="3533468" cy="728020"/>
                </a:xfrm>
                <a:prstGeom prst="rect">
                  <a:avLst/>
                </a:prstGeom>
                <a:blipFill rotWithShape="0">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Rectangle 26"/>
              <p:cNvSpPr/>
              <p:nvPr/>
            </p:nvSpPr>
            <p:spPr>
              <a:xfrm>
                <a:off x="4294053" y="3453464"/>
                <a:ext cx="1190519" cy="728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chemeClr val="bg1"/>
                              </a:solidFill>
                              <a:latin typeface="Cambria Math" panose="02040503050406030204" pitchFamily="18" charset="0"/>
                            </a:rPr>
                          </m:ctrlPr>
                        </m:accPr>
                        <m:e>
                          <m:r>
                            <a:rPr lang="en-US" sz="4000" b="0" i="1" smtClean="0">
                              <a:solidFill>
                                <a:schemeClr val="bg1"/>
                              </a:solidFill>
                              <a:latin typeface="Cambria Math" panose="02040503050406030204" pitchFamily="18" charset="0"/>
                            </a:rPr>
                            <m:t>𝑦</m:t>
                          </m:r>
                          <m:r>
                            <a:rPr lang="en-US" sz="4000" i="1">
                              <a:solidFill>
                                <a:schemeClr val="bg1"/>
                              </a:solidFill>
                              <a:latin typeface="Cambria Math" panose="02040503050406030204" pitchFamily="18" charset="0"/>
                            </a:rPr>
                            <m:t>𝑂</m:t>
                          </m:r>
                          <m:r>
                            <a:rPr lang="en-US" sz="4000" b="0" i="1" smtClean="0">
                              <a:solidFill>
                                <a:schemeClr val="bg1"/>
                              </a:solidFill>
                              <a:latin typeface="Cambria Math" panose="02040503050406030204" pitchFamily="18" charset="0"/>
                            </a:rPr>
                            <m:t>𝑧</m:t>
                          </m:r>
                        </m:e>
                      </m:acc>
                    </m:oMath>
                  </m:oMathPara>
                </a14:m>
                <a:endParaRPr lang="en-US" sz="4000">
                  <a:solidFill>
                    <a:schemeClr val="bg1"/>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4294053" y="3453464"/>
                <a:ext cx="1190519" cy="728020"/>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Rectangle 27"/>
              <p:cNvSpPr/>
              <p:nvPr/>
            </p:nvSpPr>
            <p:spPr>
              <a:xfrm>
                <a:off x="680263" y="8343900"/>
                <a:ext cx="13169952" cy="728533"/>
              </a:xfrm>
              <a:prstGeom prst="rect">
                <a:avLst/>
              </a:prstGeom>
            </p:spPr>
            <p:txBody>
              <a:bodyPr wrap="none">
                <a:spAutoFit/>
              </a:bodyPr>
              <a:lstStyle/>
              <a:p>
                <a:r>
                  <a:rPr lang="en-US" sz="4000" smtClean="0">
                    <a:solidFill>
                      <a:schemeClr val="bg1"/>
                    </a:solidFill>
                    <a:latin typeface="Arial" panose="020B0604020202020204" pitchFamily="34" charset="0"/>
                    <a:cs typeface="Arial" panose="020B0604020202020204" pitchFamily="34" charset="0"/>
                  </a:rPr>
                  <a:t>c) Tính tổng số đo của hai góc </a:t>
                </a: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b="0" i="1" smtClean="0">
                            <a:solidFill>
                              <a:schemeClr val="bg1"/>
                            </a:solidFill>
                            <a:latin typeface="Cambria Math" panose="02040503050406030204" pitchFamily="18" charset="0"/>
                          </a:rPr>
                          <m:t>𝑚</m:t>
                        </m:r>
                        <m:r>
                          <a:rPr lang="en-US" sz="4000" i="1">
                            <a:solidFill>
                              <a:schemeClr val="bg1"/>
                            </a:solidFill>
                            <a:latin typeface="Cambria Math" panose="02040503050406030204" pitchFamily="18" charset="0"/>
                          </a:rPr>
                          <m:t>𝑂</m:t>
                        </m:r>
                        <m:r>
                          <a:rPr lang="en-US" sz="4000" b="0" i="1" smtClean="0">
                            <a:solidFill>
                              <a:schemeClr val="bg1"/>
                            </a:solidFill>
                            <a:latin typeface="Cambria Math" panose="02040503050406030204" pitchFamily="18" charset="0"/>
                          </a:rPr>
                          <m:t>𝑛</m:t>
                        </m:r>
                      </m:e>
                    </m:acc>
                  </m:oMath>
                </a14:m>
                <a:r>
                  <a:rPr lang="en-US" sz="4000">
                    <a:solidFill>
                      <a:schemeClr val="bg1"/>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b="0" i="1" smtClean="0">
                            <a:solidFill>
                              <a:schemeClr val="bg1"/>
                            </a:solidFill>
                            <a:latin typeface="Cambria Math" panose="02040503050406030204" pitchFamily="18" charset="0"/>
                          </a:rPr>
                          <m:t>𝑛</m:t>
                        </m:r>
                        <m:r>
                          <a:rPr lang="en-US" sz="4000" i="1">
                            <a:solidFill>
                              <a:schemeClr val="bg1"/>
                            </a:solidFill>
                            <a:latin typeface="Cambria Math" panose="02040503050406030204" pitchFamily="18" charset="0"/>
                          </a:rPr>
                          <m:t>𝑂</m:t>
                        </m:r>
                        <m:r>
                          <a:rPr lang="en-US" sz="4000" b="0" i="1" smtClean="0">
                            <a:solidFill>
                              <a:schemeClr val="bg1"/>
                            </a:solidFill>
                            <a:latin typeface="Cambria Math" panose="02040503050406030204" pitchFamily="18" charset="0"/>
                          </a:rPr>
                          <m:t>𝑝</m:t>
                        </m:r>
                      </m:e>
                    </m:acc>
                  </m:oMath>
                </a14:m>
                <a:r>
                  <a:rPr lang="en-US" sz="4000">
                    <a:solidFill>
                      <a:schemeClr val="bg1"/>
                    </a:solidFill>
                    <a:latin typeface="Arial" panose="020B0604020202020204" pitchFamily="34" charset="0"/>
                    <a:cs typeface="Arial" panose="020B0604020202020204" pitchFamily="34" charset="0"/>
                  </a:rPr>
                  <a:t> trong Hình 2.</a:t>
                </a:r>
              </a:p>
            </p:txBody>
          </p:sp>
        </mc:Choice>
        <mc:Fallback>
          <p:sp>
            <p:nvSpPr>
              <p:cNvPr id="28" name="Rectangle 27"/>
              <p:cNvSpPr>
                <a:spLocks noRot="1" noChangeAspect="1" noMove="1" noResize="1" noEditPoints="1" noAdjustHandles="1" noChangeArrowheads="1" noChangeShapeType="1" noTextEdit="1"/>
              </p:cNvSpPr>
              <p:nvPr/>
            </p:nvSpPr>
            <p:spPr>
              <a:xfrm>
                <a:off x="680263" y="8343900"/>
                <a:ext cx="13169952" cy="728533"/>
              </a:xfrm>
              <a:prstGeom prst="rect">
                <a:avLst/>
              </a:prstGeom>
              <a:blipFill rotWithShape="0">
                <a:blip r:embed="rId18"/>
                <a:stretch>
                  <a:fillRect l="-1667" t="-12605" r="-648" b="-35294"/>
                </a:stretch>
              </a:blipFill>
            </p:spPr>
            <p:txBody>
              <a:bodyPr/>
              <a:lstStyle/>
              <a:p>
                <a:r>
                  <a:rPr lang="en-US">
                    <a:noFill/>
                  </a:rPr>
                  <a:t> </a:t>
                </a:r>
              </a:p>
            </p:txBody>
          </p:sp>
        </mc:Fallback>
      </mc:AlternateContent>
      <p:pic>
        <p:nvPicPr>
          <p:cNvPr id="21" name="Picture 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006402">
            <a:off x="16231476" y="6738150"/>
            <a:ext cx="1561043" cy="3179902"/>
          </a:xfrm>
          <a:prstGeom prst="rect">
            <a:avLst/>
          </a:prstGeom>
        </p:spPr>
      </p:pic>
      <p:pic>
        <p:nvPicPr>
          <p:cNvPr id="30"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088099" flipH="1">
            <a:off x="16311281" y="328968"/>
            <a:ext cx="1793290" cy="1291168"/>
          </a:xfrm>
          <a:prstGeom prst="rect">
            <a:avLst/>
          </a:prstGeom>
        </p:spPr>
      </p:pic>
      <p:sp>
        <p:nvSpPr>
          <p:cNvPr id="13" name="Rectangle 12"/>
          <p:cNvSpPr/>
          <p:nvPr/>
        </p:nvSpPr>
        <p:spPr>
          <a:xfrm>
            <a:off x="11814848" y="1235214"/>
            <a:ext cx="2035367"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4000" smtClean="0">
                <a:solidFill>
                  <a:schemeClr val="tx1"/>
                </a:solidFill>
                <a:latin typeface="Arial" panose="020B0604020202020204" pitchFamily="34" charset="0"/>
                <a:cs typeface="Arial" panose="020B0604020202020204" pitchFamily="34" charset="0"/>
              </a:rPr>
              <a:t>Hình </a:t>
            </a:r>
            <a:r>
              <a:rPr lang="en-US" sz="4000">
                <a:solidFill>
                  <a:schemeClr val="tx1"/>
                </a:solidFill>
                <a:latin typeface="Arial" panose="020B0604020202020204" pitchFamily="34" charset="0"/>
                <a:cs typeface="Arial" panose="020B0604020202020204" pitchFamily="34" charset="0"/>
              </a:rPr>
              <a:t>1</a:t>
            </a:r>
            <a:endParaRPr lang="en-US">
              <a:solidFill>
                <a:schemeClr val="tx1"/>
              </a:solidFill>
            </a:endParaRPr>
          </a:p>
        </p:txBody>
      </p:sp>
    </p:spTree>
    <p:extLst>
      <p:ext uri="{BB962C8B-B14F-4D97-AF65-F5344CB8AC3E}">
        <p14:creationId xmlns:p14="http://schemas.microsoft.com/office/powerpoint/2010/main" val="52917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28"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19" name="Group 18"/>
          <p:cNvGrpSpPr/>
          <p:nvPr/>
        </p:nvGrpSpPr>
        <p:grpSpPr>
          <a:xfrm>
            <a:off x="11292840" y="3162300"/>
            <a:ext cx="6537705" cy="7501317"/>
            <a:chOff x="10616670" y="1834206"/>
            <a:chExt cx="5904130" cy="5920028"/>
          </a:xfrm>
        </p:grpSpPr>
        <p:pic>
          <p:nvPicPr>
            <p:cNvPr id="21" name="Picture 20"/>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326200" y="1834206"/>
              <a:ext cx="5194600" cy="5819878"/>
            </a:xfrm>
            <a:prstGeom prst="rect">
              <a:avLst/>
            </a:prstGeom>
          </p:spPr>
        </p:pic>
        <p:pic>
          <p:nvPicPr>
            <p:cNvPr id="22" name="Picture 21"/>
            <p:cNvPicPr>
              <a:picLocks noChangeAspect="1"/>
            </p:cNvPicPr>
            <p:nvPr/>
          </p:nvPicPr>
          <p:blipFill>
            <a:blip r:embed="rId3"/>
            <a:stretch>
              <a:fillRect/>
            </a:stretch>
          </p:blipFill>
          <p:spPr>
            <a:xfrm rot="2683242">
              <a:off x="10616670" y="5150997"/>
              <a:ext cx="2836650" cy="800100"/>
            </a:xfrm>
            <a:prstGeom prst="rect">
              <a:avLst/>
            </a:prstGeom>
          </p:spPr>
        </p:pic>
        <p:pic>
          <p:nvPicPr>
            <p:cNvPr id="23" name="Picture 22"/>
            <p:cNvPicPr>
              <a:picLocks noChangeAspect="1"/>
            </p:cNvPicPr>
            <p:nvPr/>
          </p:nvPicPr>
          <p:blipFill>
            <a:blip r:embed="rId3"/>
            <a:stretch>
              <a:fillRect/>
            </a:stretch>
          </p:blipFill>
          <p:spPr>
            <a:xfrm rot="2683242">
              <a:off x="12496830" y="6830121"/>
              <a:ext cx="2540680" cy="924113"/>
            </a:xfrm>
            <a:prstGeom prst="rect">
              <a:avLst/>
            </a:prstGeom>
          </p:spPr>
        </p:pic>
        <p:pic>
          <p:nvPicPr>
            <p:cNvPr id="25" name="Picture 24"/>
            <p:cNvPicPr>
              <a:picLocks noChangeAspect="1"/>
            </p:cNvPicPr>
            <p:nvPr/>
          </p:nvPicPr>
          <p:blipFill>
            <a:blip r:embed="rId3"/>
            <a:stretch>
              <a:fillRect/>
            </a:stretch>
          </p:blipFill>
          <p:spPr>
            <a:xfrm rot="199902">
              <a:off x="12853230" y="6738871"/>
              <a:ext cx="1993968" cy="725259"/>
            </a:xfrm>
            <a:prstGeom prst="rect">
              <a:avLst/>
            </a:prstGeom>
          </p:spPr>
        </p:pic>
      </p:grpSp>
      <p:grpSp>
        <p:nvGrpSpPr>
          <p:cNvPr id="2" name="Group 2"/>
          <p:cNvGrpSpPr/>
          <p:nvPr/>
        </p:nvGrpSpPr>
        <p:grpSpPr>
          <a:xfrm rot="-5400000">
            <a:off x="1104899" y="-914401"/>
            <a:ext cx="1371601" cy="41910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7" name="TextBox 16"/>
          <p:cNvSpPr txBox="1"/>
          <p:nvPr/>
        </p:nvSpPr>
        <p:spPr>
          <a:xfrm>
            <a:off x="990600" y="800100"/>
            <a:ext cx="2667000" cy="707886"/>
          </a:xfrm>
          <a:prstGeom prst="rect">
            <a:avLst/>
          </a:prstGeom>
          <a:noFill/>
        </p:spPr>
        <p:txBody>
          <a:bodyPr wrap="square" rtlCol="0">
            <a:spAutoFit/>
          </a:bodyPr>
          <a:lstStyle/>
          <a:p>
            <a:r>
              <a:rPr lang="en-US" sz="4000" b="1" u="sng" smtClean="0">
                <a:latin typeface="Arial" panose="020B0604020202020204" pitchFamily="34" charset="0"/>
                <a:cs typeface="Arial" panose="020B0604020202020204" pitchFamily="34" charset="0"/>
              </a:rPr>
              <a:t>Trả lời</a:t>
            </a:r>
            <a:endParaRPr lang="en-US" sz="4000" b="1" u="sng">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533400" y="2125988"/>
                <a:ext cx="10744200" cy="1969193"/>
              </a:xfrm>
              <a:prstGeom prst="rect">
                <a:avLst/>
              </a:prstGeom>
            </p:spPr>
            <p:txBody>
              <a:bodyPr wrap="square">
                <a:spAutoFit/>
              </a:bodyPr>
              <a:lstStyle/>
              <a:p>
                <a:pPr>
                  <a:lnSpc>
                    <a:spcPct val="150000"/>
                  </a:lnSpc>
                </a:pPr>
                <a:r>
                  <a:rPr lang="vi-VN" sz="4000" smtClean="0">
                    <a:solidFill>
                      <a:schemeClr val="bg1"/>
                    </a:solidFill>
                  </a:rPr>
                  <a:t>a</a:t>
                </a:r>
                <a:r>
                  <a:rPr lang="vi-VN" sz="4000">
                    <a:solidFill>
                      <a:schemeClr val="bg1"/>
                    </a:solidFill>
                  </a:rPr>
                  <a:t>) Hai góc </a:t>
                </a:r>
                <a14:m>
                  <m:oMath xmlns:m="http://schemas.openxmlformats.org/officeDocument/2006/math">
                    <m:acc>
                      <m:accPr>
                        <m:chr m:val="̂"/>
                        <m:ctrlPr>
                          <a:rPr lang="en-US" sz="4000" i="1">
                            <a:solidFill>
                              <a:prstClr val="white"/>
                            </a:solidFill>
                            <a:latin typeface="Cambria Math" panose="02040503050406030204" pitchFamily="18" charset="0"/>
                          </a:rPr>
                        </m:ctrlPr>
                      </m:accPr>
                      <m:e>
                        <m:r>
                          <a:rPr lang="en-US" sz="4000" i="1">
                            <a:solidFill>
                              <a:prstClr val="white"/>
                            </a:solidFill>
                            <a:latin typeface="Cambria Math" panose="02040503050406030204" pitchFamily="18" charset="0"/>
                          </a:rPr>
                          <m:t>𝑥𝑂𝑦</m:t>
                        </m:r>
                      </m:e>
                    </m:acc>
                  </m:oMath>
                </a14:m>
                <a:r>
                  <a:rPr lang="en-US" sz="4000">
                    <a:solidFill>
                      <a:prstClr val="white"/>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a:solidFill>
                              <a:prstClr val="white"/>
                            </a:solidFill>
                            <a:latin typeface="Cambria Math" panose="02040503050406030204" pitchFamily="18" charset="0"/>
                          </a:rPr>
                        </m:ctrlPr>
                      </m:accPr>
                      <m:e>
                        <m:r>
                          <a:rPr lang="en-US" sz="4000" i="1">
                            <a:solidFill>
                              <a:prstClr val="white"/>
                            </a:solidFill>
                            <a:latin typeface="Cambria Math" panose="02040503050406030204" pitchFamily="18" charset="0"/>
                          </a:rPr>
                          <m:t>𝑦𝑂𝑧</m:t>
                        </m:r>
                      </m:e>
                    </m:acc>
                  </m:oMath>
                </a14:m>
                <a:r>
                  <a:rPr lang="en-US" sz="4000" smtClean="0">
                    <a:solidFill>
                      <a:schemeClr val="bg1"/>
                    </a:solidFill>
                  </a:rPr>
                  <a:t> </a:t>
                </a:r>
                <a:r>
                  <a:rPr lang="vi-VN" sz="4000" smtClean="0">
                    <a:solidFill>
                      <a:schemeClr val="bg1"/>
                    </a:solidFill>
                  </a:rPr>
                  <a:t>có </a:t>
                </a:r>
                <a:r>
                  <a:rPr lang="vi-VN" sz="4000">
                    <a:solidFill>
                      <a:schemeClr val="bg1"/>
                    </a:solidFill>
                  </a:rPr>
                  <a:t>cạnh Oy chung, không có điểm trong chung.</a:t>
                </a:r>
                <a:endParaRPr lang="en-US" sz="400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533400" y="2125988"/>
                <a:ext cx="10744200" cy="1969193"/>
              </a:xfrm>
              <a:prstGeom prst="rect">
                <a:avLst/>
              </a:prstGeom>
              <a:blipFill rotWithShape="0">
                <a:blip r:embed="rId16"/>
                <a:stretch>
                  <a:fillRect l="-2043" b="-65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33400" y="4333654"/>
                <a:ext cx="10591800" cy="2922723"/>
              </a:xfrm>
              <a:prstGeom prst="rect">
                <a:avLst/>
              </a:prstGeom>
            </p:spPr>
            <p:txBody>
              <a:bodyPr wrap="square">
                <a:spAutoFit/>
              </a:bodyPr>
              <a:lstStyle/>
              <a:p>
                <a:pPr>
                  <a:lnSpc>
                    <a:spcPct val="150000"/>
                  </a:lnSpc>
                </a:pPr>
                <a:r>
                  <a:rPr lang="en-US" sz="4000" smtClean="0">
                    <a:solidFill>
                      <a:schemeClr val="bg1"/>
                    </a:solidFill>
                    <a:latin typeface="Arial" panose="020B0604020202020204" pitchFamily="34" charset="0"/>
                    <a:cs typeface="Arial" panose="020B0604020202020204" pitchFamily="34" charset="0"/>
                  </a:rPr>
                  <a:t>b) Có : </a:t>
                </a:r>
              </a:p>
              <a:p>
                <a:pPr>
                  <a:lnSpc>
                    <a:spcPct val="150000"/>
                  </a:lnSpc>
                </a:pP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𝑥𝑂𝑦</m:t>
                        </m:r>
                      </m:e>
                    </m:acc>
                  </m:oMath>
                </a14:m>
                <a:r>
                  <a:rPr lang="en-US" sz="400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4000" i="1" smtClean="0">
                        <a:solidFill>
                          <a:schemeClr val="bg1"/>
                        </a:solidFill>
                        <a:latin typeface="Cambria Math" panose="02040503050406030204" pitchFamily="18" charset="0"/>
                        <a:cs typeface="Arial" panose="020B0604020202020204" pitchFamily="34" charset="0"/>
                      </a:rPr>
                      <m:t>= </m:t>
                    </m:r>
                    <m:r>
                      <a:rPr lang="en-US" sz="4000" i="1" smtClean="0">
                        <a:solidFill>
                          <a:schemeClr val="bg1"/>
                        </a:solidFill>
                        <a:latin typeface="Cambria Math" panose="02040503050406030204" pitchFamily="18" charset="0"/>
                        <a:cs typeface="Arial" panose="020B0604020202020204" pitchFamily="34" charset="0"/>
                      </a:rPr>
                      <m:t>30</m:t>
                    </m:r>
                    <m:r>
                      <a:rPr lang="en-US" sz="4000"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a:solidFill>
                      <a:schemeClr val="bg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𝑦𝑂𝑧</m:t>
                        </m:r>
                      </m:e>
                    </m:acc>
                  </m:oMath>
                </a14:m>
                <a:r>
                  <a:rPr lang="en-US" sz="400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4000" i="1" smtClean="0">
                        <a:solidFill>
                          <a:schemeClr val="bg1"/>
                        </a:solidFill>
                        <a:latin typeface="Cambria Math" panose="02040503050406030204" pitchFamily="18" charset="0"/>
                        <a:cs typeface="Arial" panose="020B0604020202020204" pitchFamily="34" charset="0"/>
                      </a:rPr>
                      <m:t>=</m:t>
                    </m:r>
                    <m:r>
                      <a:rPr lang="en-US" sz="4000" i="1" smtClean="0">
                        <a:solidFill>
                          <a:schemeClr val="bg1"/>
                        </a:solidFill>
                        <a:latin typeface="Cambria Math" panose="02040503050406030204" pitchFamily="18" charset="0"/>
                        <a:cs typeface="Arial" panose="020B0604020202020204" pitchFamily="34" charset="0"/>
                      </a:rPr>
                      <m:t>45</m:t>
                    </m:r>
                    <m:r>
                      <a:rPr lang="en-US" sz="4000"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a:solidFill>
                      <a:schemeClr val="bg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𝑥𝑂𝑧</m:t>
                        </m:r>
                      </m:e>
                    </m:acc>
                  </m:oMath>
                </a14:m>
                <a:r>
                  <a:rPr lang="en-US" sz="400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4000" i="1" smtClean="0">
                        <a:solidFill>
                          <a:schemeClr val="bg1"/>
                        </a:solidFill>
                        <a:latin typeface="Cambria Math" panose="02040503050406030204" pitchFamily="18" charset="0"/>
                        <a:cs typeface="Arial" panose="020B0604020202020204" pitchFamily="34" charset="0"/>
                      </a:rPr>
                      <m:t>=</m:t>
                    </m:r>
                    <m:r>
                      <a:rPr lang="en-US" sz="4000" i="1" smtClean="0">
                        <a:solidFill>
                          <a:schemeClr val="bg1"/>
                        </a:solidFill>
                        <a:latin typeface="Cambria Math" panose="02040503050406030204" pitchFamily="18" charset="0"/>
                        <a:cs typeface="Arial" panose="020B0604020202020204" pitchFamily="34" charset="0"/>
                      </a:rPr>
                      <m:t>75</m:t>
                    </m:r>
                    <m:r>
                      <a:rPr lang="en-US" sz="4000"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4000" smtClean="0">
                  <a:solidFill>
                    <a:schemeClr val="bg1"/>
                  </a:solidFill>
                  <a:latin typeface="Arial" panose="020B0604020202020204" pitchFamily="34"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sz="4000" i="1">
                          <a:solidFill>
                            <a:schemeClr val="bg1"/>
                          </a:solidFill>
                          <a:latin typeface="Cambria Math" panose="02040503050406030204" pitchFamily="18" charset="0"/>
                        </a:rPr>
                        <m:t>⇒</m:t>
                      </m:r>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𝑥𝑂𝑦</m:t>
                          </m:r>
                        </m:e>
                      </m:acc>
                      <m:r>
                        <a:rPr lang="en-US" sz="4000" i="1">
                          <a:solidFill>
                            <a:schemeClr val="bg1"/>
                          </a:solidFill>
                          <a:latin typeface="Cambria Math" panose="02040503050406030204" pitchFamily="18" charset="0"/>
                        </a:rPr>
                        <m:t>+</m:t>
                      </m:r>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𝑦𝑂𝑧</m:t>
                          </m:r>
                        </m:e>
                      </m:acc>
                      <m:r>
                        <a:rPr lang="en-US" sz="4000" i="1">
                          <a:solidFill>
                            <a:schemeClr val="bg1"/>
                          </a:solidFill>
                          <a:latin typeface="Cambria Math" panose="02040503050406030204" pitchFamily="18" charset="0"/>
                        </a:rPr>
                        <m:t>=</m:t>
                      </m:r>
                      <m:acc>
                        <m:accPr>
                          <m:chr m:val="̂"/>
                          <m:ctrlPr>
                            <a:rPr lang="en-US" sz="4000" i="1">
                              <a:solidFill>
                                <a:schemeClr val="bg1"/>
                              </a:solidFill>
                              <a:latin typeface="Cambria Math" panose="02040503050406030204" pitchFamily="18" charset="0"/>
                            </a:rPr>
                          </m:ctrlPr>
                        </m:accPr>
                        <m:e>
                          <m:r>
                            <a:rPr lang="en-US" sz="4000" i="1">
                              <a:solidFill>
                                <a:schemeClr val="bg1"/>
                              </a:solidFill>
                              <a:latin typeface="Cambria Math" panose="02040503050406030204" pitchFamily="18" charset="0"/>
                            </a:rPr>
                            <m:t>𝑥𝑂𝑧</m:t>
                          </m:r>
                        </m:e>
                      </m:acc>
                    </m:oMath>
                  </m:oMathPara>
                </a14:m>
                <a:endParaRPr lang="en-US" sz="4000">
                  <a:solidFill>
                    <a:schemeClr val="bg1"/>
                  </a:solidFill>
                  <a:latin typeface="Arial" panose="020B060402020202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33400" y="4333654"/>
                <a:ext cx="10591800" cy="2922723"/>
              </a:xfrm>
              <a:prstGeom prst="rect">
                <a:avLst/>
              </a:prstGeom>
              <a:blipFill rotWithShape="0">
                <a:blip r:embed="rId17"/>
                <a:stretch>
                  <a:fillRect l="-2073"/>
                </a:stretch>
              </a:blipFill>
            </p:spPr>
            <p:txBody>
              <a:bodyPr/>
              <a:lstStyle/>
              <a:p>
                <a:r>
                  <a:rPr lang="en-US">
                    <a:noFill/>
                  </a:rPr>
                  <a:t> </a:t>
                </a:r>
              </a:p>
            </p:txBody>
          </p:sp>
        </mc:Fallback>
      </mc:AlternateContent>
      <p:pic>
        <p:nvPicPr>
          <p:cNvPr id="30" name="Picture 12"/>
          <p:cNvPicPr>
            <a:picLocks noChangeAspect="1"/>
          </p:cNvPicPr>
          <p:nvPr/>
        </p:nvPicPr>
        <p:blipFill>
          <a:blip r:embed="rId18">
            <a:alphaModFix amt="2199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30625" y="9502660"/>
            <a:ext cx="8659085" cy="2902946"/>
          </a:xfrm>
          <a:prstGeom prst="rect">
            <a:avLst/>
          </a:prstGeom>
        </p:spPr>
      </p:pic>
      <p:pic>
        <p:nvPicPr>
          <p:cNvPr id="31" name="Picture 12"/>
          <p:cNvPicPr>
            <a:picLocks noChangeAspect="1"/>
          </p:cNvPicPr>
          <p:nvPr/>
        </p:nvPicPr>
        <p:blipFill>
          <a:blip r:embed="rId18">
            <a:alphaModFix amt="2199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979321" y="9519972"/>
            <a:ext cx="9534701" cy="2868322"/>
          </a:xfrm>
          <a:prstGeom prst="rect">
            <a:avLst/>
          </a:prstGeom>
        </p:spPr>
      </p:pic>
      <p:pic>
        <p:nvPicPr>
          <p:cNvPr id="32" name="Picture 12"/>
          <p:cNvPicPr>
            <a:picLocks noChangeAspect="1"/>
          </p:cNvPicPr>
          <p:nvPr/>
        </p:nvPicPr>
        <p:blipFill>
          <a:blip r:embed="rId18">
            <a:alphaModFix amt="2199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277600" y="9590378"/>
            <a:ext cx="8659085" cy="2868322"/>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533400" y="7200900"/>
                <a:ext cx="9144000" cy="1969963"/>
              </a:xfrm>
              <a:prstGeom prst="rect">
                <a:avLst/>
              </a:prstGeom>
            </p:spPr>
            <p:txBody>
              <a:bodyPr>
                <a:spAutoFit/>
              </a:bodyPr>
              <a:lstStyle/>
              <a:p>
                <a:pPr>
                  <a:lnSpc>
                    <a:spcPct val="150000"/>
                  </a:lnSpc>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c) Có:</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𝑚𝑂𝑛</m:t>
                          </m:r>
                        </m:e>
                      </m:acc>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𝑛𝑂𝑝</m:t>
                          </m:r>
                        </m:e>
                      </m:acc>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sSup>
                        <m:sSup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3</m:t>
                          </m:r>
                        </m:e>
                        <m: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14</m:t>
                      </m:r>
                      <m:sSup>
                        <m:sSup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7</m:t>
                          </m:r>
                        </m:e>
                        <m: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m:t>
                      </m:r>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18</m:t>
                      </m:r>
                      <m:sSup>
                        <m:sSupPr>
                          <m:ctrlP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0</m:t>
                          </m:r>
                        </m:e>
                        <m:sup>
                          <m:r>
                            <a:rPr lang="en-US" sz="4000" i="1">
                              <a:solidFill>
                                <a:schemeClr val="bg1"/>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oMath>
                  </m:oMathPara>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533400" y="7200900"/>
                <a:ext cx="9144000" cy="1969963"/>
              </a:xfrm>
              <a:prstGeom prst="rect">
                <a:avLst/>
              </a:prstGeom>
              <a:blipFill rotWithShape="0">
                <a:blip r:embed="rId19"/>
                <a:stretch>
                  <a:fillRect l="-2400"/>
                </a:stretch>
              </a:blipFill>
            </p:spPr>
            <p:txBody>
              <a:bodyPr/>
              <a:lstStyle/>
              <a:p>
                <a:r>
                  <a:rPr lang="en-US">
                    <a:noFill/>
                  </a:rPr>
                  <a:t> </a:t>
                </a:r>
              </a:p>
            </p:txBody>
          </p:sp>
        </mc:Fallback>
      </mc:AlternateContent>
      <p:sp>
        <p:nvSpPr>
          <p:cNvPr id="26" name="Rectangle 25"/>
          <p:cNvSpPr/>
          <p:nvPr/>
        </p:nvSpPr>
        <p:spPr>
          <a:xfrm>
            <a:off x="12387660" y="2633858"/>
            <a:ext cx="2035367"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4000" smtClean="0">
                <a:solidFill>
                  <a:schemeClr val="tx1"/>
                </a:solidFill>
                <a:latin typeface="Arial" panose="020B0604020202020204" pitchFamily="34" charset="0"/>
                <a:cs typeface="Arial" panose="020B0604020202020204" pitchFamily="34" charset="0"/>
              </a:rPr>
              <a:t>Hình </a:t>
            </a:r>
            <a:r>
              <a:rPr lang="en-US" sz="4000">
                <a:solidFill>
                  <a:schemeClr val="tx1"/>
                </a:solidFill>
                <a:latin typeface="Arial" panose="020B0604020202020204" pitchFamily="34" charset="0"/>
                <a:cs typeface="Arial" panose="020B0604020202020204" pitchFamily="34" charset="0"/>
              </a:rPr>
              <a:t>1</a:t>
            </a:r>
            <a:endParaRPr lang="en-US">
              <a:solidFill>
                <a:schemeClr val="tx1"/>
              </a:solidFill>
            </a:endParaRPr>
          </a:p>
        </p:txBody>
      </p:sp>
      <p:pic>
        <p:nvPicPr>
          <p:cNvPr id="27" name="Picture 1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192890" y="-1600593"/>
            <a:ext cx="3124200" cy="3108579"/>
          </a:xfrm>
          <a:prstGeom prst="rect">
            <a:avLst/>
          </a:prstGeom>
        </p:spPr>
      </p:pic>
      <p:pic>
        <p:nvPicPr>
          <p:cNvPr id="28"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088099" flipH="1">
            <a:off x="16231706" y="609133"/>
            <a:ext cx="1793290" cy="1291168"/>
          </a:xfrm>
          <a:prstGeom prst="rect">
            <a:avLst/>
          </a:prstGeom>
        </p:spPr>
      </p:pic>
    </p:spTree>
    <p:extLst>
      <p:ext uri="{BB962C8B-B14F-4D97-AF65-F5344CB8AC3E}">
        <p14:creationId xmlns:p14="http://schemas.microsoft.com/office/powerpoint/2010/main" val="246139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fade">
                                      <p:cBhvr>
                                        <p:cTn id="30" dur="500"/>
                                        <p:tgtEl>
                                          <p:spTgt spid="2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4">
                                            <p:txEl>
                                              <p:pRg st="1" end="1"/>
                                            </p:txEl>
                                          </p:spTgt>
                                        </p:tgtEl>
                                        <p:attrNameLst>
                                          <p:attrName>style.visibility</p:attrName>
                                        </p:attrNameLst>
                                      </p:cBhvr>
                                      <p:to>
                                        <p:strVal val="visible"/>
                                      </p:to>
                                    </p:set>
                                    <p:animEffect transition="in" filter="wipe(left)">
                                      <p:cBhvr>
                                        <p:cTn id="35" dur="500"/>
                                        <p:tgtEl>
                                          <p:spTgt spid="2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40" dur="500"/>
                                        <p:tgtEl>
                                          <p:spTgt spid="2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5" grpId="0"/>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6891" y="-293726"/>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51049" y="-293726"/>
            <a:ext cx="11141563" cy="11141563"/>
          </a:xfrm>
          <a:prstGeom prst="rect">
            <a:avLst/>
          </a:prstGeom>
        </p:spPr>
      </p:pic>
      <p:grpSp>
        <p:nvGrpSpPr>
          <p:cNvPr id="4" name="Group 4"/>
          <p:cNvGrpSpPr/>
          <p:nvPr/>
        </p:nvGrpSpPr>
        <p:grpSpPr>
          <a:xfrm>
            <a:off x="1371600" y="2324100"/>
            <a:ext cx="15544800" cy="47244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sp>
        <p:nvSpPr>
          <p:cNvPr id="7" name="TextBox 6"/>
          <p:cNvSpPr txBox="1"/>
          <p:nvPr/>
        </p:nvSpPr>
        <p:spPr>
          <a:xfrm>
            <a:off x="7543800" y="800100"/>
            <a:ext cx="4038600" cy="861774"/>
          </a:xfrm>
          <a:prstGeom prst="rect">
            <a:avLst/>
          </a:prstGeom>
          <a:noFill/>
        </p:spPr>
        <p:txBody>
          <a:bodyPr wrap="square" rtlCol="0">
            <a:spAutoFit/>
          </a:bodyPr>
          <a:lstStyle/>
          <a:p>
            <a:r>
              <a:rPr lang="en-US" sz="5000" b="1" smtClean="0">
                <a:solidFill>
                  <a:prstClr val="white"/>
                </a:solidFill>
                <a:latin typeface="Arial" panose="020B0604020202020204" pitchFamily="34" charset="0"/>
                <a:cs typeface="Arial" panose="020B0604020202020204" pitchFamily="34" charset="0"/>
              </a:rPr>
              <a:t>KẾT LUẬN</a:t>
            </a:r>
            <a:endParaRPr lang="en-US" sz="5000" b="1">
              <a:solidFill>
                <a:prstClr val="white"/>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828800" y="2762675"/>
                <a:ext cx="14451719" cy="378565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b="1" i="1">
                    <a:latin typeface="Arial" panose="020B0604020202020204" pitchFamily="34" charset="0"/>
                    <a:ea typeface="Calibri" panose="020F0502020204030204" pitchFamily="34" charset="0"/>
                    <a:cs typeface="Arial" panose="020B0604020202020204" pitchFamily="34" charset="0"/>
                  </a:rPr>
                  <a:t>Hai góc kề nhau</a:t>
                </a:r>
                <a:r>
                  <a:rPr lang="en-US" sz="4000">
                    <a:latin typeface="Arial" panose="020B0604020202020204" pitchFamily="34" charset="0"/>
                    <a:ea typeface="Calibri" panose="020F0502020204030204" pitchFamily="34" charset="0"/>
                    <a:cs typeface="Arial" panose="020B0604020202020204" pitchFamily="34" charset="0"/>
                  </a:rPr>
                  <a:t> là hai góc có một cạnh chung và không có điểm trong chung.</a:t>
                </a:r>
              </a:p>
              <a:p>
                <a:pPr marL="571500" indent="-571500" algn="just">
                  <a:lnSpc>
                    <a:spcPct val="150000"/>
                  </a:lnSpc>
                  <a:buFont typeface="Arial" panose="020B0604020202020204" pitchFamily="34" charset="0"/>
                  <a:buChar char="•"/>
                </a:pPr>
                <a:r>
                  <a:rPr lang="en-US" sz="4000" b="1" i="1">
                    <a:latin typeface="Arial" panose="020B0604020202020204" pitchFamily="34" charset="0"/>
                    <a:ea typeface="Calibri" panose="020F0502020204030204" pitchFamily="34" charset="0"/>
                    <a:cs typeface="Arial" panose="020B0604020202020204" pitchFamily="34" charset="0"/>
                  </a:rPr>
                  <a:t>Hai góc bù nhau </a:t>
                </a:r>
                <a:r>
                  <a:rPr lang="en-US" sz="4000">
                    <a:latin typeface="Arial" panose="020B0604020202020204" pitchFamily="34" charset="0"/>
                    <a:ea typeface="Calibri" panose="020F0502020204030204" pitchFamily="34" charset="0"/>
                    <a:cs typeface="Arial" panose="020B0604020202020204" pitchFamily="34" charset="0"/>
                  </a:rPr>
                  <a:t>là hai góc có tổng số đo bằng </a:t>
                </a:r>
                <a14:m>
                  <m:oMath xmlns:m="http://schemas.openxmlformats.org/officeDocument/2006/math">
                    <m:r>
                      <a:rPr lang="en-US" sz="4000" i="1" smtClean="0">
                        <a:latin typeface="Cambria Math" panose="02040503050406030204" pitchFamily="18" charset="0"/>
                        <a:ea typeface="Calibri" panose="020F0502020204030204" pitchFamily="34" charset="0"/>
                        <a:cs typeface="Arial" panose="020B0604020202020204" pitchFamily="34" charset="0"/>
                      </a:rPr>
                      <m:t>180</m:t>
                    </m:r>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a:latin typeface="Arial" panose="020B0604020202020204" pitchFamily="34" charset="0"/>
                    <a:ea typeface="Calibri" panose="020F0502020204030204" pitchFamily="34" charset="0"/>
                    <a:cs typeface="Arial" panose="020B0604020202020204" pitchFamily="34" charset="0"/>
                  </a:rPr>
                  <a:t>Hai góc vừa kề nhau, vừa bù nhau gọi là </a:t>
                </a:r>
                <a:r>
                  <a:rPr lang="en-US" sz="4000" b="1" i="1">
                    <a:latin typeface="Arial" panose="020B0604020202020204" pitchFamily="34" charset="0"/>
                    <a:ea typeface="Calibri" panose="020F0502020204030204" pitchFamily="34" charset="0"/>
                    <a:cs typeface="Arial" panose="020B0604020202020204" pitchFamily="34" charset="0"/>
                  </a:rPr>
                  <a:t>hai góc kề bù.</a:t>
                </a:r>
              </a:p>
            </p:txBody>
          </p:sp>
        </mc:Choice>
        <mc:Fallback xmlns="">
          <p:sp>
            <p:nvSpPr>
              <p:cNvPr id="8" name="Rectangle 7"/>
              <p:cNvSpPr>
                <a:spLocks noRot="1" noChangeAspect="1" noMove="1" noResize="1" noEditPoints="1" noAdjustHandles="1" noChangeArrowheads="1" noChangeShapeType="1" noTextEdit="1"/>
              </p:cNvSpPr>
              <p:nvPr/>
            </p:nvSpPr>
            <p:spPr>
              <a:xfrm>
                <a:off x="1828800" y="2762675"/>
                <a:ext cx="14451719" cy="3785652"/>
              </a:xfrm>
              <a:prstGeom prst="rect">
                <a:avLst/>
              </a:prstGeom>
              <a:blipFill rotWithShape="0">
                <a:blip r:embed="rId12"/>
                <a:stretch>
                  <a:fillRect l="-1350" r="-1476" b="-3060"/>
                </a:stretch>
              </a:blipFill>
            </p:spPr>
            <p:txBody>
              <a:bodyPr/>
              <a:lstStyle/>
              <a:p>
                <a:r>
                  <a:rPr lang="en-US">
                    <a:noFill/>
                  </a:rPr>
                  <a:t> </a:t>
                </a:r>
              </a:p>
            </p:txBody>
          </p:sp>
        </mc:Fallback>
      </mc:AlternateContent>
      <p:pic>
        <p:nvPicPr>
          <p:cNvPr id="13" name="Picture 2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45859">
            <a:off x="136511" y="330866"/>
            <a:ext cx="2186277" cy="1232265"/>
          </a:xfrm>
          <a:prstGeom prst="rect">
            <a:avLst/>
          </a:prstGeom>
        </p:spPr>
      </p:pic>
      <p:pic>
        <p:nvPicPr>
          <p:cNvPr id="14"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265279" y="-399540"/>
            <a:ext cx="2404550" cy="2392527"/>
          </a:xfrm>
          <a:prstGeom prst="rect">
            <a:avLst/>
          </a:prstGeom>
        </p:spPr>
      </p:pic>
      <p:pic>
        <p:nvPicPr>
          <p:cNvPr id="15"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28346" y="8420100"/>
            <a:ext cx="8659085" cy="2902946"/>
          </a:xfrm>
          <a:prstGeom prst="rect">
            <a:avLst/>
          </a:prstGeom>
        </p:spPr>
      </p:pic>
      <p:pic>
        <p:nvPicPr>
          <p:cNvPr id="16"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181600" y="8437412"/>
            <a:ext cx="9534701" cy="2868322"/>
          </a:xfrm>
          <a:prstGeom prst="rect">
            <a:avLst/>
          </a:prstGeom>
        </p:spPr>
      </p:pic>
      <p:pic>
        <p:nvPicPr>
          <p:cNvPr id="17"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479879" y="8507818"/>
            <a:ext cx="8659085" cy="2868322"/>
          </a:xfrm>
          <a:prstGeom prst="rect">
            <a:avLst/>
          </a:prstGeom>
        </p:spPr>
      </p:pic>
      <p:pic>
        <p:nvPicPr>
          <p:cNvPr id="18"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088099" flipH="1">
            <a:off x="15468451" y="560028"/>
            <a:ext cx="2609968" cy="1879176"/>
          </a:xfrm>
          <a:prstGeom prst="rect">
            <a:avLst/>
          </a:prstGeom>
        </p:spPr>
      </p:pic>
      <p:pic>
        <p:nvPicPr>
          <p:cNvPr id="19" name="Picture 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814577">
            <a:off x="16087643" y="7167795"/>
            <a:ext cx="1390289" cy="2832070"/>
          </a:xfrm>
          <a:prstGeom prst="rect">
            <a:avLst/>
          </a:prstGeom>
        </p:spPr>
      </p:pic>
      <p:pic>
        <p:nvPicPr>
          <p:cNvPr id="20"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728357">
            <a:off x="648442" y="7837436"/>
            <a:ext cx="1769883" cy="1879220"/>
          </a:xfrm>
          <a:prstGeom prst="rect">
            <a:avLst/>
          </a:prstGeom>
        </p:spPr>
      </p:pic>
    </p:spTree>
    <p:extLst>
      <p:ext uri="{BB962C8B-B14F-4D97-AF65-F5344CB8AC3E}">
        <p14:creationId xmlns:p14="http://schemas.microsoft.com/office/powerpoint/2010/main" val="13375229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35" name="Group 34"/>
          <p:cNvGrpSpPr/>
          <p:nvPr/>
        </p:nvGrpSpPr>
        <p:grpSpPr>
          <a:xfrm>
            <a:off x="609600" y="2019300"/>
            <a:ext cx="17068800" cy="7924800"/>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9" name="Group 8"/>
            <p:cNvGrpSpPr/>
            <p:nvPr/>
          </p:nvGrpSpPr>
          <p:grpSpPr>
            <a:xfrm>
              <a:off x="1159649" y="5490520"/>
              <a:ext cx="3488551" cy="4411359"/>
              <a:chOff x="1127859" y="5566720"/>
              <a:chExt cx="3367941" cy="4377379"/>
            </a:xfrm>
          </p:grpSpPr>
          <p:pic>
            <p:nvPicPr>
              <p:cNvPr id="14" name="Picture 13"/>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127859" y="5566720"/>
                <a:ext cx="3367941" cy="4317881"/>
              </a:xfrm>
              <a:prstGeom prst="rect">
                <a:avLst/>
              </a:prstGeom>
            </p:spPr>
          </p:pic>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2188955" y="9232093"/>
              <a:ext cx="1696298" cy="707886"/>
            </a:xfrm>
            <a:prstGeom prst="rect">
              <a:avLst/>
            </a:prstGeom>
          </p:spPr>
          <p:txBody>
            <a:bodyPr wrap="none">
              <a:spAutoFit/>
            </a:bodyPr>
            <a:lstStyle/>
            <a:p>
              <a:r>
                <a:rPr lang="en-US" sz="4000">
                  <a:latin typeface="Arial" panose="020B0604020202020204" pitchFamily="34" charset="0"/>
                  <a:cs typeface="Arial" panose="020B0604020202020204" pitchFamily="34" charset="0"/>
                </a:rPr>
                <a:t>Hình 1</a:t>
              </a:r>
              <a:endParaRPr lang="en-US"/>
            </a:p>
          </p:txBody>
        </p:sp>
        <p:grpSp>
          <p:nvGrpSpPr>
            <p:cNvPr id="27" name="Group 26"/>
            <p:cNvGrpSpPr/>
            <p:nvPr/>
          </p:nvGrpSpPr>
          <p:grpSpPr>
            <a:xfrm>
              <a:off x="5410200" y="6033198"/>
              <a:ext cx="6478831" cy="3266041"/>
              <a:chOff x="5332169" y="6033198"/>
              <a:chExt cx="6478831" cy="3266041"/>
            </a:xfrm>
          </p:grpSpPr>
          <p:pic>
            <p:nvPicPr>
              <p:cNvPr id="24" name="Picture 23"/>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332169" y="6033198"/>
                <a:ext cx="6478831" cy="3266041"/>
              </a:xfrm>
              <a:prstGeom prst="rect">
                <a:avLst/>
              </a:prstGeom>
            </p:spPr>
          </p:pic>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4874198" cy="4111460"/>
              <a:chOff x="12450737" y="5290984"/>
              <a:chExt cx="4874198" cy="4111460"/>
            </a:xfrm>
          </p:grpSpPr>
          <p:pic>
            <p:nvPicPr>
              <p:cNvPr id="29" name="Picture 28"/>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12709247" y="5600700"/>
                <a:ext cx="4615688" cy="3801744"/>
              </a:xfrm>
              <a:prstGeom prst="rect">
                <a:avLst/>
              </a:prstGeom>
            </p:spPr>
          </p:pic>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7832447" y="9129999"/>
              <a:ext cx="1696298" cy="707886"/>
            </a:xfrm>
            <a:prstGeom prst="rect">
              <a:avLst/>
            </a:prstGeom>
          </p:spPr>
          <p:txBody>
            <a:bodyPr wrap="none">
              <a:spAutoFit/>
            </a:bodyPr>
            <a:lstStyle/>
            <a:p>
              <a:r>
                <a:rPr lang="en-US" sz="4000">
                  <a:latin typeface="Arial" panose="020B0604020202020204" pitchFamily="34" charset="0"/>
                  <a:cs typeface="Arial" panose="020B0604020202020204" pitchFamily="34" charset="0"/>
                </a:rPr>
                <a:t>Hình </a:t>
              </a:r>
              <a:r>
                <a:rPr lang="en-US" sz="4000" smtClean="0">
                  <a:latin typeface="Arial" panose="020B0604020202020204" pitchFamily="34" charset="0"/>
                  <a:cs typeface="Arial" panose="020B0604020202020204" pitchFamily="34" charset="0"/>
                </a:rPr>
                <a:t>2</a:t>
              </a:r>
              <a:endParaRPr lang="en-US"/>
            </a:p>
          </p:txBody>
        </p:sp>
        <p:sp>
          <p:nvSpPr>
            <p:cNvPr id="34" name="Rectangle 33"/>
            <p:cNvSpPr/>
            <p:nvPr/>
          </p:nvSpPr>
          <p:spPr>
            <a:xfrm>
              <a:off x="14351765" y="9088392"/>
              <a:ext cx="1696298" cy="707886"/>
            </a:xfrm>
            <a:prstGeom prst="rect">
              <a:avLst/>
            </a:prstGeom>
          </p:spPr>
          <p:txBody>
            <a:bodyPr wrap="none">
              <a:spAutoFit/>
            </a:bodyPr>
            <a:lstStyle/>
            <a:p>
              <a:r>
                <a:rPr lang="en-US" sz="4000">
                  <a:latin typeface="Arial" panose="020B0604020202020204" pitchFamily="34" charset="0"/>
                  <a:cs typeface="Arial" panose="020B0604020202020204" pitchFamily="34" charset="0"/>
                </a:rPr>
                <a:t>Hình </a:t>
              </a:r>
              <a:r>
                <a:rPr lang="en-US" sz="4000" smtClean="0">
                  <a:latin typeface="Arial" panose="020B0604020202020204" pitchFamily="34" charset="0"/>
                  <a:cs typeface="Arial" panose="020B0604020202020204" pitchFamily="34" charset="0"/>
                </a:rPr>
                <a:t>3</a:t>
              </a:r>
              <a:endParaRPr lang="en-US"/>
            </a:p>
          </p:txBody>
        </p:sp>
      </p:grpSp>
      <p:pic>
        <p:nvPicPr>
          <p:cNvPr id="2" name="Picture 2"/>
          <p:cNvPicPr>
            <a:picLocks noChangeAspect="1"/>
          </p:cNvPicPr>
          <p:nvPr/>
        </p:nvPicPr>
        <p:blipFill>
          <a:blip r:embed="rId6">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4563" y="-293726"/>
            <a:ext cx="11141563" cy="11141563"/>
          </a:xfrm>
          <a:prstGeom prst="rect">
            <a:avLst/>
          </a:prstGeom>
        </p:spPr>
      </p:pic>
      <p:pic>
        <p:nvPicPr>
          <p:cNvPr id="3" name="Picture 3"/>
          <p:cNvPicPr>
            <a:picLocks noChangeAspect="1"/>
          </p:cNvPicPr>
          <p:nvPr/>
        </p:nvPicPr>
        <p:blipFill>
          <a:blip r:embed="rId6">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51049" y="-293726"/>
            <a:ext cx="11141563" cy="11141563"/>
          </a:xfrm>
          <a:prstGeom prst="rect">
            <a:avLst/>
          </a:prstGeom>
        </p:spPr>
      </p:pic>
      <p:grpSp>
        <p:nvGrpSpPr>
          <p:cNvPr id="7" name="Group 2"/>
          <p:cNvGrpSpPr/>
          <p:nvPr/>
        </p:nvGrpSpPr>
        <p:grpSpPr>
          <a:xfrm rot="-5400000">
            <a:off x="2012115" y="-1850951"/>
            <a:ext cx="132473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243565" y="430207"/>
            <a:ext cx="4938032" cy="1015663"/>
          </a:xfrm>
          <a:prstGeom prst="rect">
            <a:avLst/>
          </a:prstGeom>
        </p:spPr>
        <p:txBody>
          <a:bodyPr wrap="square">
            <a:spAutoFit/>
          </a:bodyPr>
          <a:lstStyle/>
          <a:p>
            <a:pPr lvl="0" algn="just">
              <a:lnSpc>
                <a:spcPct val="150000"/>
              </a:lnSpc>
              <a:spcAft>
                <a:spcPts val="800"/>
              </a:spcAft>
            </a:pPr>
            <a:r>
              <a:rPr lang="nl-NL" sz="4000" b="1">
                <a:latin typeface="Arial" panose="020B0604020202020204" pitchFamily="34" charset="0"/>
                <a:ea typeface="Times New Roman" panose="02020603050405020304" pitchFamily="18" charset="0"/>
                <a:cs typeface="Arial" panose="020B0604020202020204" pitchFamily="34" charset="0"/>
              </a:rPr>
              <a:t>Ví dụ </a:t>
            </a:r>
            <a:r>
              <a:rPr lang="en-US" sz="4000" b="1" smtClean="0">
                <a:latin typeface="Arial" panose="020B0604020202020204" pitchFamily="34" charset="0"/>
                <a:ea typeface="Times New Roman" panose="02020603050405020304" pitchFamily="18" charset="0"/>
                <a:cs typeface="Arial" panose="020B0604020202020204" pitchFamily="34" charset="0"/>
              </a:rPr>
              <a:t>1</a:t>
            </a:r>
            <a:r>
              <a:rPr lang="nl-NL" sz="4000" b="1" smtClean="0">
                <a:latin typeface="Arial" panose="020B0604020202020204" pitchFamily="34" charset="0"/>
                <a:ea typeface="Times New Roman" panose="02020603050405020304" pitchFamily="18" charset="0"/>
                <a:cs typeface="Arial" panose="020B0604020202020204" pitchFamily="34" charset="0"/>
              </a:rPr>
              <a:t> </a:t>
            </a:r>
            <a:r>
              <a:rPr lang="nl-NL" sz="4000" b="1">
                <a:latin typeface="Arial" panose="020B0604020202020204" pitchFamily="34" charset="0"/>
                <a:ea typeface="Times New Roman" panose="02020603050405020304" pitchFamily="18" charset="0"/>
                <a:cs typeface="Arial" panose="020B0604020202020204" pitchFamily="34" charset="0"/>
              </a:rPr>
              <a:t>(SGK – </a:t>
            </a:r>
            <a:r>
              <a:rPr lang="nl-NL" sz="4000" b="1" smtClean="0">
                <a:latin typeface="Arial" panose="020B0604020202020204" pitchFamily="34" charset="0"/>
                <a:ea typeface="Times New Roman" panose="02020603050405020304" pitchFamily="18" charset="0"/>
                <a:cs typeface="Arial" panose="020B0604020202020204" pitchFamily="34" charset="0"/>
              </a:rPr>
              <a:t>tr</a:t>
            </a:r>
            <a:r>
              <a:rPr lang="en-US" sz="4000" b="1" smtClean="0">
                <a:latin typeface="Arial" panose="020B0604020202020204" pitchFamily="34" charset="0"/>
                <a:ea typeface="Times New Roman" panose="02020603050405020304" pitchFamily="18" charset="0"/>
                <a:cs typeface="Arial" panose="020B0604020202020204" pitchFamily="34" charset="0"/>
              </a:rPr>
              <a:t>69</a:t>
            </a:r>
            <a:r>
              <a:rPr lang="nl-NL" sz="4000" b="1" smtClean="0">
                <a:latin typeface="Arial" panose="020B0604020202020204" pitchFamily="34" charset="0"/>
                <a:ea typeface="Times New Roman" panose="02020603050405020304" pitchFamily="18" charset="0"/>
                <a:cs typeface="Arial" panose="020B0604020202020204" pitchFamily="34" charset="0"/>
              </a:rPr>
              <a:t>)</a:t>
            </a:r>
            <a:endParaRPr lang="en-US" sz="4000">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067308">
            <a:off x="16129727" y="589117"/>
            <a:ext cx="1713028" cy="965525"/>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1356360" y="2417597"/>
                <a:ext cx="15923077" cy="728020"/>
              </a:xfrm>
              <a:prstGeom prst="rect">
                <a:avLst/>
              </a:prstGeom>
            </p:spPr>
            <p:txBody>
              <a:bodyPr wrap="none">
                <a:spAutoFit/>
              </a:bodyPr>
              <a:lstStyle/>
              <a:p>
                <a:pPr marL="571500" indent="-571500">
                  <a:buFont typeface="Arial" panose="020B0604020202020204" pitchFamily="34" charset="0"/>
                  <a:buChar char="•"/>
                </a:pPr>
                <a:r>
                  <a:rPr lang="en-US" sz="4000" smtClean="0">
                    <a:solidFill>
                      <a:schemeClr val="tx1"/>
                    </a:solidFill>
                    <a:latin typeface="Arial" panose="020B0604020202020204" pitchFamily="34" charset="0"/>
                    <a:cs typeface="Arial" panose="020B0604020202020204" pitchFamily="34" charset="0"/>
                  </a:rPr>
                  <a:t>Trong hình 1,  </a:t>
                </a:r>
                <a14:m>
                  <m:oMath xmlns:m="http://schemas.openxmlformats.org/officeDocument/2006/math">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𝑥𝑂𝑦</m:t>
                        </m:r>
                      </m:e>
                    </m:acc>
                  </m:oMath>
                </a14:m>
                <a:r>
                  <a:rPr lang="en-US" sz="4000">
                    <a:solidFill>
                      <a:schemeClr val="tx1"/>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a:solidFill>
                              <a:schemeClr val="tx1"/>
                            </a:solidFill>
                            <a:latin typeface="Cambria Math" panose="02040503050406030204" pitchFamily="18" charset="0"/>
                          </a:rPr>
                        </m:ctrlPr>
                      </m:accPr>
                      <m:e>
                        <m:r>
                          <a:rPr lang="en-US" sz="4000" i="1">
                            <a:solidFill>
                              <a:schemeClr val="tx1"/>
                            </a:solidFill>
                            <a:latin typeface="Cambria Math" panose="02040503050406030204" pitchFamily="18" charset="0"/>
                          </a:rPr>
                          <m:t>𝑦𝑂𝑧</m:t>
                        </m:r>
                      </m:e>
                    </m:acc>
                  </m:oMath>
                </a14:m>
                <a:r>
                  <a:rPr lang="en-US" sz="4000">
                    <a:solidFill>
                      <a:schemeClr val="tx1"/>
                    </a:solidFill>
                  </a:rPr>
                  <a:t> </a:t>
                </a:r>
                <a:r>
                  <a:rPr lang="en-US" sz="4000" smtClean="0">
                    <a:solidFill>
                      <a:schemeClr val="tx1"/>
                    </a:solidFill>
                    <a:latin typeface="Arial" panose="020B0604020202020204" pitchFamily="34" charset="0"/>
                    <a:cs typeface="Arial" panose="020B0604020202020204" pitchFamily="34" charset="0"/>
                  </a:rPr>
                  <a:t>là hai góc kề nhau với </a:t>
                </a:r>
                <a:r>
                  <a:rPr lang="vi-VN" sz="4000"/>
                  <a:t>cạnh </a:t>
                </a:r>
                <a:r>
                  <a:rPr lang="vi-VN" sz="4000" smtClean="0"/>
                  <a:t>chung</a:t>
                </a:r>
                <a:r>
                  <a:rPr lang="en-US" sz="4000" smtClean="0"/>
                  <a:t> </a:t>
                </a:r>
                <a:r>
                  <a:rPr lang="en-US" sz="4000" smtClean="0">
                    <a:latin typeface="Arial" panose="020B0604020202020204" pitchFamily="34" charset="0"/>
                    <a:cs typeface="Arial" panose="020B0604020202020204" pitchFamily="34" charset="0"/>
                  </a:rPr>
                  <a:t>là</a:t>
                </a:r>
                <a:r>
                  <a:rPr lang="en-US" sz="4000" smtClean="0"/>
                  <a:t> </a:t>
                </a:r>
                <a:r>
                  <a:rPr lang="vi-VN" sz="4000" smtClean="0"/>
                  <a:t>Oy</a:t>
                </a:r>
                <a:endParaRPr lang="en-US">
                  <a:solidFill>
                    <a:schemeClr val="tx1"/>
                  </a:solidFill>
                </a:endParaRPr>
              </a:p>
            </p:txBody>
          </p:sp>
        </mc:Choice>
        <mc:Fallback>
          <p:sp>
            <p:nvSpPr>
              <p:cNvPr id="20" name="Rectangle 19"/>
              <p:cNvSpPr>
                <a:spLocks noRot="1" noChangeAspect="1" noMove="1" noResize="1" noEditPoints="1" noAdjustHandles="1" noChangeArrowheads="1" noChangeShapeType="1" noTextEdit="1"/>
              </p:cNvSpPr>
              <p:nvPr/>
            </p:nvSpPr>
            <p:spPr>
              <a:xfrm>
                <a:off x="1356360" y="2417597"/>
                <a:ext cx="15923077" cy="728020"/>
              </a:xfrm>
              <a:prstGeom prst="rect">
                <a:avLst/>
              </a:prstGeom>
              <a:blipFill rotWithShape="0">
                <a:blip r:embed="rId10"/>
                <a:stretch>
                  <a:fillRect l="-1225" t="-14286" r="-306" b="-336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1341036" y="3424880"/>
                <a:ext cx="15769088" cy="728020"/>
              </a:xfrm>
              <a:prstGeom prst="rect">
                <a:avLst/>
              </a:prstGeom>
            </p:spPr>
            <p:txBody>
              <a:bodyPr wrap="square">
                <a:spAutoFit/>
              </a:bodyPr>
              <a:lstStyle/>
              <a:p>
                <a:pPr marL="571500" lvl="0" indent="-571500">
                  <a:buFont typeface="Arial" panose="020B0604020202020204" pitchFamily="34" charset="0"/>
                  <a:buChar char="•"/>
                </a:pPr>
                <a:r>
                  <a:rPr lang="en-US" sz="4000" smtClean="0">
                    <a:solidFill>
                      <a:prstClr val="black"/>
                    </a:solidFill>
                    <a:latin typeface="Arial" panose="020B0604020202020204" pitchFamily="34" charset="0"/>
                    <a:cs typeface="Arial" panose="020B0604020202020204" pitchFamily="34" charset="0"/>
                  </a:rPr>
                  <a:t>Trong </a:t>
                </a:r>
                <a:r>
                  <a:rPr lang="en-US" sz="4000">
                    <a:solidFill>
                      <a:prstClr val="black"/>
                    </a:solidFill>
                    <a:latin typeface="Arial" panose="020B0604020202020204" pitchFamily="34" charset="0"/>
                    <a:cs typeface="Arial" panose="020B0604020202020204" pitchFamily="34" charset="0"/>
                  </a:rPr>
                  <a:t>hình </a:t>
                </a:r>
                <a:r>
                  <a:rPr lang="en-US" sz="4000" smtClean="0">
                    <a:solidFill>
                      <a:prstClr val="black"/>
                    </a:solidFill>
                    <a:latin typeface="Arial" panose="020B0604020202020204" pitchFamily="34" charset="0"/>
                    <a:cs typeface="Arial" panose="020B0604020202020204" pitchFamily="34" charset="0"/>
                  </a:rPr>
                  <a:t>2,</a:t>
                </a:r>
                <a:r>
                  <a:rPr lang="vi-VN" sz="4000" smtClean="0">
                    <a:solidFill>
                      <a:prstClr val="black"/>
                    </a:solidFill>
                  </a:rPr>
                  <a:t> </a:t>
                </a:r>
                <a14:m>
                  <m:oMath xmlns:m="http://schemas.openxmlformats.org/officeDocument/2006/math">
                    <m:acc>
                      <m:accPr>
                        <m:chr m:val="̂"/>
                        <m:ctrlPr>
                          <a:rPr lang="en-US" sz="4000" i="1">
                            <a:solidFill>
                              <a:prstClr val="black"/>
                            </a:solidFill>
                            <a:latin typeface="Cambria Math" panose="02040503050406030204" pitchFamily="18" charset="0"/>
                          </a:rPr>
                        </m:ctrlPr>
                      </m:accPr>
                      <m:e>
                        <m:r>
                          <a:rPr lang="en-US" sz="4000" b="0" i="1" smtClean="0">
                            <a:solidFill>
                              <a:prstClr val="black"/>
                            </a:solidFill>
                            <a:latin typeface="Cambria Math" panose="02040503050406030204" pitchFamily="18" charset="0"/>
                          </a:rPr>
                          <m:t>𝑚</m:t>
                        </m:r>
                        <m:r>
                          <a:rPr lang="en-US" sz="4000" i="1">
                            <a:solidFill>
                              <a:prstClr val="black"/>
                            </a:solidFill>
                            <a:latin typeface="Cambria Math" panose="02040503050406030204" pitchFamily="18" charset="0"/>
                          </a:rPr>
                          <m:t>𝑂</m:t>
                        </m:r>
                        <m:r>
                          <a:rPr lang="en-US" sz="4000" b="0" i="1" smtClean="0">
                            <a:solidFill>
                              <a:prstClr val="black"/>
                            </a:solidFill>
                            <a:latin typeface="Cambria Math" panose="02040503050406030204" pitchFamily="18" charset="0"/>
                          </a:rPr>
                          <m:t>𝑛</m:t>
                        </m:r>
                      </m:e>
                    </m:acc>
                  </m:oMath>
                </a14:m>
                <a:r>
                  <a:rPr lang="en-US" sz="4000">
                    <a:solidFill>
                      <a:prstClr val="black"/>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a:solidFill>
                              <a:prstClr val="black"/>
                            </a:solidFill>
                            <a:latin typeface="Cambria Math" panose="02040503050406030204" pitchFamily="18" charset="0"/>
                          </a:rPr>
                        </m:ctrlPr>
                      </m:accPr>
                      <m:e>
                        <m:r>
                          <a:rPr lang="en-US" sz="4000" b="0" i="1" smtClean="0">
                            <a:solidFill>
                              <a:prstClr val="black"/>
                            </a:solidFill>
                            <a:latin typeface="Cambria Math" panose="02040503050406030204" pitchFamily="18" charset="0"/>
                          </a:rPr>
                          <m:t>𝑛</m:t>
                        </m:r>
                        <m:r>
                          <a:rPr lang="en-US" sz="4000" i="1">
                            <a:solidFill>
                              <a:prstClr val="black"/>
                            </a:solidFill>
                            <a:latin typeface="Cambria Math" panose="02040503050406030204" pitchFamily="18" charset="0"/>
                          </a:rPr>
                          <m:t>𝑂</m:t>
                        </m:r>
                        <m:r>
                          <a:rPr lang="en-US" sz="4000" b="0" i="1" smtClean="0">
                            <a:solidFill>
                              <a:prstClr val="black"/>
                            </a:solidFill>
                            <a:latin typeface="Cambria Math" panose="02040503050406030204" pitchFamily="18" charset="0"/>
                          </a:rPr>
                          <m:t>𝑝</m:t>
                        </m:r>
                      </m:e>
                    </m:acc>
                  </m:oMath>
                </a14:m>
                <a:r>
                  <a:rPr lang="en-US" sz="4000">
                    <a:solidFill>
                      <a:prstClr val="black"/>
                    </a:solidFill>
                  </a:rPr>
                  <a:t> </a:t>
                </a:r>
                <a:r>
                  <a:rPr lang="en-US" sz="4000">
                    <a:solidFill>
                      <a:prstClr val="black"/>
                    </a:solidFill>
                    <a:latin typeface="Arial" panose="020B0604020202020204" pitchFamily="34" charset="0"/>
                    <a:cs typeface="Arial" panose="020B0604020202020204" pitchFamily="34" charset="0"/>
                  </a:rPr>
                  <a:t>là hai góc kề </a:t>
                </a:r>
                <a:r>
                  <a:rPr lang="en-US" sz="4000" smtClean="0">
                    <a:solidFill>
                      <a:prstClr val="black"/>
                    </a:solidFill>
                    <a:latin typeface="Arial" panose="020B0604020202020204" pitchFamily="34" charset="0"/>
                    <a:cs typeface="Arial" panose="020B0604020202020204" pitchFamily="34" charset="0"/>
                  </a:rPr>
                  <a:t>bù</a:t>
                </a:r>
                <a:endParaRPr lang="en-US">
                  <a:solidFill>
                    <a:prstClr val="black"/>
                  </a:solidFill>
                </a:endParaRPr>
              </a:p>
            </p:txBody>
          </p:sp>
        </mc:Choice>
        <mc:Fallback>
          <p:sp>
            <p:nvSpPr>
              <p:cNvPr id="21" name="Rectangle 20"/>
              <p:cNvSpPr>
                <a:spLocks noRot="1" noChangeAspect="1" noMove="1" noResize="1" noEditPoints="1" noAdjustHandles="1" noChangeArrowheads="1" noChangeShapeType="1" noTextEdit="1"/>
              </p:cNvSpPr>
              <p:nvPr/>
            </p:nvSpPr>
            <p:spPr>
              <a:xfrm>
                <a:off x="1341036" y="3424880"/>
                <a:ext cx="15769088" cy="728020"/>
              </a:xfrm>
              <a:prstGeom prst="rect">
                <a:avLst/>
              </a:prstGeom>
              <a:blipFill rotWithShape="0">
                <a:blip r:embed="rId11"/>
                <a:stretch>
                  <a:fillRect l="-1237" t="-14286" b="-336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p:cNvSpPr/>
              <p:nvPr/>
            </p:nvSpPr>
            <p:spPr>
              <a:xfrm>
                <a:off x="1371600" y="4457700"/>
                <a:ext cx="15769088" cy="728020"/>
              </a:xfrm>
              <a:prstGeom prst="rect">
                <a:avLst/>
              </a:prstGeom>
            </p:spPr>
            <p:txBody>
              <a:bodyPr wrap="square">
                <a:spAutoFit/>
              </a:bodyPr>
              <a:lstStyle/>
              <a:p>
                <a:pPr marL="571500" lvl="0" indent="-571500">
                  <a:buFont typeface="Arial" panose="020B0604020202020204" pitchFamily="34" charset="0"/>
                  <a:buChar char="•"/>
                </a:pPr>
                <a:r>
                  <a:rPr lang="en-US" sz="4000" smtClean="0">
                    <a:solidFill>
                      <a:prstClr val="black"/>
                    </a:solidFill>
                    <a:latin typeface="Arial" panose="020B0604020202020204" pitchFamily="34" charset="0"/>
                    <a:cs typeface="Arial" panose="020B0604020202020204" pitchFamily="34" charset="0"/>
                  </a:rPr>
                  <a:t>Trong </a:t>
                </a:r>
                <a:r>
                  <a:rPr lang="en-US" sz="4000">
                    <a:solidFill>
                      <a:prstClr val="black"/>
                    </a:solidFill>
                    <a:latin typeface="Arial" panose="020B0604020202020204" pitchFamily="34" charset="0"/>
                    <a:cs typeface="Arial" panose="020B0604020202020204" pitchFamily="34" charset="0"/>
                  </a:rPr>
                  <a:t>hình 3</a:t>
                </a:r>
                <a:r>
                  <a:rPr lang="en-US" sz="4000" smtClean="0">
                    <a:solidFill>
                      <a:prstClr val="black"/>
                    </a:solidFill>
                    <a:latin typeface="Arial" panose="020B0604020202020204" pitchFamily="34" charset="0"/>
                    <a:cs typeface="Arial" panose="020B0604020202020204" pitchFamily="34" charset="0"/>
                  </a:rPr>
                  <a:t>,</a:t>
                </a:r>
                <a:r>
                  <a:rPr lang="vi-VN" sz="4000" smtClean="0">
                    <a:solidFill>
                      <a:prstClr val="black"/>
                    </a:solidFill>
                  </a:rPr>
                  <a:t> </a:t>
                </a:r>
                <a14:m>
                  <m:oMath xmlns:m="http://schemas.openxmlformats.org/officeDocument/2006/math">
                    <m:acc>
                      <m:accPr>
                        <m:chr m:val="̂"/>
                        <m:ctrlPr>
                          <a:rPr lang="en-US" sz="4000" i="1">
                            <a:solidFill>
                              <a:prstClr val="black"/>
                            </a:solidFill>
                            <a:latin typeface="Cambria Math" panose="02040503050406030204" pitchFamily="18" charset="0"/>
                          </a:rPr>
                        </m:ctrlPr>
                      </m:accPr>
                      <m:e>
                        <m:r>
                          <a:rPr lang="en-US" sz="4000" b="0" i="1" smtClean="0">
                            <a:solidFill>
                              <a:prstClr val="black"/>
                            </a:solidFill>
                            <a:latin typeface="Cambria Math" panose="02040503050406030204" pitchFamily="18" charset="0"/>
                          </a:rPr>
                          <m:t>𝑢</m:t>
                        </m:r>
                        <m:r>
                          <a:rPr lang="en-US" sz="4000" i="1">
                            <a:solidFill>
                              <a:prstClr val="black"/>
                            </a:solidFill>
                            <a:latin typeface="Cambria Math" panose="02040503050406030204" pitchFamily="18" charset="0"/>
                          </a:rPr>
                          <m:t>𝑂</m:t>
                        </m:r>
                        <m:r>
                          <a:rPr lang="en-US" sz="4000" b="0" i="1" smtClean="0">
                            <a:solidFill>
                              <a:prstClr val="black"/>
                            </a:solidFill>
                            <a:latin typeface="Cambria Math" panose="02040503050406030204" pitchFamily="18" charset="0"/>
                          </a:rPr>
                          <m:t>𝑣</m:t>
                        </m:r>
                      </m:e>
                    </m:acc>
                  </m:oMath>
                </a14:m>
                <a:r>
                  <a:rPr lang="en-US" sz="4000">
                    <a:solidFill>
                      <a:prstClr val="black"/>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4000" i="1">
                            <a:solidFill>
                              <a:prstClr val="black"/>
                            </a:solidFill>
                            <a:latin typeface="Cambria Math" panose="02040503050406030204" pitchFamily="18" charset="0"/>
                          </a:rPr>
                        </m:ctrlPr>
                      </m:accPr>
                      <m:e>
                        <m:r>
                          <a:rPr lang="en-US" sz="4000" b="0" i="1" smtClean="0">
                            <a:solidFill>
                              <a:prstClr val="black"/>
                            </a:solidFill>
                            <a:latin typeface="Cambria Math" panose="02040503050406030204" pitchFamily="18" charset="0"/>
                          </a:rPr>
                          <m:t>𝑣</m:t>
                        </m:r>
                        <m:r>
                          <a:rPr lang="en-US" sz="4000" i="1">
                            <a:solidFill>
                              <a:prstClr val="black"/>
                            </a:solidFill>
                            <a:latin typeface="Cambria Math" panose="02040503050406030204" pitchFamily="18" charset="0"/>
                          </a:rPr>
                          <m:t>𝑂</m:t>
                        </m:r>
                        <m:r>
                          <a:rPr lang="en-US" sz="4000" b="0" i="1" smtClean="0">
                            <a:solidFill>
                              <a:prstClr val="black"/>
                            </a:solidFill>
                            <a:latin typeface="Cambria Math" panose="02040503050406030204" pitchFamily="18" charset="0"/>
                          </a:rPr>
                          <m:t>𝑡</m:t>
                        </m:r>
                      </m:e>
                    </m:acc>
                  </m:oMath>
                </a14:m>
                <a:r>
                  <a:rPr lang="en-US" sz="4000">
                    <a:solidFill>
                      <a:prstClr val="black"/>
                    </a:solidFill>
                  </a:rPr>
                  <a:t> </a:t>
                </a:r>
                <a:r>
                  <a:rPr lang="en-US" sz="4000">
                    <a:solidFill>
                      <a:prstClr val="black"/>
                    </a:solidFill>
                    <a:latin typeface="Arial" panose="020B0604020202020204" pitchFamily="34" charset="0"/>
                    <a:cs typeface="Arial" panose="020B0604020202020204" pitchFamily="34" charset="0"/>
                  </a:rPr>
                  <a:t>là hai góc kề nhau với cạnh </a:t>
                </a:r>
                <a:r>
                  <a:rPr lang="en-US" sz="4000" smtClean="0">
                    <a:solidFill>
                      <a:prstClr val="black"/>
                    </a:solidFill>
                    <a:latin typeface="Arial" panose="020B0604020202020204" pitchFamily="34" charset="0"/>
                    <a:cs typeface="Arial" panose="020B0604020202020204" pitchFamily="34" charset="0"/>
                  </a:rPr>
                  <a:t>chung là Ov</a:t>
                </a:r>
                <a:endParaRPr lang="en-US" sz="4000">
                  <a:solidFill>
                    <a:prstClr val="black"/>
                  </a:solidFill>
                  <a:latin typeface="Arial" panose="020B0604020202020204" pitchFamily="34" charset="0"/>
                  <a:cs typeface="Arial" panose="020B0604020202020204" pitchFamily="34"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1371600" y="4457700"/>
                <a:ext cx="15769088" cy="728020"/>
              </a:xfrm>
              <a:prstGeom prst="rect">
                <a:avLst/>
              </a:prstGeom>
              <a:blipFill rotWithShape="0">
                <a:blip r:embed="rId12"/>
                <a:stretch>
                  <a:fillRect l="-1237" t="-14167" r="-580" b="-32500"/>
                </a:stretch>
              </a:blipFill>
            </p:spPr>
            <p:txBody>
              <a:bodyPr/>
              <a:lstStyle/>
              <a:p>
                <a:r>
                  <a:rPr lang="en-US">
                    <a:noFill/>
                  </a:rPr>
                  <a:t> </a:t>
                </a:r>
              </a:p>
            </p:txBody>
          </p:sp>
        </mc:Fallback>
      </mc:AlternateContent>
    </p:spTree>
    <p:extLst>
      <p:ext uri="{BB962C8B-B14F-4D97-AF65-F5344CB8AC3E}">
        <p14:creationId xmlns:p14="http://schemas.microsoft.com/office/powerpoint/2010/main" val="375788760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barn(inVertical)">
                                      <p:cBhvr>
                                        <p:cTn id="26" dur="500"/>
                                        <p:tgtEl>
                                          <p:spTgt spid="2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1300</Words>
  <Application>Microsoft Office PowerPoint</Application>
  <PresentationFormat>Custom</PresentationFormat>
  <Paragraphs>264</Paragraphs>
  <Slides>46</Slides>
  <Notes>8</Notes>
  <HiddenSlides>0</HiddenSlides>
  <MMClips>34</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Noto Sans Symbols</vt:lpstr>
      <vt:lpstr>Arial</vt:lpstr>
      <vt:lpstr>Cambria Math</vt:lpstr>
      <vt:lpstr>StoryBook Rough</vt:lpstr>
      <vt:lpstr>Kavoon</vt:lpstr>
      <vt:lpstr>Calibri</vt:lpstr>
      <vt:lpstr>Times New Roman</vt:lpstr>
      <vt:lpstr>Office Theme</vt:lpstr>
      <vt:lpstr>16_Office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Geometry Class Syllabus Presentation</dc:title>
  <dc:creator>Mr CHU HONG VINH</dc:creator>
  <cp:lastModifiedBy>Mr CHU HONG VINH</cp:lastModifiedBy>
  <cp:revision>167</cp:revision>
  <dcterms:created xsi:type="dcterms:W3CDTF">2006-08-16T00:00:00Z</dcterms:created>
  <dcterms:modified xsi:type="dcterms:W3CDTF">2022-10-13T06:39:40Z</dcterms:modified>
  <dc:identifier>DAFODxhJNsQ</dc:identifier>
</cp:coreProperties>
</file>