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0" r:id="rId4"/>
    <p:sldId id="276" r:id="rId5"/>
    <p:sldId id="263" r:id="rId6"/>
    <p:sldId id="259" r:id="rId7"/>
    <p:sldId id="258" r:id="rId8"/>
    <p:sldId id="278" r:id="rId9"/>
    <p:sldId id="260" r:id="rId10"/>
    <p:sldId id="266" r:id="rId11"/>
    <p:sldId id="272" r:id="rId12"/>
    <p:sldId id="261" r:id="rId13"/>
    <p:sldId id="265" r:id="rId14"/>
    <p:sldId id="262" r:id="rId15"/>
    <p:sldId id="264" r:id="rId16"/>
    <p:sldId id="275" r:id="rId17"/>
    <p:sldId id="267" r:id="rId18"/>
    <p:sldId id="268" r:id="rId19"/>
    <p:sldId id="279" r:id="rId20"/>
    <p:sldId id="271" r:id="rId21"/>
    <p:sldId id="269" r:id="rId22"/>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44.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svg"/><Relationship Id="rId10" Type="http://schemas.openxmlformats.org/officeDocument/2006/relationships/image" Target="../media/image39.png"/><Relationship Id="rId4" Type="http://schemas.openxmlformats.org/officeDocument/2006/relationships/image" Target="../media/image8.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0.svg"/><Relationship Id="rId7" Type="http://schemas.openxmlformats.org/officeDocument/2006/relationships/image" Target="../media/image42.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0.sv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32.sv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8.svg"/><Relationship Id="rId7" Type="http://schemas.openxmlformats.org/officeDocument/2006/relationships/image" Target="../media/image26.svg"/><Relationship Id="rId12" Type="http://schemas.openxmlformats.org/officeDocument/2006/relationships/image" Target="../media/image42.svg"/><Relationship Id="rId2" Type="http://schemas.openxmlformats.org/officeDocument/2006/relationships/image" Target="../media/image53.png"/><Relationship Id="rId1" Type="http://schemas.openxmlformats.org/officeDocument/2006/relationships/slideLayout" Target="../slideLayouts/slideLayout7.xml"/><Relationship Id="rId11" Type="http://schemas.openxmlformats.org/officeDocument/2006/relationships/image" Target="../media/image57.png"/><Relationship Id="rId10" Type="http://schemas.openxmlformats.org/officeDocument/2006/relationships/image" Target="../media/image56.jpg"/><Relationship Id="rId4" Type="http://schemas.openxmlformats.org/officeDocument/2006/relationships/image" Target="../media/image54.png"/><Relationship Id="rId9"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60.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48.sv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0.svg"/><Relationship Id="rId7"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2.svg"/><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64.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2.sv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8.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6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36.svg"/><Relationship Id="rId5" Type="http://schemas.openxmlformats.org/officeDocument/2006/relationships/image" Target="../media/image12.svg"/><Relationship Id="rId10" Type="http://schemas.openxmlformats.org/officeDocument/2006/relationships/image" Target="../media/image67.png"/><Relationship Id="rId4" Type="http://schemas.openxmlformats.org/officeDocument/2006/relationships/image" Target="../media/image14.png"/><Relationship Id="rId9" Type="http://schemas.openxmlformats.org/officeDocument/2006/relationships/image" Target="../media/image34.svg"/></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4.svg"/><Relationship Id="rId3" Type="http://schemas.openxmlformats.org/officeDocument/2006/relationships/image" Target="../media/image20.svg"/><Relationship Id="rId7" Type="http://schemas.openxmlformats.org/officeDocument/2006/relationships/image" Target="../media/image56.svg"/><Relationship Id="rId12"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60.svg"/><Relationship Id="rId5" Type="http://schemas.openxmlformats.org/officeDocument/2006/relationships/image" Target="../media/image54.svg"/><Relationship Id="rId10" Type="http://schemas.openxmlformats.org/officeDocument/2006/relationships/image" Target="../media/image72.png"/><Relationship Id="rId4" Type="http://schemas.openxmlformats.org/officeDocument/2006/relationships/image" Target="../media/image69.png"/><Relationship Id="rId9" Type="http://schemas.openxmlformats.org/officeDocument/2006/relationships/image" Target="../media/image58.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jpe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48.svg"/><Relationship Id="rId5" Type="http://schemas.openxmlformats.org/officeDocument/2006/relationships/image" Target="../media/image10.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46.svg"/></Relationships>
</file>

<file path=ppt/slides/_rels/slide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6.svg"/><Relationship Id="rId4" Type="http://schemas.openxmlformats.org/officeDocument/2006/relationships/image" Target="../media/image19.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2.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7"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8.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2.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3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36129" y="-4836629"/>
            <a:ext cx="19960258" cy="1996025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5238">
            <a:off x="-507224" y="452650"/>
            <a:ext cx="9111294" cy="19713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566353" y="4758959"/>
            <a:ext cx="3999053" cy="531275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28700" y="6584526"/>
            <a:ext cx="1915765" cy="2667521"/>
          </a:xfrm>
          <a:prstGeom prst="rect">
            <a:avLst/>
          </a:prstGeom>
        </p:spPr>
      </p:pic>
      <p:sp>
        <p:nvSpPr>
          <p:cNvPr id="6" name="TextBox 6"/>
          <p:cNvSpPr txBox="1"/>
          <p:nvPr/>
        </p:nvSpPr>
        <p:spPr>
          <a:xfrm>
            <a:off x="2459164" y="2601758"/>
            <a:ext cx="13369672" cy="3465179"/>
          </a:xfrm>
          <a:prstGeom prst="rect">
            <a:avLst/>
          </a:prstGeom>
        </p:spPr>
        <p:txBody>
          <a:bodyPr wrap="square" lIns="0" tIns="0" rIns="0" bIns="0" rtlCol="0" anchor="t">
            <a:spAutoFit/>
          </a:bodyPr>
          <a:lstStyle/>
          <a:p>
            <a:pPr algn="ctr">
              <a:lnSpc>
                <a:spcPct val="150000"/>
              </a:lnSpc>
            </a:pPr>
            <a:r>
              <a:rPr lang="en-US" sz="8000" b="1" spc="157" dirty="0" smtClean="0">
                <a:solidFill>
                  <a:srgbClr val="333034"/>
                </a:solidFill>
                <a:latin typeface="Arial" panose="020B0604020202020204" pitchFamily="34" charset="0"/>
                <a:cs typeface="Arial" panose="020B0604020202020204" pitchFamily="34" charset="0"/>
              </a:rPr>
              <a:t>CHÀO MỪNG CÁC EM ĐẾN VỚI BÀI HỌC MỚI!</a:t>
            </a:r>
            <a:endParaRPr lang="en-US" sz="8000" b="1" spc="157" dirty="0">
              <a:solidFill>
                <a:srgbClr val="333034"/>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36129" y="-4836629"/>
            <a:ext cx="19960258" cy="1996025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144033" y="6125280"/>
            <a:ext cx="5805794" cy="38951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21000" y="6242148"/>
            <a:ext cx="855671" cy="1874975"/>
          </a:xfrm>
          <a:prstGeom prst="rect">
            <a:avLst/>
          </a:prstGeom>
        </p:spPr>
      </p:pic>
      <p:grpSp>
        <p:nvGrpSpPr>
          <p:cNvPr id="5" name="Group 5"/>
          <p:cNvGrpSpPr/>
          <p:nvPr/>
        </p:nvGrpSpPr>
        <p:grpSpPr>
          <a:xfrm>
            <a:off x="1028700" y="1466622"/>
            <a:ext cx="5181600" cy="1143000"/>
            <a:chOff x="0" y="0"/>
            <a:chExt cx="6531488" cy="2783840"/>
          </a:xfrm>
        </p:grpSpPr>
        <p:sp>
          <p:nvSpPr>
            <p:cNvPr id="6" name="Freeform 6"/>
            <p:cNvSpPr/>
            <p:nvPr/>
          </p:nvSpPr>
          <p:spPr>
            <a:xfrm>
              <a:off x="0" y="0"/>
              <a:ext cx="6531488" cy="2783840"/>
            </a:xfrm>
            <a:custGeom>
              <a:avLst/>
              <a:gdLst/>
              <a:ahLst/>
              <a:cxnLst/>
              <a:rect l="l" t="t" r="r" b="b"/>
              <a:pathLst>
                <a:path w="6531488" h="2783840">
                  <a:moveTo>
                    <a:pt x="6407028" y="2783840"/>
                  </a:moveTo>
                  <a:lnTo>
                    <a:pt x="124460" y="2783840"/>
                  </a:lnTo>
                  <a:cubicBezTo>
                    <a:pt x="55880" y="2783840"/>
                    <a:pt x="0" y="2727960"/>
                    <a:pt x="0" y="2659380"/>
                  </a:cubicBezTo>
                  <a:lnTo>
                    <a:pt x="0" y="124460"/>
                  </a:lnTo>
                  <a:cubicBezTo>
                    <a:pt x="0" y="55880"/>
                    <a:pt x="55880" y="0"/>
                    <a:pt x="124460" y="0"/>
                  </a:cubicBezTo>
                  <a:lnTo>
                    <a:pt x="6407028" y="0"/>
                  </a:lnTo>
                  <a:cubicBezTo>
                    <a:pt x="6475608" y="0"/>
                    <a:pt x="6531488" y="55880"/>
                    <a:pt x="6531488" y="124460"/>
                  </a:cubicBezTo>
                  <a:lnTo>
                    <a:pt x="6531488" y="2659380"/>
                  </a:lnTo>
                  <a:cubicBezTo>
                    <a:pt x="6531488" y="2727960"/>
                    <a:pt x="6475608" y="2783840"/>
                    <a:pt x="6407028" y="2783840"/>
                  </a:cubicBezTo>
                  <a:close/>
                </a:path>
              </a:pathLst>
            </a:custGeom>
            <a:solidFill>
              <a:srgbClr val="DCCBBC"/>
            </a:solidFill>
          </p:spPr>
        </p:sp>
      </p:grpSp>
      <p:sp>
        <p:nvSpPr>
          <p:cNvPr id="9" name="TextBox 8"/>
          <p:cNvSpPr txBox="1"/>
          <p:nvPr/>
        </p:nvSpPr>
        <p:spPr>
          <a:xfrm>
            <a:off x="1409700" y="1684179"/>
            <a:ext cx="48006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 (SGK - tr66)</a:t>
            </a:r>
            <a:endParaRPr lang="en-US" sz="4000" b="1" dirty="0">
              <a:latin typeface="Arial" panose="020B0604020202020204" pitchFamily="34" charset="0"/>
              <a:cs typeface="Arial" panose="020B0604020202020204" pitchFamily="34" charset="0"/>
            </a:endParaRPr>
          </a:p>
        </p:txBody>
      </p:sp>
      <p:sp>
        <p:nvSpPr>
          <p:cNvPr id="10" name="TextBox 9"/>
          <p:cNvSpPr txBox="1"/>
          <p:nvPr/>
        </p:nvSpPr>
        <p:spPr>
          <a:xfrm>
            <a:off x="1028700" y="2637369"/>
            <a:ext cx="16230600"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hộp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5 </a:t>
            </a:r>
            <a:r>
              <a:rPr lang="en-US" sz="4000" dirty="0" err="1" smtClean="0">
                <a:latin typeface="Arial" panose="020B0604020202020204" pitchFamily="34" charset="0"/>
                <a:cs typeface="Arial" panose="020B0604020202020204" pitchFamily="34" charset="0"/>
              </a:rPr>
              <a:t>dm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12 </a:t>
            </a:r>
            <a:r>
              <a:rPr lang="en-US" sz="4000" dirty="0" err="1" smtClean="0">
                <a:latin typeface="Arial" panose="020B0604020202020204" pitchFamily="34" charset="0"/>
                <a:cs typeface="Arial" panose="020B0604020202020204" pitchFamily="34" charset="0"/>
              </a:rPr>
              <a:t>dm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7 dm. </a:t>
            </a:r>
            <a:r>
              <a:rPr lang="en-US" sz="4000" dirty="0" err="1" smtClean="0">
                <a:latin typeface="Arial" panose="020B0604020202020204" pitchFamily="34" charset="0"/>
                <a:cs typeface="Arial" panose="020B0604020202020204" pitchFamily="34" charset="0"/>
              </a:rPr>
              <a:t>Người</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đổ</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thấm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dâng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thêm</a:t>
            </a:r>
            <a:r>
              <a:rPr lang="en-US" sz="4000" dirty="0" smtClean="0">
                <a:latin typeface="Arial" panose="020B0604020202020204" pitchFamily="34" charset="0"/>
                <a:cs typeface="Arial" panose="020B0604020202020204" pitchFamily="34" charset="0"/>
              </a:rPr>
              <a:t> 1,5 </a:t>
            </a:r>
            <a:r>
              <a:rPr lang="en-US" sz="4000" dirty="0" err="1" smtClean="0">
                <a:latin typeface="Arial" panose="020B0604020202020204" pitchFamily="34" charset="0"/>
                <a:cs typeface="Arial" panose="020B0604020202020204" pitchFamily="34" charset="0"/>
              </a:rPr>
              <a:t>dm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đổ</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1" name="Pentagon 10"/>
          <p:cNvSpPr/>
          <p:nvPr/>
        </p:nvSpPr>
        <p:spPr>
          <a:xfrm>
            <a:off x="0" y="6698864"/>
            <a:ext cx="2753360" cy="861060"/>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bg1"/>
                </a:solidFill>
                <a:latin typeface="Arial" panose="020B0604020202020204" pitchFamily="34" charset="0"/>
                <a:cs typeface="Arial" panose="020B0604020202020204" pitchFamily="34" charset="0"/>
              </a:rPr>
              <a:t>Cách</a:t>
            </a:r>
            <a:r>
              <a:rPr lang="en-US" sz="4000" b="1" dirty="0" smtClean="0">
                <a:solidFill>
                  <a:schemeClr val="bg1"/>
                </a:solidFill>
                <a:latin typeface="Arial" panose="020B0604020202020204" pitchFamily="34" charset="0"/>
                <a:cs typeface="Arial" panose="020B0604020202020204" pitchFamily="34" charset="0"/>
              </a:rPr>
              <a:t> 1:</a:t>
            </a:r>
            <a:endParaRPr lang="en-US" sz="40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594542" y="7359112"/>
            <a:ext cx="5375189" cy="1631216"/>
          </a:xfrm>
          <a:prstGeom prst="rect">
            <a:avLst/>
          </a:prstGeom>
          <a:solidFill>
            <a:schemeClr val="accent3">
              <a:lumMod val="60000"/>
              <a:lumOff val="40000"/>
            </a:schemeClr>
          </a:solidFill>
        </p:spPr>
        <p:txBody>
          <a:bodyPr wrap="none">
            <a:spAutoFit/>
          </a:bodyPr>
          <a:lstStyle/>
          <a:p>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endParaRPr lang="en-US" sz="4000" dirty="0" smtClean="0">
              <a:latin typeface="Arial" panose="020B0604020202020204" pitchFamily="34" charset="0"/>
              <a:cs typeface="Arial" panose="020B0604020202020204" pitchFamily="34" charset="0"/>
            </a:endParaRPr>
          </a:p>
          <a:p>
            <a:pPr algn="ctr">
              <a:lnSpc>
                <a:spcPct val="150000"/>
              </a:lnSpc>
            </a:pPr>
            <a:r>
              <a:rPr lang="en-US" sz="4000" dirty="0" smtClean="0">
                <a:latin typeface="Arial" panose="020B0604020202020204" pitchFamily="34" charset="0"/>
                <a:cs typeface="Arial" panose="020B0604020202020204" pitchFamily="34" charset="0"/>
              </a:rPr>
              <a:t>5. 12. 1,5 </a:t>
            </a:r>
            <a:r>
              <a:rPr lang="en-US" sz="4000" dirty="0">
                <a:latin typeface="Arial" panose="020B0604020202020204" pitchFamily="34" charset="0"/>
                <a:cs typeface="Arial" panose="020B0604020202020204" pitchFamily="34" charset="0"/>
              </a:rPr>
              <a:t>= 90 (dm</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a:t>
            </a:r>
          </a:p>
        </p:txBody>
      </p:sp>
      <p:sp>
        <p:nvSpPr>
          <p:cNvPr id="14" name="TextBox 13"/>
          <p:cNvSpPr txBox="1"/>
          <p:nvPr/>
        </p:nvSpPr>
        <p:spPr>
          <a:xfrm>
            <a:off x="6743700" y="514259"/>
            <a:ext cx="4800600" cy="1015663"/>
          </a:xfrm>
          <a:prstGeom prst="rect">
            <a:avLst/>
          </a:prstGeom>
          <a:noFill/>
        </p:spPr>
        <p:txBody>
          <a:bodyPr wrap="square" rtlCol="0">
            <a:spAutoFit/>
          </a:bodyPr>
          <a:lstStyle/>
          <a:p>
            <a:pPr algn="ctr"/>
            <a:r>
              <a:rPr lang="en-US" sz="6000" b="1" dirty="0" smtClean="0">
                <a:solidFill>
                  <a:srgbClr val="C00000"/>
                </a:solidFill>
                <a:latin typeface="Arial" panose="020B0604020202020204" pitchFamily="34" charset="0"/>
                <a:cs typeface="Arial" panose="020B0604020202020204" pitchFamily="34" charset="0"/>
              </a:rPr>
              <a:t>VẬN DỤNG</a:t>
            </a:r>
            <a:endParaRPr lang="en-US" sz="6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ppt_w+.3"/>
                                          </p:val>
                                        </p:tav>
                                        <p:tav tm="100000">
                                          <p:val>
                                            <p:strVal val="#ppt_w"/>
                                          </p:val>
                                        </p:tav>
                                      </p:tavLst>
                                    </p:anim>
                                    <p:anim calcmode="lin" valueType="num">
                                      <p:cBhvr>
                                        <p:cTn id="20" dur="500" fill="hold"/>
                                        <p:tgtEl>
                                          <p:spTgt spid="10"/>
                                        </p:tgtEl>
                                        <p:attrNameLst>
                                          <p:attrName>ppt_h</p:attrName>
                                        </p:attrNameLst>
                                      </p:cBhvr>
                                      <p:tavLst>
                                        <p:tav tm="0">
                                          <p:val>
                                            <p:strVal val="#ppt_h"/>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8839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315166">
            <a:off x="-322897" y="-730109"/>
            <a:ext cx="1885977" cy="4298524"/>
          </a:xfrm>
          <a:prstGeom prst="rect">
            <a:avLst/>
          </a:prstGeom>
        </p:spPr>
      </p:pic>
      <p:grpSp>
        <p:nvGrpSpPr>
          <p:cNvPr id="3" name="Group 3"/>
          <p:cNvGrpSpPr/>
          <p:nvPr/>
        </p:nvGrpSpPr>
        <p:grpSpPr>
          <a:xfrm>
            <a:off x="1028700" y="1028700"/>
            <a:ext cx="16230600" cy="8229600"/>
            <a:chOff x="0" y="0"/>
            <a:chExt cx="8454799" cy="4286940"/>
          </a:xfrm>
        </p:grpSpPr>
        <p:sp>
          <p:nvSpPr>
            <p:cNvPr id="4" name="Freeform 4"/>
            <p:cNvSpPr/>
            <p:nvPr/>
          </p:nvSpPr>
          <p:spPr>
            <a:xfrm>
              <a:off x="48260" y="48260"/>
              <a:ext cx="8406539" cy="4238680"/>
            </a:xfrm>
            <a:custGeom>
              <a:avLst/>
              <a:gdLst/>
              <a:ahLst/>
              <a:cxnLst/>
              <a:rect l="l" t="t" r="r" b="b"/>
              <a:pathLst>
                <a:path w="8406539" h="4238680">
                  <a:moveTo>
                    <a:pt x="0" y="0"/>
                  </a:moveTo>
                  <a:lnTo>
                    <a:pt x="8406539" y="0"/>
                  </a:lnTo>
                  <a:lnTo>
                    <a:pt x="8406539" y="4238680"/>
                  </a:lnTo>
                  <a:lnTo>
                    <a:pt x="0" y="4238680"/>
                  </a:lnTo>
                  <a:close/>
                </a:path>
              </a:pathLst>
            </a:custGeom>
            <a:solidFill>
              <a:srgbClr val="3C2F2F"/>
            </a:solidFill>
          </p:spPr>
        </p:sp>
        <p:sp>
          <p:nvSpPr>
            <p:cNvPr id="5" name="Freeform 5"/>
            <p:cNvSpPr/>
            <p:nvPr/>
          </p:nvSpPr>
          <p:spPr>
            <a:xfrm>
              <a:off x="6350" y="6350"/>
              <a:ext cx="8406539" cy="4238680"/>
            </a:xfrm>
            <a:custGeom>
              <a:avLst/>
              <a:gdLst/>
              <a:ahLst/>
              <a:cxnLst/>
              <a:rect l="l" t="t" r="r" b="b"/>
              <a:pathLst>
                <a:path w="8406539" h="4238680">
                  <a:moveTo>
                    <a:pt x="0" y="0"/>
                  </a:moveTo>
                  <a:lnTo>
                    <a:pt x="8406539" y="0"/>
                  </a:lnTo>
                  <a:lnTo>
                    <a:pt x="8406539" y="4238680"/>
                  </a:lnTo>
                  <a:lnTo>
                    <a:pt x="0" y="4238680"/>
                  </a:lnTo>
                  <a:close/>
                </a:path>
              </a:pathLst>
            </a:custGeom>
            <a:solidFill>
              <a:srgbClr val="FFFCF0"/>
            </a:solidFill>
          </p:spPr>
        </p:sp>
        <p:sp>
          <p:nvSpPr>
            <p:cNvPr id="6" name="Freeform 6"/>
            <p:cNvSpPr/>
            <p:nvPr/>
          </p:nvSpPr>
          <p:spPr>
            <a:xfrm>
              <a:off x="0" y="0"/>
              <a:ext cx="8419239" cy="4251380"/>
            </a:xfrm>
            <a:custGeom>
              <a:avLst/>
              <a:gdLst/>
              <a:ahLst/>
              <a:cxnLst/>
              <a:rect l="l" t="t" r="r" b="b"/>
              <a:pathLst>
                <a:path w="8419239" h="4251380">
                  <a:moveTo>
                    <a:pt x="8419239" y="4251380"/>
                  </a:moveTo>
                  <a:lnTo>
                    <a:pt x="0" y="4251380"/>
                  </a:lnTo>
                  <a:lnTo>
                    <a:pt x="0" y="0"/>
                  </a:lnTo>
                  <a:lnTo>
                    <a:pt x="8419239" y="0"/>
                  </a:lnTo>
                  <a:lnTo>
                    <a:pt x="8419239" y="4251380"/>
                  </a:lnTo>
                  <a:close/>
                  <a:moveTo>
                    <a:pt x="12700" y="4238680"/>
                  </a:moveTo>
                  <a:lnTo>
                    <a:pt x="8406539" y="4238680"/>
                  </a:lnTo>
                  <a:lnTo>
                    <a:pt x="8406539" y="12700"/>
                  </a:lnTo>
                  <a:lnTo>
                    <a:pt x="12700" y="12700"/>
                  </a:lnTo>
                  <a:lnTo>
                    <a:pt x="12700" y="4238680"/>
                  </a:lnTo>
                  <a:close/>
                </a:path>
              </a:pathLst>
            </a:custGeom>
            <a:solidFill>
              <a:srgbClr val="3C2F2F"/>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247153">
            <a:off x="12121693" y="-1270645"/>
            <a:ext cx="1856721" cy="459869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4891037" y="5392731"/>
            <a:ext cx="3353263" cy="5605759"/>
          </a:xfrm>
          <a:prstGeom prst="rect">
            <a:avLst/>
          </a:prstGeom>
        </p:spPr>
      </p:pic>
      <p:sp>
        <p:nvSpPr>
          <p:cNvPr id="14" name="Pentagon 13"/>
          <p:cNvSpPr/>
          <p:nvPr/>
        </p:nvSpPr>
        <p:spPr>
          <a:xfrm>
            <a:off x="1040890" y="1562100"/>
            <a:ext cx="2753360" cy="861060"/>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bg1"/>
                </a:solidFill>
                <a:latin typeface="Arial" panose="020B0604020202020204" pitchFamily="34" charset="0"/>
                <a:cs typeface="Arial" panose="020B0604020202020204" pitchFamily="34" charset="0"/>
              </a:rPr>
              <a:t>Cách</a:t>
            </a:r>
            <a:r>
              <a:rPr lang="en-US" sz="4000" b="1" dirty="0" smtClean="0">
                <a:solidFill>
                  <a:schemeClr val="bg1"/>
                </a:solidFill>
                <a:latin typeface="Arial" panose="020B0604020202020204" pitchFamily="34" charset="0"/>
                <a:cs typeface="Arial" panose="020B0604020202020204" pitchFamily="34" charset="0"/>
              </a:rPr>
              <a:t> 2:</a:t>
            </a:r>
            <a:endParaRPr lang="en-US" sz="40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817829" y="2528503"/>
            <a:ext cx="9144000" cy="5632311"/>
          </a:xfrm>
          <a:prstGeom prst="rect">
            <a:avLst/>
          </a:prstGeom>
        </p:spPr>
        <p:txBody>
          <a:bodyPr>
            <a:spAutoFit/>
          </a:bodyPr>
          <a:lstStyle/>
          <a:p>
            <a:pPr algn="just">
              <a:lnSpc>
                <a:spcPct val="150000"/>
              </a:lnSpc>
            </a:pPr>
            <a:r>
              <a:rPr lang="vi-VN" sz="4000" dirty="0">
                <a:latin typeface="Arial" panose="020B0604020202020204" pitchFamily="34" charset="0"/>
                <a:cs typeface="Arial" panose="020B0604020202020204" pitchFamily="34" charset="0"/>
              </a:rPr>
              <a:t>Thể tích mực nước ban đầu là:</a:t>
            </a:r>
          </a:p>
          <a:p>
            <a:pPr algn="ctr">
              <a:lnSpc>
                <a:spcPct val="150000"/>
              </a:lnSpc>
            </a:pPr>
            <a:r>
              <a:rPr lang="vi-VN" sz="4000" dirty="0">
                <a:latin typeface="Arial" panose="020B0604020202020204" pitchFamily="34" charset="0"/>
                <a:cs typeface="Arial" panose="020B0604020202020204" pitchFamily="34" charset="0"/>
              </a:rPr>
              <a:t>V</a:t>
            </a:r>
            <a:r>
              <a:rPr lang="vi-VN" sz="4000" baseline="-25000" dirty="0">
                <a:latin typeface="Arial" panose="020B0604020202020204" pitchFamily="34" charset="0"/>
                <a:cs typeface="Arial" panose="020B0604020202020204" pitchFamily="34" charset="0"/>
              </a:rPr>
              <a:t>1</a:t>
            </a:r>
            <a:r>
              <a:rPr lang="vi-VN" sz="4000" dirty="0">
                <a:latin typeface="Arial" panose="020B0604020202020204" pitchFamily="34" charset="0"/>
                <a:cs typeface="Arial" panose="020B0604020202020204" pitchFamily="34" charset="0"/>
              </a:rPr>
              <a:t> = 5.12.7 = 420 (dm</a:t>
            </a:r>
            <a:r>
              <a:rPr lang="vi-VN" sz="4000" baseline="30000" dirty="0">
                <a:latin typeface="Arial" panose="020B0604020202020204" pitchFamily="34" charset="0"/>
                <a:cs typeface="Arial" panose="020B0604020202020204" pitchFamily="34" charset="0"/>
              </a:rPr>
              <a:t>3</a:t>
            </a:r>
            <a:r>
              <a:rPr lang="vi-VN" sz="4000" dirty="0">
                <a:latin typeface="Arial" panose="020B0604020202020204" pitchFamily="34" charset="0"/>
                <a:cs typeface="Arial" panose="020B0604020202020204" pitchFamily="34" charset="0"/>
              </a:rPr>
              <a:t>)</a:t>
            </a:r>
          </a:p>
          <a:p>
            <a:pPr algn="just">
              <a:lnSpc>
                <a:spcPct val="150000"/>
              </a:lnSpc>
            </a:pPr>
            <a:r>
              <a:rPr lang="vi-VN" sz="4000" dirty="0">
                <a:latin typeface="Arial" panose="020B0604020202020204" pitchFamily="34" charset="0"/>
                <a:cs typeface="Arial" panose="020B0604020202020204" pitchFamily="34" charset="0"/>
              </a:rPr>
              <a:t>Thể tích nước và cát sau khi đổ cát là:</a:t>
            </a:r>
          </a:p>
          <a:p>
            <a:pPr algn="ctr">
              <a:lnSpc>
                <a:spcPct val="150000"/>
              </a:lnSpc>
            </a:pPr>
            <a:r>
              <a:rPr lang="vi-VN" sz="4000" dirty="0">
                <a:latin typeface="Arial" panose="020B0604020202020204" pitchFamily="34" charset="0"/>
                <a:cs typeface="Arial" panose="020B0604020202020204" pitchFamily="34" charset="0"/>
              </a:rPr>
              <a:t>V</a:t>
            </a:r>
            <a:r>
              <a:rPr lang="vi-VN" sz="4000" baseline="-25000" dirty="0">
                <a:latin typeface="Arial" panose="020B0604020202020204" pitchFamily="34" charset="0"/>
                <a:cs typeface="Arial" panose="020B0604020202020204" pitchFamily="34" charset="0"/>
              </a:rPr>
              <a:t>2</a:t>
            </a:r>
            <a:r>
              <a:rPr lang="vi-VN" sz="4000" dirty="0">
                <a:latin typeface="Arial" panose="020B0604020202020204" pitchFamily="34" charset="0"/>
                <a:cs typeface="Arial" panose="020B0604020202020204" pitchFamily="34" charset="0"/>
              </a:rPr>
              <a:t> = 5.12. (</a:t>
            </a:r>
            <a:r>
              <a:rPr lang="vi-VN" sz="4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1,5</a:t>
            </a:r>
            <a:r>
              <a:rPr lang="vi-VN" sz="4000" dirty="0">
                <a:latin typeface="Arial" panose="020B0604020202020204" pitchFamily="34" charset="0"/>
                <a:cs typeface="Arial" panose="020B0604020202020204" pitchFamily="34" charset="0"/>
              </a:rPr>
              <a:t>) = 510 (dm</a:t>
            </a:r>
            <a:r>
              <a:rPr lang="vi-VN" sz="4000" baseline="30000" dirty="0">
                <a:latin typeface="Arial" panose="020B0604020202020204" pitchFamily="34" charset="0"/>
                <a:cs typeface="Arial" panose="020B0604020202020204" pitchFamily="34" charset="0"/>
              </a:rPr>
              <a:t>3</a:t>
            </a:r>
            <a:r>
              <a:rPr lang="vi-VN" sz="4000" dirty="0">
                <a:latin typeface="Arial" panose="020B0604020202020204" pitchFamily="34" charset="0"/>
                <a:cs typeface="Arial" panose="020B0604020202020204" pitchFamily="34" charset="0"/>
              </a:rPr>
              <a:t>)</a:t>
            </a:r>
          </a:p>
          <a:p>
            <a:pPr algn="just">
              <a:lnSpc>
                <a:spcPct val="150000"/>
              </a:lnSpc>
            </a:pPr>
            <a:r>
              <a:rPr lang="vi-VN" sz="4000" dirty="0">
                <a:latin typeface="Arial" panose="020B0604020202020204" pitchFamily="34" charset="0"/>
                <a:cs typeface="Arial" panose="020B0604020202020204" pitchFamily="34" charset="0"/>
              </a:rPr>
              <a:t>Thể tích cát đổ vào là:</a:t>
            </a:r>
          </a:p>
          <a:p>
            <a:pPr algn="ctr">
              <a:lnSpc>
                <a:spcPct val="150000"/>
              </a:lnSpc>
            </a:pPr>
            <a:r>
              <a:rPr lang="vi-VN" sz="4000" dirty="0">
                <a:latin typeface="Arial" panose="020B0604020202020204" pitchFamily="34" charset="0"/>
                <a:cs typeface="Arial" panose="020B0604020202020204" pitchFamily="34" charset="0"/>
              </a:rPr>
              <a:t>V = V</a:t>
            </a:r>
            <a:r>
              <a:rPr lang="vi-VN" sz="4000" baseline="-25000" dirty="0">
                <a:latin typeface="Arial" panose="020B0604020202020204" pitchFamily="34" charset="0"/>
                <a:cs typeface="Arial" panose="020B0604020202020204" pitchFamily="34" charset="0"/>
              </a:rPr>
              <a:t>2</a:t>
            </a:r>
            <a:r>
              <a:rPr lang="vi-VN" sz="4000" dirty="0">
                <a:latin typeface="Arial" panose="020B0604020202020204" pitchFamily="34" charset="0"/>
                <a:cs typeface="Arial" panose="020B0604020202020204" pitchFamily="34" charset="0"/>
              </a:rPr>
              <a:t> – V</a:t>
            </a:r>
            <a:r>
              <a:rPr lang="vi-VN" sz="4000" baseline="-25000" dirty="0">
                <a:latin typeface="Arial" panose="020B0604020202020204" pitchFamily="34" charset="0"/>
                <a:cs typeface="Arial" panose="020B0604020202020204" pitchFamily="34" charset="0"/>
              </a:rPr>
              <a:t>1</a:t>
            </a:r>
            <a:r>
              <a:rPr lang="vi-VN" sz="4000" dirty="0">
                <a:latin typeface="Arial" panose="020B0604020202020204" pitchFamily="34" charset="0"/>
                <a:cs typeface="Arial" panose="020B0604020202020204" pitchFamily="34" charset="0"/>
              </a:rPr>
              <a:t> = 510 – 420 = 90 (dm</a:t>
            </a:r>
            <a:r>
              <a:rPr lang="vi-VN" sz="4000" baseline="30000" dirty="0">
                <a:latin typeface="Arial" panose="020B0604020202020204" pitchFamily="34" charset="0"/>
                <a:cs typeface="Arial" panose="020B0604020202020204" pitchFamily="34" charset="0"/>
              </a:rPr>
              <a:t>3</a:t>
            </a:r>
            <a:r>
              <a:rPr lang="vi-VN" sz="4000" dirty="0">
                <a:latin typeface="Arial" panose="020B0604020202020204" pitchFamily="34" charset="0"/>
                <a:cs typeface="Arial" panose="020B0604020202020204" pitchFamily="34" charset="0"/>
              </a:rPr>
              <a:t>)</a:t>
            </a:r>
            <a:endParaRPr lang="vi-VN" sz="4000" b="0" i="0" dirty="0">
              <a:effectLst/>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183690" y="1166497"/>
            <a:ext cx="4097708" cy="4097708"/>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150" y="5565829"/>
            <a:ext cx="3785115" cy="3785115"/>
          </a:xfrm>
          <a:prstGeom prst="rect">
            <a:avLst/>
          </a:prstGeom>
        </p:spPr>
      </p:pic>
    </p:spTree>
    <p:extLst>
      <p:ext uri="{BB962C8B-B14F-4D97-AF65-F5344CB8AC3E}">
        <p14:creationId xmlns:p14="http://schemas.microsoft.com/office/powerpoint/2010/main" val="25138573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CCBB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chemeClr val="bg1"/>
            </a:solidFill>
          </p:spPr>
        </p:sp>
      </p:grpSp>
      <p:sp>
        <p:nvSpPr>
          <p:cNvPr id="4" name="TextBox 4"/>
          <p:cNvSpPr txBox="1"/>
          <p:nvPr/>
        </p:nvSpPr>
        <p:spPr>
          <a:xfrm>
            <a:off x="2057400" y="876300"/>
            <a:ext cx="4809733" cy="1040093"/>
          </a:xfrm>
          <a:prstGeom prst="rect">
            <a:avLst/>
          </a:prstGeom>
        </p:spPr>
        <p:txBody>
          <a:bodyPr wrap="square" lIns="0" tIns="0" rIns="0" bIns="0" rtlCol="0" anchor="t">
            <a:spAutoFit/>
          </a:bodyPr>
          <a:lstStyle/>
          <a:p>
            <a:pPr algn="ctr">
              <a:lnSpc>
                <a:spcPts val="9600"/>
              </a:lnSpc>
            </a:pPr>
            <a:r>
              <a:rPr lang="en-US" sz="4000" b="1" dirty="0" err="1" smtClean="0">
                <a:solidFill>
                  <a:srgbClr val="002060"/>
                </a:solidFill>
                <a:latin typeface="Arial" panose="020B0604020202020204" pitchFamily="34" charset="0"/>
                <a:cs typeface="Arial" panose="020B0604020202020204" pitchFamily="34" charset="0"/>
              </a:rPr>
              <a:t>Bài</a:t>
            </a:r>
            <a:r>
              <a:rPr lang="en-US" sz="4000" b="1" dirty="0" smtClean="0">
                <a:solidFill>
                  <a:srgbClr val="002060"/>
                </a:solidFill>
                <a:latin typeface="Arial" panose="020B0604020202020204" pitchFamily="34" charset="0"/>
                <a:cs typeface="Arial" panose="020B0604020202020204" pitchFamily="34" charset="0"/>
              </a:rPr>
              <a:t> 3 (SGK - tr66)</a:t>
            </a:r>
            <a:endParaRPr lang="en-US" sz="4000" b="1" dirty="0">
              <a:solidFill>
                <a:srgbClr val="00206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244957" y="5939381"/>
            <a:ext cx="2726563" cy="3471319"/>
          </a:xfrm>
          <a:prstGeom prst="rect">
            <a:avLst/>
          </a:prstGeom>
        </p:spPr>
      </p:pic>
      <p:sp>
        <p:nvSpPr>
          <p:cNvPr id="7" name="Rectangle 6"/>
          <p:cNvSpPr/>
          <p:nvPr/>
        </p:nvSpPr>
        <p:spPr>
          <a:xfrm>
            <a:off x="2286000" y="2068793"/>
            <a:ext cx="13716000" cy="3224601"/>
          </a:xfrm>
          <a:prstGeom prst="rect">
            <a:avLst/>
          </a:prstGeom>
        </p:spPr>
        <p:txBody>
          <a:bodyPr wrap="square">
            <a:spAutoFit/>
          </a:bodyPr>
          <a:lstStyle/>
          <a:p>
            <a:pPr algn="just">
              <a:lnSpc>
                <a:spcPct val="130000"/>
              </a:lnSpc>
            </a:pPr>
            <a:r>
              <a:rPr lang="vi-VN" sz="4000" dirty="0"/>
              <a:t>Một khuôn đúc bê tông có kích thước như Hình 2. Bề dày các mặt bên của khuôn là 1,2 cm. Bề dày mặt đáy của khuôn là 1,9 cm. Thể tích của khối bê tông được khuôn này đúc ra là bao nhiêu xăng ti mét khối?</a:t>
            </a:r>
            <a:endParaRPr lang="en-US" sz="4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5360130"/>
            <a:ext cx="6248400" cy="387880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757" y="7962900"/>
            <a:ext cx="2657566" cy="185949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18337">
            <a:off x="15655913" y="-37533"/>
            <a:ext cx="3206774" cy="2810500"/>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3"/>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Effect transition="in" filter="fade">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57999" y="-4458499"/>
            <a:ext cx="19203998" cy="19203998"/>
          </a:xfrm>
          <a:prstGeom prst="rect">
            <a:avLst/>
          </a:prstGeom>
        </p:spPr>
      </p:pic>
      <p:grpSp>
        <p:nvGrpSpPr>
          <p:cNvPr id="3" name="Group 3"/>
          <p:cNvGrpSpPr/>
          <p:nvPr/>
        </p:nvGrpSpPr>
        <p:grpSpPr>
          <a:xfrm>
            <a:off x="1028700" y="1028700"/>
            <a:ext cx="16230600" cy="8229600"/>
            <a:chOff x="0" y="0"/>
            <a:chExt cx="5490351" cy="2783840"/>
          </a:xfrm>
        </p:grpSpPr>
        <p:sp>
          <p:nvSpPr>
            <p:cNvPr id="4" name="Freeform 4"/>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3E4DF"/>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83018" y="1162073"/>
            <a:ext cx="2705100" cy="2969671"/>
          </a:xfrm>
          <a:prstGeom prst="rect">
            <a:avLst/>
          </a:prstGeom>
        </p:spPr>
      </p:pic>
      <p:sp>
        <p:nvSpPr>
          <p:cNvPr id="8" name="TextBox 8"/>
          <p:cNvSpPr txBox="1"/>
          <p:nvPr/>
        </p:nvSpPr>
        <p:spPr>
          <a:xfrm>
            <a:off x="1599893" y="1924073"/>
            <a:ext cx="4271350" cy="564257"/>
          </a:xfrm>
          <a:prstGeom prst="rect">
            <a:avLst/>
          </a:prstGeom>
        </p:spPr>
        <p:txBody>
          <a:bodyPr lIns="0" tIns="0" rIns="0" bIns="0" rtlCol="0" anchor="t">
            <a:spAutoFit/>
          </a:bodyPr>
          <a:lstStyle/>
          <a:p>
            <a:pPr marL="0" lvl="0" indent="0" algn="ctr">
              <a:lnSpc>
                <a:spcPts val="4414"/>
              </a:lnSpc>
            </a:pPr>
            <a:r>
              <a:rPr lang="en-US" sz="4400" b="1" dirty="0" err="1" smtClean="0">
                <a:solidFill>
                  <a:srgbClr val="FFFFFF"/>
                </a:solidFill>
                <a:latin typeface="Arial" panose="020B0604020202020204" pitchFamily="34" charset="0"/>
                <a:cs typeface="Arial" panose="020B0604020202020204" pitchFamily="34" charset="0"/>
              </a:rPr>
              <a:t>Giải</a:t>
            </a:r>
            <a:endParaRPr lang="en-US" sz="4400" b="1" dirty="0">
              <a:solidFill>
                <a:srgbClr val="FFFFFF"/>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31543" y="7761133"/>
            <a:ext cx="2127757" cy="1497167"/>
          </a:xfrm>
          <a:prstGeom prst="rect">
            <a:avLst/>
          </a:prstGeom>
        </p:spPr>
      </p:pic>
      <p:sp>
        <p:nvSpPr>
          <p:cNvPr id="10" name="Rectangle 9"/>
          <p:cNvSpPr/>
          <p:nvPr/>
        </p:nvSpPr>
        <p:spPr>
          <a:xfrm>
            <a:off x="3200400" y="4330879"/>
            <a:ext cx="12687300" cy="4708981"/>
          </a:xfrm>
          <a:prstGeom prst="rect">
            <a:avLst/>
          </a:prstGeom>
        </p:spPr>
        <p:txBody>
          <a:bodyPr wrap="square">
            <a:spAutoFit/>
          </a:bodyPr>
          <a:lstStyle/>
          <a:p>
            <a:pPr>
              <a:lnSpc>
                <a:spcPct val="150000"/>
              </a:lnSpc>
            </a:pPr>
            <a:r>
              <a:rPr lang="vi-VN" sz="4000" dirty="0">
                <a:latin typeface="Arial" panose="020B0604020202020204" pitchFamily="34" charset="0"/>
                <a:cs typeface="Arial" panose="020B0604020202020204" pitchFamily="34" charset="0"/>
              </a:rPr>
              <a:t>Chiều dài của lõi khuôn là: 23 – 1,2 – 1,2 = 20,6 (cm</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Chiều rộng của lõi khuôn là: 13 – 1,2 – 1,2 = 10,6 (cm</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Chiều cao của lõi khuôn là: 11 – 1,9 = 9,1 (cm</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Thể tích khối bê tông được khuôn này đúc ra là</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ctr">
              <a:lnSpc>
                <a:spcPct val="150000"/>
              </a:lnSpc>
            </a:pPr>
            <a:r>
              <a:rPr lang="vi-VN" sz="4000" dirty="0">
                <a:latin typeface="Arial" panose="020B0604020202020204" pitchFamily="34" charset="0"/>
                <a:cs typeface="Arial" panose="020B0604020202020204" pitchFamily="34" charset="0"/>
              </a:rPr>
              <a:t>V = 20,6 . 10,6 . 9,1 = 1987,076 (</a:t>
            </a:r>
            <a:r>
              <a:rPr lang="vi-VN" sz="4000" dirty="0" smtClean="0">
                <a:latin typeface="Arial" panose="020B0604020202020204" pitchFamily="34" charset="0"/>
                <a:cs typeface="Arial" panose="020B0604020202020204" pitchFamily="34" charset="0"/>
              </a:rPr>
              <a:t>cm</a:t>
            </a:r>
            <a:r>
              <a:rPr lang="en-US" sz="4000" baseline="30000" dirty="0" smtClean="0">
                <a:latin typeface="Arial" panose="020B0604020202020204" pitchFamily="34" charset="0"/>
                <a:cs typeface="Arial" panose="020B0604020202020204" pitchFamily="34" charset="0"/>
              </a:rPr>
              <a:t>3</a:t>
            </a:r>
            <a:r>
              <a:rPr lang="vi-VN"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79147" y="1159533"/>
            <a:ext cx="4897990" cy="304051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additive="base">
                                        <p:cTn id="18"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0">
                                            <p:txEl>
                                              <p:pRg st="0" end="0"/>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additive="base">
                                        <p:cTn id="22"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0">
                                            <p:txEl>
                                              <p:pRg st="1" end="1"/>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additive="base">
                                        <p:cTn id="26"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0">
                                            <p:txEl>
                                              <p:pRg st="2" end="2"/>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additive="base">
                                        <p:cTn id="30"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0">
                                            <p:txEl>
                                              <p:pRg st="3" end="3"/>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 calcmode="lin" valueType="num">
                                      <p:cBhvr additive="base">
                                        <p:cTn id="34" dur="500"/>
                                        <p:tgtEl>
                                          <p:spTgt spid="10">
                                            <p:txEl>
                                              <p:pRg st="4" end="4"/>
                                            </p:txEl>
                                          </p:spTgt>
                                        </p:tgtEl>
                                        <p:attrNameLst>
                                          <p:attrName>ppt_y</p:attrName>
                                        </p:attrNameLst>
                                      </p:cBhvr>
                                      <p:tavLst>
                                        <p:tav tm="0">
                                          <p:val>
                                            <p:strVal val="#ppt_y+#ppt_h*1.125000"/>
                                          </p:val>
                                        </p:tav>
                                        <p:tav tm="100000">
                                          <p:val>
                                            <p:strVal val="#ppt_y"/>
                                          </p:val>
                                        </p:tav>
                                      </p:tavLst>
                                    </p:anim>
                                    <p:animEffect transition="in" filter="wipe(up)">
                                      <p:cBhvr>
                                        <p:cTn id="35"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57999" y="-4458499"/>
            <a:ext cx="19203998" cy="19203998"/>
          </a:xfrm>
          <a:prstGeom prst="rect">
            <a:avLst/>
          </a:prstGeom>
        </p:spPr>
      </p:pic>
      <p:grpSp>
        <p:nvGrpSpPr>
          <p:cNvPr id="3" name="Group 3"/>
          <p:cNvGrpSpPr/>
          <p:nvPr/>
        </p:nvGrpSpPr>
        <p:grpSpPr>
          <a:xfrm>
            <a:off x="1028700" y="1028700"/>
            <a:ext cx="16230600" cy="8229600"/>
            <a:chOff x="0" y="0"/>
            <a:chExt cx="5490351" cy="2783840"/>
          </a:xfrm>
        </p:grpSpPr>
        <p:sp>
          <p:nvSpPr>
            <p:cNvPr id="4" name="Freeform 4"/>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3E4DF"/>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09600" y="7505700"/>
            <a:ext cx="3581400" cy="2318143"/>
          </a:xfrm>
          <a:prstGeom prst="rect">
            <a:avLst/>
          </a:prstGeom>
        </p:spPr>
      </p:pic>
      <p:sp>
        <p:nvSpPr>
          <p:cNvPr id="16" name="TextBox 15"/>
          <p:cNvSpPr txBox="1"/>
          <p:nvPr/>
        </p:nvSpPr>
        <p:spPr>
          <a:xfrm>
            <a:off x="1447800" y="1559150"/>
            <a:ext cx="46482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4 (SGK - tr66)</a:t>
            </a:r>
            <a:endParaRPr lang="en-US" sz="4000" b="1" dirty="0">
              <a:latin typeface="Arial" panose="020B0604020202020204" pitchFamily="34" charset="0"/>
              <a:cs typeface="Arial" panose="020B0604020202020204" pitchFamily="34" charset="0"/>
            </a:endParaRPr>
          </a:p>
        </p:txBody>
      </p:sp>
      <p:sp>
        <p:nvSpPr>
          <p:cNvPr id="17" name="Rectangle 16"/>
          <p:cNvSpPr/>
          <p:nvPr/>
        </p:nvSpPr>
        <p:spPr>
          <a:xfrm>
            <a:off x="1447800" y="2354906"/>
            <a:ext cx="15392400" cy="470898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Phần bên trong của một cái khuôn làm bánh có dạng hình hộp chữ nhật với đáy là hình vuông cạnh 20 cm, chiều cao 5 cm </a:t>
            </a:r>
            <a:r>
              <a:rPr lang="vi-VN" sz="4000" dirty="0" smtClean="0">
                <a:latin typeface="Arial" panose="020B0604020202020204" pitchFamily="34" charset="0"/>
                <a:cs typeface="Arial" panose="020B0604020202020204" pitchFamily="34" charset="0"/>
              </a:rPr>
              <a:t>(Hình </a:t>
            </a:r>
            <a:r>
              <a:rPr lang="vi-VN" sz="4000" dirty="0">
                <a:latin typeface="Arial" panose="020B0604020202020204" pitchFamily="34" charset="0"/>
                <a:cs typeface="Arial" panose="020B0604020202020204" pitchFamily="34" charset="0"/>
              </a:rPr>
              <a:t>3). Người ta dự định sơn phần bên trong bằng loại sơn không dính. Hỏi với một lượng sơn đủ bao phủ được 100 m</a:t>
            </a:r>
            <a:r>
              <a:rPr lang="vi-VN" sz="4000" baseline="30000" dirty="0">
                <a:latin typeface="Arial" panose="020B0604020202020204" pitchFamily="34" charset="0"/>
                <a:cs typeface="Arial" panose="020B0604020202020204" pitchFamily="34" charset="0"/>
              </a:rPr>
              <a:t>2</a:t>
            </a:r>
            <a:r>
              <a:rPr lang="vi-VN" sz="4000" dirty="0">
                <a:latin typeface="Arial" panose="020B0604020202020204" pitchFamily="34" charset="0"/>
                <a:cs typeface="Arial" panose="020B0604020202020204" pitchFamily="34" charset="0"/>
              </a:rPr>
              <a:t> thì sơn được bao nhiêu cái khuôn làm bánh?</a:t>
            </a:r>
            <a:endParaRPr lang="en-US" sz="40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9200" y="6370326"/>
            <a:ext cx="4882544" cy="2887973"/>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9"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E7C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DCCBBC"/>
            </a:solidFill>
          </p:spPr>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9" y="1257300"/>
            <a:ext cx="3200401" cy="2057400"/>
          </a:xfrm>
          <a:prstGeom prst="rect">
            <a:avLst/>
          </a:prstGeom>
        </p:spPr>
      </p:pic>
      <p:sp>
        <p:nvSpPr>
          <p:cNvPr id="18" name="TextBox 17"/>
          <p:cNvSpPr txBox="1"/>
          <p:nvPr/>
        </p:nvSpPr>
        <p:spPr>
          <a:xfrm>
            <a:off x="3048000" y="1714500"/>
            <a:ext cx="36576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19" name="TextBox 18"/>
          <p:cNvSpPr txBox="1"/>
          <p:nvPr/>
        </p:nvSpPr>
        <p:spPr>
          <a:xfrm>
            <a:off x="3733800" y="3314700"/>
            <a:ext cx="11353800" cy="470898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Diện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khuôn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dirty="0" smtClean="0">
                <a:latin typeface="Arial" panose="020B0604020202020204" pitchFamily="34" charset="0"/>
                <a:cs typeface="Arial" panose="020B0604020202020204" pitchFamily="34" charset="0"/>
              </a:rPr>
              <a:t>20. 5. 4 + 20. 20 = 800 (cm</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khuôn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a:t>
            </a:r>
          </a:p>
          <a:p>
            <a:pPr algn="ctr">
              <a:lnSpc>
                <a:spcPct val="150000"/>
              </a:lnSpc>
            </a:pPr>
            <a:r>
              <a:rPr lang="en-US" sz="4000" dirty="0" smtClean="0">
                <a:latin typeface="Arial" panose="020B0604020202020204" pitchFamily="34" charset="0"/>
                <a:cs typeface="Arial" panose="020B0604020202020204" pitchFamily="34" charset="0"/>
              </a:rPr>
              <a:t>1 000 000 : 800 = 1 250 (</a:t>
            </a:r>
            <a:r>
              <a:rPr lang="en-US" sz="4000" dirty="0" err="1" smtClean="0">
                <a:latin typeface="Arial" panose="020B0604020202020204" pitchFamily="34" charset="0"/>
                <a:cs typeface="Arial" panose="020B0604020202020204" pitchFamily="34" charset="0"/>
              </a:rPr>
              <a:t>cái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330588"/>
            <a:ext cx="3212870" cy="2767824"/>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129" y="3098411"/>
            <a:ext cx="2758669" cy="2758669"/>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39806" y="5608330"/>
            <a:ext cx="3657590" cy="365759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E5C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9600" y="687943"/>
            <a:ext cx="6934200" cy="1712357"/>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308078">
            <a:off x="5773609" y="-2056559"/>
            <a:ext cx="2115991" cy="4822771"/>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177059">
            <a:off x="-1041206" y="7150989"/>
            <a:ext cx="3693831" cy="5828530"/>
          </a:xfrm>
          <a:prstGeom prst="rect">
            <a:avLst/>
          </a:prstGeom>
        </p:spPr>
      </p:pic>
      <p:sp>
        <p:nvSpPr>
          <p:cNvPr id="16" name="TextBox 15"/>
          <p:cNvSpPr txBox="1"/>
          <p:nvPr/>
        </p:nvSpPr>
        <p:spPr>
          <a:xfrm>
            <a:off x="1066800" y="1300454"/>
            <a:ext cx="4648200" cy="707886"/>
          </a:xfrm>
          <a:prstGeom prst="rect">
            <a:avLst/>
          </a:prstGeom>
          <a:noFill/>
        </p:spPr>
        <p:txBody>
          <a:bodyPr wrap="square" rtlCol="0">
            <a:spAutoFit/>
          </a:bodyPr>
          <a:lstStyle/>
          <a:p>
            <a:r>
              <a:rPr lang="en-US" sz="4000" b="1" dirty="0" err="1" smtClean="0">
                <a:solidFill>
                  <a:schemeClr val="tx2">
                    <a:lumMod val="75000"/>
                  </a:schemeClr>
                </a:solidFill>
                <a:latin typeface="Arial" panose="020B0604020202020204" pitchFamily="34" charset="0"/>
                <a:cs typeface="Arial" panose="020B0604020202020204" pitchFamily="34" charset="0"/>
              </a:rPr>
              <a:t>Bài</a:t>
            </a:r>
            <a:r>
              <a:rPr lang="en-US" sz="4000" b="1" dirty="0" smtClean="0">
                <a:solidFill>
                  <a:schemeClr val="tx2">
                    <a:lumMod val="75000"/>
                  </a:schemeClr>
                </a:solidFill>
                <a:latin typeface="Arial" panose="020B0604020202020204" pitchFamily="34" charset="0"/>
                <a:cs typeface="Arial" panose="020B0604020202020204" pitchFamily="34" charset="0"/>
              </a:rPr>
              <a:t> 5 (SGK - tr66)</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
        <p:nvSpPr>
          <p:cNvPr id="17" name="Rectangle 16"/>
          <p:cNvSpPr/>
          <p:nvPr/>
        </p:nvSpPr>
        <p:spPr>
          <a:xfrm>
            <a:off x="6521774" y="1418289"/>
            <a:ext cx="9280105" cy="707886"/>
          </a:xfrm>
          <a:prstGeom prst="rect">
            <a:avLst/>
          </a:prstGeom>
        </p:spPr>
        <p:txBody>
          <a:bodyPr wrap="none">
            <a:spAutoFit/>
          </a:bodyPr>
          <a:lstStyle/>
          <a:p>
            <a:r>
              <a:rPr lang="vi-VN" sz="4000" dirty="0"/>
              <a:t>Một ngôi nhà có kích thước như Hình 4.</a:t>
            </a:r>
            <a:endParaRPr lang="en-US" sz="4000" dirty="0"/>
          </a:p>
        </p:txBody>
      </p:sp>
      <p:sp>
        <p:nvSpPr>
          <p:cNvPr id="19" name="Rectangle 18"/>
          <p:cNvSpPr/>
          <p:nvPr/>
        </p:nvSpPr>
        <p:spPr>
          <a:xfrm>
            <a:off x="1574541" y="2659696"/>
            <a:ext cx="8026659" cy="655564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a) Tính thể tích của ngôi nhà.</a:t>
            </a:r>
          </a:p>
          <a:p>
            <a:pPr algn="just">
              <a:lnSpc>
                <a:spcPct val="150000"/>
              </a:lnSpc>
            </a:pPr>
            <a:r>
              <a:rPr lang="vi-VN" sz="4000" dirty="0">
                <a:latin typeface="Arial" panose="020B0604020202020204" pitchFamily="34" charset="0"/>
                <a:cs typeface="Arial" panose="020B0604020202020204" pitchFamily="34" charset="0"/>
              </a:rPr>
              <a:t>b) Biết rằng 1l sơn bao phủ được 4 m</a:t>
            </a:r>
            <a:r>
              <a:rPr lang="vi-VN" sz="4000" baseline="30000" dirty="0">
                <a:latin typeface="Arial" panose="020B0604020202020204" pitchFamily="34" charset="0"/>
                <a:cs typeface="Arial" panose="020B0604020202020204" pitchFamily="34" charset="0"/>
              </a:rPr>
              <a:t>2</a:t>
            </a:r>
            <a:r>
              <a:rPr lang="vi-VN" sz="4000" dirty="0">
                <a:latin typeface="Arial" panose="020B0604020202020204" pitchFamily="34" charset="0"/>
                <a:cs typeface="Arial" panose="020B0604020202020204" pitchFamily="34" charset="0"/>
              </a:rPr>
              <a:t> tường. Hỏi phải cần ít nhất bao nhiêu lít sơn để sơn phủ được tường mặt ngoài ngôi nhà? (không sơn cửa)? Biết tổng diện tích các cửa là 9 m</a:t>
            </a:r>
            <a:r>
              <a:rPr lang="vi-VN" sz="4000" baseline="30000" dirty="0">
                <a:latin typeface="Arial" panose="020B0604020202020204" pitchFamily="34" charset="0"/>
                <a:cs typeface="Arial" panose="020B0604020202020204" pitchFamily="34" charset="0"/>
              </a:rPr>
              <a:t>2</a:t>
            </a:r>
            <a:r>
              <a:rPr lang="vi-VN" sz="4000" dirty="0">
                <a:latin typeface="Arial" panose="020B0604020202020204" pitchFamily="34" charset="0"/>
                <a:cs typeface="Arial" panose="020B0604020202020204" pitchFamily="34" charset="0"/>
              </a:rPr>
              <a:t>.</a:t>
            </a:r>
            <a:endParaRPr lang="vi-VN" sz="4000" b="0" i="0" dirty="0">
              <a:effectLst/>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10800" y="2648680"/>
            <a:ext cx="6686654" cy="5003514"/>
          </a:xfrm>
          <a:prstGeom prst="rect">
            <a:avLst/>
          </a:prstGeom>
        </p:spPr>
      </p:pic>
      <p:pic>
        <p:nvPicPr>
          <p:cNvPr id="21"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363709">
            <a:off x="12873293" y="7307597"/>
            <a:ext cx="5069591" cy="3069407"/>
          </a:xfrm>
          <a:prstGeom prst="rect">
            <a:avLst/>
          </a:prstGeom>
        </p:spPr>
      </p:pic>
    </p:spTree>
    <p:extLst>
      <p:ext uri="{BB962C8B-B14F-4D97-AF65-F5344CB8AC3E}">
        <p14:creationId xmlns:p14="http://schemas.microsoft.com/office/powerpoint/2010/main" val="266383096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strips(downRight)">
                                      <p:cBhvr>
                                        <p:cTn id="15" dur="500"/>
                                        <p:tgtEl>
                                          <p:spTgt spid="19">
                                            <p:txEl>
                                              <p:pRg st="0" end="0"/>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strips(downRight)">
                                      <p:cBhvr>
                                        <p:cTn id="18" dur="500"/>
                                        <p:tgtEl>
                                          <p:spTgt spid="19">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57999" y="-4458499"/>
            <a:ext cx="19203998" cy="19203998"/>
          </a:xfrm>
          <a:prstGeom prst="rect">
            <a:avLst/>
          </a:prstGeom>
        </p:spPr>
      </p:pic>
      <p:grpSp>
        <p:nvGrpSpPr>
          <p:cNvPr id="3" name="Group 3"/>
          <p:cNvGrpSpPr/>
          <p:nvPr/>
        </p:nvGrpSpPr>
        <p:grpSpPr>
          <a:xfrm>
            <a:off x="1028700" y="1028700"/>
            <a:ext cx="16230600" cy="8229600"/>
            <a:chOff x="0" y="0"/>
            <a:chExt cx="5490351" cy="2783840"/>
          </a:xfrm>
        </p:grpSpPr>
        <p:sp>
          <p:nvSpPr>
            <p:cNvPr id="4" name="Freeform 4"/>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3E4DF"/>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5664" y="2811780"/>
            <a:ext cx="2456500" cy="6789322"/>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4486881" y="4719258"/>
                <a:ext cx="12344400" cy="4285789"/>
              </a:xfrm>
              <a:prstGeom prst="rect">
                <a:avLst/>
              </a:prstGeom>
            </p:spPr>
            <p:txBody>
              <a:bodyPr wrap="square">
                <a:spAutoFit/>
              </a:bodyPr>
              <a:lstStyle/>
              <a:p>
                <a:pPr marL="742950" indent="-742950">
                  <a:buAutoNum type="alphaLcParenR"/>
                </a:pPr>
                <a:r>
                  <a:rPr lang="vi-VN" sz="4000" dirty="0" smtClean="0">
                    <a:latin typeface="Arial" panose="020B0604020202020204" pitchFamily="34" charset="0"/>
                    <a:cs typeface="Arial" panose="020B0604020202020204" pitchFamily="34" charset="0"/>
                  </a:rPr>
                  <a:t>Thể </a:t>
                </a:r>
                <a:r>
                  <a:rPr lang="vi-VN" sz="4000" dirty="0">
                    <a:latin typeface="Arial" panose="020B0604020202020204" pitchFamily="34" charset="0"/>
                    <a:cs typeface="Arial" panose="020B0604020202020204" pitchFamily="34" charset="0"/>
                  </a:rPr>
                  <a:t>tích của ngôi nhà là: </a:t>
                </a:r>
                <a:endParaRPr lang="en-US" sz="4000" dirty="0" smtClean="0">
                  <a:latin typeface="Arial" panose="020B0604020202020204" pitchFamily="34" charset="0"/>
                  <a:cs typeface="Arial" panose="020B0604020202020204" pitchFamily="34" charset="0"/>
                </a:endParaRPr>
              </a:p>
              <a:p>
                <a:pPr algn="ctr"/>
                <a:r>
                  <a:rPr lang="vi-VN" sz="4000" dirty="0" smtClean="0">
                    <a:latin typeface="Arial" panose="020B0604020202020204" pitchFamily="34" charset="0"/>
                    <a:cs typeface="Arial" panose="020B0604020202020204" pitchFamily="34" charset="0"/>
                  </a:rPr>
                  <a:t>20.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8 </a:t>
                </a:r>
                <a:r>
                  <a:rPr lang="vi-VN" sz="4000" dirty="0">
                    <a:latin typeface="Arial" panose="020B0604020202020204" pitchFamily="34" charset="0"/>
                    <a:cs typeface="Arial" panose="020B0604020202020204" pitchFamily="34" charset="0"/>
                  </a:rPr>
                  <a:t>+ </a:t>
                </a:r>
                <a14:m>
                  <m:oMath xmlns:m="http://schemas.openxmlformats.org/officeDocument/2006/math">
                    <m:f>
                      <m:fPr>
                        <m:ctrlPr>
                          <a:rPr lang="vi-VN"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vi-VN" sz="4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20 </a:t>
                </a:r>
                <a:r>
                  <a:rPr lang="vi-VN" sz="4000" dirty="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450 </a:t>
                </a:r>
                <a:r>
                  <a:rPr lang="vi-VN" sz="4000" dirty="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m</a:t>
                </a:r>
                <a:r>
                  <a:rPr lang="en-US" sz="4000" baseline="30000" dirty="0" smtClean="0">
                    <a:latin typeface="Arial" panose="020B0604020202020204" pitchFamily="34" charset="0"/>
                    <a:cs typeface="Arial" panose="020B0604020202020204" pitchFamily="34" charset="0"/>
                  </a:rPr>
                  <a:t>3</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r>
                  <a:rPr lang="vi-VN" sz="4000" dirty="0">
                    <a:latin typeface="Arial" panose="020B0604020202020204" pitchFamily="34" charset="0"/>
                    <a:cs typeface="Arial" panose="020B0604020202020204" pitchFamily="34" charset="0"/>
                  </a:rPr>
                  <a:t>b) Diện tích xung quanh của ngôi nhà là: </a:t>
                </a:r>
                <a:endParaRPr lang="en-US" sz="4000" dirty="0" smtClean="0">
                  <a:latin typeface="Arial" panose="020B0604020202020204" pitchFamily="34" charset="0"/>
                  <a:cs typeface="Arial" panose="020B0604020202020204" pitchFamily="34" charset="0"/>
                </a:endParaRPr>
              </a:p>
              <a:p>
                <a:pPr algn="ctr"/>
                <a:r>
                  <a:rPr lang="vi-VN" sz="4000" dirty="0" smtClean="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20 + 15</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8  </a:t>
                </a:r>
                <a:r>
                  <a:rPr lang="vi-VN" sz="4000" dirty="0">
                    <a:latin typeface="Arial" panose="020B0604020202020204" pitchFamily="34" charset="0"/>
                    <a:cs typeface="Arial" panose="020B0604020202020204" pitchFamily="34" charset="0"/>
                  </a:rPr>
                  <a:t>+ </a:t>
                </a:r>
                <a14:m>
                  <m:oMath xmlns:m="http://schemas.openxmlformats.org/officeDocument/2006/math">
                    <m:f>
                      <m:fPr>
                        <m:ctrlPr>
                          <a:rPr lang="vi-VN"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2</m:t>
                        </m:r>
                      </m:den>
                    </m:f>
                  </m:oMath>
                </a14:m>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2 </a:t>
                </a:r>
                <a:r>
                  <a:rPr lang="vi-VN" sz="4000" dirty="0">
                    <a:latin typeface="Arial" panose="020B0604020202020204" pitchFamily="34" charset="0"/>
                    <a:cs typeface="Arial" panose="020B0604020202020204" pitchFamily="34" charset="0"/>
                  </a:rPr>
                  <a:t>= 665  (</a:t>
                </a:r>
                <a:r>
                  <a:rPr lang="vi-VN" sz="4000" dirty="0" smtClean="0">
                    <a:latin typeface="Arial" panose="020B0604020202020204" pitchFamily="34" charset="0"/>
                    <a:cs typeface="Arial" panose="020B0604020202020204" pitchFamily="34" charset="0"/>
                  </a:rPr>
                  <a:t>m</a:t>
                </a:r>
                <a:r>
                  <a:rPr lang="en-US" sz="4000" baseline="30000" dirty="0" smtClean="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 </a:t>
                </a:r>
                <a:endParaRPr lang="vi-VN" sz="4000" dirty="0">
                  <a:latin typeface="Arial" panose="020B0604020202020204" pitchFamily="34" charset="0"/>
                  <a:cs typeface="Arial" panose="020B0604020202020204" pitchFamily="34" charset="0"/>
                </a:endParaRPr>
              </a:p>
              <a:p>
                <a:r>
                  <a:rPr lang="vi-VN" sz="4000" dirty="0">
                    <a:latin typeface="Arial" panose="020B0604020202020204" pitchFamily="34" charset="0"/>
                    <a:cs typeface="Arial" panose="020B0604020202020204" pitchFamily="34" charset="0"/>
                  </a:rPr>
                  <a:t>Diện tích cần sơn là: 665 - 9 = 656 (</a:t>
                </a:r>
                <a:r>
                  <a:rPr lang="vi-VN" sz="4000" dirty="0" smtClean="0">
                    <a:latin typeface="Arial" panose="020B0604020202020204" pitchFamily="34" charset="0"/>
                    <a:cs typeface="Arial" panose="020B0604020202020204" pitchFamily="34" charset="0"/>
                  </a:rPr>
                  <a:t>m</a:t>
                </a:r>
                <a:r>
                  <a:rPr lang="en-US" sz="4000" baseline="30000" dirty="0" smtClean="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4486881" y="4719258"/>
                <a:ext cx="12344400" cy="4285789"/>
              </a:xfrm>
              <a:prstGeom prst="rect">
                <a:avLst/>
              </a:prstGeom>
              <a:blipFill rotWithShape="0">
                <a:blip r:embed="rId6"/>
                <a:stretch>
                  <a:fillRect l="-1728" t="-2560" b="-5121"/>
                </a:stretch>
              </a:blipFill>
            </p:spPr>
            <p:txBody>
              <a:bodyPr/>
              <a:lstStyle/>
              <a:p>
                <a:r>
                  <a:rPr lang="en-US">
                    <a:noFill/>
                  </a:rPr>
                  <a:t> </a:t>
                </a:r>
              </a:p>
            </p:txBody>
          </p:sp>
        </mc:Fallback>
      </mc:AlternateContent>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77127">
            <a:off x="15068789" y="719036"/>
            <a:ext cx="2286000" cy="2294930"/>
          </a:xfrm>
          <a:prstGeom prst="rect">
            <a:avLst/>
          </a:prstGeom>
        </p:spPr>
      </p:pic>
      <p:sp>
        <p:nvSpPr>
          <p:cNvPr id="11" name="TextBox 10"/>
          <p:cNvSpPr txBox="1"/>
          <p:nvPr/>
        </p:nvSpPr>
        <p:spPr>
          <a:xfrm>
            <a:off x="15278339" y="1560081"/>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6" name="Rectangle 5"/>
          <p:cNvSpPr/>
          <p:nvPr/>
        </p:nvSpPr>
        <p:spPr>
          <a:xfrm>
            <a:off x="2587404" y="1172796"/>
            <a:ext cx="11947585" cy="3293209"/>
          </a:xfrm>
          <a:prstGeom prst="rect">
            <a:avLst/>
          </a:prstGeom>
        </p:spPr>
        <p:txBody>
          <a:bodyPr wrap="square">
            <a:spAutoFit/>
          </a:bodyPr>
          <a:lstStyle/>
          <a:p>
            <a:pPr algn="just">
              <a:lnSpc>
                <a:spcPct val="130000"/>
              </a:lnSpc>
            </a:pPr>
            <a:r>
              <a:rPr lang="vi-VN" sz="4000" dirty="0"/>
              <a:t>Chia ngôi nhà thành 1 hình hộp chữ nhật với đáy có chiều dài 20 m, chiều rộng 15 m; chiều cao 8 m và 1 hình lăng trụ tam giác có đáy là tam giác có đáy là 15 m, chiều cao tương ứng là 15 – 8 = 7 m.</a:t>
            </a:r>
            <a:endParaRPr lang="en-US" sz="4000" dirty="0"/>
          </a:p>
        </p:txBody>
      </p:sp>
    </p:spTree>
  </p:cSld>
  <p:clrMapOvr>
    <a:masterClrMapping/>
  </p:clrMapOvr>
  <mc:AlternateContent xmlns:mc="http://schemas.openxmlformats.org/markup-compatibility/2006">
    <mc:Choice xmlns:p14="http://schemas.microsoft.com/office/powerpoint/2010/main" Requires="p14">
      <p:transition spd="slow">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9">
                                            <p:txEl>
                                              <p:pRg st="0" end="0"/>
                                            </p:txEl>
                                          </p:spTgt>
                                        </p:tgtEl>
                                      </p:cBhvr>
                                    </p:animEffect>
                                  </p:childTnLst>
                                </p:cTn>
                              </p:par>
                              <p:par>
                                <p:cTn id="26" presetID="12" presetClass="entr" presetSubtype="1" fill="hold" nodeType="with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 calcmode="lin" valueType="num">
                                      <p:cBhvr additive="base">
                                        <p:cTn id="28"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down)">
                                      <p:cBhvr>
                                        <p:cTn id="29" dur="500"/>
                                        <p:tgtEl>
                                          <p:spTgt spid="9">
                                            <p:txEl>
                                              <p:pRg st="1" end="1"/>
                                            </p:txEl>
                                          </p:spTgt>
                                        </p:tgtEl>
                                      </p:cBhvr>
                                    </p:animEffect>
                                  </p:childTnLst>
                                </p:cTn>
                              </p:par>
                              <p:par>
                                <p:cTn id="30" presetID="12" presetClass="entr" presetSubtype="1" fill="hold" nodeType="with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 calcmode="lin" valueType="num">
                                      <p:cBhvr additive="base">
                                        <p:cTn id="32"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down)">
                                      <p:cBhvr>
                                        <p:cTn id="33" dur="500"/>
                                        <p:tgtEl>
                                          <p:spTgt spid="9">
                                            <p:txEl>
                                              <p:pRg st="2" end="2"/>
                                            </p:txEl>
                                          </p:spTgt>
                                        </p:tgtEl>
                                      </p:cBhvr>
                                    </p:animEffect>
                                  </p:childTnLst>
                                </p:cTn>
                              </p:par>
                              <p:par>
                                <p:cTn id="34" presetID="12" presetClass="entr" presetSubtype="1" fill="hold" nodeType="with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 calcmode="lin" valueType="num">
                                      <p:cBhvr additive="base">
                                        <p:cTn id="36"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9">
                                            <p:txEl>
                                              <p:pRg st="3" end="3"/>
                                            </p:txEl>
                                          </p:spTgt>
                                        </p:tgtEl>
                                      </p:cBhvr>
                                    </p:animEffect>
                                  </p:childTnLst>
                                </p:cTn>
                              </p:par>
                              <p:par>
                                <p:cTn id="38" presetID="12" presetClass="entr" presetSubtype="1" fill="hold" nodeType="with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 calcmode="lin" valueType="num">
                                      <p:cBhvr additive="base">
                                        <p:cTn id="40" dur="500"/>
                                        <p:tgtEl>
                                          <p:spTgt spid="9">
                                            <p:txEl>
                                              <p:pRg st="4" end="4"/>
                                            </p:txEl>
                                          </p:spTgt>
                                        </p:tgtEl>
                                        <p:attrNameLst>
                                          <p:attrName>ppt_y</p:attrName>
                                        </p:attrNameLst>
                                      </p:cBhvr>
                                      <p:tavLst>
                                        <p:tav tm="0">
                                          <p:val>
                                            <p:strVal val="#ppt_y-#ppt_h*1.125000"/>
                                          </p:val>
                                        </p:tav>
                                        <p:tav tm="100000">
                                          <p:val>
                                            <p:strVal val="#ppt_y"/>
                                          </p:val>
                                        </p:tav>
                                      </p:tavLst>
                                    </p:anim>
                                    <p:animEffect transition="in" filter="wipe(down)">
                                      <p:cBhvr>
                                        <p:cTn id="4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E7C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DCCBBC"/>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648709" y="5348848"/>
            <a:ext cx="2535382" cy="46482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6438900"/>
            <a:ext cx="2743765" cy="3398808"/>
          </a:xfrm>
          <a:prstGeom prst="rect">
            <a:avLst/>
          </a:prstGeom>
        </p:spPr>
      </p:pic>
      <p:sp>
        <p:nvSpPr>
          <p:cNvPr id="8" name="TextBox 7"/>
          <p:cNvSpPr txBox="1"/>
          <p:nvPr/>
        </p:nvSpPr>
        <p:spPr>
          <a:xfrm>
            <a:off x="1676400" y="1409700"/>
            <a:ext cx="4648200" cy="707886"/>
          </a:xfrm>
          <a:prstGeom prst="rect">
            <a:avLst/>
          </a:prstGeom>
          <a:noFill/>
        </p:spPr>
        <p:txBody>
          <a:bodyPr wrap="square" rtlCol="0">
            <a:spAutoFit/>
          </a:bodyPr>
          <a:lstStyle/>
          <a:p>
            <a:r>
              <a:rPr lang="en-US" sz="4000" b="1" dirty="0" err="1" smtClean="0">
                <a:solidFill>
                  <a:schemeClr val="tx2">
                    <a:lumMod val="75000"/>
                  </a:schemeClr>
                </a:solidFill>
                <a:latin typeface="Arial" panose="020B0604020202020204" pitchFamily="34" charset="0"/>
                <a:cs typeface="Arial" panose="020B0604020202020204" pitchFamily="34" charset="0"/>
              </a:rPr>
              <a:t>Bài</a:t>
            </a:r>
            <a:r>
              <a:rPr lang="en-US" sz="4000" b="1" dirty="0" smtClean="0">
                <a:solidFill>
                  <a:schemeClr val="tx2">
                    <a:lumMod val="75000"/>
                  </a:schemeClr>
                </a:solidFill>
                <a:latin typeface="Arial" panose="020B0604020202020204" pitchFamily="34" charset="0"/>
                <a:cs typeface="Arial" panose="020B0604020202020204" pitchFamily="34" charset="0"/>
              </a:rPr>
              <a:t> 7 (SGK - tr67)</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
        <p:nvSpPr>
          <p:cNvPr id="9" name="Rectangle 8"/>
          <p:cNvSpPr/>
          <p:nvPr/>
        </p:nvSpPr>
        <p:spPr>
          <a:xfrm>
            <a:off x="1676400" y="2181870"/>
            <a:ext cx="15240000"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Tạo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2,5 cm, </a:t>
            </a:r>
            <a:r>
              <a:rPr lang="en-US" sz="4000" dirty="0" err="1">
                <a:latin typeface="Arial" panose="020B0604020202020204" pitchFamily="34" charset="0"/>
                <a:cs typeface="Arial" panose="020B0604020202020204" pitchFamily="34" charset="0"/>
              </a:rPr>
              <a:t>đáy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thoi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3 cm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60</a:t>
            </a:r>
            <a:r>
              <a:rPr lang="en-US" sz="4000" baseline="30000" dirty="0">
                <a:latin typeface="Arial" panose="020B0604020202020204" pitchFamily="34" charset="0"/>
                <a:cs typeface="Arial" panose="020B0604020202020204" pitchFamily="34" charset="0"/>
              </a:rPr>
              <a:t>o</a:t>
            </a:r>
            <a:r>
              <a:rPr lang="en-US" sz="4000" dirty="0">
                <a:latin typeface="Arial" panose="020B0604020202020204" pitchFamily="34" charset="0"/>
                <a:cs typeface="Arial" panose="020B0604020202020204" pitchFamily="34" charset="0"/>
              </a:rPr>
              <a:t>.</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418" y="4120862"/>
            <a:ext cx="3175531" cy="1477496"/>
          </a:xfrm>
          <a:prstGeom prst="rect">
            <a:avLst/>
          </a:prstGeom>
        </p:spPr>
      </p:pic>
      <p:sp>
        <p:nvSpPr>
          <p:cNvPr id="11" name="TextBox 10"/>
          <p:cNvSpPr txBox="1"/>
          <p:nvPr/>
        </p:nvSpPr>
        <p:spPr>
          <a:xfrm>
            <a:off x="709874" y="4327872"/>
            <a:ext cx="2628618"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Gợi</a:t>
            </a:r>
            <a:r>
              <a:rPr lang="en-US" sz="4000" b="1" dirty="0" smtClean="0">
                <a:solidFill>
                  <a:srgbClr val="C00000"/>
                </a:solidFill>
                <a:latin typeface="Arial" panose="020B0604020202020204" pitchFamily="34" charset="0"/>
                <a:cs typeface="Arial" panose="020B0604020202020204" pitchFamily="34" charset="0"/>
              </a:rPr>
              <a:t> ý</a:t>
            </a:r>
            <a:endParaRPr lang="en-US" sz="4000" b="1" dirty="0">
              <a:solidFill>
                <a:srgbClr val="C00000"/>
              </a:solidFill>
              <a:latin typeface="Arial" panose="020B0604020202020204" pitchFamily="34" charset="0"/>
              <a:cs typeface="Arial" panose="020B0604020202020204" pitchFamily="34" charset="0"/>
            </a:endParaRPr>
          </a:p>
        </p:txBody>
      </p:sp>
      <p:sp>
        <p:nvSpPr>
          <p:cNvPr id="12" name="Rectangle 11"/>
          <p:cNvSpPr/>
          <p:nvPr/>
        </p:nvSpPr>
        <p:spPr>
          <a:xfrm>
            <a:off x="3748245" y="4820334"/>
            <a:ext cx="12127038" cy="646331"/>
          </a:xfrm>
          <a:prstGeom prst="rect">
            <a:avLst/>
          </a:prstGeom>
        </p:spPr>
        <p:txBody>
          <a:bodyPr wrap="none">
            <a:spAutoFit/>
          </a:bodyPr>
          <a:lstStyle/>
          <a:p>
            <a:r>
              <a:rPr lang="vi-VN" sz="3600" b="1" dirty="0"/>
              <a:t>Bước 1: </a:t>
            </a:r>
            <a:r>
              <a:rPr lang="vi-VN" sz="3600" dirty="0"/>
              <a:t>Vẽ 4 hình chữ nhật với kích thước 3 cm x 2,5 cm</a:t>
            </a:r>
            <a:endParaRPr lang="en-US" sz="3600" dirty="0"/>
          </a:p>
        </p:txBody>
      </p:sp>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tretch>
            <a:fillRect/>
          </a:stretch>
        </p:blipFill>
        <p:spPr>
          <a:xfrm>
            <a:off x="5348553" y="5782600"/>
            <a:ext cx="9295676" cy="3162447"/>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E7C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DCCBBC"/>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648709" y="5348848"/>
            <a:ext cx="2535382" cy="46482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6438900"/>
            <a:ext cx="2743765" cy="3398808"/>
          </a:xfrm>
          <a:prstGeom prst="rect">
            <a:avLst/>
          </a:prstGeom>
        </p:spPr>
      </p:pic>
      <p:sp>
        <p:nvSpPr>
          <p:cNvPr id="8" name="TextBox 7"/>
          <p:cNvSpPr txBox="1"/>
          <p:nvPr/>
        </p:nvSpPr>
        <p:spPr>
          <a:xfrm>
            <a:off x="1676400" y="1409700"/>
            <a:ext cx="4648200" cy="707886"/>
          </a:xfrm>
          <a:prstGeom prst="rect">
            <a:avLst/>
          </a:prstGeom>
          <a:noFill/>
        </p:spPr>
        <p:txBody>
          <a:bodyPr wrap="square" rtlCol="0">
            <a:spAutoFit/>
          </a:bodyPr>
          <a:lstStyle/>
          <a:p>
            <a:r>
              <a:rPr lang="en-US" sz="4000" b="1" dirty="0" err="1" smtClean="0">
                <a:solidFill>
                  <a:schemeClr val="tx2">
                    <a:lumMod val="75000"/>
                  </a:schemeClr>
                </a:solidFill>
                <a:latin typeface="Arial" panose="020B0604020202020204" pitchFamily="34" charset="0"/>
                <a:cs typeface="Arial" panose="020B0604020202020204" pitchFamily="34" charset="0"/>
              </a:rPr>
              <a:t>Bài</a:t>
            </a:r>
            <a:r>
              <a:rPr lang="en-US" sz="4000" b="1" dirty="0" smtClean="0">
                <a:solidFill>
                  <a:schemeClr val="tx2">
                    <a:lumMod val="75000"/>
                  </a:schemeClr>
                </a:solidFill>
                <a:latin typeface="Arial" panose="020B0604020202020204" pitchFamily="34" charset="0"/>
                <a:cs typeface="Arial" panose="020B0604020202020204" pitchFamily="34" charset="0"/>
              </a:rPr>
              <a:t> 7 (SGK - tr67)</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
        <p:nvSpPr>
          <p:cNvPr id="9" name="Rectangle 8"/>
          <p:cNvSpPr/>
          <p:nvPr/>
        </p:nvSpPr>
        <p:spPr>
          <a:xfrm>
            <a:off x="1676400" y="2181870"/>
            <a:ext cx="15240000"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Tạo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2,5 cm, </a:t>
            </a:r>
            <a:r>
              <a:rPr lang="en-US" sz="4000" dirty="0" err="1">
                <a:latin typeface="Arial" panose="020B0604020202020204" pitchFamily="34" charset="0"/>
                <a:cs typeface="Arial" panose="020B0604020202020204" pitchFamily="34" charset="0"/>
              </a:rPr>
              <a:t>đáy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thoi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3 cm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60</a:t>
            </a:r>
            <a:r>
              <a:rPr lang="en-US" sz="4000" baseline="30000" dirty="0">
                <a:latin typeface="Arial" panose="020B0604020202020204" pitchFamily="34" charset="0"/>
                <a:cs typeface="Arial" panose="020B0604020202020204" pitchFamily="34" charset="0"/>
              </a:rPr>
              <a:t>o</a:t>
            </a:r>
            <a:r>
              <a:rPr lang="en-US" sz="4000" dirty="0">
                <a:latin typeface="Arial" panose="020B0604020202020204" pitchFamily="34" charset="0"/>
                <a:cs typeface="Arial" panose="020B0604020202020204" pitchFamily="34" charset="0"/>
              </a:rPr>
              <a:t>.</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418" y="4120862"/>
            <a:ext cx="3175531" cy="1477496"/>
          </a:xfrm>
          <a:prstGeom prst="rect">
            <a:avLst/>
          </a:prstGeom>
        </p:spPr>
      </p:pic>
      <p:sp>
        <p:nvSpPr>
          <p:cNvPr id="11" name="TextBox 10"/>
          <p:cNvSpPr txBox="1"/>
          <p:nvPr/>
        </p:nvSpPr>
        <p:spPr>
          <a:xfrm>
            <a:off x="709874" y="4327872"/>
            <a:ext cx="2628618"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Gợi</a:t>
            </a:r>
            <a:r>
              <a:rPr lang="en-US" sz="4000" b="1" dirty="0" smtClean="0">
                <a:solidFill>
                  <a:srgbClr val="C00000"/>
                </a:solidFill>
                <a:latin typeface="Arial" panose="020B0604020202020204" pitchFamily="34" charset="0"/>
                <a:cs typeface="Arial" panose="020B0604020202020204" pitchFamily="34" charset="0"/>
              </a:rPr>
              <a:t> ý</a:t>
            </a:r>
            <a:endParaRPr lang="en-US" sz="4000" b="1" dirty="0">
              <a:solidFill>
                <a:srgbClr val="C00000"/>
              </a:solidFill>
              <a:latin typeface="Arial" panose="020B0604020202020204" pitchFamily="34" charset="0"/>
              <a:cs typeface="Arial" panose="020B0604020202020204" pitchFamily="34" charset="0"/>
            </a:endParaRPr>
          </a:p>
        </p:txBody>
      </p:sp>
      <p:sp>
        <p:nvSpPr>
          <p:cNvPr id="4" name="Rectangle 3"/>
          <p:cNvSpPr/>
          <p:nvPr/>
        </p:nvSpPr>
        <p:spPr>
          <a:xfrm>
            <a:off x="3657318" y="4204692"/>
            <a:ext cx="12344400" cy="2482667"/>
          </a:xfrm>
          <a:prstGeom prst="rect">
            <a:avLst/>
          </a:prstGeom>
        </p:spPr>
        <p:txBody>
          <a:bodyPr wrap="square">
            <a:spAutoFit/>
          </a:bodyPr>
          <a:lstStyle/>
          <a:p>
            <a:pPr algn="just">
              <a:lnSpc>
                <a:spcPct val="150000"/>
              </a:lnSpc>
            </a:pPr>
            <a:r>
              <a:rPr lang="vi-VN" sz="3600" b="1" dirty="0">
                <a:latin typeface="Arial" panose="020B0604020202020204" pitchFamily="34" charset="0"/>
                <a:cs typeface="Arial" panose="020B0604020202020204" pitchFamily="34" charset="0"/>
              </a:rPr>
              <a:t>Bước 2: </a:t>
            </a:r>
            <a:r>
              <a:rPr lang="vi-VN" sz="3600" dirty="0">
                <a:latin typeface="Arial" panose="020B0604020202020204" pitchFamily="34" charset="0"/>
                <a:cs typeface="Arial" panose="020B0604020202020204" pitchFamily="34" charset="0"/>
              </a:rPr>
              <a:t>Gấp các cạnh BG, CH và DI sao cho cạnh AF trùng với EK, một góc bằng </a:t>
            </a:r>
            <a:r>
              <a:rPr lang="vi-VN" sz="3600" dirty="0" smtClean="0">
                <a:latin typeface="Arial" panose="020B0604020202020204" pitchFamily="34" charset="0"/>
                <a:cs typeface="Arial" panose="020B0604020202020204" pitchFamily="34" charset="0"/>
              </a:rPr>
              <a:t>60⁰, </a:t>
            </a:r>
            <a:r>
              <a:rPr lang="vi-VN" sz="3600" dirty="0">
                <a:latin typeface="Arial" panose="020B0604020202020204" pitchFamily="34" charset="0"/>
                <a:cs typeface="Arial" panose="020B0604020202020204" pitchFamily="34" charset="0"/>
              </a:rPr>
              <a:t>ta được hình lăng trụ đứng ABCD.EFGH cần tạo lập.</a:t>
            </a:r>
            <a:endParaRPr lang="en-US" sz="3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14278" y="6192093"/>
            <a:ext cx="3962400" cy="3804955"/>
          </a:xfrm>
          <a:prstGeom prst="rect">
            <a:avLst/>
          </a:prstGeom>
        </p:spPr>
      </p:pic>
    </p:spTree>
    <p:extLst>
      <p:ext uri="{BB962C8B-B14F-4D97-AF65-F5344CB8AC3E}">
        <p14:creationId xmlns:p14="http://schemas.microsoft.com/office/powerpoint/2010/main" val="15224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9"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CCBB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3E4D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38200" y="4313195"/>
            <a:ext cx="3009059" cy="572658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020800" y="920149"/>
            <a:ext cx="1763166" cy="1772836"/>
          </a:xfrm>
          <a:prstGeom prst="rect">
            <a:avLst/>
          </a:prstGeom>
        </p:spPr>
      </p:pic>
      <p:sp>
        <p:nvSpPr>
          <p:cNvPr id="6" name="TextBox 6"/>
          <p:cNvSpPr txBox="1"/>
          <p:nvPr/>
        </p:nvSpPr>
        <p:spPr>
          <a:xfrm>
            <a:off x="1703964" y="2580606"/>
            <a:ext cx="14880071" cy="3465179"/>
          </a:xfrm>
          <a:prstGeom prst="rect">
            <a:avLst/>
          </a:prstGeom>
        </p:spPr>
        <p:txBody>
          <a:bodyPr wrap="square" lIns="0" tIns="0" rIns="0" bIns="0" rtlCol="0" anchor="t">
            <a:spAutoFit/>
          </a:bodyPr>
          <a:lstStyle/>
          <a:p>
            <a:pPr algn="ctr">
              <a:lnSpc>
                <a:spcPct val="150000"/>
              </a:lnSpc>
            </a:pPr>
            <a:r>
              <a:rPr lang="en-US" sz="8000" b="1" spc="135" dirty="0" smtClean="0">
                <a:solidFill>
                  <a:srgbClr val="C00000"/>
                </a:solidFill>
                <a:latin typeface="Arial" panose="020B0604020202020204" pitchFamily="34" charset="0"/>
                <a:cs typeface="Arial" panose="020B0604020202020204" pitchFamily="34" charset="0"/>
              </a:rPr>
              <a:t>BÀI TẬP CUỐI CHƯƠNG 3 </a:t>
            </a:r>
          </a:p>
          <a:p>
            <a:pPr algn="ctr">
              <a:lnSpc>
                <a:spcPct val="150000"/>
              </a:lnSpc>
            </a:pPr>
            <a:r>
              <a:rPr lang="en-US" sz="8000" b="1" spc="135" dirty="0" smtClean="0">
                <a:solidFill>
                  <a:srgbClr val="C00000"/>
                </a:solidFill>
                <a:latin typeface="Arial" panose="020B0604020202020204" pitchFamily="34" charset="0"/>
                <a:cs typeface="Arial" panose="020B0604020202020204" pitchFamily="34" charset="0"/>
              </a:rPr>
              <a:t>(2 </a:t>
            </a:r>
            <a:r>
              <a:rPr lang="en-US" sz="8000" b="1" spc="135" dirty="0" err="1" smtClean="0">
                <a:solidFill>
                  <a:srgbClr val="C00000"/>
                </a:solidFill>
                <a:latin typeface="Arial" panose="020B0604020202020204" pitchFamily="34" charset="0"/>
                <a:cs typeface="Arial" panose="020B0604020202020204" pitchFamily="34" charset="0"/>
              </a:rPr>
              <a:t>Tiết</a:t>
            </a:r>
            <a:r>
              <a:rPr lang="en-US" sz="8000" b="1" spc="135" dirty="0" smtClean="0">
                <a:solidFill>
                  <a:srgbClr val="C00000"/>
                </a:solidFill>
                <a:latin typeface="Arial" panose="020B0604020202020204" pitchFamily="34" charset="0"/>
                <a:cs typeface="Arial" panose="020B0604020202020204" pitchFamily="34" charset="0"/>
              </a:rPr>
              <a:t>)</a:t>
            </a:r>
            <a:endParaRPr lang="en-US" sz="8000" b="1" spc="135" dirty="0">
              <a:solidFill>
                <a:srgbClr val="C00000"/>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885480" y="5561836"/>
            <a:ext cx="2984055" cy="3696464"/>
          </a:xfrm>
          <a:prstGeom prst="rect">
            <a:avLst/>
          </a:prstGeom>
        </p:spPr>
      </p:pic>
    </p:spTree>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E5C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532961">
            <a:off x="4636756" y="-4207791"/>
            <a:ext cx="6957650" cy="691416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02187">
            <a:off x="11257353" y="3602972"/>
            <a:ext cx="8486900" cy="803073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219200" y="647700"/>
            <a:ext cx="990147" cy="1833606"/>
          </a:xfrm>
          <a:prstGeom prst="rect">
            <a:avLst/>
          </a:prstGeom>
        </p:spPr>
      </p:pic>
      <p:grpSp>
        <p:nvGrpSpPr>
          <p:cNvPr id="9" name="Group 4"/>
          <p:cNvGrpSpPr/>
          <p:nvPr/>
        </p:nvGrpSpPr>
        <p:grpSpPr>
          <a:xfrm>
            <a:off x="2734767" y="1028700"/>
            <a:ext cx="12581433" cy="1975763"/>
            <a:chOff x="0" y="0"/>
            <a:chExt cx="7978401" cy="1176304"/>
          </a:xfrm>
        </p:grpSpPr>
        <p:sp>
          <p:nvSpPr>
            <p:cNvPr id="10" name="Freeform 5"/>
            <p:cNvSpPr/>
            <p:nvPr/>
          </p:nvSpPr>
          <p:spPr>
            <a:xfrm>
              <a:off x="48260" y="48260"/>
              <a:ext cx="7930141" cy="1128044"/>
            </a:xfrm>
            <a:custGeom>
              <a:avLst/>
              <a:gdLst/>
              <a:ahLst/>
              <a:cxnLst/>
              <a:rect l="l" t="t" r="r" b="b"/>
              <a:pathLst>
                <a:path w="7930141" h="1128044">
                  <a:moveTo>
                    <a:pt x="0" y="0"/>
                  </a:moveTo>
                  <a:lnTo>
                    <a:pt x="7930141" y="0"/>
                  </a:lnTo>
                  <a:lnTo>
                    <a:pt x="7930141" y="1128044"/>
                  </a:lnTo>
                  <a:lnTo>
                    <a:pt x="0" y="1128044"/>
                  </a:lnTo>
                  <a:close/>
                </a:path>
              </a:pathLst>
            </a:custGeom>
            <a:solidFill>
              <a:srgbClr val="3C2F2F"/>
            </a:solidFill>
          </p:spPr>
        </p:sp>
        <p:sp>
          <p:nvSpPr>
            <p:cNvPr id="11" name="Freeform 6"/>
            <p:cNvSpPr/>
            <p:nvPr/>
          </p:nvSpPr>
          <p:spPr>
            <a:xfrm>
              <a:off x="6350" y="6350"/>
              <a:ext cx="7930141" cy="1128044"/>
            </a:xfrm>
            <a:custGeom>
              <a:avLst/>
              <a:gdLst/>
              <a:ahLst/>
              <a:cxnLst/>
              <a:rect l="l" t="t" r="r" b="b"/>
              <a:pathLst>
                <a:path w="7930141" h="1128044">
                  <a:moveTo>
                    <a:pt x="0" y="0"/>
                  </a:moveTo>
                  <a:lnTo>
                    <a:pt x="7930141" y="0"/>
                  </a:lnTo>
                  <a:lnTo>
                    <a:pt x="7930141" y="1128044"/>
                  </a:lnTo>
                  <a:lnTo>
                    <a:pt x="0" y="1128044"/>
                  </a:lnTo>
                  <a:close/>
                </a:path>
              </a:pathLst>
            </a:custGeom>
            <a:solidFill>
              <a:srgbClr val="FFFCF0"/>
            </a:solidFill>
          </p:spPr>
        </p:sp>
        <p:sp>
          <p:nvSpPr>
            <p:cNvPr id="12" name="Freeform 7"/>
            <p:cNvSpPr/>
            <p:nvPr/>
          </p:nvSpPr>
          <p:spPr>
            <a:xfrm>
              <a:off x="0" y="0"/>
              <a:ext cx="7942841" cy="1140744"/>
            </a:xfrm>
            <a:custGeom>
              <a:avLst/>
              <a:gdLst/>
              <a:ahLst/>
              <a:cxnLst/>
              <a:rect l="l" t="t" r="r" b="b"/>
              <a:pathLst>
                <a:path w="7942841" h="1140744">
                  <a:moveTo>
                    <a:pt x="7942841" y="1140744"/>
                  </a:moveTo>
                  <a:lnTo>
                    <a:pt x="0" y="1140744"/>
                  </a:lnTo>
                  <a:lnTo>
                    <a:pt x="0" y="0"/>
                  </a:lnTo>
                  <a:lnTo>
                    <a:pt x="7942841" y="0"/>
                  </a:lnTo>
                  <a:lnTo>
                    <a:pt x="7942841" y="1140744"/>
                  </a:lnTo>
                  <a:close/>
                  <a:moveTo>
                    <a:pt x="12700" y="1128044"/>
                  </a:moveTo>
                  <a:lnTo>
                    <a:pt x="7930141" y="1128044"/>
                  </a:lnTo>
                  <a:lnTo>
                    <a:pt x="7930141" y="12700"/>
                  </a:lnTo>
                  <a:lnTo>
                    <a:pt x="12700" y="12700"/>
                  </a:lnTo>
                  <a:lnTo>
                    <a:pt x="12700" y="1128044"/>
                  </a:lnTo>
                  <a:close/>
                </a:path>
              </a:pathLst>
            </a:custGeom>
            <a:solidFill>
              <a:srgbClr val="3C2F2F"/>
            </a:solidFill>
          </p:spPr>
        </p:sp>
      </p:grpSp>
      <p:sp>
        <p:nvSpPr>
          <p:cNvPr id="13" name="TextBox 8"/>
          <p:cNvSpPr txBox="1"/>
          <p:nvPr/>
        </p:nvSpPr>
        <p:spPr>
          <a:xfrm>
            <a:off x="1064696" y="5779579"/>
            <a:ext cx="4789194" cy="523157"/>
          </a:xfrm>
          <a:prstGeom prst="rect">
            <a:avLst/>
          </a:prstGeom>
        </p:spPr>
        <p:txBody>
          <a:bodyPr lIns="0" tIns="0" rIns="0" bIns="0" rtlCol="0" anchor="t">
            <a:spAutoFit/>
          </a:bodyPr>
          <a:lstStyle/>
          <a:p>
            <a:pPr algn="ctr">
              <a:lnSpc>
                <a:spcPts val="3770"/>
              </a:lnSpc>
            </a:pPr>
            <a:r>
              <a:rPr lang="en-US" sz="5400" b="1" dirty="0" smtClean="0">
                <a:solidFill>
                  <a:srgbClr val="002060"/>
                </a:solidFill>
                <a:latin typeface="Arial" panose="020B0604020202020204" pitchFamily="34" charset="0"/>
                <a:cs typeface="Arial" panose="020B0604020202020204" pitchFamily="34" charset="0"/>
              </a:rPr>
              <a:t>01</a:t>
            </a:r>
            <a:endParaRPr lang="en-US" sz="5400" b="1" dirty="0">
              <a:solidFill>
                <a:srgbClr val="002060"/>
              </a:solidFill>
              <a:latin typeface="Arial" panose="020B0604020202020204" pitchFamily="34" charset="0"/>
              <a:cs typeface="Arial" panose="020B0604020202020204" pitchFamily="34" charset="0"/>
            </a:endParaRPr>
          </a:p>
        </p:txBody>
      </p:sp>
      <p:sp>
        <p:nvSpPr>
          <p:cNvPr id="14" name="TextBox 9"/>
          <p:cNvSpPr txBox="1"/>
          <p:nvPr/>
        </p:nvSpPr>
        <p:spPr>
          <a:xfrm>
            <a:off x="6287252" y="5756609"/>
            <a:ext cx="4569386" cy="523157"/>
          </a:xfrm>
          <a:prstGeom prst="rect">
            <a:avLst/>
          </a:prstGeom>
        </p:spPr>
        <p:txBody>
          <a:bodyPr lIns="0" tIns="0" rIns="0" bIns="0" rtlCol="0" anchor="t">
            <a:spAutoFit/>
          </a:bodyPr>
          <a:lstStyle/>
          <a:p>
            <a:pPr algn="ctr">
              <a:lnSpc>
                <a:spcPts val="3770"/>
              </a:lnSpc>
            </a:pPr>
            <a:r>
              <a:rPr lang="en-US" sz="5400" b="1" dirty="0" smtClean="0">
                <a:solidFill>
                  <a:srgbClr val="002060"/>
                </a:solidFill>
                <a:latin typeface="Arial" panose="020B0604020202020204" pitchFamily="34" charset="0"/>
                <a:cs typeface="Arial" panose="020B0604020202020204" pitchFamily="34" charset="0"/>
              </a:rPr>
              <a:t>02</a:t>
            </a:r>
            <a:endParaRPr lang="en-US" sz="5400" b="1" dirty="0">
              <a:solidFill>
                <a:srgbClr val="002060"/>
              </a:solidFill>
              <a:latin typeface="Arial" panose="020B0604020202020204" pitchFamily="34" charset="0"/>
              <a:cs typeface="Arial" panose="020B0604020202020204" pitchFamily="34" charset="0"/>
            </a:endParaRPr>
          </a:p>
        </p:txBody>
      </p:sp>
      <p:sp>
        <p:nvSpPr>
          <p:cNvPr id="15" name="TextBox 10"/>
          <p:cNvSpPr txBox="1"/>
          <p:nvPr/>
        </p:nvSpPr>
        <p:spPr>
          <a:xfrm>
            <a:off x="11743511" y="5794516"/>
            <a:ext cx="4569386" cy="523157"/>
          </a:xfrm>
          <a:prstGeom prst="rect">
            <a:avLst/>
          </a:prstGeom>
        </p:spPr>
        <p:txBody>
          <a:bodyPr lIns="0" tIns="0" rIns="0" bIns="0" rtlCol="0" anchor="t">
            <a:spAutoFit/>
          </a:bodyPr>
          <a:lstStyle/>
          <a:p>
            <a:pPr algn="ctr">
              <a:lnSpc>
                <a:spcPts val="3770"/>
              </a:lnSpc>
            </a:pPr>
            <a:r>
              <a:rPr lang="en-US" sz="5400" b="1" dirty="0" smtClean="0">
                <a:solidFill>
                  <a:srgbClr val="002060"/>
                </a:solidFill>
                <a:latin typeface="Arial" panose="020B0604020202020204" pitchFamily="34" charset="0"/>
                <a:cs typeface="Arial" panose="020B0604020202020204" pitchFamily="34" charset="0"/>
              </a:rPr>
              <a:t>03</a:t>
            </a:r>
            <a:endParaRPr lang="en-US" sz="5400" b="1" dirty="0">
              <a:solidFill>
                <a:srgbClr val="002060"/>
              </a:solidFill>
              <a:latin typeface="Arial" panose="020B0604020202020204" pitchFamily="34" charset="0"/>
              <a:cs typeface="Arial" panose="020B0604020202020204" pitchFamily="34" charset="0"/>
            </a:endParaRPr>
          </a:p>
        </p:txBody>
      </p:sp>
      <p:sp>
        <p:nvSpPr>
          <p:cNvPr id="16" name="TextBox 14"/>
          <p:cNvSpPr txBox="1"/>
          <p:nvPr/>
        </p:nvSpPr>
        <p:spPr>
          <a:xfrm>
            <a:off x="2209800" y="1562100"/>
            <a:ext cx="13911241" cy="1000530"/>
          </a:xfrm>
          <a:prstGeom prst="rect">
            <a:avLst/>
          </a:prstGeom>
        </p:spPr>
        <p:txBody>
          <a:bodyPr lIns="0" tIns="0" rIns="0" bIns="0" rtlCol="0" anchor="t">
            <a:spAutoFit/>
          </a:bodyPr>
          <a:lstStyle/>
          <a:p>
            <a:pPr algn="ctr">
              <a:lnSpc>
                <a:spcPts val="8399"/>
              </a:lnSpc>
            </a:pPr>
            <a:r>
              <a:rPr lang="en-US" sz="6600" b="1" dirty="0" smtClean="0">
                <a:solidFill>
                  <a:srgbClr val="3C2F2F"/>
                </a:solidFill>
                <a:latin typeface="Arial" panose="020B0604020202020204" pitchFamily="34" charset="0"/>
                <a:cs typeface="Arial" panose="020B0604020202020204" pitchFamily="34" charset="0"/>
              </a:rPr>
              <a:t>HƯỚNG DẪN VỀ NHÀ</a:t>
            </a:r>
            <a:endParaRPr lang="en-US" sz="6600" b="1" dirty="0">
              <a:solidFill>
                <a:srgbClr val="3C2F2F"/>
              </a:solidFill>
              <a:latin typeface="Arial" panose="020B0604020202020204" pitchFamily="34" charset="0"/>
              <a:cs typeface="Arial" panose="020B0604020202020204" pitchFamily="34" charset="0"/>
            </a:endParaRPr>
          </a:p>
        </p:txBody>
      </p:sp>
      <p:pic>
        <p:nvPicPr>
          <p:cNvPr id="17"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855010" y="3645517"/>
            <a:ext cx="1169841" cy="1404831"/>
          </a:xfrm>
          <a:prstGeom prst="rect">
            <a:avLst/>
          </a:prstGeom>
          <a:ln>
            <a:noFill/>
          </a:ln>
          <a:effectLst>
            <a:outerShdw blurRad="190500" algn="tl" rotWithShape="0">
              <a:srgbClr val="000000">
                <a:alpha val="70000"/>
              </a:srgbClr>
            </a:outerShdw>
          </a:effectLst>
        </p:spPr>
      </p:pic>
      <p:pic>
        <p:nvPicPr>
          <p:cNvPr id="18"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734767" y="3737452"/>
            <a:ext cx="1404831" cy="1266903"/>
          </a:xfrm>
          <a:prstGeom prst="rect">
            <a:avLst/>
          </a:prstGeom>
          <a:ln>
            <a:noFill/>
          </a:ln>
          <a:effectLst>
            <a:outerShdw blurRad="190500" algn="tl" rotWithShape="0">
              <a:srgbClr val="000000">
                <a:alpha val="70000"/>
              </a:srgbClr>
            </a:outerShdw>
          </a:effectLst>
        </p:spPr>
      </p:pic>
      <p:pic>
        <p:nvPicPr>
          <p:cNvPr id="19"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3379266" y="3761292"/>
            <a:ext cx="1253655" cy="1249096"/>
          </a:xfrm>
          <a:prstGeom prst="rect">
            <a:avLst/>
          </a:prstGeom>
          <a:ln>
            <a:noFill/>
          </a:ln>
          <a:effectLst>
            <a:outerShdw blurRad="190500" algn="tl" rotWithShape="0">
              <a:srgbClr val="000000">
                <a:alpha val="70000"/>
              </a:srgbClr>
            </a:outerShdw>
          </a:effectLst>
        </p:spPr>
      </p:pic>
      <p:sp>
        <p:nvSpPr>
          <p:cNvPr id="20" name="Rectangle 19"/>
          <p:cNvSpPr/>
          <p:nvPr/>
        </p:nvSpPr>
        <p:spPr>
          <a:xfrm>
            <a:off x="1088786" y="6317673"/>
            <a:ext cx="4621187" cy="1839606"/>
          </a:xfrm>
          <a:prstGeom prst="rect">
            <a:avLst/>
          </a:prstGeom>
        </p:spPr>
        <p:txBody>
          <a:bodyPr wrap="square">
            <a:spAutoFit/>
          </a:bodyPr>
          <a:lstStyle/>
          <a:p>
            <a:pPr algn="ctr">
              <a:lnSpc>
                <a:spcPct val="150000"/>
              </a:lnSpc>
            </a:pPr>
            <a:r>
              <a:rPr lang="vi-VN" sz="4000" dirty="0"/>
              <a:t>Ôn lại toàn bộ kiến thức trong chương</a:t>
            </a:r>
            <a:endParaRPr lang="en-US" sz="4000" dirty="0"/>
          </a:p>
        </p:txBody>
      </p:sp>
      <p:sp>
        <p:nvSpPr>
          <p:cNvPr id="21" name="Rectangle 20"/>
          <p:cNvSpPr/>
          <p:nvPr/>
        </p:nvSpPr>
        <p:spPr>
          <a:xfrm>
            <a:off x="6311571" y="6294703"/>
            <a:ext cx="4393584" cy="1824923"/>
          </a:xfrm>
          <a:prstGeom prst="rect">
            <a:avLst/>
          </a:prstGeom>
        </p:spPr>
        <p:txBody>
          <a:bodyPr wrap="square">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22" name="Rectangle 21"/>
          <p:cNvSpPr/>
          <p:nvPr/>
        </p:nvSpPr>
        <p:spPr>
          <a:xfrm>
            <a:off x="10790731" y="6317673"/>
            <a:ext cx="7275651" cy="2748253"/>
          </a:xfrm>
          <a:prstGeom prst="rect">
            <a:avLst/>
          </a:prstGeom>
        </p:spPr>
        <p:txBody>
          <a:bodyPr wrap="square">
            <a:spAutoFit/>
          </a:bodyPr>
          <a:lstStyle/>
          <a:p>
            <a:pPr algn="ctr">
              <a:lnSpc>
                <a:spcPct val="150000"/>
              </a:lnSpc>
            </a:pPr>
            <a:r>
              <a:rPr lang="vi-VN" sz="4000" dirty="0">
                <a:latin typeface="Arial" panose="020B0604020202020204" pitchFamily="34" charset="0"/>
                <a:cs typeface="Arial" panose="020B0604020202020204" pitchFamily="34" charset="0"/>
              </a:rPr>
              <a:t>Chuẩn bị bài mới, chương mới:  Chương 4 </a:t>
            </a:r>
            <a:r>
              <a:rPr lang="vi-VN" sz="4000" dirty="0" smtClean="0">
                <a:latin typeface="Arial" panose="020B0604020202020204" pitchFamily="34" charset="0"/>
                <a:cs typeface="Arial" panose="020B0604020202020204" pitchFamily="34" charset="0"/>
              </a:rPr>
              <a:t>“</a:t>
            </a:r>
            <a:r>
              <a:rPr lang="vi-VN" sz="4000" b="1" dirty="0" smtClean="0">
                <a:latin typeface="Arial" panose="020B0604020202020204" pitchFamily="34" charset="0"/>
                <a:cs typeface="Arial" panose="020B0604020202020204" pitchFamily="34" charset="0"/>
              </a:rPr>
              <a:t>Bài </a:t>
            </a:r>
            <a:r>
              <a:rPr lang="vi-VN" sz="4000" b="1" dirty="0">
                <a:latin typeface="Arial" panose="020B0604020202020204" pitchFamily="34" charset="0"/>
                <a:cs typeface="Arial" panose="020B0604020202020204" pitchFamily="34" charset="0"/>
              </a:rPr>
              <a:t>1. Các góc ở vị trí đặc biệt</a:t>
            </a:r>
            <a:r>
              <a:rPr lang="vi-VN"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8395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strVal val="#ppt_w+.3"/>
                                          </p:val>
                                        </p:tav>
                                        <p:tav tm="100000">
                                          <p:val>
                                            <p:strVal val="#ppt_w"/>
                                          </p:val>
                                        </p:tav>
                                      </p:tavLst>
                                    </p:anim>
                                    <p:anim calcmode="lin" valueType="num">
                                      <p:cBhvr>
                                        <p:cTn id="39" dur="500" fill="hold"/>
                                        <p:tgtEl>
                                          <p:spTgt spid="19"/>
                                        </p:tgtEl>
                                        <p:attrNameLst>
                                          <p:attrName>ppt_h</p:attrName>
                                        </p:attrNameLst>
                                      </p:cBhvr>
                                      <p:tavLst>
                                        <p:tav tm="0">
                                          <p:val>
                                            <p:strVal val="#ppt_h"/>
                                          </p:val>
                                        </p:tav>
                                        <p:tav tm="100000">
                                          <p:val>
                                            <p:strVal val="#ppt_h"/>
                                          </p:val>
                                        </p:tav>
                                      </p:tavLst>
                                    </p:anim>
                                    <p:animEffect transition="in" filter="fade">
                                      <p:cBhvr>
                                        <p:cTn id="40" dur="500"/>
                                        <p:tgtEl>
                                          <p:spTgt spid="1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strVal val="#ppt_w+.3"/>
                                          </p:val>
                                        </p:tav>
                                        <p:tav tm="100000">
                                          <p:val>
                                            <p:strVal val="#ppt_w"/>
                                          </p:val>
                                        </p:tav>
                                      </p:tavLst>
                                    </p:anim>
                                    <p:anim calcmode="lin" valueType="num">
                                      <p:cBhvr>
                                        <p:cTn id="44" dur="500" fill="hold"/>
                                        <p:tgtEl>
                                          <p:spTgt spid="15"/>
                                        </p:tgtEl>
                                        <p:attrNameLst>
                                          <p:attrName>ppt_h</p:attrName>
                                        </p:attrNameLst>
                                      </p:cBhvr>
                                      <p:tavLst>
                                        <p:tav tm="0">
                                          <p:val>
                                            <p:strVal val="#ppt_h"/>
                                          </p:val>
                                        </p:tav>
                                        <p:tav tm="100000">
                                          <p:val>
                                            <p:strVal val="#ppt_h"/>
                                          </p:val>
                                        </p:tav>
                                      </p:tavLst>
                                    </p:anim>
                                    <p:animEffect transition="in" filter="fade">
                                      <p:cBhvr>
                                        <p:cTn id="45" dur="500"/>
                                        <p:tgtEl>
                                          <p:spTgt spid="15"/>
                                        </p:tgtEl>
                                      </p:cBhvr>
                                    </p:animEffect>
                                  </p:childTnLst>
                                </p:cTn>
                              </p:par>
                              <p:par>
                                <p:cTn id="46" presetID="50" presetClass="entr" presetSubtype="0" decel="10000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strVal val="#ppt_w+.3"/>
                                          </p:val>
                                        </p:tav>
                                        <p:tav tm="100000">
                                          <p:val>
                                            <p:strVal val="#ppt_w"/>
                                          </p:val>
                                        </p:tav>
                                      </p:tavLst>
                                    </p:anim>
                                    <p:anim calcmode="lin" valueType="num">
                                      <p:cBhvr>
                                        <p:cTn id="49" dur="500" fill="hold"/>
                                        <p:tgtEl>
                                          <p:spTgt spid="22"/>
                                        </p:tgtEl>
                                        <p:attrNameLst>
                                          <p:attrName>ppt_h</p:attrName>
                                        </p:attrNameLst>
                                      </p:cBhvr>
                                      <p:tavLst>
                                        <p:tav tm="0">
                                          <p:val>
                                            <p:strVal val="#ppt_h"/>
                                          </p:val>
                                        </p:tav>
                                        <p:tav tm="100000">
                                          <p:val>
                                            <p:strVal val="#ppt_h"/>
                                          </p:val>
                                        </p:tav>
                                      </p:tavLst>
                                    </p:anim>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36129" y="-4836629"/>
            <a:ext cx="19960258" cy="19960258"/>
          </a:xfrm>
          <a:prstGeom prst="rect">
            <a:avLst/>
          </a:prstGeom>
        </p:spPr>
      </p:pic>
      <p:sp>
        <p:nvSpPr>
          <p:cNvPr id="3" name="TextBox 3"/>
          <p:cNvSpPr txBox="1"/>
          <p:nvPr/>
        </p:nvSpPr>
        <p:spPr>
          <a:xfrm>
            <a:off x="3331181" y="2552700"/>
            <a:ext cx="12282675" cy="3465179"/>
          </a:xfrm>
          <a:prstGeom prst="rect">
            <a:avLst/>
          </a:prstGeom>
        </p:spPr>
        <p:txBody>
          <a:bodyPr wrap="square" lIns="0" tIns="0" rIns="0" bIns="0" rtlCol="0" anchor="t">
            <a:spAutoFit/>
          </a:bodyPr>
          <a:lstStyle/>
          <a:p>
            <a:pPr algn="ctr">
              <a:lnSpc>
                <a:spcPct val="150000"/>
              </a:lnSpc>
            </a:pPr>
            <a:r>
              <a:rPr lang="en-US" sz="8000" b="1" spc="195" dirty="0" smtClean="0">
                <a:solidFill>
                  <a:srgbClr val="C00000"/>
                </a:solidFill>
                <a:latin typeface="Arial" panose="020B0604020202020204" pitchFamily="34" charset="0"/>
                <a:cs typeface="Arial" panose="020B0604020202020204" pitchFamily="34" charset="0"/>
              </a:rPr>
              <a:t>HẸN GẶP LẠI CÁC EM TRONG TIẾT HỌC SAU!</a:t>
            </a:r>
            <a:endParaRPr lang="en-US" sz="8000" b="1" spc="195" dirty="0">
              <a:solidFill>
                <a:srgbClr val="C0000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1048" y="3148436"/>
            <a:ext cx="3078676" cy="691131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530054" y="5653269"/>
            <a:ext cx="1597146" cy="4481787"/>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944861" y="7894162"/>
            <a:ext cx="2255336" cy="2214330"/>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055396" y="6799818"/>
            <a:ext cx="2097176" cy="109434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90780">
            <a:off x="9572994" y="650718"/>
            <a:ext cx="9111294" cy="19713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8839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3778">
            <a:off x="16259282" y="-1382682"/>
            <a:ext cx="2781871" cy="6890084"/>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3778">
            <a:off x="-1008477" y="5392731"/>
            <a:ext cx="2781871" cy="6890084"/>
          </a:xfrm>
          <a:prstGeom prst="rect">
            <a:avLst/>
          </a:prstGeom>
        </p:spPr>
      </p:pic>
      <p:grpSp>
        <p:nvGrpSpPr>
          <p:cNvPr id="4" name="Group 4"/>
          <p:cNvGrpSpPr/>
          <p:nvPr/>
        </p:nvGrpSpPr>
        <p:grpSpPr>
          <a:xfrm>
            <a:off x="3314680" y="1539862"/>
            <a:ext cx="11782407" cy="7520911"/>
            <a:chOff x="0" y="0"/>
            <a:chExt cx="6137659" cy="3917772"/>
          </a:xfrm>
        </p:grpSpPr>
        <p:sp>
          <p:nvSpPr>
            <p:cNvPr id="5" name="Freeform 5"/>
            <p:cNvSpPr/>
            <p:nvPr/>
          </p:nvSpPr>
          <p:spPr>
            <a:xfrm>
              <a:off x="48260" y="48260"/>
              <a:ext cx="6089399" cy="3869512"/>
            </a:xfrm>
            <a:custGeom>
              <a:avLst/>
              <a:gdLst/>
              <a:ahLst/>
              <a:cxnLst/>
              <a:rect l="l" t="t" r="r" b="b"/>
              <a:pathLst>
                <a:path w="6089399" h="3869512">
                  <a:moveTo>
                    <a:pt x="0" y="0"/>
                  </a:moveTo>
                  <a:lnTo>
                    <a:pt x="6089399" y="0"/>
                  </a:lnTo>
                  <a:lnTo>
                    <a:pt x="6089399" y="3869512"/>
                  </a:lnTo>
                  <a:lnTo>
                    <a:pt x="0" y="3869512"/>
                  </a:lnTo>
                  <a:close/>
                </a:path>
              </a:pathLst>
            </a:custGeom>
            <a:solidFill>
              <a:srgbClr val="3C2F2F"/>
            </a:solidFill>
          </p:spPr>
        </p:sp>
        <p:sp>
          <p:nvSpPr>
            <p:cNvPr id="6" name="Freeform 6"/>
            <p:cNvSpPr/>
            <p:nvPr/>
          </p:nvSpPr>
          <p:spPr>
            <a:xfrm>
              <a:off x="6350" y="6350"/>
              <a:ext cx="6089398" cy="3869512"/>
            </a:xfrm>
            <a:custGeom>
              <a:avLst/>
              <a:gdLst/>
              <a:ahLst/>
              <a:cxnLst/>
              <a:rect l="l" t="t" r="r" b="b"/>
              <a:pathLst>
                <a:path w="6089398" h="3869512">
                  <a:moveTo>
                    <a:pt x="0" y="0"/>
                  </a:moveTo>
                  <a:lnTo>
                    <a:pt x="6089398" y="0"/>
                  </a:lnTo>
                  <a:lnTo>
                    <a:pt x="6089398" y="3869512"/>
                  </a:lnTo>
                  <a:lnTo>
                    <a:pt x="0" y="3869512"/>
                  </a:lnTo>
                  <a:close/>
                </a:path>
              </a:pathLst>
            </a:custGeom>
            <a:solidFill>
              <a:srgbClr val="FFFCF0"/>
            </a:solidFill>
          </p:spPr>
        </p:sp>
        <p:sp>
          <p:nvSpPr>
            <p:cNvPr id="7" name="Freeform 7"/>
            <p:cNvSpPr/>
            <p:nvPr/>
          </p:nvSpPr>
          <p:spPr>
            <a:xfrm>
              <a:off x="0" y="0"/>
              <a:ext cx="6102098" cy="3882212"/>
            </a:xfrm>
            <a:custGeom>
              <a:avLst/>
              <a:gdLst/>
              <a:ahLst/>
              <a:cxnLst/>
              <a:rect l="l" t="t" r="r" b="b"/>
              <a:pathLst>
                <a:path w="6102098" h="3882212">
                  <a:moveTo>
                    <a:pt x="6102098" y="3882212"/>
                  </a:moveTo>
                  <a:lnTo>
                    <a:pt x="0" y="3882212"/>
                  </a:lnTo>
                  <a:lnTo>
                    <a:pt x="0" y="0"/>
                  </a:lnTo>
                  <a:lnTo>
                    <a:pt x="6102098" y="0"/>
                  </a:lnTo>
                  <a:lnTo>
                    <a:pt x="6102098" y="3882212"/>
                  </a:lnTo>
                  <a:close/>
                  <a:moveTo>
                    <a:pt x="12700" y="3869512"/>
                  </a:moveTo>
                  <a:lnTo>
                    <a:pt x="6089398" y="3869512"/>
                  </a:lnTo>
                  <a:lnTo>
                    <a:pt x="6089398" y="12700"/>
                  </a:lnTo>
                  <a:lnTo>
                    <a:pt x="12700" y="12700"/>
                  </a:lnTo>
                  <a:lnTo>
                    <a:pt x="12700" y="3869512"/>
                  </a:lnTo>
                  <a:close/>
                </a:path>
              </a:pathLst>
            </a:custGeom>
            <a:solidFill>
              <a:srgbClr val="3C2F2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871833" y="6192185"/>
            <a:ext cx="4416167" cy="3597168"/>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25449">
            <a:off x="1509933" y="2085010"/>
            <a:ext cx="2286170" cy="4674325"/>
          </a:xfrm>
          <a:prstGeom prst="rect">
            <a:avLst/>
          </a:prstGeom>
        </p:spPr>
      </p:pic>
      <p:grpSp>
        <p:nvGrpSpPr>
          <p:cNvPr id="10" name="Group 10"/>
          <p:cNvGrpSpPr/>
          <p:nvPr/>
        </p:nvGrpSpPr>
        <p:grpSpPr>
          <a:xfrm>
            <a:off x="4539933" y="803072"/>
            <a:ext cx="9331900" cy="1223134"/>
            <a:chOff x="0" y="0"/>
            <a:chExt cx="60956239" cy="7989549"/>
          </a:xfrm>
        </p:grpSpPr>
        <p:sp>
          <p:nvSpPr>
            <p:cNvPr id="11" name="Freeform 11"/>
            <p:cNvSpPr/>
            <p:nvPr/>
          </p:nvSpPr>
          <p:spPr>
            <a:xfrm>
              <a:off x="72390" y="72390"/>
              <a:ext cx="60811460" cy="7844769"/>
            </a:xfrm>
            <a:custGeom>
              <a:avLst/>
              <a:gdLst/>
              <a:ahLst/>
              <a:cxnLst/>
              <a:rect l="l" t="t" r="r" b="b"/>
              <a:pathLst>
                <a:path w="60811460" h="7844769">
                  <a:moveTo>
                    <a:pt x="0" y="0"/>
                  </a:moveTo>
                  <a:lnTo>
                    <a:pt x="60811460" y="0"/>
                  </a:lnTo>
                  <a:lnTo>
                    <a:pt x="60811460" y="7844769"/>
                  </a:lnTo>
                  <a:lnTo>
                    <a:pt x="0" y="7844769"/>
                  </a:lnTo>
                  <a:lnTo>
                    <a:pt x="0" y="0"/>
                  </a:lnTo>
                  <a:close/>
                </a:path>
              </a:pathLst>
            </a:custGeom>
            <a:solidFill>
              <a:srgbClr val="FDE5CA"/>
            </a:solidFill>
          </p:spPr>
        </p:sp>
        <p:sp>
          <p:nvSpPr>
            <p:cNvPr id="12" name="Freeform 12"/>
            <p:cNvSpPr/>
            <p:nvPr/>
          </p:nvSpPr>
          <p:spPr>
            <a:xfrm>
              <a:off x="0" y="0"/>
              <a:ext cx="60956242" cy="7989549"/>
            </a:xfrm>
            <a:custGeom>
              <a:avLst/>
              <a:gdLst/>
              <a:ahLst/>
              <a:cxnLst/>
              <a:rect l="l" t="t" r="r" b="b"/>
              <a:pathLst>
                <a:path w="60956242" h="7989549">
                  <a:moveTo>
                    <a:pt x="60811457" y="7844768"/>
                  </a:moveTo>
                  <a:lnTo>
                    <a:pt x="60956242" y="7844768"/>
                  </a:lnTo>
                  <a:lnTo>
                    <a:pt x="60956242" y="7989549"/>
                  </a:lnTo>
                  <a:lnTo>
                    <a:pt x="60811457" y="7989549"/>
                  </a:lnTo>
                  <a:lnTo>
                    <a:pt x="60811457" y="7844768"/>
                  </a:lnTo>
                  <a:close/>
                  <a:moveTo>
                    <a:pt x="0" y="144780"/>
                  </a:moveTo>
                  <a:lnTo>
                    <a:pt x="144780" y="144780"/>
                  </a:lnTo>
                  <a:lnTo>
                    <a:pt x="144780" y="7844768"/>
                  </a:lnTo>
                  <a:lnTo>
                    <a:pt x="0" y="7844768"/>
                  </a:lnTo>
                  <a:lnTo>
                    <a:pt x="0" y="144780"/>
                  </a:lnTo>
                  <a:close/>
                  <a:moveTo>
                    <a:pt x="0" y="7844768"/>
                  </a:moveTo>
                  <a:lnTo>
                    <a:pt x="144780" y="7844768"/>
                  </a:lnTo>
                  <a:lnTo>
                    <a:pt x="144780" y="7989549"/>
                  </a:lnTo>
                  <a:lnTo>
                    <a:pt x="0" y="7989549"/>
                  </a:lnTo>
                  <a:lnTo>
                    <a:pt x="0" y="7844768"/>
                  </a:lnTo>
                  <a:close/>
                  <a:moveTo>
                    <a:pt x="60811457" y="144780"/>
                  </a:moveTo>
                  <a:lnTo>
                    <a:pt x="60956242" y="144780"/>
                  </a:lnTo>
                  <a:lnTo>
                    <a:pt x="60956242" y="7844768"/>
                  </a:lnTo>
                  <a:lnTo>
                    <a:pt x="60811457" y="7844768"/>
                  </a:lnTo>
                  <a:lnTo>
                    <a:pt x="60811457" y="144780"/>
                  </a:lnTo>
                  <a:close/>
                  <a:moveTo>
                    <a:pt x="144780" y="7844768"/>
                  </a:moveTo>
                  <a:lnTo>
                    <a:pt x="60811457" y="7844768"/>
                  </a:lnTo>
                  <a:lnTo>
                    <a:pt x="60811457" y="7989549"/>
                  </a:lnTo>
                  <a:lnTo>
                    <a:pt x="144780" y="7989549"/>
                  </a:lnTo>
                  <a:lnTo>
                    <a:pt x="144780" y="7844768"/>
                  </a:lnTo>
                  <a:close/>
                  <a:moveTo>
                    <a:pt x="60811457" y="0"/>
                  </a:moveTo>
                  <a:lnTo>
                    <a:pt x="60956242" y="0"/>
                  </a:lnTo>
                  <a:lnTo>
                    <a:pt x="60956242" y="144780"/>
                  </a:lnTo>
                  <a:lnTo>
                    <a:pt x="60811457" y="144780"/>
                  </a:lnTo>
                  <a:lnTo>
                    <a:pt x="60811457" y="0"/>
                  </a:lnTo>
                  <a:close/>
                  <a:moveTo>
                    <a:pt x="0" y="0"/>
                  </a:moveTo>
                  <a:lnTo>
                    <a:pt x="144780" y="0"/>
                  </a:lnTo>
                  <a:lnTo>
                    <a:pt x="144780" y="144780"/>
                  </a:lnTo>
                  <a:lnTo>
                    <a:pt x="0" y="144780"/>
                  </a:lnTo>
                  <a:lnTo>
                    <a:pt x="0" y="0"/>
                  </a:lnTo>
                  <a:close/>
                  <a:moveTo>
                    <a:pt x="144780" y="0"/>
                  </a:moveTo>
                  <a:lnTo>
                    <a:pt x="60811457" y="0"/>
                  </a:lnTo>
                  <a:lnTo>
                    <a:pt x="60811457" y="144780"/>
                  </a:lnTo>
                  <a:lnTo>
                    <a:pt x="144780" y="144780"/>
                  </a:lnTo>
                  <a:lnTo>
                    <a:pt x="144780" y="0"/>
                  </a:lnTo>
                  <a:close/>
                </a:path>
              </a:pathLst>
            </a:custGeom>
            <a:solidFill>
              <a:srgbClr val="000000"/>
            </a:solidFill>
          </p:spPr>
        </p:sp>
      </p:grpSp>
      <p:grpSp>
        <p:nvGrpSpPr>
          <p:cNvPr id="13" name="Group 13"/>
          <p:cNvGrpSpPr/>
          <p:nvPr/>
        </p:nvGrpSpPr>
        <p:grpSpPr>
          <a:xfrm>
            <a:off x="13124573" y="1339459"/>
            <a:ext cx="150360" cy="15036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C2F2F"/>
            </a:solidFill>
          </p:spPr>
        </p:sp>
      </p:grpSp>
      <p:grpSp>
        <p:nvGrpSpPr>
          <p:cNvPr id="15" name="Group 15"/>
          <p:cNvGrpSpPr/>
          <p:nvPr/>
        </p:nvGrpSpPr>
        <p:grpSpPr>
          <a:xfrm>
            <a:off x="5141596" y="1339459"/>
            <a:ext cx="150360" cy="15036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C2F2F"/>
            </a:solidFill>
          </p:spPr>
        </p:sp>
      </p:grpSp>
      <p:sp>
        <p:nvSpPr>
          <p:cNvPr id="17" name="TextBox 17"/>
          <p:cNvSpPr txBox="1"/>
          <p:nvPr/>
        </p:nvSpPr>
        <p:spPr>
          <a:xfrm>
            <a:off x="5336737" y="1250093"/>
            <a:ext cx="7694505" cy="532775"/>
          </a:xfrm>
          <a:prstGeom prst="rect">
            <a:avLst/>
          </a:prstGeom>
        </p:spPr>
        <p:txBody>
          <a:bodyPr lIns="0" tIns="0" rIns="0" bIns="0" rtlCol="0" anchor="t">
            <a:spAutoFit/>
          </a:bodyPr>
          <a:lstStyle/>
          <a:p>
            <a:pPr algn="ctr">
              <a:lnSpc>
                <a:spcPts val="3850"/>
              </a:lnSpc>
            </a:pPr>
            <a:r>
              <a:rPr lang="en-US" sz="4800" b="1" dirty="0" smtClean="0">
                <a:solidFill>
                  <a:schemeClr val="accent3">
                    <a:lumMod val="50000"/>
                  </a:schemeClr>
                </a:solidFill>
                <a:latin typeface="Arial" panose="020B0604020202020204" pitchFamily="34" charset="0"/>
                <a:cs typeface="Arial" panose="020B0604020202020204" pitchFamily="34" charset="0"/>
              </a:rPr>
              <a:t>KHỞI ĐỘNG</a:t>
            </a:r>
            <a:endParaRPr lang="en-US" sz="4800" b="1" dirty="0">
              <a:solidFill>
                <a:schemeClr val="accent3">
                  <a:lumMod val="50000"/>
                </a:schemeClr>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5691">
            <a:off x="854861" y="1894388"/>
            <a:ext cx="471119" cy="795137"/>
          </a:xfrm>
          <a:prstGeom prst="rect">
            <a:avLst/>
          </a:prstGeom>
        </p:spPr>
      </p:pic>
      <p:pic>
        <p:nvPicPr>
          <p:cNvPr id="21" name="Picture 2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5691">
            <a:off x="17023741" y="5359065"/>
            <a:ext cx="471119" cy="795137"/>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5691">
            <a:off x="1622707" y="1014120"/>
            <a:ext cx="300099" cy="506496"/>
          </a:xfrm>
          <a:prstGeom prst="rect">
            <a:avLst/>
          </a:prstGeom>
        </p:spPr>
      </p:pic>
      <p:sp>
        <p:nvSpPr>
          <p:cNvPr id="23" name="Rectangle 22"/>
          <p:cNvSpPr/>
          <p:nvPr/>
        </p:nvSpPr>
        <p:spPr>
          <a:xfrm>
            <a:off x="3780412" y="2132466"/>
            <a:ext cx="10782676" cy="3785652"/>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C</a:t>
            </a:r>
            <a:r>
              <a:rPr lang="vi-VN" sz="4000" dirty="0" smtClean="0">
                <a:latin typeface="Arial" panose="020B0604020202020204" pitchFamily="34" charset="0"/>
                <a:cs typeface="Arial" panose="020B0604020202020204" pitchFamily="34" charset="0"/>
              </a:rPr>
              <a:t>hia </a:t>
            </a:r>
            <a:r>
              <a:rPr lang="vi-VN" sz="4000" dirty="0">
                <a:latin typeface="Arial" panose="020B0604020202020204" pitchFamily="34" charset="0"/>
                <a:cs typeface="Arial" panose="020B0604020202020204" pitchFamily="34" charset="0"/>
              </a:rPr>
              <a:t>lớp thành 4 nhóm hoạt động theo kĩ thuật khăn trải bàn và tổng hợp ý kiến vào giấy A1 thành sơ đồ tư duy theo các yêu cầu với các nội dung như sau:</a:t>
            </a:r>
            <a:endParaRPr lang="en-US" sz="4000" dirty="0">
              <a:latin typeface="Arial" panose="020B0604020202020204" pitchFamily="34" charset="0"/>
              <a:cs typeface="Arial" panose="020B0604020202020204" pitchFamily="34" charset="0"/>
            </a:endParaRPr>
          </a:p>
        </p:txBody>
      </p:sp>
      <p:pic>
        <p:nvPicPr>
          <p:cNvPr id="24" name="Picture 23"/>
          <p:cNvPicPr/>
          <p:nvPr/>
        </p:nvPicPr>
        <p:blipFill>
          <a:blip r:embed="rId11" cstate="print">
            <a:extLst>
              <a:ext uri="{28A0092B-C50C-407E-A947-70E740481C1C}">
                <a14:useLocalDpi xmlns:a14="http://schemas.microsoft.com/office/drawing/2010/main" val="0"/>
              </a:ext>
            </a:extLst>
          </a:blip>
          <a:stretch>
            <a:fillRect/>
          </a:stretch>
        </p:blipFill>
        <p:spPr>
          <a:xfrm>
            <a:off x="4160843" y="5663990"/>
            <a:ext cx="10098658" cy="2889314"/>
          </a:xfrm>
          <a:prstGeom prst="rect">
            <a:avLst/>
          </a:prstGeom>
        </p:spPr>
      </p:pic>
    </p:spTree>
    <p:extLst>
      <p:ext uri="{BB962C8B-B14F-4D97-AF65-F5344CB8AC3E}">
        <p14:creationId xmlns:p14="http://schemas.microsoft.com/office/powerpoint/2010/main" val="958996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8839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64471">
            <a:off x="12127710" y="4476084"/>
            <a:ext cx="8486900" cy="80307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24695" flipH="1">
            <a:off x="-4118943" y="-1873318"/>
            <a:ext cx="6957650" cy="6914165"/>
          </a:xfrm>
          <a:prstGeom prst="rect">
            <a:avLst/>
          </a:prstGeom>
        </p:spPr>
      </p:pic>
      <p:grpSp>
        <p:nvGrpSpPr>
          <p:cNvPr id="4" name="Group 4"/>
          <p:cNvGrpSpPr/>
          <p:nvPr/>
        </p:nvGrpSpPr>
        <p:grpSpPr>
          <a:xfrm>
            <a:off x="1222052" y="1988387"/>
            <a:ext cx="7728596" cy="7643444"/>
            <a:chOff x="0" y="0"/>
            <a:chExt cx="4025958" cy="3981602"/>
          </a:xfrm>
        </p:grpSpPr>
        <p:sp>
          <p:nvSpPr>
            <p:cNvPr id="5" name="Freeform 5"/>
            <p:cNvSpPr/>
            <p:nvPr/>
          </p:nvSpPr>
          <p:spPr>
            <a:xfrm>
              <a:off x="48260" y="48260"/>
              <a:ext cx="3977699" cy="3933342"/>
            </a:xfrm>
            <a:custGeom>
              <a:avLst/>
              <a:gdLst/>
              <a:ahLst/>
              <a:cxnLst/>
              <a:rect l="l" t="t" r="r" b="b"/>
              <a:pathLst>
                <a:path w="3977699" h="3933342">
                  <a:moveTo>
                    <a:pt x="0" y="0"/>
                  </a:moveTo>
                  <a:lnTo>
                    <a:pt x="3977699" y="0"/>
                  </a:lnTo>
                  <a:lnTo>
                    <a:pt x="3977699" y="3933342"/>
                  </a:lnTo>
                  <a:lnTo>
                    <a:pt x="0" y="3933342"/>
                  </a:lnTo>
                  <a:close/>
                </a:path>
              </a:pathLst>
            </a:custGeom>
            <a:solidFill>
              <a:srgbClr val="3C2F2F"/>
            </a:solidFill>
          </p:spPr>
        </p:sp>
        <p:sp>
          <p:nvSpPr>
            <p:cNvPr id="6" name="Freeform 6"/>
            <p:cNvSpPr/>
            <p:nvPr/>
          </p:nvSpPr>
          <p:spPr>
            <a:xfrm>
              <a:off x="6350" y="6350"/>
              <a:ext cx="3977698" cy="3933342"/>
            </a:xfrm>
            <a:custGeom>
              <a:avLst/>
              <a:gdLst/>
              <a:ahLst/>
              <a:cxnLst/>
              <a:rect l="l" t="t" r="r" b="b"/>
              <a:pathLst>
                <a:path w="3977698" h="3933342">
                  <a:moveTo>
                    <a:pt x="0" y="0"/>
                  </a:moveTo>
                  <a:lnTo>
                    <a:pt x="3977698" y="0"/>
                  </a:lnTo>
                  <a:lnTo>
                    <a:pt x="3977698" y="3933342"/>
                  </a:lnTo>
                  <a:lnTo>
                    <a:pt x="0" y="3933342"/>
                  </a:lnTo>
                  <a:close/>
                </a:path>
              </a:pathLst>
            </a:custGeom>
            <a:solidFill>
              <a:srgbClr val="FFFCF0"/>
            </a:solidFill>
          </p:spPr>
        </p:sp>
        <p:sp>
          <p:nvSpPr>
            <p:cNvPr id="7" name="Freeform 7"/>
            <p:cNvSpPr/>
            <p:nvPr/>
          </p:nvSpPr>
          <p:spPr>
            <a:xfrm>
              <a:off x="0" y="0"/>
              <a:ext cx="3990398" cy="3946042"/>
            </a:xfrm>
            <a:custGeom>
              <a:avLst/>
              <a:gdLst/>
              <a:ahLst/>
              <a:cxnLst/>
              <a:rect l="l" t="t" r="r" b="b"/>
              <a:pathLst>
                <a:path w="3990398" h="3946042">
                  <a:moveTo>
                    <a:pt x="3990398" y="3946042"/>
                  </a:moveTo>
                  <a:lnTo>
                    <a:pt x="0" y="3946042"/>
                  </a:lnTo>
                  <a:lnTo>
                    <a:pt x="0" y="0"/>
                  </a:lnTo>
                  <a:lnTo>
                    <a:pt x="3990398" y="0"/>
                  </a:lnTo>
                  <a:lnTo>
                    <a:pt x="3990398" y="3946042"/>
                  </a:lnTo>
                  <a:close/>
                  <a:moveTo>
                    <a:pt x="12700" y="3933342"/>
                  </a:moveTo>
                  <a:lnTo>
                    <a:pt x="3977698" y="3933342"/>
                  </a:lnTo>
                  <a:lnTo>
                    <a:pt x="3977698" y="12700"/>
                  </a:lnTo>
                  <a:lnTo>
                    <a:pt x="12700" y="12700"/>
                  </a:lnTo>
                  <a:lnTo>
                    <a:pt x="12700" y="3933342"/>
                  </a:lnTo>
                  <a:close/>
                </a:path>
              </a:pathLst>
            </a:custGeom>
            <a:solidFill>
              <a:srgbClr val="3C2F2F"/>
            </a:solidFill>
          </p:spPr>
        </p:sp>
      </p:grpSp>
      <p:grpSp>
        <p:nvGrpSpPr>
          <p:cNvPr id="8" name="Group 8"/>
          <p:cNvGrpSpPr/>
          <p:nvPr/>
        </p:nvGrpSpPr>
        <p:grpSpPr>
          <a:xfrm>
            <a:off x="9337352" y="1988387"/>
            <a:ext cx="7728596" cy="7643444"/>
            <a:chOff x="0" y="0"/>
            <a:chExt cx="4025958" cy="3981602"/>
          </a:xfrm>
        </p:grpSpPr>
        <p:sp>
          <p:nvSpPr>
            <p:cNvPr id="9" name="Freeform 9"/>
            <p:cNvSpPr/>
            <p:nvPr/>
          </p:nvSpPr>
          <p:spPr>
            <a:xfrm>
              <a:off x="48260" y="48260"/>
              <a:ext cx="3977699" cy="3933342"/>
            </a:xfrm>
            <a:custGeom>
              <a:avLst/>
              <a:gdLst/>
              <a:ahLst/>
              <a:cxnLst/>
              <a:rect l="l" t="t" r="r" b="b"/>
              <a:pathLst>
                <a:path w="3977699" h="3933342">
                  <a:moveTo>
                    <a:pt x="0" y="0"/>
                  </a:moveTo>
                  <a:lnTo>
                    <a:pt x="3977699" y="0"/>
                  </a:lnTo>
                  <a:lnTo>
                    <a:pt x="3977699" y="3933342"/>
                  </a:lnTo>
                  <a:lnTo>
                    <a:pt x="0" y="3933342"/>
                  </a:lnTo>
                  <a:close/>
                </a:path>
              </a:pathLst>
            </a:custGeom>
            <a:solidFill>
              <a:srgbClr val="3C2F2F"/>
            </a:solidFill>
          </p:spPr>
        </p:sp>
        <p:sp>
          <p:nvSpPr>
            <p:cNvPr id="10" name="Freeform 10"/>
            <p:cNvSpPr/>
            <p:nvPr/>
          </p:nvSpPr>
          <p:spPr>
            <a:xfrm>
              <a:off x="6350" y="6350"/>
              <a:ext cx="3977698" cy="3933342"/>
            </a:xfrm>
            <a:custGeom>
              <a:avLst/>
              <a:gdLst/>
              <a:ahLst/>
              <a:cxnLst/>
              <a:rect l="l" t="t" r="r" b="b"/>
              <a:pathLst>
                <a:path w="3977698" h="3933342">
                  <a:moveTo>
                    <a:pt x="0" y="0"/>
                  </a:moveTo>
                  <a:lnTo>
                    <a:pt x="3977698" y="0"/>
                  </a:lnTo>
                  <a:lnTo>
                    <a:pt x="3977698" y="3933342"/>
                  </a:lnTo>
                  <a:lnTo>
                    <a:pt x="0" y="3933342"/>
                  </a:lnTo>
                  <a:close/>
                </a:path>
              </a:pathLst>
            </a:custGeom>
            <a:solidFill>
              <a:srgbClr val="FFFCF0"/>
            </a:solidFill>
          </p:spPr>
        </p:sp>
        <p:sp>
          <p:nvSpPr>
            <p:cNvPr id="11" name="Freeform 11"/>
            <p:cNvSpPr/>
            <p:nvPr/>
          </p:nvSpPr>
          <p:spPr>
            <a:xfrm>
              <a:off x="0" y="0"/>
              <a:ext cx="3990398" cy="3946042"/>
            </a:xfrm>
            <a:custGeom>
              <a:avLst/>
              <a:gdLst/>
              <a:ahLst/>
              <a:cxnLst/>
              <a:rect l="l" t="t" r="r" b="b"/>
              <a:pathLst>
                <a:path w="3990398" h="3946042">
                  <a:moveTo>
                    <a:pt x="3990398" y="3946042"/>
                  </a:moveTo>
                  <a:lnTo>
                    <a:pt x="0" y="3946042"/>
                  </a:lnTo>
                  <a:lnTo>
                    <a:pt x="0" y="0"/>
                  </a:lnTo>
                  <a:lnTo>
                    <a:pt x="3990398" y="0"/>
                  </a:lnTo>
                  <a:lnTo>
                    <a:pt x="3990398" y="3946042"/>
                  </a:lnTo>
                  <a:close/>
                  <a:moveTo>
                    <a:pt x="12700" y="3933342"/>
                  </a:moveTo>
                  <a:lnTo>
                    <a:pt x="3977698" y="3933342"/>
                  </a:lnTo>
                  <a:lnTo>
                    <a:pt x="3977698" y="12700"/>
                  </a:lnTo>
                  <a:lnTo>
                    <a:pt x="12700" y="12700"/>
                  </a:lnTo>
                  <a:lnTo>
                    <a:pt x="12700" y="3933342"/>
                  </a:lnTo>
                  <a:close/>
                </a:path>
              </a:pathLst>
            </a:custGeom>
            <a:solidFill>
              <a:srgbClr val="3C2F2F"/>
            </a:solidFill>
          </p:spPr>
        </p:sp>
      </p:gr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173394" flipH="1">
            <a:off x="4145664" y="492717"/>
            <a:ext cx="578862" cy="1071966"/>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51733" flipH="1">
            <a:off x="14707374" y="-125778"/>
            <a:ext cx="3327573" cy="2668108"/>
          </a:xfrm>
          <a:prstGeom prst="rect">
            <a:avLst/>
          </a:prstGeom>
        </p:spPr>
      </p:pic>
      <p:sp>
        <p:nvSpPr>
          <p:cNvPr id="23" name="Rectangle 22"/>
          <p:cNvSpPr/>
          <p:nvPr/>
        </p:nvSpPr>
        <p:spPr>
          <a:xfrm>
            <a:off x="1641607" y="2011915"/>
            <a:ext cx="6289607" cy="2585323"/>
          </a:xfrm>
          <a:prstGeom prst="rect">
            <a:avLst/>
          </a:prstGeom>
        </p:spPr>
        <p:txBody>
          <a:bodyPr wrap="square">
            <a:spAutoFit/>
          </a:bodyPr>
          <a:lstStyle/>
          <a:p>
            <a:pPr algn="just">
              <a:lnSpc>
                <a:spcPct val="150000"/>
              </a:lnSpc>
            </a:pPr>
            <a:r>
              <a:rPr lang="vi-VN" sz="3600" b="1" dirty="0">
                <a:solidFill>
                  <a:srgbClr val="C00000"/>
                </a:solidFill>
                <a:latin typeface="Arial" panose="020B0604020202020204" pitchFamily="34" charset="0"/>
                <a:cs typeface="Arial" panose="020B0604020202020204" pitchFamily="34" charset="0"/>
              </a:rPr>
              <a:t>Nhóm 1 + Nhóm 3: </a:t>
            </a:r>
            <a:endParaRPr lang="en-US" sz="3600" b="1" dirty="0" smtClean="0">
              <a:solidFill>
                <a:srgbClr val="C00000"/>
              </a:solidFill>
              <a:latin typeface="Arial" panose="020B0604020202020204" pitchFamily="34" charset="0"/>
              <a:cs typeface="Arial" panose="020B0604020202020204" pitchFamily="34" charset="0"/>
            </a:endParaRPr>
          </a:p>
          <a:p>
            <a:pPr algn="just">
              <a:lnSpc>
                <a:spcPct val="150000"/>
              </a:lnSpc>
            </a:pPr>
            <a:r>
              <a:rPr lang="vi-VN" sz="3600" dirty="0" smtClean="0">
                <a:solidFill>
                  <a:srgbClr val="002060"/>
                </a:solidFill>
                <a:latin typeface="Arial" panose="020B0604020202020204" pitchFamily="34" charset="0"/>
                <a:cs typeface="Arial" panose="020B0604020202020204" pitchFamily="34" charset="0"/>
              </a:rPr>
              <a:t>HÌNH </a:t>
            </a:r>
            <a:r>
              <a:rPr lang="vi-VN" sz="3600" dirty="0">
                <a:solidFill>
                  <a:srgbClr val="002060"/>
                </a:solidFill>
                <a:latin typeface="Arial" panose="020B0604020202020204" pitchFamily="34" charset="0"/>
                <a:cs typeface="Arial" panose="020B0604020202020204" pitchFamily="34" charset="0"/>
              </a:rPr>
              <a:t>HỘP CHỮ NHẬT – HÌNH LẬP PHƯƠNG</a:t>
            </a:r>
            <a:endParaRPr lang="en-US" sz="3600" dirty="0">
              <a:solidFill>
                <a:srgbClr val="002060"/>
              </a:solidFill>
              <a:latin typeface="Arial" panose="020B0604020202020204" pitchFamily="34" charset="0"/>
              <a:cs typeface="Arial" panose="020B0604020202020204" pitchFamily="34" charset="0"/>
            </a:endParaRPr>
          </a:p>
        </p:txBody>
      </p:sp>
      <p:sp>
        <p:nvSpPr>
          <p:cNvPr id="24" name="Rectangle 23"/>
          <p:cNvSpPr/>
          <p:nvPr/>
        </p:nvSpPr>
        <p:spPr>
          <a:xfrm>
            <a:off x="1399953" y="4473064"/>
            <a:ext cx="7276921" cy="507831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3600" i="1" dirty="0" smtClean="0">
                <a:latin typeface="Arial" panose="020B0604020202020204" pitchFamily="34" charset="0"/>
                <a:cs typeface="Arial" panose="020B0604020202020204" pitchFamily="34" charset="0"/>
              </a:rPr>
              <a:t>Hình </a:t>
            </a:r>
            <a:r>
              <a:rPr lang="vi-VN" sz="3600" i="1" dirty="0">
                <a:latin typeface="Arial" panose="020B0604020202020204" pitchFamily="34" charset="0"/>
                <a:cs typeface="Arial" panose="020B0604020202020204" pitchFamily="34" charset="0"/>
              </a:rPr>
              <a:t>hộp chữ nhật: </a:t>
            </a:r>
            <a:r>
              <a:rPr lang="vi-VN" sz="3600" dirty="0">
                <a:latin typeface="Arial" panose="020B0604020202020204" pitchFamily="34" charset="0"/>
                <a:cs typeface="Arial" panose="020B0604020202020204" pitchFamily="34" charset="0"/>
              </a:rPr>
              <a:t>Các đặc </a:t>
            </a:r>
            <a:r>
              <a:rPr lang="vi-VN" sz="3600" dirty="0" smtClean="0">
                <a:latin typeface="Arial" panose="020B0604020202020204" pitchFamily="34" charset="0"/>
                <a:cs typeface="Arial" panose="020B0604020202020204" pitchFamily="34" charset="0"/>
              </a:rPr>
              <a:t>điểm; </a:t>
            </a:r>
            <a:r>
              <a:rPr lang="vi-VN" sz="3600" dirty="0">
                <a:latin typeface="Arial" panose="020B0604020202020204" pitchFamily="34" charset="0"/>
                <a:cs typeface="Arial" panose="020B0604020202020204" pitchFamily="34" charset="0"/>
              </a:rPr>
              <a:t>Diện tích xung quanh; Thể tích</a:t>
            </a:r>
          </a:p>
          <a:p>
            <a:pPr marL="571500" indent="-571500" algn="just">
              <a:lnSpc>
                <a:spcPct val="150000"/>
              </a:lnSpc>
              <a:buFont typeface="Wingdings" panose="05000000000000000000" pitchFamily="2" charset="2"/>
              <a:buChar char="§"/>
            </a:pPr>
            <a:r>
              <a:rPr lang="vi-VN" sz="3600" i="1" dirty="0" smtClean="0">
                <a:latin typeface="Arial" panose="020B0604020202020204" pitchFamily="34" charset="0"/>
                <a:cs typeface="Arial" panose="020B0604020202020204" pitchFamily="34" charset="0"/>
              </a:rPr>
              <a:t>Hình </a:t>
            </a:r>
            <a:r>
              <a:rPr lang="vi-VN" sz="3600" i="1" dirty="0">
                <a:latin typeface="Arial" panose="020B0604020202020204" pitchFamily="34" charset="0"/>
                <a:cs typeface="Arial" panose="020B0604020202020204" pitchFamily="34" charset="0"/>
              </a:rPr>
              <a:t>lập phương: </a:t>
            </a:r>
            <a:r>
              <a:rPr lang="vi-VN" sz="3600" dirty="0">
                <a:latin typeface="Arial" panose="020B0604020202020204" pitchFamily="34" charset="0"/>
                <a:cs typeface="Arial" panose="020B0604020202020204" pitchFamily="34" charset="0"/>
              </a:rPr>
              <a:t>Các đặc </a:t>
            </a:r>
            <a:r>
              <a:rPr lang="vi-VN" sz="3600" dirty="0" smtClean="0">
                <a:latin typeface="Arial" panose="020B0604020202020204" pitchFamily="34" charset="0"/>
                <a:cs typeface="Arial" panose="020B0604020202020204" pitchFamily="34" charset="0"/>
              </a:rPr>
              <a:t>điểm; </a:t>
            </a:r>
            <a:r>
              <a:rPr lang="vi-VN" sz="3600" dirty="0">
                <a:latin typeface="Arial" panose="020B0604020202020204" pitchFamily="34" charset="0"/>
                <a:cs typeface="Arial" panose="020B0604020202020204" pitchFamily="34" charset="0"/>
              </a:rPr>
              <a:t>Diện tích xung quanh; Thể tích</a:t>
            </a:r>
          </a:p>
        </p:txBody>
      </p:sp>
      <p:sp>
        <p:nvSpPr>
          <p:cNvPr id="25" name="Rectangle 24"/>
          <p:cNvSpPr/>
          <p:nvPr/>
        </p:nvSpPr>
        <p:spPr>
          <a:xfrm>
            <a:off x="9660783" y="2150414"/>
            <a:ext cx="7013469" cy="2308324"/>
          </a:xfrm>
          <a:prstGeom prst="rect">
            <a:avLst/>
          </a:prstGeom>
        </p:spPr>
        <p:txBody>
          <a:bodyPr wrap="square">
            <a:spAutoFit/>
          </a:bodyPr>
          <a:lstStyle/>
          <a:p>
            <a:pPr algn="just">
              <a:lnSpc>
                <a:spcPct val="150000"/>
              </a:lnSpc>
            </a:pPr>
            <a:r>
              <a:rPr lang="en-US" sz="3200" b="1" dirty="0" err="1">
                <a:solidFill>
                  <a:srgbClr val="0070C0"/>
                </a:solidFill>
                <a:latin typeface="Arial" panose="020B0604020202020204" pitchFamily="34" charset="0"/>
                <a:cs typeface="Arial" panose="020B0604020202020204" pitchFamily="34" charset="0"/>
              </a:rPr>
              <a:t>Nhóm</a:t>
            </a:r>
            <a:r>
              <a:rPr lang="en-US" sz="3200" b="1" dirty="0">
                <a:solidFill>
                  <a:srgbClr val="0070C0"/>
                </a:solidFill>
                <a:latin typeface="Arial" panose="020B0604020202020204" pitchFamily="34" charset="0"/>
                <a:cs typeface="Arial" panose="020B0604020202020204" pitchFamily="34" charset="0"/>
              </a:rPr>
              <a:t> 2 + </a:t>
            </a:r>
            <a:r>
              <a:rPr lang="en-US" sz="3200" b="1" dirty="0" err="1">
                <a:solidFill>
                  <a:srgbClr val="0070C0"/>
                </a:solidFill>
                <a:latin typeface="Arial" panose="020B0604020202020204" pitchFamily="34" charset="0"/>
                <a:cs typeface="Arial" panose="020B0604020202020204" pitchFamily="34" charset="0"/>
              </a:rPr>
              <a:t>Nhóm</a:t>
            </a:r>
            <a:r>
              <a:rPr lang="en-US" sz="3200" b="1" dirty="0">
                <a:solidFill>
                  <a:srgbClr val="0070C0"/>
                </a:solidFill>
                <a:latin typeface="Arial" panose="020B0604020202020204" pitchFamily="34" charset="0"/>
                <a:cs typeface="Arial" panose="020B0604020202020204" pitchFamily="34" charset="0"/>
              </a:rPr>
              <a:t> 4: </a:t>
            </a:r>
            <a:endParaRPr lang="en-US" sz="3200" b="1" dirty="0" smtClean="0">
              <a:solidFill>
                <a:srgbClr val="0070C0"/>
              </a:solidFill>
              <a:latin typeface="Arial" panose="020B0604020202020204" pitchFamily="34" charset="0"/>
              <a:cs typeface="Arial" panose="020B0604020202020204" pitchFamily="34" charset="0"/>
            </a:endParaRPr>
          </a:p>
          <a:p>
            <a:pPr algn="just">
              <a:lnSpc>
                <a:spcPct val="150000"/>
              </a:lnSpc>
            </a:pPr>
            <a:r>
              <a:rPr lang="en-US" sz="3200" dirty="0" smtClean="0">
                <a:solidFill>
                  <a:srgbClr val="C00000"/>
                </a:solidFill>
                <a:latin typeface="Arial" panose="020B0604020202020204" pitchFamily="34" charset="0"/>
                <a:cs typeface="Arial" panose="020B0604020202020204" pitchFamily="34" charset="0"/>
              </a:rPr>
              <a:t>HÌNH </a:t>
            </a:r>
            <a:r>
              <a:rPr lang="en-US" sz="3200" dirty="0">
                <a:solidFill>
                  <a:srgbClr val="C00000"/>
                </a:solidFill>
                <a:latin typeface="Arial" panose="020B0604020202020204" pitchFamily="34" charset="0"/>
                <a:cs typeface="Arial" panose="020B0604020202020204" pitchFamily="34" charset="0"/>
              </a:rPr>
              <a:t>LĂNG TRỤ ĐỨNG TAM GIÁC -  HÌNH LĂNG TRỤ ĐỨNG TỨ </a:t>
            </a:r>
            <a:r>
              <a:rPr lang="en-US" sz="3200" dirty="0" smtClean="0">
                <a:solidFill>
                  <a:srgbClr val="C00000"/>
                </a:solidFill>
                <a:latin typeface="Arial" panose="020B0604020202020204" pitchFamily="34" charset="0"/>
                <a:cs typeface="Arial" panose="020B0604020202020204" pitchFamily="34" charset="0"/>
              </a:rPr>
              <a:t>GIÁC</a:t>
            </a:r>
            <a:endParaRPr lang="en-US" sz="3200" dirty="0">
              <a:solidFill>
                <a:srgbClr val="C00000"/>
              </a:solidFill>
              <a:latin typeface="Arial" panose="020B0604020202020204" pitchFamily="34" charset="0"/>
              <a:cs typeface="Arial" panose="020B0604020202020204" pitchFamily="34" charset="0"/>
            </a:endParaRPr>
          </a:p>
        </p:txBody>
      </p:sp>
      <p:sp>
        <p:nvSpPr>
          <p:cNvPr id="26" name="Rectangle 25"/>
          <p:cNvSpPr/>
          <p:nvPr/>
        </p:nvSpPr>
        <p:spPr>
          <a:xfrm>
            <a:off x="9648593" y="4449450"/>
            <a:ext cx="6492863" cy="4975657"/>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en-US" sz="3600" i="1" dirty="0" err="1" smtClean="0">
                <a:latin typeface="Arial" panose="020B0604020202020204" pitchFamily="34" charset="0"/>
                <a:cs typeface="Arial" panose="020B0604020202020204" pitchFamily="34" charset="0"/>
              </a:rPr>
              <a:t>Hình</a:t>
            </a:r>
            <a:r>
              <a:rPr lang="en-US" sz="3600" i="1" dirty="0" smtClean="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lăng</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trụ</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đứng</a:t>
            </a:r>
            <a:r>
              <a:rPr lang="en-US" sz="3600" i="1" dirty="0">
                <a:latin typeface="Arial" panose="020B0604020202020204" pitchFamily="34" charset="0"/>
                <a:cs typeface="Arial" panose="020B0604020202020204" pitchFamily="34" charset="0"/>
              </a:rPr>
              <a:t> tam </a:t>
            </a:r>
            <a:r>
              <a:rPr lang="en-US" sz="3600" i="1" dirty="0" err="1">
                <a:latin typeface="Arial" panose="020B0604020202020204" pitchFamily="34" charset="0"/>
                <a:cs typeface="Arial" panose="020B0604020202020204" pitchFamily="34" charset="0"/>
              </a:rPr>
              <a:t>giác</a:t>
            </a:r>
            <a:r>
              <a:rPr lang="en-US" sz="3600" i="1"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đặc</a:t>
            </a:r>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quanh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endParaRPr lang="en-US" sz="3600" dirty="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en-US" sz="3600" i="1" dirty="0" err="1" smtClean="0">
                <a:latin typeface="Arial" panose="020B0604020202020204" pitchFamily="34" charset="0"/>
                <a:cs typeface="Arial" panose="020B0604020202020204" pitchFamily="34" charset="0"/>
              </a:rPr>
              <a:t>Hình</a:t>
            </a:r>
            <a:r>
              <a:rPr lang="en-US" sz="3600" i="1" dirty="0" smtClean="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lăng</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trụ</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đứng</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tứ</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giác</a:t>
            </a:r>
            <a:r>
              <a:rPr lang="en-US" sz="3600" i="1"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đặc</a:t>
            </a:r>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quanh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152071"/>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barn(inVertical)">
                                      <p:cBhvr>
                                        <p:cTn id="14" dur="500"/>
                                        <p:tgtEl>
                                          <p:spTgt spid="2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Effect transition="in" filter="wipe(left)">
                                      <p:cBhvr>
                                        <p:cTn id="19" dur="500"/>
                                        <p:tgtEl>
                                          <p:spTgt spid="2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6">
                                            <p:txEl>
                                              <p:pRg st="0" end="0"/>
                                            </p:txEl>
                                          </p:spTgt>
                                        </p:tgtEl>
                                        <p:attrNameLst>
                                          <p:attrName>style.visibility</p:attrName>
                                        </p:attrNameLst>
                                      </p:cBhvr>
                                      <p:to>
                                        <p:strVal val="visible"/>
                                      </p:to>
                                    </p:set>
                                    <p:animEffect transition="in" filter="barn(inVertical)">
                                      <p:cBhvr>
                                        <p:cTn id="30" dur="500"/>
                                        <p:tgtEl>
                                          <p:spTgt spid="2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6">
                                            <p:txEl>
                                              <p:pRg st="1" end="1"/>
                                            </p:txEl>
                                          </p:spTgt>
                                        </p:tgtEl>
                                        <p:attrNameLst>
                                          <p:attrName>style.visibility</p:attrName>
                                        </p:attrNameLst>
                                      </p:cBhvr>
                                      <p:to>
                                        <p:strVal val="visible"/>
                                      </p:to>
                                    </p:set>
                                    <p:animEffect transition="in" filter="wipe(left)">
                                      <p:cBhvr>
                                        <p:cTn id="35"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CCBB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3E4DF"/>
            </a:solidFill>
          </p:spPr>
        </p:sp>
      </p:grpSp>
      <p:sp>
        <p:nvSpPr>
          <p:cNvPr id="4" name="TextBox 4"/>
          <p:cNvSpPr txBox="1"/>
          <p:nvPr/>
        </p:nvSpPr>
        <p:spPr>
          <a:xfrm>
            <a:off x="5477920" y="1244718"/>
            <a:ext cx="7332160" cy="1098506"/>
          </a:xfrm>
          <a:prstGeom prst="rect">
            <a:avLst/>
          </a:prstGeom>
        </p:spPr>
        <p:txBody>
          <a:bodyPr lIns="0" tIns="0" rIns="0" bIns="0" rtlCol="0" anchor="t">
            <a:spAutoFit/>
          </a:bodyPr>
          <a:lstStyle/>
          <a:p>
            <a:pPr algn="ctr">
              <a:lnSpc>
                <a:spcPts val="9600"/>
              </a:lnSpc>
            </a:pPr>
            <a:r>
              <a:rPr lang="en-US" sz="6000" b="1" spc="120" dirty="0" smtClean="0">
                <a:solidFill>
                  <a:schemeClr val="accent1">
                    <a:lumMod val="50000"/>
                  </a:schemeClr>
                </a:solidFill>
                <a:latin typeface="Arial" panose="020B0604020202020204" pitchFamily="34" charset="0"/>
                <a:cs typeface="Arial" panose="020B0604020202020204" pitchFamily="34" charset="0"/>
              </a:rPr>
              <a:t>LUYỆN TẬP</a:t>
            </a:r>
            <a:endParaRPr lang="en-US" sz="6000" b="1" spc="120" dirty="0">
              <a:solidFill>
                <a:schemeClr val="accent1">
                  <a:lumMod val="50000"/>
                </a:schemeClr>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49020" y="996820"/>
            <a:ext cx="3034139" cy="159430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700959" y="7361965"/>
            <a:ext cx="3366401" cy="2607430"/>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929559" y="7287276"/>
            <a:ext cx="1732496" cy="790648"/>
          </a:xfrm>
          <a:prstGeom prst="rect">
            <a:avLst/>
          </a:prstGeom>
        </p:spPr>
      </p:pic>
      <p:sp>
        <p:nvSpPr>
          <p:cNvPr id="10" name="TextBox 9"/>
          <p:cNvSpPr txBox="1"/>
          <p:nvPr/>
        </p:nvSpPr>
        <p:spPr>
          <a:xfrm>
            <a:off x="11989144" y="2559242"/>
            <a:ext cx="4672911" cy="707886"/>
          </a:xfrm>
          <a:prstGeom prst="rect">
            <a:avLst/>
          </a:prstGeom>
          <a:noFill/>
        </p:spPr>
        <p:txBody>
          <a:bodyPr wrap="square" rtlCol="0">
            <a:spAutoFit/>
          </a:bodyPr>
          <a:lstStyle/>
          <a:p>
            <a:r>
              <a:rPr lang="en-US" sz="4000" b="1" dirty="0" err="1" smtClean="0">
                <a:solidFill>
                  <a:schemeClr val="accent3">
                    <a:lumMod val="50000"/>
                  </a:schemeClr>
                </a:solidFill>
                <a:latin typeface="Arial" panose="020B0604020202020204" pitchFamily="34" charset="0"/>
                <a:cs typeface="Arial" panose="020B0604020202020204" pitchFamily="34" charset="0"/>
              </a:rPr>
              <a:t>Bài</a:t>
            </a:r>
            <a:r>
              <a:rPr lang="en-US" sz="4000" b="1" dirty="0" smtClean="0">
                <a:solidFill>
                  <a:schemeClr val="accent3">
                    <a:lumMod val="50000"/>
                  </a:schemeClr>
                </a:solidFill>
                <a:latin typeface="Arial" panose="020B0604020202020204" pitchFamily="34" charset="0"/>
                <a:cs typeface="Arial" panose="020B0604020202020204" pitchFamily="34" charset="0"/>
              </a:rPr>
              <a:t> 1 (SGK - tr66)</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1904582" y="3148946"/>
            <a:ext cx="14554200" cy="1754326"/>
          </a:xfrm>
          <a:prstGeom prst="rect">
            <a:avLst/>
          </a:prstGeom>
          <a:noFill/>
        </p:spPr>
        <p:txBody>
          <a:bodyPr wrap="square" rtlCol="0">
            <a:spAutoFit/>
          </a:bodyPr>
          <a:lstStyle/>
          <a:p>
            <a:pPr algn="just">
              <a:lnSpc>
                <a:spcPct val="150000"/>
              </a:lnSpc>
            </a:pPr>
            <a:r>
              <a:rPr lang="en-US" sz="3600" dirty="0" err="1" smtClean="0">
                <a:latin typeface="Arial" panose="020B0604020202020204" pitchFamily="34" charset="0"/>
                <a:cs typeface="Arial" panose="020B0604020202020204" pitchFamily="34" charset="0"/>
              </a:rPr>
              <a:t>Một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khối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gồm</a:t>
            </a:r>
            <a:r>
              <a:rPr lang="en-US" sz="3600" dirty="0" smtClean="0">
                <a:latin typeface="Arial" panose="020B0604020202020204" pitchFamily="34" charset="0"/>
                <a:cs typeface="Arial" panose="020B0604020202020204" pitchFamily="34" charset="0"/>
              </a:rPr>
              <a:t> 14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lập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phương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gắn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kết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nhau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1. </a:t>
            </a:r>
            <a:r>
              <a:rPr lang="en-US" sz="3600" dirty="0" err="1" smtClean="0">
                <a:latin typeface="Arial" panose="020B0604020202020204" pitchFamily="34" charset="0"/>
                <a:cs typeface="Arial" panose="020B0604020202020204" pitchFamily="34" charset="0"/>
              </a:rPr>
              <a:t>Mỗi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lập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phương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cạnh</a:t>
            </a:r>
            <a:r>
              <a:rPr lang="en-US" sz="3600" dirty="0" smtClean="0">
                <a:latin typeface="Arial" panose="020B0604020202020204" pitchFamily="34" charset="0"/>
                <a:cs typeface="Arial" panose="020B0604020202020204" pitchFamily="34" charset="0"/>
              </a:rPr>
              <a:t> 1cm. </a:t>
            </a:r>
            <a:r>
              <a:rPr lang="en-US" sz="3600" dirty="0" err="1" smtClean="0">
                <a:latin typeface="Arial" panose="020B0604020202020204" pitchFamily="34" charset="0"/>
                <a:cs typeface="Arial" panose="020B0604020202020204" pitchFamily="34" charset="0"/>
              </a:rPr>
              <a:t>Hãy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tích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khối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này</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7730" y="5164561"/>
            <a:ext cx="4430857" cy="388620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70942" y="4968194"/>
            <a:ext cx="2522165" cy="1284697"/>
          </a:xfrm>
          <a:prstGeom prst="rect">
            <a:avLst/>
          </a:prstGeom>
        </p:spPr>
      </p:pic>
      <p:sp>
        <p:nvSpPr>
          <p:cNvPr id="14" name="TextBox 13"/>
          <p:cNvSpPr txBox="1"/>
          <p:nvPr/>
        </p:nvSpPr>
        <p:spPr>
          <a:xfrm>
            <a:off x="7246224" y="5164561"/>
            <a:ext cx="13716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5" name="Rectangle 14"/>
          <p:cNvSpPr/>
          <p:nvPr/>
        </p:nvSpPr>
        <p:spPr>
          <a:xfrm>
            <a:off x="7516247" y="6065339"/>
            <a:ext cx="8525393" cy="3416320"/>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Thể tích mỗi hình lập phương nhỏ là: </a:t>
            </a:r>
            <a:endParaRPr lang="en-US" sz="3600" dirty="0" smtClean="0">
              <a:latin typeface="Arial" panose="020B0604020202020204" pitchFamily="34" charset="0"/>
              <a:cs typeface="Arial" panose="020B0604020202020204" pitchFamily="34" charset="0"/>
            </a:endParaRPr>
          </a:p>
          <a:p>
            <a:pPr algn="ctr">
              <a:lnSpc>
                <a:spcPct val="150000"/>
              </a:lnSpc>
            </a:pPr>
            <a:r>
              <a:rPr lang="vi-VN" sz="3600" dirty="0" smtClean="0">
                <a:latin typeface="Arial" panose="020B0604020202020204" pitchFamily="34" charset="0"/>
                <a:cs typeface="Arial" panose="020B0604020202020204" pitchFamily="34" charset="0"/>
              </a:rPr>
              <a:t>V </a:t>
            </a:r>
            <a:r>
              <a:rPr lang="vi-VN" sz="3600" dirty="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1</a:t>
            </a:r>
            <a:r>
              <a:rPr lang="en-US" sz="3600" baseline="30000" dirty="0" smtClean="0">
                <a:latin typeface="Arial" panose="020B0604020202020204" pitchFamily="34" charset="0"/>
                <a:cs typeface="Arial" panose="020B0604020202020204" pitchFamily="34" charset="0"/>
              </a:rPr>
              <a:t>3</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 1 (</a:t>
            </a:r>
            <a:r>
              <a:rPr lang="vi-VN" sz="3600" dirty="0" smtClean="0">
                <a:latin typeface="Arial" panose="020B0604020202020204" pitchFamily="34" charset="0"/>
                <a:cs typeface="Arial" panose="020B0604020202020204" pitchFamily="34" charset="0"/>
              </a:rPr>
              <a:t>cm</a:t>
            </a:r>
            <a:r>
              <a:rPr lang="en-US" sz="3600" baseline="30000" dirty="0">
                <a:latin typeface="Arial" panose="020B0604020202020204" pitchFamily="34" charset="0"/>
                <a:cs typeface="Arial" panose="020B0604020202020204" pitchFamily="34" charset="0"/>
              </a:rPr>
              <a:t>3</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a:latin typeface="Arial" panose="020B0604020202020204" pitchFamily="34" charset="0"/>
                <a:cs typeface="Arial" panose="020B0604020202020204" pitchFamily="34" charset="0"/>
              </a:rPr>
              <a:t>Thể tích của hình khối này là: </a:t>
            </a:r>
            <a:endParaRPr lang="en-US" sz="3600" dirty="0" smtClean="0">
              <a:latin typeface="Arial" panose="020B0604020202020204" pitchFamily="34" charset="0"/>
              <a:cs typeface="Arial" panose="020B0604020202020204" pitchFamily="34" charset="0"/>
            </a:endParaRPr>
          </a:p>
          <a:p>
            <a:pPr algn="ctr">
              <a:lnSpc>
                <a:spcPct val="150000"/>
              </a:lnSpc>
            </a:pPr>
            <a:r>
              <a:rPr lang="vi-VN" sz="3600" dirty="0" smtClean="0">
                <a:latin typeface="Arial" panose="020B0604020202020204" pitchFamily="34" charset="0"/>
                <a:cs typeface="Arial" panose="020B0604020202020204" pitchFamily="34" charset="0"/>
              </a:rPr>
              <a:t>V </a:t>
            </a:r>
            <a:r>
              <a:rPr lang="vi-VN" sz="3600" dirty="0">
                <a:latin typeface="Arial" panose="020B0604020202020204" pitchFamily="34" charset="0"/>
                <a:cs typeface="Arial" panose="020B0604020202020204" pitchFamily="34" charset="0"/>
              </a:rPr>
              <a:t>= 14.1 = 14 (</a:t>
            </a:r>
            <a:r>
              <a:rPr lang="vi-VN" sz="3600" dirty="0" smtClean="0">
                <a:latin typeface="Arial" panose="020B0604020202020204" pitchFamily="34" charset="0"/>
                <a:cs typeface="Arial" panose="020B0604020202020204" pitchFamily="34" charset="0"/>
              </a:rPr>
              <a:t>cm</a:t>
            </a:r>
            <a:r>
              <a:rPr lang="en-US" sz="3600" baseline="30000" dirty="0" smtClean="0">
                <a:latin typeface="Arial" panose="020B0604020202020204" pitchFamily="34" charset="0"/>
                <a:cs typeface="Arial" panose="020B0604020202020204" pitchFamily="34" charset="0"/>
              </a:rPr>
              <a:t>3</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strVal val="#ppt_w+.3"/>
                                          </p:val>
                                        </p:tav>
                                        <p:tav tm="100000">
                                          <p:val>
                                            <p:strVal val="#ppt_w"/>
                                          </p:val>
                                        </p:tav>
                                      </p:tavLst>
                                    </p:anim>
                                    <p:anim calcmode="lin" valueType="num">
                                      <p:cBhvr>
                                        <p:cTn id="15" dur="500" fill="hold"/>
                                        <p:tgtEl>
                                          <p:spTgt spid="11"/>
                                        </p:tgtEl>
                                        <p:attrNameLst>
                                          <p:attrName>ppt_h</p:attrName>
                                        </p:attrNameLst>
                                      </p:cBhvr>
                                      <p:tavLst>
                                        <p:tav tm="0">
                                          <p:val>
                                            <p:strVal val="#ppt_h"/>
                                          </p:val>
                                        </p:tav>
                                        <p:tav tm="100000">
                                          <p:val>
                                            <p:strVal val="#ppt_h"/>
                                          </p:val>
                                        </p:tav>
                                      </p:tavLst>
                                    </p:anim>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ppt_w+.3"/>
                                          </p:val>
                                        </p:tav>
                                        <p:tav tm="100000">
                                          <p:val>
                                            <p:strVal val="#ppt_w"/>
                                          </p:val>
                                        </p:tav>
                                      </p:tavLst>
                                    </p:anim>
                                    <p:anim calcmode="lin" valueType="num">
                                      <p:cBhvr>
                                        <p:cTn id="37" dur="500" fill="hold"/>
                                        <p:tgtEl>
                                          <p:spTgt spid="15"/>
                                        </p:tgtEl>
                                        <p:attrNameLst>
                                          <p:attrName>ppt_h</p:attrName>
                                        </p:attrNameLst>
                                      </p:cBhvr>
                                      <p:tavLst>
                                        <p:tav tm="0">
                                          <p:val>
                                            <p:strVal val="#ppt_h"/>
                                          </p:val>
                                        </p:tav>
                                        <p:tav tm="100000">
                                          <p:val>
                                            <p:strVal val="#ppt_h"/>
                                          </p:val>
                                        </p:tav>
                                      </p:tavLst>
                                    </p:anim>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36129" y="-4836629"/>
            <a:ext cx="19960258" cy="19960258"/>
          </a:xfrm>
          <a:prstGeom prst="rect">
            <a:avLst/>
          </a:prstGeom>
        </p:spPr>
      </p:pic>
      <p:grpSp>
        <p:nvGrpSpPr>
          <p:cNvPr id="6" name="Group 6"/>
          <p:cNvGrpSpPr/>
          <p:nvPr/>
        </p:nvGrpSpPr>
        <p:grpSpPr>
          <a:xfrm>
            <a:off x="4267200" y="571500"/>
            <a:ext cx="5444400" cy="1143000"/>
            <a:chOff x="0" y="0"/>
            <a:chExt cx="5490351" cy="2783840"/>
          </a:xfrm>
        </p:grpSpPr>
        <p:sp>
          <p:nvSpPr>
            <p:cNvPr id="7" name="Freeform 7"/>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AE7CE"/>
            </a:solidFill>
          </p:spPr>
        </p:sp>
      </p:gr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62000" y="571500"/>
            <a:ext cx="3047683" cy="3064398"/>
          </a:xfrm>
          <a:prstGeom prst="rect">
            <a:avLst/>
          </a:prstGeom>
        </p:spPr>
      </p:pic>
      <p:sp>
        <p:nvSpPr>
          <p:cNvPr id="11" name="TextBox 10"/>
          <p:cNvSpPr txBox="1"/>
          <p:nvPr/>
        </p:nvSpPr>
        <p:spPr>
          <a:xfrm>
            <a:off x="4835470" y="786021"/>
            <a:ext cx="4672911" cy="707886"/>
          </a:xfrm>
          <a:prstGeom prst="rect">
            <a:avLst/>
          </a:prstGeom>
          <a:noFill/>
        </p:spPr>
        <p:txBody>
          <a:bodyPr wrap="square" rtlCol="0">
            <a:spAutoFit/>
          </a:bodyPr>
          <a:lstStyle/>
          <a:p>
            <a:r>
              <a:rPr lang="en-US" sz="4000" b="1" dirty="0" err="1" smtClean="0">
                <a:solidFill>
                  <a:schemeClr val="accent3">
                    <a:lumMod val="50000"/>
                  </a:schemeClr>
                </a:solidFill>
                <a:latin typeface="Arial" panose="020B0604020202020204" pitchFamily="34" charset="0"/>
                <a:cs typeface="Arial" panose="020B0604020202020204" pitchFamily="34" charset="0"/>
              </a:rPr>
              <a:t>Bài</a:t>
            </a:r>
            <a:r>
              <a:rPr lang="en-US" sz="4000" b="1" dirty="0" smtClean="0">
                <a:solidFill>
                  <a:schemeClr val="accent3">
                    <a:lumMod val="50000"/>
                  </a:schemeClr>
                </a:solidFill>
                <a:latin typeface="Arial" panose="020B0604020202020204" pitchFamily="34" charset="0"/>
                <a:cs typeface="Arial" panose="020B0604020202020204" pitchFamily="34" charset="0"/>
              </a:rPr>
              <a:t> 6 (SGK - tr67)</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12" name="TextBox 11"/>
          <p:cNvSpPr txBox="1"/>
          <p:nvPr/>
        </p:nvSpPr>
        <p:spPr>
          <a:xfrm>
            <a:off x="4272280" y="1684407"/>
            <a:ext cx="1171448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hộp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t>
            </a:r>
            <a:r>
              <a:rPr lang="en-US" sz="4000" dirty="0" err="1" smtClean="0">
                <a:latin typeface="Arial" panose="020B0604020202020204" pitchFamily="34" charset="0"/>
                <a:cs typeface="Arial" panose="020B0604020202020204" pitchFamily="34" charset="0"/>
              </a:rPr>
              <a:t>ình</a:t>
            </a:r>
            <a:r>
              <a:rPr lang="en-US" sz="4000" dirty="0" smtClean="0">
                <a:latin typeface="Arial" panose="020B0604020202020204" pitchFamily="34" charset="0"/>
                <a:cs typeface="Arial" panose="020B0604020202020204" pitchFamily="34" charset="0"/>
              </a:rPr>
              <a:t> 5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thiếu</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1926" y="3635898"/>
            <a:ext cx="4480012" cy="6396834"/>
          </a:xfrm>
          <a:prstGeom prst="rect">
            <a:avLst/>
          </a:prstGeom>
        </p:spPr>
      </p:pic>
      <p:sp>
        <p:nvSpPr>
          <p:cNvPr id="15" name="Rectangle 14"/>
          <p:cNvSpPr/>
          <p:nvPr/>
        </p:nvSpPr>
        <p:spPr>
          <a:xfrm>
            <a:off x="12201552" y="8496300"/>
            <a:ext cx="5625258" cy="707886"/>
          </a:xfrm>
          <a:prstGeom prst="rect">
            <a:avLst/>
          </a:prstGeom>
        </p:spPr>
        <p:txBody>
          <a:bodyPr wrap="none">
            <a:spAutoFit/>
          </a:bodyPr>
          <a:lstStyle/>
          <a:p>
            <a:r>
              <a:rPr lang="en-US" sz="4000" dirty="0">
                <a:solidFill>
                  <a:srgbClr val="0070C0"/>
                </a:solidFill>
                <a:latin typeface="Arial" panose="020B0604020202020204" pitchFamily="34" charset="0"/>
                <a:ea typeface="Times New Roman" panose="02020603050405020304" pitchFamily="18" charset="0"/>
                <a:cs typeface="Arial" panose="020B0604020202020204" pitchFamily="34" charset="0"/>
              </a:rPr>
              <a:t>V = 2.12.12 = 288 (cm</a:t>
            </a:r>
            <a:r>
              <a:rPr lang="en-US" sz="4000" baseline="30000" dirty="0">
                <a:solidFill>
                  <a:srgbClr val="0070C0"/>
                </a:solidFill>
                <a:latin typeface="Arial" panose="020B0604020202020204" pitchFamily="34" charset="0"/>
                <a:ea typeface="Times New Roman" panose="02020603050405020304" pitchFamily="18" charset="0"/>
                <a:cs typeface="Arial" panose="020B0604020202020204" pitchFamily="34" charset="0"/>
              </a:rPr>
              <a:t>3</a:t>
            </a:r>
            <a:r>
              <a:rPr lang="en-US" sz="4000"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p:txBody>
      </p:sp>
      <p:cxnSp>
        <p:nvCxnSpPr>
          <p:cNvPr id="17" name="Straight Arrow Connector 16"/>
          <p:cNvCxnSpPr/>
          <p:nvPr/>
        </p:nvCxnSpPr>
        <p:spPr>
          <a:xfrm>
            <a:off x="10129520" y="8801100"/>
            <a:ext cx="198628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165991" y="4232390"/>
            <a:ext cx="5521063" cy="707886"/>
          </a:xfrm>
          <a:prstGeom prst="rect">
            <a:avLst/>
          </a:prstGeom>
        </p:spPr>
        <p:txBody>
          <a:bodyPr wrap="none">
            <a:spAutoFit/>
          </a:bodyPr>
          <a:lstStyle/>
          <a:p>
            <a:r>
              <a:rPr lang="en-US" sz="4000" dirty="0">
                <a:solidFill>
                  <a:srgbClr val="002060"/>
                </a:solidFill>
                <a:latin typeface="Arial" panose="020B0604020202020204" pitchFamily="34" charset="0"/>
                <a:cs typeface="Arial" panose="020B0604020202020204" pitchFamily="34" charset="0"/>
              </a:rPr>
              <a:t>? = 288: 8: 8 = 4,5 </a:t>
            </a:r>
            <a:r>
              <a:rPr lang="en-US" sz="4000" dirty="0" smtClean="0">
                <a:solidFill>
                  <a:srgbClr val="002060"/>
                </a:solidFill>
                <a:latin typeface="Arial" panose="020B0604020202020204" pitchFamily="34" charset="0"/>
                <a:cs typeface="Arial" panose="020B0604020202020204" pitchFamily="34" charset="0"/>
              </a:rPr>
              <a:t>(cm)</a:t>
            </a:r>
            <a:endParaRPr lang="en-US" sz="4000" dirty="0">
              <a:solidFill>
                <a:srgbClr val="002060"/>
              </a:solidFill>
              <a:latin typeface="Arial" panose="020B0604020202020204" pitchFamily="34" charset="0"/>
              <a:cs typeface="Arial" panose="020B0604020202020204" pitchFamily="34" charset="0"/>
            </a:endParaRPr>
          </a:p>
        </p:txBody>
      </p:sp>
      <p:cxnSp>
        <p:nvCxnSpPr>
          <p:cNvPr id="20" name="Straight Arrow Connector 19"/>
          <p:cNvCxnSpPr/>
          <p:nvPr/>
        </p:nvCxnSpPr>
        <p:spPr>
          <a:xfrm flipH="1" flipV="1">
            <a:off x="6543496" y="4608399"/>
            <a:ext cx="773232" cy="199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0668000" y="4940276"/>
            <a:ext cx="14478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2318392" y="4453394"/>
            <a:ext cx="5378395" cy="707886"/>
          </a:xfrm>
          <a:prstGeom prst="rect">
            <a:avLst/>
          </a:prstGeom>
        </p:spPr>
        <p:txBody>
          <a:bodyPr wrap="none">
            <a:spAutoFit/>
          </a:bodyPr>
          <a:lstStyle/>
          <a:p>
            <a:r>
              <a:rPr lang="en-US" sz="4000" dirty="0">
                <a:solidFill>
                  <a:srgbClr val="0070C0"/>
                </a:solidFill>
                <a:latin typeface="Arial" panose="020B0604020202020204" pitchFamily="34" charset="0"/>
                <a:cs typeface="Arial" panose="020B0604020202020204" pitchFamily="34" charset="0"/>
              </a:rPr>
              <a:t>? = 288: 4: 4 = 18 </a:t>
            </a:r>
            <a:r>
              <a:rPr lang="en-US" sz="4000" dirty="0" smtClean="0">
                <a:solidFill>
                  <a:srgbClr val="0070C0"/>
                </a:solidFill>
                <a:latin typeface="Arial" panose="020B0604020202020204" pitchFamily="34" charset="0"/>
                <a:cs typeface="Arial" panose="020B0604020202020204" pitchFamily="34" charset="0"/>
              </a:rPr>
              <a:t>(cm)</a:t>
            </a:r>
            <a:endParaRPr lang="en-US" sz="4000" dirty="0">
              <a:solidFill>
                <a:srgbClr val="0070C0"/>
              </a:solidFill>
              <a:latin typeface="Arial" panose="020B0604020202020204" pitchFamily="34" charset="0"/>
              <a:cs typeface="Arial" panose="020B0604020202020204" pitchFamily="34" charset="0"/>
            </a:endParaRPr>
          </a:p>
        </p:txBody>
      </p:sp>
      <p:cxnSp>
        <p:nvCxnSpPr>
          <p:cNvPr id="31" name="Straight Arrow Connector 30"/>
          <p:cNvCxnSpPr/>
          <p:nvPr/>
        </p:nvCxnSpPr>
        <p:spPr>
          <a:xfrm flipH="1">
            <a:off x="6172200" y="6575633"/>
            <a:ext cx="92248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220672" y="6182193"/>
            <a:ext cx="5093061" cy="707886"/>
          </a:xfrm>
          <a:prstGeom prst="rect">
            <a:avLst/>
          </a:prstGeom>
        </p:spPr>
        <p:txBody>
          <a:bodyPr wrap="none">
            <a:spAutoFit/>
          </a:bodyPr>
          <a:lstStyle/>
          <a:p>
            <a:r>
              <a:rPr lang="en-US" sz="4000" dirty="0">
                <a:solidFill>
                  <a:srgbClr val="0070C0"/>
                </a:solidFill>
                <a:latin typeface="Arial" panose="020B0604020202020204" pitchFamily="34" charset="0"/>
                <a:cs typeface="Arial" panose="020B0604020202020204" pitchFamily="34" charset="0"/>
              </a:rPr>
              <a:t>? = 288: 8: 6 = 6 </a:t>
            </a:r>
            <a:r>
              <a:rPr lang="en-US" sz="4000" dirty="0" smtClean="0">
                <a:solidFill>
                  <a:srgbClr val="0070C0"/>
                </a:solidFill>
                <a:latin typeface="Arial" panose="020B0604020202020204" pitchFamily="34" charset="0"/>
                <a:cs typeface="Arial" panose="020B0604020202020204" pitchFamily="34" charset="0"/>
              </a:rPr>
              <a:t>(cm)</a:t>
            </a:r>
            <a:endParaRPr lang="en-US" sz="4000" dirty="0">
              <a:solidFill>
                <a:srgbClr val="0070C0"/>
              </a:solidFill>
              <a:latin typeface="Arial" panose="020B0604020202020204" pitchFamily="34" charset="0"/>
              <a:cs typeface="Arial" panose="020B0604020202020204" pitchFamily="34" charset="0"/>
            </a:endParaRPr>
          </a:p>
        </p:txBody>
      </p:sp>
      <p:cxnSp>
        <p:nvCxnSpPr>
          <p:cNvPr id="34" name="Straight Arrow Connector 33"/>
          <p:cNvCxnSpPr/>
          <p:nvPr/>
        </p:nvCxnSpPr>
        <p:spPr>
          <a:xfrm>
            <a:off x="11594492" y="6890079"/>
            <a:ext cx="1054708"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Rectangle 41"/>
              <p:cNvSpPr/>
              <p:nvPr/>
            </p:nvSpPr>
            <p:spPr>
              <a:xfrm>
                <a:off x="12754413" y="6258473"/>
                <a:ext cx="5352747" cy="1140633"/>
              </a:xfrm>
              <a:prstGeom prst="rect">
                <a:avLst/>
              </a:prstGeom>
            </p:spPr>
            <p:txBody>
              <a:bodyPr wrap="none">
                <a:spAutoFit/>
              </a:bodyPr>
              <a:lstStyle/>
              <a:p>
                <a:r>
                  <a:rPr lang="en-US" sz="4000" dirty="0" smtClean="0">
                    <a:solidFill>
                      <a:srgbClr val="002060"/>
                    </a:solidFill>
                    <a:latin typeface="Arial" panose="020B0604020202020204" pitchFamily="34" charset="0"/>
                    <a:cs typeface="Arial" panose="020B0604020202020204" pitchFamily="34" charset="0"/>
                  </a:rPr>
                  <a:t>? = 288: 12: 9 = </a:t>
                </a:r>
                <a14:m>
                  <m:oMath xmlns:m="http://schemas.openxmlformats.org/officeDocument/2006/math">
                    <m:f>
                      <m:fPr>
                        <m:ctrlPr>
                          <a:rPr lang="en-US" sz="4800" i="1" smtClean="0">
                            <a:solidFill>
                              <a:srgbClr val="002060"/>
                            </a:solidFill>
                            <a:latin typeface="Cambria Math" panose="02040503050406030204" pitchFamily="18" charset="0"/>
                          </a:rPr>
                        </m:ctrlPr>
                      </m:fPr>
                      <m:num>
                        <m:r>
                          <a:rPr lang="en-US" sz="4800" b="0" i="1" smtClean="0">
                            <a:solidFill>
                              <a:srgbClr val="002060"/>
                            </a:solidFill>
                            <a:latin typeface="Cambria Math" panose="02040503050406030204" pitchFamily="18" charset="0"/>
                          </a:rPr>
                          <m:t>8</m:t>
                        </m:r>
                      </m:num>
                      <m:den>
                        <m:r>
                          <a:rPr lang="en-US" sz="4800" b="0" i="1" smtClean="0">
                            <a:solidFill>
                              <a:srgbClr val="002060"/>
                            </a:solidFill>
                            <a:latin typeface="Cambria Math" panose="02040503050406030204" pitchFamily="18" charset="0"/>
                          </a:rPr>
                          <m:t>3</m:t>
                        </m:r>
                      </m:den>
                    </m:f>
                  </m:oMath>
                </a14:m>
                <a:r>
                  <a:rPr lang="en-US" sz="4000" dirty="0" smtClean="0">
                    <a:solidFill>
                      <a:srgbClr val="002060"/>
                    </a:solidFill>
                    <a:latin typeface="Arial" panose="020B0604020202020204" pitchFamily="34" charset="0"/>
                    <a:cs typeface="Arial" panose="020B0604020202020204" pitchFamily="34" charset="0"/>
                  </a:rPr>
                  <a:t> (cm)</a:t>
                </a:r>
                <a:endParaRPr lang="en-US" sz="4000" dirty="0">
                  <a:solidFill>
                    <a:srgbClr val="002060"/>
                  </a:solidFill>
                  <a:latin typeface="Arial" panose="020B0604020202020204" pitchFamily="34" charset="0"/>
                  <a:cs typeface="Arial" panose="020B060402020202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12754413" y="6258473"/>
                <a:ext cx="5352747" cy="1140633"/>
              </a:xfrm>
              <a:prstGeom prst="rect">
                <a:avLst/>
              </a:prstGeom>
              <a:blipFill rotWithShape="0">
                <a:blip r:embed="rId7"/>
                <a:stretch>
                  <a:fillRect l="-3986" r="-3303" b="-4813"/>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p:tgtEl>
                                          <p:spTgt spid="20"/>
                                        </p:tgtEl>
                                        <p:attrNameLst>
                                          <p:attrName>ppt_x</p:attrName>
                                        </p:attrNameLst>
                                      </p:cBhvr>
                                      <p:tavLst>
                                        <p:tav tm="0">
                                          <p:val>
                                            <p:strVal val="#ppt_x+#ppt_w*1.125000"/>
                                          </p:val>
                                        </p:tav>
                                        <p:tav tm="100000">
                                          <p:val>
                                            <p:strVal val="#ppt_x"/>
                                          </p:val>
                                        </p:tav>
                                      </p:tavLst>
                                    </p:anim>
                                    <p:animEffect transition="in" filter="wipe(left)">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8"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p:tgtEl>
                                          <p:spTgt spid="29"/>
                                        </p:tgtEl>
                                        <p:attrNameLst>
                                          <p:attrName>ppt_x</p:attrName>
                                        </p:attrNameLst>
                                      </p:cBhvr>
                                      <p:tavLst>
                                        <p:tav tm="0">
                                          <p:val>
                                            <p:strVal val="#ppt_x-#ppt_w*1.125000"/>
                                          </p:val>
                                        </p:tav>
                                        <p:tav tm="100000">
                                          <p:val>
                                            <p:strVal val="#ppt_x"/>
                                          </p:val>
                                        </p:tav>
                                      </p:tavLst>
                                    </p:anim>
                                    <p:animEffect transition="in" filter="wipe(right)">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strVal val="#ppt_w+.3"/>
                                          </p:val>
                                        </p:tav>
                                        <p:tav tm="100000">
                                          <p:val>
                                            <p:strVal val="#ppt_w"/>
                                          </p:val>
                                        </p:tav>
                                      </p:tavLst>
                                    </p:anim>
                                    <p:anim calcmode="lin" valueType="num">
                                      <p:cBhvr>
                                        <p:cTn id="55" dur="500" fill="hold"/>
                                        <p:tgtEl>
                                          <p:spTgt spid="30"/>
                                        </p:tgtEl>
                                        <p:attrNameLst>
                                          <p:attrName>ppt_h</p:attrName>
                                        </p:attrNameLst>
                                      </p:cBhvr>
                                      <p:tavLst>
                                        <p:tav tm="0">
                                          <p:val>
                                            <p:strVal val="#ppt_h"/>
                                          </p:val>
                                        </p:tav>
                                        <p:tav tm="100000">
                                          <p:val>
                                            <p:strVal val="#ppt_h"/>
                                          </p:val>
                                        </p:tav>
                                      </p:tavLst>
                                    </p:anim>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2"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p:tgtEl>
                                          <p:spTgt spid="31"/>
                                        </p:tgtEl>
                                        <p:attrNameLst>
                                          <p:attrName>ppt_x</p:attrName>
                                        </p:attrNameLst>
                                      </p:cBhvr>
                                      <p:tavLst>
                                        <p:tav tm="0">
                                          <p:val>
                                            <p:strVal val="#ppt_x+#ppt_w*1.125000"/>
                                          </p:val>
                                        </p:tav>
                                        <p:tav tm="100000">
                                          <p:val>
                                            <p:strVal val="#ppt_x"/>
                                          </p:val>
                                        </p:tav>
                                      </p:tavLst>
                                    </p:anim>
                                    <p:animEffect transition="in" filter="wipe(lef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arn(inVertical)">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8"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p:tgtEl>
                                          <p:spTgt spid="34"/>
                                        </p:tgtEl>
                                        <p:attrNameLst>
                                          <p:attrName>ppt_x</p:attrName>
                                        </p:attrNameLst>
                                      </p:cBhvr>
                                      <p:tavLst>
                                        <p:tav tm="0">
                                          <p:val>
                                            <p:strVal val="#ppt_x-#ppt_w*1.125000"/>
                                          </p:val>
                                        </p:tav>
                                        <p:tav tm="100000">
                                          <p:val>
                                            <p:strVal val="#ppt_x"/>
                                          </p:val>
                                        </p:tav>
                                      </p:tavLst>
                                    </p:anim>
                                    <p:animEffect transition="in" filter="wipe(right)">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anim calcmode="lin" valueType="num">
                                      <p:cBhvr>
                                        <p:cTn id="79" dur="500" fill="hold"/>
                                        <p:tgtEl>
                                          <p:spTgt spid="42"/>
                                        </p:tgtEl>
                                        <p:attrNameLst>
                                          <p:attrName>ppt_x</p:attrName>
                                        </p:attrNameLst>
                                      </p:cBhvr>
                                      <p:tavLst>
                                        <p:tav tm="0">
                                          <p:val>
                                            <p:strVal val="#ppt_x"/>
                                          </p:val>
                                        </p:tav>
                                        <p:tav tm="100000">
                                          <p:val>
                                            <p:strVal val="#ppt_x"/>
                                          </p:val>
                                        </p:tav>
                                      </p:tavLst>
                                    </p:anim>
                                    <p:anim calcmode="lin" valueType="num">
                                      <p:cBhvr>
                                        <p:cTn id="80"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8" grpId="0"/>
      <p:bldP spid="30" grpId="0"/>
      <p:bldP spid="33"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E7C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DCCBBC"/>
            </a:solidFill>
          </p:spPr>
        </p:sp>
      </p:grpSp>
      <p:sp>
        <p:nvSpPr>
          <p:cNvPr id="4" name="TextBox 4"/>
          <p:cNvSpPr txBox="1"/>
          <p:nvPr/>
        </p:nvSpPr>
        <p:spPr>
          <a:xfrm>
            <a:off x="1752600" y="1195679"/>
            <a:ext cx="4688656" cy="923330"/>
          </a:xfrm>
          <a:prstGeom prst="rect">
            <a:avLst/>
          </a:prstGeom>
        </p:spPr>
        <p:txBody>
          <a:bodyPr wrap="square" lIns="0" tIns="0" rIns="0" bIns="0" rtlCol="0" anchor="t">
            <a:spAutoFit/>
          </a:bodyPr>
          <a:lstStyle/>
          <a:p>
            <a:pPr>
              <a:lnSpc>
                <a:spcPct val="150000"/>
              </a:lnSpc>
            </a:pPr>
            <a:r>
              <a:rPr lang="en-US" sz="4000" b="1" spc="120" dirty="0" err="1" smtClean="0">
                <a:solidFill>
                  <a:srgbClr val="C00000"/>
                </a:solidFill>
                <a:latin typeface="Arial" panose="020B0604020202020204" pitchFamily="34" charset="0"/>
                <a:cs typeface="Arial" panose="020B0604020202020204" pitchFamily="34" charset="0"/>
              </a:rPr>
              <a:t>Bài</a:t>
            </a:r>
            <a:r>
              <a:rPr lang="en-US" sz="4000" b="1" spc="120" dirty="0" smtClean="0">
                <a:solidFill>
                  <a:srgbClr val="C00000"/>
                </a:solidFill>
                <a:latin typeface="Arial" panose="020B0604020202020204" pitchFamily="34" charset="0"/>
                <a:cs typeface="Arial" panose="020B0604020202020204" pitchFamily="34" charset="0"/>
              </a:rPr>
              <a:t> 8 (SGK - tr67)</a:t>
            </a:r>
            <a:endParaRPr lang="en-US" sz="4000" b="1" spc="120" dirty="0">
              <a:solidFill>
                <a:srgbClr val="C0000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524" y="6478094"/>
            <a:ext cx="2899470" cy="342948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352800" y="7209848"/>
            <a:ext cx="1957078" cy="2697727"/>
          </a:xfrm>
          <a:prstGeom prst="rect">
            <a:avLst/>
          </a:prstGeom>
        </p:spPr>
      </p:pic>
      <p:sp>
        <p:nvSpPr>
          <p:cNvPr id="8" name="Rectangle 7"/>
          <p:cNvSpPr/>
          <p:nvPr/>
        </p:nvSpPr>
        <p:spPr>
          <a:xfrm>
            <a:off x="1610259" y="2380807"/>
            <a:ext cx="15613570" cy="707886"/>
          </a:xfrm>
          <a:prstGeom prst="rect">
            <a:avLst/>
          </a:prstGeom>
        </p:spPr>
        <p:txBody>
          <a:bodyPr wrap="none">
            <a:spAutoFit/>
          </a:bodyPr>
          <a:lstStyle/>
          <a:p>
            <a:r>
              <a:rPr lang="vi-VN" sz="4000" dirty="0">
                <a:latin typeface="Arial" panose="020B0604020202020204" pitchFamily="34" charset="0"/>
                <a:cs typeface="Arial" panose="020B0604020202020204" pitchFamily="34" charset="0"/>
              </a:rPr>
              <a:t>Hãy nêu các bước tạo lập hình lăng trụ đứng tam giác trong Hình 6.</a:t>
            </a:r>
            <a:endParaRPr lang="en-US" sz="4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6178054" y="3501593"/>
            <a:ext cx="6129746" cy="52540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5"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36129" y="-4836629"/>
            <a:ext cx="19960258" cy="19960258"/>
          </a:xfrm>
          <a:prstGeom prst="rect">
            <a:avLst/>
          </a:prstGeom>
        </p:spPr>
      </p:pic>
      <p:grpSp>
        <p:nvGrpSpPr>
          <p:cNvPr id="6" name="Group 6"/>
          <p:cNvGrpSpPr/>
          <p:nvPr/>
        </p:nvGrpSpPr>
        <p:grpSpPr>
          <a:xfrm>
            <a:off x="1295400" y="1028700"/>
            <a:ext cx="12268200" cy="2133600"/>
            <a:chOff x="0" y="0"/>
            <a:chExt cx="5490351" cy="2783840"/>
          </a:xfrm>
        </p:grpSpPr>
        <p:sp>
          <p:nvSpPr>
            <p:cNvPr id="7" name="Freeform 7"/>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AE7CE"/>
            </a:solidFill>
          </p:spPr>
        </p:sp>
      </p:gr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173200" y="846557"/>
            <a:ext cx="3485115" cy="3504228"/>
          </a:xfrm>
          <a:prstGeom prst="rect">
            <a:avLst/>
          </a:prstGeom>
        </p:spPr>
      </p:pic>
      <p:sp>
        <p:nvSpPr>
          <p:cNvPr id="11" name="Rectangle 10"/>
          <p:cNvSpPr/>
          <p:nvPr/>
        </p:nvSpPr>
        <p:spPr>
          <a:xfrm>
            <a:off x="1597425" y="1103049"/>
            <a:ext cx="11582400" cy="1938992"/>
          </a:xfrm>
          <a:prstGeom prst="rect">
            <a:avLst/>
          </a:prstGeom>
        </p:spPr>
        <p:txBody>
          <a:bodyPr wrap="square">
            <a:spAutoFit/>
          </a:bodyPr>
          <a:lstStyle/>
          <a:p>
            <a:pPr algn="just">
              <a:lnSpc>
                <a:spcPct val="150000"/>
              </a:lnSpc>
            </a:pPr>
            <a:r>
              <a:rPr lang="vi-VN" sz="4000" b="1" dirty="0">
                <a:solidFill>
                  <a:srgbClr val="C00000"/>
                </a:solidFill>
                <a:latin typeface="Arial" panose="020B0604020202020204" pitchFamily="34" charset="0"/>
                <a:cs typeface="Arial" panose="020B0604020202020204" pitchFamily="34" charset="0"/>
              </a:rPr>
              <a:t>Bước 1: </a:t>
            </a:r>
            <a:r>
              <a:rPr lang="vi-VN" sz="4000" dirty="0">
                <a:latin typeface="Arial" panose="020B0604020202020204" pitchFamily="34" charset="0"/>
                <a:cs typeface="Arial" panose="020B0604020202020204" pitchFamily="34" charset="0"/>
              </a:rPr>
              <a:t>Vẽ 3 hình chữ nhật với kích thước 15 cm x 5 cm; 15 cm x 12 cm và 15 cm x 13 cm</a:t>
            </a:r>
            <a:endParaRPr lang="en-US" sz="4000" dirty="0">
              <a:latin typeface="Arial" panose="020B0604020202020204" pitchFamily="34" charset="0"/>
              <a:cs typeface="Arial" panose="020B0604020202020204" pitchFamily="34" charset="0"/>
            </a:endParaRPr>
          </a:p>
        </p:txBody>
      </p:sp>
      <p:pic>
        <p:nvPicPr>
          <p:cNvPr id="13" name="Picture 12" descr="https://baivan.net/sites/default/files/styles/giua_bai/public/d/m/Y/hcnn.png?itok=0_hjDxQH"/>
          <p:cNvPicPr/>
          <p:nvPr/>
        </p:nvPicPr>
        <p:blipFill>
          <a:blip r:embed="rId6">
            <a:extLst>
              <a:ext uri="{28A0092B-C50C-407E-A947-70E740481C1C}">
                <a14:useLocalDpi xmlns:a14="http://schemas.microsoft.com/office/drawing/2010/main" val="0"/>
              </a:ext>
            </a:extLst>
          </a:blip>
          <a:srcRect/>
          <a:stretch>
            <a:fillRect/>
          </a:stretch>
        </p:blipFill>
        <p:spPr bwMode="auto">
          <a:xfrm>
            <a:off x="4410432" y="3162300"/>
            <a:ext cx="5956385" cy="2832915"/>
          </a:xfrm>
          <a:prstGeom prst="rect">
            <a:avLst/>
          </a:prstGeom>
          <a:noFill/>
          <a:ln>
            <a:noFill/>
          </a:ln>
        </p:spPr>
      </p:pic>
      <p:pic>
        <p:nvPicPr>
          <p:cNvPr id="14" name="Picture 13" descr="https://baivan.net/sites/default/files/styles/giua_bai/public/d/m/Y/hlt_tam_giac.png?itok=d9rwofGk"/>
          <p:cNvPicPr/>
          <p:nvPr/>
        </p:nvPicPr>
        <p:blipFill>
          <a:blip r:embed="rId7">
            <a:extLst>
              <a:ext uri="{28A0092B-C50C-407E-A947-70E740481C1C}">
                <a14:useLocalDpi xmlns:a14="http://schemas.microsoft.com/office/drawing/2010/main" val="0"/>
              </a:ext>
            </a:extLst>
          </a:blip>
          <a:srcRect/>
          <a:stretch>
            <a:fillRect/>
          </a:stretch>
        </p:blipFill>
        <p:spPr bwMode="auto">
          <a:xfrm>
            <a:off x="13593670" y="5153858"/>
            <a:ext cx="4689250" cy="4877573"/>
          </a:xfrm>
          <a:prstGeom prst="rect">
            <a:avLst/>
          </a:prstGeom>
          <a:noFill/>
          <a:ln>
            <a:noFill/>
          </a:ln>
        </p:spPr>
      </p:pic>
      <p:grpSp>
        <p:nvGrpSpPr>
          <p:cNvPr id="15" name="Group 3"/>
          <p:cNvGrpSpPr/>
          <p:nvPr/>
        </p:nvGrpSpPr>
        <p:grpSpPr>
          <a:xfrm>
            <a:off x="1295400" y="6056864"/>
            <a:ext cx="12298270" cy="3276600"/>
            <a:chOff x="0" y="0"/>
            <a:chExt cx="6082622" cy="2004791"/>
          </a:xfrm>
        </p:grpSpPr>
        <p:sp>
          <p:nvSpPr>
            <p:cNvPr id="16" name="Freeform 4"/>
            <p:cNvSpPr/>
            <p:nvPr/>
          </p:nvSpPr>
          <p:spPr>
            <a:xfrm>
              <a:off x="0" y="0"/>
              <a:ext cx="6082622" cy="2004791"/>
            </a:xfrm>
            <a:custGeom>
              <a:avLst/>
              <a:gdLst/>
              <a:ahLst/>
              <a:cxnLst/>
              <a:rect l="l" t="t" r="r" b="b"/>
              <a:pathLst>
                <a:path w="6082622" h="2004791">
                  <a:moveTo>
                    <a:pt x="5958162" y="2004790"/>
                  </a:moveTo>
                  <a:lnTo>
                    <a:pt x="124460" y="2004790"/>
                  </a:lnTo>
                  <a:cubicBezTo>
                    <a:pt x="55880" y="2004790"/>
                    <a:pt x="0" y="1948910"/>
                    <a:pt x="0" y="1880330"/>
                  </a:cubicBezTo>
                  <a:lnTo>
                    <a:pt x="0" y="124460"/>
                  </a:lnTo>
                  <a:cubicBezTo>
                    <a:pt x="0" y="55880"/>
                    <a:pt x="55880" y="0"/>
                    <a:pt x="124460" y="0"/>
                  </a:cubicBezTo>
                  <a:lnTo>
                    <a:pt x="5958162" y="0"/>
                  </a:lnTo>
                  <a:cubicBezTo>
                    <a:pt x="6026742" y="0"/>
                    <a:pt x="6082622" y="55880"/>
                    <a:pt x="6082622" y="124460"/>
                  </a:cubicBezTo>
                  <a:lnTo>
                    <a:pt x="6082622" y="1880331"/>
                  </a:lnTo>
                  <a:cubicBezTo>
                    <a:pt x="6082622" y="1948911"/>
                    <a:pt x="6026742" y="2004791"/>
                    <a:pt x="5958162" y="2004791"/>
                  </a:cubicBezTo>
                  <a:close/>
                </a:path>
              </a:pathLst>
            </a:custGeom>
            <a:solidFill>
              <a:srgbClr val="FAE7CE"/>
            </a:solidFill>
          </p:spPr>
        </p:sp>
      </p:grpSp>
      <p:sp>
        <p:nvSpPr>
          <p:cNvPr id="17" name="Rectangle 16"/>
          <p:cNvSpPr/>
          <p:nvPr/>
        </p:nvSpPr>
        <p:spPr>
          <a:xfrm>
            <a:off x="1619761" y="6264003"/>
            <a:ext cx="11560064" cy="2862322"/>
          </a:xfrm>
          <a:prstGeom prst="rect">
            <a:avLst/>
          </a:prstGeom>
        </p:spPr>
        <p:txBody>
          <a:bodyPr wrap="square">
            <a:spAutoFit/>
          </a:bodyPr>
          <a:lstStyle/>
          <a:p>
            <a:pPr algn="just">
              <a:lnSpc>
                <a:spcPct val="150000"/>
              </a:lnSpc>
            </a:pPr>
            <a:r>
              <a:rPr lang="vi-VN" sz="4000" b="1" dirty="0">
                <a:solidFill>
                  <a:schemeClr val="accent4">
                    <a:lumMod val="50000"/>
                  </a:schemeClr>
                </a:solidFill>
                <a:latin typeface="Arial" panose="020B0604020202020204" pitchFamily="34" charset="0"/>
                <a:cs typeface="Arial" panose="020B0604020202020204" pitchFamily="34" charset="0"/>
              </a:rPr>
              <a:t>Bước 2: </a:t>
            </a:r>
            <a:r>
              <a:rPr lang="vi-VN" sz="4000" dirty="0">
                <a:latin typeface="Arial" panose="020B0604020202020204" pitchFamily="34" charset="0"/>
                <a:cs typeface="Arial" panose="020B0604020202020204" pitchFamily="34" charset="0"/>
              </a:rPr>
              <a:t>Gấp các cạnh BE và CF sao cho cạnh AD trùng với A’D’, đáy có một góc vuông, ta được hình lăng trụ đứng tam giác ABC.DEF</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0540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par>
                                <p:cTn id="23" presetID="5"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E7C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DCCBBC"/>
            </a:solidFill>
          </p:spPr>
        </p:sp>
      </p:grpSp>
      <p:sp>
        <p:nvSpPr>
          <p:cNvPr id="4" name="TextBox 4"/>
          <p:cNvSpPr txBox="1"/>
          <p:nvPr/>
        </p:nvSpPr>
        <p:spPr>
          <a:xfrm>
            <a:off x="1782445" y="929467"/>
            <a:ext cx="4896896" cy="1231106"/>
          </a:xfrm>
          <a:prstGeom prst="rect">
            <a:avLst/>
          </a:prstGeom>
        </p:spPr>
        <p:txBody>
          <a:bodyPr wrap="square" lIns="0" tIns="0" rIns="0" bIns="0" rtlCol="0" anchor="t">
            <a:spAutoFit/>
          </a:bodyPr>
          <a:lstStyle/>
          <a:p>
            <a:pPr>
              <a:lnSpc>
                <a:spcPts val="9600"/>
              </a:lnSpc>
            </a:pPr>
            <a:r>
              <a:rPr lang="en-US" sz="4000" b="1" spc="120" dirty="0" err="1" smtClean="0">
                <a:solidFill>
                  <a:srgbClr val="333034"/>
                </a:solidFill>
                <a:latin typeface="Arial" panose="020B0604020202020204" pitchFamily="34" charset="0"/>
                <a:cs typeface="Arial" panose="020B0604020202020204" pitchFamily="34" charset="0"/>
              </a:rPr>
              <a:t>Bài</a:t>
            </a:r>
            <a:r>
              <a:rPr lang="en-US" sz="4000" b="1" spc="120" dirty="0" smtClean="0">
                <a:solidFill>
                  <a:srgbClr val="333034"/>
                </a:solidFill>
                <a:latin typeface="Arial" panose="020B0604020202020204" pitchFamily="34" charset="0"/>
                <a:cs typeface="Arial" panose="020B0604020202020204" pitchFamily="34" charset="0"/>
              </a:rPr>
              <a:t> 9 (SGK - tr67)</a:t>
            </a:r>
            <a:endParaRPr lang="en-US" sz="4000" b="1" spc="120" dirty="0">
              <a:solidFill>
                <a:srgbClr val="333034"/>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057342" y="3467100"/>
            <a:ext cx="2717578" cy="6100685"/>
          </a:xfrm>
          <a:prstGeom prst="rect">
            <a:avLst/>
          </a:prstGeom>
        </p:spPr>
      </p:pic>
      <p:sp>
        <p:nvSpPr>
          <p:cNvPr id="8" name="Rectangle 7"/>
          <p:cNvSpPr/>
          <p:nvPr/>
        </p:nvSpPr>
        <p:spPr>
          <a:xfrm>
            <a:off x="1729861" y="2035939"/>
            <a:ext cx="13868400"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Người ta cắt một tấm bìa để tạo lập một lăng trụ đứng có đáy là tam giác đều với kích thước như Hình 7. Hãy cho biết độ dài các cạnh đáy và chiều cao của hình lăng trụ đứng.</a:t>
            </a:r>
            <a:endParaRPr lang="en-US" sz="4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6011" r="46263"/>
          <a:stretch/>
        </p:blipFill>
        <p:spPr>
          <a:xfrm>
            <a:off x="1295400" y="4457700"/>
            <a:ext cx="5870986" cy="5561879"/>
          </a:xfrm>
          <a:prstGeom prst="rect">
            <a:avLst/>
          </a:prstGeom>
        </p:spPr>
      </p:pic>
      <p:sp>
        <p:nvSpPr>
          <p:cNvPr id="10" name="Rectangle 9"/>
          <p:cNvSpPr/>
          <p:nvPr/>
        </p:nvSpPr>
        <p:spPr>
          <a:xfrm>
            <a:off x="6679341" y="5647119"/>
            <a:ext cx="9144000" cy="2862322"/>
          </a:xfrm>
          <a:prstGeom prst="rect">
            <a:avLst/>
          </a:prstGeom>
        </p:spPr>
        <p:txBody>
          <a:bodyPr>
            <a:spAutoFit/>
          </a:bodyPr>
          <a:lstStyle/>
          <a:p>
            <a:pPr marL="571500" indent="-571500" algn="just">
              <a:lnSpc>
                <a:spcPct val="150000"/>
              </a:lnSpc>
              <a:buFont typeface="Wingdings" panose="05000000000000000000" pitchFamily="2" charset="2"/>
              <a:buChar char="Ø"/>
            </a:pPr>
            <a:r>
              <a:rPr lang="en-US" sz="4000" dirty="0" err="1" smtClean="0">
                <a:solidFill>
                  <a:srgbClr val="002060"/>
                </a:solidFill>
                <a:latin typeface="Arial" panose="020B0604020202020204" pitchFamily="34" charset="0"/>
                <a:cs typeface="Arial" panose="020B0604020202020204" pitchFamily="34" charset="0"/>
              </a:rPr>
              <a:t>Đáy</a:t>
            </a:r>
            <a:r>
              <a:rPr lang="en-US" sz="4000" dirty="0" smtClean="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của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hình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lăng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trụ</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là</a:t>
            </a:r>
            <a:r>
              <a:rPr lang="en-US" sz="4000" dirty="0">
                <a:solidFill>
                  <a:srgbClr val="002060"/>
                </a:solidFill>
                <a:latin typeface="Arial" panose="020B0604020202020204" pitchFamily="34" charset="0"/>
                <a:cs typeface="Arial" panose="020B0604020202020204" pitchFamily="34" charset="0"/>
              </a:rPr>
              <a:t> tam </a:t>
            </a:r>
            <a:r>
              <a:rPr lang="en-US" sz="4000" dirty="0" err="1">
                <a:solidFill>
                  <a:srgbClr val="002060"/>
                </a:solidFill>
                <a:latin typeface="Arial" panose="020B0604020202020204" pitchFamily="34" charset="0"/>
                <a:cs typeface="Arial" panose="020B0604020202020204" pitchFamily="34" charset="0"/>
              </a:rPr>
              <a:t>giác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đều</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cạnh</a:t>
            </a:r>
            <a:r>
              <a:rPr lang="en-US" sz="4000" dirty="0">
                <a:solidFill>
                  <a:srgbClr val="002060"/>
                </a:solidFill>
                <a:latin typeface="Arial" panose="020B0604020202020204" pitchFamily="34" charset="0"/>
                <a:cs typeface="Arial" panose="020B0604020202020204" pitchFamily="34" charset="0"/>
              </a:rPr>
              <a:t> 3 </a:t>
            </a:r>
            <a:r>
              <a:rPr lang="en-US" sz="4000" dirty="0" smtClean="0">
                <a:solidFill>
                  <a:srgbClr val="002060"/>
                </a:solidFill>
                <a:latin typeface="Arial" panose="020B0604020202020204" pitchFamily="34" charset="0"/>
                <a:cs typeface="Arial" panose="020B0604020202020204" pitchFamily="34" charset="0"/>
              </a:rPr>
              <a:t>cm.</a:t>
            </a:r>
            <a:endParaRPr lang="en-US" sz="4000" dirty="0">
              <a:solidFill>
                <a:srgbClr val="002060"/>
              </a:solidFill>
              <a:latin typeface="Arial" panose="020B0604020202020204" pitchFamily="34" charset="0"/>
              <a:cs typeface="Arial" panose="020B0604020202020204" pitchFamily="34" charset="0"/>
            </a:endParaRPr>
          </a:p>
          <a:p>
            <a:pPr marL="571500" indent="-571500">
              <a:lnSpc>
                <a:spcPct val="150000"/>
              </a:lnSpc>
              <a:buFont typeface="Wingdings" panose="05000000000000000000" pitchFamily="2" charset="2"/>
              <a:buChar char="Ø"/>
            </a:pPr>
            <a:r>
              <a:rPr lang="en-US" sz="4000" dirty="0" err="1" smtClean="0">
                <a:solidFill>
                  <a:srgbClr val="002060"/>
                </a:solidFill>
                <a:latin typeface="Arial" panose="020B0604020202020204" pitchFamily="34" charset="0"/>
                <a:cs typeface="Arial" panose="020B0604020202020204" pitchFamily="34" charset="0"/>
              </a:rPr>
              <a:t>Chiều</a:t>
            </a:r>
            <a:r>
              <a:rPr lang="en-US" sz="4000" dirty="0" smtClean="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cao</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của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hình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lăng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trụ</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là</a:t>
            </a:r>
            <a:r>
              <a:rPr lang="en-US" sz="4000" dirty="0">
                <a:solidFill>
                  <a:srgbClr val="002060"/>
                </a:solidFill>
                <a:latin typeface="Arial" panose="020B0604020202020204" pitchFamily="34" charset="0"/>
                <a:cs typeface="Arial" panose="020B0604020202020204" pitchFamily="34" charset="0"/>
              </a:rPr>
              <a:t> 7 cm.</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additive="base">
                                        <p:cTn id="22"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0">
                                            <p:txEl>
                                              <p:pRg st="0" end="0"/>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 calcmode="lin" valueType="num">
                                      <p:cBhvr additive="base">
                                        <p:cTn id="26"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1105</Words>
  <Application>Microsoft Office PowerPoint</Application>
  <PresentationFormat>Custom</PresentationFormat>
  <Paragraphs>91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Wingdings</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class</dc:title>
  <dc:creator>User</dc:creator>
  <cp:lastModifiedBy>Microsoft account</cp:lastModifiedBy>
  <cp:revision>17</cp:revision>
  <dcterms:created xsi:type="dcterms:W3CDTF">2006-08-16T00:00:00Z</dcterms:created>
  <dcterms:modified xsi:type="dcterms:W3CDTF">2022-06-19T04:21:35Z</dcterms:modified>
  <dc:identifier>DAFD8QqN0sk</dc:identifier>
</cp:coreProperties>
</file>