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57" r:id="rId10"/>
    <p:sldId id="266" r:id="rId11"/>
    <p:sldId id="259" r:id="rId12"/>
    <p:sldId id="258" r:id="rId13"/>
    <p:sldId id="268" r:id="rId14"/>
    <p:sldId id="260" r:id="rId15"/>
    <p:sldId id="267" r:id="rId16"/>
    <p:sldId id="261" r:id="rId17"/>
    <p:sldId id="262" r:id="rId18"/>
    <p:sldId id="263" r:id="rId19"/>
    <p:sldId id="275" r:id="rId20"/>
    <p:sldId id="276" r:id="rId21"/>
    <p:sldId id="264" r:id="rId22"/>
    <p:sldId id="265" r:id="rId23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52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53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89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50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81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70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25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1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6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6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1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0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3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7.sv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4.png"/><Relationship Id="rId5" Type="http://schemas.openxmlformats.org/officeDocument/2006/relationships/image" Target="../media/image3.png"/><Relationship Id="rId10" Type="http://schemas.openxmlformats.org/officeDocument/2006/relationships/image" Target="../media/image43.png"/><Relationship Id="rId4" Type="http://schemas.openxmlformats.org/officeDocument/2006/relationships/image" Target="../media/image7.sv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25.png"/><Relationship Id="rId7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svg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jpg"/><Relationship Id="rId3" Type="http://schemas.openxmlformats.org/officeDocument/2006/relationships/image" Target="../media/image46.png"/><Relationship Id="rId7" Type="http://schemas.openxmlformats.org/officeDocument/2006/relationships/image" Target="../media/image3.png"/><Relationship Id="rId12" Type="http://schemas.openxmlformats.org/officeDocument/2006/relationships/image" Target="../media/image4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4.svg"/><Relationship Id="rId5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22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0.jpg"/><Relationship Id="rId10" Type="http://schemas.openxmlformats.org/officeDocument/2006/relationships/image" Target="../media/image30.png"/><Relationship Id="rId9" Type="http://schemas.openxmlformats.org/officeDocument/2006/relationships/image" Target="../media/image2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22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0.jpg"/><Relationship Id="rId10" Type="http://schemas.openxmlformats.org/officeDocument/2006/relationships/image" Target="../media/image30.png"/><Relationship Id="rId9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21" Type="http://schemas.openxmlformats.org/officeDocument/2006/relationships/image" Target="../media/image17.svg"/><Relationship Id="rId7" Type="http://schemas.openxmlformats.org/officeDocument/2006/relationships/image" Target="../media/image6.svg"/><Relationship Id="rId12" Type="http://schemas.openxmlformats.org/officeDocument/2006/relationships/slide" Target="slide3.xml"/><Relationship Id="rId17" Type="http://schemas.openxmlformats.org/officeDocument/2006/relationships/image" Target="../media/image15.svg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0.svg"/><Relationship Id="rId5" Type="http://schemas.openxmlformats.org/officeDocument/2006/relationships/image" Target="../media/image7.png"/><Relationship Id="rId15" Type="http://schemas.openxmlformats.org/officeDocument/2006/relationships/image" Target="../media/image13.svg"/><Relationship Id="rId10" Type="http://schemas.openxmlformats.org/officeDocument/2006/relationships/image" Target="../media/image10.png"/><Relationship Id="rId19" Type="http://schemas.openxmlformats.org/officeDocument/2006/relationships/image" Target="../media/image15.pn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2.png"/><Relationship Id="rId22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32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.png"/><Relationship Id="rId18" Type="http://schemas.openxmlformats.org/officeDocument/2006/relationships/image" Target="../media/image18.png"/><Relationship Id="rId26" Type="http://schemas.openxmlformats.org/officeDocument/2006/relationships/slide" Target="slide6.xml"/><Relationship Id="rId21" Type="http://schemas.openxmlformats.org/officeDocument/2006/relationships/image" Target="../media/image10.svg"/><Relationship Id="rId7" Type="http://schemas.openxmlformats.org/officeDocument/2006/relationships/image" Target="../media/image14.png"/><Relationship Id="rId12" Type="http://schemas.openxmlformats.org/officeDocument/2006/relationships/image" Target="../media/image5.png"/><Relationship Id="rId17" Type="http://schemas.openxmlformats.org/officeDocument/2006/relationships/image" Target="../media/image6.svg"/><Relationship Id="rId25" Type="http://schemas.openxmlformats.org/officeDocument/2006/relationships/image" Target="../media/image20.png"/><Relationship Id="rId2" Type="http://schemas.openxmlformats.org/officeDocument/2006/relationships/image" Target="../media/image12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svg"/><Relationship Id="rId11" Type="http://schemas.openxmlformats.org/officeDocument/2006/relationships/image" Target="../media/image17.png"/><Relationship Id="rId24" Type="http://schemas.openxmlformats.org/officeDocument/2006/relationships/slide" Target="slide5.xml"/><Relationship Id="rId5" Type="http://schemas.openxmlformats.org/officeDocument/2006/relationships/image" Target="../media/image13.png"/><Relationship Id="rId15" Type="http://schemas.openxmlformats.org/officeDocument/2006/relationships/image" Target="../media/image7.png"/><Relationship Id="rId23" Type="http://schemas.openxmlformats.org/officeDocument/2006/relationships/image" Target="../media/image19.png"/><Relationship Id="rId28" Type="http://schemas.openxmlformats.org/officeDocument/2006/relationships/slide" Target="slide7.xml"/><Relationship Id="rId10" Type="http://schemas.openxmlformats.org/officeDocument/2006/relationships/image" Target="../media/image17.svg"/><Relationship Id="rId19" Type="http://schemas.openxmlformats.org/officeDocument/2006/relationships/image" Target="../media/image19.svg"/><Relationship Id="rId31" Type="http://schemas.openxmlformats.org/officeDocument/2006/relationships/image" Target="../media/image23.png"/><Relationship Id="rId4" Type="http://schemas.openxmlformats.org/officeDocument/2006/relationships/image" Target="../media/image13.svg"/><Relationship Id="rId9" Type="http://schemas.openxmlformats.org/officeDocument/2006/relationships/image" Target="../media/image16.png"/><Relationship Id="rId14" Type="http://schemas.openxmlformats.org/officeDocument/2006/relationships/image" Target="../media/image3.svg"/><Relationship Id="rId22" Type="http://schemas.openxmlformats.org/officeDocument/2006/relationships/slide" Target="slide4.xml"/><Relationship Id="rId27" Type="http://schemas.openxmlformats.org/officeDocument/2006/relationships/image" Target="../media/image21.png"/><Relationship Id="rId30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4.sv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22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3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732" b="17684"/>
          <a:stretch>
            <a:fillRect/>
          </a:stretch>
        </p:blipFill>
        <p:spPr>
          <a:xfrm>
            <a:off x="1219200" y="1584156"/>
            <a:ext cx="15468599" cy="71186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507841">
            <a:off x="3098388" y="740191"/>
            <a:ext cx="3530861" cy="19813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142763">
            <a:off x="-759213" y="4530515"/>
            <a:ext cx="3956826" cy="9640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14881506" y="4631752"/>
            <a:ext cx="3612587" cy="8801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792200" y="6943386"/>
            <a:ext cx="1224488" cy="12244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51665" y="3265538"/>
            <a:ext cx="14333075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MỪNG CHÀO ĐÓN CÁC EM ĐẾN VỚI BUỔI HỌC HÔM NAY!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3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88" t="9335" r="10363" b="29816"/>
          <a:stretch>
            <a:fillRect/>
          </a:stretch>
        </p:blipFill>
        <p:spPr>
          <a:xfrm>
            <a:off x="1099433" y="1104900"/>
            <a:ext cx="16089134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99433" y="1257300"/>
            <a:ext cx="16561472" cy="174070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953707">
            <a:off x="-43297" y="849642"/>
            <a:ext cx="3322690" cy="80952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8516183">
            <a:off x="15537798" y="912846"/>
            <a:ext cx="3165206" cy="7711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657879">
            <a:off x="191587" y="7658511"/>
            <a:ext cx="2443558" cy="224909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1200881">
            <a:off x="15159712" y="7938670"/>
            <a:ext cx="3009478" cy="16887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41537" y="1574772"/>
            <a:ext cx="16319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05600" y="3576515"/>
            <a:ext cx="4876800" cy="12954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79892" y="5326243"/>
            <a:ext cx="12400554" cy="301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3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0614" t="5732" r="32575" b="20348"/>
          <a:stretch>
            <a:fillRect/>
          </a:stretch>
        </p:blipFill>
        <p:spPr>
          <a:xfrm>
            <a:off x="5826762" y="1028700"/>
            <a:ext cx="11013438" cy="9438631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376477" y="2324100"/>
            <a:ext cx="4776614" cy="7218519"/>
          </a:xfrm>
          <a:custGeom>
            <a:avLst/>
            <a:gdLst/>
            <a:ahLst/>
            <a:cxnLst/>
            <a:rect l="l" t="t" r="r" b="b"/>
            <a:pathLst>
              <a:path w="6790944" h="10262616">
                <a:moveTo>
                  <a:pt x="6790944" y="10262616"/>
                </a:moveTo>
                <a:lnTo>
                  <a:pt x="0" y="10262616"/>
                </a:lnTo>
                <a:lnTo>
                  <a:pt x="0" y="0"/>
                </a:lnTo>
                <a:lnTo>
                  <a:pt x="6790944" y="0"/>
                </a:lnTo>
                <a:lnTo>
                  <a:pt x="6790944" y="10262616"/>
                </a:lnTo>
                <a:close/>
              </a:path>
            </a:pathLst>
          </a:custGeom>
          <a:blipFill>
            <a:blip r:embed="rId3"/>
            <a:stretch>
              <a:fillRect l="-311" r="-311"/>
            </a:stretch>
          </a:blip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8001000" y="1257300"/>
            <a:ext cx="6649022" cy="19282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4831269" y="5372362"/>
            <a:ext cx="2643644" cy="6440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471679" y="7421605"/>
            <a:ext cx="2486074" cy="30457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31305" y="3414116"/>
            <a:ext cx="95367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Ghi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tên đồ vật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Ước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lượng kích thước của các đồ vật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thước phù hợp để đo kích thước của các đồ vật rồi tính diện tích, thể tích các vật đó, hoàn thành kết quả vào phiếu học tập.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03839" y="1672027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r="17559"/>
          <a:stretch/>
        </p:blipFill>
        <p:spPr>
          <a:xfrm>
            <a:off x="1860591" y="2836905"/>
            <a:ext cx="3810001" cy="583438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647700"/>
            <a:ext cx="16992600" cy="91440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28600" y="419100"/>
            <a:ext cx="3124200" cy="16529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19300" y="869525"/>
            <a:ext cx="1417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HỌC TẬP 1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59529"/>
              </p:ext>
            </p:extLst>
          </p:nvPr>
        </p:nvGraphicFramePr>
        <p:xfrm>
          <a:off x="1104901" y="3960447"/>
          <a:ext cx="16001997" cy="53746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64095"/>
                <a:gridCol w="1464095"/>
                <a:gridCol w="1465632"/>
                <a:gridCol w="1465632"/>
                <a:gridCol w="1465632"/>
                <a:gridCol w="1465632"/>
                <a:gridCol w="1465632"/>
                <a:gridCol w="1465632"/>
                <a:gridCol w="1465632"/>
                <a:gridCol w="1465632"/>
                <a:gridCol w="1348751"/>
              </a:tblGrid>
              <a:tr h="127034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đồ vật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 dài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 rộng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 cao</a:t>
                      </a:r>
                      <a:endParaRPr lang="en-US" sz="3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 tích</a:t>
                      </a:r>
                      <a:endParaRPr lang="en-US" sz="3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 tích</a:t>
                      </a:r>
                      <a:endParaRPr lang="en-US" sz="3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97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lượng</a:t>
                      </a:r>
                      <a:endParaRPr lang="en-US" sz="3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 tế</a:t>
                      </a:r>
                      <a:endParaRPr lang="en-US" sz="3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lượng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 tế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lượng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lượng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lượng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 tế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lượng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 tế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17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179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179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9451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3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688" t="9335" r="26531" b="29816"/>
          <a:stretch>
            <a:fillRect/>
          </a:stretch>
        </p:blipFill>
        <p:spPr>
          <a:xfrm>
            <a:off x="1143000" y="1258686"/>
            <a:ext cx="15849599" cy="81520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610285" y="662050"/>
            <a:ext cx="4800600" cy="15386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92516" y="607873"/>
            <a:ext cx="2126965" cy="26057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891139" y="8067524"/>
            <a:ext cx="1829031" cy="16834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8516183">
            <a:off x="14948702" y="1173306"/>
            <a:ext cx="3294790" cy="827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10285" y="1010316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72481" y="2009414"/>
            <a:ext cx="13310054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9" y="2925826"/>
            <a:ext cx="4503365" cy="19147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1831" y="3376622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41412" y="3624185"/>
            <a:ext cx="115153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Ghi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tên phòng học cần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Ước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lượng kích thước của phòng học trước khi đo.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Tính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diện tích xung quanh và thể tích từ số đo ước lượng và số đo thực tế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Ghi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cả hai kết quả vào phiếu học tập để so sánh và rút kinh nghiệm.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67" y="5003562"/>
            <a:ext cx="4109828" cy="4109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876300"/>
            <a:ext cx="16764000" cy="83820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62000" y="1109948"/>
            <a:ext cx="1670038" cy="1600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124200" y="8897118"/>
            <a:ext cx="1269935" cy="12168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510032" y="474179"/>
            <a:ext cx="1498535" cy="143586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95600" y="1123533"/>
            <a:ext cx="1249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 HỌC TẬP 2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181617"/>
              </p:ext>
            </p:extLst>
          </p:nvPr>
        </p:nvGraphicFramePr>
        <p:xfrm>
          <a:off x="1219200" y="3384714"/>
          <a:ext cx="16001997" cy="53746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64095"/>
                <a:gridCol w="1464095"/>
                <a:gridCol w="1465632"/>
                <a:gridCol w="1465632"/>
                <a:gridCol w="1465632"/>
                <a:gridCol w="1465632"/>
                <a:gridCol w="1465632"/>
                <a:gridCol w="1465632"/>
                <a:gridCol w="1465632"/>
                <a:gridCol w="1465632"/>
                <a:gridCol w="1348751"/>
              </a:tblGrid>
              <a:tr h="127034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nl-NL" sz="32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phòng học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 dài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 rộng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 cao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 tích</a:t>
                      </a:r>
                      <a:endParaRPr lang="en-US" sz="3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 tích</a:t>
                      </a:r>
                      <a:endParaRPr lang="en-US" sz="3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97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lượng</a:t>
                      </a:r>
                      <a:endParaRPr lang="en-US" sz="3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 tế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lượng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 tế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lượng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lượng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lượng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 tế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lượng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Thực tế</a:t>
                      </a:r>
                      <a:endParaRPr lang="en-US" sz="3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17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179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179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30806">
            <a:off x="15935826" y="7187829"/>
            <a:ext cx="1672061" cy="220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05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3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267" t="5732" r="32575" b="20348"/>
          <a:stretch>
            <a:fillRect/>
          </a:stretch>
        </p:blipFill>
        <p:spPr>
          <a:xfrm>
            <a:off x="3733800" y="848369"/>
            <a:ext cx="10379561" cy="94386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254391" y="1791777"/>
            <a:ext cx="6758566" cy="195998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001383" y="1699027"/>
            <a:ext cx="5264580" cy="1463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81"/>
              </a:lnSpc>
            </a:pPr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0577479">
            <a:off x="6724983" y="444094"/>
            <a:ext cx="4381943" cy="8318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932054" y="8465725"/>
            <a:ext cx="1224488" cy="12244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151331" y="8551635"/>
            <a:ext cx="2303066" cy="22771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63054" y="4069407"/>
            <a:ext cx="8305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24" y="5760192"/>
            <a:ext cx="4493949" cy="4493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3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0704" r="32575" b="33515"/>
          <a:stretch>
            <a:fillRect/>
          </a:stretch>
        </p:blipFill>
        <p:spPr>
          <a:xfrm>
            <a:off x="914401" y="876300"/>
            <a:ext cx="16306800" cy="8686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47800" y="1025602"/>
            <a:ext cx="14554200" cy="162815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9915612">
            <a:off x="310006" y="513378"/>
            <a:ext cx="2737103" cy="7370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544759">
            <a:off x="15058586" y="585169"/>
            <a:ext cx="2935238" cy="8040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45080" y="1412264"/>
            <a:ext cx="12497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57" y="2803060"/>
            <a:ext cx="4419600" cy="59656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41124" y="3619500"/>
            <a:ext cx="97079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209715">
            <a:off x="12328863" y="7829115"/>
            <a:ext cx="3750315" cy="210449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3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0704" r="43093" b="21495"/>
          <a:stretch>
            <a:fillRect/>
          </a:stretch>
        </p:blipFill>
        <p:spPr>
          <a:xfrm>
            <a:off x="838200" y="1028700"/>
            <a:ext cx="16764000" cy="1000289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4838773">
            <a:off x="2695574" y="8777986"/>
            <a:ext cx="2142119" cy="218496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97200" y="8198901"/>
            <a:ext cx="1681028" cy="166211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262620" y="1232574"/>
            <a:ext cx="958580" cy="96826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538952">
            <a:off x="386889" y="584631"/>
            <a:ext cx="1906666" cy="106992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142668">
            <a:off x="-915583" y="4891428"/>
            <a:ext cx="3463808" cy="84391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767179">
            <a:off x="15854484" y="4979134"/>
            <a:ext cx="3463808" cy="84391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021403" y="1786816"/>
            <a:ext cx="1059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799" y="1028700"/>
            <a:ext cx="2688179" cy="41148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938788" y="5288981"/>
            <a:ext cx="13942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49336"/>
            <a:ext cx="3761634" cy="349390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1333500"/>
            <a:ext cx="1318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379206"/>
            <a:ext cx="6488289" cy="3096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3673" y="5813417"/>
            <a:ext cx="1455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32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1333500"/>
            <a:ext cx="1318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379206"/>
            <a:ext cx="6488289" cy="3096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3993" y="5445452"/>
            <a:ext cx="1455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38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xmlns="" id="{E6F6AEBB-3D29-5E0F-1532-0398D0C6F4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7399757"/>
            <a:ext cx="1443446" cy="1415178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xmlns="" id="{CC76FBCF-79AE-AC4F-8600-DA515B90A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787621" y="6075422"/>
            <a:ext cx="1315896" cy="2734329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:a16="http://schemas.microsoft.com/office/drawing/2014/main" xmlns="" id="{D4B14636-C337-6261-97AF-6D078D2864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0406" y="6695984"/>
            <a:ext cx="2137818" cy="211376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9B6F400-84EB-BBDE-1920-1AC8417BD270}"/>
              </a:ext>
            </a:extLst>
          </p:cNvPr>
          <p:cNvGrpSpPr/>
          <p:nvPr/>
        </p:nvGrpSpPr>
        <p:grpSpPr>
          <a:xfrm>
            <a:off x="-394262" y="8307137"/>
            <a:ext cx="19071951" cy="1060370"/>
            <a:chOff x="-27220" y="5568535"/>
            <a:chExt cx="12714634" cy="706913"/>
          </a:xfrm>
        </p:grpSpPr>
        <p:pic>
          <p:nvPicPr>
            <p:cNvPr id="13" name="Picture 29">
              <a:extLst>
                <a:ext uri="{FF2B5EF4-FFF2-40B4-BE49-F238E27FC236}">
                  <a16:creationId xmlns:a16="http://schemas.microsoft.com/office/drawing/2014/main" xmlns="" id="{B0FF24D4-9B15-0366-0EAE-A2EF8D0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>
              <a:extLst>
                <a:ext uri="{FF2B5EF4-FFF2-40B4-BE49-F238E27FC236}">
                  <a16:creationId xmlns:a16="http://schemas.microsoft.com/office/drawing/2014/main" xmlns="" id="{F98181B6-1FBF-8038-5947-A3D17F4F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>
              <a:extLst>
                <a:ext uri="{FF2B5EF4-FFF2-40B4-BE49-F238E27FC236}">
                  <a16:creationId xmlns:a16="http://schemas.microsoft.com/office/drawing/2014/main" xmlns="" id="{C9388ACC-19FE-A306-DAE3-708816FC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>
              <a:extLst>
                <a:ext uri="{FF2B5EF4-FFF2-40B4-BE49-F238E27FC236}">
                  <a16:creationId xmlns:a16="http://schemas.microsoft.com/office/drawing/2014/main" xmlns="" id="{D8C74AB9-815C-AFF5-5DFB-E295EB3E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>
              <a:extLst>
                <a:ext uri="{FF2B5EF4-FFF2-40B4-BE49-F238E27FC236}">
                  <a16:creationId xmlns:a16="http://schemas.microsoft.com/office/drawing/2014/main" xmlns="" id="{881C39DC-3C0A-164C-AC63-2421C791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>
              <a:extLst>
                <a:ext uri="{FF2B5EF4-FFF2-40B4-BE49-F238E27FC236}">
                  <a16:creationId xmlns:a16="http://schemas.microsoft.com/office/drawing/2014/main" xmlns="" id="{65FF6F58-4520-3F32-9256-4D9C253B3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>
              <a:extLst>
                <a:ext uri="{FF2B5EF4-FFF2-40B4-BE49-F238E27FC236}">
                  <a16:creationId xmlns:a16="http://schemas.microsoft.com/office/drawing/2014/main" xmlns="" id="{55AC989A-0331-DB0D-AB88-F1FBE074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>
              <a:extLst>
                <a:ext uri="{FF2B5EF4-FFF2-40B4-BE49-F238E27FC236}">
                  <a16:creationId xmlns:a16="http://schemas.microsoft.com/office/drawing/2014/main" xmlns="" id="{4A8C97F1-C27F-3B72-655F-D8B2E852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>
              <a:extLst>
                <a:ext uri="{FF2B5EF4-FFF2-40B4-BE49-F238E27FC236}">
                  <a16:creationId xmlns:a16="http://schemas.microsoft.com/office/drawing/2014/main" xmlns="" id="{0DBD39A0-B8EA-0971-7017-624E4557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41305" y="3765644"/>
            <a:ext cx="8425544" cy="1988345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800" b="1" dirty="0">
                <a:ln>
                  <a:solidFill>
                    <a:srgbClr val="74D1DE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HÁI TÁO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xmlns="" id="{A77021E9-ACD6-E58A-FE34-13BEC11A9C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750405" y="288682"/>
            <a:ext cx="9374304" cy="9867689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xmlns="" id="{439E930C-A65D-8D7A-A597-913DFE3809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957346" y="7371500"/>
            <a:ext cx="2531598" cy="2626820"/>
          </a:xfrm>
          <a:prstGeom prst="rect">
            <a:avLst/>
          </a:prstGeom>
        </p:spPr>
      </p:pic>
      <p:pic>
        <p:nvPicPr>
          <p:cNvPr id="3" name="Picture 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40F2A67D-BFD2-7158-BDF1-70F11C827A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1852" y="6208422"/>
            <a:ext cx="5797799" cy="4078578"/>
          </a:xfrm>
          <a:prstGeom prst="rect">
            <a:avLst/>
          </a:prstGeom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xmlns="" id="{699C1DEE-BD15-DAD3-7484-576EFFF240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5368879" y="359472"/>
            <a:ext cx="1934411" cy="199167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4570EB5-2117-D09B-1B78-44A7EB868D4C}"/>
              </a:ext>
            </a:extLst>
          </p:cNvPr>
          <p:cNvGrpSpPr/>
          <p:nvPr/>
        </p:nvGrpSpPr>
        <p:grpSpPr>
          <a:xfrm>
            <a:off x="18859518" y="287737"/>
            <a:ext cx="8553464" cy="3895481"/>
            <a:chOff x="11265112" y="208348"/>
            <a:chExt cx="5702309" cy="259698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778A766D-20DB-DFB7-9585-ED044235A856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31" name="Picture 22">
                <a:extLst>
                  <a:ext uri="{FF2B5EF4-FFF2-40B4-BE49-F238E27FC236}">
                    <a16:creationId xmlns:a16="http://schemas.microsoft.com/office/drawing/2014/main" xmlns="" id="{CB057C15-3659-B14B-DCE7-C40AA9EBA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32" name="Picture 22">
                <a:extLst>
                  <a:ext uri="{FF2B5EF4-FFF2-40B4-BE49-F238E27FC236}">
                    <a16:creationId xmlns:a16="http://schemas.microsoft.com/office/drawing/2014/main" xmlns="" id="{ECF2B2FF-5894-B439-18DC-159A47022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30" name="Picture 22">
              <a:extLst>
                <a:ext uri="{FF2B5EF4-FFF2-40B4-BE49-F238E27FC236}">
                  <a16:creationId xmlns:a16="http://schemas.microsoft.com/office/drawing/2014/main" xmlns="" id="{C47C0DA1-6793-219D-3F7D-77D128DEE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14EAED80-0F98-D57E-ADE6-F11BE36E2652}"/>
              </a:ext>
            </a:extLst>
          </p:cNvPr>
          <p:cNvGrpSpPr/>
          <p:nvPr/>
        </p:nvGrpSpPr>
        <p:grpSpPr>
          <a:xfrm>
            <a:off x="-3493796" y="923393"/>
            <a:ext cx="3357774" cy="2260344"/>
            <a:chOff x="3078903" y="240919"/>
            <a:chExt cx="2238516" cy="1506896"/>
          </a:xfrm>
        </p:grpSpPr>
        <p:pic>
          <p:nvPicPr>
            <p:cNvPr id="34" name="Picture 22">
              <a:extLst>
                <a:ext uri="{FF2B5EF4-FFF2-40B4-BE49-F238E27FC236}">
                  <a16:creationId xmlns:a16="http://schemas.microsoft.com/office/drawing/2014/main" xmlns="" id="{0834F650-45B3-128E-3753-7555190CF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35" name="Picture 22">
              <a:extLst>
                <a:ext uri="{FF2B5EF4-FFF2-40B4-BE49-F238E27FC236}">
                  <a16:creationId xmlns:a16="http://schemas.microsoft.com/office/drawing/2014/main" xmlns="" id="{675E2078-C6B3-D807-80B1-BA3FCD3C7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953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3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732" b="17684"/>
          <a:stretch>
            <a:fillRect/>
          </a:stretch>
        </p:blipFill>
        <p:spPr>
          <a:xfrm>
            <a:off x="2168083" y="1584156"/>
            <a:ext cx="13951833" cy="711868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762131" y="2094291"/>
            <a:ext cx="12763736" cy="1481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81"/>
              </a:lnSpc>
            </a:pPr>
            <a:r>
              <a:rPr lang="en-US" sz="66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40391">
            <a:off x="14691064" y="5915428"/>
            <a:ext cx="2857704" cy="35010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357312">
            <a:off x="6917658" y="1041738"/>
            <a:ext cx="4452684" cy="10848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11937" y="6297525"/>
            <a:ext cx="1775594" cy="175561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350834" y="4295398"/>
            <a:ext cx="1221509" cy="115364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3034" y="3857272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Ôn và ghi nhớ lại các kiến thức đã học trong </a:t>
            </a:r>
            <a:r>
              <a:rPr lang="vi-VN" sz="4000" dirty="0" smtClean="0"/>
              <a:t>chương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350833" y="6186501"/>
            <a:ext cx="1221509" cy="115364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3034" y="5858552"/>
            <a:ext cx="74816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Xem trước các bài tập trong bài “</a:t>
            </a: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cuối chương 3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3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732" r="10264" b="17684"/>
          <a:stretch>
            <a:fillRect/>
          </a:stretch>
        </p:blipFill>
        <p:spPr>
          <a:xfrm>
            <a:off x="1752600" y="1584156"/>
            <a:ext cx="14935200" cy="711868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752600" y="2850105"/>
            <a:ext cx="14782800" cy="3436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81"/>
              </a:lnSpc>
            </a:pPr>
            <a:r>
              <a:rPr lang="en-US" sz="8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ts val="13381"/>
              </a:lnSpc>
            </a:pPr>
            <a:r>
              <a:rPr lang="en-US" sz="8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8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10964">
            <a:off x="1227308" y="1290813"/>
            <a:ext cx="4263896" cy="13910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879175">
            <a:off x="7694935" y="7395185"/>
            <a:ext cx="2269868" cy="20892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121839" y="875316"/>
            <a:ext cx="2185723" cy="22220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0">
            <a:extLst>
              <a:ext uri="{FF2B5EF4-FFF2-40B4-BE49-F238E27FC236}">
                <a16:creationId xmlns:a16="http://schemas.microsoft.com/office/drawing/2014/main" xmlns="" id="{F598FCDC-5575-D22C-850D-1C2088AE8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824073" y="934836"/>
            <a:ext cx="1934411" cy="199167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0E7830C-8E2B-51C3-77F1-C33CD259AF78}"/>
              </a:ext>
            </a:extLst>
          </p:cNvPr>
          <p:cNvGrpSpPr/>
          <p:nvPr/>
        </p:nvGrpSpPr>
        <p:grpSpPr>
          <a:xfrm>
            <a:off x="18859518" y="287737"/>
            <a:ext cx="8553464" cy="3895481"/>
            <a:chOff x="11265112" y="208348"/>
            <a:chExt cx="5702309" cy="259698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7F043062-9C0E-7F8D-AF6B-9A65274DA897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51" name="Picture 22">
                <a:extLst>
                  <a:ext uri="{FF2B5EF4-FFF2-40B4-BE49-F238E27FC236}">
                    <a16:creationId xmlns:a16="http://schemas.microsoft.com/office/drawing/2014/main" xmlns="" id="{DA6AA179-3E6D-E39B-215D-6CC9AC6048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52" name="Picture 22">
                <a:extLst>
                  <a:ext uri="{FF2B5EF4-FFF2-40B4-BE49-F238E27FC236}">
                    <a16:creationId xmlns:a16="http://schemas.microsoft.com/office/drawing/2014/main" xmlns="" id="{270E4234-64F0-8835-34AA-196FC2A8A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50" name="Picture 22">
              <a:extLst>
                <a:ext uri="{FF2B5EF4-FFF2-40B4-BE49-F238E27FC236}">
                  <a16:creationId xmlns:a16="http://schemas.microsoft.com/office/drawing/2014/main" xmlns="" id="{CCE93820-926B-86B0-8740-AC5EA6616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697AD77E-11F2-018C-8E38-2007A83E4647}"/>
              </a:ext>
            </a:extLst>
          </p:cNvPr>
          <p:cNvGrpSpPr/>
          <p:nvPr/>
        </p:nvGrpSpPr>
        <p:grpSpPr>
          <a:xfrm>
            <a:off x="-3493796" y="923393"/>
            <a:ext cx="3357774" cy="2260344"/>
            <a:chOff x="3078903" y="240919"/>
            <a:chExt cx="2238516" cy="1506896"/>
          </a:xfrm>
        </p:grpSpPr>
        <p:pic>
          <p:nvPicPr>
            <p:cNvPr id="54" name="Picture 22">
              <a:extLst>
                <a:ext uri="{FF2B5EF4-FFF2-40B4-BE49-F238E27FC236}">
                  <a16:creationId xmlns:a16="http://schemas.microsoft.com/office/drawing/2014/main" xmlns="" id="{6F42F953-DC84-0D9C-4647-CDACFEDBF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55" name="Picture 22">
              <a:extLst>
                <a:ext uri="{FF2B5EF4-FFF2-40B4-BE49-F238E27FC236}">
                  <a16:creationId xmlns:a16="http://schemas.microsoft.com/office/drawing/2014/main" xmlns="" id="{9F22718C-7780-A7CC-0CCB-C17EC8785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xmlns="" id="{E6F6AEBB-3D29-5E0F-1532-0398D0C6F448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-1" y="7399757"/>
            <a:ext cx="1443446" cy="1415178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xmlns="" id="{CC76FBCF-79AE-AC4F-8600-DA515B90AC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2787621" y="6075422"/>
            <a:ext cx="1315896" cy="2734329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:a16="http://schemas.microsoft.com/office/drawing/2014/main" xmlns="" id="{D4B14636-C337-6261-97AF-6D078D28641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090406" y="6695984"/>
            <a:ext cx="2137818" cy="211376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9B6F400-84EB-BBDE-1920-1AC8417BD270}"/>
              </a:ext>
            </a:extLst>
          </p:cNvPr>
          <p:cNvGrpSpPr/>
          <p:nvPr/>
        </p:nvGrpSpPr>
        <p:grpSpPr>
          <a:xfrm>
            <a:off x="-394262" y="8307137"/>
            <a:ext cx="19071951" cy="1060370"/>
            <a:chOff x="-27220" y="5568535"/>
            <a:chExt cx="12714634" cy="706913"/>
          </a:xfrm>
        </p:grpSpPr>
        <p:pic>
          <p:nvPicPr>
            <p:cNvPr id="13" name="Picture 29">
              <a:extLst>
                <a:ext uri="{FF2B5EF4-FFF2-40B4-BE49-F238E27FC236}">
                  <a16:creationId xmlns:a16="http://schemas.microsoft.com/office/drawing/2014/main" xmlns="" id="{B0FF24D4-9B15-0366-0EAE-A2EF8D0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>
              <a:extLst>
                <a:ext uri="{FF2B5EF4-FFF2-40B4-BE49-F238E27FC236}">
                  <a16:creationId xmlns:a16="http://schemas.microsoft.com/office/drawing/2014/main" xmlns="" id="{F98181B6-1FBF-8038-5947-A3D17F4F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>
              <a:extLst>
                <a:ext uri="{FF2B5EF4-FFF2-40B4-BE49-F238E27FC236}">
                  <a16:creationId xmlns:a16="http://schemas.microsoft.com/office/drawing/2014/main" xmlns="" id="{C9388ACC-19FE-A306-DAE3-708816FC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>
              <a:extLst>
                <a:ext uri="{FF2B5EF4-FFF2-40B4-BE49-F238E27FC236}">
                  <a16:creationId xmlns:a16="http://schemas.microsoft.com/office/drawing/2014/main" xmlns="" id="{D8C74AB9-815C-AFF5-5DFB-E295EB3E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>
              <a:extLst>
                <a:ext uri="{FF2B5EF4-FFF2-40B4-BE49-F238E27FC236}">
                  <a16:creationId xmlns:a16="http://schemas.microsoft.com/office/drawing/2014/main" xmlns="" id="{881C39DC-3C0A-164C-AC63-2421C791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>
              <a:extLst>
                <a:ext uri="{FF2B5EF4-FFF2-40B4-BE49-F238E27FC236}">
                  <a16:creationId xmlns:a16="http://schemas.microsoft.com/office/drawing/2014/main" xmlns="" id="{65FF6F58-4520-3F32-9256-4D9C253B3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>
              <a:extLst>
                <a:ext uri="{FF2B5EF4-FFF2-40B4-BE49-F238E27FC236}">
                  <a16:creationId xmlns:a16="http://schemas.microsoft.com/office/drawing/2014/main" xmlns="" id="{55AC989A-0331-DB0D-AB88-F1FBE074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>
              <a:extLst>
                <a:ext uri="{FF2B5EF4-FFF2-40B4-BE49-F238E27FC236}">
                  <a16:creationId xmlns:a16="http://schemas.microsoft.com/office/drawing/2014/main" xmlns="" id="{4A8C97F1-C27F-3B72-655F-D8B2E852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>
              <a:extLst>
                <a:ext uri="{FF2B5EF4-FFF2-40B4-BE49-F238E27FC236}">
                  <a16:creationId xmlns:a16="http://schemas.microsoft.com/office/drawing/2014/main" xmlns="" id="{0DBD39A0-B8EA-0971-7017-624E4557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pic>
        <p:nvPicPr>
          <p:cNvPr id="16" name="Picture 4">
            <a:extLst>
              <a:ext uri="{FF2B5EF4-FFF2-40B4-BE49-F238E27FC236}">
                <a16:creationId xmlns:a16="http://schemas.microsoft.com/office/drawing/2014/main" xmlns="" id="{528BB795-1E96-9971-2591-C761BEECA9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4768984" y="542663"/>
            <a:ext cx="8425544" cy="9560903"/>
          </a:xfrm>
          <a:prstGeom prst="rect">
            <a:avLst/>
          </a:prstGeom>
        </p:spPr>
      </p:pic>
      <p:pic>
        <p:nvPicPr>
          <p:cNvPr id="56" name="Picture 10">
            <a:extLst>
              <a:ext uri="{FF2B5EF4-FFF2-40B4-BE49-F238E27FC236}">
                <a16:creationId xmlns:a16="http://schemas.microsoft.com/office/drawing/2014/main" xmlns="" id="{1B1F18CF-FAE2-9286-7771-D54DC0B745B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5106441" y="7536268"/>
            <a:ext cx="2531598" cy="2626820"/>
          </a:xfrm>
          <a:prstGeom prst="rect">
            <a:avLst/>
          </a:prstGeom>
        </p:spPr>
      </p:pic>
      <p:pic>
        <p:nvPicPr>
          <p:cNvPr id="90" name="Picture 89">
            <a:hlinkClick r:id="rId22" action="ppaction://hlinksldjump"/>
            <a:extLst>
              <a:ext uri="{FF2B5EF4-FFF2-40B4-BE49-F238E27FC236}">
                <a16:creationId xmlns:a16="http://schemas.microsoft.com/office/drawing/2014/main" xmlns="" id="{A9A7CE85-C3A0-A0A9-0CB2-1B202F5B8227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2537" r="9213" b="26675"/>
          <a:stretch/>
        </p:blipFill>
        <p:spPr>
          <a:xfrm>
            <a:off x="7116690" y="1765002"/>
            <a:ext cx="1667285" cy="1837283"/>
          </a:xfrm>
          <a:prstGeom prst="rect">
            <a:avLst/>
          </a:prstGeom>
        </p:spPr>
      </p:pic>
      <p:pic>
        <p:nvPicPr>
          <p:cNvPr id="91" name="Picture 90">
            <a:hlinkClick r:id="rId24" action="ppaction://hlinksldjump"/>
            <a:extLst>
              <a:ext uri="{FF2B5EF4-FFF2-40B4-BE49-F238E27FC236}">
                <a16:creationId xmlns:a16="http://schemas.microsoft.com/office/drawing/2014/main" xmlns="" id="{9B6410BF-6388-BAC2-39A4-C7C1437B3FC2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10181" r="14334" b="27730"/>
          <a:stretch/>
        </p:blipFill>
        <p:spPr>
          <a:xfrm>
            <a:off x="6081923" y="3779782"/>
            <a:ext cx="1608389" cy="1837284"/>
          </a:xfrm>
          <a:prstGeom prst="rect">
            <a:avLst/>
          </a:prstGeom>
        </p:spPr>
      </p:pic>
      <p:pic>
        <p:nvPicPr>
          <p:cNvPr id="92" name="Picture 91">
            <a:hlinkClick r:id="rId26" action="ppaction://hlinksldjump"/>
            <a:extLst>
              <a:ext uri="{FF2B5EF4-FFF2-40B4-BE49-F238E27FC236}">
                <a16:creationId xmlns:a16="http://schemas.microsoft.com/office/drawing/2014/main" xmlns="" id="{A18D3918-47D6-6ABE-427A-1CB8DC3EE0F2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b="20291"/>
          <a:stretch/>
        </p:blipFill>
        <p:spPr>
          <a:xfrm>
            <a:off x="9449441" y="1759367"/>
            <a:ext cx="1732148" cy="1712507"/>
          </a:xfrm>
          <a:prstGeom prst="rect">
            <a:avLst/>
          </a:prstGeom>
        </p:spPr>
      </p:pic>
      <p:pic>
        <p:nvPicPr>
          <p:cNvPr id="93" name="Picture 92">
            <a:hlinkClick r:id="rId28" action="ppaction://hlinksldjump"/>
            <a:extLst>
              <a:ext uri="{FF2B5EF4-FFF2-40B4-BE49-F238E27FC236}">
                <a16:creationId xmlns:a16="http://schemas.microsoft.com/office/drawing/2014/main" xmlns="" id="{B46C7E93-D97C-CFB0-FCAF-5D83663C4062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b="25742"/>
          <a:stretch/>
        </p:blipFill>
        <p:spPr>
          <a:xfrm>
            <a:off x="10789441" y="3259806"/>
            <a:ext cx="1956918" cy="1746288"/>
          </a:xfrm>
          <a:prstGeom prst="rect">
            <a:avLst/>
          </a:prstGeom>
        </p:spPr>
      </p:pic>
      <p:pic>
        <p:nvPicPr>
          <p:cNvPr id="105" name="Picture 104">
            <a:hlinkClick r:id="rId30" action="ppaction://hlinksldjump"/>
            <a:extLst>
              <a:ext uri="{FF2B5EF4-FFF2-40B4-BE49-F238E27FC236}">
                <a16:creationId xmlns:a16="http://schemas.microsoft.com/office/drawing/2014/main" xmlns="" id="{FC70DD9E-9FB0-5A5E-F59D-A19E9001D2CC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5030028" y="7263282"/>
            <a:ext cx="3200678" cy="30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8E20B54A-026C-5A3B-89F5-95C56D34EABD}"/>
              </a:ext>
            </a:extLst>
          </p:cNvPr>
          <p:cNvSpPr/>
          <p:nvPr/>
        </p:nvSpPr>
        <p:spPr>
          <a:xfrm>
            <a:off x="1001920" y="4309706"/>
            <a:ext cx="16279586" cy="30203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800" baseline="-250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xq</a:t>
            </a:r>
            <a:r>
              <a:rPr lang="en-US" sz="48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 (a + b). h</a:t>
            </a:r>
          </a:p>
          <a:p>
            <a:pPr algn="ctr">
              <a:lnSpc>
                <a:spcPct val="150000"/>
              </a:lnSpc>
            </a:pPr>
            <a:r>
              <a:rPr lang="en-US" sz="48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= S</a:t>
            </a:r>
            <a:r>
              <a:rPr lang="en-US" sz="4800" baseline="-250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8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</a:t>
            </a:r>
            <a:endParaRPr lang="vi-VN" sz="4800" noProof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B761535-9402-2A7A-8B21-D6EEA8B9C13D}"/>
              </a:ext>
            </a:extLst>
          </p:cNvPr>
          <p:cNvSpPr/>
          <p:nvPr/>
        </p:nvSpPr>
        <p:spPr>
          <a:xfrm>
            <a:off x="1001921" y="899015"/>
            <a:ext cx="16279586" cy="30203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4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400" b="1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2454" y="7286094"/>
            <a:ext cx="3255546" cy="30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2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8E20B54A-026C-5A3B-89F5-95C56D34EABD}"/>
              </a:ext>
            </a:extLst>
          </p:cNvPr>
          <p:cNvSpPr/>
          <p:nvPr/>
        </p:nvSpPr>
        <p:spPr>
          <a:xfrm>
            <a:off x="1001920" y="4309706"/>
            <a:ext cx="16279586" cy="30203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800" baseline="-250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xq</a:t>
            </a:r>
            <a:r>
              <a:rPr lang="en-US" sz="48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4a</a:t>
            </a:r>
            <a:r>
              <a:rPr lang="en-US" sz="4800" baseline="300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aseline="300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noProof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= a</a:t>
            </a:r>
            <a:r>
              <a:rPr lang="en-US" sz="4800" baseline="300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800" noProof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B761535-9402-2A7A-8B21-D6EEA8B9C13D}"/>
              </a:ext>
            </a:extLst>
          </p:cNvPr>
          <p:cNvSpPr/>
          <p:nvPr/>
        </p:nvSpPr>
        <p:spPr>
          <a:xfrm>
            <a:off x="1001921" y="899015"/>
            <a:ext cx="16279586" cy="30203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4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400" b="1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c</a:t>
            </a:r>
            <a:r>
              <a:rPr lang="en-US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hlinkClick r:id="rId2" action="ppaction://hlinksldjump"/>
            <a:extLst>
              <a:ext uri="{FF2B5EF4-FFF2-40B4-BE49-F238E27FC236}">
                <a16:creationId xmlns:a16="http://schemas.microsoft.com/office/drawing/2014/main" xmlns="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2454" y="7286094"/>
            <a:ext cx="3255546" cy="30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2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8E20B54A-026C-5A3B-89F5-95C56D34EABD}"/>
              </a:ext>
            </a:extLst>
          </p:cNvPr>
          <p:cNvSpPr/>
          <p:nvPr/>
        </p:nvSpPr>
        <p:spPr>
          <a:xfrm>
            <a:off x="1001920" y="4309706"/>
            <a:ext cx="16279586" cy="30203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5400" baseline="-250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xq</a:t>
            </a:r>
            <a:r>
              <a:rPr lang="en-US" sz="54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C</a:t>
            </a:r>
            <a:r>
              <a:rPr lang="en-US" sz="5400" baseline="-250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54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B761535-9402-2A7A-8B21-D6EEA8B9C13D}"/>
              </a:ext>
            </a:extLst>
          </p:cNvPr>
          <p:cNvSpPr/>
          <p:nvPr/>
        </p:nvSpPr>
        <p:spPr>
          <a:xfrm>
            <a:off x="1001921" y="899015"/>
            <a:ext cx="16279586" cy="30203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8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800" b="1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hlinkClick r:id="rId2" action="ppaction://hlinksldjump"/>
            <a:extLst>
              <a:ext uri="{FF2B5EF4-FFF2-40B4-BE49-F238E27FC236}">
                <a16:creationId xmlns:a16="http://schemas.microsoft.com/office/drawing/2014/main" xmlns="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2454" y="7286094"/>
            <a:ext cx="3255546" cy="30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8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8E20B54A-026C-5A3B-89F5-95C56D34EABD}"/>
              </a:ext>
            </a:extLst>
          </p:cNvPr>
          <p:cNvSpPr/>
          <p:nvPr/>
        </p:nvSpPr>
        <p:spPr>
          <a:xfrm>
            <a:off x="1001920" y="4309706"/>
            <a:ext cx="16279586" cy="30203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= S</a:t>
            </a:r>
            <a:r>
              <a:rPr lang="en-US" sz="5400" baseline="-250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54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</a:t>
            </a:r>
            <a:endParaRPr lang="vi-VN" sz="5400" noProof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8368145"/>
            <a:ext cx="18283428" cy="191291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B761535-9402-2A7A-8B21-D6EEA8B9C13D}"/>
              </a:ext>
            </a:extLst>
          </p:cNvPr>
          <p:cNvSpPr/>
          <p:nvPr/>
        </p:nvSpPr>
        <p:spPr>
          <a:xfrm>
            <a:off x="1001921" y="899015"/>
            <a:ext cx="16279586" cy="30203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8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8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</a:t>
            </a:r>
            <a:r>
              <a:rPr lang="en-US" sz="4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êu</a:t>
            </a:r>
            <a:r>
              <a:rPr lang="en-US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hlinkClick r:id="rId2" action="ppaction://hlinksldjump"/>
            <a:extLst>
              <a:ext uri="{FF2B5EF4-FFF2-40B4-BE49-F238E27FC236}">
                <a16:creationId xmlns:a16="http://schemas.microsoft.com/office/drawing/2014/main" xmlns="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2454" y="7286094"/>
            <a:ext cx="3255546" cy="30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8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3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732" b="5732"/>
          <a:stretch>
            <a:fillRect/>
          </a:stretch>
        </p:blipFill>
        <p:spPr>
          <a:xfrm>
            <a:off x="1371600" y="1028700"/>
            <a:ext cx="1546860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895600" y="1825071"/>
            <a:ext cx="11782098" cy="35052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953707">
            <a:off x="827887" y="1042743"/>
            <a:ext cx="3956826" cy="96402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943439" flipH="1">
            <a:off x="13315391" y="1009852"/>
            <a:ext cx="3956826" cy="9640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38600" y="2276457"/>
            <a:ext cx="1013460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5: HOẠT ĐỘNG THỰC HÀNH VÀ TRẢI NGHIỆM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2700" y="5422875"/>
            <a:ext cx="13106400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BÀI TOÁN VỀ ĐO ĐẠC VÀ GẤP HÌNH (</a:t>
            </a:r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6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6" y="7137103"/>
            <a:ext cx="4209675" cy="29455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0" y="6034249"/>
            <a:ext cx="5081773" cy="4453797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90768" y="267111"/>
            <a:ext cx="2605115" cy="2496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23984" y="7735811"/>
            <a:ext cx="1700948" cy="213102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354414" y="1233268"/>
            <a:ext cx="9579172" cy="1204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774458" y="6688840"/>
            <a:ext cx="1036739" cy="1298876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262214" y="3426757"/>
            <a:ext cx="1371600" cy="1371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14814" y="3065842"/>
            <a:ext cx="10894784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62214" y="5964338"/>
            <a:ext cx="1371600" cy="13716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14814" y="6008538"/>
            <a:ext cx="4281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625" y="5422589"/>
            <a:ext cx="2925961" cy="301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51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 animBg="1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717</Words>
  <Application>Microsoft Office PowerPoint</Application>
  <PresentationFormat>Custom</PresentationFormat>
  <Paragraphs>154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Wingdings</vt:lpstr>
      <vt:lpstr>Arial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green</dc:title>
  <dc:creator>User</dc:creator>
  <cp:lastModifiedBy>Microsoft account</cp:lastModifiedBy>
  <cp:revision>19</cp:revision>
  <dcterms:created xsi:type="dcterms:W3CDTF">2006-08-16T00:00:00Z</dcterms:created>
  <dcterms:modified xsi:type="dcterms:W3CDTF">2022-06-18T13:03:17Z</dcterms:modified>
  <dc:identifier>DAFD8QqN0sk</dc:identifier>
</cp:coreProperties>
</file>