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71" r:id="rId2"/>
    <p:sldId id="273" r:id="rId3"/>
    <p:sldId id="256" r:id="rId4"/>
    <p:sldId id="261" r:id="rId5"/>
    <p:sldId id="257" r:id="rId6"/>
    <p:sldId id="275" r:id="rId7"/>
    <p:sldId id="259" r:id="rId8"/>
    <p:sldId id="263" r:id="rId9"/>
    <p:sldId id="276" r:id="rId10"/>
    <p:sldId id="258" r:id="rId11"/>
    <p:sldId id="268" r:id="rId12"/>
    <p:sldId id="278" r:id="rId13"/>
    <p:sldId id="265" r:id="rId14"/>
    <p:sldId id="279" r:id="rId15"/>
    <p:sldId id="260" r:id="rId16"/>
    <p:sldId id="282" r:id="rId17"/>
    <p:sldId id="262" r:id="rId18"/>
    <p:sldId id="277" r:id="rId19"/>
    <p:sldId id="272" r:id="rId20"/>
    <p:sldId id="283" r:id="rId21"/>
    <p:sldId id="270" r:id="rId22"/>
    <p:sldId id="284" r:id="rId23"/>
    <p:sldId id="285" r:id="rId24"/>
    <p:sldId id="290" r:id="rId25"/>
    <p:sldId id="264" r:id="rId26"/>
    <p:sldId id="287" r:id="rId27"/>
    <p:sldId id="274" r:id="rId28"/>
    <p:sldId id="288" r:id="rId29"/>
    <p:sldId id="266" r:id="rId30"/>
    <p:sldId id="289" r:id="rId31"/>
  </p:sldIdLst>
  <p:sldSz cx="18288000" cy="10287000"/>
  <p:notesSz cx="6858000" cy="9144000"/>
  <p:embeddedFontLs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Cambria Math" panose="02040503050406030204" pitchFamily="18" charset="0"/>
      <p:regular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F9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7" d="100"/>
          <a:sy n="47" d="100"/>
        </p:scale>
        <p:origin x="192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66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5" Type="http://schemas.openxmlformats.org/officeDocument/2006/relationships/image" Target="../media/image40.png"/><Relationship Id="rId4" Type="http://schemas.openxmlformats.org/officeDocument/2006/relationships/image" Target="../media/image23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7" Type="http://schemas.openxmlformats.org/officeDocument/2006/relationships/image" Target="../media/image51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10" Type="http://schemas.openxmlformats.org/officeDocument/2006/relationships/image" Target="../media/image44.png"/><Relationship Id="rId9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6.svg"/><Relationship Id="rId7" Type="http://schemas.openxmlformats.org/officeDocument/2006/relationships/image" Target="../media/image34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Relationship Id="rId9" Type="http://schemas.openxmlformats.org/officeDocument/2006/relationships/image" Target="../media/image48.png"/><Relationship Id="rId27" Type="http://schemas.openxmlformats.org/officeDocument/2006/relationships/image" Target="../media/image52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7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56.png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2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microsoft.com/office/2007/relationships/hdphoto" Target="../media/hdphoto2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png"/><Relationship Id="rId4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41.svg"/><Relationship Id="rId7" Type="http://schemas.openxmlformats.org/officeDocument/2006/relationships/image" Target="../media/image45.sv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43.svg"/><Relationship Id="rId4" Type="http://schemas.openxmlformats.org/officeDocument/2006/relationships/image" Target="../media/image7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7.png"/><Relationship Id="rId7" Type="http://schemas.openxmlformats.org/officeDocument/2006/relationships/image" Target="../media/image6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10" Type="http://schemas.openxmlformats.org/officeDocument/2006/relationships/image" Target="../media/image9.png"/><Relationship Id="rId9" Type="http://schemas.openxmlformats.org/officeDocument/2006/relationships/image" Target="../media/image8.sv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841" y="-129997"/>
            <a:ext cx="17704318" cy="1054699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500092" y="3304960"/>
            <a:ext cx="1347979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CÁC EM </a:t>
            </a:r>
          </a:p>
          <a:p>
            <a:pPr algn="ctr">
              <a:lnSpc>
                <a:spcPct val="150000"/>
              </a:lnSpc>
            </a:pPr>
            <a:r>
              <a:rPr lang="en-US" sz="8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TỚI BUỔI HỌC HÔM NAY!</a:t>
            </a:r>
            <a:endParaRPr lang="en-US" sz="8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665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9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0" y="-9525"/>
            <a:ext cx="18288000" cy="10296525"/>
          </a:xfrm>
          <a:prstGeom prst="rect">
            <a:avLst/>
          </a:prstGeom>
        </p:spPr>
      </p:pic>
      <p:sp>
        <p:nvSpPr>
          <p:cNvPr id="24" name="Rounded Rectangle 23"/>
          <p:cNvSpPr/>
          <p:nvPr/>
        </p:nvSpPr>
        <p:spPr>
          <a:xfrm>
            <a:off x="990600" y="1866900"/>
            <a:ext cx="16230600" cy="7467600"/>
          </a:xfrm>
          <a:prstGeom prst="roundRect">
            <a:avLst>
              <a:gd name="adj" fmla="val 117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1295400" y="933396"/>
            <a:ext cx="3505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1: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447800" y="2067550"/>
            <a:ext cx="150876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kẹo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socola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4a)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4b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lăng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trụ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rõ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đáy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lăng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trụ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4599" y="4076700"/>
            <a:ext cx="8742441" cy="4800600"/>
          </a:xfrm>
          <a:prstGeom prst="rect">
            <a:avLst/>
          </a:prstGeom>
        </p:spPr>
      </p:pic>
      <p:sp>
        <p:nvSpPr>
          <p:cNvPr id="28" name="Oval Callout 27"/>
          <p:cNvSpPr/>
          <p:nvPr/>
        </p:nvSpPr>
        <p:spPr>
          <a:xfrm>
            <a:off x="4800600" y="4946449"/>
            <a:ext cx="1828800" cy="1128028"/>
          </a:xfrm>
          <a:prstGeom prst="wedgeEllipseCallou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463040" y="6510020"/>
            <a:ext cx="794996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đáy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ABC; MNP</a:t>
            </a:r>
          </a:p>
          <a:p>
            <a:pPr algn="just">
              <a:lnSpc>
                <a:spcPct val="150000"/>
              </a:lnSpc>
            </a:pP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ABNM; BCPN; ACPM.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9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79570" y="-473373"/>
            <a:ext cx="18667570" cy="10760373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762000" y="981785"/>
            <a:ext cx="17259300" cy="809261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40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4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4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lăng</a:t>
            </a:r>
            <a:r>
              <a:rPr lang="en-US" sz="4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</a:t>
            </a:r>
            <a:r>
              <a:rPr lang="en-US" sz="4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lang="en-US" sz="4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tứ</a:t>
            </a:r>
            <a:r>
              <a:rPr lang="en-US" sz="4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4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lăng</a:t>
            </a:r>
            <a:r>
              <a:rPr lang="en-US" sz="4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</a:t>
            </a:r>
            <a:r>
              <a:rPr lang="en-US" sz="4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lang="en-US" sz="4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40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endParaRPr lang="en-US" sz="4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971800" y="2126624"/>
            <a:ext cx="109728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vi-VN" sz="4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ọc </a:t>
            </a:r>
            <a:r>
              <a:rPr lang="vi-VN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Thực hành 2 </a:t>
            </a:r>
            <a:r>
              <a:rPr lang="vi-VN" sz="4000" i="1" dirty="0">
                <a:latin typeface="Arial" panose="020B0604020202020204" pitchFamily="34" charset="0"/>
                <a:cs typeface="Arial" panose="020B0604020202020204" pitchFamily="34" charset="0"/>
              </a:rPr>
              <a:t>và </a:t>
            </a:r>
            <a:r>
              <a:rPr lang="vi-VN" sz="4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thực </a:t>
            </a:r>
            <a:r>
              <a:rPr lang="vi-VN" sz="4000" i="1" dirty="0">
                <a:latin typeface="Arial" panose="020B0604020202020204" pitchFamily="34" charset="0"/>
                <a:cs typeface="Arial" panose="020B0604020202020204" pitchFamily="34" charset="0"/>
              </a:rPr>
              <a:t>hiện nhóm 4 cắt, ghép miếng bìa thành hình lăng trụ tam </a:t>
            </a:r>
            <a:r>
              <a:rPr lang="vi-VN" sz="4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4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54190">
            <a:off x="898466" y="2341384"/>
            <a:ext cx="1798711" cy="150947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4" name="Rounded Rectangle 23"/>
          <p:cNvSpPr/>
          <p:nvPr/>
        </p:nvSpPr>
        <p:spPr>
          <a:xfrm>
            <a:off x="2437999" y="4572006"/>
            <a:ext cx="10820400" cy="3296134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4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lăng</a:t>
            </a:r>
            <a:r>
              <a:rPr lang="en-US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</a:t>
            </a:r>
            <a:r>
              <a:rPr lang="en-US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lang="en-US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4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kích</a:t>
            </a:r>
            <a:r>
              <a:rPr lang="en-US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thước</a:t>
            </a:r>
            <a:r>
              <a:rPr lang="en-US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đáy</a:t>
            </a:r>
            <a:r>
              <a:rPr lang="en-US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cm, 3 cm, 4 cm </a:t>
            </a:r>
            <a:r>
              <a:rPr lang="en-US" sz="4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3,5 cm </a:t>
            </a:r>
            <a:r>
              <a:rPr lang="en-US" sz="4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lang="en-US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18120">
            <a:off x="419891" y="6703767"/>
            <a:ext cx="1703871" cy="268503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38542">
            <a:off x="2080471" y="8081160"/>
            <a:ext cx="1656794" cy="16833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1" grpId="0"/>
      <p:bldP spid="2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255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9520" y="132153"/>
            <a:ext cx="16228959" cy="10022693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057400" y="1628248"/>
            <a:ext cx="141078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miếng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bìa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kích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thước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5a.</a:t>
            </a:r>
          </a:p>
          <a:p>
            <a:pPr marL="742950" indent="-7429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Cắt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miếng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bìa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nét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đứt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, ta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lăng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trụ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5b.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5375800"/>
            <a:ext cx="9465377" cy="451998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763" y="5219700"/>
            <a:ext cx="4329374" cy="432937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697200" y="7384387"/>
            <a:ext cx="1323667" cy="2486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2454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9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419100"/>
            <a:ext cx="4884365" cy="207676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832582" y="952500"/>
            <a:ext cx="3352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986725" y="952500"/>
            <a:ext cx="1009147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lăng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trụ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đáy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3cm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5cm.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515304" y="3338233"/>
            <a:ext cx="79248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Trên một miếng bìa, vẽ ba hình chữ nhật và hai hình vuông với kích thước như hình: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63229" y="3453070"/>
            <a:ext cx="19520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Gợi</a:t>
            </a:r>
            <a:r>
              <a:rPr lang="en-US" sz="4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ý:</a:t>
            </a:r>
            <a:endParaRPr lang="en-US" sz="4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4801" y="3544787"/>
            <a:ext cx="5791200" cy="48165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85" y="6007237"/>
            <a:ext cx="18289585" cy="4279763"/>
          </a:xfrm>
          <a:prstGeom prst="rect">
            <a:avLst/>
          </a:prstGeom>
        </p:spPr>
      </p:pic>
    </p:spTree>
  </p:cSld>
  <p:clrMapOvr>
    <a:masterClrMapping/>
  </p:clrMapOvr>
  <p:transition spd="slow"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160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729" y="-465306"/>
            <a:ext cx="16960542" cy="1121761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276600" y="1856359"/>
            <a:ext cx="132588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Cắt mi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ế</a:t>
            </a:r>
            <a:r>
              <a:rPr lang="vi-VN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ng 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bìa như hình vẽ rồi gấp theo đường nét đứt, ta được hình lăng trụ đứng có đáy là hình vuông.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Group 4"/>
          <p:cNvGrpSpPr/>
          <p:nvPr/>
        </p:nvGrpSpPr>
        <p:grpSpPr>
          <a:xfrm>
            <a:off x="7086600" y="4309260"/>
            <a:ext cx="3478983" cy="5463831"/>
            <a:chOff x="0" y="0"/>
            <a:chExt cx="7854889" cy="4864077"/>
          </a:xfrm>
        </p:grpSpPr>
        <p:pic>
          <p:nvPicPr>
            <p:cNvPr id="15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7854889" cy="4398738"/>
            </a:xfrm>
            <a:prstGeom prst="rect">
              <a:avLst/>
            </a:prstGeom>
          </p:spPr>
        </p:pic>
        <p:sp>
          <p:nvSpPr>
            <p:cNvPr id="16" name="TextBox 6"/>
            <p:cNvSpPr txBox="1"/>
            <p:nvPr/>
          </p:nvSpPr>
          <p:spPr>
            <a:xfrm>
              <a:off x="2731618" y="4421293"/>
              <a:ext cx="400809" cy="4427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199"/>
                </a:lnSpc>
                <a:spcBef>
                  <a:spcPct val="0"/>
                </a:spcBef>
              </a:pPr>
              <a:r>
                <a:rPr lang="en-US" sz="32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3200" u="none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TextBox 7"/>
            <p:cNvSpPr txBox="1"/>
            <p:nvPr/>
          </p:nvSpPr>
          <p:spPr>
            <a:xfrm>
              <a:off x="2330809" y="1494785"/>
              <a:ext cx="400809" cy="4427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199"/>
                </a:lnSpc>
                <a:spcBef>
                  <a:spcPct val="0"/>
                </a:spcBef>
              </a:pPr>
              <a:r>
                <a:rPr lang="en-US" sz="32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endParaRPr lang="en-US" sz="3200" u="none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TextBox 8"/>
            <p:cNvSpPr txBox="1"/>
            <p:nvPr/>
          </p:nvSpPr>
          <p:spPr>
            <a:xfrm>
              <a:off x="7041659" y="3830065"/>
              <a:ext cx="400809" cy="4427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199"/>
                </a:lnSpc>
                <a:spcBef>
                  <a:spcPct val="0"/>
                </a:spcBef>
              </a:pPr>
              <a:r>
                <a:rPr lang="en-US" sz="32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3200" u="none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301669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9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2609850" y="800100"/>
            <a:ext cx="13068300" cy="2133600"/>
            <a:chOff x="0" y="0"/>
            <a:chExt cx="13268465" cy="3050136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13268465" cy="3050136"/>
              <a:chOff x="0" y="0"/>
              <a:chExt cx="2968132" cy="68231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2968132" cy="682310"/>
              </a:xfrm>
              <a:custGeom>
                <a:avLst/>
                <a:gdLst/>
                <a:ahLst/>
                <a:cxnLst/>
                <a:rect l="l" t="t" r="r" b="b"/>
                <a:pathLst>
                  <a:path w="2968132" h="682310">
                    <a:moveTo>
                      <a:pt x="2843672" y="682310"/>
                    </a:moveTo>
                    <a:lnTo>
                      <a:pt x="124460" y="682310"/>
                    </a:lnTo>
                    <a:cubicBezTo>
                      <a:pt x="55880" y="682310"/>
                      <a:pt x="0" y="626430"/>
                      <a:pt x="0" y="55785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843672" y="0"/>
                    </a:lnTo>
                    <a:cubicBezTo>
                      <a:pt x="2912252" y="0"/>
                      <a:pt x="2968132" y="55880"/>
                      <a:pt x="2968132" y="124460"/>
                    </a:cubicBezTo>
                    <a:lnTo>
                      <a:pt x="2968132" y="557850"/>
                    </a:lnTo>
                    <a:cubicBezTo>
                      <a:pt x="2968132" y="626430"/>
                      <a:pt x="2912252" y="682310"/>
                      <a:pt x="2843672" y="682310"/>
                    </a:cubicBezTo>
                    <a:close/>
                  </a:path>
                </a:pathLst>
              </a:custGeom>
              <a:solidFill>
                <a:srgbClr val="AAC95B"/>
              </a:solidFill>
            </p:spPr>
          </p:sp>
        </p:grpSp>
        <p:sp>
          <p:nvSpPr>
            <p:cNvPr id="6" name="TextBox 6"/>
            <p:cNvSpPr txBox="1"/>
            <p:nvPr/>
          </p:nvSpPr>
          <p:spPr>
            <a:xfrm>
              <a:off x="718611" y="386504"/>
              <a:ext cx="11831242" cy="216887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en-US" sz="4000" b="1" dirty="0" err="1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Vận</a:t>
              </a:r>
              <a:r>
                <a:rPr lang="en-US" sz="4000" b="1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dụng</a:t>
              </a:r>
              <a:r>
                <a:rPr lang="en-US" sz="4000" b="1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2: </a:t>
              </a:r>
              <a:r>
                <a:rPr lang="en-US" sz="4000" dirty="0" err="1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Tạo</a:t>
              </a:r>
              <a:r>
                <a:rPr lang="en-US" sz="4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lập</a:t>
              </a:r>
              <a:r>
                <a:rPr lang="en-US" sz="4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4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lăng</a:t>
              </a:r>
              <a:r>
                <a:rPr lang="en-US" sz="4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trụ</a:t>
              </a:r>
              <a:r>
                <a:rPr lang="en-US" sz="4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đứng</a:t>
              </a:r>
              <a:r>
                <a:rPr lang="en-US" sz="4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4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đáy</a:t>
              </a:r>
              <a:r>
                <a:rPr lang="en-US" sz="4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4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tam </a:t>
              </a:r>
              <a:r>
                <a:rPr lang="en-US" sz="4000" dirty="0" err="1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giác</a:t>
              </a:r>
              <a:r>
                <a:rPr lang="en-US" sz="4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đều</a:t>
              </a:r>
              <a:r>
                <a:rPr lang="en-US" sz="4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cạnh</a:t>
              </a:r>
              <a:r>
                <a:rPr lang="en-US" sz="4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3cm </a:t>
              </a:r>
              <a:r>
                <a:rPr lang="en-US" sz="4000" dirty="0" err="1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4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chiều</a:t>
              </a:r>
              <a:r>
                <a:rPr lang="en-US" sz="4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cao</a:t>
              </a:r>
              <a:r>
                <a:rPr lang="en-US" sz="4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4 cm. </a:t>
              </a:r>
              <a:endPara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3581400" y="3038840"/>
            <a:ext cx="12496551" cy="18396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000" dirty="0"/>
              <a:t>Trên một miếng bìa, vẽ ba hình chữ nhật và hai hình vuông với kích thước như hình:</a:t>
            </a:r>
            <a:endParaRPr lang="en-US" sz="4000" dirty="0"/>
          </a:p>
        </p:txBody>
      </p:sp>
      <p:sp>
        <p:nvSpPr>
          <p:cNvPr id="7" name="Oval Callout 6"/>
          <p:cNvSpPr/>
          <p:nvPr/>
        </p:nvSpPr>
        <p:spPr>
          <a:xfrm>
            <a:off x="914400" y="3082426"/>
            <a:ext cx="2229614" cy="1433694"/>
          </a:xfrm>
          <a:prstGeom prst="wedgeEllipseCallout">
            <a:avLst>
              <a:gd name="adj1" fmla="val 42100"/>
              <a:gd name="adj2" fmla="val 46910"/>
            </a:avLst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Gợi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ý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1302" y="4931787"/>
            <a:ext cx="6685786" cy="508048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28898" y="5372100"/>
            <a:ext cx="6248942" cy="7011008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9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2609850" y="800100"/>
            <a:ext cx="13068300" cy="2133600"/>
            <a:chOff x="0" y="0"/>
            <a:chExt cx="13268465" cy="3050136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13268465" cy="3050136"/>
              <a:chOff x="0" y="0"/>
              <a:chExt cx="2968132" cy="68231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2968132" cy="682310"/>
              </a:xfrm>
              <a:custGeom>
                <a:avLst/>
                <a:gdLst/>
                <a:ahLst/>
                <a:cxnLst/>
                <a:rect l="l" t="t" r="r" b="b"/>
                <a:pathLst>
                  <a:path w="2968132" h="682310">
                    <a:moveTo>
                      <a:pt x="2843672" y="682310"/>
                    </a:moveTo>
                    <a:lnTo>
                      <a:pt x="124460" y="682310"/>
                    </a:lnTo>
                    <a:cubicBezTo>
                      <a:pt x="55880" y="682310"/>
                      <a:pt x="0" y="626430"/>
                      <a:pt x="0" y="55785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843672" y="0"/>
                    </a:lnTo>
                    <a:cubicBezTo>
                      <a:pt x="2912252" y="0"/>
                      <a:pt x="2968132" y="55880"/>
                      <a:pt x="2968132" y="124460"/>
                    </a:cubicBezTo>
                    <a:lnTo>
                      <a:pt x="2968132" y="557850"/>
                    </a:lnTo>
                    <a:cubicBezTo>
                      <a:pt x="2968132" y="626430"/>
                      <a:pt x="2912252" y="682310"/>
                      <a:pt x="2843672" y="682310"/>
                    </a:cubicBezTo>
                    <a:close/>
                  </a:path>
                </a:pathLst>
              </a:custGeom>
              <a:solidFill>
                <a:srgbClr val="AAC95B"/>
              </a:solidFill>
            </p:spPr>
          </p:sp>
        </p:grpSp>
        <p:sp>
          <p:nvSpPr>
            <p:cNvPr id="6" name="TextBox 6"/>
            <p:cNvSpPr txBox="1"/>
            <p:nvPr/>
          </p:nvSpPr>
          <p:spPr>
            <a:xfrm>
              <a:off x="718611" y="386504"/>
              <a:ext cx="11831242" cy="216887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en-US" sz="4000" b="1" dirty="0" err="1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Vận</a:t>
              </a:r>
              <a:r>
                <a:rPr lang="en-US" sz="4000" b="1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dụng</a:t>
              </a:r>
              <a:r>
                <a:rPr lang="en-US" sz="4000" b="1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2: </a:t>
              </a:r>
              <a:r>
                <a:rPr lang="en-US" sz="4000" dirty="0" err="1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Tạo</a:t>
              </a:r>
              <a:r>
                <a:rPr lang="en-US" sz="4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lập</a:t>
              </a:r>
              <a:r>
                <a:rPr lang="en-US" sz="4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4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lăng</a:t>
              </a:r>
              <a:r>
                <a:rPr lang="en-US" sz="4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trụ</a:t>
              </a:r>
              <a:r>
                <a:rPr lang="en-US" sz="4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đứng</a:t>
              </a:r>
              <a:r>
                <a:rPr lang="en-US" sz="4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4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đáy</a:t>
              </a:r>
              <a:r>
                <a:rPr lang="en-US" sz="4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4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tam </a:t>
              </a:r>
              <a:r>
                <a:rPr lang="en-US" sz="4000" dirty="0" err="1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giác</a:t>
              </a:r>
              <a:r>
                <a:rPr lang="en-US" sz="4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đều</a:t>
              </a:r>
              <a:r>
                <a:rPr lang="en-US" sz="4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cạnh</a:t>
              </a:r>
              <a:r>
                <a:rPr lang="en-US" sz="4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3cm </a:t>
              </a:r>
              <a:r>
                <a:rPr lang="en-US" sz="4000" dirty="0" err="1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4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chiều</a:t>
              </a:r>
              <a:r>
                <a:rPr lang="en-US" sz="4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cao</a:t>
              </a:r>
              <a:r>
                <a:rPr lang="en-US" sz="4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4 cm. </a:t>
              </a:r>
              <a:endPara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" name="Oval Callout 6"/>
          <p:cNvSpPr/>
          <p:nvPr/>
        </p:nvSpPr>
        <p:spPr>
          <a:xfrm>
            <a:off x="914400" y="3082426"/>
            <a:ext cx="2229614" cy="1433694"/>
          </a:xfrm>
          <a:prstGeom prst="wedgeEllipseCallout">
            <a:avLst>
              <a:gd name="adj1" fmla="val 42100"/>
              <a:gd name="adj2" fmla="val 46910"/>
            </a:avLst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Gợi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ý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505200" y="3204063"/>
            <a:ext cx="127254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Cắt miếng bìa như hình vẽ rồi gấp theo đường nét đứt, ta được hình lăng trụ đứng có đáy là tam giác đều.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5180951"/>
            <a:ext cx="3276600" cy="44962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2361110" y="7464411"/>
            <a:ext cx="5926890" cy="3825538"/>
          </a:xfrm>
          <a:prstGeom prst="rect">
            <a:avLst/>
          </a:prstGeom>
        </p:spPr>
      </p:pic>
      <p:pic>
        <p:nvPicPr>
          <p:cNvPr id="14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3883622" y="5295900"/>
            <a:ext cx="2881865" cy="7013389"/>
          </a:xfrm>
          <a:prstGeom prst="rect">
            <a:avLst/>
          </a:prstGeom>
        </p:spPr>
      </p:pic>
      <p:sp>
        <p:nvSpPr>
          <p:cNvPr id="15" name="AutoShape 20"/>
          <p:cNvSpPr/>
          <p:nvPr/>
        </p:nvSpPr>
        <p:spPr>
          <a:xfrm>
            <a:off x="12039600" y="9410700"/>
            <a:ext cx="6248400" cy="876300"/>
          </a:xfrm>
          <a:prstGeom prst="rect">
            <a:avLst/>
          </a:prstGeom>
          <a:solidFill>
            <a:srgbClr val="84653C"/>
          </a:solidFill>
        </p:spPr>
      </p:sp>
    </p:spTree>
    <p:extLst>
      <p:ext uri="{BB962C8B-B14F-4D97-AF65-F5344CB8AC3E}">
        <p14:creationId xmlns:p14="http://schemas.microsoft.com/office/powerpoint/2010/main" val="754869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AB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4"/>
          <p:cNvGrpSpPr/>
          <p:nvPr/>
        </p:nvGrpSpPr>
        <p:grpSpPr>
          <a:xfrm>
            <a:off x="1160690" y="876300"/>
            <a:ext cx="16212909" cy="7924800"/>
            <a:chOff x="0" y="0"/>
            <a:chExt cx="2745176" cy="746536"/>
          </a:xfrm>
          <a:solidFill>
            <a:schemeClr val="bg1"/>
          </a:solidFill>
        </p:grpSpPr>
        <p:sp>
          <p:nvSpPr>
            <p:cNvPr id="15" name="Freeform 15"/>
            <p:cNvSpPr/>
            <p:nvPr/>
          </p:nvSpPr>
          <p:spPr>
            <a:xfrm>
              <a:off x="0" y="0"/>
              <a:ext cx="2745176" cy="746536"/>
            </a:xfrm>
            <a:custGeom>
              <a:avLst/>
              <a:gdLst/>
              <a:ahLst/>
              <a:cxnLst/>
              <a:rect l="l" t="t" r="r" b="b"/>
              <a:pathLst>
                <a:path w="2745176" h="746536">
                  <a:moveTo>
                    <a:pt x="2620715" y="746536"/>
                  </a:moveTo>
                  <a:lnTo>
                    <a:pt x="124460" y="746536"/>
                  </a:lnTo>
                  <a:cubicBezTo>
                    <a:pt x="55880" y="746536"/>
                    <a:pt x="0" y="690656"/>
                    <a:pt x="0" y="62207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620716" y="0"/>
                  </a:lnTo>
                  <a:cubicBezTo>
                    <a:pt x="2689296" y="0"/>
                    <a:pt x="2745176" y="55880"/>
                    <a:pt x="2745176" y="124460"/>
                  </a:cubicBezTo>
                  <a:lnTo>
                    <a:pt x="2745176" y="622076"/>
                  </a:lnTo>
                  <a:cubicBezTo>
                    <a:pt x="2745176" y="690656"/>
                    <a:pt x="2689296" y="746536"/>
                    <a:pt x="2620716" y="746536"/>
                  </a:cubicBezTo>
                  <a:close/>
                </a:path>
              </a:pathLst>
            </a:custGeom>
            <a:grpFill/>
          </p:spPr>
        </p:sp>
      </p:grpSp>
      <p:sp>
        <p:nvSpPr>
          <p:cNvPr id="23" name="TextBox 22"/>
          <p:cNvSpPr txBox="1"/>
          <p:nvPr/>
        </p:nvSpPr>
        <p:spPr>
          <a:xfrm>
            <a:off x="5867400" y="1290534"/>
            <a:ext cx="6553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  <a:endParaRPr lang="en-US" sz="6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904999" y="2588137"/>
            <a:ext cx="457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(SGK - tr57)</a:t>
            </a:r>
            <a:endParaRPr lang="en-US" sz="40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904999" y="3312014"/>
            <a:ext cx="8001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lăng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trụ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6.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742950" indent="-742950" algn="just">
              <a:lnSpc>
                <a:spcPct val="150000"/>
              </a:lnSpc>
              <a:buAutoNum type="alphaLcParenR"/>
            </a:pP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AA’, CC’, A’B’, A’C’ (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6a)</a:t>
            </a:r>
          </a:p>
          <a:p>
            <a:pPr marL="742950" indent="-742950" algn="just">
              <a:lnSpc>
                <a:spcPct val="150000"/>
              </a:lnSpc>
              <a:buAutoNum type="alphaLcParenR"/>
            </a:pP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QH, PG, NF, PQ (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6b)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8763" y="3500978"/>
            <a:ext cx="7142072" cy="369340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85" y="6976585"/>
            <a:ext cx="18289585" cy="33104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0" y="0"/>
            <a:ext cx="18288000" cy="10287000"/>
          </a:xfrm>
          <a:prstGeom prst="roundRect">
            <a:avLst>
              <a:gd name="adj" fmla="val 0"/>
            </a:avLst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762000" y="800100"/>
            <a:ext cx="16764000" cy="8610600"/>
          </a:xfrm>
          <a:prstGeom prst="roundRect">
            <a:avLst>
              <a:gd name="adj" fmla="val 870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9400" y="1313619"/>
            <a:ext cx="6881276" cy="35585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1045581" y="1802285"/>
                <a:ext cx="9677400" cy="37856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a) Ta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: AA’ = BB’ = CC’,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BB’ = 9 cm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⇒ AA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’ = CC’ = 9 cm.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A’B’ = AB,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AB = 4 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cm ⇒ 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A’B’ = 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4cm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A’C’ = AC,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AC = 3 cm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A’C’ = 3 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cm</a:t>
                </a:r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5581" y="1802285"/>
                <a:ext cx="9677400" cy="3785652"/>
              </a:xfrm>
              <a:prstGeom prst="rect">
                <a:avLst/>
              </a:prstGeom>
              <a:blipFill rotWithShape="0">
                <a:blip r:embed="rId7"/>
                <a:stretch>
                  <a:fillRect l="-2268" b="-30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ctangle 15"/>
          <p:cNvSpPr/>
          <p:nvPr/>
        </p:nvSpPr>
        <p:spPr>
          <a:xfrm>
            <a:off x="4947021" y="5798731"/>
            <a:ext cx="115824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b) Ta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: ME  = PG = NF= QH,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ME = 7 cm</a:t>
            </a:r>
          </a:p>
          <a:p>
            <a:pPr algn="just"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⇒ QH = PG = NF= 7 cm</a:t>
            </a:r>
          </a:p>
          <a:p>
            <a:pPr algn="just"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PQ = HG,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HG = 4 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cm ⇒ 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PQ = 4 cm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3903" y="5905422"/>
            <a:ext cx="2341067" cy="551126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0323">
            <a:off x="2245233" y="-276418"/>
            <a:ext cx="2116069" cy="21499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8590" y="7229892"/>
            <a:ext cx="3645724" cy="2859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2229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2"/>
          <p:cNvSpPr/>
          <p:nvPr/>
        </p:nvSpPr>
        <p:spPr>
          <a:xfrm rot="158423">
            <a:off x="445979" y="655879"/>
            <a:ext cx="17165412" cy="10162269"/>
          </a:xfrm>
          <a:prstGeom prst="rect">
            <a:avLst/>
          </a:prstGeom>
          <a:solidFill>
            <a:srgbClr val="8A663F"/>
          </a:solidFill>
        </p:spPr>
      </p:sp>
      <p:sp>
        <p:nvSpPr>
          <p:cNvPr id="11" name="AutoShape 3"/>
          <p:cNvSpPr/>
          <p:nvPr/>
        </p:nvSpPr>
        <p:spPr>
          <a:xfrm>
            <a:off x="914400" y="1028700"/>
            <a:ext cx="16344900" cy="92583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</p:sp>
      <p:pic>
        <p:nvPicPr>
          <p:cNvPr id="12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4067540">
            <a:off x="14419489" y="533701"/>
            <a:ext cx="1704703" cy="1803051"/>
          </a:xfrm>
          <a:prstGeom prst="rect">
            <a:avLst/>
          </a:prstGeom>
        </p:spPr>
      </p:pic>
      <p:pic>
        <p:nvPicPr>
          <p:cNvPr id="13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20780305">
            <a:off x="12251296" y="9149320"/>
            <a:ext cx="2764792" cy="6987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9" name="TextBox 18"/>
          <p:cNvSpPr txBox="1"/>
          <p:nvPr/>
        </p:nvSpPr>
        <p:spPr>
          <a:xfrm>
            <a:off x="1413509" y="1638300"/>
            <a:ext cx="7772400" cy="71711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2 (SGK - tr57)</a:t>
            </a:r>
          </a:p>
          <a:p>
            <a:pPr algn="just">
              <a:lnSpc>
                <a:spcPct val="150000"/>
              </a:lnSpc>
            </a:pP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lăng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trụ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7.</a:t>
            </a:r>
          </a:p>
          <a:p>
            <a:pPr marL="742950" indent="-742950" algn="just">
              <a:lnSpc>
                <a:spcPct val="150000"/>
              </a:lnSpc>
              <a:buAutoNum type="alphaLcParenR"/>
            </a:pP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đáy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lăng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trụ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742950" indent="-742950" algn="just">
              <a:lnSpc>
                <a:spcPct val="150000"/>
              </a:lnSpc>
              <a:buAutoNum type="alphaLcParenR"/>
            </a:pP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Ở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7a,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BE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? Ở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7b,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MQ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711" y="2581700"/>
            <a:ext cx="7537787" cy="4452006"/>
          </a:xfrm>
          <a:prstGeom prst="rect">
            <a:avLst/>
          </a:prstGeom>
        </p:spPr>
      </p:pic>
      <p:pic>
        <p:nvPicPr>
          <p:cNvPr id="21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7"/>
              </a:ext>
            </a:extLst>
          </a:blip>
          <a:srcRect/>
          <a:stretch>
            <a:fillRect/>
          </a:stretch>
        </p:blipFill>
        <p:spPr>
          <a:xfrm>
            <a:off x="14601365" y="7478150"/>
            <a:ext cx="1964308" cy="21225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80237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 dir="l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160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364" y="65092"/>
            <a:ext cx="17259272" cy="1015681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574" y="939870"/>
            <a:ext cx="1998106" cy="19981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Rectangle 13"/>
          <p:cNvSpPr/>
          <p:nvPr/>
        </p:nvSpPr>
        <p:spPr>
          <a:xfrm>
            <a:off x="2857500" y="2891368"/>
            <a:ext cx="12573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Quan sát lăng kính, hộp đèn và hộp quà ở hình bên dưới. Cho biết các mặt bên của chúng là các hình gì?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426" y="4991100"/>
            <a:ext cx="8612395" cy="254457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803" y="7535672"/>
            <a:ext cx="1366121" cy="12517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4650110" y="8203450"/>
            <a:ext cx="1015213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đáy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1176039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9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985" y="208360"/>
            <a:ext cx="17686029" cy="9870279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5629315"/>
              </p:ext>
            </p:extLst>
          </p:nvPr>
        </p:nvGraphicFramePr>
        <p:xfrm>
          <a:off x="3581400" y="1071181"/>
          <a:ext cx="12192000" cy="414020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71700"/>
                <a:gridCol w="4876800"/>
                <a:gridCol w="5143500"/>
              </a:tblGrid>
              <a:tr h="122766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4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0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Mặt</a:t>
                      </a:r>
                      <a:r>
                        <a:rPr lang="en-US" sz="40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000" b="1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đáy</a:t>
                      </a:r>
                      <a:endParaRPr lang="en-US" sz="4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0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Mặt</a:t>
                      </a:r>
                      <a:r>
                        <a:rPr lang="en-US" sz="40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000" b="1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bên</a:t>
                      </a:r>
                      <a:endParaRPr lang="en-US" sz="4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2766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40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Hình</a:t>
                      </a:r>
                      <a:r>
                        <a:rPr lang="en-US" sz="40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7a</a:t>
                      </a:r>
                      <a:endParaRPr lang="en-US" sz="4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4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4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8486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40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Hình</a:t>
                      </a:r>
                      <a:r>
                        <a:rPr lang="en-US" sz="40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7b</a:t>
                      </a:r>
                      <a:endParaRPr lang="en-US" sz="4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4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4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644140" y="1010990"/>
            <a:ext cx="7391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553200" y="2544382"/>
            <a:ext cx="308930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ABC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DEF</a:t>
            </a:r>
          </a:p>
        </p:txBody>
      </p:sp>
      <p:sp>
        <p:nvSpPr>
          <p:cNvPr id="7" name="Rectangle 6"/>
          <p:cNvSpPr/>
          <p:nvPr/>
        </p:nvSpPr>
        <p:spPr>
          <a:xfrm>
            <a:off x="10820400" y="2521522"/>
            <a:ext cx="488204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ABED, BCFE, ACFD</a:t>
            </a:r>
          </a:p>
        </p:txBody>
      </p:sp>
      <p:sp>
        <p:nvSpPr>
          <p:cNvPr id="8" name="Rectangle 7"/>
          <p:cNvSpPr/>
          <p:nvPr/>
        </p:nvSpPr>
        <p:spPr>
          <a:xfrm>
            <a:off x="6381678" y="4092462"/>
            <a:ext cx="343235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ABCD, MNPQ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1322131" y="3634201"/>
            <a:ext cx="3878580" cy="16094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ABNM, BCPN, CDQP, ADQM.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826723" y="5389582"/>
            <a:ext cx="745295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pPr algn="just">
              <a:lnSpc>
                <a:spcPct val="150000"/>
              </a:lnSpc>
            </a:pP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Ở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7a: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BE = AD = CF</a:t>
            </a:r>
          </a:p>
          <a:p>
            <a:pPr algn="just"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Ở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7b: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MQ = NP = BC = AD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0400" y="5552281"/>
            <a:ext cx="6134100" cy="3622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739743"/>
      </p:ext>
    </p:extLst>
  </p:cSld>
  <p:clrMapOvr>
    <a:masterClrMapping/>
  </p:clrMapOvr>
  <p:transition spd="slow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11" grpId="0"/>
      <p:bldP spid="1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9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19199" y="876300"/>
            <a:ext cx="5486401" cy="1371600"/>
            <a:chOff x="0" y="0"/>
            <a:chExt cx="8406414" cy="191389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406414" cy="1913890"/>
            </a:xfrm>
            <a:custGeom>
              <a:avLst/>
              <a:gdLst/>
              <a:ahLst/>
              <a:cxnLst/>
              <a:rect l="l" t="t" r="r" b="b"/>
              <a:pathLst>
                <a:path w="8406414" h="1913890">
                  <a:moveTo>
                    <a:pt x="8281953" y="1913890"/>
                  </a:moveTo>
                  <a:lnTo>
                    <a:pt x="124460" y="1913890"/>
                  </a:lnTo>
                  <a:cubicBezTo>
                    <a:pt x="55880" y="1913890"/>
                    <a:pt x="0" y="1858010"/>
                    <a:pt x="0" y="17894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8281954" y="0"/>
                  </a:lnTo>
                  <a:cubicBezTo>
                    <a:pt x="8350534" y="0"/>
                    <a:pt x="8406414" y="55880"/>
                    <a:pt x="8406414" y="124460"/>
                  </a:cubicBezTo>
                  <a:lnTo>
                    <a:pt x="8406414" y="1789430"/>
                  </a:lnTo>
                  <a:cubicBezTo>
                    <a:pt x="8406414" y="1858010"/>
                    <a:pt x="8350534" y="1913890"/>
                    <a:pt x="8281954" y="1913890"/>
                  </a:cubicBezTo>
                  <a:close/>
                </a:path>
              </a:pathLst>
            </a:custGeom>
            <a:solidFill>
              <a:srgbClr val="89A5F4"/>
            </a:solidFill>
          </p:spPr>
        </p:sp>
      </p:grpSp>
      <p:sp>
        <p:nvSpPr>
          <p:cNvPr id="39" name="TextBox 38"/>
          <p:cNvSpPr txBox="1"/>
          <p:nvPr/>
        </p:nvSpPr>
        <p:spPr>
          <a:xfrm>
            <a:off x="1638299" y="1193463"/>
            <a:ext cx="464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4 (SGK - tr57)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219199" y="2392973"/>
            <a:ext cx="891540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lăng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trụ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kích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thước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9.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0" y="876300"/>
            <a:ext cx="5741072" cy="3432805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8502" y="4309105"/>
            <a:ext cx="2667000" cy="1443995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7288502" y="4515138"/>
            <a:ext cx="2667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1192502" y="6149037"/>
            <a:ext cx="8763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- Trên một miếng bìa, vẽ ba hình chữ nhật và hai tam giác với kích thước như hình vẽ: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5" name="Picture 44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9940" y="5152832"/>
            <a:ext cx="5741072" cy="48547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3" grpId="0"/>
      <p:bldP spid="4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9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19199" y="876300"/>
            <a:ext cx="5486401" cy="1371600"/>
            <a:chOff x="0" y="0"/>
            <a:chExt cx="8406414" cy="191389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406414" cy="1913890"/>
            </a:xfrm>
            <a:custGeom>
              <a:avLst/>
              <a:gdLst/>
              <a:ahLst/>
              <a:cxnLst/>
              <a:rect l="l" t="t" r="r" b="b"/>
              <a:pathLst>
                <a:path w="8406414" h="1913890">
                  <a:moveTo>
                    <a:pt x="8281953" y="1913890"/>
                  </a:moveTo>
                  <a:lnTo>
                    <a:pt x="124460" y="1913890"/>
                  </a:lnTo>
                  <a:cubicBezTo>
                    <a:pt x="55880" y="1913890"/>
                    <a:pt x="0" y="1858010"/>
                    <a:pt x="0" y="17894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8281954" y="0"/>
                  </a:lnTo>
                  <a:cubicBezTo>
                    <a:pt x="8350534" y="0"/>
                    <a:pt x="8406414" y="55880"/>
                    <a:pt x="8406414" y="124460"/>
                  </a:cubicBezTo>
                  <a:lnTo>
                    <a:pt x="8406414" y="1789430"/>
                  </a:lnTo>
                  <a:cubicBezTo>
                    <a:pt x="8406414" y="1858010"/>
                    <a:pt x="8350534" y="1913890"/>
                    <a:pt x="8281954" y="1913890"/>
                  </a:cubicBezTo>
                  <a:close/>
                </a:path>
              </a:pathLst>
            </a:custGeom>
            <a:solidFill>
              <a:srgbClr val="89A5F4"/>
            </a:solidFill>
          </p:spPr>
        </p:sp>
      </p:grpSp>
      <p:sp>
        <p:nvSpPr>
          <p:cNvPr id="39" name="TextBox 38"/>
          <p:cNvSpPr txBox="1"/>
          <p:nvPr/>
        </p:nvSpPr>
        <p:spPr>
          <a:xfrm>
            <a:off x="1638299" y="1193463"/>
            <a:ext cx="464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4 (SGK - tr57)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219199" y="2392973"/>
            <a:ext cx="891540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lăng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trụ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kích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thước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9.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0" y="876300"/>
            <a:ext cx="5741072" cy="3432805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8502" y="4309105"/>
            <a:ext cx="2667000" cy="1443995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7288502" y="4515138"/>
            <a:ext cx="2667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219199" y="5943893"/>
            <a:ext cx="9144000" cy="2762936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dirty="0"/>
              <a:t>- Cắt miếng bìa như hình vẽ rồi gấp theo các đường nét đứt, ta được hình lăng trụ đứng tam giác:</a:t>
            </a:r>
            <a:endParaRPr lang="en-US" sz="4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0" y="5921326"/>
            <a:ext cx="5855992" cy="3184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577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160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0"/>
            <a:ext cx="16960542" cy="1100423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66060" y="1511560"/>
            <a:ext cx="464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(SGK - tr57)</a:t>
            </a:r>
            <a:endParaRPr lang="en-US" sz="4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66060" y="2341753"/>
            <a:ext cx="829050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lăng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trụ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tứ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đáy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thoi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5 cm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7 cm (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10).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0320" y="1257300"/>
            <a:ext cx="3124200" cy="375809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" y="4971301"/>
            <a:ext cx="2667000" cy="1443995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99060" y="5177334"/>
            <a:ext cx="2667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896515" y="5700918"/>
            <a:ext cx="6354165" cy="27482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Vẽ 4 hình chữ nhật và 2 hình thoi với kích thước như hình </a:t>
            </a:r>
            <a:r>
              <a:rPr lang="vi-VN" sz="4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4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4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/>
          <p:cNvPicPr/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b="1724"/>
          <a:stretch/>
        </p:blipFill>
        <p:spPr bwMode="auto">
          <a:xfrm>
            <a:off x="9817423" y="5132017"/>
            <a:ext cx="5981700" cy="442411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239171" y="7176895"/>
            <a:ext cx="1805782" cy="2822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21818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20" grpId="0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160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0"/>
            <a:ext cx="16960542" cy="1100423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66060" y="1511560"/>
            <a:ext cx="464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(SGK - tr57)</a:t>
            </a:r>
            <a:endParaRPr lang="en-US" sz="4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66060" y="2341753"/>
            <a:ext cx="829050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lăng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trụ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tứ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đáy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thoi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5 cm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7 cm (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10).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0320" y="1257300"/>
            <a:ext cx="3124200" cy="375809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" y="4971301"/>
            <a:ext cx="2667000" cy="1443995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99060" y="5177334"/>
            <a:ext cx="2667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239171" y="7176895"/>
            <a:ext cx="1805782" cy="282221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009549" y="5504619"/>
            <a:ext cx="11072871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Gấp các cạnh BN, CP và DQ sao cho cạnh AM trùng với A’M’, B'C' trùng với AD; N'P' trùng với MQ ta được hình lăng trụ đứng tứ giác ABCD.MNPQ cần tạo lập.</a:t>
            </a:r>
            <a:endParaRPr lang="en-US" sz="4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Curved Connector 11"/>
          <p:cNvCxnSpPr/>
          <p:nvPr/>
        </p:nvCxnSpPr>
        <p:spPr>
          <a:xfrm rot="5400000" flipH="1" flipV="1">
            <a:off x="13333756" y="5828056"/>
            <a:ext cx="2273911" cy="776581"/>
          </a:xfrm>
          <a:prstGeom prst="curvedConnector3">
            <a:avLst>
              <a:gd name="adj1" fmla="val 2750"/>
            </a:avLst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4568092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AC9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" y="934925"/>
            <a:ext cx="18289585" cy="935207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591300" y="1299796"/>
            <a:ext cx="5105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  <a:endParaRPr lang="en-US" sz="6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466850" y="2274493"/>
            <a:ext cx="4495800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(SGK - tr57)</a:t>
            </a:r>
            <a:endParaRPr lang="en-US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307371" y="3234450"/>
            <a:ext cx="8466029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Tấm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bìa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8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lăng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trụ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đáy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. Cho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đáy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lăng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trụ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365" y="3511719"/>
            <a:ext cx="5962211" cy="399641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96006">
            <a:off x="8287714" y="-221883"/>
            <a:ext cx="1636372" cy="215522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029" y="7732953"/>
            <a:ext cx="2803951" cy="151128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8808068"/>
            <a:ext cx="2090768" cy="12701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255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9520" y="271927"/>
            <a:ext cx="16228959" cy="1002269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28226" y="1635868"/>
            <a:ext cx="3124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u="sng" dirty="0" err="1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u="sng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276600" y="2761026"/>
            <a:ext cx="819647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Hình lăng trụ đứng tạo lập được là: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 descr="https://baivan.net/sites/default/files/styles/giua_bai/public/d/m/Y/hfnh_lang_tru.png?itok=SUeD6pQk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4981" y="3689985"/>
            <a:ext cx="4598038" cy="338137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3276600" y="7163047"/>
            <a:ext cx="12954000" cy="1824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đáy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: 10 cm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15 cm</a:t>
            </a:r>
          </a:p>
          <a:p>
            <a:pPr algn="just">
              <a:lnSpc>
                <a:spcPct val="150000"/>
              </a:lnSpc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lăng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trụ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: 16 cm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676" y="3183129"/>
            <a:ext cx="3836610" cy="38366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24359" y="3937983"/>
            <a:ext cx="2609314" cy="6450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11419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2"/>
          <p:cNvGrpSpPr/>
          <p:nvPr/>
        </p:nvGrpSpPr>
        <p:grpSpPr>
          <a:xfrm>
            <a:off x="1219199" y="876300"/>
            <a:ext cx="5486401" cy="1371600"/>
            <a:chOff x="0" y="0"/>
            <a:chExt cx="8406414" cy="191389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0" name="Freeform 3"/>
            <p:cNvSpPr/>
            <p:nvPr/>
          </p:nvSpPr>
          <p:spPr>
            <a:xfrm>
              <a:off x="0" y="0"/>
              <a:ext cx="8406414" cy="1913890"/>
            </a:xfrm>
            <a:custGeom>
              <a:avLst/>
              <a:gdLst/>
              <a:ahLst/>
              <a:cxnLst/>
              <a:rect l="l" t="t" r="r" b="b"/>
              <a:pathLst>
                <a:path w="8406414" h="1913890">
                  <a:moveTo>
                    <a:pt x="8281953" y="1913890"/>
                  </a:moveTo>
                  <a:lnTo>
                    <a:pt x="124460" y="1913890"/>
                  </a:lnTo>
                  <a:cubicBezTo>
                    <a:pt x="55880" y="1913890"/>
                    <a:pt x="0" y="1858010"/>
                    <a:pt x="0" y="17894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8281954" y="0"/>
                  </a:lnTo>
                  <a:cubicBezTo>
                    <a:pt x="8350534" y="0"/>
                    <a:pt x="8406414" y="55880"/>
                    <a:pt x="8406414" y="124460"/>
                  </a:cubicBezTo>
                  <a:lnTo>
                    <a:pt x="8406414" y="1789430"/>
                  </a:lnTo>
                  <a:cubicBezTo>
                    <a:pt x="8406414" y="1858010"/>
                    <a:pt x="8350534" y="1913890"/>
                    <a:pt x="8281954" y="1913890"/>
                  </a:cubicBezTo>
                  <a:close/>
                </a:path>
              </a:pathLst>
            </a:custGeom>
            <a:grpFill/>
          </p:spPr>
        </p:sp>
      </p:grpSp>
      <p:sp>
        <p:nvSpPr>
          <p:cNvPr id="11" name="TextBox 10"/>
          <p:cNvSpPr txBox="1"/>
          <p:nvPr/>
        </p:nvSpPr>
        <p:spPr>
          <a:xfrm>
            <a:off x="1638299" y="1193463"/>
            <a:ext cx="464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6 (SGK - tr58)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638299" y="2416939"/>
            <a:ext cx="10287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tấm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bìa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11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lăng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trụ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đáy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thang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just">
              <a:lnSpc>
                <a:spcPct val="150000"/>
              </a:lnSpc>
            </a:pP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lăng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trụ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1562100"/>
            <a:ext cx="5665389" cy="3731855"/>
          </a:xfrm>
          <a:prstGeom prst="rect">
            <a:avLst/>
          </a:prstGeom>
        </p:spPr>
      </p:pic>
      <p:pic>
        <p:nvPicPr>
          <p:cNvPr id="15" name="Picture 1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3823" y="5664291"/>
            <a:ext cx="4365365" cy="4039334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Down Arrow 15"/>
          <p:cNvSpPr/>
          <p:nvPr/>
        </p:nvSpPr>
        <p:spPr>
          <a:xfrm rot="1239717">
            <a:off x="13665037" y="4976477"/>
            <a:ext cx="504887" cy="990600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Left Arrow 16"/>
          <p:cNvSpPr/>
          <p:nvPr/>
        </p:nvSpPr>
        <p:spPr>
          <a:xfrm>
            <a:off x="9982200" y="7429500"/>
            <a:ext cx="990600" cy="621842"/>
          </a:xfrm>
          <a:prstGeom prst="lef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724400" y="6661668"/>
            <a:ext cx="4563414" cy="1824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lăng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6 cm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566" y="4195135"/>
            <a:ext cx="3395766" cy="6041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8575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6" grpId="0" animBg="1"/>
      <p:bldP spid="17" grpId="0" animBg="1"/>
      <p:bldP spid="1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9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/>
          <p:cNvSpPr/>
          <p:nvPr/>
        </p:nvSpPr>
        <p:spPr>
          <a:xfrm>
            <a:off x="6819900" y="647700"/>
            <a:ext cx="4457700" cy="1676400"/>
          </a:xfrm>
          <a:prstGeom prst="cloud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219950" y="1131957"/>
            <a:ext cx="3657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4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67" r="17173"/>
          <a:stretch/>
        </p:blipFill>
        <p:spPr>
          <a:xfrm>
            <a:off x="907436" y="1996298"/>
            <a:ext cx="5638800" cy="671869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819900" y="2493324"/>
            <a:ext cx="795909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Cột mốc ngã ba biên giới ba nước Việt Nam – Lào – </a:t>
            </a:r>
            <a:r>
              <a:rPr lang="vi-VN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Campuchia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lăng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trụ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ounded Rectangular Callout 7"/>
          <p:cNvSpPr/>
          <p:nvPr/>
        </p:nvSpPr>
        <p:spPr>
          <a:xfrm>
            <a:off x="6939291" y="5776522"/>
            <a:ext cx="6079510" cy="2157022"/>
          </a:xfrm>
          <a:prstGeom prst="wedgeRoundRectCallout">
            <a:avLst>
              <a:gd name="adj1" fmla="val -59714"/>
              <a:gd name="adj2" fmla="val 35227"/>
              <a:gd name="adj3" fmla="val 16667"/>
            </a:avLst>
          </a:prstGeom>
          <a:solidFill>
            <a:schemeClr val="bg1"/>
          </a:solidFill>
          <a:ln w="28575">
            <a:solidFill>
              <a:srgbClr val="002060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4000" i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000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000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4000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4000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4000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4000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4000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cột</a:t>
            </a:r>
            <a:r>
              <a:rPr lang="en-US" sz="4000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mốc</a:t>
            </a:r>
            <a:r>
              <a:rPr lang="en-US" sz="4000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4000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000" i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808357"/>
            <a:ext cx="19112616" cy="7541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853940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" grpId="0"/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9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6786366" y="3715889"/>
            <a:ext cx="4730794" cy="4528580"/>
            <a:chOff x="0" y="0"/>
            <a:chExt cx="1600293" cy="153189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600293" cy="1531890"/>
            </a:xfrm>
            <a:custGeom>
              <a:avLst/>
              <a:gdLst/>
              <a:ahLst/>
              <a:cxnLst/>
              <a:rect l="l" t="t" r="r" b="b"/>
              <a:pathLst>
                <a:path w="1600293" h="1531890">
                  <a:moveTo>
                    <a:pt x="1475833" y="1531890"/>
                  </a:moveTo>
                  <a:lnTo>
                    <a:pt x="124460" y="1531890"/>
                  </a:lnTo>
                  <a:cubicBezTo>
                    <a:pt x="55880" y="1531890"/>
                    <a:pt x="0" y="1476010"/>
                    <a:pt x="0" y="14074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475833" y="0"/>
                  </a:lnTo>
                  <a:cubicBezTo>
                    <a:pt x="1544413" y="0"/>
                    <a:pt x="1600293" y="55880"/>
                    <a:pt x="1600293" y="124460"/>
                  </a:cubicBezTo>
                  <a:lnTo>
                    <a:pt x="1600293" y="1407430"/>
                  </a:lnTo>
                  <a:cubicBezTo>
                    <a:pt x="1600293" y="1476010"/>
                    <a:pt x="1544413" y="1531890"/>
                    <a:pt x="1475833" y="1531890"/>
                  </a:cubicBezTo>
                  <a:close/>
                </a:path>
              </a:pathLst>
            </a:custGeom>
            <a:solidFill>
              <a:srgbClr val="FFBAB3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11684246" y="3715889"/>
            <a:ext cx="4730794" cy="4528580"/>
            <a:chOff x="0" y="0"/>
            <a:chExt cx="1600293" cy="153189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600293" cy="1531890"/>
            </a:xfrm>
            <a:custGeom>
              <a:avLst/>
              <a:gdLst/>
              <a:ahLst/>
              <a:cxnLst/>
              <a:rect l="l" t="t" r="r" b="b"/>
              <a:pathLst>
                <a:path w="1600293" h="1531890">
                  <a:moveTo>
                    <a:pt x="1475833" y="1531890"/>
                  </a:moveTo>
                  <a:lnTo>
                    <a:pt x="124460" y="1531890"/>
                  </a:lnTo>
                  <a:cubicBezTo>
                    <a:pt x="55880" y="1531890"/>
                    <a:pt x="0" y="1476010"/>
                    <a:pt x="0" y="14074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475833" y="0"/>
                  </a:lnTo>
                  <a:cubicBezTo>
                    <a:pt x="1544413" y="0"/>
                    <a:pt x="1600293" y="55880"/>
                    <a:pt x="1600293" y="124460"/>
                  </a:cubicBezTo>
                  <a:lnTo>
                    <a:pt x="1600293" y="1407430"/>
                  </a:lnTo>
                  <a:cubicBezTo>
                    <a:pt x="1600293" y="1476010"/>
                    <a:pt x="1544413" y="1531890"/>
                    <a:pt x="1475833" y="1531890"/>
                  </a:cubicBezTo>
                  <a:close/>
                </a:path>
              </a:pathLst>
            </a:custGeom>
            <a:solidFill>
              <a:srgbClr val="FFBAB3"/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1811058" y="3715889"/>
            <a:ext cx="4730794" cy="4528580"/>
            <a:chOff x="0" y="0"/>
            <a:chExt cx="1600293" cy="153189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600293" cy="1531890"/>
            </a:xfrm>
            <a:custGeom>
              <a:avLst/>
              <a:gdLst/>
              <a:ahLst/>
              <a:cxnLst/>
              <a:rect l="l" t="t" r="r" b="b"/>
              <a:pathLst>
                <a:path w="1600293" h="1531890">
                  <a:moveTo>
                    <a:pt x="1475833" y="1531890"/>
                  </a:moveTo>
                  <a:lnTo>
                    <a:pt x="124460" y="1531890"/>
                  </a:lnTo>
                  <a:cubicBezTo>
                    <a:pt x="55880" y="1531890"/>
                    <a:pt x="0" y="1476010"/>
                    <a:pt x="0" y="14074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475833" y="0"/>
                  </a:lnTo>
                  <a:cubicBezTo>
                    <a:pt x="1544413" y="0"/>
                    <a:pt x="1600293" y="55880"/>
                    <a:pt x="1600293" y="124460"/>
                  </a:cubicBezTo>
                  <a:lnTo>
                    <a:pt x="1600293" y="1407430"/>
                  </a:lnTo>
                  <a:cubicBezTo>
                    <a:pt x="1600293" y="1476010"/>
                    <a:pt x="1544413" y="1531890"/>
                    <a:pt x="1475833" y="1531890"/>
                  </a:cubicBezTo>
                  <a:close/>
                </a:path>
              </a:pathLst>
            </a:custGeom>
            <a:solidFill>
              <a:srgbClr val="FFBAB3"/>
            </a:solidFill>
          </p:spPr>
        </p:sp>
      </p:grpSp>
      <p:grpSp>
        <p:nvGrpSpPr>
          <p:cNvPr id="17" name="Group 17"/>
          <p:cNvGrpSpPr/>
          <p:nvPr/>
        </p:nvGrpSpPr>
        <p:grpSpPr>
          <a:xfrm>
            <a:off x="3331799" y="2871233"/>
            <a:ext cx="1689312" cy="1689312"/>
            <a:chOff x="0" y="0"/>
            <a:chExt cx="6350000" cy="6350000"/>
          </a:xfrm>
        </p:grpSpPr>
        <p:sp>
          <p:nvSpPr>
            <p:cNvPr id="18" name="Freeform 1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BAB3"/>
            </a:solidFill>
          </p:spPr>
        </p:sp>
      </p:grpSp>
      <p:grpSp>
        <p:nvGrpSpPr>
          <p:cNvPr id="19" name="Group 19"/>
          <p:cNvGrpSpPr/>
          <p:nvPr/>
        </p:nvGrpSpPr>
        <p:grpSpPr>
          <a:xfrm>
            <a:off x="13204987" y="2871233"/>
            <a:ext cx="1689312" cy="1689312"/>
            <a:chOff x="0" y="0"/>
            <a:chExt cx="6350000" cy="6350000"/>
          </a:xfrm>
        </p:grpSpPr>
        <p:sp>
          <p:nvSpPr>
            <p:cNvPr id="20" name="Freeform 2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BAB3"/>
            </a:solidFill>
          </p:spPr>
        </p:sp>
      </p:grpSp>
      <p:pic>
        <p:nvPicPr>
          <p:cNvPr id="21" name="Picture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3752998" y="3271327"/>
            <a:ext cx="593288" cy="889124"/>
          </a:xfrm>
          <a:prstGeom prst="rect">
            <a:avLst/>
          </a:prstGeom>
        </p:spPr>
      </p:pic>
      <p:grpSp>
        <p:nvGrpSpPr>
          <p:cNvPr id="22" name="Group 22"/>
          <p:cNvGrpSpPr/>
          <p:nvPr/>
        </p:nvGrpSpPr>
        <p:grpSpPr>
          <a:xfrm>
            <a:off x="8307107" y="2871233"/>
            <a:ext cx="1689312" cy="1689312"/>
            <a:chOff x="0" y="0"/>
            <a:chExt cx="6350000" cy="6350000"/>
          </a:xfrm>
        </p:grpSpPr>
        <p:sp>
          <p:nvSpPr>
            <p:cNvPr id="23" name="Freeform 2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BAB3"/>
            </a:solidFill>
          </p:spPr>
        </p:sp>
      </p:grpSp>
      <p:pic>
        <p:nvPicPr>
          <p:cNvPr id="24" name="Picture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8749345" y="3300043"/>
            <a:ext cx="804836" cy="788739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3861319" y="3271327"/>
            <a:ext cx="644629" cy="846171"/>
          </a:xfrm>
          <a:prstGeom prst="rect">
            <a:avLst/>
          </a:prstGeom>
        </p:spPr>
      </p:pic>
      <p:sp>
        <p:nvSpPr>
          <p:cNvPr id="26" name="TextBox 26"/>
          <p:cNvSpPr txBox="1"/>
          <p:nvPr/>
        </p:nvSpPr>
        <p:spPr>
          <a:xfrm>
            <a:off x="3558572" y="819874"/>
            <a:ext cx="11170856" cy="12313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00"/>
              </a:lnSpc>
            </a:pPr>
            <a:r>
              <a:rPr lang="en-US" sz="66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  <a:endParaRPr lang="en-US" sz="66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048364" y="4641491"/>
            <a:ext cx="4270538" cy="18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981640" y="4672136"/>
            <a:ext cx="427053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SBT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1914373" y="4672136"/>
            <a:ext cx="427053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70" y="5380541"/>
            <a:ext cx="18289585" cy="8266892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098" y="1241722"/>
            <a:ext cx="15271804" cy="7803556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2874935" y="2552700"/>
            <a:ext cx="12568784" cy="45704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3: HÌNH LĂNG TRỤ ĐỨNG TAM GIÁC, HÌNH LĂNG TRỤ ĐỨNG TỨ GIÁC (2 </a:t>
            </a:r>
            <a:r>
              <a:rPr lang="en-US" sz="6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6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6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57474" y="4518135"/>
            <a:ext cx="2933052" cy="896210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7703024" y="-1197272"/>
            <a:ext cx="2437194" cy="23945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882047" y="4046804"/>
            <a:ext cx="3279932" cy="8090093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571500"/>
            <a:ext cx="17801863" cy="9937341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667000" y="2816031"/>
            <a:ext cx="1347979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HẸN GẶP LẠI CÁC EM TRONG TIẾT HỌC SAU!</a:t>
            </a:r>
            <a:endParaRPr lang="en-US" sz="80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8494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9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581400" y="3491979"/>
            <a:ext cx="7002291" cy="3832566"/>
            <a:chOff x="0" y="0"/>
            <a:chExt cx="8543362" cy="5110089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8543362" cy="5110089"/>
              <a:chOff x="0" y="0"/>
              <a:chExt cx="2167483" cy="1296448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2167483" cy="1296448"/>
              </a:xfrm>
              <a:custGeom>
                <a:avLst/>
                <a:gdLst/>
                <a:ahLst/>
                <a:cxnLst/>
                <a:rect l="l" t="t" r="r" b="b"/>
                <a:pathLst>
                  <a:path w="2167483" h="1296448">
                    <a:moveTo>
                      <a:pt x="2043023" y="1296448"/>
                    </a:moveTo>
                    <a:lnTo>
                      <a:pt x="124460" y="1296448"/>
                    </a:lnTo>
                    <a:cubicBezTo>
                      <a:pt x="55880" y="1296448"/>
                      <a:pt x="0" y="1240568"/>
                      <a:pt x="0" y="1171988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043023" y="0"/>
                    </a:lnTo>
                    <a:cubicBezTo>
                      <a:pt x="2111603" y="0"/>
                      <a:pt x="2167483" y="55880"/>
                      <a:pt x="2167483" y="124460"/>
                    </a:cubicBezTo>
                    <a:lnTo>
                      <a:pt x="2167483" y="1171988"/>
                    </a:lnTo>
                    <a:cubicBezTo>
                      <a:pt x="2167483" y="1240568"/>
                      <a:pt x="2111603" y="1296448"/>
                      <a:pt x="2043023" y="1296448"/>
                    </a:cubicBezTo>
                    <a:close/>
                  </a:path>
                </a:pathLst>
              </a:custGeom>
              <a:solidFill>
                <a:srgbClr val="FFBAB3"/>
              </a:solidFill>
            </p:spPr>
          </p:sp>
        </p:grpSp>
        <p:sp>
          <p:nvSpPr>
            <p:cNvPr id="5" name="TextBox 5"/>
            <p:cNvSpPr txBox="1"/>
            <p:nvPr/>
          </p:nvSpPr>
          <p:spPr>
            <a:xfrm>
              <a:off x="511443" y="657529"/>
              <a:ext cx="7238002" cy="80363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680"/>
                </a:lnSpc>
              </a:pPr>
              <a:r>
                <a:rPr lang="en-US" sz="4400" b="1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01</a:t>
              </a:r>
              <a:endParaRPr lang="en-US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0812292" y="3452620"/>
            <a:ext cx="7247108" cy="3832566"/>
            <a:chOff x="0" y="0"/>
            <a:chExt cx="8543362" cy="5110089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8543362" cy="5110089"/>
              <a:chOff x="0" y="0"/>
              <a:chExt cx="2167483" cy="1296448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2167483" cy="1296448"/>
              </a:xfrm>
              <a:custGeom>
                <a:avLst/>
                <a:gdLst/>
                <a:ahLst/>
                <a:cxnLst/>
                <a:rect l="l" t="t" r="r" b="b"/>
                <a:pathLst>
                  <a:path w="2167483" h="1296448">
                    <a:moveTo>
                      <a:pt x="2043023" y="1296448"/>
                    </a:moveTo>
                    <a:lnTo>
                      <a:pt x="124460" y="1296448"/>
                    </a:lnTo>
                    <a:cubicBezTo>
                      <a:pt x="55880" y="1296448"/>
                      <a:pt x="0" y="1240568"/>
                      <a:pt x="0" y="1171988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043023" y="0"/>
                    </a:lnTo>
                    <a:cubicBezTo>
                      <a:pt x="2111603" y="0"/>
                      <a:pt x="2167483" y="55880"/>
                      <a:pt x="2167483" y="124460"/>
                    </a:cubicBezTo>
                    <a:lnTo>
                      <a:pt x="2167483" y="1171988"/>
                    </a:lnTo>
                    <a:cubicBezTo>
                      <a:pt x="2167483" y="1240568"/>
                      <a:pt x="2111603" y="1296448"/>
                      <a:pt x="2043023" y="1296448"/>
                    </a:cubicBezTo>
                    <a:close/>
                  </a:path>
                </a:pathLst>
              </a:custGeom>
              <a:solidFill>
                <a:srgbClr val="FFBAB3"/>
              </a:solidFill>
            </p:spPr>
          </p:sp>
        </p:grpSp>
        <p:sp>
          <p:nvSpPr>
            <p:cNvPr id="10" name="TextBox 10"/>
            <p:cNvSpPr txBox="1"/>
            <p:nvPr/>
          </p:nvSpPr>
          <p:spPr>
            <a:xfrm>
              <a:off x="511443" y="657529"/>
              <a:ext cx="7238002" cy="80363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680"/>
                </a:lnSpc>
              </a:pPr>
              <a:r>
                <a:rPr lang="en-US" sz="4400" b="1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02</a:t>
              </a:r>
              <a:endParaRPr lang="en-US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4800600" y="931497"/>
            <a:ext cx="8345259" cy="12313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00"/>
              </a:lnSpc>
            </a:pPr>
            <a:r>
              <a:rPr lang="en-US" sz="6600" b="1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  <a:endParaRPr lang="en-US" sz="6600" b="1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AutoShape 13"/>
          <p:cNvSpPr/>
          <p:nvPr/>
        </p:nvSpPr>
        <p:spPr>
          <a:xfrm>
            <a:off x="0" y="8808068"/>
            <a:ext cx="18288000" cy="1478932"/>
          </a:xfrm>
          <a:prstGeom prst="rect">
            <a:avLst/>
          </a:prstGeom>
          <a:solidFill>
            <a:srgbClr val="84653C"/>
          </a:solidFill>
        </p:spPr>
      </p:sp>
      <p:sp>
        <p:nvSpPr>
          <p:cNvPr id="16" name="TextBox 15"/>
          <p:cNvSpPr txBox="1"/>
          <p:nvPr/>
        </p:nvSpPr>
        <p:spPr>
          <a:xfrm>
            <a:off x="3810001" y="4399407"/>
            <a:ext cx="66466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lăng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trụ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lăng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trụ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tứ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112510" y="4399407"/>
            <a:ext cx="664667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lăng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trụ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lăng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trụ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tứ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186" y="2933700"/>
            <a:ext cx="3334801" cy="7748688"/>
          </a:xfrm>
          <a:prstGeom prst="rect">
            <a:avLst/>
          </a:prstGeom>
        </p:spPr>
      </p:pic>
    </p:spTree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9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143000" y="952500"/>
            <a:ext cx="1561799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4400" b="1" dirty="0" err="1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4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lăng</a:t>
            </a:r>
            <a:r>
              <a:rPr lang="en-US" sz="44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</a:t>
            </a:r>
            <a:r>
              <a:rPr lang="en-US" sz="44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lang="en-US" sz="44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4400" b="1" dirty="0" err="1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44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b="1" dirty="0" err="1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4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lăng</a:t>
            </a:r>
            <a:r>
              <a:rPr lang="en-US" sz="44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</a:t>
            </a:r>
            <a:r>
              <a:rPr lang="en-US" sz="44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lang="en-US" sz="44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tứ</a:t>
            </a:r>
            <a:r>
              <a:rPr lang="en-US" sz="44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endParaRPr lang="en-US" sz="44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14380" y="2337328"/>
            <a:ext cx="102220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4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4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đôi</a:t>
            </a:r>
            <a:r>
              <a:rPr lang="en-US" sz="4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4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HĐKP</a:t>
            </a:r>
            <a:r>
              <a:rPr lang="en-US" sz="4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874" y="2101991"/>
            <a:ext cx="1178560" cy="117856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368591" y="3202828"/>
            <a:ext cx="153924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đáy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4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đáy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tứ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1222725" y="3399982"/>
            <a:ext cx="2209800" cy="846279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HĐKP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6222764"/>
            <a:ext cx="8312026" cy="259274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6306800" y="3716994"/>
            <a:ext cx="1752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</a:t>
            </a:r>
            <a:endParaRPr lang="en-US" sz="4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5924185" y="5800058"/>
            <a:ext cx="21352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</a:t>
            </a:r>
            <a:endParaRPr lang="en-US" sz="4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8" name="Curved Connector 17"/>
          <p:cNvCxnSpPr>
            <a:endCxn id="15" idx="2"/>
          </p:cNvCxnSpPr>
          <p:nvPr/>
        </p:nvCxnSpPr>
        <p:spPr>
          <a:xfrm flipV="1">
            <a:off x="16306800" y="4424880"/>
            <a:ext cx="876300" cy="413820"/>
          </a:xfrm>
          <a:prstGeom prst="curvedConnector2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urved Connector 23"/>
          <p:cNvCxnSpPr>
            <a:endCxn id="16" idx="0"/>
          </p:cNvCxnSpPr>
          <p:nvPr/>
        </p:nvCxnSpPr>
        <p:spPr>
          <a:xfrm>
            <a:off x="15924185" y="5524500"/>
            <a:ext cx="1067608" cy="275558"/>
          </a:xfrm>
          <a:prstGeom prst="curvedConnector2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181074"/>
            <a:ext cx="18289585" cy="13686706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  <p:bldP spid="12" grpId="0" animBg="1"/>
      <p:bldP spid="15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255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28700" y="345857"/>
            <a:ext cx="16230600" cy="9941143"/>
          </a:xfrm>
          <a:prstGeom prst="rect">
            <a:avLst/>
          </a:prstGeom>
          <a:solidFill>
            <a:schemeClr val="bg1"/>
          </a:solidFill>
        </p:spPr>
      </p:sp>
      <p:sp>
        <p:nvSpPr>
          <p:cNvPr id="26" name="Rectangle 25"/>
          <p:cNvSpPr/>
          <p:nvPr/>
        </p:nvSpPr>
        <p:spPr>
          <a:xfrm>
            <a:off x="2733858" y="572979"/>
            <a:ext cx="138303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vi-VN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uan 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sát hình 2 và hình 3 mô tả, thảo luận nhóm, nói cho nhau nghe các yếu tố cơ bản về </a:t>
            </a:r>
            <a:r>
              <a:rPr lang="vi-VN" sz="40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đỉnh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vi-VN" sz="40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 bên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vi-VN" sz="40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cạnh bên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vi-VN" sz="40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 bên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vi-VN" sz="40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 đáy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vi-VN" sz="40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 cao 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các mặt của hình lăng trụ đứng tam giác và hình lăng trụ đứng tứ giác.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136" y="986551"/>
            <a:ext cx="902220" cy="170637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0682" y="4323493"/>
            <a:ext cx="3048000" cy="534987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9008" y="4585752"/>
            <a:ext cx="3749696" cy="508761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5905500"/>
            <a:ext cx="17600677" cy="6303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895991"/>
      </p:ext>
    </p:extLst>
  </p:cSld>
  <p:clrMapOvr>
    <a:masterClrMapping/>
  </p:clrMapOvr>
  <p:transition spd="slow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9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143000" y="1032085"/>
            <a:ext cx="12241095" cy="75713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b="1" dirty="0">
                <a:latin typeface="Arial" panose="020B0604020202020204" pitchFamily="34" charset="0"/>
                <a:cs typeface="Arial" panose="020B0604020202020204" pitchFamily="34" charset="0"/>
              </a:rPr>
              <a:t>Hình ABC.DEF (Hình 2) là hình lăng trụ đứng.</a:t>
            </a:r>
          </a:p>
          <a:p>
            <a:pPr algn="just">
              <a:lnSpc>
                <a:spcPct val="150000"/>
              </a:lnSpc>
            </a:pP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Trong hình này: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, B, C, D, E, F gọi là các đỉnh.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Ba 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mặt bên ACFD, BCFE, ABED là các hình chữ </a:t>
            </a:r>
            <a:r>
              <a:rPr lang="vi-VN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nhật.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Các đoạn thẳng AD, BE, CF bằng nhau và song song với nhau, chúng được gọi là các cạnh bên.</a:t>
            </a:r>
            <a:endParaRPr lang="en-US" sz="3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Mặt 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ABC và mặt DEF song song với nhau và được gọi là hai mặt đáy.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Độ 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dài cạnh AD được gọi là chiều cao của hình lăng trụ.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74322" y="344063"/>
            <a:ext cx="3048000" cy="5349875"/>
          </a:xfrm>
          <a:prstGeom prst="rect">
            <a:avLst/>
          </a:prstGeom>
        </p:spPr>
      </p:pic>
      <p:sp>
        <p:nvSpPr>
          <p:cNvPr id="6" name="AutoShape 8"/>
          <p:cNvSpPr/>
          <p:nvPr/>
        </p:nvSpPr>
        <p:spPr>
          <a:xfrm>
            <a:off x="0" y="9334500"/>
            <a:ext cx="18288000" cy="952500"/>
          </a:xfrm>
          <a:prstGeom prst="rect">
            <a:avLst/>
          </a:prstGeom>
          <a:solidFill>
            <a:srgbClr val="84653C"/>
          </a:solidFill>
        </p:spPr>
      </p:sp>
      <p:pic>
        <p:nvPicPr>
          <p:cNvPr id="7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2508645" y="5693938"/>
            <a:ext cx="5779355" cy="3761835"/>
          </a:xfrm>
          <a:prstGeom prst="rect">
            <a:avLst/>
          </a:prstGeom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9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4602480" y="712973"/>
            <a:ext cx="9144000" cy="5632311"/>
          </a:xfrm>
          <a:prstGeom prst="rect">
            <a:avLst/>
          </a:prstGeom>
        </p:spPr>
        <p:txBody>
          <a:bodyPr>
            <a:spAutoFit/>
          </a:bodyPr>
          <a:lstStyle/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40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lăng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trụ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40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4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lăng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trụ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đáy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40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lăng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trụ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tứ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đáy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tứ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257300"/>
            <a:ext cx="3544189" cy="4808782"/>
          </a:xfrm>
          <a:prstGeom prst="rect">
            <a:avLst/>
          </a:prstGeom>
        </p:spPr>
      </p:pic>
      <p:sp>
        <p:nvSpPr>
          <p:cNvPr id="25" name="Rounded Rectangular Callout 24"/>
          <p:cNvSpPr/>
          <p:nvPr/>
        </p:nvSpPr>
        <p:spPr>
          <a:xfrm>
            <a:off x="1091283" y="6383202"/>
            <a:ext cx="2413917" cy="1219200"/>
          </a:xfrm>
          <a:prstGeom prst="wedgeRoundRectCallout">
            <a:avLst>
              <a:gd name="adj1" fmla="val 63089"/>
              <a:gd name="adj2" fmla="val 40833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4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</a:t>
            </a:r>
            <a:endParaRPr lang="en-US" sz="4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077011" y="6664214"/>
            <a:ext cx="8749071" cy="1824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hộp chữ nhật, hình lập phương là hình lăng trụ đứng tứ giác.</a:t>
            </a:r>
            <a:endParaRPr lang="en-US" sz="4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22099"/>
            <a:ext cx="19112616" cy="7541406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33400" y="383625"/>
            <a:ext cx="17960373" cy="10260457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9717517" y="983775"/>
            <a:ext cx="6169717" cy="3496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75"/>
              </a:lnSpc>
            </a:pPr>
            <a:r>
              <a:rPr lang="en-US" sz="4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endParaRPr lang="en-US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09019" y="1985958"/>
            <a:ext cx="1489396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lăng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trụ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tứ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3. </a:t>
            </a:r>
          </a:p>
          <a:p>
            <a:pPr marL="742950" indent="-742950" algn="just">
              <a:lnSpc>
                <a:spcPct val="150000"/>
              </a:lnSpc>
              <a:buAutoNum type="alphaLcParenR"/>
            </a:pP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đáy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lăng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trụ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tứ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742950" indent="-742950" algn="just">
              <a:lnSpc>
                <a:spcPct val="150000"/>
              </a:lnSpc>
              <a:buAutoNum type="alphaLcParenR"/>
            </a:pP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AE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4471" y="899432"/>
            <a:ext cx="521220" cy="98578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4555" y="4962065"/>
            <a:ext cx="3544189" cy="4808782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5894581" y="6014509"/>
            <a:ext cx="1081730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đáy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: ABCD, EFGH</a:t>
            </a:r>
          </a:p>
          <a:p>
            <a:pPr algn="just">
              <a:lnSpc>
                <a:spcPct val="150000"/>
              </a:lnSpc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: ABFE; ADHE; CDHG; BCGF</a:t>
            </a:r>
          </a:p>
          <a:p>
            <a:pPr algn="just"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AE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BF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; CG; DH.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643889" y="5129134"/>
            <a:ext cx="3276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5654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  <p:bldP spid="2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516</TotalTime>
  <Words>1497</Words>
  <Application>Microsoft Office PowerPoint</Application>
  <PresentationFormat>Custom</PresentationFormat>
  <Paragraphs>125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5" baseType="lpstr">
      <vt:lpstr>Calibri</vt:lpstr>
      <vt:lpstr>Wingdings</vt:lpstr>
      <vt:lpstr>Arial</vt:lpstr>
      <vt:lpstr>Cambria Math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Microsoft account</cp:lastModifiedBy>
  <cp:revision>32</cp:revision>
  <dcterms:created xsi:type="dcterms:W3CDTF">2006-08-16T00:00:00Z</dcterms:created>
  <dcterms:modified xsi:type="dcterms:W3CDTF">2022-06-20T09:13:07Z</dcterms:modified>
  <dc:identifier>DAEs52c6gtQ</dc:identifier>
</cp:coreProperties>
</file>