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8" r:id="rId2"/>
    <p:sldId id="287" r:id="rId3"/>
    <p:sldId id="284" r:id="rId4"/>
    <p:sldId id="286" r:id="rId5"/>
    <p:sldId id="256" r:id="rId6"/>
    <p:sldId id="271" r:id="rId7"/>
    <p:sldId id="291" r:id="rId8"/>
    <p:sldId id="289" r:id="rId9"/>
    <p:sldId id="269" r:id="rId10"/>
    <p:sldId id="290" r:id="rId11"/>
    <p:sldId id="257" r:id="rId12"/>
    <p:sldId id="260" r:id="rId13"/>
    <p:sldId id="270" r:id="rId14"/>
    <p:sldId id="292" r:id="rId15"/>
    <p:sldId id="272" r:id="rId16"/>
    <p:sldId id="288" r:id="rId17"/>
    <p:sldId id="285" r:id="rId18"/>
    <p:sldId id="261" r:id="rId19"/>
    <p:sldId id="294" r:id="rId20"/>
    <p:sldId id="279" r:id="rId21"/>
    <p:sldId id="262" r:id="rId22"/>
    <p:sldId id="273" r:id="rId23"/>
    <p:sldId id="276" r:id="rId24"/>
    <p:sldId id="281" r:id="rId25"/>
  </p:sldIdLst>
  <p:sldSz cx="18288000" cy="10287000"/>
  <p:notesSz cx="6858000" cy="9144000"/>
  <p:embeddedFontLst>
    <p:embeddedFont>
      <p:font typeface="Calibri" panose="020F0502020204030204" pitchFamily="34" charset="0"/>
      <p:regular r:id="rId26"/>
      <p:bold r:id="rId27"/>
      <p:italic r:id="rId28"/>
      <p:boldItalic r:id="rId29"/>
    </p:embeddedFont>
    <p:embeddedFont>
      <p:font typeface="Cambria Math" panose="02040503050406030204" pitchFamily="18"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DDD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19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8" Type="http://schemas.openxmlformats.org/officeDocument/2006/relationships/image" Target="../media/image45.png"/><Relationship Id="rId3" Type="http://schemas.openxmlformats.org/officeDocument/2006/relationships/image" Target="../media/image32.png"/><Relationship Id="rId17" Type="http://schemas.openxmlformats.org/officeDocument/2006/relationships/image" Target="../media/image63.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19" Type="http://schemas.openxmlformats.org/officeDocument/2006/relationships/image" Target="../media/image46.png"/><Relationship Id="rId4" Type="http://schemas.openxmlformats.org/officeDocument/2006/relationships/image" Target="../media/image43.sv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4.sv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14.png"/><Relationship Id="rId2" Type="http://schemas.openxmlformats.org/officeDocument/2006/relationships/image" Target="../media/image26.png"/><Relationship Id="rId16" Type="http://schemas.openxmlformats.org/officeDocument/2006/relationships/image" Target="../media/image50.png"/><Relationship Id="rId1" Type="http://schemas.openxmlformats.org/officeDocument/2006/relationships/slideLayout" Target="../slideLayouts/slideLayout7.xml"/><Relationship Id="rId11" Type="http://schemas.openxmlformats.org/officeDocument/2006/relationships/image" Target="../media/image32.svg"/><Relationship Id="rId15" Type="http://schemas.openxmlformats.org/officeDocument/2006/relationships/image" Target="../media/image49.png"/><Relationship Id="rId5" Type="http://schemas.openxmlformats.org/officeDocument/2006/relationships/image" Target="../media/image26.svg"/><Relationship Id="rId10"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0.svg"/><Relationship Id="rId1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4.svg"/><Relationship Id="rId7" Type="http://schemas.openxmlformats.org/officeDocument/2006/relationships/image" Target="../media/image46.svg"/><Relationship Id="rId12" Type="http://schemas.openxmlformats.org/officeDocument/2006/relationships/image" Target="../media/image53.png"/><Relationship Id="rId2" Type="http://schemas.openxmlformats.org/officeDocument/2006/relationships/image" Target="../media/image26.png"/><Relationship Id="rId1" Type="http://schemas.openxmlformats.org/officeDocument/2006/relationships/slideLayout" Target="../slideLayouts/slideLayout7.xml"/><Relationship Id="rId11" Type="http://schemas.openxmlformats.org/officeDocument/2006/relationships/image" Target="../media/image50.svg"/><Relationship Id="rId10" Type="http://schemas.openxmlformats.org/officeDocument/2006/relationships/image" Target="../media/image52.png"/><Relationship Id="rId4" Type="http://schemas.openxmlformats.org/officeDocument/2006/relationships/image" Target="../media/image42.png"/><Relationship Id="rId9" Type="http://schemas.openxmlformats.org/officeDocument/2006/relationships/image" Target="../media/image48.svg"/></Relationships>
</file>

<file path=ppt/slides/_rels/slide13.xml.rels><?xml version="1.0" encoding="UTF-8" standalone="yes"?>
<Relationships xmlns="http://schemas.openxmlformats.org/package/2006/relationships"><Relationship Id="rId18" Type="http://schemas.openxmlformats.org/officeDocument/2006/relationships/image" Target="../media/image31.png"/><Relationship Id="rId3" Type="http://schemas.openxmlformats.org/officeDocument/2006/relationships/image" Target="../media/image56.svg"/><Relationship Id="rId17" Type="http://schemas.openxmlformats.org/officeDocument/2006/relationships/image" Target="../media/image72.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54.svg"/><Relationship Id="rId10" Type="http://schemas.openxmlformats.org/officeDocument/2006/relationships/image" Target="../media/image54.png"/><Relationship Id="rId19" Type="http://schemas.openxmlformats.org/officeDocument/2006/relationships/image" Target="../media/image74.svg"/><Relationship Id="rId4" Type="http://schemas.openxmlformats.org/officeDocument/2006/relationships/image" Target="../media/image39.png"/><Relationship Id="rId9" Type="http://schemas.openxmlformats.org/officeDocument/2006/relationships/image" Target="../media/image24.sv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2.png"/><Relationship Id="rId7" Type="http://schemas.openxmlformats.org/officeDocument/2006/relationships/image" Target="../media/image5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43.svg"/><Relationship Id="rId9" Type="http://schemas.openxmlformats.org/officeDocument/2006/relationships/image" Target="../media/image8.svg"/></Relationships>
</file>

<file path=ppt/slides/_rels/slide15.xml.rels><?xml version="1.0" encoding="UTF-8" standalone="yes"?>
<Relationships xmlns="http://schemas.openxmlformats.org/package/2006/relationships"><Relationship Id="rId13" Type="http://schemas.openxmlformats.org/officeDocument/2006/relationships/image" Target="../media/image18.svg"/><Relationship Id="rId18" Type="http://schemas.openxmlformats.org/officeDocument/2006/relationships/image" Target="../media/image31.png"/><Relationship Id="rId3" Type="http://schemas.openxmlformats.org/officeDocument/2006/relationships/image" Target="../media/image68.svg"/><Relationship Id="rId21" Type="http://schemas.openxmlformats.org/officeDocument/2006/relationships/image" Target="../media/image55.png"/><Relationship Id="rId12" Type="http://schemas.openxmlformats.org/officeDocument/2006/relationships/image" Target="../media/image21.png"/><Relationship Id="rId17" Type="http://schemas.openxmlformats.org/officeDocument/2006/relationships/image" Target="../media/image72.svg"/><Relationship Id="rId2" Type="http://schemas.openxmlformats.org/officeDocument/2006/relationships/image" Target="../media/image25.png"/><Relationship Id="rId16" Type="http://schemas.openxmlformats.org/officeDocument/2006/relationships/image" Target="../media/image30.png"/><Relationship Id="rId20" Type="http://schemas.openxmlformats.org/officeDocument/2006/relationships/image" Target="../media/image58.png"/><Relationship Id="rId1" Type="http://schemas.openxmlformats.org/officeDocument/2006/relationships/slideLayout" Target="../slideLayouts/slideLayout7.xml"/><Relationship Id="rId11" Type="http://schemas.openxmlformats.org/officeDocument/2006/relationships/image" Target="../media/image42.svg"/><Relationship Id="rId15" Type="http://schemas.openxmlformats.org/officeDocument/2006/relationships/image" Target="../media/image70.svg"/><Relationship Id="rId10" Type="http://schemas.openxmlformats.org/officeDocument/2006/relationships/image" Target="../media/image27.png"/><Relationship Id="rId19" Type="http://schemas.openxmlformats.org/officeDocument/2006/relationships/image" Target="../media/image74.svg"/><Relationship Id="rId4" Type="http://schemas.openxmlformats.org/officeDocument/2006/relationships/image" Target="../media/image26.png"/><Relationship Id="rId9" Type="http://schemas.openxmlformats.org/officeDocument/2006/relationships/image" Target="../media/image24.svg"/><Relationship Id="rId1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15" Type="http://schemas.openxmlformats.org/officeDocument/2006/relationships/image" Target="NULL"/><Relationship Id="rId4" Type="http://schemas.openxmlformats.org/officeDocument/2006/relationships/image" Target="../media/image43.svg"/></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1" Type="http://schemas.openxmlformats.org/officeDocument/2006/relationships/image" Target="../media/image6.svg"/><Relationship Id="rId12" Type="http://schemas.openxmlformats.org/officeDocument/2006/relationships/image" Target="../media/image63.png"/><Relationship Id="rId2" Type="http://schemas.openxmlformats.org/officeDocument/2006/relationships/image" Target="../media/image2.jpeg"/><Relationship Id="rId29"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74.svg"/><Relationship Id="rId5" Type="http://schemas.openxmlformats.org/officeDocument/2006/relationships/image" Target="../media/image59.png"/><Relationship Id="rId28" Type="http://schemas.openxmlformats.org/officeDocument/2006/relationships/image" Target="../media/image64.png"/><Relationship Id="rId4" Type="http://schemas.openxmlformats.org/officeDocument/2006/relationships/image" Target="../media/image62.png"/><Relationship Id="rId27" Type="http://schemas.openxmlformats.org/officeDocument/2006/relationships/image" Target="../media/image80.svg"/><Relationship Id="rId30"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54.svg"/><Relationship Id="rId34" Type="http://schemas.openxmlformats.org/officeDocument/2006/relationships/image" Target="NULL"/><Relationship Id="rId33" Type="http://schemas.openxmlformats.org/officeDocument/2006/relationships/image" Target="../media/image66.png"/><Relationship Id="rId2" Type="http://schemas.openxmlformats.org/officeDocument/2006/relationships/image" Target="../media/image39.png"/><Relationship Id="rId1" Type="http://schemas.openxmlformats.org/officeDocument/2006/relationships/slideLayout" Target="../slideLayouts/slideLayout7.xml"/><Relationship Id="rId32" Type="http://schemas.openxmlformats.org/officeDocument/2006/relationships/image" Target="../media/image65.png"/><Relationship Id="rId31" Type="http://schemas.openxmlformats.org/officeDocument/2006/relationships/image" Target="../media/image28.sv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13" Type="http://schemas.openxmlformats.org/officeDocument/2006/relationships/image" Target="../media/image18.svg"/><Relationship Id="rId18" Type="http://schemas.openxmlformats.org/officeDocument/2006/relationships/image" Target="../media/image31.png"/><Relationship Id="rId3" Type="http://schemas.openxmlformats.org/officeDocument/2006/relationships/image" Target="../media/image68.svg"/><Relationship Id="rId21" Type="http://schemas.openxmlformats.org/officeDocument/2006/relationships/image" Target="../media/image67.png"/><Relationship Id="rId12" Type="http://schemas.openxmlformats.org/officeDocument/2006/relationships/image" Target="../media/image21.png"/><Relationship Id="rId17" Type="http://schemas.openxmlformats.org/officeDocument/2006/relationships/image" Target="../media/image72.svg"/><Relationship Id="rId2" Type="http://schemas.openxmlformats.org/officeDocument/2006/relationships/image" Target="../media/image25.png"/><Relationship Id="rId16" Type="http://schemas.openxmlformats.org/officeDocument/2006/relationships/image" Target="../media/image30.png"/><Relationship Id="rId20" Type="http://schemas.openxmlformats.org/officeDocument/2006/relationships/image" Target="../media/image50.png"/><Relationship Id="rId1" Type="http://schemas.openxmlformats.org/officeDocument/2006/relationships/slideLayout" Target="../slideLayouts/slideLayout7.xml"/><Relationship Id="rId11" Type="http://schemas.openxmlformats.org/officeDocument/2006/relationships/image" Target="../media/image42.svg"/><Relationship Id="rId15" Type="http://schemas.openxmlformats.org/officeDocument/2006/relationships/image" Target="../media/image70.svg"/><Relationship Id="rId10" Type="http://schemas.openxmlformats.org/officeDocument/2006/relationships/image" Target="../media/image27.png"/><Relationship Id="rId19" Type="http://schemas.openxmlformats.org/officeDocument/2006/relationships/image" Target="../media/image74.svg"/><Relationship Id="rId4" Type="http://schemas.openxmlformats.org/officeDocument/2006/relationships/image" Target="../media/image26.png"/><Relationship Id="rId9" Type="http://schemas.openxmlformats.org/officeDocument/2006/relationships/image" Target="../media/image24.svg"/><Relationship Id="rId1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3.svg"/></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72.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72.svg"/><Relationship Id="rId18" Type="http://schemas.openxmlformats.org/officeDocument/2006/relationships/image" Target="../media/image74.png"/><Relationship Id="rId3" Type="http://schemas.openxmlformats.org/officeDocument/2006/relationships/image" Target="../media/image68.svg"/><Relationship Id="rId7" Type="http://schemas.openxmlformats.org/officeDocument/2006/relationships/image" Target="../media/image42.svg"/><Relationship Id="rId12" Type="http://schemas.openxmlformats.org/officeDocument/2006/relationships/image" Target="../media/image30.png"/><Relationship Id="rId17" Type="http://schemas.openxmlformats.org/officeDocument/2006/relationships/image" Target="../media/image73.png"/><Relationship Id="rId2" Type="http://schemas.openxmlformats.org/officeDocument/2006/relationships/image" Target="../media/image25.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70.svg"/><Relationship Id="rId5" Type="http://schemas.openxmlformats.org/officeDocument/2006/relationships/image" Target="../media/image24.svg"/><Relationship Id="rId15" Type="http://schemas.openxmlformats.org/officeDocument/2006/relationships/image" Target="../media/image74.svg"/><Relationship Id="rId10"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18.svg"/><Relationship Id="rId1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8.svg"/><Relationship Id="rId3" Type="http://schemas.openxmlformats.org/officeDocument/2006/relationships/image" Target="../media/image2.svg"/><Relationship Id="rId7" Type="http://schemas.openxmlformats.org/officeDocument/2006/relationships/image" Target="../media/image18.svg"/><Relationship Id="rId12"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22.svg"/><Relationship Id="rId15" Type="http://schemas.openxmlformats.org/officeDocument/2006/relationships/image" Target="../media/image14.svg"/><Relationship Id="rId10"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image" Target="../media/image20.svg"/><Relationship Id="rId14" Type="http://schemas.openxmlformats.org/officeDocument/2006/relationships/image" Target="../media/image19.png"/></Relationships>
</file>

<file path=ppt/slides/_rels/slide24.xml.rels><?xml version="1.0" encoding="UTF-8" standalone="yes"?>
<Relationships xmlns="http://schemas.openxmlformats.org/package/2006/relationships"><Relationship Id="rId13" Type="http://schemas.openxmlformats.org/officeDocument/2006/relationships/image" Target="NULL"/><Relationship Id="rId3" Type="http://schemas.openxmlformats.org/officeDocument/2006/relationships/image" Target="NULL"/><Relationship Id="rId2" Type="http://schemas.openxmlformats.org/officeDocument/2006/relationships/image" Target="../media/image64.png"/><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75.png"/><Relationship Id="rId14" Type="http://schemas.openxmlformats.org/officeDocument/2006/relationships/image" Target="../media/image76.pn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7.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1.png"/><Relationship Id="rId4" Type="http://schemas.openxmlformats.org/officeDocument/2006/relationships/image" Target="../media/image15.svg"/><Relationship Id="rId14" Type="http://schemas.openxmlformats.org/officeDocument/2006/relationships/image" Target="../media/image25.sv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2.svg"/><Relationship Id="rId18" Type="http://schemas.openxmlformats.org/officeDocument/2006/relationships/image" Target="../media/image21.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8.png"/><Relationship Id="rId17" Type="http://schemas.openxmlformats.org/officeDocument/2006/relationships/image" Target="../media/image16.svg"/><Relationship Id="rId25" Type="http://schemas.openxmlformats.org/officeDocument/2006/relationships/image" Target="../media/image102.svg"/><Relationship Id="rId2" Type="http://schemas.openxmlformats.org/officeDocument/2006/relationships/image" Target="../media/image13.png"/><Relationship Id="rId16" Type="http://schemas.openxmlformats.org/officeDocument/2006/relationships/image" Target="../media/image20.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0.svg"/><Relationship Id="rId24" Type="http://schemas.openxmlformats.org/officeDocument/2006/relationships/image" Target="../media/image24.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17.png"/><Relationship Id="rId19" Type="http://schemas.openxmlformats.org/officeDocument/2006/relationships/image" Target="../media/image18.svg"/><Relationship Id="rId4" Type="http://schemas.openxmlformats.org/officeDocument/2006/relationships/image" Target="../media/image14.png"/><Relationship Id="rId9" Type="http://schemas.openxmlformats.org/officeDocument/2006/relationships/image" Target="../media/image8.svg"/><Relationship Id="rId14" Type="http://schemas.openxmlformats.org/officeDocument/2006/relationships/image" Target="../media/image19.png"/><Relationship Id="rId22" Type="http://schemas.openxmlformats.org/officeDocument/2006/relationships/image" Target="../media/image23.png"/></Relationships>
</file>

<file path=ppt/slides/_rels/slide6.xml.rels><?xml version="1.0" encoding="UTF-8" standalone="yes"?>
<Relationships xmlns="http://schemas.openxmlformats.org/package/2006/relationships"><Relationship Id="rId13" Type="http://schemas.openxmlformats.org/officeDocument/2006/relationships/image" Target="../media/image18.svg"/><Relationship Id="rId18" Type="http://schemas.openxmlformats.org/officeDocument/2006/relationships/image" Target="../media/image72.svg"/><Relationship Id="rId3" Type="http://schemas.openxmlformats.org/officeDocument/2006/relationships/image" Target="../media/image68.svg"/><Relationship Id="rId12" Type="http://schemas.openxmlformats.org/officeDocument/2006/relationships/image" Target="../media/image21.png"/><Relationship Id="rId17"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image" Target="../media/image29.png"/><Relationship Id="rId20" Type="http://schemas.openxmlformats.org/officeDocument/2006/relationships/image" Target="../media/image74.svg"/><Relationship Id="rId1" Type="http://schemas.openxmlformats.org/officeDocument/2006/relationships/slideLayout" Target="../slideLayouts/slideLayout7.xml"/><Relationship Id="rId11" Type="http://schemas.openxmlformats.org/officeDocument/2006/relationships/image" Target="../media/image42.svg"/><Relationship Id="rId15" Type="http://schemas.openxmlformats.org/officeDocument/2006/relationships/image" Target="../media/image70.svg"/><Relationship Id="rId5" Type="http://schemas.openxmlformats.org/officeDocument/2006/relationships/image" Target="../media/image66.svg"/><Relationship Id="rId10" Type="http://schemas.openxmlformats.org/officeDocument/2006/relationships/image" Target="../media/image27.png"/><Relationship Id="rId19"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24.sv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8" Type="http://schemas.openxmlformats.org/officeDocument/2006/relationships/image" Target="../media/image31.png"/><Relationship Id="rId3" Type="http://schemas.openxmlformats.org/officeDocument/2006/relationships/image" Target="../media/image32.png"/><Relationship Id="rId7" Type="http://schemas.openxmlformats.org/officeDocument/2006/relationships/image" Target="../media/image66.svg"/><Relationship Id="rId17" Type="http://schemas.openxmlformats.org/officeDocument/2006/relationships/image" Target="../media/image72.sv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9.png"/><Relationship Id="rId10" Type="http://schemas.openxmlformats.org/officeDocument/2006/relationships/image" Target="../media/image30.png"/><Relationship Id="rId19" Type="http://schemas.openxmlformats.org/officeDocument/2006/relationships/image" Target="../media/image74.svg"/><Relationship Id="rId4" Type="http://schemas.openxmlformats.org/officeDocument/2006/relationships/image" Target="../media/image43.svg"/><Relationship Id="rId9" Type="http://schemas.openxmlformats.org/officeDocument/2006/relationships/image" Target="../media/image28.sv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35.png"/><Relationship Id="rId4" Type="http://schemas.openxmlformats.org/officeDocument/2006/relationships/image" Target="../media/image39.sv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6.svg"/><Relationship Id="rId7" Type="http://schemas.openxmlformats.org/officeDocument/2006/relationships/image" Target="../media/image66.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46.svg"/><Relationship Id="rId5" Type="http://schemas.openxmlformats.org/officeDocument/2006/relationships/image" Target="../media/image54.svg"/><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C6C4A"/>
        </a:solidFill>
        <a:effectLst/>
      </p:bgPr>
    </p:bg>
    <p:spTree>
      <p:nvGrpSpPr>
        <p:cNvPr id="1" name=""/>
        <p:cNvGrpSpPr/>
        <p:nvPr/>
      </p:nvGrpSpPr>
      <p:grpSpPr>
        <a:xfrm>
          <a:off x="0" y="0"/>
          <a:ext cx="0" cy="0"/>
          <a:chOff x="0" y="0"/>
          <a:chExt cx="0" cy="0"/>
        </a:xfrm>
      </p:grpSpPr>
      <p:grpSp>
        <p:nvGrpSpPr>
          <p:cNvPr id="2" name="Group 2"/>
          <p:cNvGrpSpPr/>
          <p:nvPr/>
        </p:nvGrpSpPr>
        <p:grpSpPr>
          <a:xfrm>
            <a:off x="1358904" y="1599456"/>
            <a:ext cx="15489760" cy="7353711"/>
            <a:chOff x="-3810" y="0"/>
            <a:chExt cx="4648292" cy="2158842"/>
          </a:xfrm>
        </p:grpSpPr>
        <p:sp>
          <p:nvSpPr>
            <p:cNvPr id="3" name="Freeform 3"/>
            <p:cNvSpPr/>
            <p:nvPr/>
          </p:nvSpPr>
          <p:spPr>
            <a:xfrm>
              <a:off x="10160" y="27842"/>
              <a:ext cx="4619082" cy="2131000"/>
            </a:xfrm>
            <a:custGeom>
              <a:avLst/>
              <a:gdLst/>
              <a:ahLst/>
              <a:cxnLst/>
              <a:rect l="l" t="t" r="r" b="b"/>
              <a:pathLst>
                <a:path w="4619082" h="2131000">
                  <a:moveTo>
                    <a:pt x="4619082" y="2131000"/>
                  </a:moveTo>
                  <a:lnTo>
                    <a:pt x="0" y="2123380"/>
                  </a:lnTo>
                  <a:lnTo>
                    <a:pt x="0" y="752313"/>
                  </a:lnTo>
                  <a:lnTo>
                    <a:pt x="17780" y="19050"/>
                  </a:lnTo>
                  <a:lnTo>
                    <a:pt x="2301324" y="0"/>
                  </a:lnTo>
                  <a:lnTo>
                    <a:pt x="4600032" y="5080"/>
                  </a:lnTo>
                  <a:close/>
                </a:path>
              </a:pathLst>
            </a:custGeom>
            <a:solidFill>
              <a:schemeClr val="bg1">
                <a:alpha val="72941"/>
              </a:schemeClr>
            </a:solidFill>
          </p:spPr>
        </p:sp>
        <p:sp>
          <p:nvSpPr>
            <p:cNvPr id="4" name="Freeform 4"/>
            <p:cNvSpPr/>
            <p:nvPr/>
          </p:nvSpPr>
          <p:spPr>
            <a:xfrm>
              <a:off x="-3810" y="0"/>
              <a:ext cx="4648292" cy="2157670"/>
            </a:xfrm>
            <a:custGeom>
              <a:avLst/>
              <a:gdLst/>
              <a:ahLst/>
              <a:cxnLst/>
              <a:rect l="l" t="t" r="r" b="b"/>
              <a:pathLst>
                <a:path w="4648292" h="2157670">
                  <a:moveTo>
                    <a:pt x="4614002" y="21590"/>
                  </a:moveTo>
                  <a:cubicBezTo>
                    <a:pt x="4615272" y="34290"/>
                    <a:pt x="4615272" y="44450"/>
                    <a:pt x="4616542" y="54610"/>
                  </a:cubicBezTo>
                  <a:cubicBezTo>
                    <a:pt x="4619082" y="95777"/>
                    <a:pt x="4620352" y="141297"/>
                    <a:pt x="4622892" y="185191"/>
                  </a:cubicBezTo>
                  <a:cubicBezTo>
                    <a:pt x="4622892" y="248594"/>
                    <a:pt x="4635592" y="1498770"/>
                    <a:pt x="4641942" y="1562173"/>
                  </a:cubicBezTo>
                  <a:cubicBezTo>
                    <a:pt x="4648292" y="1658090"/>
                    <a:pt x="4644482" y="1755633"/>
                    <a:pt x="4644482" y="1851551"/>
                  </a:cubicBezTo>
                  <a:cubicBezTo>
                    <a:pt x="4644482" y="1936088"/>
                    <a:pt x="4645752" y="2014122"/>
                    <a:pt x="4647022" y="2096710"/>
                  </a:cubicBezTo>
                  <a:cubicBezTo>
                    <a:pt x="4647022" y="2118300"/>
                    <a:pt x="4647022" y="2132270"/>
                    <a:pt x="4647022" y="2156400"/>
                  </a:cubicBezTo>
                  <a:cubicBezTo>
                    <a:pt x="4624162" y="2156400"/>
                    <a:pt x="4603842" y="2157670"/>
                    <a:pt x="4574006" y="2156400"/>
                  </a:cubicBezTo>
                  <a:cubicBezTo>
                    <a:pt x="4340222" y="2151320"/>
                    <a:pt x="4102842" y="2157670"/>
                    <a:pt x="3869058" y="2152590"/>
                  </a:cubicBezTo>
                  <a:cubicBezTo>
                    <a:pt x="3728788" y="2148780"/>
                    <a:pt x="3592114" y="2151320"/>
                    <a:pt x="3451844" y="2148780"/>
                  </a:cubicBezTo>
                  <a:cubicBezTo>
                    <a:pt x="3387103" y="2147510"/>
                    <a:pt x="3322363" y="2146240"/>
                    <a:pt x="3257623" y="2144970"/>
                  </a:cubicBezTo>
                  <a:cubicBezTo>
                    <a:pt x="3218060" y="2144970"/>
                    <a:pt x="3182093" y="2146240"/>
                    <a:pt x="3142529" y="2146240"/>
                  </a:cubicBezTo>
                  <a:cubicBezTo>
                    <a:pt x="3041823" y="2144970"/>
                    <a:pt x="2764879" y="2146240"/>
                    <a:pt x="2664172" y="2144970"/>
                  </a:cubicBezTo>
                  <a:cubicBezTo>
                    <a:pt x="2592238" y="2143700"/>
                    <a:pt x="1153568" y="2152590"/>
                    <a:pt x="1081635" y="2151320"/>
                  </a:cubicBezTo>
                  <a:cubicBezTo>
                    <a:pt x="1063651" y="2151320"/>
                    <a:pt x="1042071" y="2152590"/>
                    <a:pt x="1024088" y="2152590"/>
                  </a:cubicBezTo>
                  <a:cubicBezTo>
                    <a:pt x="980928" y="2152590"/>
                    <a:pt x="941364" y="2153860"/>
                    <a:pt x="898204" y="2153860"/>
                  </a:cubicBezTo>
                  <a:cubicBezTo>
                    <a:pt x="790304" y="2153860"/>
                    <a:pt x="686000" y="2152590"/>
                    <a:pt x="578100" y="2151320"/>
                  </a:cubicBezTo>
                  <a:cubicBezTo>
                    <a:pt x="513360" y="2150050"/>
                    <a:pt x="448620" y="2148780"/>
                    <a:pt x="387476" y="2147510"/>
                  </a:cubicBezTo>
                  <a:cubicBezTo>
                    <a:pt x="272383" y="2146240"/>
                    <a:pt x="157289" y="2144970"/>
                    <a:pt x="48260" y="2144970"/>
                  </a:cubicBezTo>
                  <a:cubicBezTo>
                    <a:pt x="38100" y="2144970"/>
                    <a:pt x="29210" y="2144970"/>
                    <a:pt x="19050" y="2143700"/>
                  </a:cubicBezTo>
                  <a:cubicBezTo>
                    <a:pt x="10160" y="2142430"/>
                    <a:pt x="5080" y="2136080"/>
                    <a:pt x="7620" y="2127190"/>
                  </a:cubicBezTo>
                  <a:cubicBezTo>
                    <a:pt x="16510" y="2095408"/>
                    <a:pt x="12700" y="2054765"/>
                    <a:pt x="11430" y="2012497"/>
                  </a:cubicBezTo>
                  <a:cubicBezTo>
                    <a:pt x="10160" y="1926334"/>
                    <a:pt x="6350" y="1841796"/>
                    <a:pt x="7620" y="1755633"/>
                  </a:cubicBezTo>
                  <a:cubicBezTo>
                    <a:pt x="5080" y="1648336"/>
                    <a:pt x="0" y="320126"/>
                    <a:pt x="7620" y="211203"/>
                  </a:cubicBezTo>
                  <a:cubicBezTo>
                    <a:pt x="8890" y="190068"/>
                    <a:pt x="7620" y="167308"/>
                    <a:pt x="8890" y="146174"/>
                  </a:cubicBezTo>
                  <a:cubicBezTo>
                    <a:pt x="10160" y="112034"/>
                    <a:pt x="12700" y="74642"/>
                    <a:pt x="13970" y="44450"/>
                  </a:cubicBezTo>
                  <a:cubicBezTo>
                    <a:pt x="13970" y="41910"/>
                    <a:pt x="15240" y="39370"/>
                    <a:pt x="16510" y="38100"/>
                  </a:cubicBezTo>
                  <a:cubicBezTo>
                    <a:pt x="38100" y="35560"/>
                    <a:pt x="67372" y="30480"/>
                    <a:pt x="124919" y="29210"/>
                  </a:cubicBezTo>
                  <a:cubicBezTo>
                    <a:pt x="222029" y="25400"/>
                    <a:pt x="319139" y="22860"/>
                    <a:pt x="419846" y="20320"/>
                  </a:cubicBezTo>
                  <a:cubicBezTo>
                    <a:pt x="488183" y="17780"/>
                    <a:pt x="556520" y="16510"/>
                    <a:pt x="621260" y="13970"/>
                  </a:cubicBezTo>
                  <a:cubicBezTo>
                    <a:pt x="686000" y="11430"/>
                    <a:pt x="754337" y="8890"/>
                    <a:pt x="819077" y="8890"/>
                  </a:cubicBezTo>
                  <a:cubicBezTo>
                    <a:pt x="891011" y="7620"/>
                    <a:pt x="962944" y="10160"/>
                    <a:pt x="1034878" y="8890"/>
                  </a:cubicBezTo>
                  <a:cubicBezTo>
                    <a:pt x="1124795" y="8890"/>
                    <a:pt x="2754089" y="6350"/>
                    <a:pt x="2844005" y="5080"/>
                  </a:cubicBezTo>
                  <a:cubicBezTo>
                    <a:pt x="2930326" y="3810"/>
                    <a:pt x="3016646" y="2540"/>
                    <a:pt x="3106563" y="2540"/>
                  </a:cubicBezTo>
                  <a:cubicBezTo>
                    <a:pt x="3254027" y="1270"/>
                    <a:pt x="3397894" y="0"/>
                    <a:pt x="3545357" y="0"/>
                  </a:cubicBezTo>
                  <a:cubicBezTo>
                    <a:pt x="3606501" y="0"/>
                    <a:pt x="3671241" y="2540"/>
                    <a:pt x="3732384" y="2540"/>
                  </a:cubicBezTo>
                  <a:cubicBezTo>
                    <a:pt x="3901428" y="3810"/>
                    <a:pt x="4074069" y="5080"/>
                    <a:pt x="4243112" y="7620"/>
                  </a:cubicBezTo>
                  <a:cubicBezTo>
                    <a:pt x="4333029" y="8890"/>
                    <a:pt x="4422946" y="12700"/>
                    <a:pt x="4512863" y="16510"/>
                  </a:cubicBezTo>
                  <a:cubicBezTo>
                    <a:pt x="4534443" y="16510"/>
                    <a:pt x="4556023" y="16510"/>
                    <a:pt x="4574006" y="16510"/>
                  </a:cubicBezTo>
                  <a:cubicBezTo>
                    <a:pt x="4594952" y="17780"/>
                    <a:pt x="4603842" y="20320"/>
                    <a:pt x="4614002" y="21590"/>
                  </a:cubicBezTo>
                  <a:close/>
                  <a:moveTo>
                    <a:pt x="4624162" y="2139890"/>
                  </a:moveTo>
                  <a:cubicBezTo>
                    <a:pt x="4625432" y="2123380"/>
                    <a:pt x="4626702" y="2110680"/>
                    <a:pt x="4626702" y="2097980"/>
                  </a:cubicBezTo>
                  <a:cubicBezTo>
                    <a:pt x="4625432" y="2005994"/>
                    <a:pt x="4624162" y="1919831"/>
                    <a:pt x="4624162" y="1827165"/>
                  </a:cubicBezTo>
                  <a:cubicBezTo>
                    <a:pt x="4624162" y="1784896"/>
                    <a:pt x="4626702" y="1742628"/>
                    <a:pt x="4625432" y="1700359"/>
                  </a:cubicBezTo>
                  <a:cubicBezTo>
                    <a:pt x="4625432" y="1661342"/>
                    <a:pt x="4624162" y="1620699"/>
                    <a:pt x="4622892" y="1581682"/>
                  </a:cubicBezTo>
                  <a:cubicBezTo>
                    <a:pt x="4617812" y="1521530"/>
                    <a:pt x="4606382" y="276231"/>
                    <a:pt x="4606382" y="216080"/>
                  </a:cubicBezTo>
                  <a:cubicBezTo>
                    <a:pt x="4603842" y="165683"/>
                    <a:pt x="4601302" y="113660"/>
                    <a:pt x="4598762" y="63500"/>
                  </a:cubicBezTo>
                  <a:cubicBezTo>
                    <a:pt x="4597492" y="44450"/>
                    <a:pt x="4596222" y="43180"/>
                    <a:pt x="4563216" y="41910"/>
                  </a:cubicBezTo>
                  <a:cubicBezTo>
                    <a:pt x="4552427" y="41910"/>
                    <a:pt x="4545233" y="41910"/>
                    <a:pt x="4534443" y="40640"/>
                  </a:cubicBezTo>
                  <a:cubicBezTo>
                    <a:pt x="4444526" y="36830"/>
                    <a:pt x="4351012" y="31750"/>
                    <a:pt x="4261095" y="30480"/>
                  </a:cubicBezTo>
                  <a:cubicBezTo>
                    <a:pt x="4041698" y="26670"/>
                    <a:pt x="3818705" y="25400"/>
                    <a:pt x="3599308" y="22860"/>
                  </a:cubicBezTo>
                  <a:cubicBezTo>
                    <a:pt x="3566937" y="22860"/>
                    <a:pt x="3530971" y="22860"/>
                    <a:pt x="3498601" y="22860"/>
                  </a:cubicBezTo>
                  <a:cubicBezTo>
                    <a:pt x="3444650" y="22860"/>
                    <a:pt x="3390700" y="22860"/>
                    <a:pt x="3340347" y="22860"/>
                  </a:cubicBezTo>
                  <a:cubicBezTo>
                    <a:pt x="3225253" y="22860"/>
                    <a:pt x="3110160" y="22860"/>
                    <a:pt x="2998663" y="24130"/>
                  </a:cubicBezTo>
                  <a:cubicBezTo>
                    <a:pt x="2901552" y="25400"/>
                    <a:pt x="1265065" y="29210"/>
                    <a:pt x="1167955" y="29210"/>
                  </a:cubicBezTo>
                  <a:cubicBezTo>
                    <a:pt x="1009701" y="29210"/>
                    <a:pt x="851447" y="26670"/>
                    <a:pt x="693194" y="33020"/>
                  </a:cubicBezTo>
                  <a:cubicBezTo>
                    <a:pt x="610470" y="36830"/>
                    <a:pt x="531343" y="36830"/>
                    <a:pt x="452216" y="38100"/>
                  </a:cubicBezTo>
                  <a:cubicBezTo>
                    <a:pt x="315543" y="41910"/>
                    <a:pt x="178869" y="45720"/>
                    <a:pt x="49530" y="50800"/>
                  </a:cubicBezTo>
                  <a:cubicBezTo>
                    <a:pt x="36830" y="50800"/>
                    <a:pt x="34290" y="53340"/>
                    <a:pt x="33020" y="69765"/>
                  </a:cubicBezTo>
                  <a:cubicBezTo>
                    <a:pt x="31750" y="99028"/>
                    <a:pt x="31750" y="128291"/>
                    <a:pt x="30480" y="157554"/>
                  </a:cubicBezTo>
                  <a:cubicBezTo>
                    <a:pt x="29210" y="206326"/>
                    <a:pt x="26670" y="253471"/>
                    <a:pt x="25400" y="302243"/>
                  </a:cubicBezTo>
                  <a:cubicBezTo>
                    <a:pt x="20320" y="354266"/>
                    <a:pt x="26670" y="1625576"/>
                    <a:pt x="29210" y="1677599"/>
                  </a:cubicBezTo>
                  <a:cubicBezTo>
                    <a:pt x="29210" y="1732873"/>
                    <a:pt x="29210" y="1789774"/>
                    <a:pt x="30480" y="1845048"/>
                  </a:cubicBezTo>
                  <a:cubicBezTo>
                    <a:pt x="30480" y="1885691"/>
                    <a:pt x="33020" y="1926334"/>
                    <a:pt x="33020" y="1966977"/>
                  </a:cubicBezTo>
                  <a:cubicBezTo>
                    <a:pt x="33020" y="2010871"/>
                    <a:pt x="33020" y="2054765"/>
                    <a:pt x="31750" y="2097980"/>
                  </a:cubicBezTo>
                  <a:cubicBezTo>
                    <a:pt x="31750" y="2101790"/>
                    <a:pt x="31750" y="2104330"/>
                    <a:pt x="31750" y="2108140"/>
                  </a:cubicBezTo>
                  <a:cubicBezTo>
                    <a:pt x="31750" y="2118300"/>
                    <a:pt x="35560" y="2122110"/>
                    <a:pt x="44450" y="2122110"/>
                  </a:cubicBezTo>
                  <a:cubicBezTo>
                    <a:pt x="74565" y="2122110"/>
                    <a:pt x="124919" y="2123380"/>
                    <a:pt x="171676" y="2123380"/>
                  </a:cubicBezTo>
                  <a:cubicBezTo>
                    <a:pt x="240013" y="2123380"/>
                    <a:pt x="311946" y="2120840"/>
                    <a:pt x="380283" y="2123380"/>
                  </a:cubicBezTo>
                  <a:cubicBezTo>
                    <a:pt x="491780" y="2127190"/>
                    <a:pt x="603277" y="2129730"/>
                    <a:pt x="714774" y="2128460"/>
                  </a:cubicBezTo>
                  <a:cubicBezTo>
                    <a:pt x="786707" y="2127190"/>
                    <a:pt x="855044" y="2129730"/>
                    <a:pt x="926978" y="2129730"/>
                  </a:cubicBezTo>
                  <a:cubicBezTo>
                    <a:pt x="1031281" y="2129730"/>
                    <a:pt x="1135585" y="2128460"/>
                    <a:pt x="1239888" y="2129730"/>
                  </a:cubicBezTo>
                  <a:cubicBezTo>
                    <a:pt x="1394545" y="2131000"/>
                    <a:pt x="3092176" y="2120840"/>
                    <a:pt x="3250430" y="2123380"/>
                  </a:cubicBezTo>
                  <a:cubicBezTo>
                    <a:pt x="3318767" y="2124650"/>
                    <a:pt x="3387103" y="2125920"/>
                    <a:pt x="3451844" y="2125920"/>
                  </a:cubicBezTo>
                  <a:cubicBezTo>
                    <a:pt x="3570534" y="2128460"/>
                    <a:pt x="3685628" y="2124650"/>
                    <a:pt x="3804318" y="2128460"/>
                  </a:cubicBezTo>
                  <a:cubicBezTo>
                    <a:pt x="3901428" y="2131000"/>
                    <a:pt x="3998538" y="2131000"/>
                    <a:pt x="4095649" y="2133540"/>
                  </a:cubicBezTo>
                  <a:cubicBezTo>
                    <a:pt x="4239515" y="2137350"/>
                    <a:pt x="4383383" y="2139890"/>
                    <a:pt x="4527250" y="2141160"/>
                  </a:cubicBezTo>
                  <a:cubicBezTo>
                    <a:pt x="4581200" y="2141160"/>
                    <a:pt x="4603842" y="2139890"/>
                    <a:pt x="4624162" y="2139890"/>
                  </a:cubicBezTo>
                  <a:close/>
                </a:path>
              </a:pathLst>
            </a:custGeom>
            <a:solidFill>
              <a:srgbClr val="000000">
                <a:alpha val="72941"/>
              </a:srgbClr>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75689">
            <a:off x="440560" y="5571562"/>
            <a:ext cx="2810217" cy="4408183"/>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62090" flipH="1">
            <a:off x="14894926" y="135508"/>
            <a:ext cx="2810217" cy="4408183"/>
          </a:xfrm>
          <a:prstGeom prst="rect">
            <a:avLst/>
          </a:prstGeom>
        </p:spPr>
      </p:pic>
      <p:sp>
        <p:nvSpPr>
          <p:cNvPr id="9" name="TextBox 8"/>
          <p:cNvSpPr txBox="1"/>
          <p:nvPr/>
        </p:nvSpPr>
        <p:spPr>
          <a:xfrm>
            <a:off x="2472268" y="2705100"/>
            <a:ext cx="13258800" cy="4873001"/>
          </a:xfrm>
          <a:prstGeom prst="rect">
            <a:avLst/>
          </a:prstGeom>
          <a:noFill/>
        </p:spPr>
        <p:txBody>
          <a:bodyPr wrap="square" rtlCol="0">
            <a:spAutoFit/>
          </a:bodyPr>
          <a:lstStyle/>
          <a:p>
            <a:pPr algn="ctr">
              <a:lnSpc>
                <a:spcPct val="150000"/>
              </a:lnSpc>
            </a:pPr>
            <a:r>
              <a:rPr lang="en-US" sz="7200" b="1" dirty="0" smtClean="0">
                <a:latin typeface="Arial" panose="020B0604020202020204" pitchFamily="34" charset="0"/>
                <a:cs typeface="Arial" panose="020B0604020202020204" pitchFamily="34" charset="0"/>
              </a:rPr>
              <a:t>VUI MỪNG CHÀO ĐÓN </a:t>
            </a:r>
          </a:p>
          <a:p>
            <a:pPr algn="ctr">
              <a:lnSpc>
                <a:spcPct val="150000"/>
              </a:lnSpc>
            </a:pPr>
            <a:r>
              <a:rPr lang="en-US" sz="7200" b="1" dirty="0" smtClean="0">
                <a:latin typeface="Arial" panose="020B0604020202020204" pitchFamily="34" charset="0"/>
                <a:cs typeface="Arial" panose="020B0604020202020204" pitchFamily="34" charset="0"/>
              </a:rPr>
              <a:t>CÁC EM ĐẾN VỚI BUỔI HỌC HÔM NAY!</a:t>
            </a:r>
            <a:endParaRPr lang="en-US" sz="7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953628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grpSp>
        <p:nvGrpSpPr>
          <p:cNvPr id="3" name="Group 3"/>
          <p:cNvGrpSpPr/>
          <p:nvPr/>
        </p:nvGrpSpPr>
        <p:grpSpPr>
          <a:xfrm>
            <a:off x="1049019" y="595568"/>
            <a:ext cx="10858500" cy="2092201"/>
            <a:chOff x="0" y="0"/>
            <a:chExt cx="14477999" cy="2789601"/>
          </a:xfrm>
        </p:grpSpPr>
        <p:grpSp>
          <p:nvGrpSpPr>
            <p:cNvPr id="4" name="Group 4"/>
            <p:cNvGrpSpPr/>
            <p:nvPr/>
          </p:nvGrpSpPr>
          <p:grpSpPr>
            <a:xfrm>
              <a:off x="1394800" y="328694"/>
              <a:ext cx="13083199" cy="2132212"/>
              <a:chOff x="0" y="0"/>
              <a:chExt cx="5660587" cy="922525"/>
            </a:xfrm>
          </p:grpSpPr>
          <p:sp>
            <p:nvSpPr>
              <p:cNvPr id="5" name="Freeform 5"/>
              <p:cNvSpPr/>
              <p:nvPr/>
            </p:nvSpPr>
            <p:spPr>
              <a:xfrm>
                <a:off x="0" y="0"/>
                <a:ext cx="5660587" cy="922525"/>
              </a:xfrm>
              <a:custGeom>
                <a:avLst/>
                <a:gdLst/>
                <a:ahLst/>
                <a:cxnLst/>
                <a:rect l="l" t="t" r="r" b="b"/>
                <a:pathLst>
                  <a:path w="3530081" h="922525">
                    <a:moveTo>
                      <a:pt x="3405621" y="922525"/>
                    </a:moveTo>
                    <a:lnTo>
                      <a:pt x="124460" y="922525"/>
                    </a:lnTo>
                    <a:cubicBezTo>
                      <a:pt x="55880" y="922525"/>
                      <a:pt x="0" y="866644"/>
                      <a:pt x="0" y="798065"/>
                    </a:cubicBezTo>
                    <a:lnTo>
                      <a:pt x="0" y="124460"/>
                    </a:lnTo>
                    <a:cubicBezTo>
                      <a:pt x="0" y="55880"/>
                      <a:pt x="55880" y="0"/>
                      <a:pt x="124460" y="0"/>
                    </a:cubicBezTo>
                    <a:lnTo>
                      <a:pt x="3405621" y="0"/>
                    </a:lnTo>
                    <a:cubicBezTo>
                      <a:pt x="3474201" y="0"/>
                      <a:pt x="3530081" y="55880"/>
                      <a:pt x="3530081" y="124460"/>
                    </a:cubicBezTo>
                    <a:lnTo>
                      <a:pt x="3530081" y="798065"/>
                    </a:lnTo>
                    <a:cubicBezTo>
                      <a:pt x="3530081" y="866645"/>
                      <a:pt x="3474201" y="922525"/>
                      <a:pt x="3405621" y="922525"/>
                    </a:cubicBezTo>
                    <a:close/>
                  </a:path>
                </a:pathLst>
              </a:custGeom>
              <a:solidFill>
                <a:srgbClr val="F2DA66"/>
              </a:solidFill>
            </p:spPr>
          </p:sp>
        </p:grpSp>
        <p:grpSp>
          <p:nvGrpSpPr>
            <p:cNvPr id="6" name="Group 6"/>
            <p:cNvGrpSpPr/>
            <p:nvPr/>
          </p:nvGrpSpPr>
          <p:grpSpPr>
            <a:xfrm>
              <a:off x="0" y="0"/>
              <a:ext cx="2789601" cy="2789601"/>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5F4D"/>
              </a:solidFill>
            </p:spPr>
          </p:sp>
        </p:grpSp>
      </p:gr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291746" y="838296"/>
            <a:ext cx="1579646" cy="1579646"/>
          </a:xfrm>
          <a:prstGeom prst="rect">
            <a:avLst/>
          </a:prstGeom>
        </p:spPr>
      </p:pic>
      <p:sp>
        <p:nvSpPr>
          <p:cNvPr id="14" name="TextBox 14"/>
          <p:cNvSpPr txBox="1"/>
          <p:nvPr/>
        </p:nvSpPr>
        <p:spPr>
          <a:xfrm>
            <a:off x="3633462" y="1195184"/>
            <a:ext cx="7435857" cy="759760"/>
          </a:xfrm>
          <a:prstGeom prst="rect">
            <a:avLst/>
          </a:prstGeom>
        </p:spPr>
        <p:txBody>
          <a:bodyPr wrap="square" lIns="0" tIns="0" rIns="0" bIns="0" rtlCol="0" anchor="t">
            <a:spAutoFit/>
          </a:bodyPr>
          <a:lstStyle/>
          <a:p>
            <a:pPr>
              <a:lnSpc>
                <a:spcPts val="6454"/>
              </a:lnSpc>
            </a:pPr>
            <a:r>
              <a:rPr lang="en-US" sz="4610" b="1" dirty="0" smtClean="0">
                <a:solidFill>
                  <a:srgbClr val="002060"/>
                </a:solidFill>
                <a:latin typeface="Arial" panose="020B0604020202020204" pitchFamily="34" charset="0"/>
                <a:cs typeface="Arial" panose="020B0604020202020204" pitchFamily="34" charset="0"/>
              </a:rPr>
              <a:t>2. </a:t>
            </a:r>
            <a:r>
              <a:rPr lang="en-US" sz="4610" b="1" dirty="0" err="1" smtClean="0">
                <a:solidFill>
                  <a:srgbClr val="002060"/>
                </a:solidFill>
                <a:latin typeface="Arial" panose="020B0604020202020204" pitchFamily="34" charset="0"/>
                <a:cs typeface="Arial" panose="020B0604020202020204" pitchFamily="34" charset="0"/>
              </a:rPr>
              <a:t>Một</a:t>
            </a:r>
            <a:r>
              <a:rPr lang="en-US" sz="4610" b="1" dirty="0" smtClean="0">
                <a:solidFill>
                  <a:srgbClr val="002060"/>
                </a:solidFill>
                <a:latin typeface="Arial" panose="020B0604020202020204" pitchFamily="34" charset="0"/>
                <a:cs typeface="Arial" panose="020B0604020202020204" pitchFamily="34" charset="0"/>
              </a:rPr>
              <a:t> </a:t>
            </a:r>
            <a:r>
              <a:rPr lang="en-US" sz="4610" b="1" dirty="0" err="1" smtClean="0">
                <a:solidFill>
                  <a:srgbClr val="002060"/>
                </a:solidFill>
                <a:latin typeface="Arial" panose="020B0604020202020204" pitchFamily="34" charset="0"/>
                <a:cs typeface="Arial" panose="020B0604020202020204" pitchFamily="34" charset="0"/>
              </a:rPr>
              <a:t>số</a:t>
            </a:r>
            <a:r>
              <a:rPr lang="en-US" sz="4610" b="1" dirty="0" smtClean="0">
                <a:solidFill>
                  <a:srgbClr val="002060"/>
                </a:solidFill>
                <a:latin typeface="Arial" panose="020B0604020202020204" pitchFamily="34" charset="0"/>
                <a:cs typeface="Arial" panose="020B0604020202020204" pitchFamily="34" charset="0"/>
              </a:rPr>
              <a:t> </a:t>
            </a:r>
            <a:r>
              <a:rPr lang="en-US" sz="4610" b="1" dirty="0" err="1" smtClean="0">
                <a:solidFill>
                  <a:srgbClr val="002060"/>
                </a:solidFill>
                <a:latin typeface="Arial" panose="020B0604020202020204" pitchFamily="34" charset="0"/>
                <a:cs typeface="Arial" panose="020B0604020202020204" pitchFamily="34" charset="0"/>
              </a:rPr>
              <a:t>bài</a:t>
            </a:r>
            <a:r>
              <a:rPr lang="en-US" sz="4610" b="1" dirty="0" smtClean="0">
                <a:solidFill>
                  <a:srgbClr val="002060"/>
                </a:solidFill>
                <a:latin typeface="Arial" panose="020B0604020202020204" pitchFamily="34" charset="0"/>
                <a:cs typeface="Arial" panose="020B0604020202020204" pitchFamily="34" charset="0"/>
              </a:rPr>
              <a:t> </a:t>
            </a:r>
            <a:r>
              <a:rPr lang="en-US" sz="4610" b="1" dirty="0" err="1" smtClean="0">
                <a:solidFill>
                  <a:srgbClr val="002060"/>
                </a:solidFill>
                <a:latin typeface="Arial" panose="020B0604020202020204" pitchFamily="34" charset="0"/>
                <a:cs typeface="Arial" panose="020B0604020202020204" pitchFamily="34" charset="0"/>
              </a:rPr>
              <a:t>toán</a:t>
            </a:r>
            <a:r>
              <a:rPr lang="en-US" sz="4610" b="1" dirty="0" smtClean="0">
                <a:solidFill>
                  <a:srgbClr val="002060"/>
                </a:solidFill>
                <a:latin typeface="Arial" panose="020B0604020202020204" pitchFamily="34" charset="0"/>
                <a:cs typeface="Arial" panose="020B0604020202020204" pitchFamily="34" charset="0"/>
              </a:rPr>
              <a:t> </a:t>
            </a:r>
            <a:r>
              <a:rPr lang="en-US" sz="4610" b="1" dirty="0" err="1" smtClean="0">
                <a:solidFill>
                  <a:srgbClr val="002060"/>
                </a:solidFill>
                <a:latin typeface="Arial" panose="020B0604020202020204" pitchFamily="34" charset="0"/>
                <a:cs typeface="Arial" panose="020B0604020202020204" pitchFamily="34" charset="0"/>
              </a:rPr>
              <a:t>thực</a:t>
            </a:r>
            <a:r>
              <a:rPr lang="en-US" sz="4610" b="1" dirty="0" smtClean="0">
                <a:solidFill>
                  <a:srgbClr val="002060"/>
                </a:solidFill>
                <a:latin typeface="Arial" panose="020B0604020202020204" pitchFamily="34" charset="0"/>
                <a:cs typeface="Arial" panose="020B0604020202020204" pitchFamily="34" charset="0"/>
              </a:rPr>
              <a:t> </a:t>
            </a:r>
            <a:r>
              <a:rPr lang="en-US" sz="4610" b="1" dirty="0" err="1" smtClean="0">
                <a:solidFill>
                  <a:srgbClr val="002060"/>
                </a:solidFill>
                <a:latin typeface="Arial" panose="020B0604020202020204" pitchFamily="34" charset="0"/>
                <a:cs typeface="Arial" panose="020B0604020202020204" pitchFamily="34" charset="0"/>
              </a:rPr>
              <a:t>tế</a:t>
            </a:r>
            <a:endParaRPr lang="en-US" sz="4610" b="1" dirty="0">
              <a:solidFill>
                <a:srgbClr val="002060"/>
              </a:solidFill>
              <a:latin typeface="Arial" panose="020B0604020202020204" pitchFamily="34" charset="0"/>
              <a:cs typeface="Arial" panose="020B0604020202020204" pitchFamily="34" charset="0"/>
            </a:endParaRPr>
          </a:p>
        </p:txBody>
      </p:sp>
      <p:sp>
        <p:nvSpPr>
          <p:cNvPr id="17" name="Freeform 6"/>
          <p:cNvSpPr/>
          <p:nvPr/>
        </p:nvSpPr>
        <p:spPr>
          <a:xfrm>
            <a:off x="1625479" y="2954911"/>
            <a:ext cx="2491826" cy="1149893"/>
          </a:xfrm>
          <a:custGeom>
            <a:avLst/>
            <a:gdLst/>
            <a:ahLst/>
            <a:cxnLst/>
            <a:rect l="l" t="t" r="r" b="b"/>
            <a:pathLst>
              <a:path w="3889198" h="2363898">
                <a:moveTo>
                  <a:pt x="0" y="0"/>
                </a:moveTo>
                <a:lnTo>
                  <a:pt x="3889198" y="0"/>
                </a:lnTo>
                <a:lnTo>
                  <a:pt x="3889198" y="2363898"/>
                </a:lnTo>
                <a:lnTo>
                  <a:pt x="0" y="2363898"/>
                </a:lnTo>
                <a:close/>
              </a:path>
            </a:pathLst>
          </a:custGeom>
          <a:solidFill>
            <a:schemeClr val="accent3">
              <a:lumMod val="75000"/>
            </a:schemeClr>
          </a:solidFill>
        </p:spPr>
      </p:sp>
      <p:sp>
        <p:nvSpPr>
          <p:cNvPr id="18" name="TextBox 17"/>
          <p:cNvSpPr txBox="1"/>
          <p:nvPr/>
        </p:nvSpPr>
        <p:spPr>
          <a:xfrm>
            <a:off x="1946337" y="3224292"/>
            <a:ext cx="2170968"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Ví</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dụ</a:t>
            </a:r>
            <a:r>
              <a:rPr lang="en-US" sz="4000" b="1" dirty="0" smtClean="0">
                <a:solidFill>
                  <a:schemeClr val="bg1"/>
                </a:solidFill>
                <a:latin typeface="Arial" panose="020B0604020202020204" pitchFamily="34" charset="0"/>
                <a:cs typeface="Arial" panose="020B0604020202020204" pitchFamily="34" charset="0"/>
              </a:rPr>
              <a:t> 2:</a:t>
            </a:r>
            <a:endParaRPr lang="en-US" sz="4000" b="1" dirty="0">
              <a:solidFill>
                <a:schemeClr val="bg1"/>
              </a:solidFill>
              <a:latin typeface="Arial" panose="020B0604020202020204" pitchFamily="34" charset="0"/>
              <a:cs typeface="Arial" panose="020B0604020202020204" pitchFamily="34" charset="0"/>
            </a:endParaRPr>
          </a:p>
        </p:txBody>
      </p:sp>
      <p:sp>
        <p:nvSpPr>
          <p:cNvPr id="19" name="TextBox 18"/>
          <p:cNvSpPr txBox="1"/>
          <p:nvPr/>
        </p:nvSpPr>
        <p:spPr>
          <a:xfrm>
            <a:off x="4438163" y="2638395"/>
            <a:ext cx="12725400" cy="3313664"/>
          </a:xfrm>
          <a:prstGeom prst="rect">
            <a:avLst/>
          </a:prstGeom>
          <a:noFill/>
        </p:spPr>
        <p:txBody>
          <a:bodyPr wrap="square" rtlCol="0">
            <a:spAutoFit/>
          </a:bodyPr>
          <a:lstStyle/>
          <a:p>
            <a:pPr algn="just">
              <a:lnSpc>
                <a:spcPct val="150000"/>
              </a:lnSpc>
            </a:pPr>
            <a:r>
              <a:rPr lang="en-US" sz="3600" dirty="0" err="1" smtClean="0">
                <a:latin typeface="Arial" panose="020B0604020202020204" pitchFamily="34" charset="0"/>
                <a:cs typeface="Arial" panose="020B0604020202020204" pitchFamily="34" charset="0"/>
              </a:rPr>
              <a:t>Căn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phòng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anh</a:t>
            </a:r>
            <a:r>
              <a:rPr lang="en-US" sz="3600" dirty="0" smtClean="0">
                <a:latin typeface="Arial" panose="020B0604020202020204" pitchFamily="34" charset="0"/>
                <a:cs typeface="Arial" panose="020B0604020202020204" pitchFamily="34" charset="0"/>
              </a:rPr>
              <a:t> Nam </a:t>
            </a:r>
            <a:r>
              <a:rPr lang="en-US" sz="3600" dirty="0" err="1" smtClean="0">
                <a:latin typeface="Arial" panose="020B0604020202020204" pitchFamily="34" charset="0"/>
                <a:cs typeface="Arial" panose="020B0604020202020204" pitchFamily="34" charset="0"/>
              </a:rPr>
              <a:t>có</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một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cửa</a:t>
            </a:r>
            <a:r>
              <a:rPr lang="en-US" sz="3600" dirty="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lớn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chữ</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nhật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với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kích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thước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như</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1.  </a:t>
            </a:r>
            <a:r>
              <a:rPr lang="en-US" sz="3600" dirty="0" err="1" smtClean="0">
                <a:latin typeface="Arial" panose="020B0604020202020204" pitchFamily="34" charset="0"/>
                <a:cs typeface="Arial" panose="020B0604020202020204" pitchFamily="34" charset="0"/>
              </a:rPr>
              <a:t>Anh</a:t>
            </a:r>
            <a:r>
              <a:rPr lang="en-US" sz="3600" dirty="0" smtClean="0">
                <a:latin typeface="Arial" panose="020B0604020202020204" pitchFamily="34" charset="0"/>
                <a:cs typeface="Arial" panose="020B0604020202020204" pitchFamily="34" charset="0"/>
              </a:rPr>
              <a:t> Nam </a:t>
            </a:r>
            <a:r>
              <a:rPr lang="en-US" sz="3600" dirty="0" err="1" smtClean="0">
                <a:latin typeface="Arial" panose="020B0604020202020204" pitchFamily="34" charset="0"/>
                <a:cs typeface="Arial" panose="020B0604020202020204" pitchFamily="34" charset="0"/>
              </a:rPr>
              <a:t>cần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tốn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bao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nhiêu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tiền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để</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sơn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bốn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bức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tường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bên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trong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căn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phòng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này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không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sơn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cửa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Biết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rằng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để</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sơn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mỗi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mét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vuông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tốn</a:t>
            </a:r>
            <a:r>
              <a:rPr lang="en-US" sz="3600" dirty="0" smtClean="0">
                <a:latin typeface="Arial" panose="020B0604020202020204" pitchFamily="34" charset="0"/>
                <a:cs typeface="Arial" panose="020B0604020202020204" pitchFamily="34" charset="0"/>
              </a:rPr>
              <a:t> 30 </a:t>
            </a:r>
            <a:r>
              <a:rPr lang="en-US" sz="3600" dirty="0" err="1" smtClean="0">
                <a:latin typeface="Arial" panose="020B0604020202020204" pitchFamily="34" charset="0"/>
                <a:cs typeface="Arial" panose="020B0604020202020204" pitchFamily="34" charset="0"/>
              </a:rPr>
              <a:t>nghìn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đồng</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1390" y="6149206"/>
            <a:ext cx="5334744" cy="3848637"/>
          </a:xfrm>
          <a:prstGeom prst="rect">
            <a:avLst/>
          </a:prstGeom>
        </p:spPr>
      </p:pic>
      <p:pic>
        <p:nvPicPr>
          <p:cNvPr id="22"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413524" y="4563991"/>
            <a:ext cx="2373834" cy="8109370"/>
          </a:xfrm>
          <a:prstGeom prst="rect">
            <a:avLst/>
          </a:prstGeom>
        </p:spPr>
      </p:pic>
      <p:pic>
        <p:nvPicPr>
          <p:cNvPr id="23" name="Picture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5773400" y="1328067"/>
            <a:ext cx="721723" cy="1089875"/>
          </a:xfrm>
          <a:prstGeom prst="rect">
            <a:avLst/>
          </a:prstGeom>
        </p:spPr>
      </p:pic>
      <p:pic>
        <p:nvPicPr>
          <p:cNvPr id="24" name="Picture 2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20835169">
            <a:off x="13141878" y="6795879"/>
            <a:ext cx="4168637" cy="2168590"/>
          </a:xfrm>
          <a:prstGeom prst="rect">
            <a:avLst/>
          </a:prstGeom>
        </p:spPr>
      </p:pic>
    </p:spTree>
    <p:extLst>
      <p:ext uri="{BB962C8B-B14F-4D97-AF65-F5344CB8AC3E}">
        <p14:creationId xmlns:p14="http://schemas.microsoft.com/office/powerpoint/2010/main" val="2132456257"/>
      </p:ext>
    </p:extLst>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ppt_y</p:attrName>
                                        </p:attrNameLst>
                                      </p:cBhvr>
                                      <p:tavLst>
                                        <p:tav tm="0">
                                          <p:val>
                                            <p:strVal val="#ppt_y+#ppt_h*1.125000"/>
                                          </p:val>
                                        </p:tav>
                                        <p:tav tm="100000">
                                          <p:val>
                                            <p:strVal val="#ppt_y"/>
                                          </p:val>
                                        </p:tav>
                                      </p:tavLst>
                                    </p:anim>
                                    <p:animEffect transition="in" filter="wipe(up)">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6" presetClass="entr" presetSubtype="37"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outVertical)">
                                      <p:cBhvr>
                                        <p:cTn id="36" dur="500"/>
                                        <p:tgtEl>
                                          <p:spTgt spid="20"/>
                                        </p:tgtEl>
                                      </p:cBhvr>
                                    </p:animEffect>
                                  </p:childTnLst>
                                </p:cTn>
                              </p:par>
                              <p:par>
                                <p:cTn id="37" presetID="42"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anim calcmode="lin" valueType="num">
                                      <p:cBhvr>
                                        <p:cTn id="40" dur="500" fill="hold"/>
                                        <p:tgtEl>
                                          <p:spTgt spid="22"/>
                                        </p:tgtEl>
                                        <p:attrNameLst>
                                          <p:attrName>ppt_x</p:attrName>
                                        </p:attrNameLst>
                                      </p:cBhvr>
                                      <p:tavLst>
                                        <p:tav tm="0">
                                          <p:val>
                                            <p:strVal val="#ppt_x"/>
                                          </p:val>
                                        </p:tav>
                                        <p:tav tm="100000">
                                          <p:val>
                                            <p:strVal val="#ppt_x"/>
                                          </p:val>
                                        </p:tav>
                                      </p:tavLst>
                                    </p:anim>
                                    <p:anim calcmode="lin" valueType="num">
                                      <p:cBhvr>
                                        <p:cTn id="41" dur="500" fill="hold"/>
                                        <p:tgtEl>
                                          <p:spTgt spid="22"/>
                                        </p:tgtEl>
                                        <p:attrNameLst>
                                          <p:attrName>ppt_y</p:attrName>
                                        </p:attrNameLst>
                                      </p:cBhvr>
                                      <p:tavLst>
                                        <p:tav tm="0">
                                          <p:val>
                                            <p:strVal val="#ppt_y+.1"/>
                                          </p:val>
                                        </p:tav>
                                        <p:tav tm="100000">
                                          <p:val>
                                            <p:strVal val="#ppt_y"/>
                                          </p:val>
                                        </p:tav>
                                      </p:tavLst>
                                    </p:anim>
                                  </p:childTnLst>
                                </p:cTn>
                              </p:par>
                              <p:par>
                                <p:cTn id="42" presetID="12" presetClass="entr" presetSubtype="4"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p:tgtEl>
                                          <p:spTgt spid="23"/>
                                        </p:tgtEl>
                                        <p:attrNameLst>
                                          <p:attrName>ppt_y</p:attrName>
                                        </p:attrNameLst>
                                      </p:cBhvr>
                                      <p:tavLst>
                                        <p:tav tm="0">
                                          <p:val>
                                            <p:strVal val="#ppt_y+#ppt_h*1.125000"/>
                                          </p:val>
                                        </p:tav>
                                        <p:tav tm="100000">
                                          <p:val>
                                            <p:strVal val="#ppt_y"/>
                                          </p:val>
                                        </p:tav>
                                      </p:tavLst>
                                    </p:anim>
                                    <p:animEffect transition="in" filter="wipe(up)">
                                      <p:cBhvr>
                                        <p:cTn id="45" dur="500"/>
                                        <p:tgtEl>
                                          <p:spTgt spid="23"/>
                                        </p:tgtEl>
                                      </p:cBhvr>
                                    </p:animEffect>
                                  </p:childTnLst>
                                </p:cTn>
                              </p:par>
                              <p:par>
                                <p:cTn id="46" presetID="10" presetClass="entr" presetSubtype="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8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6925" t="30171"/>
          <a:stretch>
            <a:fillRect/>
          </a:stretch>
        </p:blipFill>
        <p:spPr>
          <a:xfrm rot="-5400000" flipH="1">
            <a:off x="1403909" y="-2343773"/>
            <a:ext cx="12240435" cy="15186138"/>
          </a:xfrm>
          <a:prstGeom prst="rect">
            <a:avLst/>
          </a:prstGeom>
        </p:spPr>
      </p:pic>
      <p:grpSp>
        <p:nvGrpSpPr>
          <p:cNvPr id="3" name="Group 3"/>
          <p:cNvGrpSpPr/>
          <p:nvPr/>
        </p:nvGrpSpPr>
        <p:grpSpPr>
          <a:xfrm rot="218793">
            <a:off x="11727595" y="1460367"/>
            <a:ext cx="5158956" cy="4117520"/>
            <a:chOff x="0" y="0"/>
            <a:chExt cx="4510908" cy="4979911"/>
          </a:xfrm>
        </p:grpSpPr>
        <p:sp>
          <p:nvSpPr>
            <p:cNvPr id="4" name="Freeform 4"/>
            <p:cNvSpPr/>
            <p:nvPr/>
          </p:nvSpPr>
          <p:spPr>
            <a:xfrm>
              <a:off x="10160" y="16510"/>
              <a:ext cx="4488048" cy="4951971"/>
            </a:xfrm>
            <a:custGeom>
              <a:avLst/>
              <a:gdLst/>
              <a:ahLst/>
              <a:cxnLst/>
              <a:rect l="l" t="t" r="r" b="b"/>
              <a:pathLst>
                <a:path w="4488048" h="4951971">
                  <a:moveTo>
                    <a:pt x="4488048" y="4951971"/>
                  </a:moveTo>
                  <a:lnTo>
                    <a:pt x="0" y="4944351"/>
                  </a:lnTo>
                  <a:lnTo>
                    <a:pt x="0" y="1730700"/>
                  </a:lnTo>
                  <a:lnTo>
                    <a:pt x="17780" y="19050"/>
                  </a:lnTo>
                  <a:lnTo>
                    <a:pt x="2235976" y="0"/>
                  </a:lnTo>
                  <a:lnTo>
                    <a:pt x="4468998" y="5080"/>
                  </a:lnTo>
                  <a:close/>
                </a:path>
              </a:pathLst>
            </a:custGeom>
            <a:solidFill>
              <a:srgbClr val="FAEA84"/>
            </a:solidFill>
          </p:spPr>
        </p:sp>
        <p:sp>
          <p:nvSpPr>
            <p:cNvPr id="5" name="Freeform 5"/>
            <p:cNvSpPr/>
            <p:nvPr/>
          </p:nvSpPr>
          <p:spPr>
            <a:xfrm>
              <a:off x="-3810" y="0"/>
              <a:ext cx="4517258" cy="4978641"/>
            </a:xfrm>
            <a:custGeom>
              <a:avLst/>
              <a:gdLst/>
              <a:ahLst/>
              <a:cxnLst/>
              <a:rect l="l" t="t" r="r" b="b"/>
              <a:pathLst>
                <a:path w="4517258" h="4978641">
                  <a:moveTo>
                    <a:pt x="4482968" y="21590"/>
                  </a:moveTo>
                  <a:cubicBezTo>
                    <a:pt x="4484238" y="34290"/>
                    <a:pt x="4484238" y="44450"/>
                    <a:pt x="4485508" y="54610"/>
                  </a:cubicBezTo>
                  <a:cubicBezTo>
                    <a:pt x="4488048" y="139425"/>
                    <a:pt x="4489318" y="248164"/>
                    <a:pt x="4491858" y="353020"/>
                  </a:cubicBezTo>
                  <a:cubicBezTo>
                    <a:pt x="4491858" y="504478"/>
                    <a:pt x="4504558" y="3490918"/>
                    <a:pt x="4510908" y="3642376"/>
                  </a:cubicBezTo>
                  <a:cubicBezTo>
                    <a:pt x="4517258" y="3871505"/>
                    <a:pt x="4513448" y="4104517"/>
                    <a:pt x="4513448" y="4333646"/>
                  </a:cubicBezTo>
                  <a:cubicBezTo>
                    <a:pt x="4513448" y="4535589"/>
                    <a:pt x="4514718" y="4721999"/>
                    <a:pt x="4515988" y="4917681"/>
                  </a:cubicBezTo>
                  <a:cubicBezTo>
                    <a:pt x="4515988" y="4939271"/>
                    <a:pt x="4515988" y="4953241"/>
                    <a:pt x="4515988" y="4977371"/>
                  </a:cubicBezTo>
                  <a:cubicBezTo>
                    <a:pt x="4493128" y="4977371"/>
                    <a:pt x="4472808" y="4978641"/>
                    <a:pt x="4443397" y="4977371"/>
                  </a:cubicBezTo>
                  <a:cubicBezTo>
                    <a:pt x="4216368" y="4972291"/>
                    <a:pt x="3985846" y="4978641"/>
                    <a:pt x="3758816" y="4973561"/>
                  </a:cubicBezTo>
                  <a:cubicBezTo>
                    <a:pt x="3622599" y="4969751"/>
                    <a:pt x="3489874" y="4972291"/>
                    <a:pt x="3353657" y="4969751"/>
                  </a:cubicBezTo>
                  <a:cubicBezTo>
                    <a:pt x="3290787" y="4968481"/>
                    <a:pt x="3227917" y="4967211"/>
                    <a:pt x="3165048" y="4965941"/>
                  </a:cubicBezTo>
                  <a:cubicBezTo>
                    <a:pt x="3126628" y="4965941"/>
                    <a:pt x="3091700" y="4967211"/>
                    <a:pt x="3053280" y="4967211"/>
                  </a:cubicBezTo>
                  <a:cubicBezTo>
                    <a:pt x="2955482" y="4965941"/>
                    <a:pt x="2686540" y="4967211"/>
                    <a:pt x="2588743" y="4965941"/>
                  </a:cubicBezTo>
                  <a:cubicBezTo>
                    <a:pt x="2518888" y="4964671"/>
                    <a:pt x="1121785" y="4973561"/>
                    <a:pt x="1051930" y="4972291"/>
                  </a:cubicBezTo>
                  <a:cubicBezTo>
                    <a:pt x="1034466" y="4972291"/>
                    <a:pt x="1013509" y="4973561"/>
                    <a:pt x="996046" y="4973561"/>
                  </a:cubicBezTo>
                  <a:cubicBezTo>
                    <a:pt x="954133" y="4973561"/>
                    <a:pt x="915712" y="4974831"/>
                    <a:pt x="873799" y="4974831"/>
                  </a:cubicBezTo>
                  <a:cubicBezTo>
                    <a:pt x="769016" y="4974831"/>
                    <a:pt x="667727" y="4973561"/>
                    <a:pt x="562944" y="4972291"/>
                  </a:cubicBezTo>
                  <a:cubicBezTo>
                    <a:pt x="500074" y="4971021"/>
                    <a:pt x="437205" y="4969751"/>
                    <a:pt x="377828" y="4968481"/>
                  </a:cubicBezTo>
                  <a:cubicBezTo>
                    <a:pt x="266059" y="4967211"/>
                    <a:pt x="154291" y="4965941"/>
                    <a:pt x="48260" y="4965941"/>
                  </a:cubicBezTo>
                  <a:cubicBezTo>
                    <a:pt x="38100" y="4965941"/>
                    <a:pt x="29210" y="4965941"/>
                    <a:pt x="19050" y="4964671"/>
                  </a:cubicBezTo>
                  <a:cubicBezTo>
                    <a:pt x="10160" y="4963401"/>
                    <a:pt x="5080" y="4957051"/>
                    <a:pt x="7620" y="4948161"/>
                  </a:cubicBezTo>
                  <a:cubicBezTo>
                    <a:pt x="16510" y="4916176"/>
                    <a:pt x="12700" y="4819088"/>
                    <a:pt x="11430" y="4718116"/>
                  </a:cubicBezTo>
                  <a:cubicBezTo>
                    <a:pt x="10160" y="4512288"/>
                    <a:pt x="6350" y="4310344"/>
                    <a:pt x="7620" y="4104517"/>
                  </a:cubicBezTo>
                  <a:cubicBezTo>
                    <a:pt x="5080" y="3848203"/>
                    <a:pt x="0" y="675353"/>
                    <a:pt x="7620" y="415156"/>
                  </a:cubicBezTo>
                  <a:cubicBezTo>
                    <a:pt x="8890" y="364670"/>
                    <a:pt x="7620" y="310301"/>
                    <a:pt x="8890" y="259815"/>
                  </a:cubicBezTo>
                  <a:cubicBezTo>
                    <a:pt x="10160" y="178261"/>
                    <a:pt x="12700" y="88939"/>
                    <a:pt x="13970" y="44450"/>
                  </a:cubicBezTo>
                  <a:cubicBezTo>
                    <a:pt x="13970" y="41910"/>
                    <a:pt x="15240" y="39370"/>
                    <a:pt x="16510" y="38100"/>
                  </a:cubicBezTo>
                  <a:cubicBezTo>
                    <a:pt x="38100" y="35560"/>
                    <a:pt x="66972" y="30480"/>
                    <a:pt x="122856" y="29210"/>
                  </a:cubicBezTo>
                  <a:cubicBezTo>
                    <a:pt x="217161" y="25400"/>
                    <a:pt x="311465" y="22860"/>
                    <a:pt x="409262" y="20320"/>
                  </a:cubicBezTo>
                  <a:cubicBezTo>
                    <a:pt x="475625" y="17780"/>
                    <a:pt x="541987" y="16510"/>
                    <a:pt x="604857" y="13970"/>
                  </a:cubicBezTo>
                  <a:cubicBezTo>
                    <a:pt x="667727" y="11430"/>
                    <a:pt x="734089" y="8890"/>
                    <a:pt x="796959" y="8890"/>
                  </a:cubicBezTo>
                  <a:cubicBezTo>
                    <a:pt x="866814" y="7620"/>
                    <a:pt x="936669" y="10160"/>
                    <a:pt x="1006524" y="8890"/>
                  </a:cubicBezTo>
                  <a:cubicBezTo>
                    <a:pt x="1093843" y="8890"/>
                    <a:pt x="2676062" y="6350"/>
                    <a:pt x="2763381" y="5080"/>
                  </a:cubicBezTo>
                  <a:cubicBezTo>
                    <a:pt x="2847207" y="3810"/>
                    <a:pt x="2931033" y="2540"/>
                    <a:pt x="3018352" y="2540"/>
                  </a:cubicBezTo>
                  <a:cubicBezTo>
                    <a:pt x="3161555" y="1270"/>
                    <a:pt x="3301265" y="0"/>
                    <a:pt x="3444469" y="0"/>
                  </a:cubicBezTo>
                  <a:cubicBezTo>
                    <a:pt x="3503845" y="0"/>
                    <a:pt x="3566715" y="2540"/>
                    <a:pt x="3626092" y="2540"/>
                  </a:cubicBezTo>
                  <a:cubicBezTo>
                    <a:pt x="3790251" y="3810"/>
                    <a:pt x="3957904" y="5080"/>
                    <a:pt x="4122063" y="7620"/>
                  </a:cubicBezTo>
                  <a:cubicBezTo>
                    <a:pt x="4209382" y="8890"/>
                    <a:pt x="4296701" y="12700"/>
                    <a:pt x="4384020" y="16510"/>
                  </a:cubicBezTo>
                  <a:cubicBezTo>
                    <a:pt x="4404977" y="16510"/>
                    <a:pt x="4425933" y="16510"/>
                    <a:pt x="4443397" y="16510"/>
                  </a:cubicBezTo>
                  <a:cubicBezTo>
                    <a:pt x="4463918" y="17780"/>
                    <a:pt x="4472808" y="20320"/>
                    <a:pt x="4482968" y="21590"/>
                  </a:cubicBezTo>
                  <a:close/>
                  <a:moveTo>
                    <a:pt x="4493128" y="4960861"/>
                  </a:moveTo>
                  <a:cubicBezTo>
                    <a:pt x="4494398" y="4944351"/>
                    <a:pt x="4495668" y="4931651"/>
                    <a:pt x="4495668" y="4918951"/>
                  </a:cubicBezTo>
                  <a:cubicBezTo>
                    <a:pt x="4494398" y="4702582"/>
                    <a:pt x="4493128" y="4496754"/>
                    <a:pt x="4493128" y="4275393"/>
                  </a:cubicBezTo>
                  <a:cubicBezTo>
                    <a:pt x="4493128" y="4174421"/>
                    <a:pt x="4495668" y="4073449"/>
                    <a:pt x="4494398" y="3972477"/>
                  </a:cubicBezTo>
                  <a:cubicBezTo>
                    <a:pt x="4494398" y="3879272"/>
                    <a:pt x="4493128" y="3782183"/>
                    <a:pt x="4491858" y="3688979"/>
                  </a:cubicBezTo>
                  <a:cubicBezTo>
                    <a:pt x="4486778" y="3545287"/>
                    <a:pt x="4475348" y="570498"/>
                    <a:pt x="4475348" y="426807"/>
                  </a:cubicBezTo>
                  <a:cubicBezTo>
                    <a:pt x="4472808" y="306417"/>
                    <a:pt x="4470268" y="182144"/>
                    <a:pt x="4467728" y="63500"/>
                  </a:cubicBezTo>
                  <a:cubicBezTo>
                    <a:pt x="4466458" y="44450"/>
                    <a:pt x="4465188" y="43180"/>
                    <a:pt x="4432919" y="41910"/>
                  </a:cubicBezTo>
                  <a:cubicBezTo>
                    <a:pt x="4422441" y="41910"/>
                    <a:pt x="4415455" y="41910"/>
                    <a:pt x="4404977" y="40640"/>
                  </a:cubicBezTo>
                  <a:cubicBezTo>
                    <a:pt x="4317658" y="36830"/>
                    <a:pt x="4226846" y="31750"/>
                    <a:pt x="4139527" y="30480"/>
                  </a:cubicBezTo>
                  <a:cubicBezTo>
                    <a:pt x="3926469" y="26670"/>
                    <a:pt x="3709918" y="25400"/>
                    <a:pt x="3496860" y="22860"/>
                  </a:cubicBezTo>
                  <a:cubicBezTo>
                    <a:pt x="3465425" y="22860"/>
                    <a:pt x="3430498" y="22860"/>
                    <a:pt x="3399063" y="22860"/>
                  </a:cubicBezTo>
                  <a:cubicBezTo>
                    <a:pt x="3346671" y="22860"/>
                    <a:pt x="3294280" y="22860"/>
                    <a:pt x="3245382" y="22860"/>
                  </a:cubicBezTo>
                  <a:cubicBezTo>
                    <a:pt x="3133613" y="22860"/>
                    <a:pt x="3021845" y="22860"/>
                    <a:pt x="2913570" y="24130"/>
                  </a:cubicBezTo>
                  <a:cubicBezTo>
                    <a:pt x="2819265" y="25400"/>
                    <a:pt x="1230060" y="29210"/>
                    <a:pt x="1135756" y="29210"/>
                  </a:cubicBezTo>
                  <a:cubicBezTo>
                    <a:pt x="982075" y="29210"/>
                    <a:pt x="828393" y="26670"/>
                    <a:pt x="674712" y="33020"/>
                  </a:cubicBezTo>
                  <a:cubicBezTo>
                    <a:pt x="594379" y="36830"/>
                    <a:pt x="517538" y="36830"/>
                    <a:pt x="440697" y="38100"/>
                  </a:cubicBezTo>
                  <a:cubicBezTo>
                    <a:pt x="307973" y="41910"/>
                    <a:pt x="175248" y="45720"/>
                    <a:pt x="49530" y="50800"/>
                  </a:cubicBezTo>
                  <a:cubicBezTo>
                    <a:pt x="36830" y="50800"/>
                    <a:pt x="34290" y="53340"/>
                    <a:pt x="33020" y="77289"/>
                  </a:cubicBezTo>
                  <a:cubicBezTo>
                    <a:pt x="31750" y="147192"/>
                    <a:pt x="31750" y="217096"/>
                    <a:pt x="30480" y="287000"/>
                  </a:cubicBezTo>
                  <a:cubicBezTo>
                    <a:pt x="29210" y="403506"/>
                    <a:pt x="26670" y="516129"/>
                    <a:pt x="25400" y="632635"/>
                  </a:cubicBezTo>
                  <a:cubicBezTo>
                    <a:pt x="20320" y="756908"/>
                    <a:pt x="26670" y="3793834"/>
                    <a:pt x="29210" y="3918107"/>
                  </a:cubicBezTo>
                  <a:cubicBezTo>
                    <a:pt x="29210" y="4050147"/>
                    <a:pt x="29210" y="4186071"/>
                    <a:pt x="30480" y="4318112"/>
                  </a:cubicBezTo>
                  <a:cubicBezTo>
                    <a:pt x="30480" y="4415200"/>
                    <a:pt x="33020" y="4512289"/>
                    <a:pt x="33020" y="4609377"/>
                  </a:cubicBezTo>
                  <a:cubicBezTo>
                    <a:pt x="33020" y="4714232"/>
                    <a:pt x="33020" y="4819088"/>
                    <a:pt x="31750" y="4918951"/>
                  </a:cubicBezTo>
                  <a:cubicBezTo>
                    <a:pt x="31750" y="4922761"/>
                    <a:pt x="31750" y="4925301"/>
                    <a:pt x="31750" y="4929111"/>
                  </a:cubicBezTo>
                  <a:cubicBezTo>
                    <a:pt x="31750" y="4939271"/>
                    <a:pt x="35560" y="4943081"/>
                    <a:pt x="44450" y="4943081"/>
                  </a:cubicBezTo>
                  <a:cubicBezTo>
                    <a:pt x="73958" y="4943081"/>
                    <a:pt x="122856" y="4944351"/>
                    <a:pt x="168262" y="4944351"/>
                  </a:cubicBezTo>
                  <a:cubicBezTo>
                    <a:pt x="234625" y="4944351"/>
                    <a:pt x="304480" y="4941811"/>
                    <a:pt x="370842" y="4944351"/>
                  </a:cubicBezTo>
                  <a:cubicBezTo>
                    <a:pt x="479118" y="4948161"/>
                    <a:pt x="587393" y="4950701"/>
                    <a:pt x="695669" y="4949431"/>
                  </a:cubicBezTo>
                  <a:cubicBezTo>
                    <a:pt x="765524" y="4948161"/>
                    <a:pt x="831886" y="4950701"/>
                    <a:pt x="901741" y="4950701"/>
                  </a:cubicBezTo>
                  <a:cubicBezTo>
                    <a:pt x="1003031" y="4950701"/>
                    <a:pt x="1104321" y="4949431"/>
                    <a:pt x="1205611" y="4950701"/>
                  </a:cubicBezTo>
                  <a:cubicBezTo>
                    <a:pt x="1355800" y="4951971"/>
                    <a:pt x="3004381" y="4941811"/>
                    <a:pt x="3158062" y="4944351"/>
                  </a:cubicBezTo>
                  <a:cubicBezTo>
                    <a:pt x="3224425" y="4945621"/>
                    <a:pt x="3290787" y="4946891"/>
                    <a:pt x="3353657" y="4946891"/>
                  </a:cubicBezTo>
                  <a:cubicBezTo>
                    <a:pt x="3468918" y="4949431"/>
                    <a:pt x="3580686" y="4945621"/>
                    <a:pt x="3695947" y="4949431"/>
                  </a:cubicBezTo>
                  <a:cubicBezTo>
                    <a:pt x="3790251" y="4951971"/>
                    <a:pt x="3884556" y="4951971"/>
                    <a:pt x="3978860" y="4954511"/>
                  </a:cubicBezTo>
                  <a:cubicBezTo>
                    <a:pt x="4118571" y="4958321"/>
                    <a:pt x="4258281" y="4960861"/>
                    <a:pt x="4397991" y="4962131"/>
                  </a:cubicBezTo>
                  <a:cubicBezTo>
                    <a:pt x="4450383" y="4962131"/>
                    <a:pt x="4472808" y="4960861"/>
                    <a:pt x="4493128" y="4960861"/>
                  </a:cubicBezTo>
                  <a:close/>
                </a:path>
              </a:pathLst>
            </a:custGeom>
            <a:solidFill>
              <a:srgbClr val="F16B16"/>
            </a:solidFill>
          </p:spPr>
        </p:sp>
      </p:grpSp>
      <p:grpSp>
        <p:nvGrpSpPr>
          <p:cNvPr id="6" name="Group 6"/>
          <p:cNvGrpSpPr/>
          <p:nvPr/>
        </p:nvGrpSpPr>
        <p:grpSpPr>
          <a:xfrm>
            <a:off x="11925284" y="1556924"/>
            <a:ext cx="5714999" cy="4231429"/>
            <a:chOff x="0" y="0"/>
            <a:chExt cx="4510908" cy="5117678"/>
          </a:xfrm>
        </p:grpSpPr>
        <p:sp>
          <p:nvSpPr>
            <p:cNvPr id="7" name="Freeform 7"/>
            <p:cNvSpPr/>
            <p:nvPr/>
          </p:nvSpPr>
          <p:spPr>
            <a:xfrm>
              <a:off x="10160" y="16510"/>
              <a:ext cx="4488048" cy="5089738"/>
            </a:xfrm>
            <a:custGeom>
              <a:avLst/>
              <a:gdLst/>
              <a:ahLst/>
              <a:cxnLst/>
              <a:rect l="l" t="t" r="r" b="b"/>
              <a:pathLst>
                <a:path w="4488048" h="5089738">
                  <a:moveTo>
                    <a:pt x="4488048" y="5089738"/>
                  </a:moveTo>
                  <a:lnTo>
                    <a:pt x="0" y="5082118"/>
                  </a:lnTo>
                  <a:lnTo>
                    <a:pt x="0" y="1778481"/>
                  </a:lnTo>
                  <a:lnTo>
                    <a:pt x="17780" y="19050"/>
                  </a:lnTo>
                  <a:lnTo>
                    <a:pt x="2235976" y="0"/>
                  </a:lnTo>
                  <a:lnTo>
                    <a:pt x="4468998" y="5080"/>
                  </a:lnTo>
                  <a:close/>
                </a:path>
              </a:pathLst>
            </a:custGeom>
            <a:solidFill>
              <a:srgbClr val="FCF8EB"/>
            </a:solidFill>
          </p:spPr>
        </p:sp>
        <p:sp>
          <p:nvSpPr>
            <p:cNvPr id="8" name="Freeform 8"/>
            <p:cNvSpPr/>
            <p:nvPr/>
          </p:nvSpPr>
          <p:spPr>
            <a:xfrm>
              <a:off x="-3810" y="0"/>
              <a:ext cx="4517258" cy="5116408"/>
            </a:xfrm>
            <a:custGeom>
              <a:avLst/>
              <a:gdLst/>
              <a:ahLst/>
              <a:cxnLst/>
              <a:rect l="l" t="t" r="r" b="b"/>
              <a:pathLst>
                <a:path w="4517258" h="5116408">
                  <a:moveTo>
                    <a:pt x="4482968" y="21590"/>
                  </a:moveTo>
                  <a:cubicBezTo>
                    <a:pt x="4484238" y="34290"/>
                    <a:pt x="4484238" y="44450"/>
                    <a:pt x="4485508" y="54610"/>
                  </a:cubicBezTo>
                  <a:cubicBezTo>
                    <a:pt x="4488048" y="141557"/>
                    <a:pt x="4489318" y="253384"/>
                    <a:pt x="4491858" y="361216"/>
                  </a:cubicBezTo>
                  <a:cubicBezTo>
                    <a:pt x="4491858" y="516974"/>
                    <a:pt x="4504558" y="3588208"/>
                    <a:pt x="4510908" y="3743966"/>
                  </a:cubicBezTo>
                  <a:cubicBezTo>
                    <a:pt x="4517258" y="3979601"/>
                    <a:pt x="4513448" y="4219229"/>
                    <a:pt x="4513448" y="4454863"/>
                  </a:cubicBezTo>
                  <a:cubicBezTo>
                    <a:pt x="4513448" y="4662541"/>
                    <a:pt x="4514718" y="4854243"/>
                    <a:pt x="4515988" y="5055448"/>
                  </a:cubicBezTo>
                  <a:cubicBezTo>
                    <a:pt x="4515988" y="5077039"/>
                    <a:pt x="4515988" y="5091008"/>
                    <a:pt x="4515988" y="5115139"/>
                  </a:cubicBezTo>
                  <a:cubicBezTo>
                    <a:pt x="4493128" y="5115139"/>
                    <a:pt x="4472808" y="5116408"/>
                    <a:pt x="4443397" y="5115139"/>
                  </a:cubicBezTo>
                  <a:cubicBezTo>
                    <a:pt x="4216368" y="5110058"/>
                    <a:pt x="3985846" y="5116408"/>
                    <a:pt x="3758816" y="5111328"/>
                  </a:cubicBezTo>
                  <a:cubicBezTo>
                    <a:pt x="3622599" y="5107518"/>
                    <a:pt x="3489874" y="5110058"/>
                    <a:pt x="3353657" y="5107518"/>
                  </a:cubicBezTo>
                  <a:cubicBezTo>
                    <a:pt x="3290787" y="5106248"/>
                    <a:pt x="3227917" y="5104978"/>
                    <a:pt x="3165048" y="5103708"/>
                  </a:cubicBezTo>
                  <a:cubicBezTo>
                    <a:pt x="3126628" y="5103708"/>
                    <a:pt x="3091700" y="5104978"/>
                    <a:pt x="3053280" y="5104978"/>
                  </a:cubicBezTo>
                  <a:cubicBezTo>
                    <a:pt x="2955482" y="5103708"/>
                    <a:pt x="2686540" y="5104978"/>
                    <a:pt x="2588743" y="5103708"/>
                  </a:cubicBezTo>
                  <a:cubicBezTo>
                    <a:pt x="2518888" y="5102439"/>
                    <a:pt x="1121785" y="5111328"/>
                    <a:pt x="1051930" y="5110058"/>
                  </a:cubicBezTo>
                  <a:cubicBezTo>
                    <a:pt x="1034466" y="5110058"/>
                    <a:pt x="1013509" y="5111328"/>
                    <a:pt x="996046" y="5111328"/>
                  </a:cubicBezTo>
                  <a:cubicBezTo>
                    <a:pt x="954133" y="5111328"/>
                    <a:pt x="915712" y="5112598"/>
                    <a:pt x="873799" y="5112598"/>
                  </a:cubicBezTo>
                  <a:cubicBezTo>
                    <a:pt x="769016" y="5112598"/>
                    <a:pt x="667727" y="5111328"/>
                    <a:pt x="562944" y="5110058"/>
                  </a:cubicBezTo>
                  <a:cubicBezTo>
                    <a:pt x="500074" y="5108789"/>
                    <a:pt x="437205" y="5107518"/>
                    <a:pt x="377828" y="5106248"/>
                  </a:cubicBezTo>
                  <a:cubicBezTo>
                    <a:pt x="266059" y="5104978"/>
                    <a:pt x="154291" y="5103708"/>
                    <a:pt x="48260" y="5103708"/>
                  </a:cubicBezTo>
                  <a:cubicBezTo>
                    <a:pt x="38100" y="5103708"/>
                    <a:pt x="29210" y="5103708"/>
                    <a:pt x="19050" y="5102439"/>
                  </a:cubicBezTo>
                  <a:cubicBezTo>
                    <a:pt x="10160" y="5101168"/>
                    <a:pt x="5080" y="5094818"/>
                    <a:pt x="7620" y="5085928"/>
                  </a:cubicBezTo>
                  <a:cubicBezTo>
                    <a:pt x="16510" y="5053933"/>
                    <a:pt x="12700" y="4954088"/>
                    <a:pt x="11430" y="4850250"/>
                  </a:cubicBezTo>
                  <a:cubicBezTo>
                    <a:pt x="10160" y="4638578"/>
                    <a:pt x="6350" y="4430900"/>
                    <a:pt x="7620" y="4219229"/>
                  </a:cubicBezTo>
                  <a:cubicBezTo>
                    <a:pt x="5080" y="3955638"/>
                    <a:pt x="0" y="692701"/>
                    <a:pt x="7620" y="425117"/>
                  </a:cubicBezTo>
                  <a:cubicBezTo>
                    <a:pt x="8890" y="373197"/>
                    <a:pt x="7620" y="317284"/>
                    <a:pt x="8890" y="265365"/>
                  </a:cubicBezTo>
                  <a:cubicBezTo>
                    <a:pt x="10160" y="181495"/>
                    <a:pt x="12700" y="89638"/>
                    <a:pt x="13970" y="44450"/>
                  </a:cubicBezTo>
                  <a:cubicBezTo>
                    <a:pt x="13970" y="41910"/>
                    <a:pt x="15240" y="39370"/>
                    <a:pt x="16510" y="38100"/>
                  </a:cubicBezTo>
                  <a:cubicBezTo>
                    <a:pt x="38100" y="35560"/>
                    <a:pt x="66972" y="30480"/>
                    <a:pt x="122856" y="29210"/>
                  </a:cubicBezTo>
                  <a:cubicBezTo>
                    <a:pt x="217161" y="25400"/>
                    <a:pt x="311465" y="22860"/>
                    <a:pt x="409262" y="20320"/>
                  </a:cubicBezTo>
                  <a:cubicBezTo>
                    <a:pt x="475625" y="17780"/>
                    <a:pt x="541987" y="16510"/>
                    <a:pt x="604857" y="13970"/>
                  </a:cubicBezTo>
                  <a:cubicBezTo>
                    <a:pt x="667727" y="11430"/>
                    <a:pt x="734089" y="8890"/>
                    <a:pt x="796959" y="8890"/>
                  </a:cubicBezTo>
                  <a:cubicBezTo>
                    <a:pt x="866814" y="7620"/>
                    <a:pt x="936669" y="10160"/>
                    <a:pt x="1006524" y="8890"/>
                  </a:cubicBezTo>
                  <a:cubicBezTo>
                    <a:pt x="1093843" y="8890"/>
                    <a:pt x="2676062" y="6350"/>
                    <a:pt x="2763381" y="5080"/>
                  </a:cubicBezTo>
                  <a:cubicBezTo>
                    <a:pt x="2847207" y="3810"/>
                    <a:pt x="2931033" y="2540"/>
                    <a:pt x="3018352" y="2540"/>
                  </a:cubicBezTo>
                  <a:cubicBezTo>
                    <a:pt x="3161555" y="1270"/>
                    <a:pt x="3301265" y="0"/>
                    <a:pt x="3444469" y="0"/>
                  </a:cubicBezTo>
                  <a:cubicBezTo>
                    <a:pt x="3503845" y="0"/>
                    <a:pt x="3566715" y="2540"/>
                    <a:pt x="3626092" y="2540"/>
                  </a:cubicBezTo>
                  <a:cubicBezTo>
                    <a:pt x="3790251" y="3810"/>
                    <a:pt x="3957904" y="5080"/>
                    <a:pt x="4122063" y="7620"/>
                  </a:cubicBezTo>
                  <a:cubicBezTo>
                    <a:pt x="4209382" y="8890"/>
                    <a:pt x="4296701" y="12700"/>
                    <a:pt x="4384020" y="16510"/>
                  </a:cubicBezTo>
                  <a:cubicBezTo>
                    <a:pt x="4404977" y="16510"/>
                    <a:pt x="4425933" y="16510"/>
                    <a:pt x="4443397" y="16510"/>
                  </a:cubicBezTo>
                  <a:cubicBezTo>
                    <a:pt x="4463918" y="17780"/>
                    <a:pt x="4472808" y="20320"/>
                    <a:pt x="4482968" y="21590"/>
                  </a:cubicBezTo>
                  <a:close/>
                  <a:moveTo>
                    <a:pt x="4493128" y="5098628"/>
                  </a:moveTo>
                  <a:cubicBezTo>
                    <a:pt x="4494398" y="5082118"/>
                    <a:pt x="4495668" y="5069418"/>
                    <a:pt x="4495668" y="5056718"/>
                  </a:cubicBezTo>
                  <a:cubicBezTo>
                    <a:pt x="4494398" y="4834274"/>
                    <a:pt x="4493128" y="4622603"/>
                    <a:pt x="4493128" y="4394956"/>
                  </a:cubicBezTo>
                  <a:cubicBezTo>
                    <a:pt x="4493128" y="4291118"/>
                    <a:pt x="4495668" y="4187279"/>
                    <a:pt x="4494398" y="4083440"/>
                  </a:cubicBezTo>
                  <a:cubicBezTo>
                    <a:pt x="4494398" y="3987588"/>
                    <a:pt x="4493128" y="3887743"/>
                    <a:pt x="4491858" y="3791892"/>
                  </a:cubicBezTo>
                  <a:cubicBezTo>
                    <a:pt x="4486778" y="3644121"/>
                    <a:pt x="4475348" y="584869"/>
                    <a:pt x="4475348" y="437098"/>
                  </a:cubicBezTo>
                  <a:cubicBezTo>
                    <a:pt x="4472808" y="313291"/>
                    <a:pt x="4470268" y="185489"/>
                    <a:pt x="4467728" y="63500"/>
                  </a:cubicBezTo>
                  <a:cubicBezTo>
                    <a:pt x="4466458" y="44450"/>
                    <a:pt x="4465188" y="43180"/>
                    <a:pt x="4432919" y="41910"/>
                  </a:cubicBezTo>
                  <a:cubicBezTo>
                    <a:pt x="4422441" y="41910"/>
                    <a:pt x="4415455" y="41910"/>
                    <a:pt x="4404977" y="40640"/>
                  </a:cubicBezTo>
                  <a:cubicBezTo>
                    <a:pt x="4317658" y="36830"/>
                    <a:pt x="4226846" y="31750"/>
                    <a:pt x="4139527" y="30480"/>
                  </a:cubicBezTo>
                  <a:cubicBezTo>
                    <a:pt x="3926469" y="26670"/>
                    <a:pt x="3709918" y="25400"/>
                    <a:pt x="3496860" y="22860"/>
                  </a:cubicBezTo>
                  <a:cubicBezTo>
                    <a:pt x="3465425" y="22860"/>
                    <a:pt x="3430498" y="22860"/>
                    <a:pt x="3399063" y="22860"/>
                  </a:cubicBezTo>
                  <a:cubicBezTo>
                    <a:pt x="3346671" y="22860"/>
                    <a:pt x="3294280" y="22860"/>
                    <a:pt x="3245382" y="22860"/>
                  </a:cubicBezTo>
                  <a:cubicBezTo>
                    <a:pt x="3133613" y="22860"/>
                    <a:pt x="3021845" y="22860"/>
                    <a:pt x="2913570" y="24130"/>
                  </a:cubicBezTo>
                  <a:cubicBezTo>
                    <a:pt x="2819265" y="25400"/>
                    <a:pt x="1230060" y="29210"/>
                    <a:pt x="1135756" y="29210"/>
                  </a:cubicBezTo>
                  <a:cubicBezTo>
                    <a:pt x="982075" y="29210"/>
                    <a:pt x="828393" y="26670"/>
                    <a:pt x="674712" y="33020"/>
                  </a:cubicBezTo>
                  <a:cubicBezTo>
                    <a:pt x="594379" y="36830"/>
                    <a:pt x="517538" y="36830"/>
                    <a:pt x="440697" y="38100"/>
                  </a:cubicBezTo>
                  <a:cubicBezTo>
                    <a:pt x="307973" y="41910"/>
                    <a:pt x="175248" y="45720"/>
                    <a:pt x="49530" y="50800"/>
                  </a:cubicBezTo>
                  <a:cubicBezTo>
                    <a:pt x="36830" y="50800"/>
                    <a:pt x="34290" y="53340"/>
                    <a:pt x="33020" y="77656"/>
                  </a:cubicBezTo>
                  <a:cubicBezTo>
                    <a:pt x="31750" y="149545"/>
                    <a:pt x="31750" y="221433"/>
                    <a:pt x="30480" y="293322"/>
                  </a:cubicBezTo>
                  <a:cubicBezTo>
                    <a:pt x="29210" y="413136"/>
                    <a:pt x="26670" y="528956"/>
                    <a:pt x="25400" y="648770"/>
                  </a:cubicBezTo>
                  <a:cubicBezTo>
                    <a:pt x="20320" y="776572"/>
                    <a:pt x="26670" y="3899725"/>
                    <a:pt x="29210" y="4027526"/>
                  </a:cubicBezTo>
                  <a:cubicBezTo>
                    <a:pt x="29210" y="4163316"/>
                    <a:pt x="29210" y="4303099"/>
                    <a:pt x="30480" y="4438888"/>
                  </a:cubicBezTo>
                  <a:cubicBezTo>
                    <a:pt x="30480" y="4538733"/>
                    <a:pt x="33020" y="4638578"/>
                    <a:pt x="33020" y="4738423"/>
                  </a:cubicBezTo>
                  <a:cubicBezTo>
                    <a:pt x="33020" y="4846256"/>
                    <a:pt x="33020" y="4954088"/>
                    <a:pt x="31750" y="5056718"/>
                  </a:cubicBezTo>
                  <a:cubicBezTo>
                    <a:pt x="31750" y="5060528"/>
                    <a:pt x="31750" y="5063068"/>
                    <a:pt x="31750" y="5066878"/>
                  </a:cubicBezTo>
                  <a:cubicBezTo>
                    <a:pt x="31750" y="5077039"/>
                    <a:pt x="35560" y="5080848"/>
                    <a:pt x="44450" y="5080848"/>
                  </a:cubicBezTo>
                  <a:cubicBezTo>
                    <a:pt x="73958" y="5080848"/>
                    <a:pt x="122856" y="5082118"/>
                    <a:pt x="168262" y="5082118"/>
                  </a:cubicBezTo>
                  <a:cubicBezTo>
                    <a:pt x="234625" y="5082118"/>
                    <a:pt x="304480" y="5079578"/>
                    <a:pt x="370842" y="5082118"/>
                  </a:cubicBezTo>
                  <a:cubicBezTo>
                    <a:pt x="479118" y="5085928"/>
                    <a:pt x="587393" y="5088468"/>
                    <a:pt x="695669" y="5087198"/>
                  </a:cubicBezTo>
                  <a:cubicBezTo>
                    <a:pt x="765524" y="5085928"/>
                    <a:pt x="831886" y="5088468"/>
                    <a:pt x="901741" y="5088468"/>
                  </a:cubicBezTo>
                  <a:cubicBezTo>
                    <a:pt x="1003031" y="5088468"/>
                    <a:pt x="1104321" y="5087198"/>
                    <a:pt x="1205611" y="5088468"/>
                  </a:cubicBezTo>
                  <a:cubicBezTo>
                    <a:pt x="1355800" y="5089739"/>
                    <a:pt x="3004381" y="5079578"/>
                    <a:pt x="3158062" y="5082118"/>
                  </a:cubicBezTo>
                  <a:cubicBezTo>
                    <a:pt x="3224425" y="5083389"/>
                    <a:pt x="3290787" y="5084658"/>
                    <a:pt x="3353657" y="5084658"/>
                  </a:cubicBezTo>
                  <a:cubicBezTo>
                    <a:pt x="3468918" y="5087198"/>
                    <a:pt x="3580686" y="5083389"/>
                    <a:pt x="3695947" y="5087198"/>
                  </a:cubicBezTo>
                  <a:cubicBezTo>
                    <a:pt x="3790251" y="5089739"/>
                    <a:pt x="3884556" y="5089739"/>
                    <a:pt x="3978860" y="5092278"/>
                  </a:cubicBezTo>
                  <a:cubicBezTo>
                    <a:pt x="4118571" y="5096089"/>
                    <a:pt x="4258281" y="5098628"/>
                    <a:pt x="4397991" y="5099898"/>
                  </a:cubicBezTo>
                  <a:cubicBezTo>
                    <a:pt x="4450383" y="5099898"/>
                    <a:pt x="4472808" y="5098628"/>
                    <a:pt x="4493128" y="5098628"/>
                  </a:cubicBezTo>
                  <a:close/>
                </a:path>
              </a:pathLst>
            </a:custGeom>
            <a:solidFill>
              <a:srgbClr val="F16B16"/>
            </a:solidFill>
          </p:spPr>
        </p:sp>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3921155" y="6021026"/>
            <a:ext cx="3120372" cy="3553219"/>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23029">
            <a:off x="17457681" y="6174689"/>
            <a:ext cx="398909" cy="687774"/>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51839">
            <a:off x="16006878" y="5095224"/>
            <a:ext cx="330902" cy="671573"/>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r="50955" b="6157"/>
          <a:stretch>
            <a:fillRect/>
          </a:stretch>
        </p:blipFill>
        <p:spPr>
          <a:xfrm rot="7112397">
            <a:off x="11185491" y="8359632"/>
            <a:ext cx="3324715" cy="1700269"/>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r="50955" b="6157"/>
          <a:stretch>
            <a:fillRect/>
          </a:stretch>
        </p:blipFill>
        <p:spPr>
          <a:xfrm rot="1152938">
            <a:off x="15295178" y="-96502"/>
            <a:ext cx="3324715" cy="1700269"/>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110612" y="1740578"/>
            <a:ext cx="5334744" cy="3848637"/>
          </a:xfrm>
          <a:prstGeom prst="rect">
            <a:avLst/>
          </a:prstGeom>
        </p:spPr>
      </p:pic>
      <p:pic>
        <p:nvPicPr>
          <p:cNvPr id="27" name="Picture 1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37657" r="31826" b="76553"/>
          <a:stretch>
            <a:fillRect/>
          </a:stretch>
        </p:blipFill>
        <p:spPr>
          <a:xfrm rot="-1994143">
            <a:off x="15508969" y="1373887"/>
            <a:ext cx="1011544" cy="746131"/>
          </a:xfrm>
          <a:prstGeom prst="rect">
            <a:avLst/>
          </a:prstGeom>
        </p:spPr>
      </p:pic>
      <p:sp>
        <p:nvSpPr>
          <p:cNvPr id="28" name="TextBox 27"/>
          <p:cNvSpPr txBox="1"/>
          <p:nvPr/>
        </p:nvSpPr>
        <p:spPr>
          <a:xfrm>
            <a:off x="1756724" y="2524708"/>
            <a:ext cx="9906000" cy="6555641"/>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Diện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quanh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căn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phòng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a:t>
            </a:r>
          </a:p>
          <a:p>
            <a:pPr algn="ctr">
              <a:lnSpc>
                <a:spcPct val="150000"/>
              </a:lnSpc>
            </a:pPr>
            <a:r>
              <a:rPr lang="en-US" sz="4000" dirty="0" smtClean="0">
                <a:latin typeface="Arial" panose="020B0604020202020204" pitchFamily="34" charset="0"/>
                <a:cs typeface="Arial" panose="020B0604020202020204" pitchFamily="34" charset="0"/>
              </a:rPr>
              <a:t>2. (6 + 4). 3 = 60 (m</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err="1" smtClean="0">
                <a:latin typeface="Arial" panose="020B0604020202020204" pitchFamily="34" charset="0"/>
                <a:cs typeface="Arial" panose="020B0604020202020204" pitchFamily="34" charset="0"/>
              </a:rPr>
              <a:t>Tổng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cửa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lớn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cửa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sổ</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a:t>
            </a:r>
          </a:p>
          <a:p>
            <a:pPr algn="ctr">
              <a:lnSpc>
                <a:spcPct val="150000"/>
              </a:lnSpc>
            </a:pPr>
            <a:r>
              <a:rPr lang="en-US" sz="4000" dirty="0" smtClean="0">
                <a:latin typeface="Arial" panose="020B0604020202020204" pitchFamily="34" charset="0"/>
                <a:cs typeface="Arial" panose="020B0604020202020204" pitchFamily="34" charset="0"/>
              </a:rPr>
              <a:t>2. 1,5 + 1. 1 = 4 (m</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err="1" smtClean="0">
                <a:latin typeface="Arial" panose="020B0604020202020204" pitchFamily="34" charset="0"/>
                <a:cs typeface="Arial" panose="020B0604020202020204" pitchFamily="34" charset="0"/>
              </a:rPr>
              <a:t>Diện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60 - 4 = 56 (m</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Chi </a:t>
            </a:r>
            <a:r>
              <a:rPr lang="en-US" sz="4000" dirty="0" err="1" smtClean="0">
                <a:latin typeface="Arial" panose="020B0604020202020204" pitchFamily="34" charset="0"/>
                <a:cs typeface="Arial" panose="020B0604020202020204" pitchFamily="34" charset="0"/>
              </a:rPr>
              <a:t>phí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p>
          <a:p>
            <a:pPr algn="ctr">
              <a:lnSpc>
                <a:spcPct val="150000"/>
              </a:lnSpc>
            </a:pPr>
            <a:r>
              <a:rPr lang="en-US" sz="4000" dirty="0" smtClean="0">
                <a:latin typeface="Arial" panose="020B0604020202020204" pitchFamily="34" charset="0"/>
                <a:cs typeface="Arial" panose="020B0604020202020204" pitchFamily="34" charset="0"/>
              </a:rPr>
              <a:t>30 000. 56 = 1 680 000 (</a:t>
            </a:r>
            <a:r>
              <a:rPr lang="en-US" sz="4000" dirty="0" err="1" smtClean="0">
                <a:latin typeface="Arial" panose="020B0604020202020204" pitchFamily="34" charset="0"/>
                <a:cs typeface="Arial" panose="020B0604020202020204" pitchFamily="34" charset="0"/>
              </a:rPr>
              <a:t>đồng</a:t>
            </a:r>
            <a:r>
              <a:rPr lang="en-US" sz="4000" dirty="0" smtClean="0">
                <a:latin typeface="Arial" panose="020B0604020202020204" pitchFamily="34" charset="0"/>
                <a:cs typeface="Arial" panose="020B0604020202020204" pitchFamily="34" charset="0"/>
              </a:rPr>
              <a:t>)</a:t>
            </a:r>
          </a:p>
        </p:txBody>
      </p:sp>
      <p:pic>
        <p:nvPicPr>
          <p:cNvPr id="29" name="Picture 2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09800" y="681765"/>
            <a:ext cx="3891090" cy="1654434"/>
          </a:xfrm>
          <a:prstGeom prst="rect">
            <a:avLst/>
          </a:prstGeom>
        </p:spPr>
      </p:pic>
      <p:sp>
        <p:nvSpPr>
          <p:cNvPr id="30" name="TextBox 29"/>
          <p:cNvSpPr txBox="1"/>
          <p:nvPr/>
        </p:nvSpPr>
        <p:spPr>
          <a:xfrm>
            <a:off x="2816155" y="1032692"/>
            <a:ext cx="267838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dissolve">
                                      <p:cBhvr>
                                        <p:cTn id="19" dur="500"/>
                                        <p:tgtEl>
                                          <p:spTgt spid="27"/>
                                        </p:tgtEl>
                                      </p:cBhvr>
                                    </p:animEffect>
                                  </p:childTnLst>
                                </p:cTn>
                              </p:par>
                              <p:par>
                                <p:cTn id="20" presetID="9"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dissolve">
                                      <p:cBhvr>
                                        <p:cTn id="22" dur="500"/>
                                        <p:tgtEl>
                                          <p:spTgt spid="26"/>
                                        </p:tgtEl>
                                      </p:cBhvr>
                                    </p:animEffect>
                                  </p:childTnLst>
                                </p:cTn>
                              </p:par>
                              <p:par>
                                <p:cTn id="23" presetID="9"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par>
                                <p:cTn id="26" presetID="9"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750"/>
                                        <p:tgtEl>
                                          <p:spTgt spid="28"/>
                                        </p:tgtEl>
                                      </p:cBhvr>
                                    </p:animEffect>
                                    <p:anim calcmode="lin" valueType="num">
                                      <p:cBhvr>
                                        <p:cTn id="34" dur="750" fill="hold"/>
                                        <p:tgtEl>
                                          <p:spTgt spid="28"/>
                                        </p:tgtEl>
                                        <p:attrNameLst>
                                          <p:attrName>ppt_x</p:attrName>
                                        </p:attrNameLst>
                                      </p:cBhvr>
                                      <p:tavLst>
                                        <p:tav tm="0">
                                          <p:val>
                                            <p:strVal val="#ppt_x"/>
                                          </p:val>
                                        </p:tav>
                                        <p:tav tm="100000">
                                          <p:val>
                                            <p:strVal val="#ppt_x"/>
                                          </p:val>
                                        </p:tav>
                                      </p:tavLst>
                                    </p:anim>
                                    <p:anim calcmode="lin" valueType="num">
                                      <p:cBhvr>
                                        <p:cTn id="35"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8EB"/>
        </a:solidFill>
        <a:effectLst/>
      </p:bgPr>
    </p:bg>
    <p:spTree>
      <p:nvGrpSpPr>
        <p:cNvPr id="1" name=""/>
        <p:cNvGrpSpPr/>
        <p:nvPr/>
      </p:nvGrpSpPr>
      <p:grpSpPr>
        <a:xfrm>
          <a:off x="0" y="0"/>
          <a:ext cx="0" cy="0"/>
          <a:chOff x="0" y="0"/>
          <a:chExt cx="0" cy="0"/>
        </a:xfrm>
      </p:grpSpPr>
      <p:grpSp>
        <p:nvGrpSpPr>
          <p:cNvPr id="2" name="Group 2"/>
          <p:cNvGrpSpPr/>
          <p:nvPr/>
        </p:nvGrpSpPr>
        <p:grpSpPr>
          <a:xfrm>
            <a:off x="-838200" y="-1923507"/>
            <a:ext cx="19507200" cy="4781007"/>
            <a:chOff x="0" y="0"/>
            <a:chExt cx="27398464" cy="8586301"/>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9514"/>
            <a:stretch>
              <a:fillRect/>
            </a:stretch>
          </p:blipFill>
          <p:spPr>
            <a:xfrm rot="-5264612" flipH="1" flipV="1">
              <a:off x="5237906" y="-3945616"/>
              <a:ext cx="7089054" cy="17299166"/>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9514"/>
            <a:stretch>
              <a:fillRect/>
            </a:stretch>
          </p:blipFill>
          <p:spPr>
            <a:xfrm rot="-5661089" flipH="1" flipV="1">
              <a:off x="14796899" y="-4517582"/>
              <a:ext cx="7182211" cy="17526494"/>
            </a:xfrm>
            <a:prstGeom prst="rect">
              <a:avLst/>
            </a:prstGeom>
          </p:spPr>
        </p:pic>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401560" y="1057895"/>
            <a:ext cx="2468145" cy="2409806"/>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324579">
            <a:off x="13695597" y="1025167"/>
            <a:ext cx="1207726" cy="542379"/>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23670">
            <a:off x="16762946" y="82883"/>
            <a:ext cx="551324" cy="950559"/>
          </a:xfrm>
          <a:prstGeom prst="rect">
            <a:avLst/>
          </a:prstGeom>
        </p:spPr>
      </p:pic>
      <p:sp>
        <p:nvSpPr>
          <p:cNvPr id="17" name="TextBox 17"/>
          <p:cNvSpPr txBox="1"/>
          <p:nvPr/>
        </p:nvSpPr>
        <p:spPr>
          <a:xfrm>
            <a:off x="1473997" y="677510"/>
            <a:ext cx="8965404" cy="923330"/>
          </a:xfrm>
          <a:prstGeom prst="rect">
            <a:avLst/>
          </a:prstGeom>
        </p:spPr>
        <p:txBody>
          <a:bodyPr wrap="square" lIns="0" tIns="0" rIns="0" bIns="0" rtlCol="0" anchor="t">
            <a:spAutoFit/>
          </a:bodyPr>
          <a:lstStyle/>
          <a:p>
            <a:pPr marL="0" lvl="0" indent="0" algn="l">
              <a:lnSpc>
                <a:spcPts val="7200"/>
              </a:lnSpc>
            </a:pPr>
            <a:r>
              <a:rPr lang="en-US" sz="4000" b="1" dirty="0" smtClean="0">
                <a:solidFill>
                  <a:srgbClr val="1D1D1B"/>
                </a:solidFill>
                <a:latin typeface="Arial" panose="020B0604020202020204" pitchFamily="34" charset="0"/>
                <a:cs typeface="Arial" panose="020B0604020202020204" pitchFamily="34" charset="0"/>
              </a:rPr>
              <a:t>Quay </a:t>
            </a:r>
            <a:r>
              <a:rPr lang="en-US" sz="4000" b="1" dirty="0" err="1" smtClean="0">
                <a:solidFill>
                  <a:srgbClr val="1D1D1B"/>
                </a:solidFill>
                <a:latin typeface="Arial" panose="020B0604020202020204" pitchFamily="34" charset="0"/>
                <a:cs typeface="Arial" panose="020B0604020202020204" pitchFamily="34" charset="0"/>
              </a:rPr>
              <a:t>lại</a:t>
            </a:r>
            <a:r>
              <a:rPr lang="en-US" sz="4000" b="1" dirty="0" smtClean="0">
                <a:solidFill>
                  <a:srgbClr val="1D1D1B"/>
                </a:solidFill>
                <a:latin typeface="Arial" panose="020B0604020202020204" pitchFamily="34" charset="0"/>
                <a:cs typeface="Arial" panose="020B0604020202020204" pitchFamily="34" charset="0"/>
              </a:rPr>
              <a:t> </a:t>
            </a:r>
            <a:r>
              <a:rPr lang="en-US" sz="4000" b="1" dirty="0" err="1" smtClean="0">
                <a:solidFill>
                  <a:srgbClr val="1D1D1B"/>
                </a:solidFill>
                <a:latin typeface="Arial" panose="020B0604020202020204" pitchFamily="34" charset="0"/>
                <a:cs typeface="Arial" panose="020B0604020202020204" pitchFamily="34" charset="0"/>
              </a:rPr>
              <a:t>bài</a:t>
            </a:r>
            <a:r>
              <a:rPr lang="en-US" sz="4000" b="1" dirty="0" smtClean="0">
                <a:solidFill>
                  <a:srgbClr val="1D1D1B"/>
                </a:solidFill>
                <a:latin typeface="Arial" panose="020B0604020202020204" pitchFamily="34" charset="0"/>
                <a:cs typeface="Arial" panose="020B0604020202020204" pitchFamily="34" charset="0"/>
              </a:rPr>
              <a:t> </a:t>
            </a:r>
            <a:r>
              <a:rPr lang="en-US" sz="4000" b="1" dirty="0" err="1" smtClean="0">
                <a:solidFill>
                  <a:srgbClr val="1D1D1B"/>
                </a:solidFill>
                <a:latin typeface="Arial" panose="020B0604020202020204" pitchFamily="34" charset="0"/>
                <a:cs typeface="Arial" panose="020B0604020202020204" pitchFamily="34" charset="0"/>
              </a:rPr>
              <a:t>toán</a:t>
            </a:r>
            <a:r>
              <a:rPr lang="en-US" sz="4000" b="1" dirty="0" smtClean="0">
                <a:solidFill>
                  <a:srgbClr val="1D1D1B"/>
                </a:solidFill>
                <a:latin typeface="Arial" panose="020B0604020202020204" pitchFamily="34" charset="0"/>
                <a:cs typeface="Arial" panose="020B0604020202020204" pitchFamily="34" charset="0"/>
              </a:rPr>
              <a:t> ở </a:t>
            </a:r>
            <a:r>
              <a:rPr lang="en-US" sz="4000" b="1" dirty="0" err="1" smtClean="0">
                <a:solidFill>
                  <a:srgbClr val="1D1D1B"/>
                </a:solidFill>
                <a:latin typeface="Arial" panose="020B0604020202020204" pitchFamily="34" charset="0"/>
                <a:cs typeface="Arial" panose="020B0604020202020204" pitchFamily="34" charset="0"/>
              </a:rPr>
              <a:t>phần</a:t>
            </a:r>
            <a:r>
              <a:rPr lang="en-US" sz="4000" b="1" dirty="0" smtClean="0">
                <a:solidFill>
                  <a:srgbClr val="1D1D1B"/>
                </a:solidFill>
                <a:latin typeface="Arial" panose="020B0604020202020204" pitchFamily="34" charset="0"/>
                <a:cs typeface="Arial" panose="020B0604020202020204" pitchFamily="34" charset="0"/>
              </a:rPr>
              <a:t> </a:t>
            </a:r>
            <a:r>
              <a:rPr lang="en-US" sz="4000" b="1" dirty="0" err="1" smtClean="0">
                <a:solidFill>
                  <a:srgbClr val="1D1D1B"/>
                </a:solidFill>
                <a:latin typeface="Arial" panose="020B0604020202020204" pitchFamily="34" charset="0"/>
                <a:cs typeface="Arial" panose="020B0604020202020204" pitchFamily="34" charset="0"/>
              </a:rPr>
              <a:t>Khởi</a:t>
            </a:r>
            <a:r>
              <a:rPr lang="en-US" sz="4000" b="1" dirty="0">
                <a:solidFill>
                  <a:srgbClr val="1D1D1B"/>
                </a:solidFill>
                <a:latin typeface="Arial" panose="020B0604020202020204" pitchFamily="34" charset="0"/>
                <a:cs typeface="Arial" panose="020B0604020202020204" pitchFamily="34" charset="0"/>
              </a:rPr>
              <a:t> </a:t>
            </a:r>
            <a:r>
              <a:rPr lang="en-US" sz="4000" b="1" dirty="0" err="1" smtClean="0">
                <a:solidFill>
                  <a:srgbClr val="1D1D1B"/>
                </a:solidFill>
                <a:latin typeface="Arial" panose="020B0604020202020204" pitchFamily="34" charset="0"/>
                <a:cs typeface="Arial" panose="020B0604020202020204" pitchFamily="34" charset="0"/>
              </a:rPr>
              <a:t>động</a:t>
            </a:r>
            <a:endParaRPr lang="en-US" sz="4000" b="1" dirty="0">
              <a:solidFill>
                <a:srgbClr val="1D1D1B"/>
              </a:solidFill>
              <a:latin typeface="Arial" panose="020B0604020202020204" pitchFamily="34" charset="0"/>
              <a:cs typeface="Arial" panose="020B0604020202020204" pitchFamily="34" charset="0"/>
            </a:endParaRPr>
          </a:p>
        </p:txBody>
      </p:sp>
      <p:sp>
        <p:nvSpPr>
          <p:cNvPr id="18" name="Rounded Rectangle 17"/>
          <p:cNvSpPr/>
          <p:nvPr/>
        </p:nvSpPr>
        <p:spPr>
          <a:xfrm>
            <a:off x="1473996" y="1930596"/>
            <a:ext cx="2595668" cy="11430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Ví</a:t>
            </a:r>
            <a:r>
              <a:rPr lang="en-US" sz="4000" b="1" dirty="0" smtClean="0">
                <a:solidFill>
                  <a:schemeClr val="tx1"/>
                </a:solidFill>
                <a:latin typeface="Arial" panose="020B0604020202020204" pitchFamily="34" charset="0"/>
                <a:cs typeface="Arial" panose="020B0604020202020204" pitchFamily="34" charset="0"/>
              </a:rPr>
              <a:t> </a:t>
            </a:r>
            <a:r>
              <a:rPr lang="en-US" sz="4000" b="1" dirty="0" err="1" smtClean="0">
                <a:solidFill>
                  <a:schemeClr val="tx1"/>
                </a:solidFill>
                <a:latin typeface="Arial" panose="020B0604020202020204" pitchFamily="34" charset="0"/>
                <a:cs typeface="Arial" panose="020B0604020202020204" pitchFamily="34" charset="0"/>
              </a:rPr>
              <a:t>dụ</a:t>
            </a:r>
            <a:r>
              <a:rPr lang="en-US" sz="4000" b="1" dirty="0" smtClean="0">
                <a:solidFill>
                  <a:schemeClr val="tx1"/>
                </a:solidFill>
                <a:latin typeface="Arial" panose="020B0604020202020204" pitchFamily="34" charset="0"/>
                <a:cs typeface="Arial" panose="020B0604020202020204" pitchFamily="34" charset="0"/>
              </a:rPr>
              <a:t> 3</a:t>
            </a:r>
            <a:endParaRPr lang="en-US" sz="4000" b="1" dirty="0">
              <a:solidFill>
                <a:schemeClr val="tx1"/>
              </a:solidFill>
              <a:latin typeface="Arial" panose="020B0604020202020204" pitchFamily="34" charset="0"/>
              <a:cs typeface="Arial" panose="020B0604020202020204" pitchFamily="34" charset="0"/>
            </a:endParaRPr>
          </a:p>
        </p:txBody>
      </p:sp>
      <p:sp>
        <p:nvSpPr>
          <p:cNvPr id="19" name="TextBox 18"/>
          <p:cNvSpPr txBox="1"/>
          <p:nvPr/>
        </p:nvSpPr>
        <p:spPr>
          <a:xfrm>
            <a:off x="1400460" y="3188227"/>
            <a:ext cx="15214390" cy="286232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gỗ</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hộp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chữ</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thước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2a. </a:t>
            </a:r>
            <a:r>
              <a:rPr lang="en-US" sz="4000" dirty="0" err="1" smtClean="0">
                <a:latin typeface="Arial" panose="020B0604020202020204" pitchFamily="34" charset="0"/>
                <a:cs typeface="Arial" panose="020B0604020202020204" pitchFamily="34" charset="0"/>
              </a:rPr>
              <a:t>Người</a:t>
            </a:r>
            <a:r>
              <a:rPr lang="en-US" sz="4000" dirty="0" smtClean="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cắt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gỗ</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cạnh</a:t>
            </a:r>
            <a:r>
              <a:rPr lang="en-US" sz="4000" dirty="0" smtClean="0">
                <a:latin typeface="Arial" panose="020B0604020202020204" pitchFamily="34" charset="0"/>
                <a:cs typeface="Arial" panose="020B0604020202020204" pitchFamily="34" charset="0"/>
              </a:rPr>
              <a:t> 8cm.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còn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gỗ</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86200" y="6165180"/>
            <a:ext cx="10880459" cy="391871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checkerboard(across)">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8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0013" t="55746" r="10884"/>
          <a:stretch>
            <a:fillRect/>
          </a:stretch>
        </p:blipFill>
        <p:spPr>
          <a:xfrm rot="5400000">
            <a:off x="7100683" y="3686831"/>
            <a:ext cx="10460614" cy="271638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525764" flipV="1">
            <a:off x="-603071" y="-3045424"/>
            <a:ext cx="10351589" cy="6857928"/>
          </a:xfrm>
          <a:prstGeom prst="rect">
            <a:avLst/>
          </a:prstGeom>
        </p:spPr>
      </p:pic>
      <p:pic>
        <p:nvPicPr>
          <p:cNvPr id="16"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39514"/>
          <a:stretch>
            <a:fillRect/>
          </a:stretch>
        </p:blipFill>
        <p:spPr>
          <a:xfrm rot="4794528" flipH="1">
            <a:off x="14249261" y="6118784"/>
            <a:ext cx="3477228" cy="8485355"/>
          </a:xfrm>
          <a:prstGeom prst="rect">
            <a:avLst/>
          </a:prstGeom>
        </p:spPr>
      </p:pic>
      <p:sp>
        <p:nvSpPr>
          <p:cNvPr id="20" name="TextBox 10"/>
          <p:cNvSpPr txBox="1"/>
          <p:nvPr/>
        </p:nvSpPr>
        <p:spPr>
          <a:xfrm>
            <a:off x="2115663" y="1181100"/>
            <a:ext cx="2910881" cy="923330"/>
          </a:xfrm>
          <a:prstGeom prst="rect">
            <a:avLst/>
          </a:prstGeom>
        </p:spPr>
        <p:txBody>
          <a:bodyPr wrap="square" lIns="0" tIns="0" rIns="0" bIns="0" rtlCol="0" anchor="t">
            <a:spAutoFit/>
          </a:bodyPr>
          <a:lstStyle/>
          <a:p>
            <a:pPr marL="0" lvl="0" indent="0" algn="ctr">
              <a:lnSpc>
                <a:spcPts val="7200"/>
              </a:lnSpc>
            </a:pPr>
            <a:r>
              <a:rPr lang="en-US" sz="6000" b="1" dirty="0" err="1" smtClean="0">
                <a:solidFill>
                  <a:srgbClr val="1D1D1B"/>
                </a:solidFill>
                <a:latin typeface="Arial" panose="020B0604020202020204" pitchFamily="34" charset="0"/>
                <a:cs typeface="Arial" panose="020B0604020202020204" pitchFamily="34" charset="0"/>
              </a:rPr>
              <a:t>Giải</a:t>
            </a:r>
            <a:endParaRPr lang="en-US" sz="6000" b="1" dirty="0">
              <a:solidFill>
                <a:srgbClr val="1D1D1B"/>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100980" y="1181100"/>
            <a:ext cx="4978385" cy="7368886"/>
          </a:xfrm>
          <a:prstGeom prst="rect">
            <a:avLst/>
          </a:prstGeom>
        </p:spPr>
      </p:pic>
      <p:grpSp>
        <p:nvGrpSpPr>
          <p:cNvPr id="22" name="Group 21"/>
          <p:cNvGrpSpPr/>
          <p:nvPr/>
        </p:nvGrpSpPr>
        <p:grpSpPr>
          <a:xfrm rot="-458662">
            <a:off x="2571024" y="7898004"/>
            <a:ext cx="3479809" cy="2226473"/>
            <a:chOff x="0" y="0"/>
            <a:chExt cx="4639746" cy="2968631"/>
          </a:xfrm>
        </p:grpSpPr>
        <p:pic>
          <p:nvPicPr>
            <p:cNvPr id="23"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23816" y="0"/>
              <a:ext cx="3115929" cy="2968631"/>
            </a:xfrm>
            <a:prstGeom prst="rect">
              <a:avLst/>
            </a:prstGeom>
          </p:spPr>
        </p:pic>
        <p:pic>
          <p:nvPicPr>
            <p:cNvPr id="24"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634734">
              <a:off x="214495" y="237256"/>
              <a:ext cx="1700536" cy="2494119"/>
            </a:xfrm>
            <a:prstGeom prst="rect">
              <a:avLst/>
            </a:prstGeom>
          </p:spPr>
        </p:pic>
      </p:grpSp>
      <p:sp>
        <p:nvSpPr>
          <p:cNvPr id="25" name="TextBox 24"/>
          <p:cNvSpPr txBox="1"/>
          <p:nvPr/>
        </p:nvSpPr>
        <p:spPr>
          <a:xfrm>
            <a:off x="1317955" y="3543300"/>
            <a:ext cx="9357453" cy="378565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Gọi</a:t>
            </a:r>
            <a:r>
              <a:rPr lang="en-US" sz="4000" dirty="0" smtClean="0">
                <a:latin typeface="Arial" panose="020B0604020202020204" pitchFamily="34" charset="0"/>
                <a:cs typeface="Arial" panose="020B0604020202020204" pitchFamily="34" charset="0"/>
              </a:rPr>
              <a:t> V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gỗ</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chưa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cắt</a:t>
            </a:r>
            <a:r>
              <a:rPr lang="en-US" sz="4000" dirty="0" smtClean="0">
                <a:latin typeface="Arial" panose="020B0604020202020204" pitchFamily="34" charset="0"/>
                <a:cs typeface="Arial" panose="020B0604020202020204" pitchFamily="34" charset="0"/>
              </a:rPr>
              <a:t>, V</a:t>
            </a:r>
            <a:r>
              <a:rPr lang="en-US" sz="4000" baseline="-25000" dirty="0" smtClean="0">
                <a:latin typeface="Arial" panose="020B0604020202020204" pitchFamily="34" charset="0"/>
                <a:cs typeface="Arial" panose="020B0604020202020204" pitchFamily="34" charset="0"/>
              </a:rPr>
              <a:t>1</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gỗ</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cắt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còn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gỗ</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V - V</a:t>
            </a:r>
            <a:r>
              <a:rPr lang="en-US" sz="4000" baseline="-25000" dirty="0" smtClean="0">
                <a:latin typeface="Arial" panose="020B0604020202020204" pitchFamily="34" charset="0"/>
                <a:cs typeface="Arial" panose="020B0604020202020204" pitchFamily="34" charset="0"/>
              </a:rPr>
              <a:t>1</a:t>
            </a:r>
            <a:r>
              <a:rPr lang="en-US" sz="4000" dirty="0" smtClean="0">
                <a:latin typeface="Arial" panose="020B0604020202020204" pitchFamily="34" charset="0"/>
                <a:cs typeface="Arial" panose="020B0604020202020204" pitchFamily="34" charset="0"/>
              </a:rPr>
              <a:t> = 12. 20 - 8. 8. 8 = 1 888 (cm</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3"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3)">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anim calcmode="lin" valueType="num">
                                      <p:cBhvr>
                                        <p:cTn id="20" dur="500" fill="hold"/>
                                        <p:tgtEl>
                                          <p:spTgt spid="25"/>
                                        </p:tgtEl>
                                        <p:attrNameLst>
                                          <p:attrName>ppt_x</p:attrName>
                                        </p:attrNameLst>
                                      </p:cBhvr>
                                      <p:tavLst>
                                        <p:tav tm="0">
                                          <p:val>
                                            <p:strVal val="#ppt_x"/>
                                          </p:val>
                                        </p:tav>
                                        <p:tav tm="100000">
                                          <p:val>
                                            <p:strVal val="#ppt_x"/>
                                          </p:val>
                                        </p:tav>
                                      </p:tavLst>
                                    </p:anim>
                                    <p:anim calcmode="lin" valueType="num">
                                      <p:cBhvr>
                                        <p:cTn id="21" dur="500" fill="hold"/>
                                        <p:tgtEl>
                                          <p:spTgt spid="2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strVal val="#ppt_x"/>
                                          </p:val>
                                        </p:tav>
                                        <p:tav tm="100000">
                                          <p:val>
                                            <p:strVal val="#ppt_x"/>
                                          </p:val>
                                        </p:tav>
                                      </p:tavLst>
                                    </p:anim>
                                    <p:anim calcmode="lin" valueType="num">
                                      <p:cBhvr>
                                        <p:cTn id="2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grpSp>
        <p:nvGrpSpPr>
          <p:cNvPr id="3" name="Group 3"/>
          <p:cNvGrpSpPr/>
          <p:nvPr/>
        </p:nvGrpSpPr>
        <p:grpSpPr>
          <a:xfrm>
            <a:off x="1028700" y="808337"/>
            <a:ext cx="7165354" cy="2092201"/>
            <a:chOff x="0" y="0"/>
            <a:chExt cx="9553805" cy="2789601"/>
          </a:xfrm>
        </p:grpSpPr>
        <p:grpSp>
          <p:nvGrpSpPr>
            <p:cNvPr id="4" name="Group 4"/>
            <p:cNvGrpSpPr/>
            <p:nvPr/>
          </p:nvGrpSpPr>
          <p:grpSpPr>
            <a:xfrm>
              <a:off x="1394800" y="328694"/>
              <a:ext cx="8159004" cy="2132212"/>
              <a:chOff x="0" y="0"/>
              <a:chExt cx="3530081" cy="922525"/>
            </a:xfrm>
          </p:grpSpPr>
          <p:sp>
            <p:nvSpPr>
              <p:cNvPr id="5" name="Freeform 5"/>
              <p:cNvSpPr/>
              <p:nvPr/>
            </p:nvSpPr>
            <p:spPr>
              <a:xfrm>
                <a:off x="0" y="0"/>
                <a:ext cx="3530081" cy="922525"/>
              </a:xfrm>
              <a:custGeom>
                <a:avLst/>
                <a:gdLst/>
                <a:ahLst/>
                <a:cxnLst/>
                <a:rect l="l" t="t" r="r" b="b"/>
                <a:pathLst>
                  <a:path w="3530081" h="922525">
                    <a:moveTo>
                      <a:pt x="3405621" y="922525"/>
                    </a:moveTo>
                    <a:lnTo>
                      <a:pt x="124460" y="922525"/>
                    </a:lnTo>
                    <a:cubicBezTo>
                      <a:pt x="55880" y="922525"/>
                      <a:pt x="0" y="866644"/>
                      <a:pt x="0" y="798065"/>
                    </a:cubicBezTo>
                    <a:lnTo>
                      <a:pt x="0" y="124460"/>
                    </a:lnTo>
                    <a:cubicBezTo>
                      <a:pt x="0" y="55880"/>
                      <a:pt x="55880" y="0"/>
                      <a:pt x="124460" y="0"/>
                    </a:cubicBezTo>
                    <a:lnTo>
                      <a:pt x="3405621" y="0"/>
                    </a:lnTo>
                    <a:cubicBezTo>
                      <a:pt x="3474201" y="0"/>
                      <a:pt x="3530081" y="55880"/>
                      <a:pt x="3530081" y="124460"/>
                    </a:cubicBezTo>
                    <a:lnTo>
                      <a:pt x="3530081" y="798065"/>
                    </a:lnTo>
                    <a:cubicBezTo>
                      <a:pt x="3530081" y="866645"/>
                      <a:pt x="3474201" y="922525"/>
                      <a:pt x="3405621" y="922525"/>
                    </a:cubicBezTo>
                    <a:close/>
                  </a:path>
                </a:pathLst>
              </a:custGeom>
              <a:solidFill>
                <a:srgbClr val="F2DA66"/>
              </a:solidFill>
            </p:spPr>
          </p:sp>
        </p:grpSp>
        <p:grpSp>
          <p:nvGrpSpPr>
            <p:cNvPr id="6" name="Group 6"/>
            <p:cNvGrpSpPr/>
            <p:nvPr/>
          </p:nvGrpSpPr>
          <p:grpSpPr>
            <a:xfrm>
              <a:off x="0" y="0"/>
              <a:ext cx="2789601" cy="2789601"/>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5F4D"/>
              </a:solidFill>
            </p:spPr>
          </p:sp>
        </p:grpSp>
      </p:gr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271427" y="1051065"/>
            <a:ext cx="1579646" cy="1579646"/>
          </a:xfrm>
          <a:prstGeom prst="rect">
            <a:avLst/>
          </a:prstGeom>
        </p:spPr>
      </p:pic>
      <p:sp>
        <p:nvSpPr>
          <p:cNvPr id="13" name="TextBox 13"/>
          <p:cNvSpPr txBox="1"/>
          <p:nvPr/>
        </p:nvSpPr>
        <p:spPr>
          <a:xfrm>
            <a:off x="3613143" y="1407953"/>
            <a:ext cx="3549657" cy="833562"/>
          </a:xfrm>
          <a:prstGeom prst="rect">
            <a:avLst/>
          </a:prstGeom>
        </p:spPr>
        <p:txBody>
          <a:bodyPr wrap="square" lIns="0" tIns="0" rIns="0" bIns="0" rtlCol="0" anchor="t">
            <a:spAutoFit/>
          </a:bodyPr>
          <a:lstStyle/>
          <a:p>
            <a:pPr>
              <a:lnSpc>
                <a:spcPts val="6454"/>
              </a:lnSpc>
            </a:pPr>
            <a:r>
              <a:rPr lang="en-US" sz="4400" b="1" dirty="0" err="1" smtClean="0">
                <a:latin typeface="Arial" panose="020B0604020202020204" pitchFamily="34" charset="0"/>
                <a:cs typeface="Arial" panose="020B0604020202020204" pitchFamily="34" charset="0"/>
              </a:rPr>
              <a:t>Thực</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hành</a:t>
            </a:r>
            <a:endParaRPr lang="en-US" sz="4400" b="1" dirty="0">
              <a:latin typeface="Arial" panose="020B0604020202020204" pitchFamily="34" charset="0"/>
              <a:cs typeface="Arial" panose="020B0604020202020204" pitchFamily="34" charset="0"/>
            </a:endParaRPr>
          </a:p>
        </p:txBody>
      </p:sp>
      <p:sp>
        <p:nvSpPr>
          <p:cNvPr id="16" name="TextBox 15"/>
          <p:cNvSpPr txBox="1"/>
          <p:nvPr/>
        </p:nvSpPr>
        <p:spPr>
          <a:xfrm>
            <a:off x="1235867" y="2873439"/>
            <a:ext cx="10768173" cy="6555641"/>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thước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3.</a:t>
            </a: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Người</a:t>
            </a:r>
            <a:r>
              <a:rPr lang="en-US" sz="4000" dirty="0" smtClean="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muốn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tiếp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Hỏi</a:t>
            </a:r>
            <a:r>
              <a:rPr lang="en-US" sz="4000" dirty="0" smtClean="0">
                <a:latin typeface="Arial" panose="020B0604020202020204" pitchFamily="34" charset="0"/>
                <a:cs typeface="Arial" panose="020B0604020202020204" pitchFamily="34" charset="0"/>
              </a:rPr>
              <a:t> chi </a:t>
            </a:r>
            <a:r>
              <a:rPr lang="en-US" sz="4000" dirty="0" err="1" smtClean="0">
                <a:latin typeface="Arial" panose="020B0604020202020204" pitchFamily="34" charset="0"/>
                <a:cs typeface="Arial" panose="020B0604020202020204" pitchFamily="34" charset="0"/>
              </a:rPr>
              <a:t>phí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mét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tốn</a:t>
            </a:r>
            <a:r>
              <a:rPr lang="en-US" sz="4000" dirty="0" smtClean="0">
                <a:latin typeface="Arial" panose="020B0604020202020204" pitchFamily="34" charset="0"/>
                <a:cs typeface="Arial" panose="020B0604020202020204" pitchFamily="34" charset="0"/>
              </a:rPr>
              <a:t> 25 </a:t>
            </a:r>
            <a:r>
              <a:rPr lang="en-US" sz="4000" dirty="0" err="1" smtClean="0">
                <a:latin typeface="Arial" panose="020B0604020202020204" pitchFamily="34" charset="0"/>
                <a:cs typeface="Arial" panose="020B0604020202020204" pitchFamily="34" charset="0"/>
              </a:rPr>
              <a:t>nghìn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đồng</a:t>
            </a:r>
            <a:r>
              <a:rPr lang="en-US" sz="4000" dirty="0" smtClean="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tông</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64279" y="2900538"/>
            <a:ext cx="5963482" cy="5010849"/>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32069" y="1092081"/>
            <a:ext cx="1749704" cy="1329043"/>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11532" y="40039"/>
            <a:ext cx="2925022" cy="2860499"/>
          </a:xfrm>
          <a:prstGeom prst="rect">
            <a:avLst/>
          </a:prstGeom>
        </p:spPr>
      </p:pic>
      <p:pic>
        <p:nvPicPr>
          <p:cNvPr id="21"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351898" y="7895713"/>
            <a:ext cx="2776425" cy="1635567"/>
          </a:xfrm>
          <a:prstGeom prst="rect">
            <a:avLst/>
          </a:prstGeom>
        </p:spPr>
      </p:pic>
    </p:spTree>
    <p:extLst>
      <p:ext uri="{BB962C8B-B14F-4D97-AF65-F5344CB8AC3E}">
        <p14:creationId xmlns:p14="http://schemas.microsoft.com/office/powerpoint/2010/main" val="773045516"/>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heckerboard(across)">
                                      <p:cBhvr>
                                        <p:cTn id="24" dur="500"/>
                                        <p:tgtEl>
                                          <p:spTgt spid="17"/>
                                        </p:tgtEl>
                                      </p:cBhvr>
                                    </p:animEffect>
                                  </p:childTnLst>
                                </p:cTn>
                              </p:par>
                              <p:par>
                                <p:cTn id="25" presetID="16" presetClass="entr" presetSubtype="21" fill="hold" nodeType="with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barn(inVertical)">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16">
                                            <p:txEl>
                                              <p:pRg st="1" end="1"/>
                                            </p:txEl>
                                          </p:spTgt>
                                        </p:tgtEl>
                                        <p:attrNameLst>
                                          <p:attrName>style.visibility</p:attrName>
                                        </p:attrNameLst>
                                      </p:cBhvr>
                                      <p:to>
                                        <p:strVal val="visible"/>
                                      </p:to>
                                    </p:set>
                                    <p:animEffect transition="in" filter="strips(downRight)">
                                      <p:cBhvr>
                                        <p:cTn id="32" dur="500"/>
                                        <p:tgtEl>
                                          <p:spTgt spid="16">
                                            <p:txEl>
                                              <p:pRg st="1" end="1"/>
                                            </p:txEl>
                                          </p:spTgt>
                                        </p:tgtEl>
                                      </p:cBhvr>
                                    </p:animEffect>
                                  </p:childTnLst>
                                </p:cTn>
                              </p:par>
                              <p:par>
                                <p:cTn id="33" presetID="18" presetClass="entr" presetSubtype="6" fill="hold" nodeType="withEffect">
                                  <p:stCondLst>
                                    <p:cond delay="0"/>
                                  </p:stCondLst>
                                  <p:childTnLst>
                                    <p:set>
                                      <p:cBhvr>
                                        <p:cTn id="34" dur="1" fill="hold">
                                          <p:stCondLst>
                                            <p:cond delay="0"/>
                                          </p:stCondLst>
                                        </p:cTn>
                                        <p:tgtEl>
                                          <p:spTgt spid="16">
                                            <p:txEl>
                                              <p:pRg st="2" end="2"/>
                                            </p:txEl>
                                          </p:spTgt>
                                        </p:tgtEl>
                                        <p:attrNameLst>
                                          <p:attrName>style.visibility</p:attrName>
                                        </p:attrNameLst>
                                      </p:cBhvr>
                                      <p:to>
                                        <p:strVal val="visible"/>
                                      </p:to>
                                    </p:set>
                                    <p:animEffect transition="in" filter="strips(downRight)">
                                      <p:cBhvr>
                                        <p:cTn id="35" dur="500"/>
                                        <p:tgtEl>
                                          <p:spTgt spid="16">
                                            <p:txEl>
                                              <p:pRg st="2" end="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F8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0013" t="55746" r="10884"/>
          <a:stretch>
            <a:fillRect/>
          </a:stretch>
        </p:blipFill>
        <p:spPr>
          <a:xfrm rot="-10530313">
            <a:off x="14668292" y="8924946"/>
            <a:ext cx="8720389" cy="2785299"/>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39514"/>
          <a:stretch>
            <a:fillRect/>
          </a:stretch>
        </p:blipFill>
        <p:spPr>
          <a:xfrm rot="4794528" flipH="1">
            <a:off x="15457678" y="6754301"/>
            <a:ext cx="3477228" cy="8485355"/>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9784133" flipH="1">
            <a:off x="-1309607" y="-2515622"/>
            <a:ext cx="10812005" cy="4128220"/>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6594" y="96085"/>
            <a:ext cx="498814" cy="493372"/>
          </a:xfrm>
          <a:prstGeom prst="rect">
            <a:avLst/>
          </a:prstGeom>
        </p:spPr>
      </p:pic>
      <p:pic>
        <p:nvPicPr>
          <p:cNvPr id="15" name="Picture 1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03034" y="342772"/>
            <a:ext cx="851331" cy="878485"/>
          </a:xfrm>
          <a:prstGeom prst="rect">
            <a:avLst/>
          </a:prstGeom>
        </p:spPr>
      </p:pic>
      <p:grpSp>
        <p:nvGrpSpPr>
          <p:cNvPr id="16" name="Group 16"/>
          <p:cNvGrpSpPr/>
          <p:nvPr/>
        </p:nvGrpSpPr>
        <p:grpSpPr>
          <a:xfrm rot="-458662">
            <a:off x="15456387" y="8571882"/>
            <a:ext cx="3479809" cy="2226473"/>
            <a:chOff x="0" y="0"/>
            <a:chExt cx="4639746" cy="2968631"/>
          </a:xfrm>
        </p:grpSpPr>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23816" y="0"/>
              <a:ext cx="3115929" cy="2968631"/>
            </a:xfrm>
            <a:prstGeom prst="rect">
              <a:avLst/>
            </a:prstGeom>
          </p:spPr>
        </p:pic>
        <p:pic>
          <p:nvPicPr>
            <p:cNvPr id="18" name="Picture 18"/>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634734">
              <a:off x="214495" y="237256"/>
              <a:ext cx="1700536" cy="2494119"/>
            </a:xfrm>
            <a:prstGeom prst="rect">
              <a:avLst/>
            </a:prstGeom>
          </p:spPr>
        </p:pic>
      </p:grpSp>
      <p:pic>
        <p:nvPicPr>
          <p:cNvPr id="28" name="Picture 2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606595" y="353163"/>
            <a:ext cx="3344238" cy="1818537"/>
          </a:xfrm>
          <a:prstGeom prst="rect">
            <a:avLst/>
          </a:prstGeom>
        </p:spPr>
      </p:pic>
      <p:sp>
        <p:nvSpPr>
          <p:cNvPr id="29" name="TextBox 28"/>
          <p:cNvSpPr txBox="1"/>
          <p:nvPr/>
        </p:nvSpPr>
        <p:spPr>
          <a:xfrm>
            <a:off x="1939524" y="797622"/>
            <a:ext cx="267838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30" name="Rectangle 29"/>
          <p:cNvSpPr/>
          <p:nvPr/>
        </p:nvSpPr>
        <p:spPr>
          <a:xfrm>
            <a:off x="1235221" y="2217350"/>
            <a:ext cx="15926308" cy="7317837"/>
          </a:xfrm>
          <a:prstGeom prst="rect">
            <a:avLst/>
          </a:prstGeom>
        </p:spPr>
        <p:txBody>
          <a:bodyPr wrap="square">
            <a:spAutoFit/>
          </a:bodyPr>
          <a:lstStyle/>
          <a:p>
            <a:pPr fontAlgn="base">
              <a:lnSpc>
                <a:spcPct val="130000"/>
              </a:lnSpc>
              <a:spcBef>
                <a:spcPts val="1200"/>
              </a:spcBef>
              <a:spcAft>
                <a:spcPts val="1200"/>
              </a:spcAft>
            </a:pPr>
            <a:r>
              <a:rPr lang="en-US" sz="3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en-US" sz="3600" dirty="0" smtClean="0">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Chiều</a:t>
            </a:r>
            <a:r>
              <a:rPr lang="en-US" sz="3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dài</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hình</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hộp</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phía</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dưới</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5 + 5 </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=10 (m)</a:t>
            </a:r>
            <a:endParaRPr lang="en-US" sz="3600" dirty="0">
              <a:latin typeface="Arial" panose="020B0604020202020204" pitchFamily="34" charset="0"/>
              <a:ea typeface="Calibri" panose="020F0502020204030204" pitchFamily="34" charset="0"/>
              <a:cs typeface="Arial" panose="020B0604020202020204" pitchFamily="34" charset="0"/>
            </a:endParaRPr>
          </a:p>
          <a:p>
            <a:pPr fontAlgn="base">
              <a:lnSpc>
                <a:spcPct val="130000"/>
              </a:lnSpc>
              <a:spcBef>
                <a:spcPts val="1200"/>
              </a:spcBef>
              <a:spcAft>
                <a:spcPts val="1200"/>
              </a:spcAft>
            </a:pP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Chiều</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rộng</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hình</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hộp</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phía</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dưới</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6 </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+ 4 = 10 (m)</a:t>
            </a:r>
            <a:endParaRPr lang="en-US" sz="3600" dirty="0">
              <a:latin typeface="Arial" panose="020B0604020202020204" pitchFamily="34" charset="0"/>
              <a:ea typeface="Calibri" panose="020F0502020204030204" pitchFamily="34" charset="0"/>
              <a:cs typeface="Arial" panose="020B0604020202020204" pitchFamily="34" charset="0"/>
            </a:endParaRPr>
          </a:p>
          <a:p>
            <a:pPr fontAlgn="base">
              <a:lnSpc>
                <a:spcPct val="130000"/>
              </a:lnSpc>
              <a:spcBef>
                <a:spcPts val="1200"/>
              </a:spcBef>
              <a:spcAft>
                <a:spcPts val="1200"/>
              </a:spcAft>
            </a:pP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Tổng</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diện</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xung</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quanh</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hình</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hộp</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chữ</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nhật</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600" dirty="0">
              <a:latin typeface="Arial" panose="020B0604020202020204" pitchFamily="34" charset="0"/>
              <a:ea typeface="Calibri" panose="020F0502020204030204" pitchFamily="34" charset="0"/>
              <a:cs typeface="Arial" panose="020B0604020202020204" pitchFamily="34" charset="0"/>
            </a:endParaRPr>
          </a:p>
          <a:p>
            <a:pPr fontAlgn="base">
              <a:lnSpc>
                <a:spcPct val="130000"/>
              </a:lnSpc>
              <a:spcAft>
                <a:spcPts val="600"/>
              </a:spcAft>
            </a:pP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2. (4 + 5). 5 + 2. (10 + 10). 3 = 210 (m</a:t>
            </a:r>
            <a:r>
              <a:rPr lang="en-US" sz="36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600" dirty="0">
              <a:latin typeface="Arial" panose="020B0604020202020204" pitchFamily="34" charset="0"/>
              <a:ea typeface="Calibri" panose="020F0502020204030204" pitchFamily="34" charset="0"/>
              <a:cs typeface="Arial" panose="020B0604020202020204" pitchFamily="34" charset="0"/>
            </a:endParaRPr>
          </a:p>
          <a:p>
            <a:pPr fontAlgn="base">
              <a:lnSpc>
                <a:spcPct val="130000"/>
              </a:lnSpc>
              <a:spcBef>
                <a:spcPts val="1200"/>
              </a:spcBef>
              <a:spcAft>
                <a:spcPts val="1200"/>
              </a:spcAft>
            </a:pP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Diện</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muốn</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sơn</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3600" dirty="0" smtClean="0">
                <a:latin typeface="Arial" panose="020B0604020202020204" pitchFamily="34" charset="0"/>
                <a:ea typeface="Times New Roman" panose="02020603050405020304" pitchFamily="18" charset="0"/>
                <a:cs typeface="Arial" panose="020B0604020202020204" pitchFamily="34" charset="0"/>
              </a:rPr>
              <a:t> </a:t>
            </a:r>
            <a:r>
              <a:rPr lang="en-US" sz="3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210 </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+ 5. 4 + 10. 10 – 5. 4 = 310 (m</a:t>
            </a:r>
            <a:r>
              <a:rPr lang="en-US" sz="36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600" dirty="0">
              <a:latin typeface="Arial" panose="020B0604020202020204" pitchFamily="34" charset="0"/>
              <a:ea typeface="Calibri" panose="020F0502020204030204" pitchFamily="34" charset="0"/>
              <a:cs typeface="Arial" panose="020B0604020202020204" pitchFamily="34" charset="0"/>
            </a:endParaRPr>
          </a:p>
          <a:p>
            <a:pPr fontAlgn="base">
              <a:lnSpc>
                <a:spcPct val="130000"/>
              </a:lnSpc>
              <a:spcAft>
                <a:spcPts val="600"/>
              </a:spcAft>
            </a:pP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Chi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phí</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để</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sơn</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3600" dirty="0" smtClean="0">
                <a:latin typeface="Arial" panose="020B0604020202020204" pitchFamily="34" charset="0"/>
                <a:ea typeface="Times New Roman" panose="02020603050405020304" pitchFamily="18" charset="0"/>
                <a:cs typeface="Arial" panose="020B0604020202020204" pitchFamily="34" charset="0"/>
              </a:rPr>
              <a:t> </a:t>
            </a:r>
            <a:r>
              <a:rPr lang="en-US" sz="3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310</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25 000 = 7 750 000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endParaRPr lang="en-US" sz="3600" dirty="0">
              <a:latin typeface="Arial" panose="020B0604020202020204" pitchFamily="34" charset="0"/>
              <a:ea typeface="Calibri" panose="020F0502020204030204" pitchFamily="34" charset="0"/>
              <a:cs typeface="Arial" panose="020B0604020202020204" pitchFamily="34" charset="0"/>
            </a:endParaRPr>
          </a:p>
          <a:p>
            <a:pPr fontAlgn="base">
              <a:lnSpc>
                <a:spcPct val="130000"/>
              </a:lnSpc>
              <a:spcBef>
                <a:spcPts val="1200"/>
              </a:spcBef>
              <a:spcAft>
                <a:spcPts val="1200"/>
              </a:spcAft>
            </a:pP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khối</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bê</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tông</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600" dirty="0">
              <a:latin typeface="Arial" panose="020B0604020202020204" pitchFamily="34" charset="0"/>
              <a:ea typeface="Calibri" panose="020F0502020204030204" pitchFamily="34" charset="0"/>
              <a:cs typeface="Arial" panose="020B0604020202020204" pitchFamily="34" charset="0"/>
            </a:endParaRPr>
          </a:p>
          <a:p>
            <a:pPr fontAlgn="base">
              <a:lnSpc>
                <a:spcPct val="130000"/>
              </a:lnSpc>
              <a:spcAft>
                <a:spcPts val="600"/>
              </a:spcAft>
            </a:pP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4.5.5 + 10. 10. 3 = 400 (m</a:t>
            </a:r>
            <a:r>
              <a:rPr lang="en-US" sz="36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3</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1" name="Picture 3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2714616" y="1598236"/>
            <a:ext cx="5029200" cy="4225813"/>
          </a:xfrm>
          <a:prstGeom prst="rect">
            <a:avLst/>
          </a:prstGeom>
        </p:spPr>
      </p:pic>
    </p:spTree>
  </p:cSld>
  <p:clrMapOvr>
    <a:masterClrMapping/>
  </p:clrMapOvr>
  <mc:AlternateContent xmlns:mc="http://schemas.openxmlformats.org/markup-compatibility/2006">
    <mc:Choice xmlns:p15="http://schemas.microsoft.com/office/powerpoint/2012/main" Requires="p15">
      <p:transition spd="slow">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checkerboard(across)">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0">
                                            <p:txEl>
                                              <p:pRg st="0" end="0"/>
                                            </p:txEl>
                                          </p:spTgt>
                                        </p:tgtEl>
                                        <p:attrNameLst>
                                          <p:attrName>style.visibility</p:attrName>
                                        </p:attrNameLst>
                                      </p:cBhvr>
                                      <p:to>
                                        <p:strVal val="visible"/>
                                      </p:to>
                                    </p:set>
                                    <p:animEffect transition="in" filter="wipe(left)">
                                      <p:cBhvr>
                                        <p:cTn id="24" dur="500"/>
                                        <p:tgtEl>
                                          <p:spTgt spid="30">
                                            <p:txEl>
                                              <p:pRg st="0" end="0"/>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30">
                                            <p:txEl>
                                              <p:pRg st="1" end="1"/>
                                            </p:txEl>
                                          </p:spTgt>
                                        </p:tgtEl>
                                        <p:attrNameLst>
                                          <p:attrName>style.visibility</p:attrName>
                                        </p:attrNameLst>
                                      </p:cBhvr>
                                      <p:to>
                                        <p:strVal val="visible"/>
                                      </p:to>
                                    </p:set>
                                    <p:animEffect transition="in" filter="wipe(left)">
                                      <p:cBhvr>
                                        <p:cTn id="27" dur="500"/>
                                        <p:tgtEl>
                                          <p:spTgt spid="30">
                                            <p:txEl>
                                              <p:pRg st="1" end="1"/>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30">
                                            <p:txEl>
                                              <p:pRg st="2" end="2"/>
                                            </p:txEl>
                                          </p:spTgt>
                                        </p:tgtEl>
                                        <p:attrNameLst>
                                          <p:attrName>style.visibility</p:attrName>
                                        </p:attrNameLst>
                                      </p:cBhvr>
                                      <p:to>
                                        <p:strVal val="visible"/>
                                      </p:to>
                                    </p:set>
                                    <p:animEffect transition="in" filter="wipe(left)">
                                      <p:cBhvr>
                                        <p:cTn id="30" dur="500"/>
                                        <p:tgtEl>
                                          <p:spTgt spid="30">
                                            <p:txEl>
                                              <p:pRg st="2" end="2"/>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30">
                                            <p:txEl>
                                              <p:pRg st="3" end="3"/>
                                            </p:txEl>
                                          </p:spTgt>
                                        </p:tgtEl>
                                        <p:attrNameLst>
                                          <p:attrName>style.visibility</p:attrName>
                                        </p:attrNameLst>
                                      </p:cBhvr>
                                      <p:to>
                                        <p:strVal val="visible"/>
                                      </p:to>
                                    </p:set>
                                    <p:animEffect transition="in" filter="wipe(left)">
                                      <p:cBhvr>
                                        <p:cTn id="33" dur="500"/>
                                        <p:tgtEl>
                                          <p:spTgt spid="30">
                                            <p:txEl>
                                              <p:pRg st="3" end="3"/>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30">
                                            <p:txEl>
                                              <p:pRg st="4" end="4"/>
                                            </p:txEl>
                                          </p:spTgt>
                                        </p:tgtEl>
                                        <p:attrNameLst>
                                          <p:attrName>style.visibility</p:attrName>
                                        </p:attrNameLst>
                                      </p:cBhvr>
                                      <p:to>
                                        <p:strVal val="visible"/>
                                      </p:to>
                                    </p:set>
                                    <p:animEffect transition="in" filter="wipe(left)">
                                      <p:cBhvr>
                                        <p:cTn id="36" dur="500"/>
                                        <p:tgtEl>
                                          <p:spTgt spid="30">
                                            <p:txEl>
                                              <p:pRg st="4" end="4"/>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30">
                                            <p:txEl>
                                              <p:pRg st="5" end="5"/>
                                            </p:txEl>
                                          </p:spTgt>
                                        </p:tgtEl>
                                        <p:attrNameLst>
                                          <p:attrName>style.visibility</p:attrName>
                                        </p:attrNameLst>
                                      </p:cBhvr>
                                      <p:to>
                                        <p:strVal val="visible"/>
                                      </p:to>
                                    </p:set>
                                    <p:animEffect transition="in" filter="wipe(left)">
                                      <p:cBhvr>
                                        <p:cTn id="39" dur="500"/>
                                        <p:tgtEl>
                                          <p:spTgt spid="30">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0">
                                            <p:txEl>
                                              <p:pRg st="6" end="6"/>
                                            </p:txEl>
                                          </p:spTgt>
                                        </p:tgtEl>
                                        <p:attrNameLst>
                                          <p:attrName>style.visibility</p:attrName>
                                        </p:attrNameLst>
                                      </p:cBhvr>
                                      <p:to>
                                        <p:strVal val="visible"/>
                                      </p:to>
                                    </p:set>
                                    <p:anim calcmode="lin" valueType="num">
                                      <p:cBhvr additive="base">
                                        <p:cTn id="44"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0">
                                            <p:txEl>
                                              <p:pRg st="6" end="6"/>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0">
                                            <p:txEl>
                                              <p:pRg st="7" end="7"/>
                                            </p:txEl>
                                          </p:spTgt>
                                        </p:tgtEl>
                                        <p:attrNameLst>
                                          <p:attrName>style.visibility</p:attrName>
                                        </p:attrNameLst>
                                      </p:cBhvr>
                                      <p:to>
                                        <p:strVal val="visible"/>
                                      </p:to>
                                    </p:set>
                                    <p:anim calcmode="lin" valueType="num">
                                      <p:cBhvr additive="base">
                                        <p:cTn id="48"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grpSp>
        <p:nvGrpSpPr>
          <p:cNvPr id="3" name="Group 3"/>
          <p:cNvGrpSpPr/>
          <p:nvPr/>
        </p:nvGrpSpPr>
        <p:grpSpPr>
          <a:xfrm>
            <a:off x="838199" y="2479804"/>
            <a:ext cx="16459201" cy="6702296"/>
            <a:chOff x="0" y="0"/>
            <a:chExt cx="3810831" cy="1805665"/>
          </a:xfrm>
        </p:grpSpPr>
        <p:sp>
          <p:nvSpPr>
            <p:cNvPr id="4" name="Freeform 4"/>
            <p:cNvSpPr/>
            <p:nvPr/>
          </p:nvSpPr>
          <p:spPr>
            <a:xfrm>
              <a:off x="0" y="0"/>
              <a:ext cx="3810831" cy="1805665"/>
            </a:xfrm>
            <a:custGeom>
              <a:avLst/>
              <a:gdLst/>
              <a:ahLst/>
              <a:cxnLst/>
              <a:rect l="l" t="t" r="r" b="b"/>
              <a:pathLst>
                <a:path w="3810831" h="1805665">
                  <a:moveTo>
                    <a:pt x="3686371" y="1805665"/>
                  </a:moveTo>
                  <a:lnTo>
                    <a:pt x="124460" y="1805665"/>
                  </a:lnTo>
                  <a:cubicBezTo>
                    <a:pt x="55880" y="1805665"/>
                    <a:pt x="0" y="1749785"/>
                    <a:pt x="0" y="1681205"/>
                  </a:cubicBezTo>
                  <a:lnTo>
                    <a:pt x="0" y="124460"/>
                  </a:lnTo>
                  <a:cubicBezTo>
                    <a:pt x="0" y="55880"/>
                    <a:pt x="55880" y="0"/>
                    <a:pt x="124460" y="0"/>
                  </a:cubicBezTo>
                  <a:lnTo>
                    <a:pt x="3686371" y="0"/>
                  </a:lnTo>
                  <a:cubicBezTo>
                    <a:pt x="3754951" y="0"/>
                    <a:pt x="3810831" y="55880"/>
                    <a:pt x="3810831" y="124460"/>
                  </a:cubicBezTo>
                  <a:lnTo>
                    <a:pt x="3810831" y="1681205"/>
                  </a:lnTo>
                  <a:cubicBezTo>
                    <a:pt x="3810831" y="1749785"/>
                    <a:pt x="3754951" y="1805665"/>
                    <a:pt x="3686371" y="1805665"/>
                  </a:cubicBezTo>
                  <a:close/>
                </a:path>
              </a:pathLst>
            </a:custGeom>
            <a:solidFill>
              <a:schemeClr val="accent3">
                <a:lumMod val="60000"/>
                <a:lumOff val="40000"/>
              </a:schemeClr>
            </a:solidFill>
          </p:spPr>
        </p:sp>
      </p:grpSp>
      <p:grpSp>
        <p:nvGrpSpPr>
          <p:cNvPr id="14" name="Group 3"/>
          <p:cNvGrpSpPr/>
          <p:nvPr/>
        </p:nvGrpSpPr>
        <p:grpSpPr>
          <a:xfrm>
            <a:off x="838199" y="724664"/>
            <a:ext cx="4953001" cy="1752600"/>
            <a:chOff x="357435" y="0"/>
            <a:chExt cx="6835556" cy="2789601"/>
          </a:xfrm>
        </p:grpSpPr>
        <p:grpSp>
          <p:nvGrpSpPr>
            <p:cNvPr id="15" name="Group 4"/>
            <p:cNvGrpSpPr/>
            <p:nvPr/>
          </p:nvGrpSpPr>
          <p:grpSpPr>
            <a:xfrm>
              <a:off x="1394802" y="328694"/>
              <a:ext cx="5798189" cy="2132212"/>
              <a:chOff x="1" y="0"/>
              <a:chExt cx="2508649" cy="922525"/>
            </a:xfrm>
          </p:grpSpPr>
          <p:sp>
            <p:nvSpPr>
              <p:cNvPr id="18" name="Freeform 5"/>
              <p:cNvSpPr/>
              <p:nvPr/>
            </p:nvSpPr>
            <p:spPr>
              <a:xfrm>
                <a:off x="1" y="0"/>
                <a:ext cx="2508649" cy="922525"/>
              </a:xfrm>
              <a:custGeom>
                <a:avLst/>
                <a:gdLst/>
                <a:ahLst/>
                <a:cxnLst/>
                <a:rect l="l" t="t" r="r" b="b"/>
                <a:pathLst>
                  <a:path w="3530081" h="922525">
                    <a:moveTo>
                      <a:pt x="3405621" y="922525"/>
                    </a:moveTo>
                    <a:lnTo>
                      <a:pt x="124460" y="922525"/>
                    </a:lnTo>
                    <a:cubicBezTo>
                      <a:pt x="55880" y="922525"/>
                      <a:pt x="0" y="866644"/>
                      <a:pt x="0" y="798065"/>
                    </a:cubicBezTo>
                    <a:lnTo>
                      <a:pt x="0" y="124460"/>
                    </a:lnTo>
                    <a:cubicBezTo>
                      <a:pt x="0" y="55880"/>
                      <a:pt x="55880" y="0"/>
                      <a:pt x="124460" y="0"/>
                    </a:cubicBezTo>
                    <a:lnTo>
                      <a:pt x="3405621" y="0"/>
                    </a:lnTo>
                    <a:cubicBezTo>
                      <a:pt x="3474201" y="0"/>
                      <a:pt x="3530081" y="55880"/>
                      <a:pt x="3530081" y="124460"/>
                    </a:cubicBezTo>
                    <a:lnTo>
                      <a:pt x="3530081" y="798065"/>
                    </a:lnTo>
                    <a:cubicBezTo>
                      <a:pt x="3530081" y="866645"/>
                      <a:pt x="3474201" y="922525"/>
                      <a:pt x="3405621" y="922525"/>
                    </a:cubicBezTo>
                    <a:close/>
                  </a:path>
                </a:pathLst>
              </a:custGeom>
              <a:solidFill>
                <a:srgbClr val="F2DA66"/>
              </a:solidFill>
            </p:spPr>
          </p:sp>
        </p:grpSp>
        <p:grpSp>
          <p:nvGrpSpPr>
            <p:cNvPr id="16" name="Group 6"/>
            <p:cNvGrpSpPr/>
            <p:nvPr/>
          </p:nvGrpSpPr>
          <p:grpSpPr>
            <a:xfrm>
              <a:off x="357435" y="0"/>
              <a:ext cx="2425942" cy="2789601"/>
              <a:chOff x="813633" y="0"/>
              <a:chExt cx="5522199" cy="6350000"/>
            </a:xfrm>
          </p:grpSpPr>
          <p:sp>
            <p:nvSpPr>
              <p:cNvPr id="17" name="Freeform 7"/>
              <p:cNvSpPr/>
              <p:nvPr/>
            </p:nvSpPr>
            <p:spPr>
              <a:xfrm>
                <a:off x="813633" y="0"/>
                <a:ext cx="552219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5F4D"/>
              </a:solidFill>
            </p:spPr>
          </p:sp>
        </p:grpSp>
      </p:grpSp>
      <p:pic>
        <p:nvPicPr>
          <p:cNvPr id="19"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26061" y="880367"/>
            <a:ext cx="1390391" cy="1390391"/>
          </a:xfrm>
          <a:prstGeom prst="rect">
            <a:avLst/>
          </a:prstGeom>
        </p:spPr>
      </p:pic>
      <p:sp>
        <p:nvSpPr>
          <p:cNvPr id="20" name="TextBox 13"/>
          <p:cNvSpPr txBox="1"/>
          <p:nvPr/>
        </p:nvSpPr>
        <p:spPr>
          <a:xfrm>
            <a:off x="2869142" y="1180993"/>
            <a:ext cx="3549657" cy="753604"/>
          </a:xfrm>
          <a:prstGeom prst="rect">
            <a:avLst/>
          </a:prstGeom>
        </p:spPr>
        <p:txBody>
          <a:bodyPr wrap="square" lIns="0" tIns="0" rIns="0" bIns="0" rtlCol="0" anchor="t">
            <a:spAutoFit/>
          </a:bodyPr>
          <a:lstStyle/>
          <a:p>
            <a:pPr>
              <a:lnSpc>
                <a:spcPts val="6454"/>
              </a:lnSpc>
            </a:pPr>
            <a:r>
              <a:rPr lang="en-US" sz="4400" b="1" dirty="0" err="1" smtClean="0">
                <a:latin typeface="Arial" panose="020B0604020202020204" pitchFamily="34" charset="0"/>
                <a:cs typeface="Arial" panose="020B0604020202020204" pitchFamily="34" charset="0"/>
              </a:rPr>
              <a:t>Vận</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dụng</a:t>
            </a:r>
            <a:endParaRPr lang="en-US" sz="4400" b="1" dirty="0">
              <a:latin typeface="Arial" panose="020B0604020202020204" pitchFamily="34" charset="0"/>
              <a:cs typeface="Arial" panose="020B0604020202020204" pitchFamily="34" charset="0"/>
            </a:endParaRPr>
          </a:p>
        </p:txBody>
      </p:sp>
      <p:sp>
        <p:nvSpPr>
          <p:cNvPr id="21" name="TextBox 20"/>
          <p:cNvSpPr txBox="1"/>
          <p:nvPr/>
        </p:nvSpPr>
        <p:spPr>
          <a:xfrm>
            <a:off x="5791200" y="1234629"/>
            <a:ext cx="11506200" cy="646331"/>
          </a:xfrm>
          <a:prstGeom prst="rect">
            <a:avLst/>
          </a:prstGeom>
          <a:noFill/>
        </p:spPr>
        <p:txBody>
          <a:bodyPr wrap="square" rtlCol="0">
            <a:spAutoFit/>
          </a:bodyPr>
          <a:lstStyle/>
          <a:p>
            <a:r>
              <a:rPr lang="en-US" sz="3600" dirty="0" err="1" smtClean="0">
                <a:latin typeface="Arial" panose="020B0604020202020204" pitchFamily="34" charset="0"/>
                <a:cs typeface="Arial" panose="020B0604020202020204" pitchFamily="34" charset="0"/>
              </a:rPr>
              <a:t>Để</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tính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thể</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tích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một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hòn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đá</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bạn</a:t>
            </a:r>
            <a:r>
              <a:rPr lang="en-US" sz="3600" dirty="0" smtClean="0">
                <a:latin typeface="Arial" panose="020B0604020202020204" pitchFamily="34" charset="0"/>
                <a:cs typeface="Arial" panose="020B0604020202020204" pitchFamily="34" charset="0"/>
              </a:rPr>
              <a:t> Na </a:t>
            </a:r>
            <a:r>
              <a:rPr lang="en-US" sz="3600" dirty="0" err="1" smtClean="0">
                <a:latin typeface="Arial" panose="020B0604020202020204" pitchFamily="34" charset="0"/>
                <a:cs typeface="Arial" panose="020B0604020202020204" pitchFamily="34" charset="0"/>
              </a:rPr>
              <a:t>thực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hiện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như</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p:txBody>
      </p:sp>
      <p:sp>
        <p:nvSpPr>
          <p:cNvPr id="22" name="TextBox 21"/>
          <p:cNvSpPr txBox="1"/>
          <p:nvPr/>
        </p:nvSpPr>
        <p:spPr>
          <a:xfrm>
            <a:off x="1540466" y="2528067"/>
            <a:ext cx="15054665" cy="4247317"/>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3600" dirty="0" err="1" smtClean="0">
                <a:latin typeface="Arial" panose="020B0604020202020204" pitchFamily="34" charset="0"/>
                <a:cs typeface="Arial" panose="020B0604020202020204" pitchFamily="34" charset="0"/>
              </a:rPr>
              <a:t>Bạn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ấy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đổ</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nước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vào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một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cái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bể</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kính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hộp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chữ</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nhật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có</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hai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cạnh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đáy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50 cm, 20 cm, </a:t>
            </a:r>
            <a:r>
              <a:rPr lang="en-US" sz="3600" dirty="0" err="1" smtClean="0">
                <a:latin typeface="Arial" panose="020B0604020202020204" pitchFamily="34" charset="0"/>
                <a:cs typeface="Arial" panose="020B0604020202020204" pitchFamily="34" charset="0"/>
              </a:rPr>
              <a:t>mực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nước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được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20 cm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4a).</a:t>
            </a:r>
          </a:p>
          <a:p>
            <a:pPr marL="571500" indent="-571500" algn="just">
              <a:lnSpc>
                <a:spcPct val="150000"/>
              </a:lnSpc>
              <a:buFont typeface="Arial" panose="020B0604020202020204" pitchFamily="34" charset="0"/>
              <a:buChar char="•"/>
            </a:pPr>
            <a:r>
              <a:rPr lang="en-US" sz="3600" dirty="0" err="1" smtClean="0">
                <a:latin typeface="Arial" panose="020B0604020202020204" pitchFamily="34" charset="0"/>
                <a:cs typeface="Arial" panose="020B0604020202020204" pitchFamily="34" charset="0"/>
              </a:rPr>
              <a:t>Sau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đó</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bạn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ấy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đặt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hòn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đá</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vào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bể</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thì</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thấy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nước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ngập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hòn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đá</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mực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nước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được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25 cm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4b).</a:t>
            </a:r>
          </a:p>
          <a:p>
            <a:pPr algn="just">
              <a:lnSpc>
                <a:spcPct val="150000"/>
              </a:lnSpc>
            </a:pPr>
            <a:r>
              <a:rPr lang="en-US" sz="3600" dirty="0" err="1" smtClean="0">
                <a:latin typeface="Arial" panose="020B0604020202020204" pitchFamily="34" charset="0"/>
                <a:cs typeface="Arial" panose="020B0604020202020204" pitchFamily="34" charset="0"/>
              </a:rPr>
              <a:t>Em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hãy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giúp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bạn</a:t>
            </a:r>
            <a:r>
              <a:rPr lang="en-US" sz="3600" dirty="0" smtClean="0">
                <a:latin typeface="Arial" panose="020B0604020202020204" pitchFamily="34" charset="0"/>
                <a:cs typeface="Arial" panose="020B0604020202020204" pitchFamily="34" charset="0"/>
              </a:rPr>
              <a:t> Na </a:t>
            </a:r>
            <a:r>
              <a:rPr lang="en-US" sz="3600" dirty="0" err="1" smtClean="0">
                <a:latin typeface="Arial" panose="020B0604020202020204" pitchFamily="34" charset="0"/>
                <a:cs typeface="Arial" panose="020B0604020202020204" pitchFamily="34" charset="0"/>
              </a:rPr>
              <a:t>tính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thể</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tích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hòn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đá</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598" y="6775384"/>
            <a:ext cx="10058400" cy="2886962"/>
          </a:xfrm>
          <a:prstGeom prst="rect">
            <a:avLst/>
          </a:prstGeom>
        </p:spPr>
      </p:pic>
      <p:pic>
        <p:nvPicPr>
          <p:cNvPr id="24"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059349" y="6425844"/>
            <a:ext cx="1238048" cy="3301463"/>
          </a:xfrm>
          <a:prstGeom prst="rect">
            <a:avLst/>
          </a:prstGeom>
        </p:spPr>
      </p:pic>
    </p:spTree>
    <p:extLst>
      <p:ext uri="{BB962C8B-B14F-4D97-AF65-F5344CB8AC3E}">
        <p14:creationId xmlns:p14="http://schemas.microsoft.com/office/powerpoint/2010/main" val="23619615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par>
                                <p:cTn id="9" presetID="1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p:tgtEl>
                                          <p:spTgt spid="19"/>
                                        </p:tgtEl>
                                        <p:attrNameLst>
                                          <p:attrName>ppt_y</p:attrName>
                                        </p:attrNameLst>
                                      </p:cBhvr>
                                      <p:tavLst>
                                        <p:tav tm="0">
                                          <p:val>
                                            <p:strVal val="#ppt_y+#ppt_h*1.125000"/>
                                          </p:val>
                                        </p:tav>
                                        <p:tav tm="100000">
                                          <p:val>
                                            <p:strVal val="#ppt_y"/>
                                          </p:val>
                                        </p:tav>
                                      </p:tavLst>
                                    </p:anim>
                                    <p:animEffect transition="in" filter="wipe(up)">
                                      <p:cBhvr>
                                        <p:cTn id="12" dur="500"/>
                                        <p:tgtEl>
                                          <p:spTgt spid="19"/>
                                        </p:tgtEl>
                                      </p:cBhvr>
                                    </p:animEffect>
                                  </p:childTnLst>
                                </p:cTn>
                              </p:par>
                              <p:par>
                                <p:cTn id="13" presetID="1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ppt_y</p:attrName>
                                        </p:attrNameLst>
                                      </p:cBhvr>
                                      <p:tavLst>
                                        <p:tav tm="0">
                                          <p:val>
                                            <p:strVal val="#ppt_y+#ppt_h*1.125000"/>
                                          </p:val>
                                        </p:tav>
                                        <p:tav tm="100000">
                                          <p:val>
                                            <p:strVal val="#ppt_y"/>
                                          </p:val>
                                        </p:tav>
                                      </p:tavLst>
                                    </p:anim>
                                    <p:animEffect transition="in" filter="wipe(up)">
                                      <p:cBhvr>
                                        <p:cTn id="16" dur="500"/>
                                        <p:tgtEl>
                                          <p:spTgt spid="14"/>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p:tgtEl>
                                          <p:spTgt spid="21"/>
                                        </p:tgtEl>
                                        <p:attrNameLst>
                                          <p:attrName>ppt_y</p:attrName>
                                        </p:attrNameLst>
                                      </p:cBhvr>
                                      <p:tavLst>
                                        <p:tav tm="0">
                                          <p:val>
                                            <p:strVal val="#ppt_y+#ppt_h*1.125000"/>
                                          </p:val>
                                        </p:tav>
                                        <p:tav tm="100000">
                                          <p:val>
                                            <p:strVal val="#ppt_y"/>
                                          </p:val>
                                        </p:tav>
                                      </p:tavLst>
                                    </p:anim>
                                    <p:animEffect transition="in" filter="wipe(up)">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2">
                                            <p:txEl>
                                              <p:pRg st="0" end="0"/>
                                            </p:txEl>
                                          </p:spTgt>
                                        </p:tgtEl>
                                        <p:attrNameLst>
                                          <p:attrName>style.visibility</p:attrName>
                                        </p:attrNameLst>
                                      </p:cBhvr>
                                      <p:to>
                                        <p:strVal val="visible"/>
                                      </p:to>
                                    </p:set>
                                    <p:animEffect transition="in" filter="wipe(left)">
                                      <p:cBhvr>
                                        <p:cTn id="30" dur="500"/>
                                        <p:tgtEl>
                                          <p:spTgt spid="22">
                                            <p:txEl>
                                              <p:pRg st="0" end="0"/>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22">
                                            <p:txEl>
                                              <p:pRg st="1" end="1"/>
                                            </p:txEl>
                                          </p:spTgt>
                                        </p:tgtEl>
                                        <p:attrNameLst>
                                          <p:attrName>style.visibility</p:attrName>
                                        </p:attrNameLst>
                                      </p:cBhvr>
                                      <p:to>
                                        <p:strVal val="visible"/>
                                      </p:to>
                                    </p:set>
                                    <p:animEffect transition="in" filter="wipe(left)">
                                      <p:cBhvr>
                                        <p:cTn id="33" dur="500"/>
                                        <p:tgtEl>
                                          <p:spTgt spid="22">
                                            <p:txEl>
                                              <p:pRg st="1" end="1"/>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22">
                                            <p:txEl>
                                              <p:pRg st="2" end="2"/>
                                            </p:txEl>
                                          </p:spTgt>
                                        </p:tgtEl>
                                        <p:attrNameLst>
                                          <p:attrName>style.visibility</p:attrName>
                                        </p:attrNameLst>
                                      </p:cBhvr>
                                      <p:to>
                                        <p:strVal val="visible"/>
                                      </p:to>
                                    </p:set>
                                    <p:animEffect transition="in" filter="wipe(left)">
                                      <p:cBhvr>
                                        <p:cTn id="36" dur="500"/>
                                        <p:tgtEl>
                                          <p:spTgt spid="22">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876300"/>
            <a:ext cx="16230600" cy="8999156"/>
          </a:xfrm>
          <a:prstGeom prst="rect">
            <a:avLst/>
          </a:prstGeom>
        </p:spPr>
      </p:pic>
      <p:pic>
        <p:nvPicPr>
          <p:cNvPr id="16" name="Picture 3"/>
          <p:cNvPicPr>
            <a:picLocks noChangeAspect="1"/>
          </p:cNvPicPr>
          <p:nvPr/>
        </p:nvPicPr>
        <p:blipFill>
          <a:blip r:embed="rId4"/>
          <a:srcRect/>
          <a:stretch>
            <a:fillRect/>
          </a:stretch>
        </p:blipFill>
        <p:spPr>
          <a:xfrm rot="1328495">
            <a:off x="249546" y="169126"/>
            <a:ext cx="3341438" cy="3191074"/>
          </a:xfrm>
          <a:prstGeom prst="rect">
            <a:avLst/>
          </a:prstGeom>
        </p:spPr>
      </p:pic>
      <p:sp>
        <p:nvSpPr>
          <p:cNvPr id="17" name="TextBox 16"/>
          <p:cNvSpPr txBox="1"/>
          <p:nvPr/>
        </p:nvSpPr>
        <p:spPr>
          <a:xfrm>
            <a:off x="581075" y="1379942"/>
            <a:ext cx="267838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8980" y="1692399"/>
            <a:ext cx="11208385" cy="3217031"/>
          </a:xfrm>
          <a:prstGeom prst="rect">
            <a:avLst/>
          </a:prstGeom>
        </p:spPr>
      </p:pic>
      <p:sp>
        <p:nvSpPr>
          <p:cNvPr id="19" name="Rectangle 18"/>
          <p:cNvSpPr/>
          <p:nvPr/>
        </p:nvSpPr>
        <p:spPr>
          <a:xfrm>
            <a:off x="4069130" y="5357726"/>
            <a:ext cx="11125200" cy="3016210"/>
          </a:xfrm>
          <a:prstGeom prst="rect">
            <a:avLst/>
          </a:prstGeom>
        </p:spPr>
        <p:txBody>
          <a:bodyPr wrap="square">
            <a:spAutoFit/>
          </a:bodyPr>
          <a:lstStyle/>
          <a:p>
            <a:pPr fontAlgn="base">
              <a:lnSpc>
                <a:spcPct val="150000"/>
              </a:lnSpc>
              <a:spcBef>
                <a:spcPts val="1200"/>
              </a:spcBef>
              <a:spcAft>
                <a:spcPts val="1200"/>
              </a:spcAft>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hòn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a:p>
            <a:pPr fontAlgn="base">
              <a:lnSpc>
                <a:spcPct val="150000"/>
              </a:lnSpc>
              <a:spcAft>
                <a:spcPts val="6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50</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20. 25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50</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20. 20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5 000 (cm</a:t>
            </a:r>
            <a:r>
              <a:rPr lang="en-US" sz="4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3</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5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lít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r>
            <a:b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hòn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5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lít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0"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0618078">
            <a:off x="15571755" y="6886856"/>
            <a:ext cx="2094530" cy="3071976"/>
          </a:xfrm>
          <a:prstGeom prst="rect">
            <a:avLst/>
          </a:prstGeom>
        </p:spPr>
      </p:pic>
      <p:pic>
        <p:nvPicPr>
          <p:cNvPr id="21"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2516387" y="4696922"/>
            <a:ext cx="1152593" cy="1806058"/>
          </a:xfrm>
          <a:prstGeom prst="rect">
            <a:avLst/>
          </a:prstGeom>
        </p:spPr>
      </p:pic>
      <p:pic>
        <p:nvPicPr>
          <p:cNvPr id="22" name="Picture 6"/>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rot="-775689">
            <a:off x="16037609" y="330554"/>
            <a:ext cx="1736351" cy="2723688"/>
          </a:xfrm>
          <a:prstGeom prst="rect">
            <a:avLst/>
          </a:prstGeom>
        </p:spPr>
      </p:pic>
      <p:pic>
        <p:nvPicPr>
          <p:cNvPr id="23" name="Picture 11"/>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936607" y="6666708"/>
            <a:ext cx="1447800" cy="3027720"/>
          </a:xfrm>
          <a:prstGeom prst="rect">
            <a:avLst/>
          </a:prstGeom>
        </p:spPr>
      </p:pic>
    </p:spTree>
    <p:extLst>
      <p:ext uri="{BB962C8B-B14F-4D97-AF65-F5344CB8AC3E}">
        <p14:creationId xmlns:p14="http://schemas.microsoft.com/office/powerpoint/2010/main" val="3097077686"/>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anim calcmode="lin" valueType="num">
                                      <p:cBhvr>
                                        <p:cTn id="25" dur="500" fill="hold"/>
                                        <p:tgtEl>
                                          <p:spTgt spid="19"/>
                                        </p:tgtEl>
                                        <p:attrNameLst>
                                          <p:attrName>ppt_x</p:attrName>
                                        </p:attrNameLst>
                                      </p:cBhvr>
                                      <p:tavLst>
                                        <p:tav tm="0">
                                          <p:val>
                                            <p:strVal val="#ppt_x"/>
                                          </p:val>
                                        </p:tav>
                                        <p:tav tm="100000">
                                          <p:val>
                                            <p:strVal val="#ppt_x"/>
                                          </p:val>
                                        </p:tav>
                                      </p:tavLst>
                                    </p:anim>
                                    <p:anim calcmode="lin" valueType="num">
                                      <p:cBhvr>
                                        <p:cTn id="26" dur="5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anim calcmode="lin" valueType="num">
                                      <p:cBhvr>
                                        <p:cTn id="30" dur="500" fill="hold"/>
                                        <p:tgtEl>
                                          <p:spTgt spid="21"/>
                                        </p:tgtEl>
                                        <p:attrNameLst>
                                          <p:attrName>ppt_x</p:attrName>
                                        </p:attrNameLst>
                                      </p:cBhvr>
                                      <p:tavLst>
                                        <p:tav tm="0">
                                          <p:val>
                                            <p:strVal val="#ppt_x"/>
                                          </p:val>
                                        </p:tav>
                                        <p:tav tm="100000">
                                          <p:val>
                                            <p:strVal val="#ppt_x"/>
                                          </p:val>
                                        </p:tav>
                                      </p:tavLst>
                                    </p:anim>
                                    <p:anim calcmode="lin" valueType="num">
                                      <p:cBhvr>
                                        <p:cTn id="31"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F8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525764" flipV="1">
            <a:off x="-409881" y="-3336491"/>
            <a:ext cx="10505339" cy="6959787"/>
          </a:xfrm>
          <a:prstGeom prst="rect">
            <a:avLst/>
          </a:prstGeom>
        </p:spPr>
      </p:pic>
      <p:sp>
        <p:nvSpPr>
          <p:cNvPr id="10" name="TextBox 10"/>
          <p:cNvSpPr txBox="1"/>
          <p:nvPr/>
        </p:nvSpPr>
        <p:spPr>
          <a:xfrm>
            <a:off x="990600" y="1028700"/>
            <a:ext cx="5806481" cy="923330"/>
          </a:xfrm>
          <a:prstGeom prst="rect">
            <a:avLst/>
          </a:prstGeom>
        </p:spPr>
        <p:txBody>
          <a:bodyPr wrap="square" lIns="0" tIns="0" rIns="0" bIns="0" rtlCol="0" anchor="t">
            <a:spAutoFit/>
          </a:bodyPr>
          <a:lstStyle/>
          <a:p>
            <a:pPr marL="0" lvl="0" indent="0" algn="ctr">
              <a:lnSpc>
                <a:spcPts val="7200"/>
              </a:lnSpc>
            </a:pPr>
            <a:r>
              <a:rPr lang="en-US" sz="6600" b="1" dirty="0" smtClean="0">
                <a:solidFill>
                  <a:srgbClr val="1D1D1B"/>
                </a:solidFill>
                <a:latin typeface="Arial" panose="020B0604020202020204" pitchFamily="34" charset="0"/>
                <a:cs typeface="Arial" panose="020B0604020202020204" pitchFamily="34" charset="0"/>
              </a:rPr>
              <a:t>LUYỆN TẬP</a:t>
            </a:r>
            <a:endParaRPr lang="en-US" sz="6600" b="1" dirty="0">
              <a:solidFill>
                <a:srgbClr val="1D1D1B"/>
              </a:solidFill>
              <a:latin typeface="Arial" panose="020B0604020202020204" pitchFamily="34" charset="0"/>
              <a:cs typeface="Arial" panose="020B0604020202020204" pitchFamily="34" charset="0"/>
            </a:endParaRPr>
          </a:p>
        </p:txBody>
      </p:sp>
      <p:sp>
        <p:nvSpPr>
          <p:cNvPr id="12" name="TextBox 11"/>
          <p:cNvSpPr txBox="1"/>
          <p:nvPr/>
        </p:nvSpPr>
        <p:spPr>
          <a:xfrm>
            <a:off x="11125200" y="1794867"/>
            <a:ext cx="5562600" cy="707886"/>
          </a:xfrm>
          <a:prstGeom prst="rect">
            <a:avLst/>
          </a:prstGeom>
          <a:noFill/>
        </p:spPr>
        <p:txBody>
          <a:bodyPr wrap="square" rtlCol="0">
            <a:spAutoFit/>
          </a:bodyPr>
          <a:lstStyle/>
          <a:p>
            <a:r>
              <a:rPr lang="en-US" sz="4000" b="1" dirty="0" err="1" smtClean="0">
                <a:solidFill>
                  <a:schemeClr val="accent2">
                    <a:lumMod val="50000"/>
                  </a:schemeClr>
                </a:solidFill>
                <a:latin typeface="Arial" panose="020B0604020202020204" pitchFamily="34" charset="0"/>
                <a:cs typeface="Arial" panose="020B0604020202020204" pitchFamily="34" charset="0"/>
              </a:rPr>
              <a:t>Bài</a:t>
            </a:r>
            <a:r>
              <a:rPr lang="en-US" sz="4000" b="1" dirty="0" smtClean="0">
                <a:solidFill>
                  <a:schemeClr val="accent2">
                    <a:lumMod val="50000"/>
                  </a:schemeClr>
                </a:solidFill>
                <a:latin typeface="Arial" panose="020B0604020202020204" pitchFamily="34" charset="0"/>
                <a:cs typeface="Arial" panose="020B0604020202020204" pitchFamily="34" charset="0"/>
              </a:rPr>
              <a:t> </a:t>
            </a:r>
            <a:r>
              <a:rPr lang="en-US" sz="4000" b="1" dirty="0" err="1" smtClean="0">
                <a:solidFill>
                  <a:schemeClr val="accent2">
                    <a:lumMod val="50000"/>
                  </a:schemeClr>
                </a:solidFill>
                <a:latin typeface="Arial" panose="020B0604020202020204" pitchFamily="34" charset="0"/>
                <a:cs typeface="Arial" panose="020B0604020202020204" pitchFamily="34" charset="0"/>
              </a:rPr>
              <a:t>tập</a:t>
            </a:r>
            <a:r>
              <a:rPr lang="en-US" sz="4000" b="1" dirty="0" smtClean="0">
                <a:solidFill>
                  <a:schemeClr val="accent2">
                    <a:lumMod val="50000"/>
                  </a:schemeClr>
                </a:solidFill>
                <a:latin typeface="Arial" panose="020B0604020202020204" pitchFamily="34" charset="0"/>
                <a:cs typeface="Arial" panose="020B0604020202020204" pitchFamily="34" charset="0"/>
              </a:rPr>
              <a:t> 1 (SGK - tr53)</a:t>
            </a:r>
            <a:endParaRPr lang="en-US" sz="4000" b="1"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2057400" y="2860488"/>
            <a:ext cx="14325600" cy="2482667"/>
          </a:xfrm>
          <a:prstGeom prst="rect">
            <a:avLst/>
          </a:prstGeom>
          <a:noFill/>
        </p:spPr>
        <p:txBody>
          <a:bodyPr wrap="square" rtlCol="0">
            <a:spAutoFit/>
          </a:bodyPr>
          <a:lstStyle/>
          <a:p>
            <a:pPr algn="just">
              <a:lnSpc>
                <a:spcPct val="150000"/>
              </a:lnSpc>
            </a:pPr>
            <a:r>
              <a:rPr lang="en-US" sz="3600" dirty="0" err="1" smtClean="0">
                <a:latin typeface="Arial" panose="020B0604020202020204" pitchFamily="34" charset="0"/>
                <a:cs typeface="Arial" panose="020B0604020202020204" pitchFamily="34" charset="0"/>
              </a:rPr>
              <a:t>Hùng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một</a:t>
            </a:r>
            <a:r>
              <a:rPr lang="en-US" sz="3600" dirty="0" smtClean="0">
                <a:latin typeface="Arial" panose="020B0604020202020204" pitchFamily="34" charset="0"/>
                <a:cs typeface="Arial" panose="020B0604020202020204" pitchFamily="34" charset="0"/>
              </a:rPr>
              <a:t> con </a:t>
            </a:r>
            <a:r>
              <a:rPr lang="en-US" sz="3600" dirty="0" err="1" smtClean="0">
                <a:latin typeface="Arial" panose="020B0604020202020204" pitchFamily="34" charset="0"/>
                <a:cs typeface="Arial" panose="020B0604020202020204" pitchFamily="34" charset="0"/>
              </a:rPr>
              <a:t>xúc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xắc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lập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phương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có</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kích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thước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như</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5a </a:t>
            </a:r>
            <a:r>
              <a:rPr lang="en-US" sz="3600" dirty="0" err="1" smtClean="0">
                <a:latin typeface="Arial" panose="020B0604020202020204" pitchFamily="34" charset="0"/>
                <a:cs typeface="Arial" panose="020B0604020202020204" pitchFamily="34" charset="0"/>
              </a:rPr>
              <a:t>từ</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một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miếng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bìa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có</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dạng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như</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5b. </a:t>
            </a:r>
            <a:r>
              <a:rPr lang="en-US" sz="3600" dirty="0" err="1" smtClean="0">
                <a:latin typeface="Arial" panose="020B0604020202020204" pitchFamily="34" charset="0"/>
                <a:cs typeface="Arial" panose="020B0604020202020204" pitchFamily="34" charset="0"/>
              </a:rPr>
              <a:t>Em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hãy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tính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diện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tích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tấm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bìa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thể</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tích</a:t>
            </a:r>
            <a:r>
              <a:rPr lang="en-US" sz="3600" dirty="0" smtClean="0">
                <a:latin typeface="Arial" panose="020B0604020202020204" pitchFamily="34" charset="0"/>
                <a:cs typeface="Arial" panose="020B0604020202020204" pitchFamily="34" charset="0"/>
              </a:rPr>
              <a:t> con </a:t>
            </a:r>
            <a:r>
              <a:rPr lang="en-US" sz="3600" dirty="0" err="1" smtClean="0">
                <a:latin typeface="Arial" panose="020B0604020202020204" pitchFamily="34" charset="0"/>
                <a:cs typeface="Arial" panose="020B0604020202020204" pitchFamily="34" charset="0"/>
              </a:rPr>
              <a:t>xúc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xắc</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pic>
        <p:nvPicPr>
          <p:cNvPr id="14"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flipH="1">
            <a:off x="9227305" y="811827"/>
            <a:ext cx="1642018" cy="1869793"/>
          </a:xfrm>
          <a:prstGeom prst="rect">
            <a:avLst/>
          </a:prstGeom>
        </p:spPr>
      </p:pic>
      <p:pic>
        <p:nvPicPr>
          <p:cNvPr id="15" name="Picture 14"/>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098940" y="5606888"/>
            <a:ext cx="7487695" cy="3315163"/>
          </a:xfrm>
          <a:prstGeom prst="rect">
            <a:avLst/>
          </a:prstGeom>
        </p:spPr>
      </p:pic>
      <p:sp>
        <p:nvSpPr>
          <p:cNvPr id="17" name="Rectangle 16"/>
          <p:cNvSpPr/>
          <p:nvPr/>
        </p:nvSpPr>
        <p:spPr>
          <a:xfrm>
            <a:off x="8915400" y="6659378"/>
            <a:ext cx="8839200" cy="1938992"/>
          </a:xfrm>
          <a:prstGeom prst="rect">
            <a:avLst/>
          </a:prstGeom>
        </p:spPr>
        <p:txBody>
          <a:bodyPr wrap="square">
            <a:spAutoFit/>
          </a:bodyPr>
          <a:lstStyle/>
          <a:p>
            <a:pPr fontAlgn="base">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Diện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tấm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bìa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6. 5</a:t>
            </a:r>
            <a:r>
              <a:rPr lang="en-US" sz="4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150 (cm</a:t>
            </a:r>
            <a:r>
              <a:rPr lang="en-US" sz="4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a:p>
            <a:pPr fontAlgn="base">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con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xúc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xắc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5</a:t>
            </a:r>
            <a:r>
              <a:rPr lang="en-US" sz="4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3</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=125 (cm</a:t>
            </a:r>
            <a:r>
              <a:rPr lang="en-US" sz="4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3</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Oval Callout 17"/>
          <p:cNvSpPr/>
          <p:nvPr/>
        </p:nvSpPr>
        <p:spPr>
          <a:xfrm>
            <a:off x="12306300" y="5031740"/>
            <a:ext cx="2057400" cy="1361899"/>
          </a:xfrm>
          <a:prstGeom prst="wedgeEllipseCallou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pic>
        <p:nvPicPr>
          <p:cNvPr id="19" name="Picture 8"/>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xmlns="" r:embed="rId34"/>
              </a:ext>
            </a:extLst>
          </a:blip>
          <a:srcRect/>
          <a:stretch>
            <a:fillRect/>
          </a:stretch>
        </p:blipFill>
        <p:spPr>
          <a:xfrm>
            <a:off x="-685800" y="8831661"/>
            <a:ext cx="1981649" cy="1991608"/>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heckerboard(across)">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F8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0013" t="55746" r="10884"/>
          <a:stretch>
            <a:fillRect/>
          </a:stretch>
        </p:blipFill>
        <p:spPr>
          <a:xfrm rot="-10530313">
            <a:off x="14668292" y="8924946"/>
            <a:ext cx="8720389" cy="2785299"/>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39514"/>
          <a:stretch>
            <a:fillRect/>
          </a:stretch>
        </p:blipFill>
        <p:spPr>
          <a:xfrm rot="4794528" flipH="1">
            <a:off x="15457678" y="6754301"/>
            <a:ext cx="3477228" cy="8485355"/>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9784133" flipH="1">
            <a:off x="-2909573" y="-3273747"/>
            <a:ext cx="13176703" cy="5031105"/>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6594" y="96085"/>
            <a:ext cx="498814" cy="493372"/>
          </a:xfrm>
          <a:prstGeom prst="rect">
            <a:avLst/>
          </a:prstGeom>
        </p:spPr>
      </p:pic>
      <p:pic>
        <p:nvPicPr>
          <p:cNvPr id="15" name="Picture 1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03034" y="342772"/>
            <a:ext cx="851331" cy="878485"/>
          </a:xfrm>
          <a:prstGeom prst="rect">
            <a:avLst/>
          </a:prstGeom>
        </p:spPr>
      </p:pic>
      <p:grpSp>
        <p:nvGrpSpPr>
          <p:cNvPr id="16" name="Group 16"/>
          <p:cNvGrpSpPr/>
          <p:nvPr/>
        </p:nvGrpSpPr>
        <p:grpSpPr>
          <a:xfrm rot="-458662">
            <a:off x="15456387" y="8571882"/>
            <a:ext cx="3479809" cy="2226473"/>
            <a:chOff x="0" y="0"/>
            <a:chExt cx="4639746" cy="2968631"/>
          </a:xfrm>
        </p:grpSpPr>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23816" y="0"/>
              <a:ext cx="3115929" cy="2968631"/>
            </a:xfrm>
            <a:prstGeom prst="rect">
              <a:avLst/>
            </a:prstGeom>
          </p:spPr>
        </p:pic>
        <p:pic>
          <p:nvPicPr>
            <p:cNvPr id="18" name="Picture 18"/>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634734">
              <a:off x="214495" y="237256"/>
              <a:ext cx="1700536" cy="2494119"/>
            </a:xfrm>
            <a:prstGeom prst="rect">
              <a:avLst/>
            </a:prstGeom>
          </p:spPr>
        </p:pic>
      </p:grpSp>
      <p:pic>
        <p:nvPicPr>
          <p:cNvPr id="28" name="Picture 2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606594" y="782014"/>
            <a:ext cx="5611599" cy="2023335"/>
          </a:xfrm>
          <a:prstGeom prst="rect">
            <a:avLst/>
          </a:prstGeom>
        </p:spPr>
      </p:pic>
      <p:sp>
        <p:nvSpPr>
          <p:cNvPr id="29" name="TextBox 28"/>
          <p:cNvSpPr txBox="1"/>
          <p:nvPr/>
        </p:nvSpPr>
        <p:spPr>
          <a:xfrm>
            <a:off x="2084626" y="1257950"/>
            <a:ext cx="4876232"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 (SGK - tr53)</a:t>
            </a:r>
            <a:endParaRPr lang="en-US" sz="4000" b="1" dirty="0">
              <a:latin typeface="Arial" panose="020B0604020202020204" pitchFamily="34" charset="0"/>
              <a:cs typeface="Arial" panose="020B0604020202020204" pitchFamily="34" charset="0"/>
            </a:endParaRPr>
          </a:p>
        </p:txBody>
      </p:sp>
      <p:sp>
        <p:nvSpPr>
          <p:cNvPr id="30" name="TextBox 29"/>
          <p:cNvSpPr txBox="1"/>
          <p:nvPr/>
        </p:nvSpPr>
        <p:spPr>
          <a:xfrm>
            <a:off x="1606594" y="2789050"/>
            <a:ext cx="8420701" cy="378565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vẽ</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gấp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tấm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bìa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6a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hộp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chữ</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6b.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tổng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hộp</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31" name="Picture 3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439400" y="2290321"/>
            <a:ext cx="7182852" cy="4020111"/>
          </a:xfrm>
          <a:prstGeom prst="rect">
            <a:avLst/>
          </a:prstGeom>
        </p:spPr>
      </p:pic>
      <p:sp>
        <p:nvSpPr>
          <p:cNvPr id="32" name="Rectangle 31"/>
          <p:cNvSpPr/>
          <p:nvPr/>
        </p:nvSpPr>
        <p:spPr>
          <a:xfrm>
            <a:off x="3311247" y="6975948"/>
            <a:ext cx="12216247" cy="2862322"/>
          </a:xfrm>
          <a:prstGeom prst="rect">
            <a:avLst/>
          </a:prstGeom>
        </p:spPr>
        <p:txBody>
          <a:bodyPr wrap="square">
            <a:spAutoFit/>
          </a:bodyPr>
          <a:lstStyle/>
          <a:p>
            <a:pPr fontAlgn="base">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Tổng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diện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mặt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hộp</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ctr" fontAlgn="base">
              <a:lnSpc>
                <a:spcPct val="150000"/>
              </a:lnSpc>
            </a:pP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2. 4. 3 +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4. 2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+ 2</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2. 3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52 (cm</a:t>
            </a:r>
            <a:r>
              <a:rPr lang="en-US" sz="4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a:p>
            <a:pPr fontAlgn="base">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hộp</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chữ</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nhật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2</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4. 3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24 (cm</a:t>
            </a:r>
            <a:r>
              <a:rPr lang="en-US" sz="4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3</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3" name="Oval Callout 32"/>
          <p:cNvSpPr/>
          <p:nvPr/>
        </p:nvSpPr>
        <p:spPr>
          <a:xfrm>
            <a:off x="827301" y="6975948"/>
            <a:ext cx="2057400" cy="1361899"/>
          </a:xfrm>
          <a:prstGeom prst="wedgeEllipseCallout">
            <a:avLst>
              <a:gd name="adj1" fmla="val 46844"/>
              <a:gd name="adj2" fmla="val 41137"/>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844760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par>
                                <p:cTn id="20" presetID="9"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9"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strips(upLeft)">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strVal val="#ppt_w+.3"/>
                                          </p:val>
                                        </p:tav>
                                        <p:tav tm="100000">
                                          <p:val>
                                            <p:strVal val="#ppt_w"/>
                                          </p:val>
                                        </p:tav>
                                      </p:tavLst>
                                    </p:anim>
                                    <p:anim calcmode="lin" valueType="num">
                                      <p:cBhvr>
                                        <p:cTn id="33" dur="500" fill="hold"/>
                                        <p:tgtEl>
                                          <p:spTgt spid="32"/>
                                        </p:tgtEl>
                                        <p:attrNameLst>
                                          <p:attrName>ppt_h</p:attrName>
                                        </p:attrNameLst>
                                      </p:cBhvr>
                                      <p:tavLst>
                                        <p:tav tm="0">
                                          <p:val>
                                            <p:strVal val="#ppt_h"/>
                                          </p:val>
                                        </p:tav>
                                        <p:tav tm="100000">
                                          <p:val>
                                            <p:strVal val="#ppt_h"/>
                                          </p:val>
                                        </p:tav>
                                      </p:tavLst>
                                    </p:anim>
                                    <p:animEffect transition="in" filter="fade">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sp>
        <p:nvSpPr>
          <p:cNvPr id="4" name="TextBox 4"/>
          <p:cNvSpPr txBox="1"/>
          <p:nvPr/>
        </p:nvSpPr>
        <p:spPr>
          <a:xfrm>
            <a:off x="2743200" y="839913"/>
            <a:ext cx="12893210" cy="1183273"/>
          </a:xfrm>
          <a:prstGeom prst="rect">
            <a:avLst/>
          </a:prstGeom>
        </p:spPr>
        <p:txBody>
          <a:bodyPr lIns="0" tIns="0" rIns="0" bIns="0" rtlCol="0" anchor="t">
            <a:spAutoFit/>
          </a:bodyPr>
          <a:lstStyle/>
          <a:p>
            <a:pPr algn="ctr">
              <a:lnSpc>
                <a:spcPts val="10325"/>
              </a:lnSpc>
            </a:pPr>
            <a:r>
              <a:rPr lang="en-US" sz="6600" b="1" dirty="0" smtClean="0">
                <a:solidFill>
                  <a:schemeClr val="accent4">
                    <a:lumMod val="50000"/>
                  </a:schemeClr>
                </a:solidFill>
                <a:latin typeface="Arial" panose="020B0604020202020204" pitchFamily="34" charset="0"/>
                <a:cs typeface="Arial" panose="020B0604020202020204" pitchFamily="34" charset="0"/>
              </a:rPr>
              <a:t>KHỞI ĐỘNG</a:t>
            </a:r>
            <a:endParaRPr lang="en-US" sz="6600" b="1" dirty="0">
              <a:solidFill>
                <a:schemeClr val="accent4">
                  <a:lumMod val="50000"/>
                </a:schemeClr>
              </a:solidFill>
              <a:latin typeface="Arial" panose="020B0604020202020204" pitchFamily="34" charset="0"/>
              <a:cs typeface="Arial" panose="020B0604020202020204" pitchFamily="34" charset="0"/>
            </a:endParaRPr>
          </a:p>
        </p:txBody>
      </p:sp>
      <p:grpSp>
        <p:nvGrpSpPr>
          <p:cNvPr id="5" name="Group 5"/>
          <p:cNvGrpSpPr/>
          <p:nvPr/>
        </p:nvGrpSpPr>
        <p:grpSpPr>
          <a:xfrm>
            <a:off x="2057400" y="2443143"/>
            <a:ext cx="14439073" cy="6323744"/>
            <a:chOff x="0" y="0"/>
            <a:chExt cx="3810831" cy="1805665"/>
          </a:xfrm>
        </p:grpSpPr>
        <p:sp>
          <p:nvSpPr>
            <p:cNvPr id="6" name="Freeform 6"/>
            <p:cNvSpPr/>
            <p:nvPr/>
          </p:nvSpPr>
          <p:spPr>
            <a:xfrm>
              <a:off x="0" y="0"/>
              <a:ext cx="3810831" cy="1805665"/>
            </a:xfrm>
            <a:custGeom>
              <a:avLst/>
              <a:gdLst/>
              <a:ahLst/>
              <a:cxnLst/>
              <a:rect l="l" t="t" r="r" b="b"/>
              <a:pathLst>
                <a:path w="3810831" h="1805665">
                  <a:moveTo>
                    <a:pt x="3686371" y="1805665"/>
                  </a:moveTo>
                  <a:lnTo>
                    <a:pt x="124460" y="1805665"/>
                  </a:lnTo>
                  <a:cubicBezTo>
                    <a:pt x="55880" y="1805665"/>
                    <a:pt x="0" y="1749785"/>
                    <a:pt x="0" y="1681205"/>
                  </a:cubicBezTo>
                  <a:lnTo>
                    <a:pt x="0" y="124460"/>
                  </a:lnTo>
                  <a:cubicBezTo>
                    <a:pt x="0" y="55880"/>
                    <a:pt x="55880" y="0"/>
                    <a:pt x="124460" y="0"/>
                  </a:cubicBezTo>
                  <a:lnTo>
                    <a:pt x="3686371" y="0"/>
                  </a:lnTo>
                  <a:cubicBezTo>
                    <a:pt x="3754951" y="0"/>
                    <a:pt x="3810831" y="55880"/>
                    <a:pt x="3810831" y="124460"/>
                  </a:cubicBezTo>
                  <a:lnTo>
                    <a:pt x="3810831" y="1681205"/>
                  </a:lnTo>
                  <a:cubicBezTo>
                    <a:pt x="3810831" y="1749785"/>
                    <a:pt x="3754951" y="1805665"/>
                    <a:pt x="3686371" y="1805665"/>
                  </a:cubicBezTo>
                  <a:close/>
                </a:path>
              </a:pathLst>
            </a:custGeom>
            <a:solidFill>
              <a:srgbClr val="FDDDC6"/>
            </a:solidFill>
          </p:spPr>
        </p:sp>
      </p:grpSp>
      <p:pic>
        <p:nvPicPr>
          <p:cNvPr id="1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69515" y="5448300"/>
            <a:ext cx="3375769" cy="3965759"/>
          </a:xfrm>
          <a:prstGeom prst="rect">
            <a:avLst/>
          </a:prstGeom>
          <a:ln>
            <a:noFill/>
          </a:ln>
          <a:effectLst>
            <a:outerShdw blurRad="190500" algn="tl" rotWithShape="0">
              <a:srgbClr val="000000">
                <a:alpha val="70000"/>
              </a:srgbClr>
            </a:outerShdw>
          </a:effectLst>
        </p:spPr>
      </p:pic>
      <p:sp>
        <p:nvSpPr>
          <p:cNvPr id="14" name="Rectangle 13"/>
          <p:cNvSpPr/>
          <p:nvPr/>
        </p:nvSpPr>
        <p:spPr>
          <a:xfrm>
            <a:off x="3371436" y="2615041"/>
            <a:ext cx="11811000" cy="193899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Làm thế nào để tính được tổng diện tích các mặt và thể tích của khối gỗ ở </a:t>
            </a:r>
            <a:r>
              <a:rPr lang="vi-VN" sz="4000" dirty="0"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đây</a:t>
            </a:r>
            <a:r>
              <a:rPr lang="vi-VN"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5048" y="4930848"/>
            <a:ext cx="5760588" cy="339598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15123">
            <a:off x="2490517" y="1411058"/>
            <a:ext cx="1524006" cy="1524006"/>
          </a:xfrm>
          <a:prstGeom prst="rect">
            <a:avLst/>
          </a:prstGeom>
        </p:spPr>
      </p:pic>
      <p:sp>
        <p:nvSpPr>
          <p:cNvPr id="18" name="Rounded Rectangular Callout 17"/>
          <p:cNvSpPr/>
          <p:nvPr/>
        </p:nvSpPr>
        <p:spPr>
          <a:xfrm>
            <a:off x="12390679" y="4862012"/>
            <a:ext cx="5334000" cy="1697990"/>
          </a:xfrm>
          <a:prstGeom prst="wedgeRoundRectCallout">
            <a:avLst>
              <a:gd name="adj1" fmla="val -55171"/>
              <a:gd name="adj2" fmla="val 33853"/>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200" dirty="0" err="1" smtClean="0">
                <a:solidFill>
                  <a:schemeClr val="tx1"/>
                </a:solidFill>
                <a:latin typeface="Arial" panose="020B0604020202020204" pitchFamily="34" charset="0"/>
                <a:cs typeface="Arial" panose="020B0604020202020204" pitchFamily="34" charset="0"/>
              </a:rPr>
              <a:t>Khối</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gỗ</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có</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hình</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dạng</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như</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thế</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nào</a:t>
            </a:r>
            <a:r>
              <a:rPr lang="en-US" sz="3200" dirty="0" smtClean="0">
                <a:solidFill>
                  <a:schemeClr val="tx1"/>
                </a:solidFill>
                <a:latin typeface="Arial" panose="020B0604020202020204" pitchFamily="34" charset="0"/>
                <a:cs typeface="Arial" panose="020B0604020202020204" pitchFamily="34" charset="0"/>
              </a:rPr>
              <a:t>?</a:t>
            </a:r>
            <a:endParaRPr lang="en-US" sz="3200" dirty="0">
              <a:solidFill>
                <a:schemeClr val="tx1"/>
              </a:solidFill>
              <a:latin typeface="Arial" panose="020B0604020202020204" pitchFamily="34" charset="0"/>
              <a:cs typeface="Arial" panose="020B0604020202020204" pitchFamily="34" charset="0"/>
            </a:endParaRPr>
          </a:p>
        </p:txBody>
      </p:sp>
      <p:sp>
        <p:nvSpPr>
          <p:cNvPr id="19" name="Rounded Rectangular Callout 18"/>
          <p:cNvSpPr/>
          <p:nvPr/>
        </p:nvSpPr>
        <p:spPr>
          <a:xfrm>
            <a:off x="11262919" y="7110846"/>
            <a:ext cx="6477000" cy="1697990"/>
          </a:xfrm>
          <a:prstGeom prst="wedgeRoundRectCallout">
            <a:avLst>
              <a:gd name="adj1" fmla="val -55171"/>
              <a:gd name="adj2" fmla="val 33853"/>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200" dirty="0" err="1" smtClean="0">
                <a:solidFill>
                  <a:schemeClr val="tx1"/>
                </a:solidFill>
                <a:latin typeface="Arial" panose="020B0604020202020204" pitchFamily="34" charset="0"/>
                <a:cs typeface="Arial" panose="020B0604020202020204" pitchFamily="34" charset="0"/>
              </a:rPr>
              <a:t>Để</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tính</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thể</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tích</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khối</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gỗ</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đó</a:t>
            </a:r>
            <a:r>
              <a:rPr lang="en-US" sz="3200" dirty="0" smtClean="0">
                <a:solidFill>
                  <a:schemeClr val="tx1"/>
                </a:solidFill>
                <a:latin typeface="Arial" panose="020B0604020202020204" pitchFamily="34" charset="0"/>
                <a:cs typeface="Arial" panose="020B0604020202020204" pitchFamily="34" charset="0"/>
              </a:rPr>
              <a:t>, ta </a:t>
            </a:r>
            <a:r>
              <a:rPr lang="en-US" sz="3200" dirty="0" err="1" smtClean="0">
                <a:solidFill>
                  <a:schemeClr val="tx1"/>
                </a:solidFill>
                <a:latin typeface="Arial" panose="020B0604020202020204" pitchFamily="34" charset="0"/>
                <a:cs typeface="Arial" panose="020B0604020202020204" pitchFamily="34" charset="0"/>
              </a:rPr>
              <a:t>thực</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hiện</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bằng</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những</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cách</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nào</a:t>
            </a:r>
            <a:r>
              <a:rPr lang="en-US" sz="3200" dirty="0" smtClean="0">
                <a:solidFill>
                  <a:schemeClr val="tx1"/>
                </a:solidFill>
                <a:latin typeface="Arial" panose="020B0604020202020204" pitchFamily="34" charset="0"/>
                <a:cs typeface="Arial" panose="020B0604020202020204" pitchFamily="34" charset="0"/>
              </a:rPr>
              <a:t>?</a:t>
            </a:r>
            <a:endParaRPr lang="en-US"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98718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anim calcmode="lin" valueType="num">
                                      <p:cBhvr>
                                        <p:cTn id="25" dur="500" fill="hold"/>
                                        <p:tgtEl>
                                          <p:spTgt spid="18"/>
                                        </p:tgtEl>
                                        <p:attrNameLst>
                                          <p:attrName>ppt_x</p:attrName>
                                        </p:attrNameLst>
                                      </p:cBhvr>
                                      <p:tavLst>
                                        <p:tav tm="0">
                                          <p:val>
                                            <p:strVal val="#ppt_x"/>
                                          </p:val>
                                        </p:tav>
                                        <p:tav tm="100000">
                                          <p:val>
                                            <p:strVal val="#ppt_x"/>
                                          </p:val>
                                        </p:tav>
                                      </p:tavLst>
                                    </p:anim>
                                    <p:anim calcmode="lin" valueType="num">
                                      <p:cBhvr>
                                        <p:cTn id="26"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C6C4A"/>
        </a:solidFill>
        <a:effectLst/>
      </p:bgPr>
    </p:bg>
    <p:spTree>
      <p:nvGrpSpPr>
        <p:cNvPr id="1" name=""/>
        <p:cNvGrpSpPr/>
        <p:nvPr/>
      </p:nvGrpSpPr>
      <p:grpSpPr>
        <a:xfrm>
          <a:off x="0" y="0"/>
          <a:ext cx="0" cy="0"/>
          <a:chOff x="0" y="0"/>
          <a:chExt cx="0" cy="0"/>
        </a:xfrm>
      </p:grpSpPr>
      <p:grpSp>
        <p:nvGrpSpPr>
          <p:cNvPr id="2" name="Group 2"/>
          <p:cNvGrpSpPr/>
          <p:nvPr/>
        </p:nvGrpSpPr>
        <p:grpSpPr>
          <a:xfrm>
            <a:off x="1009650" y="790575"/>
            <a:ext cx="16421736" cy="8894093"/>
            <a:chOff x="0" y="0"/>
            <a:chExt cx="5366581" cy="2906566"/>
          </a:xfrm>
        </p:grpSpPr>
        <p:sp>
          <p:nvSpPr>
            <p:cNvPr id="3" name="Freeform 3"/>
            <p:cNvSpPr/>
            <p:nvPr/>
          </p:nvSpPr>
          <p:spPr>
            <a:xfrm>
              <a:off x="10160" y="16510"/>
              <a:ext cx="5343721" cy="2878626"/>
            </a:xfrm>
            <a:custGeom>
              <a:avLst/>
              <a:gdLst/>
              <a:ahLst/>
              <a:cxnLst/>
              <a:rect l="l" t="t" r="r" b="b"/>
              <a:pathLst>
                <a:path w="5343721" h="2878626">
                  <a:moveTo>
                    <a:pt x="5343721" y="2878626"/>
                  </a:moveTo>
                  <a:lnTo>
                    <a:pt x="0" y="2871006"/>
                  </a:lnTo>
                  <a:lnTo>
                    <a:pt x="0" y="1011610"/>
                  </a:lnTo>
                  <a:lnTo>
                    <a:pt x="17780" y="19050"/>
                  </a:lnTo>
                  <a:lnTo>
                    <a:pt x="2662712" y="0"/>
                  </a:lnTo>
                  <a:lnTo>
                    <a:pt x="5324671" y="5080"/>
                  </a:lnTo>
                  <a:close/>
                </a:path>
              </a:pathLst>
            </a:custGeom>
            <a:solidFill>
              <a:srgbClr val="FFFFFF"/>
            </a:solidFill>
          </p:spPr>
        </p:sp>
        <p:sp>
          <p:nvSpPr>
            <p:cNvPr id="4" name="Freeform 4"/>
            <p:cNvSpPr/>
            <p:nvPr/>
          </p:nvSpPr>
          <p:spPr>
            <a:xfrm>
              <a:off x="-3810" y="0"/>
              <a:ext cx="5372930" cy="2905296"/>
            </a:xfrm>
            <a:custGeom>
              <a:avLst/>
              <a:gdLst/>
              <a:ahLst/>
              <a:cxnLst/>
              <a:rect l="l" t="t" r="r" b="b"/>
              <a:pathLst>
                <a:path w="5372930" h="2905296">
                  <a:moveTo>
                    <a:pt x="5338641" y="21590"/>
                  </a:moveTo>
                  <a:cubicBezTo>
                    <a:pt x="5339911" y="34290"/>
                    <a:pt x="5339911" y="44450"/>
                    <a:pt x="5341180" y="54610"/>
                  </a:cubicBezTo>
                  <a:cubicBezTo>
                    <a:pt x="5343720" y="107345"/>
                    <a:pt x="5344991" y="169619"/>
                    <a:pt x="5347530" y="229670"/>
                  </a:cubicBezTo>
                  <a:cubicBezTo>
                    <a:pt x="5347530" y="316410"/>
                    <a:pt x="5360230" y="2026738"/>
                    <a:pt x="5366580" y="2113478"/>
                  </a:cubicBezTo>
                  <a:cubicBezTo>
                    <a:pt x="5372930" y="2244699"/>
                    <a:pt x="5369120" y="2378145"/>
                    <a:pt x="5369120" y="2509366"/>
                  </a:cubicBezTo>
                  <a:cubicBezTo>
                    <a:pt x="5369120" y="2625019"/>
                    <a:pt x="5370391" y="2731776"/>
                    <a:pt x="5371661" y="2844336"/>
                  </a:cubicBezTo>
                  <a:cubicBezTo>
                    <a:pt x="5371661" y="2865926"/>
                    <a:pt x="5371661" y="2879896"/>
                    <a:pt x="5371661" y="2904026"/>
                  </a:cubicBezTo>
                  <a:cubicBezTo>
                    <a:pt x="5348800" y="2904026"/>
                    <a:pt x="5328480" y="2905296"/>
                    <a:pt x="5296294" y="2904026"/>
                  </a:cubicBezTo>
                  <a:cubicBezTo>
                    <a:pt x="5025156" y="2898946"/>
                    <a:pt x="4749846" y="2905296"/>
                    <a:pt x="4478708" y="2900216"/>
                  </a:cubicBezTo>
                  <a:cubicBezTo>
                    <a:pt x="4316025" y="2896406"/>
                    <a:pt x="4157514" y="2898946"/>
                    <a:pt x="3994831" y="2896406"/>
                  </a:cubicBezTo>
                  <a:cubicBezTo>
                    <a:pt x="3919746" y="2895136"/>
                    <a:pt x="3844662" y="2893866"/>
                    <a:pt x="3769577" y="2892596"/>
                  </a:cubicBezTo>
                  <a:cubicBezTo>
                    <a:pt x="3723692" y="2892596"/>
                    <a:pt x="3681979" y="2893866"/>
                    <a:pt x="3636094" y="2893866"/>
                  </a:cubicBezTo>
                  <a:cubicBezTo>
                    <a:pt x="3519296" y="2892596"/>
                    <a:pt x="3198101" y="2893866"/>
                    <a:pt x="3081303" y="2892596"/>
                  </a:cubicBezTo>
                  <a:cubicBezTo>
                    <a:pt x="2997876" y="2891326"/>
                    <a:pt x="1329333" y="2900216"/>
                    <a:pt x="1245906" y="2898946"/>
                  </a:cubicBezTo>
                  <a:cubicBezTo>
                    <a:pt x="1225049" y="2898946"/>
                    <a:pt x="1200021" y="2900216"/>
                    <a:pt x="1179164" y="2900216"/>
                  </a:cubicBezTo>
                  <a:cubicBezTo>
                    <a:pt x="1129108" y="2900216"/>
                    <a:pt x="1083223" y="2901486"/>
                    <a:pt x="1033167" y="2901486"/>
                  </a:cubicBezTo>
                  <a:cubicBezTo>
                    <a:pt x="908026" y="2901486"/>
                    <a:pt x="787057" y="2900216"/>
                    <a:pt x="661916" y="2898946"/>
                  </a:cubicBezTo>
                  <a:cubicBezTo>
                    <a:pt x="586832" y="2897676"/>
                    <a:pt x="511747" y="2896406"/>
                    <a:pt x="440834" y="2895136"/>
                  </a:cubicBezTo>
                  <a:cubicBezTo>
                    <a:pt x="307351" y="2893866"/>
                    <a:pt x="173867" y="2892596"/>
                    <a:pt x="48260" y="2892596"/>
                  </a:cubicBezTo>
                  <a:cubicBezTo>
                    <a:pt x="38100" y="2892596"/>
                    <a:pt x="29210" y="2892596"/>
                    <a:pt x="19050" y="2891326"/>
                  </a:cubicBezTo>
                  <a:cubicBezTo>
                    <a:pt x="10160" y="2890056"/>
                    <a:pt x="5080" y="2883706"/>
                    <a:pt x="7620" y="2874816"/>
                  </a:cubicBezTo>
                  <a:cubicBezTo>
                    <a:pt x="16510" y="2842981"/>
                    <a:pt x="12700" y="2787378"/>
                    <a:pt x="11430" y="2729552"/>
                  </a:cubicBezTo>
                  <a:cubicBezTo>
                    <a:pt x="10160" y="2611675"/>
                    <a:pt x="6350" y="2496022"/>
                    <a:pt x="7620" y="2378145"/>
                  </a:cubicBezTo>
                  <a:cubicBezTo>
                    <a:pt x="5080" y="2231354"/>
                    <a:pt x="0" y="414270"/>
                    <a:pt x="7620" y="265255"/>
                  </a:cubicBezTo>
                  <a:cubicBezTo>
                    <a:pt x="8890" y="236342"/>
                    <a:pt x="7620" y="205205"/>
                    <a:pt x="8890" y="176292"/>
                  </a:cubicBezTo>
                  <a:cubicBezTo>
                    <a:pt x="10160" y="129586"/>
                    <a:pt x="12700" y="78432"/>
                    <a:pt x="13970" y="44450"/>
                  </a:cubicBezTo>
                  <a:cubicBezTo>
                    <a:pt x="13970" y="41910"/>
                    <a:pt x="15240" y="39370"/>
                    <a:pt x="16510" y="38100"/>
                  </a:cubicBezTo>
                  <a:cubicBezTo>
                    <a:pt x="38100" y="35560"/>
                    <a:pt x="69583" y="30480"/>
                    <a:pt x="136325" y="29210"/>
                  </a:cubicBezTo>
                  <a:cubicBezTo>
                    <a:pt x="248952" y="25400"/>
                    <a:pt x="361578" y="22860"/>
                    <a:pt x="478376" y="20320"/>
                  </a:cubicBezTo>
                  <a:cubicBezTo>
                    <a:pt x="557632" y="17780"/>
                    <a:pt x="636888" y="16510"/>
                    <a:pt x="711972" y="13970"/>
                  </a:cubicBezTo>
                  <a:cubicBezTo>
                    <a:pt x="787057" y="11430"/>
                    <a:pt x="866313" y="8890"/>
                    <a:pt x="941397" y="8890"/>
                  </a:cubicBezTo>
                  <a:cubicBezTo>
                    <a:pt x="1024824" y="7620"/>
                    <a:pt x="1108251" y="10160"/>
                    <a:pt x="1191678" y="8890"/>
                  </a:cubicBezTo>
                  <a:cubicBezTo>
                    <a:pt x="1295962" y="8890"/>
                    <a:pt x="3185587" y="6350"/>
                    <a:pt x="3289871" y="5080"/>
                  </a:cubicBezTo>
                  <a:cubicBezTo>
                    <a:pt x="3389984" y="3810"/>
                    <a:pt x="3490096" y="2540"/>
                    <a:pt x="3594380" y="2540"/>
                  </a:cubicBezTo>
                  <a:cubicBezTo>
                    <a:pt x="3765406" y="1270"/>
                    <a:pt x="3932261" y="0"/>
                    <a:pt x="4103286" y="0"/>
                  </a:cubicBezTo>
                  <a:cubicBezTo>
                    <a:pt x="4174199" y="0"/>
                    <a:pt x="4249283" y="2540"/>
                    <a:pt x="4320197" y="2540"/>
                  </a:cubicBezTo>
                  <a:cubicBezTo>
                    <a:pt x="4516250" y="3810"/>
                    <a:pt x="4716475" y="5080"/>
                    <a:pt x="4912529" y="7620"/>
                  </a:cubicBezTo>
                  <a:cubicBezTo>
                    <a:pt x="5016813" y="8890"/>
                    <a:pt x="5121097" y="12700"/>
                    <a:pt x="5225381" y="16510"/>
                  </a:cubicBezTo>
                  <a:cubicBezTo>
                    <a:pt x="5250409" y="16510"/>
                    <a:pt x="5275437" y="16510"/>
                    <a:pt x="5296294" y="16510"/>
                  </a:cubicBezTo>
                  <a:cubicBezTo>
                    <a:pt x="5319591" y="17780"/>
                    <a:pt x="5328480" y="20320"/>
                    <a:pt x="5338641" y="21590"/>
                  </a:cubicBezTo>
                  <a:close/>
                  <a:moveTo>
                    <a:pt x="5348800" y="2887516"/>
                  </a:moveTo>
                  <a:cubicBezTo>
                    <a:pt x="5350070" y="2871006"/>
                    <a:pt x="5351341" y="2858306"/>
                    <a:pt x="5351341" y="2845606"/>
                  </a:cubicBezTo>
                  <a:cubicBezTo>
                    <a:pt x="5350070" y="2720655"/>
                    <a:pt x="5348800" y="2602778"/>
                    <a:pt x="5348800" y="2476005"/>
                  </a:cubicBezTo>
                  <a:cubicBezTo>
                    <a:pt x="5348800" y="2418179"/>
                    <a:pt x="5351341" y="2360352"/>
                    <a:pt x="5350070" y="2302526"/>
                  </a:cubicBezTo>
                  <a:cubicBezTo>
                    <a:pt x="5350070" y="2249147"/>
                    <a:pt x="5348800" y="2193545"/>
                    <a:pt x="5347531" y="2140167"/>
                  </a:cubicBezTo>
                  <a:cubicBezTo>
                    <a:pt x="5342450" y="2057875"/>
                    <a:pt x="5331020" y="354219"/>
                    <a:pt x="5331020" y="271928"/>
                  </a:cubicBezTo>
                  <a:cubicBezTo>
                    <a:pt x="5328481" y="202981"/>
                    <a:pt x="5325941" y="131810"/>
                    <a:pt x="5323400" y="63500"/>
                  </a:cubicBezTo>
                  <a:cubicBezTo>
                    <a:pt x="5322131" y="44450"/>
                    <a:pt x="5320861" y="43180"/>
                    <a:pt x="5283780" y="41910"/>
                  </a:cubicBezTo>
                  <a:cubicBezTo>
                    <a:pt x="5271266" y="41910"/>
                    <a:pt x="5262923" y="41910"/>
                    <a:pt x="5250410" y="40640"/>
                  </a:cubicBezTo>
                  <a:cubicBezTo>
                    <a:pt x="5146126" y="36830"/>
                    <a:pt x="5037670" y="31750"/>
                    <a:pt x="4933386" y="30480"/>
                  </a:cubicBezTo>
                  <a:cubicBezTo>
                    <a:pt x="4678934" y="26670"/>
                    <a:pt x="4420309" y="25400"/>
                    <a:pt x="4165856" y="22860"/>
                  </a:cubicBezTo>
                  <a:cubicBezTo>
                    <a:pt x="4128314" y="22860"/>
                    <a:pt x="4086601" y="22860"/>
                    <a:pt x="4049058" y="22860"/>
                  </a:cubicBezTo>
                  <a:cubicBezTo>
                    <a:pt x="3986488" y="22860"/>
                    <a:pt x="3923918" y="22860"/>
                    <a:pt x="3865519" y="22860"/>
                  </a:cubicBezTo>
                  <a:cubicBezTo>
                    <a:pt x="3732035" y="22860"/>
                    <a:pt x="3598552" y="22860"/>
                    <a:pt x="3469240" y="24130"/>
                  </a:cubicBezTo>
                  <a:cubicBezTo>
                    <a:pt x="3356613" y="25400"/>
                    <a:pt x="1458645" y="29210"/>
                    <a:pt x="1346019" y="29210"/>
                  </a:cubicBezTo>
                  <a:cubicBezTo>
                    <a:pt x="1162479" y="29210"/>
                    <a:pt x="978939" y="26670"/>
                    <a:pt x="795400" y="33020"/>
                  </a:cubicBezTo>
                  <a:cubicBezTo>
                    <a:pt x="699458" y="36830"/>
                    <a:pt x="607688" y="36830"/>
                    <a:pt x="515919" y="38100"/>
                  </a:cubicBezTo>
                  <a:cubicBezTo>
                    <a:pt x="357407" y="41910"/>
                    <a:pt x="198895" y="45720"/>
                    <a:pt x="49530" y="50800"/>
                  </a:cubicBezTo>
                  <a:cubicBezTo>
                    <a:pt x="36830" y="50800"/>
                    <a:pt x="34290" y="53340"/>
                    <a:pt x="33020" y="71759"/>
                  </a:cubicBezTo>
                  <a:cubicBezTo>
                    <a:pt x="31750" y="111793"/>
                    <a:pt x="31750" y="151827"/>
                    <a:pt x="30480" y="191860"/>
                  </a:cubicBezTo>
                  <a:cubicBezTo>
                    <a:pt x="29210" y="258583"/>
                    <a:pt x="26670" y="323082"/>
                    <a:pt x="25400" y="389805"/>
                  </a:cubicBezTo>
                  <a:cubicBezTo>
                    <a:pt x="20320" y="460976"/>
                    <a:pt x="26670" y="2200217"/>
                    <a:pt x="29210" y="2271388"/>
                  </a:cubicBezTo>
                  <a:cubicBezTo>
                    <a:pt x="29210" y="2347008"/>
                    <a:pt x="29210" y="2424851"/>
                    <a:pt x="30480" y="2500470"/>
                  </a:cubicBezTo>
                  <a:cubicBezTo>
                    <a:pt x="30480" y="2556072"/>
                    <a:pt x="33020" y="2611675"/>
                    <a:pt x="33020" y="2667277"/>
                  </a:cubicBezTo>
                  <a:cubicBezTo>
                    <a:pt x="33020" y="2727328"/>
                    <a:pt x="33020" y="2787378"/>
                    <a:pt x="31750" y="2845606"/>
                  </a:cubicBezTo>
                  <a:cubicBezTo>
                    <a:pt x="31750" y="2849416"/>
                    <a:pt x="31750" y="2851956"/>
                    <a:pt x="31750" y="2855766"/>
                  </a:cubicBezTo>
                  <a:cubicBezTo>
                    <a:pt x="31750" y="2865926"/>
                    <a:pt x="35560" y="2869736"/>
                    <a:pt x="44450" y="2869736"/>
                  </a:cubicBezTo>
                  <a:cubicBezTo>
                    <a:pt x="77926" y="2869736"/>
                    <a:pt x="136325" y="2871006"/>
                    <a:pt x="190553" y="2871006"/>
                  </a:cubicBezTo>
                  <a:cubicBezTo>
                    <a:pt x="269808" y="2871006"/>
                    <a:pt x="353236" y="2868466"/>
                    <a:pt x="432491" y="2871006"/>
                  </a:cubicBezTo>
                  <a:cubicBezTo>
                    <a:pt x="561803" y="2874816"/>
                    <a:pt x="691116" y="2877356"/>
                    <a:pt x="820428" y="2876086"/>
                  </a:cubicBezTo>
                  <a:cubicBezTo>
                    <a:pt x="903855" y="2874816"/>
                    <a:pt x="983111" y="2877356"/>
                    <a:pt x="1066538" y="2877356"/>
                  </a:cubicBezTo>
                  <a:cubicBezTo>
                    <a:pt x="1187507" y="2877356"/>
                    <a:pt x="1308476" y="2876086"/>
                    <a:pt x="1429446" y="2877356"/>
                  </a:cubicBezTo>
                  <a:cubicBezTo>
                    <a:pt x="1608814" y="2878626"/>
                    <a:pt x="3577695" y="2868466"/>
                    <a:pt x="3761235" y="2871006"/>
                  </a:cubicBezTo>
                  <a:cubicBezTo>
                    <a:pt x="3840491" y="2872276"/>
                    <a:pt x="3919746" y="2873546"/>
                    <a:pt x="3994831" y="2873546"/>
                  </a:cubicBezTo>
                  <a:cubicBezTo>
                    <a:pt x="4132486" y="2876086"/>
                    <a:pt x="4265969" y="2872276"/>
                    <a:pt x="4403624" y="2876086"/>
                  </a:cubicBezTo>
                  <a:cubicBezTo>
                    <a:pt x="4516250" y="2878626"/>
                    <a:pt x="4628877" y="2878626"/>
                    <a:pt x="4741504" y="2881166"/>
                  </a:cubicBezTo>
                  <a:cubicBezTo>
                    <a:pt x="4908358" y="2884976"/>
                    <a:pt x="5075212" y="2887516"/>
                    <a:pt x="5242067" y="2888786"/>
                  </a:cubicBezTo>
                  <a:cubicBezTo>
                    <a:pt x="5304637" y="2888786"/>
                    <a:pt x="5328480" y="2887516"/>
                    <a:pt x="5348800" y="2887516"/>
                  </a:cubicBezTo>
                  <a:close/>
                </a:path>
              </a:pathLst>
            </a:custGeom>
            <a:solidFill>
              <a:srgbClr val="000000"/>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2165367" cy="2176248"/>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154400" y="7962900"/>
            <a:ext cx="1981649" cy="1991608"/>
          </a:xfrm>
          <a:prstGeom prst="rect">
            <a:avLst/>
          </a:prstGeom>
        </p:spPr>
      </p:pic>
      <p:sp>
        <p:nvSpPr>
          <p:cNvPr id="12" name="TextBox 11"/>
          <p:cNvSpPr txBox="1"/>
          <p:nvPr/>
        </p:nvSpPr>
        <p:spPr>
          <a:xfrm>
            <a:off x="1937063" y="1286612"/>
            <a:ext cx="14559138" cy="4144661"/>
          </a:xfrm>
          <a:prstGeom prst="rect">
            <a:avLst/>
          </a:prstGeom>
          <a:noFill/>
        </p:spPr>
        <p:txBody>
          <a:bodyPr wrap="square" rtlCol="0">
            <a:spAutoFit/>
          </a:bodyPr>
          <a:lstStyle/>
          <a:p>
            <a:pPr algn="just">
              <a:lnSpc>
                <a:spcPct val="150000"/>
              </a:lnSpc>
            </a:pPr>
            <a:r>
              <a:rPr lang="en-US" sz="3600" b="1" dirty="0" err="1" smtClean="0">
                <a:solidFill>
                  <a:srgbClr val="0070C0"/>
                </a:solidFill>
                <a:latin typeface="Arial" panose="020B0604020202020204" pitchFamily="34" charset="0"/>
                <a:cs typeface="Arial" panose="020B0604020202020204" pitchFamily="34" charset="0"/>
              </a:rPr>
              <a:t>Bài</a:t>
            </a:r>
            <a:r>
              <a:rPr lang="en-US" sz="3600" b="1" dirty="0" smtClean="0">
                <a:solidFill>
                  <a:srgbClr val="0070C0"/>
                </a:solidFill>
                <a:latin typeface="Arial" panose="020B0604020202020204" pitchFamily="34" charset="0"/>
                <a:cs typeface="Arial" panose="020B0604020202020204" pitchFamily="34" charset="0"/>
              </a:rPr>
              <a:t> 3 (SGK - tr53)</a:t>
            </a:r>
          </a:p>
          <a:p>
            <a:pPr algn="just">
              <a:lnSpc>
                <a:spcPct val="150000"/>
              </a:lnSpc>
            </a:pPr>
            <a:r>
              <a:rPr lang="en-US" sz="3600" dirty="0" err="1" smtClean="0">
                <a:latin typeface="Arial" panose="020B0604020202020204" pitchFamily="34" charset="0"/>
                <a:cs typeface="Arial" panose="020B0604020202020204" pitchFamily="34" charset="0"/>
              </a:rPr>
              <a:t>Một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chiếc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bánh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kem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có</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dạng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hộp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chữ</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nhật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với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chiều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dài</a:t>
            </a:r>
            <a:r>
              <a:rPr lang="en-US" sz="3600" dirty="0" smtClean="0">
                <a:latin typeface="Arial" panose="020B0604020202020204" pitchFamily="34" charset="0"/>
                <a:cs typeface="Arial" panose="020B0604020202020204" pitchFamily="34" charset="0"/>
              </a:rPr>
              <a:t> 30 cm, </a:t>
            </a:r>
            <a:r>
              <a:rPr lang="en-US" sz="3600" dirty="0" err="1" smtClean="0">
                <a:latin typeface="Arial" panose="020B0604020202020204" pitchFamily="34" charset="0"/>
                <a:cs typeface="Arial" panose="020B0604020202020204" pitchFamily="34" charset="0"/>
              </a:rPr>
              <a:t>chiều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rộng</a:t>
            </a:r>
            <a:r>
              <a:rPr lang="en-US" sz="3600" dirty="0" smtClean="0">
                <a:latin typeface="Arial" panose="020B0604020202020204" pitchFamily="34" charset="0"/>
                <a:cs typeface="Arial" panose="020B0604020202020204" pitchFamily="34" charset="0"/>
              </a:rPr>
              <a:t> 20 cm </a:t>
            </a:r>
            <a:r>
              <a:rPr lang="en-US" sz="3600" dirty="0" err="1" smtClean="0">
                <a:latin typeface="Arial" panose="020B0604020202020204" pitchFamily="34" charset="0"/>
                <a:cs typeface="Arial" panose="020B0604020202020204" pitchFamily="34" charset="0"/>
              </a:rPr>
              <a:t>và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chiều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cao</a:t>
            </a:r>
            <a:r>
              <a:rPr lang="en-US" sz="3600" dirty="0" smtClean="0">
                <a:latin typeface="Arial" panose="020B0604020202020204" pitchFamily="34" charset="0"/>
                <a:cs typeface="Arial" panose="020B0604020202020204" pitchFamily="34" charset="0"/>
              </a:rPr>
              <a:t> 15 cm. </a:t>
            </a:r>
            <a:r>
              <a:rPr lang="en-US" sz="3600" dirty="0" err="1" smtClean="0">
                <a:latin typeface="Arial" panose="020B0604020202020204" pitchFamily="34" charset="0"/>
                <a:cs typeface="Arial" panose="020B0604020202020204" pitchFamily="34" charset="0"/>
              </a:rPr>
              <a:t>Người</a:t>
            </a:r>
            <a:r>
              <a:rPr lang="en-US" sz="3600" dirty="0" smtClean="0">
                <a:latin typeface="Arial" panose="020B0604020202020204" pitchFamily="34" charset="0"/>
                <a:cs typeface="Arial" panose="020B0604020202020204" pitchFamily="34" charset="0"/>
              </a:rPr>
              <a:t> ta </a:t>
            </a:r>
            <a:r>
              <a:rPr lang="en-US" sz="3600" dirty="0" err="1" smtClean="0">
                <a:latin typeface="Arial" panose="020B0604020202020204" pitchFamily="34" charset="0"/>
                <a:cs typeface="Arial" panose="020B0604020202020204" pitchFamily="34" charset="0"/>
              </a:rPr>
              <a:t>cắt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một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miếng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bánh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có</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dạng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lập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phương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cạnh</a:t>
            </a:r>
            <a:r>
              <a:rPr lang="en-US" sz="3600" dirty="0" smtClean="0">
                <a:latin typeface="Arial" panose="020B0604020202020204" pitchFamily="34" charset="0"/>
                <a:cs typeface="Arial" panose="020B0604020202020204" pitchFamily="34" charset="0"/>
              </a:rPr>
              <a:t> 5cm. </a:t>
            </a:r>
            <a:r>
              <a:rPr lang="en-US" sz="3600" dirty="0" err="1" smtClean="0">
                <a:latin typeface="Arial" panose="020B0604020202020204" pitchFamily="34" charset="0"/>
                <a:cs typeface="Arial" panose="020B0604020202020204" pitchFamily="34" charset="0"/>
              </a:rPr>
              <a:t>Tính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thể</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tích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phần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còn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lại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chiếc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bánh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kem</a:t>
            </a:r>
            <a:r>
              <a:rPr lang="en-US" sz="360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13" name="TextBox 12"/>
          <p:cNvSpPr txBox="1"/>
          <p:nvPr/>
        </p:nvSpPr>
        <p:spPr>
          <a:xfrm>
            <a:off x="7845032" y="5268873"/>
            <a:ext cx="27432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14" name="Rectangle 13"/>
          <p:cNvSpPr/>
          <p:nvPr/>
        </p:nvSpPr>
        <p:spPr>
          <a:xfrm>
            <a:off x="2641706" y="6170877"/>
            <a:ext cx="13149852" cy="2739211"/>
          </a:xfrm>
          <a:prstGeom prst="rect">
            <a:avLst/>
          </a:prstGeom>
        </p:spPr>
        <p:txBody>
          <a:bodyPr wrap="square">
            <a:spAutoFit/>
          </a:bodyPr>
          <a:lstStyle/>
          <a:p>
            <a:pPr algn="just" fontAlgn="base">
              <a:lnSpc>
                <a:spcPct val="150000"/>
              </a:lnSpc>
              <a:spcBef>
                <a:spcPts val="1200"/>
              </a:spcBef>
              <a:spcAft>
                <a:spcPts val="1200"/>
              </a:spcAft>
            </a:pP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chiếc</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bánh</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kem</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30</a:t>
            </a:r>
            <a:r>
              <a:rPr lang="en-US" sz="3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20. 15 </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9 000 </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(cm</a:t>
            </a:r>
            <a:r>
              <a:rPr lang="en-US" sz="36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3</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600" dirty="0">
              <a:latin typeface="Arial" panose="020B0604020202020204" pitchFamily="34" charset="0"/>
              <a:ea typeface="Calibri" panose="020F0502020204030204" pitchFamily="34" charset="0"/>
              <a:cs typeface="Arial" panose="020B0604020202020204" pitchFamily="34" charset="0"/>
            </a:endParaRPr>
          </a:p>
          <a:p>
            <a:pPr fontAlgn="base">
              <a:lnSpc>
                <a:spcPct val="150000"/>
              </a:lnSpc>
            </a:pP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bánh</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cắt</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5</a:t>
            </a:r>
            <a:r>
              <a:rPr lang="en-US" sz="36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3</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125 </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(cm</a:t>
            </a:r>
            <a:r>
              <a:rPr lang="en-US" sz="36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3</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600" dirty="0">
              <a:latin typeface="Arial" panose="020B0604020202020204" pitchFamily="34" charset="0"/>
              <a:ea typeface="Calibri" panose="020F0502020204030204" pitchFamily="34" charset="0"/>
              <a:cs typeface="Arial" panose="020B0604020202020204" pitchFamily="34" charset="0"/>
            </a:endParaRPr>
          </a:p>
          <a:p>
            <a:pPr fontAlgn="base">
              <a:lnSpc>
                <a:spcPct val="150000"/>
              </a:lnSpc>
            </a:pP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bánh</a:t>
            </a:r>
            <a:r>
              <a:rPr lang="en-US" sz="3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kem</a:t>
            </a:r>
            <a:r>
              <a:rPr lang="en-US" sz="3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còn</a:t>
            </a:r>
            <a:r>
              <a:rPr lang="en-US" sz="3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lại</a:t>
            </a:r>
            <a:r>
              <a:rPr lang="en-US" sz="3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9 000 </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125 = 8 875 (cm</a:t>
            </a:r>
            <a:r>
              <a:rPr lang="en-US" sz="36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3</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68400" y="4815519"/>
            <a:ext cx="2976248" cy="2976248"/>
          </a:xfrm>
          <a:prstGeom prst="rect">
            <a:avLst/>
          </a:prstGeom>
        </p:spPr>
      </p:pic>
    </p:spTree>
    <p:extLst>
      <p:ext uri="{BB962C8B-B14F-4D97-AF65-F5344CB8AC3E}">
        <p14:creationId xmlns:p14="http://schemas.microsoft.com/office/powerpoint/2010/main" val="22490558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3"/>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ppt_x</p:attrName>
                                        </p:attrNameLst>
                                      </p:cBhvr>
                                      <p:tavLst>
                                        <p:tav tm="0">
                                          <p:val>
                                            <p:strVal val="#ppt_x"/>
                                          </p:val>
                                        </p:tav>
                                        <p:tav tm="100000">
                                          <p:val>
                                            <p:strVal val="#ppt_x"/>
                                          </p:val>
                                        </p:tav>
                                      </p:tavLst>
                                    </p:anim>
                                    <p:anim calcmode="lin" valueType="num">
                                      <p:cBhvr>
                                        <p:cTn id="23" dur="500" fill="hold"/>
                                        <p:tgtEl>
                                          <p:spTgt spid="1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anim calcmode="lin" valueType="num">
                                      <p:cBhvr>
                                        <p:cTn id="27" dur="500" fill="hold"/>
                                        <p:tgtEl>
                                          <p:spTgt spid="15"/>
                                        </p:tgtEl>
                                        <p:attrNameLst>
                                          <p:attrName>ppt_x</p:attrName>
                                        </p:attrNameLst>
                                      </p:cBhvr>
                                      <p:tavLst>
                                        <p:tav tm="0">
                                          <p:val>
                                            <p:strVal val="#ppt_x"/>
                                          </p:val>
                                        </p:tav>
                                        <p:tav tm="100000">
                                          <p:val>
                                            <p:strVal val="#ppt_x"/>
                                          </p:val>
                                        </p:tav>
                                      </p:tavLst>
                                    </p:anim>
                                    <p:anim calcmode="lin" valueType="num">
                                      <p:cBhvr>
                                        <p:cTn id="28"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F8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525764" flipV="1">
            <a:off x="-638785" y="-3165031"/>
            <a:ext cx="10585652" cy="7012995"/>
          </a:xfrm>
          <a:prstGeom prst="rect">
            <a:avLst/>
          </a:prstGeom>
        </p:spPr>
      </p:pic>
      <p:sp>
        <p:nvSpPr>
          <p:cNvPr id="14" name="TextBox 14"/>
          <p:cNvSpPr txBox="1"/>
          <p:nvPr/>
        </p:nvSpPr>
        <p:spPr>
          <a:xfrm>
            <a:off x="1295400" y="1104900"/>
            <a:ext cx="5166081" cy="850169"/>
          </a:xfrm>
          <a:prstGeom prst="rect">
            <a:avLst/>
          </a:prstGeom>
        </p:spPr>
        <p:txBody>
          <a:bodyPr lIns="0" tIns="0" rIns="0" bIns="0" rtlCol="0" anchor="t">
            <a:spAutoFit/>
          </a:bodyPr>
          <a:lstStyle/>
          <a:p>
            <a:pPr marL="0" lvl="0" indent="0" algn="ctr">
              <a:lnSpc>
                <a:spcPts val="7200"/>
              </a:lnSpc>
            </a:pPr>
            <a:r>
              <a:rPr lang="en-US" sz="5400" b="1" dirty="0" smtClean="0">
                <a:solidFill>
                  <a:srgbClr val="1D1D1B"/>
                </a:solidFill>
                <a:latin typeface="Arial" panose="020B0604020202020204" pitchFamily="34" charset="0"/>
                <a:cs typeface="Arial" panose="020B0604020202020204" pitchFamily="34" charset="0"/>
              </a:rPr>
              <a:t>VẬN DỤNG</a:t>
            </a:r>
            <a:endParaRPr lang="en-US" sz="5400" b="1" dirty="0">
              <a:solidFill>
                <a:srgbClr val="1D1D1B"/>
              </a:solidFill>
              <a:latin typeface="Arial" panose="020B0604020202020204" pitchFamily="34" charset="0"/>
              <a:cs typeface="Arial" panose="020B0604020202020204" pitchFamily="34" charset="0"/>
            </a:endParaRPr>
          </a:p>
        </p:txBody>
      </p:sp>
      <p:sp>
        <p:nvSpPr>
          <p:cNvPr id="24" name="Rectangle 23"/>
          <p:cNvSpPr/>
          <p:nvPr/>
        </p:nvSpPr>
        <p:spPr>
          <a:xfrm>
            <a:off x="2200845" y="3222126"/>
            <a:ext cx="14630400" cy="5632311"/>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Một bể nước có dạng hình hộp chữ nhật với chiều dài 2m. Lúc đầu bể không có nước. Sau khi đổ vào bể 120 thùng nước, mỗi thùng chứa 20 lít nước thì mực nước của bể dâng cao 0,8 </a:t>
            </a:r>
            <a:r>
              <a:rPr lang="vi-VN" sz="4000" dirty="0" smtClean="0">
                <a:latin typeface="Arial" panose="020B0604020202020204" pitchFamily="34" charset="0"/>
                <a:cs typeface="Arial" panose="020B0604020202020204" pitchFamily="34" charset="0"/>
              </a:rPr>
              <a:t>m</a:t>
            </a:r>
            <a:r>
              <a:rPr lang="en-US"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a:latin typeface="Arial" panose="020B0604020202020204" pitchFamily="34" charset="0"/>
                <a:cs typeface="Arial" panose="020B0604020202020204" pitchFamily="34" charset="0"/>
              </a:rPr>
              <a:t>a) Tính chiều rộng của bể </a:t>
            </a:r>
            <a:r>
              <a:rPr lang="vi-VN" sz="4000" dirty="0" smtClean="0">
                <a:latin typeface="Arial" panose="020B0604020202020204" pitchFamily="34" charset="0"/>
                <a:cs typeface="Arial" panose="020B0604020202020204" pitchFamily="34" charset="0"/>
              </a:rPr>
              <a:t>nước</a:t>
            </a:r>
            <a:r>
              <a:rPr lang="en-US"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a:latin typeface="Arial" panose="020B0604020202020204" pitchFamily="34" charset="0"/>
                <a:cs typeface="Arial" panose="020B0604020202020204" pitchFamily="34" charset="0"/>
              </a:rPr>
              <a:t>b) Người ta đổ thêm 60 thùng nước nữa thì đầy bể. Hỏi bể cao bao nhiêu </a:t>
            </a:r>
            <a:r>
              <a:rPr lang="vi-VN" sz="4000" dirty="0" smtClean="0">
                <a:latin typeface="Arial" panose="020B0604020202020204" pitchFamily="34" charset="0"/>
                <a:cs typeface="Arial" panose="020B0604020202020204" pitchFamily="34" charset="0"/>
              </a:rPr>
              <a:t>mét</a:t>
            </a:r>
            <a:r>
              <a:rPr lang="en-US"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875" y="4819931"/>
            <a:ext cx="1932810" cy="1932810"/>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7400" y="-1010747"/>
            <a:ext cx="5931631" cy="5931631"/>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21542" y="7444734"/>
            <a:ext cx="2819406" cy="2819406"/>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99357" y="8221983"/>
            <a:ext cx="1929994" cy="19299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ripple dir="l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strVal val="#ppt_w+.3"/>
                                          </p:val>
                                        </p:tav>
                                        <p:tav tm="100000">
                                          <p:val>
                                            <p:strVal val="#ppt_w"/>
                                          </p:val>
                                        </p:tav>
                                      </p:tavLst>
                                    </p:anim>
                                    <p:anim calcmode="lin" valueType="num">
                                      <p:cBhvr>
                                        <p:cTn id="8" dur="500" fill="hold"/>
                                        <p:tgtEl>
                                          <p:spTgt spid="24"/>
                                        </p:tgtEl>
                                        <p:attrNameLst>
                                          <p:attrName>ppt_h</p:attrName>
                                        </p:attrNameLst>
                                      </p:cBhvr>
                                      <p:tavLst>
                                        <p:tav tm="0">
                                          <p:val>
                                            <p:strVal val="#ppt_h"/>
                                          </p:val>
                                        </p:tav>
                                        <p:tav tm="100000">
                                          <p:val>
                                            <p:strVal val="#ppt_h"/>
                                          </p:val>
                                        </p:tav>
                                      </p:tavLst>
                                    </p:anim>
                                    <p:animEffect transition="in" filter="fade">
                                      <p:cBhvr>
                                        <p:cTn id="9" dur="500"/>
                                        <p:tgtEl>
                                          <p:spTgt spid="24"/>
                                        </p:tgtEl>
                                      </p:cBhvr>
                                    </p:animEffect>
                                  </p:childTnLst>
                                </p:cTn>
                              </p:par>
                              <p:par>
                                <p:cTn id="10" presetID="47"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F8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0013" t="55746" r="10884"/>
          <a:stretch>
            <a:fillRect/>
          </a:stretch>
        </p:blipFill>
        <p:spPr>
          <a:xfrm rot="-10530313">
            <a:off x="13383676" y="8498369"/>
            <a:ext cx="8720389" cy="278529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39514"/>
          <a:stretch>
            <a:fillRect/>
          </a:stretch>
        </p:blipFill>
        <p:spPr>
          <a:xfrm rot="4794528" flipH="1">
            <a:off x="14173062" y="6327724"/>
            <a:ext cx="3477228" cy="848535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784133" flipH="1">
            <a:off x="-2909573" y="-3273747"/>
            <a:ext cx="13176703" cy="503110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06594" y="96085"/>
            <a:ext cx="498814" cy="493372"/>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03034" y="342772"/>
            <a:ext cx="851331" cy="878485"/>
          </a:xfrm>
          <a:prstGeom prst="rect">
            <a:avLst/>
          </a:prstGeom>
        </p:spPr>
      </p:pic>
      <p:grpSp>
        <p:nvGrpSpPr>
          <p:cNvPr id="7" name="Group 7"/>
          <p:cNvGrpSpPr/>
          <p:nvPr/>
        </p:nvGrpSpPr>
        <p:grpSpPr>
          <a:xfrm rot="-458662">
            <a:off x="14171771" y="8145305"/>
            <a:ext cx="3479809" cy="2226473"/>
            <a:chOff x="0" y="0"/>
            <a:chExt cx="4639746" cy="2968631"/>
          </a:xfrm>
        </p:grpSpPr>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23816" y="0"/>
              <a:ext cx="3115929" cy="2968631"/>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634734">
              <a:off x="214495" y="237256"/>
              <a:ext cx="1700536" cy="2494119"/>
            </a:xfrm>
            <a:prstGeom prst="rect">
              <a:avLst/>
            </a:prstGeom>
          </p:spPr>
        </p:pic>
      </p:grpSp>
      <p:pic>
        <p:nvPicPr>
          <p:cNvPr id="23" name="Picture 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813245" y="1037434"/>
            <a:ext cx="3891090" cy="1654434"/>
          </a:xfrm>
          <a:prstGeom prst="rect">
            <a:avLst/>
          </a:prstGeom>
        </p:spPr>
      </p:pic>
      <p:sp>
        <p:nvSpPr>
          <p:cNvPr id="24" name="TextBox 23"/>
          <p:cNvSpPr txBox="1"/>
          <p:nvPr/>
        </p:nvSpPr>
        <p:spPr>
          <a:xfrm>
            <a:off x="4419600" y="1388361"/>
            <a:ext cx="267838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sp>
        <p:nvSpPr>
          <p:cNvPr id="26" name="Rectangle 25"/>
          <p:cNvSpPr/>
          <p:nvPr/>
        </p:nvSpPr>
        <p:spPr>
          <a:xfrm>
            <a:off x="2895600" y="2826872"/>
            <a:ext cx="13121680" cy="5016758"/>
          </a:xfrm>
          <a:prstGeom prst="rect">
            <a:avLst/>
          </a:prstGeom>
        </p:spPr>
        <p:txBody>
          <a:bodyPr wrap="square">
            <a:spAutoFit/>
          </a:bodyPr>
          <a:lstStyle/>
          <a:p>
            <a:pPr>
              <a:lnSpc>
                <a:spcPct val="150000"/>
              </a:lnSpc>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đổ</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vào</a:t>
            </a:r>
            <a:r>
              <a:rPr lang="en-US" sz="4000" dirty="0" smtClean="0">
                <a:latin typeface="Arial" panose="020B0604020202020204" pitchFamily="34" charset="0"/>
                <a:ea typeface="Calibri" panose="020F0502020204030204" pitchFamily="34" charset="0"/>
                <a:cs typeface="Arial" panose="020B0604020202020204" pitchFamily="34" charset="0"/>
              </a:rPr>
              <a:t>: 120. </a:t>
            </a:r>
            <a:r>
              <a:rPr lang="en-US" sz="4000" dirty="0">
                <a:latin typeface="Arial" panose="020B0604020202020204" pitchFamily="34" charset="0"/>
                <a:ea typeface="Calibri" panose="020F0502020204030204" pitchFamily="34" charset="0"/>
                <a:cs typeface="Arial" panose="020B0604020202020204" pitchFamily="34" charset="0"/>
              </a:rPr>
              <a:t>20 = 2400 (l) = 2,4 (m</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a:t>
            </a:r>
          </a:p>
          <a:p>
            <a:pPr>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nước</a:t>
            </a:r>
            <a:r>
              <a:rPr lang="en-US" sz="4000" dirty="0" smtClean="0">
                <a:latin typeface="Arial" panose="020B0604020202020204" pitchFamily="34" charset="0"/>
                <a:ea typeface="Calibri" panose="020F0502020204030204" pitchFamily="34" charset="0"/>
                <a:cs typeface="Arial" panose="020B0604020202020204" pitchFamily="34" charset="0"/>
              </a:rPr>
              <a:t>: 2,4</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2. </a:t>
            </a:r>
            <a:r>
              <a:rPr lang="en-US" sz="4000" dirty="0">
                <a:latin typeface="Arial" panose="020B0604020202020204" pitchFamily="34" charset="0"/>
                <a:ea typeface="Calibri" panose="020F0502020204030204" pitchFamily="34" charset="0"/>
                <a:cs typeface="Arial" panose="020B0604020202020204" pitchFamily="34" charset="0"/>
              </a:rPr>
              <a:t>0,8) = 1,5(m)</a:t>
            </a:r>
          </a:p>
          <a:p>
            <a:pPr>
              <a:lnSpc>
                <a:spcPct val="150000"/>
              </a:lnSpc>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nước</a:t>
            </a:r>
            <a:r>
              <a:rPr lang="en-US" sz="4000" dirty="0">
                <a:latin typeface="Arial" panose="020B0604020202020204" pitchFamily="34" charset="0"/>
                <a:ea typeface="Calibri" panose="020F0502020204030204" pitchFamily="34" charset="0"/>
                <a:cs typeface="Arial" panose="020B0604020202020204" pitchFamily="34" charset="0"/>
              </a:rPr>
              <a:t>:</a:t>
            </a:r>
          </a:p>
          <a:p>
            <a:pPr>
              <a:lnSpc>
                <a:spcPct val="150000"/>
              </a:lnSpc>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2400 + (</a:t>
            </a:r>
            <a:r>
              <a:rPr lang="en-US" sz="4000" dirty="0" smtClean="0">
                <a:latin typeface="Arial" panose="020B0604020202020204" pitchFamily="34" charset="0"/>
                <a:ea typeface="Calibri" panose="020F0502020204030204" pitchFamily="34" charset="0"/>
                <a:cs typeface="Arial" panose="020B0604020202020204" pitchFamily="34" charset="0"/>
              </a:rPr>
              <a:t>60. </a:t>
            </a:r>
            <a:r>
              <a:rPr lang="en-US" sz="4000" dirty="0">
                <a:latin typeface="Arial" panose="020B0604020202020204" pitchFamily="34" charset="0"/>
                <a:ea typeface="Calibri" panose="020F0502020204030204" pitchFamily="34" charset="0"/>
                <a:cs typeface="Arial" panose="020B0604020202020204" pitchFamily="34" charset="0"/>
              </a:rPr>
              <a:t>20 ) = 3600 (l) = 3,6 (m</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a:t>
            </a:r>
          </a:p>
          <a:p>
            <a:pPr>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nước</a:t>
            </a:r>
            <a:r>
              <a:rPr lang="en-US" sz="4000" dirty="0" smtClean="0">
                <a:latin typeface="Arial" panose="020B0604020202020204" pitchFamily="34" charset="0"/>
                <a:ea typeface="Calibri" panose="020F0502020204030204" pitchFamily="34" charset="0"/>
                <a:cs typeface="Arial" panose="020B0604020202020204" pitchFamily="34" charset="0"/>
              </a:rPr>
              <a:t>: 3,6</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2. </a:t>
            </a:r>
            <a:r>
              <a:rPr lang="en-US" sz="4000" dirty="0">
                <a:latin typeface="Arial" panose="020B0604020202020204" pitchFamily="34" charset="0"/>
                <a:ea typeface="Calibri" panose="020F0502020204030204" pitchFamily="34" charset="0"/>
                <a:cs typeface="Arial" panose="020B0604020202020204" pitchFamily="34" charset="0"/>
              </a:rPr>
              <a:t>1,5) = 1,2 (m</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7" name="Picture 2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0334" y="6647413"/>
            <a:ext cx="3529227" cy="3529227"/>
          </a:xfrm>
          <a:prstGeom prst="rect">
            <a:avLst/>
          </a:prstGeom>
        </p:spPr>
      </p:pic>
      <p:pic>
        <p:nvPicPr>
          <p:cNvPr id="28" name="Picture 2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14874169" y="342772"/>
            <a:ext cx="3057460" cy="305746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strVal val="#ppt_w+.3"/>
                                          </p:val>
                                        </p:tav>
                                        <p:tav tm="100000">
                                          <p:val>
                                            <p:strVal val="#ppt_w"/>
                                          </p:val>
                                        </p:tav>
                                      </p:tavLst>
                                    </p:anim>
                                    <p:anim calcmode="lin" valueType="num">
                                      <p:cBhvr>
                                        <p:cTn id="20" dur="500" fill="hold"/>
                                        <p:tgtEl>
                                          <p:spTgt spid="26"/>
                                        </p:tgtEl>
                                        <p:attrNameLst>
                                          <p:attrName>ppt_h</p:attrName>
                                        </p:attrNameLst>
                                      </p:cBhvr>
                                      <p:tavLst>
                                        <p:tav tm="0">
                                          <p:val>
                                            <p:strVal val="#ppt_h"/>
                                          </p:val>
                                        </p:tav>
                                        <p:tav tm="100000">
                                          <p:val>
                                            <p:strVal val="#ppt_h"/>
                                          </p:val>
                                        </p:tav>
                                      </p:tavLst>
                                    </p:anim>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DDC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5756" t="8258" b="339"/>
          <a:stretch>
            <a:fillRect/>
          </a:stretch>
        </p:blipFill>
        <p:spPr>
          <a:xfrm rot="5400000" flipH="1" flipV="1">
            <a:off x="4840981" y="-5387350"/>
            <a:ext cx="10296170" cy="216217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54764" y="6898123"/>
            <a:ext cx="731556" cy="723576"/>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64018">
            <a:off x="15057056" y="1363411"/>
            <a:ext cx="316867" cy="546322"/>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64018">
            <a:off x="14075522" y="383124"/>
            <a:ext cx="787228" cy="812337"/>
          </a:xfrm>
          <a:prstGeom prst="rect">
            <a:avLst/>
          </a:prstGeom>
        </p:spPr>
      </p:pic>
      <p:sp>
        <p:nvSpPr>
          <p:cNvPr id="16" name="TextBox 15"/>
          <p:cNvSpPr txBox="1"/>
          <p:nvPr/>
        </p:nvSpPr>
        <p:spPr>
          <a:xfrm>
            <a:off x="4069802" y="1336238"/>
            <a:ext cx="9677400" cy="1107996"/>
          </a:xfrm>
          <a:prstGeom prst="rect">
            <a:avLst/>
          </a:prstGeom>
          <a:noFill/>
        </p:spPr>
        <p:txBody>
          <a:bodyPr wrap="square" rtlCol="0">
            <a:spAutoFit/>
          </a:bodyPr>
          <a:lstStyle/>
          <a:p>
            <a:pPr algn="ctr"/>
            <a:r>
              <a:rPr lang="en-US" sz="6600" b="1" dirty="0" smtClean="0">
                <a:solidFill>
                  <a:srgbClr val="C00000"/>
                </a:solidFill>
                <a:latin typeface="Arial" panose="020B0604020202020204" pitchFamily="34" charset="0"/>
                <a:cs typeface="Arial" panose="020B0604020202020204" pitchFamily="34" charset="0"/>
              </a:rPr>
              <a:t>HƯỚNG DẪN VỀ NHÀ</a:t>
            </a:r>
            <a:endParaRPr lang="en-US" sz="6600" b="1" dirty="0">
              <a:solidFill>
                <a:srgbClr val="C00000"/>
              </a:solidFill>
              <a:latin typeface="Arial" panose="020B0604020202020204" pitchFamily="34" charset="0"/>
              <a:cs typeface="Arial" panose="020B0604020202020204" pitchFamily="34" charset="0"/>
            </a:endParaRPr>
          </a:p>
        </p:txBody>
      </p:sp>
      <p:grpSp>
        <p:nvGrpSpPr>
          <p:cNvPr id="17" name="Group 3"/>
          <p:cNvGrpSpPr/>
          <p:nvPr/>
        </p:nvGrpSpPr>
        <p:grpSpPr>
          <a:xfrm>
            <a:off x="2873680" y="3072183"/>
            <a:ext cx="13015441" cy="1737827"/>
            <a:chOff x="0" y="0"/>
            <a:chExt cx="3530081" cy="740018"/>
          </a:xfrm>
        </p:grpSpPr>
        <p:sp>
          <p:nvSpPr>
            <p:cNvPr id="18" name="Freeform 4"/>
            <p:cNvSpPr/>
            <p:nvPr/>
          </p:nvSpPr>
          <p:spPr>
            <a:xfrm>
              <a:off x="0" y="0"/>
              <a:ext cx="3530081" cy="740018"/>
            </a:xfrm>
            <a:custGeom>
              <a:avLst/>
              <a:gdLst/>
              <a:ahLst/>
              <a:cxnLst/>
              <a:rect l="l" t="t" r="r" b="b"/>
              <a:pathLst>
                <a:path w="3530081" h="740018">
                  <a:moveTo>
                    <a:pt x="3405621" y="740018"/>
                  </a:moveTo>
                  <a:lnTo>
                    <a:pt x="124460" y="740018"/>
                  </a:lnTo>
                  <a:cubicBezTo>
                    <a:pt x="55880" y="740018"/>
                    <a:pt x="0" y="684138"/>
                    <a:pt x="0" y="615558"/>
                  </a:cubicBezTo>
                  <a:lnTo>
                    <a:pt x="0" y="124460"/>
                  </a:lnTo>
                  <a:cubicBezTo>
                    <a:pt x="0" y="55880"/>
                    <a:pt x="55880" y="0"/>
                    <a:pt x="124460" y="0"/>
                  </a:cubicBezTo>
                  <a:lnTo>
                    <a:pt x="3405621" y="0"/>
                  </a:lnTo>
                  <a:cubicBezTo>
                    <a:pt x="3474201" y="0"/>
                    <a:pt x="3530081" y="55880"/>
                    <a:pt x="3530081" y="124460"/>
                  </a:cubicBezTo>
                  <a:lnTo>
                    <a:pt x="3530081" y="615558"/>
                  </a:lnTo>
                  <a:cubicBezTo>
                    <a:pt x="3530081" y="684138"/>
                    <a:pt x="3474201" y="740018"/>
                    <a:pt x="3405621" y="740018"/>
                  </a:cubicBezTo>
                  <a:close/>
                </a:path>
              </a:pathLst>
            </a:custGeom>
            <a:solidFill>
              <a:srgbClr val="F2DA66"/>
            </a:solidFill>
          </p:spPr>
        </p:sp>
      </p:grpSp>
      <p:sp>
        <p:nvSpPr>
          <p:cNvPr id="19" name="Oval 18"/>
          <p:cNvSpPr/>
          <p:nvPr/>
        </p:nvSpPr>
        <p:spPr>
          <a:xfrm>
            <a:off x="3462764" y="3307571"/>
            <a:ext cx="1295400" cy="12954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1</a:t>
            </a:r>
            <a:endParaRPr lang="en-US" sz="4400" b="1" dirty="0">
              <a:latin typeface="Arial" panose="020B0604020202020204" pitchFamily="34" charset="0"/>
              <a:cs typeface="Arial" panose="020B0604020202020204" pitchFamily="34" charset="0"/>
            </a:endParaRPr>
          </a:p>
        </p:txBody>
      </p:sp>
      <p:sp>
        <p:nvSpPr>
          <p:cNvPr id="20" name="TextBox 19"/>
          <p:cNvSpPr txBox="1"/>
          <p:nvPr/>
        </p:nvSpPr>
        <p:spPr>
          <a:xfrm>
            <a:off x="5045340" y="3594428"/>
            <a:ext cx="7015599" cy="707886"/>
          </a:xfrm>
          <a:prstGeom prst="rect">
            <a:avLst/>
          </a:prstGeom>
          <a:noFill/>
        </p:spPr>
        <p:txBody>
          <a:bodyPr wrap="square" rtlCol="0">
            <a:spAutoFit/>
          </a:bodyPr>
          <a:lstStyle/>
          <a:p>
            <a:r>
              <a:rPr lang="en-US" sz="4000" dirty="0" err="1" smtClean="0">
                <a:latin typeface="Arial" panose="020B0604020202020204" pitchFamily="34" charset="0"/>
                <a:cs typeface="Arial" panose="020B0604020202020204" pitchFamily="34" charset="0"/>
              </a:rPr>
              <a:t>Ghi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nhớ</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endParaRPr lang="en-US" sz="4000" dirty="0">
              <a:latin typeface="Arial" panose="020B0604020202020204" pitchFamily="34" charset="0"/>
              <a:cs typeface="Arial" panose="020B0604020202020204" pitchFamily="34" charset="0"/>
            </a:endParaRPr>
          </a:p>
        </p:txBody>
      </p:sp>
      <p:grpSp>
        <p:nvGrpSpPr>
          <p:cNvPr id="21" name="Group 3"/>
          <p:cNvGrpSpPr/>
          <p:nvPr/>
        </p:nvGrpSpPr>
        <p:grpSpPr>
          <a:xfrm>
            <a:off x="2925369" y="5063345"/>
            <a:ext cx="13015441" cy="1658678"/>
            <a:chOff x="0" y="0"/>
            <a:chExt cx="3530081" cy="740018"/>
          </a:xfrm>
        </p:grpSpPr>
        <p:sp>
          <p:nvSpPr>
            <p:cNvPr id="22" name="Freeform 4"/>
            <p:cNvSpPr/>
            <p:nvPr/>
          </p:nvSpPr>
          <p:spPr>
            <a:xfrm>
              <a:off x="0" y="0"/>
              <a:ext cx="3530081" cy="740018"/>
            </a:xfrm>
            <a:custGeom>
              <a:avLst/>
              <a:gdLst/>
              <a:ahLst/>
              <a:cxnLst/>
              <a:rect l="l" t="t" r="r" b="b"/>
              <a:pathLst>
                <a:path w="3530081" h="740018">
                  <a:moveTo>
                    <a:pt x="3405621" y="740018"/>
                  </a:moveTo>
                  <a:lnTo>
                    <a:pt x="124460" y="740018"/>
                  </a:lnTo>
                  <a:cubicBezTo>
                    <a:pt x="55880" y="740018"/>
                    <a:pt x="0" y="684138"/>
                    <a:pt x="0" y="615558"/>
                  </a:cubicBezTo>
                  <a:lnTo>
                    <a:pt x="0" y="124460"/>
                  </a:lnTo>
                  <a:cubicBezTo>
                    <a:pt x="0" y="55880"/>
                    <a:pt x="55880" y="0"/>
                    <a:pt x="124460" y="0"/>
                  </a:cubicBezTo>
                  <a:lnTo>
                    <a:pt x="3405621" y="0"/>
                  </a:lnTo>
                  <a:cubicBezTo>
                    <a:pt x="3474201" y="0"/>
                    <a:pt x="3530081" y="55880"/>
                    <a:pt x="3530081" y="124460"/>
                  </a:cubicBezTo>
                  <a:lnTo>
                    <a:pt x="3530081" y="615558"/>
                  </a:lnTo>
                  <a:cubicBezTo>
                    <a:pt x="3530081" y="684138"/>
                    <a:pt x="3474201" y="740018"/>
                    <a:pt x="3405621" y="740018"/>
                  </a:cubicBezTo>
                  <a:close/>
                </a:path>
              </a:pathLst>
            </a:custGeom>
            <a:solidFill>
              <a:srgbClr val="F2DA66"/>
            </a:solidFill>
          </p:spPr>
        </p:sp>
      </p:grpSp>
      <p:sp>
        <p:nvSpPr>
          <p:cNvPr id="23" name="Oval 22"/>
          <p:cNvSpPr/>
          <p:nvPr/>
        </p:nvSpPr>
        <p:spPr>
          <a:xfrm>
            <a:off x="3462764" y="5206015"/>
            <a:ext cx="1295400" cy="12954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2</a:t>
            </a:r>
            <a:endParaRPr lang="en-US" sz="4400" b="1" dirty="0">
              <a:latin typeface="Arial" panose="020B0604020202020204" pitchFamily="34" charset="0"/>
              <a:cs typeface="Arial" panose="020B0604020202020204" pitchFamily="34" charset="0"/>
            </a:endParaRPr>
          </a:p>
        </p:txBody>
      </p:sp>
      <p:sp>
        <p:nvSpPr>
          <p:cNvPr id="24" name="TextBox 23"/>
          <p:cNvSpPr txBox="1"/>
          <p:nvPr/>
        </p:nvSpPr>
        <p:spPr>
          <a:xfrm>
            <a:off x="5058476" y="5550302"/>
            <a:ext cx="7015599" cy="707886"/>
          </a:xfrm>
          <a:prstGeom prst="rect">
            <a:avLst/>
          </a:prstGeom>
          <a:noFill/>
        </p:spPr>
        <p:txBody>
          <a:bodyPr wrap="square" rtlCol="0">
            <a:spAutoFit/>
          </a:bodyPr>
          <a:lstStyle/>
          <a:p>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grpSp>
        <p:nvGrpSpPr>
          <p:cNvPr id="25" name="Group 3"/>
          <p:cNvGrpSpPr/>
          <p:nvPr/>
        </p:nvGrpSpPr>
        <p:grpSpPr>
          <a:xfrm>
            <a:off x="2908034" y="6981008"/>
            <a:ext cx="13015441" cy="1658678"/>
            <a:chOff x="0" y="0"/>
            <a:chExt cx="3530081" cy="740018"/>
          </a:xfrm>
        </p:grpSpPr>
        <p:sp>
          <p:nvSpPr>
            <p:cNvPr id="26" name="Freeform 4"/>
            <p:cNvSpPr/>
            <p:nvPr/>
          </p:nvSpPr>
          <p:spPr>
            <a:xfrm>
              <a:off x="0" y="0"/>
              <a:ext cx="3530081" cy="740018"/>
            </a:xfrm>
            <a:custGeom>
              <a:avLst/>
              <a:gdLst/>
              <a:ahLst/>
              <a:cxnLst/>
              <a:rect l="l" t="t" r="r" b="b"/>
              <a:pathLst>
                <a:path w="3530081" h="740018">
                  <a:moveTo>
                    <a:pt x="3405621" y="740018"/>
                  </a:moveTo>
                  <a:lnTo>
                    <a:pt x="124460" y="740018"/>
                  </a:lnTo>
                  <a:cubicBezTo>
                    <a:pt x="55880" y="740018"/>
                    <a:pt x="0" y="684138"/>
                    <a:pt x="0" y="615558"/>
                  </a:cubicBezTo>
                  <a:lnTo>
                    <a:pt x="0" y="124460"/>
                  </a:lnTo>
                  <a:cubicBezTo>
                    <a:pt x="0" y="55880"/>
                    <a:pt x="55880" y="0"/>
                    <a:pt x="124460" y="0"/>
                  </a:cubicBezTo>
                  <a:lnTo>
                    <a:pt x="3405621" y="0"/>
                  </a:lnTo>
                  <a:cubicBezTo>
                    <a:pt x="3474201" y="0"/>
                    <a:pt x="3530081" y="55880"/>
                    <a:pt x="3530081" y="124460"/>
                  </a:cubicBezTo>
                  <a:lnTo>
                    <a:pt x="3530081" y="615558"/>
                  </a:lnTo>
                  <a:cubicBezTo>
                    <a:pt x="3530081" y="684138"/>
                    <a:pt x="3474201" y="740018"/>
                    <a:pt x="3405621" y="740018"/>
                  </a:cubicBezTo>
                  <a:close/>
                </a:path>
              </a:pathLst>
            </a:custGeom>
            <a:solidFill>
              <a:srgbClr val="F2DA66"/>
            </a:solidFill>
          </p:spPr>
        </p:sp>
      </p:grpSp>
      <p:sp>
        <p:nvSpPr>
          <p:cNvPr id="27" name="Oval 26"/>
          <p:cNvSpPr/>
          <p:nvPr/>
        </p:nvSpPr>
        <p:spPr>
          <a:xfrm>
            <a:off x="3445429" y="7123678"/>
            <a:ext cx="1295400" cy="12954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3</a:t>
            </a:r>
            <a:endParaRPr lang="en-US" sz="4400" b="1" dirty="0">
              <a:latin typeface="Arial" panose="020B0604020202020204" pitchFamily="34" charset="0"/>
              <a:cs typeface="Arial" panose="020B0604020202020204" pitchFamily="34" charset="0"/>
            </a:endParaRPr>
          </a:p>
        </p:txBody>
      </p:sp>
      <p:sp>
        <p:nvSpPr>
          <p:cNvPr id="28" name="TextBox 27"/>
          <p:cNvSpPr txBox="1"/>
          <p:nvPr/>
        </p:nvSpPr>
        <p:spPr>
          <a:xfrm>
            <a:off x="5055258" y="6977701"/>
            <a:ext cx="10833863" cy="1692771"/>
          </a:xfrm>
          <a:prstGeom prst="rect">
            <a:avLst/>
          </a:prstGeom>
          <a:noFill/>
        </p:spPr>
        <p:txBody>
          <a:bodyPr wrap="square" rtlCol="0">
            <a:spAutoFit/>
          </a:bodyPr>
          <a:lstStyle/>
          <a:p>
            <a:pPr>
              <a:lnSpc>
                <a:spcPct val="130000"/>
              </a:lnSpc>
            </a:pPr>
            <a:r>
              <a:rPr lang="en-US" sz="4000" dirty="0" err="1">
                <a:latin typeface="Arial" panose="020B0604020202020204" pitchFamily="34" charset="0"/>
                <a:cs typeface="Arial" panose="020B0604020202020204" pitchFamily="34" charset="0"/>
              </a:rPr>
              <a:t>Chuẩn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mới</a:t>
            </a:r>
            <a:r>
              <a:rPr lang="en-US" sz="4000"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3. </a:t>
            </a:r>
            <a:r>
              <a:rPr lang="nl-NL" sz="4000" b="1" dirty="0">
                <a:latin typeface="Arial" panose="020B0604020202020204" pitchFamily="34" charset="0"/>
                <a:cs typeface="Arial" panose="020B0604020202020204" pitchFamily="34" charset="0"/>
              </a:rPr>
              <a:t>Hình lăng trụ đứng tam giác -  hình lăng trụ đứng tứ giác</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29"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34662" y="8151428"/>
            <a:ext cx="4017015" cy="2366387"/>
          </a:xfrm>
          <a:prstGeom prst="rect">
            <a:avLst/>
          </a:prstGeom>
        </p:spPr>
      </p:pic>
      <p:pic>
        <p:nvPicPr>
          <p:cNvPr id="30"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6680981">
            <a:off x="642922" y="6614293"/>
            <a:ext cx="1925656" cy="3017409"/>
          </a:xfrm>
          <a:prstGeom prst="rect">
            <a:avLst/>
          </a:prstGeom>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p:tgtEl>
                                          <p:spTgt spid="23"/>
                                        </p:tgtEl>
                                        <p:attrNameLst>
                                          <p:attrName>ppt_y</p:attrName>
                                        </p:attrNameLst>
                                      </p:cBhvr>
                                      <p:tavLst>
                                        <p:tav tm="0">
                                          <p:val>
                                            <p:strVal val="#ppt_y+#ppt_h*1.125000"/>
                                          </p:val>
                                        </p:tav>
                                        <p:tav tm="100000">
                                          <p:val>
                                            <p:strVal val="#ppt_y"/>
                                          </p:val>
                                        </p:tav>
                                      </p:tavLst>
                                    </p:anim>
                                    <p:animEffect transition="in" filter="wipe(up)">
                                      <p:cBhvr>
                                        <p:cTn id="19" dur="500"/>
                                        <p:tgtEl>
                                          <p:spTgt spid="23"/>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p:tgtEl>
                                          <p:spTgt spid="24"/>
                                        </p:tgtEl>
                                        <p:attrNameLst>
                                          <p:attrName>ppt_y</p:attrName>
                                        </p:attrNameLst>
                                      </p:cBhvr>
                                      <p:tavLst>
                                        <p:tav tm="0">
                                          <p:val>
                                            <p:strVal val="#ppt_y+#ppt_h*1.125000"/>
                                          </p:val>
                                        </p:tav>
                                        <p:tav tm="100000">
                                          <p:val>
                                            <p:strVal val="#ppt_y"/>
                                          </p:val>
                                        </p:tav>
                                      </p:tavLst>
                                    </p:anim>
                                    <p:animEffect transition="in" filter="wipe(up)">
                                      <p:cBhvr>
                                        <p:cTn id="23" dur="500"/>
                                        <p:tgtEl>
                                          <p:spTgt spid="24"/>
                                        </p:tgtEl>
                                      </p:cBhvr>
                                    </p:animEffect>
                                  </p:childTnLst>
                                </p:cTn>
                              </p:par>
                              <p:par>
                                <p:cTn id="24" presetID="12" presetClass="entr" presetSubtype="4"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p:tgtEl>
                                          <p:spTgt spid="21"/>
                                        </p:tgtEl>
                                        <p:attrNameLst>
                                          <p:attrName>ppt_y</p:attrName>
                                        </p:attrNameLst>
                                      </p:cBhvr>
                                      <p:tavLst>
                                        <p:tav tm="0">
                                          <p:val>
                                            <p:strVal val="#ppt_y+#ppt_h*1.125000"/>
                                          </p:val>
                                        </p:tav>
                                        <p:tav tm="100000">
                                          <p:val>
                                            <p:strVal val="#ppt_y"/>
                                          </p:val>
                                        </p:tav>
                                      </p:tavLst>
                                    </p:anim>
                                    <p:animEffect transition="in" filter="wipe(up)">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strVal val="#ppt_w+.3"/>
                                          </p:val>
                                        </p:tav>
                                        <p:tav tm="100000">
                                          <p:val>
                                            <p:strVal val="#ppt_w"/>
                                          </p:val>
                                        </p:tav>
                                      </p:tavLst>
                                    </p:anim>
                                    <p:anim calcmode="lin" valueType="num">
                                      <p:cBhvr>
                                        <p:cTn id="33" dur="500" fill="hold"/>
                                        <p:tgtEl>
                                          <p:spTgt spid="27"/>
                                        </p:tgtEl>
                                        <p:attrNameLst>
                                          <p:attrName>ppt_h</p:attrName>
                                        </p:attrNameLst>
                                      </p:cBhvr>
                                      <p:tavLst>
                                        <p:tav tm="0">
                                          <p:val>
                                            <p:strVal val="#ppt_h"/>
                                          </p:val>
                                        </p:tav>
                                        <p:tav tm="100000">
                                          <p:val>
                                            <p:strVal val="#ppt_h"/>
                                          </p:val>
                                        </p:tav>
                                      </p:tavLst>
                                    </p:anim>
                                    <p:animEffect transition="in" filter="fade">
                                      <p:cBhvr>
                                        <p:cTn id="34" dur="500"/>
                                        <p:tgtEl>
                                          <p:spTgt spid="27"/>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strVal val="#ppt_w+.3"/>
                                          </p:val>
                                        </p:tav>
                                        <p:tav tm="100000">
                                          <p:val>
                                            <p:strVal val="#ppt_w"/>
                                          </p:val>
                                        </p:tav>
                                      </p:tavLst>
                                    </p:anim>
                                    <p:anim calcmode="lin" valueType="num">
                                      <p:cBhvr>
                                        <p:cTn id="38" dur="500" fill="hold"/>
                                        <p:tgtEl>
                                          <p:spTgt spid="28"/>
                                        </p:tgtEl>
                                        <p:attrNameLst>
                                          <p:attrName>ppt_h</p:attrName>
                                        </p:attrNameLst>
                                      </p:cBhvr>
                                      <p:tavLst>
                                        <p:tav tm="0">
                                          <p:val>
                                            <p:strVal val="#ppt_h"/>
                                          </p:val>
                                        </p:tav>
                                        <p:tav tm="100000">
                                          <p:val>
                                            <p:strVal val="#ppt_h"/>
                                          </p:val>
                                        </p:tav>
                                      </p:tavLst>
                                    </p:anim>
                                    <p:animEffect transition="in" filter="fade">
                                      <p:cBhvr>
                                        <p:cTn id="39" dur="500"/>
                                        <p:tgtEl>
                                          <p:spTgt spid="28"/>
                                        </p:tgtEl>
                                      </p:cBhvr>
                                    </p:animEffect>
                                  </p:childTnLst>
                                </p:cTn>
                              </p:par>
                              <p:par>
                                <p:cTn id="40" presetID="50" presetClass="entr" presetSubtype="0" decel="10000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strVal val="#ppt_w+.3"/>
                                          </p:val>
                                        </p:tav>
                                        <p:tav tm="100000">
                                          <p:val>
                                            <p:strVal val="#ppt_w"/>
                                          </p:val>
                                        </p:tav>
                                      </p:tavLst>
                                    </p:anim>
                                    <p:anim calcmode="lin" valueType="num">
                                      <p:cBhvr>
                                        <p:cTn id="43" dur="500" fill="hold"/>
                                        <p:tgtEl>
                                          <p:spTgt spid="25"/>
                                        </p:tgtEl>
                                        <p:attrNameLst>
                                          <p:attrName>ppt_h</p:attrName>
                                        </p:attrNameLst>
                                      </p:cBhvr>
                                      <p:tavLst>
                                        <p:tav tm="0">
                                          <p:val>
                                            <p:strVal val="#ppt_h"/>
                                          </p:val>
                                        </p:tav>
                                        <p:tav tm="100000">
                                          <p:val>
                                            <p:strVal val="#ppt_h"/>
                                          </p:val>
                                        </p:tav>
                                      </p:tavLst>
                                    </p:anim>
                                    <p:animEffect transition="in" filter="fade">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3" grpId="0" animBg="1"/>
      <p:bldP spid="24" grpId="0"/>
      <p:bldP spid="27" grpId="0" animBg="1"/>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C6C4A"/>
        </a:solidFill>
        <a:effectLst/>
      </p:bgPr>
    </p:bg>
    <p:spTree>
      <p:nvGrpSpPr>
        <p:cNvPr id="1" name=""/>
        <p:cNvGrpSpPr/>
        <p:nvPr/>
      </p:nvGrpSpPr>
      <p:grpSpPr>
        <a:xfrm>
          <a:off x="0" y="0"/>
          <a:ext cx="0" cy="0"/>
          <a:chOff x="0" y="0"/>
          <a:chExt cx="0" cy="0"/>
        </a:xfrm>
      </p:grpSpPr>
      <p:grpSp>
        <p:nvGrpSpPr>
          <p:cNvPr id="2" name="Group 2"/>
          <p:cNvGrpSpPr/>
          <p:nvPr/>
        </p:nvGrpSpPr>
        <p:grpSpPr>
          <a:xfrm>
            <a:off x="1009650" y="790575"/>
            <a:ext cx="16421736" cy="8894093"/>
            <a:chOff x="0" y="0"/>
            <a:chExt cx="5366581" cy="2906566"/>
          </a:xfrm>
        </p:grpSpPr>
        <p:sp>
          <p:nvSpPr>
            <p:cNvPr id="3" name="Freeform 3"/>
            <p:cNvSpPr/>
            <p:nvPr/>
          </p:nvSpPr>
          <p:spPr>
            <a:xfrm>
              <a:off x="10160" y="16510"/>
              <a:ext cx="5343721" cy="2878626"/>
            </a:xfrm>
            <a:custGeom>
              <a:avLst/>
              <a:gdLst/>
              <a:ahLst/>
              <a:cxnLst/>
              <a:rect l="l" t="t" r="r" b="b"/>
              <a:pathLst>
                <a:path w="5343721" h="2878626">
                  <a:moveTo>
                    <a:pt x="5343721" y="2878626"/>
                  </a:moveTo>
                  <a:lnTo>
                    <a:pt x="0" y="2871006"/>
                  </a:lnTo>
                  <a:lnTo>
                    <a:pt x="0" y="1011610"/>
                  </a:lnTo>
                  <a:lnTo>
                    <a:pt x="17780" y="19050"/>
                  </a:lnTo>
                  <a:lnTo>
                    <a:pt x="2662712" y="0"/>
                  </a:lnTo>
                  <a:lnTo>
                    <a:pt x="5324671" y="5080"/>
                  </a:lnTo>
                  <a:close/>
                </a:path>
              </a:pathLst>
            </a:custGeom>
            <a:solidFill>
              <a:srgbClr val="FFFFFF"/>
            </a:solidFill>
          </p:spPr>
        </p:sp>
        <p:sp>
          <p:nvSpPr>
            <p:cNvPr id="4" name="Freeform 4"/>
            <p:cNvSpPr/>
            <p:nvPr/>
          </p:nvSpPr>
          <p:spPr>
            <a:xfrm>
              <a:off x="-3810" y="0"/>
              <a:ext cx="5372930" cy="2905296"/>
            </a:xfrm>
            <a:custGeom>
              <a:avLst/>
              <a:gdLst/>
              <a:ahLst/>
              <a:cxnLst/>
              <a:rect l="l" t="t" r="r" b="b"/>
              <a:pathLst>
                <a:path w="5372930" h="2905296">
                  <a:moveTo>
                    <a:pt x="5338641" y="21590"/>
                  </a:moveTo>
                  <a:cubicBezTo>
                    <a:pt x="5339911" y="34290"/>
                    <a:pt x="5339911" y="44450"/>
                    <a:pt x="5341180" y="54610"/>
                  </a:cubicBezTo>
                  <a:cubicBezTo>
                    <a:pt x="5343720" y="107345"/>
                    <a:pt x="5344991" y="169619"/>
                    <a:pt x="5347530" y="229670"/>
                  </a:cubicBezTo>
                  <a:cubicBezTo>
                    <a:pt x="5347530" y="316410"/>
                    <a:pt x="5360230" y="2026738"/>
                    <a:pt x="5366580" y="2113478"/>
                  </a:cubicBezTo>
                  <a:cubicBezTo>
                    <a:pt x="5372930" y="2244699"/>
                    <a:pt x="5369120" y="2378145"/>
                    <a:pt x="5369120" y="2509366"/>
                  </a:cubicBezTo>
                  <a:cubicBezTo>
                    <a:pt x="5369120" y="2625019"/>
                    <a:pt x="5370391" y="2731776"/>
                    <a:pt x="5371661" y="2844336"/>
                  </a:cubicBezTo>
                  <a:cubicBezTo>
                    <a:pt x="5371661" y="2865926"/>
                    <a:pt x="5371661" y="2879896"/>
                    <a:pt x="5371661" y="2904026"/>
                  </a:cubicBezTo>
                  <a:cubicBezTo>
                    <a:pt x="5348800" y="2904026"/>
                    <a:pt x="5328480" y="2905296"/>
                    <a:pt x="5296294" y="2904026"/>
                  </a:cubicBezTo>
                  <a:cubicBezTo>
                    <a:pt x="5025156" y="2898946"/>
                    <a:pt x="4749846" y="2905296"/>
                    <a:pt x="4478708" y="2900216"/>
                  </a:cubicBezTo>
                  <a:cubicBezTo>
                    <a:pt x="4316025" y="2896406"/>
                    <a:pt x="4157514" y="2898946"/>
                    <a:pt x="3994831" y="2896406"/>
                  </a:cubicBezTo>
                  <a:cubicBezTo>
                    <a:pt x="3919746" y="2895136"/>
                    <a:pt x="3844662" y="2893866"/>
                    <a:pt x="3769577" y="2892596"/>
                  </a:cubicBezTo>
                  <a:cubicBezTo>
                    <a:pt x="3723692" y="2892596"/>
                    <a:pt x="3681979" y="2893866"/>
                    <a:pt x="3636094" y="2893866"/>
                  </a:cubicBezTo>
                  <a:cubicBezTo>
                    <a:pt x="3519296" y="2892596"/>
                    <a:pt x="3198101" y="2893866"/>
                    <a:pt x="3081303" y="2892596"/>
                  </a:cubicBezTo>
                  <a:cubicBezTo>
                    <a:pt x="2997876" y="2891326"/>
                    <a:pt x="1329333" y="2900216"/>
                    <a:pt x="1245906" y="2898946"/>
                  </a:cubicBezTo>
                  <a:cubicBezTo>
                    <a:pt x="1225049" y="2898946"/>
                    <a:pt x="1200021" y="2900216"/>
                    <a:pt x="1179164" y="2900216"/>
                  </a:cubicBezTo>
                  <a:cubicBezTo>
                    <a:pt x="1129108" y="2900216"/>
                    <a:pt x="1083223" y="2901486"/>
                    <a:pt x="1033167" y="2901486"/>
                  </a:cubicBezTo>
                  <a:cubicBezTo>
                    <a:pt x="908026" y="2901486"/>
                    <a:pt x="787057" y="2900216"/>
                    <a:pt x="661916" y="2898946"/>
                  </a:cubicBezTo>
                  <a:cubicBezTo>
                    <a:pt x="586832" y="2897676"/>
                    <a:pt x="511747" y="2896406"/>
                    <a:pt x="440834" y="2895136"/>
                  </a:cubicBezTo>
                  <a:cubicBezTo>
                    <a:pt x="307351" y="2893866"/>
                    <a:pt x="173867" y="2892596"/>
                    <a:pt x="48260" y="2892596"/>
                  </a:cubicBezTo>
                  <a:cubicBezTo>
                    <a:pt x="38100" y="2892596"/>
                    <a:pt x="29210" y="2892596"/>
                    <a:pt x="19050" y="2891326"/>
                  </a:cubicBezTo>
                  <a:cubicBezTo>
                    <a:pt x="10160" y="2890056"/>
                    <a:pt x="5080" y="2883706"/>
                    <a:pt x="7620" y="2874816"/>
                  </a:cubicBezTo>
                  <a:cubicBezTo>
                    <a:pt x="16510" y="2842981"/>
                    <a:pt x="12700" y="2787378"/>
                    <a:pt x="11430" y="2729552"/>
                  </a:cubicBezTo>
                  <a:cubicBezTo>
                    <a:pt x="10160" y="2611675"/>
                    <a:pt x="6350" y="2496022"/>
                    <a:pt x="7620" y="2378145"/>
                  </a:cubicBezTo>
                  <a:cubicBezTo>
                    <a:pt x="5080" y="2231354"/>
                    <a:pt x="0" y="414270"/>
                    <a:pt x="7620" y="265255"/>
                  </a:cubicBezTo>
                  <a:cubicBezTo>
                    <a:pt x="8890" y="236342"/>
                    <a:pt x="7620" y="205205"/>
                    <a:pt x="8890" y="176292"/>
                  </a:cubicBezTo>
                  <a:cubicBezTo>
                    <a:pt x="10160" y="129586"/>
                    <a:pt x="12700" y="78432"/>
                    <a:pt x="13970" y="44450"/>
                  </a:cubicBezTo>
                  <a:cubicBezTo>
                    <a:pt x="13970" y="41910"/>
                    <a:pt x="15240" y="39370"/>
                    <a:pt x="16510" y="38100"/>
                  </a:cubicBezTo>
                  <a:cubicBezTo>
                    <a:pt x="38100" y="35560"/>
                    <a:pt x="69583" y="30480"/>
                    <a:pt x="136325" y="29210"/>
                  </a:cubicBezTo>
                  <a:cubicBezTo>
                    <a:pt x="248952" y="25400"/>
                    <a:pt x="361578" y="22860"/>
                    <a:pt x="478376" y="20320"/>
                  </a:cubicBezTo>
                  <a:cubicBezTo>
                    <a:pt x="557632" y="17780"/>
                    <a:pt x="636888" y="16510"/>
                    <a:pt x="711972" y="13970"/>
                  </a:cubicBezTo>
                  <a:cubicBezTo>
                    <a:pt x="787057" y="11430"/>
                    <a:pt x="866313" y="8890"/>
                    <a:pt x="941397" y="8890"/>
                  </a:cubicBezTo>
                  <a:cubicBezTo>
                    <a:pt x="1024824" y="7620"/>
                    <a:pt x="1108251" y="10160"/>
                    <a:pt x="1191678" y="8890"/>
                  </a:cubicBezTo>
                  <a:cubicBezTo>
                    <a:pt x="1295962" y="8890"/>
                    <a:pt x="3185587" y="6350"/>
                    <a:pt x="3289871" y="5080"/>
                  </a:cubicBezTo>
                  <a:cubicBezTo>
                    <a:pt x="3389984" y="3810"/>
                    <a:pt x="3490096" y="2540"/>
                    <a:pt x="3594380" y="2540"/>
                  </a:cubicBezTo>
                  <a:cubicBezTo>
                    <a:pt x="3765406" y="1270"/>
                    <a:pt x="3932261" y="0"/>
                    <a:pt x="4103286" y="0"/>
                  </a:cubicBezTo>
                  <a:cubicBezTo>
                    <a:pt x="4174199" y="0"/>
                    <a:pt x="4249283" y="2540"/>
                    <a:pt x="4320197" y="2540"/>
                  </a:cubicBezTo>
                  <a:cubicBezTo>
                    <a:pt x="4516250" y="3810"/>
                    <a:pt x="4716475" y="5080"/>
                    <a:pt x="4912529" y="7620"/>
                  </a:cubicBezTo>
                  <a:cubicBezTo>
                    <a:pt x="5016813" y="8890"/>
                    <a:pt x="5121097" y="12700"/>
                    <a:pt x="5225381" y="16510"/>
                  </a:cubicBezTo>
                  <a:cubicBezTo>
                    <a:pt x="5250409" y="16510"/>
                    <a:pt x="5275437" y="16510"/>
                    <a:pt x="5296294" y="16510"/>
                  </a:cubicBezTo>
                  <a:cubicBezTo>
                    <a:pt x="5319591" y="17780"/>
                    <a:pt x="5328480" y="20320"/>
                    <a:pt x="5338641" y="21590"/>
                  </a:cubicBezTo>
                  <a:close/>
                  <a:moveTo>
                    <a:pt x="5348800" y="2887516"/>
                  </a:moveTo>
                  <a:cubicBezTo>
                    <a:pt x="5350070" y="2871006"/>
                    <a:pt x="5351341" y="2858306"/>
                    <a:pt x="5351341" y="2845606"/>
                  </a:cubicBezTo>
                  <a:cubicBezTo>
                    <a:pt x="5350070" y="2720655"/>
                    <a:pt x="5348800" y="2602778"/>
                    <a:pt x="5348800" y="2476005"/>
                  </a:cubicBezTo>
                  <a:cubicBezTo>
                    <a:pt x="5348800" y="2418179"/>
                    <a:pt x="5351341" y="2360352"/>
                    <a:pt x="5350070" y="2302526"/>
                  </a:cubicBezTo>
                  <a:cubicBezTo>
                    <a:pt x="5350070" y="2249147"/>
                    <a:pt x="5348800" y="2193545"/>
                    <a:pt x="5347531" y="2140167"/>
                  </a:cubicBezTo>
                  <a:cubicBezTo>
                    <a:pt x="5342450" y="2057875"/>
                    <a:pt x="5331020" y="354219"/>
                    <a:pt x="5331020" y="271928"/>
                  </a:cubicBezTo>
                  <a:cubicBezTo>
                    <a:pt x="5328481" y="202981"/>
                    <a:pt x="5325941" y="131810"/>
                    <a:pt x="5323400" y="63500"/>
                  </a:cubicBezTo>
                  <a:cubicBezTo>
                    <a:pt x="5322131" y="44450"/>
                    <a:pt x="5320861" y="43180"/>
                    <a:pt x="5283780" y="41910"/>
                  </a:cubicBezTo>
                  <a:cubicBezTo>
                    <a:pt x="5271266" y="41910"/>
                    <a:pt x="5262923" y="41910"/>
                    <a:pt x="5250410" y="40640"/>
                  </a:cubicBezTo>
                  <a:cubicBezTo>
                    <a:pt x="5146126" y="36830"/>
                    <a:pt x="5037670" y="31750"/>
                    <a:pt x="4933386" y="30480"/>
                  </a:cubicBezTo>
                  <a:cubicBezTo>
                    <a:pt x="4678934" y="26670"/>
                    <a:pt x="4420309" y="25400"/>
                    <a:pt x="4165856" y="22860"/>
                  </a:cubicBezTo>
                  <a:cubicBezTo>
                    <a:pt x="4128314" y="22860"/>
                    <a:pt x="4086601" y="22860"/>
                    <a:pt x="4049058" y="22860"/>
                  </a:cubicBezTo>
                  <a:cubicBezTo>
                    <a:pt x="3986488" y="22860"/>
                    <a:pt x="3923918" y="22860"/>
                    <a:pt x="3865519" y="22860"/>
                  </a:cubicBezTo>
                  <a:cubicBezTo>
                    <a:pt x="3732035" y="22860"/>
                    <a:pt x="3598552" y="22860"/>
                    <a:pt x="3469240" y="24130"/>
                  </a:cubicBezTo>
                  <a:cubicBezTo>
                    <a:pt x="3356613" y="25400"/>
                    <a:pt x="1458645" y="29210"/>
                    <a:pt x="1346019" y="29210"/>
                  </a:cubicBezTo>
                  <a:cubicBezTo>
                    <a:pt x="1162479" y="29210"/>
                    <a:pt x="978939" y="26670"/>
                    <a:pt x="795400" y="33020"/>
                  </a:cubicBezTo>
                  <a:cubicBezTo>
                    <a:pt x="699458" y="36830"/>
                    <a:pt x="607688" y="36830"/>
                    <a:pt x="515919" y="38100"/>
                  </a:cubicBezTo>
                  <a:cubicBezTo>
                    <a:pt x="357407" y="41910"/>
                    <a:pt x="198895" y="45720"/>
                    <a:pt x="49530" y="50800"/>
                  </a:cubicBezTo>
                  <a:cubicBezTo>
                    <a:pt x="36830" y="50800"/>
                    <a:pt x="34290" y="53340"/>
                    <a:pt x="33020" y="71759"/>
                  </a:cubicBezTo>
                  <a:cubicBezTo>
                    <a:pt x="31750" y="111793"/>
                    <a:pt x="31750" y="151827"/>
                    <a:pt x="30480" y="191860"/>
                  </a:cubicBezTo>
                  <a:cubicBezTo>
                    <a:pt x="29210" y="258583"/>
                    <a:pt x="26670" y="323082"/>
                    <a:pt x="25400" y="389805"/>
                  </a:cubicBezTo>
                  <a:cubicBezTo>
                    <a:pt x="20320" y="460976"/>
                    <a:pt x="26670" y="2200217"/>
                    <a:pt x="29210" y="2271388"/>
                  </a:cubicBezTo>
                  <a:cubicBezTo>
                    <a:pt x="29210" y="2347008"/>
                    <a:pt x="29210" y="2424851"/>
                    <a:pt x="30480" y="2500470"/>
                  </a:cubicBezTo>
                  <a:cubicBezTo>
                    <a:pt x="30480" y="2556072"/>
                    <a:pt x="33020" y="2611675"/>
                    <a:pt x="33020" y="2667277"/>
                  </a:cubicBezTo>
                  <a:cubicBezTo>
                    <a:pt x="33020" y="2727328"/>
                    <a:pt x="33020" y="2787378"/>
                    <a:pt x="31750" y="2845606"/>
                  </a:cubicBezTo>
                  <a:cubicBezTo>
                    <a:pt x="31750" y="2849416"/>
                    <a:pt x="31750" y="2851956"/>
                    <a:pt x="31750" y="2855766"/>
                  </a:cubicBezTo>
                  <a:cubicBezTo>
                    <a:pt x="31750" y="2865926"/>
                    <a:pt x="35560" y="2869736"/>
                    <a:pt x="44450" y="2869736"/>
                  </a:cubicBezTo>
                  <a:cubicBezTo>
                    <a:pt x="77926" y="2869736"/>
                    <a:pt x="136325" y="2871006"/>
                    <a:pt x="190553" y="2871006"/>
                  </a:cubicBezTo>
                  <a:cubicBezTo>
                    <a:pt x="269808" y="2871006"/>
                    <a:pt x="353236" y="2868466"/>
                    <a:pt x="432491" y="2871006"/>
                  </a:cubicBezTo>
                  <a:cubicBezTo>
                    <a:pt x="561803" y="2874816"/>
                    <a:pt x="691116" y="2877356"/>
                    <a:pt x="820428" y="2876086"/>
                  </a:cubicBezTo>
                  <a:cubicBezTo>
                    <a:pt x="903855" y="2874816"/>
                    <a:pt x="983111" y="2877356"/>
                    <a:pt x="1066538" y="2877356"/>
                  </a:cubicBezTo>
                  <a:cubicBezTo>
                    <a:pt x="1187507" y="2877356"/>
                    <a:pt x="1308476" y="2876086"/>
                    <a:pt x="1429446" y="2877356"/>
                  </a:cubicBezTo>
                  <a:cubicBezTo>
                    <a:pt x="1608814" y="2878626"/>
                    <a:pt x="3577695" y="2868466"/>
                    <a:pt x="3761235" y="2871006"/>
                  </a:cubicBezTo>
                  <a:cubicBezTo>
                    <a:pt x="3840491" y="2872276"/>
                    <a:pt x="3919746" y="2873546"/>
                    <a:pt x="3994831" y="2873546"/>
                  </a:cubicBezTo>
                  <a:cubicBezTo>
                    <a:pt x="4132486" y="2876086"/>
                    <a:pt x="4265969" y="2872276"/>
                    <a:pt x="4403624" y="2876086"/>
                  </a:cubicBezTo>
                  <a:cubicBezTo>
                    <a:pt x="4516250" y="2878626"/>
                    <a:pt x="4628877" y="2878626"/>
                    <a:pt x="4741504" y="2881166"/>
                  </a:cubicBezTo>
                  <a:cubicBezTo>
                    <a:pt x="4908358" y="2884976"/>
                    <a:pt x="5075212" y="2887516"/>
                    <a:pt x="5242067" y="2888786"/>
                  </a:cubicBezTo>
                  <a:cubicBezTo>
                    <a:pt x="5304637" y="2888786"/>
                    <a:pt x="5328480" y="2887516"/>
                    <a:pt x="5348800" y="2887516"/>
                  </a:cubicBezTo>
                  <a:close/>
                </a:path>
              </a:pathLst>
            </a:custGeom>
            <a:solidFill>
              <a:srgbClr val="000000"/>
            </a:solidFill>
          </p:spPr>
        </p:sp>
      </p:grpSp>
      <p:sp>
        <p:nvSpPr>
          <p:cNvPr id="5" name="TextBox 5"/>
          <p:cNvSpPr txBox="1"/>
          <p:nvPr/>
        </p:nvSpPr>
        <p:spPr>
          <a:xfrm>
            <a:off x="1447800" y="3319742"/>
            <a:ext cx="15468600" cy="3037883"/>
          </a:xfrm>
          <a:prstGeom prst="rect">
            <a:avLst/>
          </a:prstGeom>
        </p:spPr>
        <p:txBody>
          <a:bodyPr wrap="square" lIns="0" tIns="0" rIns="0" bIns="0" rtlCol="0" anchor="t">
            <a:spAutoFit/>
          </a:bodyPr>
          <a:lstStyle/>
          <a:p>
            <a:pPr algn="ctr">
              <a:lnSpc>
                <a:spcPts val="12625"/>
              </a:lnSpc>
            </a:pPr>
            <a:r>
              <a:rPr lang="en-US" sz="7200" b="1" dirty="0" smtClean="0">
                <a:solidFill>
                  <a:schemeClr val="accent5">
                    <a:lumMod val="50000"/>
                  </a:schemeClr>
                </a:solidFill>
                <a:latin typeface="Arial" panose="020B0604020202020204" pitchFamily="34" charset="0"/>
                <a:cs typeface="Arial" panose="020B0604020202020204" pitchFamily="34" charset="0"/>
              </a:rPr>
              <a:t>CẢM ƠN CÁC EM ĐÃ LẮNG NGHE, HẸN GẶP LẠI!</a:t>
            </a:r>
            <a:endParaRPr lang="en-US" sz="7200" b="1" dirty="0">
              <a:solidFill>
                <a:schemeClr val="accent5">
                  <a:lumMod val="50000"/>
                </a:schemeClr>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0127302">
            <a:off x="15191650" y="422273"/>
            <a:ext cx="3086124" cy="4840978"/>
          </a:xfrm>
          <a:prstGeom prst="rect">
            <a:avLst/>
          </a:prstGeom>
        </p:spPr>
      </p:pic>
      <p:pic>
        <p:nvPicPr>
          <p:cNvPr id="7"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9698">
            <a:off x="807491" y="5405840"/>
            <a:ext cx="2130732" cy="4509487"/>
          </a:xfrm>
          <a:prstGeom prst="rect">
            <a:avLst/>
          </a:prstGeom>
        </p:spPr>
      </p:pic>
      <p:pic>
        <p:nvPicPr>
          <p:cNvPr id="9"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935200" y="7073883"/>
            <a:ext cx="1406917" cy="2558030"/>
          </a:xfrm>
          <a:prstGeom prst="rect">
            <a:avLst/>
          </a:prstGeom>
        </p:spPr>
      </p:pic>
    </p:spTree>
    <p:extLst>
      <p:ext uri="{BB962C8B-B14F-4D97-AF65-F5344CB8AC3E}">
        <p14:creationId xmlns:p14="http://schemas.microsoft.com/office/powerpoint/2010/main" val="1859231210"/>
      </p:ext>
    </p:extLst>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sp>
        <p:nvSpPr>
          <p:cNvPr id="3" name="TextBox 3"/>
          <p:cNvSpPr txBox="1"/>
          <p:nvPr/>
        </p:nvSpPr>
        <p:spPr>
          <a:xfrm>
            <a:off x="2143085" y="3085503"/>
            <a:ext cx="14405418" cy="3983911"/>
          </a:xfrm>
          <a:prstGeom prst="rect">
            <a:avLst/>
          </a:prstGeom>
        </p:spPr>
        <p:txBody>
          <a:bodyPr lIns="0" tIns="0" rIns="0" bIns="0" rtlCol="0" anchor="t">
            <a:spAutoFit/>
          </a:bodyPr>
          <a:lstStyle/>
          <a:p>
            <a:pPr algn="ctr">
              <a:lnSpc>
                <a:spcPct val="150000"/>
              </a:lnSpc>
            </a:pPr>
            <a:r>
              <a:rPr lang="en-US" sz="6000" b="1" dirty="0" smtClean="0">
                <a:solidFill>
                  <a:schemeClr val="accent4">
                    <a:lumMod val="50000"/>
                  </a:schemeClr>
                </a:solidFill>
                <a:latin typeface="Arial" panose="020B0604020202020204" pitchFamily="34" charset="0"/>
                <a:cs typeface="Arial" panose="020B0604020202020204" pitchFamily="34" charset="0"/>
              </a:rPr>
              <a:t>BÀI 2: DIỆN TÍCH XUNG QUANH VÀ THỂ TÍCH CỦA HÌNH HỘP CHỮ NHẬT, HÌNH LẬP PHƯƠNG (2 </a:t>
            </a:r>
            <a:r>
              <a:rPr lang="en-US" sz="6000" b="1" dirty="0" err="1" smtClean="0">
                <a:solidFill>
                  <a:schemeClr val="accent4">
                    <a:lumMod val="50000"/>
                  </a:schemeClr>
                </a:solidFill>
                <a:latin typeface="Arial" panose="020B0604020202020204" pitchFamily="34" charset="0"/>
                <a:cs typeface="Arial" panose="020B0604020202020204" pitchFamily="34" charset="0"/>
              </a:rPr>
              <a:t>Tiết</a:t>
            </a:r>
            <a:r>
              <a:rPr lang="en-US" sz="6000" b="1" dirty="0" smtClean="0">
                <a:solidFill>
                  <a:schemeClr val="accent4">
                    <a:lumMod val="50000"/>
                  </a:schemeClr>
                </a:solidFill>
                <a:latin typeface="Arial" panose="020B0604020202020204" pitchFamily="34" charset="0"/>
                <a:cs typeface="Arial" panose="020B0604020202020204" pitchFamily="34" charset="0"/>
              </a:rPr>
              <a:t>)</a:t>
            </a:r>
            <a:endParaRPr lang="en-US" sz="6000" b="1" dirty="0">
              <a:solidFill>
                <a:schemeClr val="accent4">
                  <a:lumMod val="50000"/>
                </a:schemeClr>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0320" y="-427974"/>
            <a:ext cx="4184570" cy="4417492"/>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665814" y="627814"/>
            <a:ext cx="2044838" cy="179202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41038" y="6774466"/>
            <a:ext cx="1473857" cy="2720207"/>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4483336" y="6852887"/>
            <a:ext cx="3804664" cy="3645560"/>
          </a:xfrm>
          <a:prstGeom prst="rect">
            <a:avLst/>
          </a:prstGeom>
        </p:spPr>
      </p:pic>
    </p:spTree>
    <p:extLst>
      <p:ext uri="{BB962C8B-B14F-4D97-AF65-F5344CB8AC3E}">
        <p14:creationId xmlns:p14="http://schemas.microsoft.com/office/powerpoint/2010/main" val="1228001207"/>
      </p:ext>
    </p:extLst>
  </p:cSld>
  <p:clrMapOvr>
    <a:masterClrMapping/>
  </p:clrMapOvr>
  <p:transition spd="slow">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grpSp>
        <p:nvGrpSpPr>
          <p:cNvPr id="3" name="Group 3"/>
          <p:cNvGrpSpPr/>
          <p:nvPr/>
        </p:nvGrpSpPr>
        <p:grpSpPr>
          <a:xfrm>
            <a:off x="2066240" y="2995479"/>
            <a:ext cx="11336767" cy="2033864"/>
            <a:chOff x="0" y="0"/>
            <a:chExt cx="3530081" cy="740018"/>
          </a:xfrm>
        </p:grpSpPr>
        <p:sp>
          <p:nvSpPr>
            <p:cNvPr id="4" name="Freeform 4"/>
            <p:cNvSpPr/>
            <p:nvPr/>
          </p:nvSpPr>
          <p:spPr>
            <a:xfrm>
              <a:off x="0" y="0"/>
              <a:ext cx="3530081" cy="740018"/>
            </a:xfrm>
            <a:custGeom>
              <a:avLst/>
              <a:gdLst/>
              <a:ahLst/>
              <a:cxnLst/>
              <a:rect l="l" t="t" r="r" b="b"/>
              <a:pathLst>
                <a:path w="3530081" h="740018">
                  <a:moveTo>
                    <a:pt x="3405621" y="740018"/>
                  </a:moveTo>
                  <a:lnTo>
                    <a:pt x="124460" y="740018"/>
                  </a:lnTo>
                  <a:cubicBezTo>
                    <a:pt x="55880" y="740018"/>
                    <a:pt x="0" y="684138"/>
                    <a:pt x="0" y="615558"/>
                  </a:cubicBezTo>
                  <a:lnTo>
                    <a:pt x="0" y="124460"/>
                  </a:lnTo>
                  <a:cubicBezTo>
                    <a:pt x="0" y="55880"/>
                    <a:pt x="55880" y="0"/>
                    <a:pt x="124460" y="0"/>
                  </a:cubicBezTo>
                  <a:lnTo>
                    <a:pt x="3405621" y="0"/>
                  </a:lnTo>
                  <a:cubicBezTo>
                    <a:pt x="3474201" y="0"/>
                    <a:pt x="3530081" y="55880"/>
                    <a:pt x="3530081" y="124460"/>
                  </a:cubicBezTo>
                  <a:lnTo>
                    <a:pt x="3530081" y="615558"/>
                  </a:lnTo>
                  <a:cubicBezTo>
                    <a:pt x="3530081" y="684138"/>
                    <a:pt x="3474201" y="740018"/>
                    <a:pt x="3405621" y="740018"/>
                  </a:cubicBezTo>
                  <a:close/>
                </a:path>
              </a:pathLst>
            </a:custGeom>
            <a:solidFill>
              <a:srgbClr val="F2DA66"/>
            </a:solidFill>
          </p:spPr>
        </p:sp>
      </p:grpSp>
      <p:grpSp>
        <p:nvGrpSpPr>
          <p:cNvPr id="5" name="Group 5"/>
          <p:cNvGrpSpPr/>
          <p:nvPr/>
        </p:nvGrpSpPr>
        <p:grpSpPr>
          <a:xfrm>
            <a:off x="1483386" y="3426568"/>
            <a:ext cx="1130183" cy="1130183"/>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5F4D"/>
            </a:solidFill>
          </p:spPr>
        </p:sp>
      </p:grpSp>
      <p:grpSp>
        <p:nvGrpSpPr>
          <p:cNvPr id="7" name="Group 7"/>
          <p:cNvGrpSpPr/>
          <p:nvPr/>
        </p:nvGrpSpPr>
        <p:grpSpPr>
          <a:xfrm>
            <a:off x="2051000" y="6003907"/>
            <a:ext cx="11336767" cy="2033864"/>
            <a:chOff x="0" y="0"/>
            <a:chExt cx="3530081" cy="740018"/>
          </a:xfrm>
        </p:grpSpPr>
        <p:sp>
          <p:nvSpPr>
            <p:cNvPr id="8" name="Freeform 8"/>
            <p:cNvSpPr/>
            <p:nvPr/>
          </p:nvSpPr>
          <p:spPr>
            <a:xfrm>
              <a:off x="0" y="0"/>
              <a:ext cx="3530081" cy="740018"/>
            </a:xfrm>
            <a:custGeom>
              <a:avLst/>
              <a:gdLst/>
              <a:ahLst/>
              <a:cxnLst/>
              <a:rect l="l" t="t" r="r" b="b"/>
              <a:pathLst>
                <a:path w="3530081" h="740018">
                  <a:moveTo>
                    <a:pt x="3405621" y="740018"/>
                  </a:moveTo>
                  <a:lnTo>
                    <a:pt x="124460" y="740018"/>
                  </a:lnTo>
                  <a:cubicBezTo>
                    <a:pt x="55880" y="740018"/>
                    <a:pt x="0" y="684138"/>
                    <a:pt x="0" y="615558"/>
                  </a:cubicBezTo>
                  <a:lnTo>
                    <a:pt x="0" y="124460"/>
                  </a:lnTo>
                  <a:cubicBezTo>
                    <a:pt x="0" y="55880"/>
                    <a:pt x="55880" y="0"/>
                    <a:pt x="124460" y="0"/>
                  </a:cubicBezTo>
                  <a:lnTo>
                    <a:pt x="3405621" y="0"/>
                  </a:lnTo>
                  <a:cubicBezTo>
                    <a:pt x="3474201" y="0"/>
                    <a:pt x="3530081" y="55880"/>
                    <a:pt x="3530081" y="124460"/>
                  </a:cubicBezTo>
                  <a:lnTo>
                    <a:pt x="3530081" y="615558"/>
                  </a:lnTo>
                  <a:cubicBezTo>
                    <a:pt x="3530081" y="684138"/>
                    <a:pt x="3474201" y="740018"/>
                    <a:pt x="3405621" y="740018"/>
                  </a:cubicBezTo>
                  <a:close/>
                </a:path>
              </a:pathLst>
            </a:custGeom>
            <a:solidFill>
              <a:srgbClr val="F2DA66"/>
            </a:solidFill>
          </p:spPr>
        </p:sp>
      </p:grpSp>
      <p:grpSp>
        <p:nvGrpSpPr>
          <p:cNvPr id="9" name="Group 9"/>
          <p:cNvGrpSpPr/>
          <p:nvPr/>
        </p:nvGrpSpPr>
        <p:grpSpPr>
          <a:xfrm>
            <a:off x="1485908" y="6478288"/>
            <a:ext cx="1130183" cy="1130183"/>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5F4D"/>
            </a:solidFill>
          </p:spPr>
        </p:sp>
      </p:grpSp>
      <p:pic>
        <p:nvPicPr>
          <p:cNvPr id="35" name="Picture 3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393607" y="2982779"/>
            <a:ext cx="2842833" cy="5440828"/>
          </a:xfrm>
          <a:prstGeom prst="rect">
            <a:avLst/>
          </a:prstGeom>
        </p:spPr>
      </p:pic>
      <p:pic>
        <p:nvPicPr>
          <p:cNvPr id="36" name="Picture 3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93650" y="3741062"/>
            <a:ext cx="709655" cy="501194"/>
          </a:xfrm>
          <a:prstGeom prst="rect">
            <a:avLst/>
          </a:prstGeom>
        </p:spPr>
      </p:pic>
      <p:pic>
        <p:nvPicPr>
          <p:cNvPr id="40" name="Picture 4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675562" y="6712163"/>
            <a:ext cx="750875" cy="750875"/>
          </a:xfrm>
          <a:prstGeom prst="rect">
            <a:avLst/>
          </a:prstGeom>
        </p:spPr>
      </p:pic>
      <p:sp>
        <p:nvSpPr>
          <p:cNvPr id="44" name="TextBox 44"/>
          <p:cNvSpPr txBox="1"/>
          <p:nvPr/>
        </p:nvSpPr>
        <p:spPr>
          <a:xfrm>
            <a:off x="1143000" y="895350"/>
            <a:ext cx="16116300" cy="1243930"/>
          </a:xfrm>
          <a:prstGeom prst="rect">
            <a:avLst/>
          </a:prstGeom>
        </p:spPr>
        <p:txBody>
          <a:bodyPr wrap="square" lIns="0" tIns="0" rIns="0" bIns="0" rtlCol="0" anchor="t">
            <a:spAutoFit/>
          </a:bodyPr>
          <a:lstStyle/>
          <a:p>
            <a:pPr algn="ctr">
              <a:lnSpc>
                <a:spcPts val="9709"/>
              </a:lnSpc>
            </a:pPr>
            <a:r>
              <a:rPr lang="en-US" sz="6600" b="1" dirty="0" smtClean="0">
                <a:solidFill>
                  <a:schemeClr val="accent1">
                    <a:lumMod val="50000"/>
                  </a:schemeClr>
                </a:solidFill>
                <a:latin typeface="Arial" panose="020B0604020202020204" pitchFamily="34" charset="0"/>
                <a:cs typeface="Arial" panose="020B0604020202020204" pitchFamily="34" charset="0"/>
              </a:rPr>
              <a:t>NỘI DUNG BÀI HỌC</a:t>
            </a:r>
            <a:endParaRPr lang="en-US" sz="6600" b="1" dirty="0">
              <a:solidFill>
                <a:schemeClr val="accent1">
                  <a:lumMod val="50000"/>
                </a:schemeClr>
              </a:solidFill>
              <a:latin typeface="Arial" panose="020B0604020202020204" pitchFamily="34" charset="0"/>
              <a:cs typeface="Arial" panose="020B0604020202020204" pitchFamily="34" charset="0"/>
            </a:endParaRPr>
          </a:p>
        </p:txBody>
      </p:sp>
      <p:sp>
        <p:nvSpPr>
          <p:cNvPr id="54" name="TextBox 53"/>
          <p:cNvSpPr txBox="1"/>
          <p:nvPr/>
        </p:nvSpPr>
        <p:spPr>
          <a:xfrm>
            <a:off x="2893046" y="2949887"/>
            <a:ext cx="10268383" cy="2123658"/>
          </a:xfrm>
          <a:prstGeom prst="rect">
            <a:avLst/>
          </a:prstGeom>
          <a:noFill/>
        </p:spPr>
        <p:txBody>
          <a:bodyPr wrap="square" rtlCol="0">
            <a:spAutoFit/>
          </a:bodyPr>
          <a:lstStyle/>
          <a:p>
            <a:pPr algn="just">
              <a:lnSpc>
                <a:spcPct val="150000"/>
              </a:lnSpc>
            </a:pPr>
            <a:r>
              <a:rPr lang="en-US" sz="4400" b="1" dirty="0" smtClean="0">
                <a:latin typeface="Arial" panose="020B0604020202020204" pitchFamily="34" charset="0"/>
                <a:cs typeface="Arial" panose="020B0604020202020204" pitchFamily="34" charset="0"/>
              </a:rPr>
              <a:t>1. </a:t>
            </a:r>
            <a:r>
              <a:rPr lang="en-US" sz="4400" b="1" dirty="0" err="1" smtClean="0">
                <a:latin typeface="Arial" panose="020B0604020202020204" pitchFamily="34" charset="0"/>
                <a:cs typeface="Arial" panose="020B0604020202020204" pitchFamily="34" charset="0"/>
              </a:rPr>
              <a:t>Nhắc</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lại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công</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thức</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tính</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diện</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tích</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xung</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quanh</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và</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thể</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tích</a:t>
            </a:r>
            <a:endParaRPr lang="en-US" sz="4400" b="1" dirty="0">
              <a:latin typeface="Arial" panose="020B0604020202020204" pitchFamily="34" charset="0"/>
              <a:cs typeface="Arial" panose="020B0604020202020204" pitchFamily="34" charset="0"/>
            </a:endParaRPr>
          </a:p>
        </p:txBody>
      </p:sp>
      <p:sp>
        <p:nvSpPr>
          <p:cNvPr id="55" name="TextBox 54"/>
          <p:cNvSpPr txBox="1"/>
          <p:nvPr/>
        </p:nvSpPr>
        <p:spPr>
          <a:xfrm>
            <a:off x="2885426" y="6472343"/>
            <a:ext cx="10268383" cy="982513"/>
          </a:xfrm>
          <a:prstGeom prst="rect">
            <a:avLst/>
          </a:prstGeom>
          <a:noFill/>
        </p:spPr>
        <p:txBody>
          <a:bodyPr wrap="square" rtlCol="0">
            <a:spAutoFit/>
          </a:bodyPr>
          <a:lstStyle/>
          <a:p>
            <a:pPr algn="just">
              <a:lnSpc>
                <a:spcPct val="150000"/>
              </a:lnSpc>
            </a:pPr>
            <a:r>
              <a:rPr lang="en-US" sz="4400" b="1" dirty="0" smtClean="0">
                <a:latin typeface="Arial" panose="020B0604020202020204" pitchFamily="34" charset="0"/>
                <a:cs typeface="Arial" panose="020B0604020202020204" pitchFamily="34" charset="0"/>
              </a:rPr>
              <a:t>2. </a:t>
            </a:r>
            <a:r>
              <a:rPr lang="en-US" sz="4400" b="1" dirty="0" err="1" smtClean="0">
                <a:latin typeface="Arial" panose="020B0604020202020204" pitchFamily="34" charset="0"/>
                <a:cs typeface="Arial" panose="020B0604020202020204" pitchFamily="34" charset="0"/>
              </a:rPr>
              <a:t>Một</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số</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bài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toán</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thực</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tế</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78206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barn(inVertical)">
                                      <p:cBhvr>
                                        <p:cTn id="21" dur="500"/>
                                        <p:tgtEl>
                                          <p:spTgt spid="5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strVal val="#ppt_w+.3"/>
                                          </p:val>
                                        </p:tav>
                                        <p:tav tm="100000">
                                          <p:val>
                                            <p:strVal val="#ppt_w"/>
                                          </p:val>
                                        </p:tav>
                                      </p:tavLst>
                                    </p:anim>
                                    <p:anim calcmode="lin" valueType="num">
                                      <p:cBhvr>
                                        <p:cTn id="38" dur="500" fill="hold"/>
                                        <p:tgtEl>
                                          <p:spTgt spid="55"/>
                                        </p:tgtEl>
                                        <p:attrNameLst>
                                          <p:attrName>ppt_h</p:attrName>
                                        </p:attrNameLst>
                                      </p:cBhvr>
                                      <p:tavLst>
                                        <p:tav tm="0">
                                          <p:val>
                                            <p:strVal val="#ppt_h"/>
                                          </p:val>
                                        </p:tav>
                                        <p:tav tm="100000">
                                          <p:val>
                                            <p:strVal val="#ppt_h"/>
                                          </p:val>
                                        </p:tav>
                                      </p:tavLst>
                                    </p:anim>
                                    <p:animEffect transition="in" filter="fade">
                                      <p:cBhvr>
                                        <p:cTn id="3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DDC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5756" t="8258" b="339"/>
          <a:stretch>
            <a:fillRect/>
          </a:stretch>
        </p:blipFill>
        <p:spPr>
          <a:xfrm rot="-5400000" flipH="1">
            <a:off x="3995915" y="-6204896"/>
            <a:ext cx="10296170" cy="216217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722308">
            <a:off x="-364609" y="90128"/>
            <a:ext cx="5987533" cy="160030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0314">
            <a:off x="4631918" y="-880129"/>
            <a:ext cx="8281648" cy="2213459"/>
          </a:xfrm>
          <a:prstGeom prst="rect">
            <a:avLst/>
          </a:prstGeom>
        </p:spPr>
      </p:pic>
      <p:grpSp>
        <p:nvGrpSpPr>
          <p:cNvPr id="5" name="Group 5"/>
          <p:cNvGrpSpPr/>
          <p:nvPr/>
        </p:nvGrpSpPr>
        <p:grpSpPr>
          <a:xfrm>
            <a:off x="10237214" y="6302073"/>
            <a:ext cx="8313219" cy="5032319"/>
            <a:chOff x="0" y="0"/>
            <a:chExt cx="11084292" cy="6709759"/>
          </a:xfrm>
        </p:grpSpPr>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758815" y="0"/>
              <a:ext cx="2645138" cy="553165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50955" b="6157"/>
            <a:stretch>
              <a:fillRect/>
            </a:stretch>
          </p:blipFill>
          <p:spPr>
            <a:xfrm rot="-840405" flipH="1">
              <a:off x="193115" y="4143720"/>
              <a:ext cx="4106857" cy="2100258"/>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759748" y="3496543"/>
              <a:ext cx="3952377" cy="2328309"/>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736138" y="1824220"/>
              <a:ext cx="2918764" cy="3707437"/>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716125">
              <a:off x="7715920" y="2705468"/>
              <a:ext cx="2885909" cy="2989171"/>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5299670">
              <a:off x="5300041" y="1330040"/>
              <a:ext cx="1894670" cy="2968856"/>
            </a:xfrm>
            <a:prstGeom prst="rect">
              <a:avLst/>
            </a:prstGeom>
          </p:spPr>
        </p:pic>
      </p:grpSp>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2412439">
            <a:off x="475089" y="1718221"/>
            <a:ext cx="1107222" cy="497243"/>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3232776" y="7930681"/>
            <a:ext cx="700858" cy="693212"/>
          </a:xfrm>
          <a:prstGeom prst="rect">
            <a:avLst/>
          </a:prstGeom>
        </p:spPr>
      </p:pic>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4858036" y="209217"/>
            <a:ext cx="316867" cy="546322"/>
          </a:xfrm>
          <a:prstGeom prst="rect">
            <a:avLst/>
          </a:prstGeom>
        </p:spPr>
      </p:pic>
      <p:pic>
        <p:nvPicPr>
          <p:cNvPr id="15"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611999" y="349370"/>
            <a:ext cx="787228" cy="812337"/>
          </a:xfrm>
          <a:prstGeom prst="rect">
            <a:avLst/>
          </a:prstGeom>
        </p:spPr>
      </p:pic>
      <p:sp>
        <p:nvSpPr>
          <p:cNvPr id="17" name="Oval 16"/>
          <p:cNvSpPr/>
          <p:nvPr/>
        </p:nvSpPr>
        <p:spPr>
          <a:xfrm>
            <a:off x="1140854" y="1199575"/>
            <a:ext cx="1258373" cy="125837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Arial" panose="020B0604020202020204" pitchFamily="34" charset="0"/>
                <a:cs typeface="Arial" panose="020B0604020202020204" pitchFamily="34" charset="0"/>
              </a:rPr>
              <a:t>1</a:t>
            </a:r>
            <a:endParaRPr lang="en-US" sz="4800" b="1" dirty="0">
              <a:latin typeface="Arial" panose="020B0604020202020204" pitchFamily="34" charset="0"/>
              <a:cs typeface="Arial" panose="020B0604020202020204" pitchFamily="34" charset="0"/>
            </a:endParaRPr>
          </a:p>
        </p:txBody>
      </p:sp>
      <p:sp>
        <p:nvSpPr>
          <p:cNvPr id="18" name="TextBox 17"/>
          <p:cNvSpPr txBox="1"/>
          <p:nvPr/>
        </p:nvSpPr>
        <p:spPr>
          <a:xfrm>
            <a:off x="2624077" y="1266597"/>
            <a:ext cx="15657388" cy="1107996"/>
          </a:xfrm>
          <a:prstGeom prst="rect">
            <a:avLst/>
          </a:prstGeom>
          <a:noFill/>
        </p:spPr>
        <p:txBody>
          <a:bodyPr wrap="square" rtlCol="0">
            <a:spAutoFit/>
          </a:bodyPr>
          <a:lstStyle/>
          <a:p>
            <a:pPr algn="just">
              <a:lnSpc>
                <a:spcPct val="150000"/>
              </a:lnSpc>
            </a:pPr>
            <a:r>
              <a:rPr lang="en-US" sz="4400" b="1" dirty="0" err="1" smtClean="0">
                <a:latin typeface="Arial" panose="020B0604020202020204" pitchFamily="34" charset="0"/>
                <a:cs typeface="Arial" panose="020B0604020202020204" pitchFamily="34" charset="0"/>
              </a:rPr>
              <a:t>Nhắc</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lại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công</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thức</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tính</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diện</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tích</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xung</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quanh</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và</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thể</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tích</a:t>
            </a:r>
            <a:endParaRPr lang="en-US" sz="4400" b="1" dirty="0">
              <a:latin typeface="Arial" panose="020B0604020202020204" pitchFamily="34" charset="0"/>
              <a:cs typeface="Arial" panose="020B0604020202020204" pitchFamily="34" charset="0"/>
            </a:endParaRPr>
          </a:p>
        </p:txBody>
      </p:sp>
      <p:pic>
        <p:nvPicPr>
          <p:cNvPr id="19" name="Picture 5"/>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383464" y="4914720"/>
            <a:ext cx="5235531" cy="5372280"/>
          </a:xfrm>
          <a:prstGeom prst="rect">
            <a:avLst/>
          </a:prstGeom>
        </p:spPr>
      </p:pic>
      <p:sp>
        <p:nvSpPr>
          <p:cNvPr id="20" name="Rounded Rectangle 19"/>
          <p:cNvSpPr/>
          <p:nvPr/>
        </p:nvSpPr>
        <p:spPr>
          <a:xfrm>
            <a:off x="3922349" y="3016328"/>
            <a:ext cx="10827393" cy="304800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smtClean="0">
                <a:solidFill>
                  <a:srgbClr val="000000"/>
                </a:solidFill>
                <a:latin typeface="Arial" panose="020B0604020202020204" pitchFamily="34" charset="0"/>
                <a:cs typeface="Arial" panose="020B0604020202020204" pitchFamily="34" charset="0"/>
              </a:rPr>
              <a:t>H</a:t>
            </a:r>
            <a:r>
              <a:rPr lang="vi-VN" sz="4000" dirty="0" smtClean="0">
                <a:solidFill>
                  <a:srgbClr val="000000"/>
                </a:solidFill>
                <a:latin typeface="Arial" panose="020B0604020202020204" pitchFamily="34" charset="0"/>
                <a:cs typeface="Arial" panose="020B0604020202020204" pitchFamily="34" charset="0"/>
              </a:rPr>
              <a:t>oạt </a:t>
            </a:r>
            <a:r>
              <a:rPr lang="vi-VN" sz="4000" dirty="0">
                <a:solidFill>
                  <a:srgbClr val="000000"/>
                </a:solidFill>
                <a:latin typeface="Arial" panose="020B0604020202020204" pitchFamily="34" charset="0"/>
                <a:cs typeface="Arial" panose="020B0604020202020204" pitchFamily="34" charset="0"/>
              </a:rPr>
              <a:t>động cặp </a:t>
            </a:r>
            <a:r>
              <a:rPr lang="vi-VN" sz="4000" dirty="0" smtClean="0">
                <a:solidFill>
                  <a:srgbClr val="000000"/>
                </a:solidFill>
                <a:latin typeface="Arial" panose="020B0604020202020204" pitchFamily="34" charset="0"/>
                <a:cs typeface="Arial" panose="020B0604020202020204" pitchFamily="34" charset="0"/>
              </a:rPr>
              <a:t>đôi</a:t>
            </a:r>
            <a:r>
              <a:rPr lang="en-US" sz="4000" dirty="0" smtClean="0">
                <a:solidFill>
                  <a:srgbClr val="000000"/>
                </a:solidFill>
                <a:latin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cs typeface="Arial" panose="020B0604020202020204" pitchFamily="34" charset="0"/>
              </a:rPr>
              <a:t>nhắc</a:t>
            </a:r>
            <a:r>
              <a:rPr lang="en-US" sz="4000" dirty="0" smtClean="0">
                <a:solidFill>
                  <a:srgbClr val="000000"/>
                </a:solidFill>
                <a:latin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cs typeface="Arial" panose="020B0604020202020204" pitchFamily="34" charset="0"/>
              </a:rPr>
              <a:t>lại</a:t>
            </a:r>
            <a:r>
              <a:rPr lang="en-US" sz="4000" dirty="0" smtClean="0">
                <a:solidFill>
                  <a:srgbClr val="000000"/>
                </a:solidFill>
                <a:latin typeface="Arial" panose="020B0604020202020204" pitchFamily="34" charset="0"/>
                <a:cs typeface="Arial" panose="020B0604020202020204" pitchFamily="34" charset="0"/>
              </a:rPr>
              <a:t> </a:t>
            </a:r>
            <a:r>
              <a:rPr lang="vi-VN" sz="4000" dirty="0" smtClean="0">
                <a:solidFill>
                  <a:srgbClr val="000000"/>
                </a:solidFill>
                <a:latin typeface="Arial" panose="020B0604020202020204" pitchFamily="34" charset="0"/>
                <a:cs typeface="Arial" panose="020B0604020202020204" pitchFamily="34" charset="0"/>
              </a:rPr>
              <a:t>công </a:t>
            </a:r>
            <a:r>
              <a:rPr lang="vi-VN" sz="4000" dirty="0">
                <a:solidFill>
                  <a:srgbClr val="000000"/>
                </a:solidFill>
                <a:latin typeface="Arial" panose="020B0604020202020204" pitchFamily="34" charset="0"/>
                <a:cs typeface="Arial" panose="020B0604020202020204" pitchFamily="34" charset="0"/>
              </a:rPr>
              <a:t>thức tính diện tích xung quanh </a:t>
            </a:r>
            <a:r>
              <a:rPr lang="vi-VN" sz="4000" dirty="0" smtClean="0">
                <a:solidFill>
                  <a:srgbClr val="000000"/>
                </a:solidFill>
                <a:latin typeface="Arial" panose="020B0604020202020204" pitchFamily="34" charset="0"/>
                <a:cs typeface="Arial" panose="020B0604020202020204" pitchFamily="34" charset="0"/>
              </a:rPr>
              <a:t>và </a:t>
            </a:r>
            <a:r>
              <a:rPr lang="vi-VN" sz="4000" dirty="0">
                <a:solidFill>
                  <a:srgbClr val="000000"/>
                </a:solidFill>
                <a:latin typeface="Arial" panose="020B0604020202020204" pitchFamily="34" charset="0"/>
                <a:cs typeface="Arial" panose="020B0604020202020204" pitchFamily="34" charset="0"/>
              </a:rPr>
              <a:t>thể tích của hình hộp chữ </a:t>
            </a:r>
            <a:r>
              <a:rPr lang="vi-VN" sz="4000" dirty="0" smtClean="0">
                <a:solidFill>
                  <a:srgbClr val="000000"/>
                </a:solidFill>
                <a:latin typeface="Arial" panose="020B0604020202020204" pitchFamily="34" charset="0"/>
                <a:cs typeface="Arial" panose="020B0604020202020204" pitchFamily="34" charset="0"/>
              </a:rPr>
              <a:t>nhật</a:t>
            </a:r>
            <a:r>
              <a:rPr lang="en-US" sz="4000" dirty="0" smtClean="0">
                <a:solidFill>
                  <a:srgbClr val="000000"/>
                </a:solidFill>
                <a:latin typeface="Arial" panose="020B0604020202020204" pitchFamily="34" charset="0"/>
                <a:cs typeface="Arial" panose="020B0604020202020204" pitchFamily="34" charset="0"/>
              </a:rPr>
              <a:t>, </a:t>
            </a:r>
            <a:r>
              <a:rPr lang="vi-VN" sz="4000" dirty="0" smtClean="0">
                <a:solidFill>
                  <a:srgbClr val="000000"/>
                </a:solidFill>
                <a:latin typeface="Arial" panose="020B0604020202020204" pitchFamily="34" charset="0"/>
                <a:cs typeface="Arial" panose="020B0604020202020204" pitchFamily="34" charset="0"/>
              </a:rPr>
              <a:t>hình </a:t>
            </a:r>
            <a:r>
              <a:rPr lang="vi-VN" sz="4000" dirty="0">
                <a:solidFill>
                  <a:srgbClr val="000000"/>
                </a:solidFill>
                <a:latin typeface="Arial" panose="020B0604020202020204" pitchFamily="34" charset="0"/>
                <a:cs typeface="Arial" panose="020B0604020202020204" pitchFamily="34" charset="0"/>
              </a:rPr>
              <a:t>lập phương.</a:t>
            </a:r>
            <a:endParaRPr lang="en-US" sz="4000" dirty="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up)">
                                      <p:cBhvr>
                                        <p:cTn id="8" dur="500"/>
                                        <p:tgtEl>
                                          <p:spTgt spid="17"/>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par>
                                <p:cTn id="18" presetID="10"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8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0013" t="55746" r="10884"/>
          <a:stretch>
            <a:fillRect/>
          </a:stretch>
        </p:blipFill>
        <p:spPr>
          <a:xfrm rot="-10530313">
            <a:off x="14668292" y="8924946"/>
            <a:ext cx="8720389" cy="2785299"/>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39514"/>
          <a:stretch>
            <a:fillRect/>
          </a:stretch>
        </p:blipFill>
        <p:spPr>
          <a:xfrm rot="4794528" flipH="1">
            <a:off x="15457678" y="6754301"/>
            <a:ext cx="3477228" cy="8485355"/>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9784133" flipH="1">
            <a:off x="-2909573" y="-3273747"/>
            <a:ext cx="13176703" cy="5031105"/>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6594" y="96085"/>
            <a:ext cx="498814" cy="493372"/>
          </a:xfrm>
          <a:prstGeom prst="rect">
            <a:avLst/>
          </a:prstGeom>
        </p:spPr>
      </p:pic>
      <p:pic>
        <p:nvPicPr>
          <p:cNvPr id="15" name="Picture 1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03034" y="342772"/>
            <a:ext cx="851331" cy="878485"/>
          </a:xfrm>
          <a:prstGeom prst="rect">
            <a:avLst/>
          </a:prstGeom>
        </p:spPr>
      </p:pic>
      <p:graphicFrame>
        <p:nvGraphicFramePr>
          <p:cNvPr id="20" name="Table 19"/>
          <p:cNvGraphicFramePr>
            <a:graphicFrameLocks noGrp="1"/>
          </p:cNvGraphicFramePr>
          <p:nvPr>
            <p:extLst>
              <p:ext uri="{D42A27DB-BD31-4B8C-83A1-F6EECF244321}">
                <p14:modId xmlns:p14="http://schemas.microsoft.com/office/powerpoint/2010/main" val="3115772720"/>
              </p:ext>
            </p:extLst>
          </p:nvPr>
        </p:nvGraphicFramePr>
        <p:xfrm>
          <a:off x="1454365" y="2002601"/>
          <a:ext cx="15695028" cy="7335095"/>
        </p:xfrm>
        <a:graphic>
          <a:graphicData uri="http://schemas.openxmlformats.org/drawingml/2006/table">
            <a:tbl>
              <a:tblPr firstRow="1" bandRow="1">
                <a:tableStyleId>{5940675A-B579-460E-94D1-54222C63F5DA}</a:tableStyleId>
              </a:tblPr>
              <a:tblGrid>
                <a:gridCol w="7847514"/>
                <a:gridCol w="7847514"/>
              </a:tblGrid>
              <a:tr h="1016002">
                <a:tc>
                  <a:txBody>
                    <a:bodyPr/>
                    <a:lstStyle/>
                    <a:p>
                      <a:pPr algn="ctr">
                        <a:lnSpc>
                          <a:spcPct val="150000"/>
                        </a:lnSpc>
                      </a:pPr>
                      <a:r>
                        <a:rPr lang="en-US" sz="4000" b="1" dirty="0" err="1" smtClean="0">
                          <a:latin typeface="Arial" panose="020B0604020202020204" pitchFamily="34" charset="0"/>
                          <a:cs typeface="Arial" panose="020B0604020202020204" pitchFamily="34" charset="0"/>
                        </a:rPr>
                        <a:t>Hình</a:t>
                      </a:r>
                      <a:r>
                        <a:rPr lang="en-US" sz="4000" b="1" baseline="0" dirty="0" smtClean="0">
                          <a:latin typeface="Arial" panose="020B0604020202020204" pitchFamily="34" charset="0"/>
                          <a:cs typeface="Arial" panose="020B0604020202020204" pitchFamily="34" charset="0"/>
                        </a:rPr>
                        <a:t> </a:t>
                      </a:r>
                      <a:r>
                        <a:rPr lang="en-US" sz="4000" b="1" baseline="0" dirty="0" err="1" smtClean="0">
                          <a:latin typeface="Arial" panose="020B0604020202020204" pitchFamily="34" charset="0"/>
                          <a:cs typeface="Arial" panose="020B0604020202020204" pitchFamily="34" charset="0"/>
                        </a:rPr>
                        <a:t>hộp</a:t>
                      </a:r>
                      <a:r>
                        <a:rPr lang="en-US" sz="4000" b="1" baseline="0" dirty="0" smtClean="0">
                          <a:latin typeface="Arial" panose="020B0604020202020204" pitchFamily="34" charset="0"/>
                          <a:cs typeface="Arial" panose="020B0604020202020204" pitchFamily="34" charset="0"/>
                        </a:rPr>
                        <a:t> </a:t>
                      </a:r>
                      <a:r>
                        <a:rPr lang="en-US" sz="4000" b="1" baseline="0" dirty="0" err="1" smtClean="0">
                          <a:latin typeface="Arial" panose="020B0604020202020204" pitchFamily="34" charset="0"/>
                          <a:cs typeface="Arial" panose="020B0604020202020204" pitchFamily="34" charset="0"/>
                        </a:rPr>
                        <a:t>chữ</a:t>
                      </a:r>
                      <a:r>
                        <a:rPr lang="en-US" sz="4000" b="1" baseline="0" dirty="0" smtClean="0">
                          <a:latin typeface="Arial" panose="020B0604020202020204" pitchFamily="34" charset="0"/>
                          <a:cs typeface="Arial" panose="020B0604020202020204" pitchFamily="34" charset="0"/>
                        </a:rPr>
                        <a:t> </a:t>
                      </a:r>
                      <a:r>
                        <a:rPr lang="en-US" sz="4000" b="1" baseline="0" dirty="0" err="1" smtClean="0">
                          <a:latin typeface="Arial" panose="020B0604020202020204" pitchFamily="34" charset="0"/>
                          <a:cs typeface="Arial" panose="020B0604020202020204" pitchFamily="34" charset="0"/>
                        </a:rPr>
                        <a:t>nhật</a:t>
                      </a:r>
                      <a:endParaRPr lang="en-US" sz="4000" b="1"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pPr>
                      <a:r>
                        <a:rPr lang="en-US" sz="4000" b="1" dirty="0" err="1" smtClean="0">
                          <a:latin typeface="Arial" panose="020B0604020202020204" pitchFamily="34" charset="0"/>
                          <a:cs typeface="Arial" panose="020B0604020202020204" pitchFamily="34" charset="0"/>
                        </a:rPr>
                        <a:t>HÌnh</a:t>
                      </a:r>
                      <a:r>
                        <a:rPr lang="en-US" sz="4000" b="1" baseline="0" dirty="0" smtClean="0">
                          <a:latin typeface="Arial" panose="020B0604020202020204" pitchFamily="34" charset="0"/>
                          <a:cs typeface="Arial" panose="020B0604020202020204" pitchFamily="34" charset="0"/>
                        </a:rPr>
                        <a:t> </a:t>
                      </a:r>
                      <a:r>
                        <a:rPr lang="en-US" sz="4000" b="1" baseline="0" dirty="0" err="1" smtClean="0">
                          <a:latin typeface="Arial" panose="020B0604020202020204" pitchFamily="34" charset="0"/>
                          <a:cs typeface="Arial" panose="020B0604020202020204" pitchFamily="34" charset="0"/>
                        </a:rPr>
                        <a:t>lập</a:t>
                      </a:r>
                      <a:r>
                        <a:rPr lang="en-US" sz="4000" b="1" baseline="0" dirty="0" smtClean="0">
                          <a:latin typeface="Arial" panose="020B0604020202020204" pitchFamily="34" charset="0"/>
                          <a:cs typeface="Arial" panose="020B0604020202020204" pitchFamily="34" charset="0"/>
                        </a:rPr>
                        <a:t> </a:t>
                      </a:r>
                      <a:r>
                        <a:rPr lang="en-US" sz="4000" b="1" baseline="0" dirty="0" err="1" smtClean="0">
                          <a:latin typeface="Arial" panose="020B0604020202020204" pitchFamily="34" charset="0"/>
                          <a:cs typeface="Arial" panose="020B0604020202020204" pitchFamily="34" charset="0"/>
                        </a:rPr>
                        <a:t>phương</a:t>
                      </a:r>
                      <a:endParaRPr lang="en-US" sz="4000" b="1"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6319093">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grpSp>
        <p:nvGrpSpPr>
          <p:cNvPr id="21" name="Group 3"/>
          <p:cNvGrpSpPr/>
          <p:nvPr/>
        </p:nvGrpSpPr>
        <p:grpSpPr>
          <a:xfrm>
            <a:off x="2743200" y="3566995"/>
            <a:ext cx="5334000" cy="3325760"/>
            <a:chOff x="0" y="0"/>
            <a:chExt cx="7981073" cy="4976215"/>
          </a:xfrm>
        </p:grpSpPr>
        <p:pic>
          <p:nvPicPr>
            <p:cNvPr id="22" name="Picture 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0"/>
              <a:ext cx="7854889" cy="4398738"/>
            </a:xfrm>
            <a:prstGeom prst="rect">
              <a:avLst/>
            </a:prstGeom>
          </p:spPr>
        </p:pic>
        <p:sp>
          <p:nvSpPr>
            <p:cNvPr id="23" name="TextBox 5"/>
            <p:cNvSpPr txBox="1"/>
            <p:nvPr/>
          </p:nvSpPr>
          <p:spPr>
            <a:xfrm>
              <a:off x="1225259" y="4351514"/>
              <a:ext cx="3507595" cy="624701"/>
            </a:xfrm>
            <a:prstGeom prst="rect">
              <a:avLst/>
            </a:prstGeom>
          </p:spPr>
          <p:txBody>
            <a:bodyPr lIns="0" tIns="0" rIns="0" bIns="0" rtlCol="0" anchor="t">
              <a:spAutoFit/>
            </a:bodyPr>
            <a:lstStyle/>
            <a:p>
              <a:pPr marL="0" lvl="0" indent="0" algn="ctr">
                <a:lnSpc>
                  <a:spcPts val="3919"/>
                </a:lnSpc>
                <a:spcBef>
                  <a:spcPct val="0"/>
                </a:spcBef>
              </a:pPr>
              <a:r>
                <a:rPr lang="en-US" sz="3200" dirty="0" smtClean="0">
                  <a:solidFill>
                    <a:schemeClr val="accent6">
                      <a:lumMod val="75000"/>
                    </a:schemeClr>
                  </a:solidFill>
                  <a:latin typeface="Arial" panose="020B0604020202020204" pitchFamily="34" charset="0"/>
                  <a:cs typeface="Arial" panose="020B0604020202020204" pitchFamily="34" charset="0"/>
                </a:rPr>
                <a:t>a</a:t>
              </a:r>
              <a:endParaRPr lang="en-US" sz="3200" dirty="0">
                <a:solidFill>
                  <a:schemeClr val="accent6">
                    <a:lumMod val="75000"/>
                  </a:schemeClr>
                </a:solidFill>
                <a:latin typeface="Arial" panose="020B0604020202020204" pitchFamily="34" charset="0"/>
                <a:cs typeface="Arial" panose="020B0604020202020204" pitchFamily="34" charset="0"/>
              </a:endParaRPr>
            </a:p>
          </p:txBody>
        </p:sp>
        <p:sp>
          <p:nvSpPr>
            <p:cNvPr id="24" name="TextBox 6"/>
            <p:cNvSpPr txBox="1"/>
            <p:nvPr/>
          </p:nvSpPr>
          <p:spPr>
            <a:xfrm>
              <a:off x="5694262" y="1888008"/>
              <a:ext cx="1623693" cy="622723"/>
            </a:xfrm>
            <a:prstGeom prst="rect">
              <a:avLst/>
            </a:prstGeom>
          </p:spPr>
          <p:txBody>
            <a:bodyPr lIns="0" tIns="0" rIns="0" bIns="0" rtlCol="0" anchor="t">
              <a:spAutoFit/>
            </a:bodyPr>
            <a:lstStyle/>
            <a:p>
              <a:pPr marL="0" lvl="0" indent="0" algn="ctr">
                <a:lnSpc>
                  <a:spcPts val="3919"/>
                </a:lnSpc>
                <a:spcBef>
                  <a:spcPct val="0"/>
                </a:spcBef>
              </a:pPr>
              <a:r>
                <a:rPr lang="en-US" sz="3200" dirty="0" smtClean="0">
                  <a:solidFill>
                    <a:schemeClr val="accent6">
                      <a:lumMod val="75000"/>
                    </a:schemeClr>
                  </a:solidFill>
                  <a:latin typeface="Arial" panose="020B0604020202020204" pitchFamily="34" charset="0"/>
                  <a:cs typeface="Arial" panose="020B0604020202020204" pitchFamily="34" charset="0"/>
                </a:rPr>
                <a:t>h</a:t>
              </a:r>
              <a:endParaRPr lang="en-US" sz="3200" dirty="0">
                <a:solidFill>
                  <a:schemeClr val="accent6">
                    <a:lumMod val="75000"/>
                  </a:schemeClr>
                </a:solidFill>
                <a:latin typeface="Arial" panose="020B0604020202020204" pitchFamily="34" charset="0"/>
                <a:cs typeface="Arial" panose="020B0604020202020204" pitchFamily="34" charset="0"/>
              </a:endParaRPr>
            </a:p>
          </p:txBody>
        </p:sp>
        <p:sp>
          <p:nvSpPr>
            <p:cNvPr id="25" name="TextBox 7"/>
            <p:cNvSpPr txBox="1"/>
            <p:nvPr/>
          </p:nvSpPr>
          <p:spPr>
            <a:xfrm>
              <a:off x="6654838" y="3752404"/>
              <a:ext cx="1326235" cy="622723"/>
            </a:xfrm>
            <a:prstGeom prst="rect">
              <a:avLst/>
            </a:prstGeom>
          </p:spPr>
          <p:txBody>
            <a:bodyPr lIns="0" tIns="0" rIns="0" bIns="0" rtlCol="0" anchor="t">
              <a:spAutoFit/>
            </a:bodyPr>
            <a:lstStyle/>
            <a:p>
              <a:pPr marL="0" lvl="0" indent="0" algn="ctr">
                <a:lnSpc>
                  <a:spcPts val="3919"/>
                </a:lnSpc>
                <a:spcBef>
                  <a:spcPct val="0"/>
                </a:spcBef>
              </a:pPr>
              <a:r>
                <a:rPr lang="en-US" sz="3200" dirty="0" smtClean="0">
                  <a:solidFill>
                    <a:schemeClr val="accent6">
                      <a:lumMod val="75000"/>
                    </a:schemeClr>
                  </a:solidFill>
                  <a:latin typeface="Arial" panose="020B0604020202020204" pitchFamily="34" charset="0"/>
                  <a:cs typeface="Arial" panose="020B0604020202020204" pitchFamily="34" charset="0"/>
                </a:rPr>
                <a:t>b</a:t>
              </a:r>
              <a:endParaRPr lang="en-US" sz="3200" dirty="0">
                <a:solidFill>
                  <a:schemeClr val="accent6">
                    <a:lumMod val="75000"/>
                  </a:schemeClr>
                </a:solidFill>
                <a:latin typeface="Arial" panose="020B0604020202020204" pitchFamily="34" charset="0"/>
                <a:cs typeface="Arial" panose="020B0604020202020204" pitchFamily="34" charset="0"/>
              </a:endParaRPr>
            </a:p>
          </p:txBody>
        </p:sp>
      </p:grpSp>
      <p:sp>
        <p:nvSpPr>
          <p:cNvPr id="26" name="TextBox 25"/>
          <p:cNvSpPr txBox="1"/>
          <p:nvPr/>
        </p:nvSpPr>
        <p:spPr>
          <a:xfrm>
            <a:off x="2105408" y="952500"/>
            <a:ext cx="12067792"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Ta </a:t>
            </a:r>
            <a:r>
              <a:rPr lang="en-US" sz="4000" dirty="0" err="1" smtClean="0">
                <a:latin typeface="Arial" panose="020B0604020202020204" pitchFamily="34" charset="0"/>
                <a:cs typeface="Arial" panose="020B0604020202020204" pitchFamily="34" charset="0"/>
              </a:rPr>
              <a:t>kí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hiệu</a:t>
            </a:r>
            <a:r>
              <a:rPr lang="en-US" sz="4000"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S</a:t>
            </a:r>
            <a:r>
              <a:rPr lang="en-US" sz="4000" b="1" baseline="-25000" dirty="0" err="1" smtClean="0">
                <a:latin typeface="Arial" panose="020B0604020202020204" pitchFamily="34" charset="0"/>
                <a:cs typeface="Arial" panose="020B0604020202020204" pitchFamily="34" charset="0"/>
              </a:rPr>
              <a:t>xq</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quanh</a:t>
            </a:r>
            <a:r>
              <a:rPr lang="en-US" sz="4000"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V</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endParaRPr lang="en-US" sz="4000" dirty="0">
              <a:latin typeface="Arial" panose="020B0604020202020204" pitchFamily="34" charset="0"/>
              <a:cs typeface="Arial" panose="020B0604020202020204" pitchFamily="34" charset="0"/>
            </a:endParaRPr>
          </a:p>
        </p:txBody>
      </p:sp>
      <p:sp>
        <p:nvSpPr>
          <p:cNvPr id="27" name="Rectangle 26"/>
          <p:cNvSpPr/>
          <p:nvPr/>
        </p:nvSpPr>
        <p:spPr>
          <a:xfrm>
            <a:off x="2885995" y="6932376"/>
            <a:ext cx="5281182" cy="2200602"/>
          </a:xfrm>
          <a:prstGeom prst="rect">
            <a:avLst/>
          </a:prstGeom>
        </p:spPr>
        <p:txBody>
          <a:bodyPr wrap="square">
            <a:spAutoFit/>
          </a:bodyPr>
          <a:lstStyle/>
          <a:p>
            <a:pPr algn="just">
              <a:lnSpc>
                <a:spcPct val="150000"/>
              </a:lnSpc>
              <a:spcAft>
                <a:spcPts val="600"/>
              </a:spcAft>
            </a:pPr>
            <a:r>
              <a:rPr lang="nl-NL" sz="4400" dirty="0" smtClean="0">
                <a:solidFill>
                  <a:srgbClr val="000000"/>
                </a:solidFill>
                <a:latin typeface="Arial" panose="020B0604020202020204" pitchFamily="34" charset="0"/>
                <a:ea typeface="Cambria Math" panose="02040503050406030204" pitchFamily="18" charset="0"/>
                <a:cs typeface="Arial" panose="020B0604020202020204" pitchFamily="34" charset="0"/>
              </a:rPr>
              <a:t>S</a:t>
            </a:r>
            <a:r>
              <a:rPr lang="nl-NL" sz="4400" baseline="-25000" dirty="0" smtClean="0">
                <a:solidFill>
                  <a:srgbClr val="000000"/>
                </a:solidFill>
                <a:latin typeface="Arial" panose="020B0604020202020204" pitchFamily="34" charset="0"/>
                <a:ea typeface="Cambria Math" panose="02040503050406030204" pitchFamily="18" charset="0"/>
                <a:cs typeface="Arial" panose="020B0604020202020204" pitchFamily="34" charset="0"/>
              </a:rPr>
              <a:t>xq</a:t>
            </a:r>
            <a:r>
              <a:rPr lang="nl-NL" sz="4400" dirty="0">
                <a:solidFill>
                  <a:srgbClr val="000000"/>
                </a:solidFill>
                <a:latin typeface="Arial" panose="020B0604020202020204" pitchFamily="34" charset="0"/>
                <a:ea typeface="Cambria Math" panose="02040503050406030204" pitchFamily="18" charset="0"/>
                <a:cs typeface="Arial" panose="020B0604020202020204" pitchFamily="34" charset="0"/>
              </a:rPr>
              <a:t>= 2.(</a:t>
            </a:r>
            <a:r>
              <a:rPr lang="nl-NL" sz="4400" dirty="0" smtClean="0">
                <a:solidFill>
                  <a:srgbClr val="000000"/>
                </a:solidFill>
                <a:latin typeface="Arial" panose="020B0604020202020204" pitchFamily="34" charset="0"/>
                <a:ea typeface="Cambria Math" panose="02040503050406030204" pitchFamily="18" charset="0"/>
                <a:cs typeface="Arial" panose="020B0604020202020204" pitchFamily="34" charset="0"/>
              </a:rPr>
              <a:t>a + b). h </a:t>
            </a:r>
            <a:endParaRPr lang="en-US" sz="44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r>
              <a:rPr lang="nl-NL"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V </a:t>
            </a:r>
            <a:r>
              <a:rPr lang="nl-NL" sz="4400" dirty="0">
                <a:solidFill>
                  <a:srgbClr val="000000"/>
                </a:solidFill>
                <a:latin typeface="Arial" panose="020B0604020202020204" pitchFamily="34" charset="0"/>
                <a:ea typeface="Calibri" panose="020F0502020204030204" pitchFamily="34" charset="0"/>
                <a:cs typeface="Arial" panose="020B0604020202020204" pitchFamily="34" charset="0"/>
              </a:rPr>
              <a:t>= a</a:t>
            </a:r>
            <a:r>
              <a:rPr lang="nl-NL"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b. h </a:t>
            </a:r>
            <a:r>
              <a:rPr lang="nl-NL" sz="4400" dirty="0">
                <a:solidFill>
                  <a:srgbClr val="000000"/>
                </a:solidFill>
                <a:latin typeface="Arial" panose="020B0604020202020204" pitchFamily="34" charset="0"/>
                <a:ea typeface="Calibri" panose="020F0502020204030204" pitchFamily="34" charset="0"/>
                <a:cs typeface="Arial" panose="020B0604020202020204" pitchFamily="34" charset="0"/>
              </a:rPr>
              <a:t>= S</a:t>
            </a:r>
            <a:r>
              <a:rPr lang="nl-NL" sz="4400" baseline="-25000" dirty="0">
                <a:solidFill>
                  <a:srgbClr val="000000"/>
                </a:solidFill>
                <a:latin typeface="Arial" panose="020B0604020202020204" pitchFamily="34" charset="0"/>
                <a:ea typeface="Calibri" panose="020F0502020204030204" pitchFamily="34" charset="0"/>
                <a:cs typeface="Arial" panose="020B0604020202020204" pitchFamily="34" charset="0"/>
              </a:rPr>
              <a:t>đáy</a:t>
            </a:r>
            <a:r>
              <a:rPr lang="nl-NL"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h</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28" name="Group 3"/>
          <p:cNvGrpSpPr/>
          <p:nvPr/>
        </p:nvGrpSpPr>
        <p:grpSpPr>
          <a:xfrm>
            <a:off x="11563803" y="3555212"/>
            <a:ext cx="3008759" cy="3379565"/>
            <a:chOff x="0" y="0"/>
            <a:chExt cx="4501898" cy="5056722"/>
          </a:xfrm>
        </p:grpSpPr>
        <p:pic>
          <p:nvPicPr>
            <p:cNvPr id="29" name="Picture 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0"/>
              <a:ext cx="4501898" cy="4398738"/>
            </a:xfrm>
            <a:prstGeom prst="rect">
              <a:avLst/>
            </a:prstGeom>
          </p:spPr>
        </p:pic>
        <p:sp>
          <p:nvSpPr>
            <p:cNvPr id="30" name="TextBox 5"/>
            <p:cNvSpPr txBox="1"/>
            <p:nvPr/>
          </p:nvSpPr>
          <p:spPr>
            <a:xfrm>
              <a:off x="45316" y="4432021"/>
              <a:ext cx="3507595" cy="624701"/>
            </a:xfrm>
            <a:prstGeom prst="rect">
              <a:avLst/>
            </a:prstGeom>
          </p:spPr>
          <p:txBody>
            <a:bodyPr lIns="0" tIns="0" rIns="0" bIns="0" rtlCol="0" anchor="t">
              <a:spAutoFit/>
            </a:bodyPr>
            <a:lstStyle/>
            <a:p>
              <a:pPr marL="0" lvl="0" indent="0" algn="ctr">
                <a:lnSpc>
                  <a:spcPts val="3919"/>
                </a:lnSpc>
                <a:spcBef>
                  <a:spcPct val="0"/>
                </a:spcBef>
              </a:pPr>
              <a:r>
                <a:rPr lang="en-US" sz="3200" dirty="0" smtClean="0">
                  <a:solidFill>
                    <a:schemeClr val="accent6">
                      <a:lumMod val="75000"/>
                    </a:schemeClr>
                  </a:solidFill>
                  <a:latin typeface="Arial" panose="020B0604020202020204" pitchFamily="34" charset="0"/>
                  <a:cs typeface="Arial" panose="020B0604020202020204" pitchFamily="34" charset="0"/>
                </a:rPr>
                <a:t>a</a:t>
              </a:r>
              <a:endParaRPr lang="en-US" sz="3200" dirty="0">
                <a:solidFill>
                  <a:schemeClr val="accent6">
                    <a:lumMod val="75000"/>
                  </a:schemeClr>
                </a:solidFill>
                <a:latin typeface="Arial" panose="020B0604020202020204" pitchFamily="34" charset="0"/>
                <a:cs typeface="Arial" panose="020B0604020202020204" pitchFamily="34" charset="0"/>
              </a:endParaRPr>
            </a:p>
          </p:txBody>
        </p:sp>
      </p:grpSp>
      <p:sp>
        <p:nvSpPr>
          <p:cNvPr id="33" name="Rectangle 32"/>
          <p:cNvSpPr/>
          <p:nvPr/>
        </p:nvSpPr>
        <p:spPr>
          <a:xfrm>
            <a:off x="11594089" y="6980427"/>
            <a:ext cx="3360682" cy="2200602"/>
          </a:xfrm>
          <a:prstGeom prst="rect">
            <a:avLst/>
          </a:prstGeom>
        </p:spPr>
        <p:txBody>
          <a:bodyPr wrap="square">
            <a:spAutoFit/>
          </a:bodyPr>
          <a:lstStyle/>
          <a:p>
            <a:pPr>
              <a:lnSpc>
                <a:spcPct val="150000"/>
              </a:lnSpc>
              <a:spcAft>
                <a:spcPts val="600"/>
              </a:spcAft>
            </a:pPr>
            <a:r>
              <a:rPr lang="nl-NL" sz="4400" dirty="0">
                <a:solidFill>
                  <a:srgbClr val="000000"/>
                </a:solidFill>
                <a:latin typeface="Arial" panose="020B0604020202020204" pitchFamily="34" charset="0"/>
                <a:ea typeface="Calibri" panose="020F0502020204030204" pitchFamily="34" charset="0"/>
                <a:cs typeface="Arial" panose="020B0604020202020204" pitchFamily="34" charset="0"/>
              </a:rPr>
              <a:t>S</a:t>
            </a:r>
            <a:r>
              <a:rPr lang="nl-NL" sz="4400" baseline="-25000" dirty="0">
                <a:solidFill>
                  <a:srgbClr val="000000"/>
                </a:solidFill>
                <a:latin typeface="Arial" panose="020B0604020202020204" pitchFamily="34" charset="0"/>
                <a:ea typeface="Calibri" panose="020F0502020204030204" pitchFamily="34" charset="0"/>
                <a:cs typeface="Arial" panose="020B0604020202020204" pitchFamily="34" charset="0"/>
              </a:rPr>
              <a:t>xq</a:t>
            </a:r>
            <a:r>
              <a:rPr lang="nl-NL" sz="4400" dirty="0">
                <a:solidFill>
                  <a:srgbClr val="000000"/>
                </a:solidFill>
                <a:latin typeface="Arial" panose="020B0604020202020204" pitchFamily="34" charset="0"/>
                <a:ea typeface="Calibri" panose="020F0502020204030204" pitchFamily="34" charset="0"/>
                <a:cs typeface="Arial" panose="020B0604020202020204" pitchFamily="34" charset="0"/>
              </a:rPr>
              <a:t> = 4.a</a:t>
            </a:r>
            <a:r>
              <a:rPr lang="nl-NL" sz="4400" baseline="30000" dirty="0">
                <a:solidFill>
                  <a:srgbClr val="000000"/>
                </a:solidFill>
                <a:latin typeface="Arial" panose="020B0604020202020204" pitchFamily="34" charset="0"/>
                <a:ea typeface="Calibri" panose="020F0502020204030204" pitchFamily="34" charset="0"/>
                <a:cs typeface="Arial" panose="020B0604020202020204" pitchFamily="34" charset="0"/>
              </a:rPr>
              <a:t>2</a:t>
            </a:r>
            <a:endParaRPr lang="en-US" sz="44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r>
              <a:rPr lang="nl-NL"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V </a:t>
            </a:r>
            <a:r>
              <a:rPr lang="nl-NL" sz="4400" dirty="0">
                <a:solidFill>
                  <a:srgbClr val="000000"/>
                </a:solidFill>
                <a:latin typeface="Arial" panose="020B0604020202020204" pitchFamily="34" charset="0"/>
                <a:ea typeface="Calibri" panose="020F0502020204030204" pitchFamily="34" charset="0"/>
                <a:cs typeface="Arial" panose="020B0604020202020204" pitchFamily="34" charset="0"/>
              </a:rPr>
              <a:t>= a</a:t>
            </a:r>
            <a:r>
              <a:rPr lang="nl-NL" sz="4400" baseline="30000" dirty="0">
                <a:solidFill>
                  <a:srgbClr val="000000"/>
                </a:solidFill>
                <a:latin typeface="Arial" panose="020B0604020202020204" pitchFamily="34" charset="0"/>
                <a:ea typeface="Calibri" panose="020F0502020204030204" pitchFamily="34" charset="0"/>
                <a:cs typeface="Arial" panose="020B0604020202020204" pitchFamily="34" charset="0"/>
              </a:rPr>
              <a:t>3</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34" name="Group 16"/>
          <p:cNvGrpSpPr/>
          <p:nvPr/>
        </p:nvGrpSpPr>
        <p:grpSpPr>
          <a:xfrm rot="-458662">
            <a:off x="15018584" y="7924904"/>
            <a:ext cx="3479809" cy="2226473"/>
            <a:chOff x="0" y="0"/>
            <a:chExt cx="4639746" cy="2968631"/>
          </a:xfrm>
        </p:grpSpPr>
        <p:pic>
          <p:nvPicPr>
            <p:cNvPr id="35" name="Picture 17"/>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523816" y="0"/>
              <a:ext cx="3115929" cy="2968631"/>
            </a:xfrm>
            <a:prstGeom prst="rect">
              <a:avLst/>
            </a:prstGeom>
          </p:spPr>
        </p:pic>
        <p:pic>
          <p:nvPicPr>
            <p:cNvPr id="36" name="Picture 18"/>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634734">
              <a:off x="214495" y="237256"/>
              <a:ext cx="1700536" cy="2494119"/>
            </a:xfrm>
            <a:prstGeom prst="rect">
              <a:avLst/>
            </a:prstGeom>
          </p:spPr>
        </p:pic>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strVal val="#ppt_w+.3"/>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anim calcmode="lin" valueType="num">
                                      <p:cBhvr>
                                        <p:cTn id="20" dur="500" fill="hold"/>
                                        <p:tgtEl>
                                          <p:spTgt spid="21"/>
                                        </p:tgtEl>
                                        <p:attrNameLst>
                                          <p:attrName>ppt_x</p:attrName>
                                        </p:attrNameLst>
                                      </p:cBhvr>
                                      <p:tavLst>
                                        <p:tav tm="0">
                                          <p:val>
                                            <p:strVal val="#ppt_x"/>
                                          </p:val>
                                        </p:tav>
                                        <p:tav tm="100000">
                                          <p:val>
                                            <p:strVal val="#ppt_x"/>
                                          </p:val>
                                        </p:tav>
                                      </p:tavLst>
                                    </p:anim>
                                    <p:anim calcmode="lin" valueType="num">
                                      <p:cBhvr>
                                        <p:cTn id="21" dur="500" fill="hold"/>
                                        <p:tgtEl>
                                          <p:spTgt spid="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anim calcmode="lin" valueType="num">
                                      <p:cBhvr>
                                        <p:cTn id="25" dur="500" fill="hold"/>
                                        <p:tgtEl>
                                          <p:spTgt spid="27"/>
                                        </p:tgtEl>
                                        <p:attrNameLst>
                                          <p:attrName>ppt_x</p:attrName>
                                        </p:attrNameLst>
                                      </p:cBhvr>
                                      <p:tavLst>
                                        <p:tav tm="0">
                                          <p:val>
                                            <p:strVal val="#ppt_x"/>
                                          </p:val>
                                        </p:tav>
                                        <p:tav tm="100000">
                                          <p:val>
                                            <p:strVal val="#ppt_x"/>
                                          </p:val>
                                        </p:tav>
                                      </p:tavLst>
                                    </p:anim>
                                    <p:anim calcmode="lin" valueType="num">
                                      <p:cBhvr>
                                        <p:cTn id="26"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strVal val="#ppt_x"/>
                                          </p:val>
                                        </p:tav>
                                        <p:tav tm="100000">
                                          <p:val>
                                            <p:strVal val="#ppt_x"/>
                                          </p:val>
                                        </p:tav>
                                      </p:tavLst>
                                    </p:anim>
                                    <p:anim calcmode="lin" valueType="num">
                                      <p:cBhvr>
                                        <p:cTn id="33" dur="500" fill="hold"/>
                                        <p:tgtEl>
                                          <p:spTgt spid="28"/>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anim calcmode="lin" valueType="num">
                                      <p:cBhvr>
                                        <p:cTn id="37" dur="500" fill="hold"/>
                                        <p:tgtEl>
                                          <p:spTgt spid="33"/>
                                        </p:tgtEl>
                                        <p:attrNameLst>
                                          <p:attrName>ppt_x</p:attrName>
                                        </p:attrNameLst>
                                      </p:cBhvr>
                                      <p:tavLst>
                                        <p:tav tm="0">
                                          <p:val>
                                            <p:strVal val="#ppt_x"/>
                                          </p:val>
                                        </p:tav>
                                        <p:tav tm="100000">
                                          <p:val>
                                            <p:strVal val="#ppt_x"/>
                                          </p:val>
                                        </p:tav>
                                      </p:tavLst>
                                    </p:anim>
                                    <p:anim calcmode="lin" valueType="num">
                                      <p:cBhvr>
                                        <p:cTn id="38"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grpSp>
        <p:nvGrpSpPr>
          <p:cNvPr id="3" name="Group 3"/>
          <p:cNvGrpSpPr/>
          <p:nvPr/>
        </p:nvGrpSpPr>
        <p:grpSpPr>
          <a:xfrm>
            <a:off x="1028700" y="808337"/>
            <a:ext cx="7165354" cy="2092201"/>
            <a:chOff x="0" y="0"/>
            <a:chExt cx="9553805" cy="2789601"/>
          </a:xfrm>
        </p:grpSpPr>
        <p:grpSp>
          <p:nvGrpSpPr>
            <p:cNvPr id="4" name="Group 4"/>
            <p:cNvGrpSpPr/>
            <p:nvPr/>
          </p:nvGrpSpPr>
          <p:grpSpPr>
            <a:xfrm>
              <a:off x="1394800" y="328694"/>
              <a:ext cx="8159004" cy="2132212"/>
              <a:chOff x="0" y="0"/>
              <a:chExt cx="3530081" cy="922525"/>
            </a:xfrm>
          </p:grpSpPr>
          <p:sp>
            <p:nvSpPr>
              <p:cNvPr id="5" name="Freeform 5"/>
              <p:cNvSpPr/>
              <p:nvPr/>
            </p:nvSpPr>
            <p:spPr>
              <a:xfrm>
                <a:off x="0" y="0"/>
                <a:ext cx="3530081" cy="922525"/>
              </a:xfrm>
              <a:custGeom>
                <a:avLst/>
                <a:gdLst/>
                <a:ahLst/>
                <a:cxnLst/>
                <a:rect l="l" t="t" r="r" b="b"/>
                <a:pathLst>
                  <a:path w="3530081" h="922525">
                    <a:moveTo>
                      <a:pt x="3405621" y="922525"/>
                    </a:moveTo>
                    <a:lnTo>
                      <a:pt x="124460" y="922525"/>
                    </a:lnTo>
                    <a:cubicBezTo>
                      <a:pt x="55880" y="922525"/>
                      <a:pt x="0" y="866644"/>
                      <a:pt x="0" y="798065"/>
                    </a:cubicBezTo>
                    <a:lnTo>
                      <a:pt x="0" y="124460"/>
                    </a:lnTo>
                    <a:cubicBezTo>
                      <a:pt x="0" y="55880"/>
                      <a:pt x="55880" y="0"/>
                      <a:pt x="124460" y="0"/>
                    </a:cubicBezTo>
                    <a:lnTo>
                      <a:pt x="3405621" y="0"/>
                    </a:lnTo>
                    <a:cubicBezTo>
                      <a:pt x="3474201" y="0"/>
                      <a:pt x="3530081" y="55880"/>
                      <a:pt x="3530081" y="124460"/>
                    </a:cubicBezTo>
                    <a:lnTo>
                      <a:pt x="3530081" y="798065"/>
                    </a:lnTo>
                    <a:cubicBezTo>
                      <a:pt x="3530081" y="866645"/>
                      <a:pt x="3474201" y="922525"/>
                      <a:pt x="3405621" y="922525"/>
                    </a:cubicBezTo>
                    <a:close/>
                  </a:path>
                </a:pathLst>
              </a:custGeom>
              <a:solidFill>
                <a:srgbClr val="F2DA66"/>
              </a:solidFill>
            </p:spPr>
          </p:sp>
        </p:grpSp>
        <p:grpSp>
          <p:nvGrpSpPr>
            <p:cNvPr id="6" name="Group 6"/>
            <p:cNvGrpSpPr/>
            <p:nvPr/>
          </p:nvGrpSpPr>
          <p:grpSpPr>
            <a:xfrm>
              <a:off x="0" y="0"/>
              <a:ext cx="2789601" cy="2789601"/>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5F4D"/>
              </a:solidFill>
            </p:spPr>
          </p:sp>
        </p:grpSp>
      </p:gr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271427" y="1051065"/>
            <a:ext cx="1579646" cy="1579646"/>
          </a:xfrm>
          <a:prstGeom prst="rect">
            <a:avLst/>
          </a:prstGeom>
        </p:spPr>
      </p:pic>
      <p:sp>
        <p:nvSpPr>
          <p:cNvPr id="13" name="TextBox 13"/>
          <p:cNvSpPr txBox="1"/>
          <p:nvPr/>
        </p:nvSpPr>
        <p:spPr>
          <a:xfrm>
            <a:off x="3613143" y="1407953"/>
            <a:ext cx="3244857" cy="759760"/>
          </a:xfrm>
          <a:prstGeom prst="rect">
            <a:avLst/>
          </a:prstGeom>
        </p:spPr>
        <p:txBody>
          <a:bodyPr wrap="square" lIns="0" tIns="0" rIns="0" bIns="0" rtlCol="0" anchor="t">
            <a:spAutoFit/>
          </a:bodyPr>
          <a:lstStyle/>
          <a:p>
            <a:pPr>
              <a:lnSpc>
                <a:spcPts val="6454"/>
              </a:lnSpc>
            </a:pPr>
            <a:r>
              <a:rPr lang="en-US" sz="4610" b="1" dirty="0" err="1" smtClean="0">
                <a:latin typeface="Arial" panose="020B0604020202020204" pitchFamily="34" charset="0"/>
                <a:cs typeface="Arial" panose="020B0604020202020204" pitchFamily="34" charset="0"/>
              </a:rPr>
              <a:t>Ví</a:t>
            </a:r>
            <a:r>
              <a:rPr lang="en-US" sz="4610" b="1" dirty="0" smtClean="0">
                <a:latin typeface="Arial" panose="020B0604020202020204" pitchFamily="34" charset="0"/>
                <a:cs typeface="Arial" panose="020B0604020202020204" pitchFamily="34" charset="0"/>
              </a:rPr>
              <a:t> </a:t>
            </a:r>
            <a:r>
              <a:rPr lang="en-US" sz="4610" b="1" dirty="0" err="1" smtClean="0">
                <a:latin typeface="Arial" panose="020B0604020202020204" pitchFamily="34" charset="0"/>
                <a:cs typeface="Arial" panose="020B0604020202020204" pitchFamily="34" charset="0"/>
              </a:rPr>
              <a:t>dụ</a:t>
            </a:r>
            <a:r>
              <a:rPr lang="en-US" sz="4610" b="1" dirty="0" smtClean="0">
                <a:latin typeface="Arial" panose="020B0604020202020204" pitchFamily="34" charset="0"/>
                <a:cs typeface="Arial" panose="020B0604020202020204" pitchFamily="34" charset="0"/>
              </a:rPr>
              <a:t> 1:</a:t>
            </a:r>
            <a:endParaRPr lang="en-US" sz="4610" b="1" dirty="0">
              <a:latin typeface="Arial" panose="020B0604020202020204" pitchFamily="34" charset="0"/>
              <a:cs typeface="Arial" panose="020B0604020202020204" pitchFamily="34" charset="0"/>
            </a:endParaRPr>
          </a:p>
        </p:txBody>
      </p:sp>
      <p:sp>
        <p:nvSpPr>
          <p:cNvPr id="16" name="TextBox 15"/>
          <p:cNvSpPr txBox="1"/>
          <p:nvPr/>
        </p:nvSpPr>
        <p:spPr>
          <a:xfrm>
            <a:off x="1073753" y="3346789"/>
            <a:ext cx="11387232" cy="4708981"/>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Diện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quanh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hộp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chữ</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cạnh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30 m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20 m, </a:t>
            </a:r>
            <a:r>
              <a:rPr lang="en-US" sz="4000" dirty="0" err="1" smtClean="0">
                <a:latin typeface="Arial" panose="020B0604020202020204" pitchFamily="34" charset="0"/>
                <a:cs typeface="Arial" panose="020B0604020202020204" pitchFamily="34" charset="0"/>
              </a:rPr>
              <a:t>chiều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cao</a:t>
            </a:r>
            <a:r>
              <a:rPr lang="en-US" sz="4000" dirty="0" smtClean="0">
                <a:latin typeface="Arial" panose="020B0604020202020204" pitchFamily="34" charset="0"/>
                <a:cs typeface="Arial" panose="020B0604020202020204" pitchFamily="34" charset="0"/>
              </a:rPr>
              <a:t> 50 m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err="1" smtClean="0">
                <a:latin typeface="Arial" panose="020B0604020202020204" pitchFamily="34" charset="0"/>
                <a:cs typeface="Arial" panose="020B0604020202020204" pitchFamily="34" charset="0"/>
              </a:rPr>
              <a:t>S</a:t>
            </a:r>
            <a:r>
              <a:rPr lang="en-US" sz="4000" baseline="-25000" dirty="0" err="1" smtClean="0">
                <a:latin typeface="Arial" panose="020B0604020202020204" pitchFamily="34" charset="0"/>
                <a:cs typeface="Arial" panose="020B0604020202020204" pitchFamily="34" charset="0"/>
              </a:rPr>
              <a:t>xq</a:t>
            </a:r>
            <a:r>
              <a:rPr lang="en-US" sz="4000" baseline="30000"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2. (a + b). h = 2. (30 + 20). 50 = 5 000 (m</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V = a. b. h = 30. 20. 50 = 30 000 (m</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pSp>
        <p:nvGrpSpPr>
          <p:cNvPr id="17" name="Group 4"/>
          <p:cNvGrpSpPr/>
          <p:nvPr/>
        </p:nvGrpSpPr>
        <p:grpSpPr>
          <a:xfrm>
            <a:off x="13030200" y="2324100"/>
            <a:ext cx="4556304" cy="6479985"/>
            <a:chOff x="0" y="0"/>
            <a:chExt cx="7854889" cy="4928135"/>
          </a:xfrm>
        </p:grpSpPr>
        <p:pic>
          <p:nvPicPr>
            <p:cNvPr id="18"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0"/>
              <a:ext cx="7854889" cy="4398738"/>
            </a:xfrm>
            <a:prstGeom prst="rect">
              <a:avLst/>
            </a:prstGeom>
          </p:spPr>
        </p:pic>
        <p:sp>
          <p:nvSpPr>
            <p:cNvPr id="19" name="TextBox 6"/>
            <p:cNvSpPr txBox="1"/>
            <p:nvPr/>
          </p:nvSpPr>
          <p:spPr>
            <a:xfrm>
              <a:off x="2766029" y="4563118"/>
              <a:ext cx="962195" cy="365017"/>
            </a:xfrm>
            <a:prstGeom prst="rect">
              <a:avLst/>
            </a:prstGeom>
          </p:spPr>
          <p:txBody>
            <a:bodyPr wrap="square" lIns="0" tIns="0" rIns="0" bIns="0" rtlCol="0" anchor="t">
              <a:spAutoFit/>
            </a:bodyPr>
            <a:lstStyle/>
            <a:p>
              <a:pPr marL="0" lvl="0" indent="0" algn="ctr">
                <a:lnSpc>
                  <a:spcPts val="4199"/>
                </a:lnSpc>
                <a:spcBef>
                  <a:spcPct val="0"/>
                </a:spcBef>
              </a:pPr>
              <a:r>
                <a:rPr lang="en-US" sz="2999" dirty="0" smtClean="0">
                  <a:solidFill>
                    <a:srgbClr val="002060"/>
                  </a:solidFill>
                  <a:latin typeface="Arial" panose="020B0604020202020204" pitchFamily="34" charset="0"/>
                  <a:cs typeface="Arial" panose="020B0604020202020204" pitchFamily="34" charset="0"/>
                </a:rPr>
                <a:t>30</a:t>
              </a:r>
              <a:endParaRPr lang="en-US" sz="2999" u="none" dirty="0">
                <a:solidFill>
                  <a:srgbClr val="002060"/>
                </a:solidFill>
                <a:latin typeface="Arial" panose="020B0604020202020204" pitchFamily="34" charset="0"/>
                <a:cs typeface="Arial" panose="020B0604020202020204" pitchFamily="34" charset="0"/>
              </a:endParaRPr>
            </a:p>
          </p:txBody>
        </p:sp>
        <p:sp>
          <p:nvSpPr>
            <p:cNvPr id="20" name="TextBox 7"/>
            <p:cNvSpPr txBox="1"/>
            <p:nvPr/>
          </p:nvSpPr>
          <p:spPr>
            <a:xfrm>
              <a:off x="1962611" y="1437742"/>
              <a:ext cx="803419" cy="365017"/>
            </a:xfrm>
            <a:prstGeom prst="rect">
              <a:avLst/>
            </a:prstGeom>
          </p:spPr>
          <p:txBody>
            <a:bodyPr wrap="square" lIns="0" tIns="0" rIns="0" bIns="0" rtlCol="0" anchor="t">
              <a:spAutoFit/>
            </a:bodyPr>
            <a:lstStyle/>
            <a:p>
              <a:pPr marL="0" lvl="0" indent="0" algn="ctr">
                <a:lnSpc>
                  <a:spcPts val="4199"/>
                </a:lnSpc>
                <a:spcBef>
                  <a:spcPct val="0"/>
                </a:spcBef>
              </a:pPr>
              <a:r>
                <a:rPr lang="en-US" sz="2999" dirty="0" smtClean="0">
                  <a:solidFill>
                    <a:srgbClr val="002060"/>
                  </a:solidFill>
                  <a:latin typeface="Arial" panose="020B0604020202020204" pitchFamily="34" charset="0"/>
                  <a:cs typeface="Arial" panose="020B0604020202020204" pitchFamily="34" charset="0"/>
                </a:rPr>
                <a:t>50</a:t>
              </a:r>
              <a:endParaRPr lang="en-US" sz="2999" u="none" dirty="0">
                <a:solidFill>
                  <a:srgbClr val="002060"/>
                </a:solidFill>
                <a:latin typeface="Arial" panose="020B0604020202020204" pitchFamily="34" charset="0"/>
                <a:cs typeface="Arial" panose="020B0604020202020204" pitchFamily="34" charset="0"/>
              </a:endParaRPr>
            </a:p>
          </p:txBody>
        </p:sp>
        <p:sp>
          <p:nvSpPr>
            <p:cNvPr id="21" name="TextBox 8"/>
            <p:cNvSpPr txBox="1"/>
            <p:nvPr/>
          </p:nvSpPr>
          <p:spPr>
            <a:xfrm>
              <a:off x="7041657" y="3830066"/>
              <a:ext cx="813232" cy="365017"/>
            </a:xfrm>
            <a:prstGeom prst="rect">
              <a:avLst/>
            </a:prstGeom>
          </p:spPr>
          <p:txBody>
            <a:bodyPr wrap="square" lIns="0" tIns="0" rIns="0" bIns="0" rtlCol="0" anchor="t">
              <a:spAutoFit/>
            </a:bodyPr>
            <a:lstStyle/>
            <a:p>
              <a:pPr marL="0" lvl="0" indent="0" algn="ctr">
                <a:lnSpc>
                  <a:spcPts val="4199"/>
                </a:lnSpc>
                <a:spcBef>
                  <a:spcPct val="0"/>
                </a:spcBef>
              </a:pPr>
              <a:r>
                <a:rPr lang="en-US" sz="2999" dirty="0" smtClean="0">
                  <a:solidFill>
                    <a:srgbClr val="002060"/>
                  </a:solidFill>
                  <a:latin typeface="Arial" panose="020B0604020202020204" pitchFamily="34" charset="0"/>
                  <a:cs typeface="Arial" panose="020B0604020202020204" pitchFamily="34" charset="0"/>
                </a:rPr>
                <a:t>20</a:t>
              </a:r>
              <a:endParaRPr lang="en-US" sz="2999" u="none" dirty="0">
                <a:solidFill>
                  <a:srgbClr val="002060"/>
                </a:solidFill>
                <a:latin typeface="Arial" panose="020B0604020202020204" pitchFamily="34" charset="0"/>
                <a:cs typeface="Arial" panose="020B0604020202020204" pitchFamily="34" charset="0"/>
              </a:endParaRPr>
            </a:p>
          </p:txBody>
        </p:sp>
      </p:grpSp>
      <p:pic>
        <p:nvPicPr>
          <p:cNvPr id="22"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9695260" y="642152"/>
            <a:ext cx="1998887" cy="2276166"/>
          </a:xfrm>
          <a:prstGeom prst="rect">
            <a:avLst/>
          </a:prstGeom>
        </p:spPr>
      </p:pic>
      <p:grpSp>
        <p:nvGrpSpPr>
          <p:cNvPr id="23" name="Group 16"/>
          <p:cNvGrpSpPr/>
          <p:nvPr/>
        </p:nvGrpSpPr>
        <p:grpSpPr>
          <a:xfrm rot="-458662">
            <a:off x="3745767" y="8362558"/>
            <a:ext cx="3479809" cy="2226473"/>
            <a:chOff x="0" y="0"/>
            <a:chExt cx="4639746" cy="2968631"/>
          </a:xfrm>
        </p:grpSpPr>
        <p:pic>
          <p:nvPicPr>
            <p:cNvPr id="24"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23816" y="0"/>
              <a:ext cx="3115929" cy="2968631"/>
            </a:xfrm>
            <a:prstGeom prst="rect">
              <a:avLst/>
            </a:prstGeom>
          </p:spPr>
        </p:pic>
        <p:pic>
          <p:nvPicPr>
            <p:cNvPr id="25" name="Picture 18"/>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634734">
              <a:off x="214495" y="237256"/>
              <a:ext cx="1700536" cy="2494119"/>
            </a:xfrm>
            <a:prstGeom prst="rect">
              <a:avLst/>
            </a:prstGeom>
          </p:spPr>
        </p:pic>
      </p:grpSp>
    </p:spTree>
    <p:extLst>
      <p:ext uri="{BB962C8B-B14F-4D97-AF65-F5344CB8AC3E}">
        <p14:creationId xmlns:p14="http://schemas.microsoft.com/office/powerpoint/2010/main" val="495158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 calcmode="lin" valueType="num">
                                      <p:cBhvr>
                                        <p:cTn id="25" dur="500" fill="hold"/>
                                        <p:tgtEl>
                                          <p:spTgt spid="16">
                                            <p:txEl>
                                              <p:pRg st="0" end="0"/>
                                            </p:txEl>
                                          </p:spTgt>
                                        </p:tgtEl>
                                        <p:attrNameLst>
                                          <p:attrName>ppt_w</p:attrName>
                                        </p:attrNameLst>
                                      </p:cBhvr>
                                      <p:tavLst>
                                        <p:tav tm="0">
                                          <p:val>
                                            <p:strVal val="#ppt_w+.3"/>
                                          </p:val>
                                        </p:tav>
                                        <p:tav tm="100000">
                                          <p:val>
                                            <p:strVal val="#ppt_w"/>
                                          </p:val>
                                        </p:tav>
                                      </p:tavLst>
                                    </p:anim>
                                    <p:anim calcmode="lin" valueType="num">
                                      <p:cBhvr>
                                        <p:cTn id="26" dur="5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27" dur="500"/>
                                        <p:tgtEl>
                                          <p:spTgt spid="16">
                                            <p:txEl>
                                              <p:pRg st="0" end="0"/>
                                            </p:txEl>
                                          </p:spTgt>
                                        </p:tgtEl>
                                      </p:cBhvr>
                                    </p:animEffect>
                                  </p:childTnLst>
                                </p:cTn>
                              </p:par>
                              <p:par>
                                <p:cTn id="28" presetID="50" presetClass="entr" presetSubtype="0" decel="100000" fill="hold" nodeType="withEffect">
                                  <p:stCondLst>
                                    <p:cond delay="0"/>
                                  </p:stCondLst>
                                  <p:childTnLst>
                                    <p:set>
                                      <p:cBhvr>
                                        <p:cTn id="29" dur="1" fill="hold">
                                          <p:stCondLst>
                                            <p:cond delay="0"/>
                                          </p:stCondLst>
                                        </p:cTn>
                                        <p:tgtEl>
                                          <p:spTgt spid="16">
                                            <p:txEl>
                                              <p:pRg st="1" end="1"/>
                                            </p:txEl>
                                          </p:spTgt>
                                        </p:tgtEl>
                                        <p:attrNameLst>
                                          <p:attrName>style.visibility</p:attrName>
                                        </p:attrNameLst>
                                      </p:cBhvr>
                                      <p:to>
                                        <p:strVal val="visible"/>
                                      </p:to>
                                    </p:set>
                                    <p:anim calcmode="lin" valueType="num">
                                      <p:cBhvr>
                                        <p:cTn id="30" dur="500" fill="hold"/>
                                        <p:tgtEl>
                                          <p:spTgt spid="16">
                                            <p:txEl>
                                              <p:pRg st="1" end="1"/>
                                            </p:txEl>
                                          </p:spTgt>
                                        </p:tgtEl>
                                        <p:attrNameLst>
                                          <p:attrName>ppt_w</p:attrName>
                                        </p:attrNameLst>
                                      </p:cBhvr>
                                      <p:tavLst>
                                        <p:tav tm="0">
                                          <p:val>
                                            <p:strVal val="#ppt_w+.3"/>
                                          </p:val>
                                        </p:tav>
                                        <p:tav tm="100000">
                                          <p:val>
                                            <p:strVal val="#ppt_w"/>
                                          </p:val>
                                        </p:tav>
                                      </p:tavLst>
                                    </p:anim>
                                    <p:anim calcmode="lin" valueType="num">
                                      <p:cBhvr>
                                        <p:cTn id="31" dur="500" fill="hold"/>
                                        <p:tgtEl>
                                          <p:spTgt spid="16">
                                            <p:txEl>
                                              <p:pRg st="1" end="1"/>
                                            </p:txEl>
                                          </p:spTgt>
                                        </p:tgtEl>
                                        <p:attrNameLst>
                                          <p:attrName>ppt_h</p:attrName>
                                        </p:attrNameLst>
                                      </p:cBhvr>
                                      <p:tavLst>
                                        <p:tav tm="0">
                                          <p:val>
                                            <p:strVal val="#ppt_h"/>
                                          </p:val>
                                        </p:tav>
                                        <p:tav tm="100000">
                                          <p:val>
                                            <p:strVal val="#ppt_h"/>
                                          </p:val>
                                        </p:tav>
                                      </p:tavLst>
                                    </p:anim>
                                    <p:animEffect transition="in" filter="fade">
                                      <p:cBhvr>
                                        <p:cTn id="32" dur="500"/>
                                        <p:tgtEl>
                                          <p:spTgt spid="16">
                                            <p:txEl>
                                              <p:pRg st="1" end="1"/>
                                            </p:txEl>
                                          </p:spTgt>
                                        </p:tgtEl>
                                      </p:cBhvr>
                                    </p:animEffect>
                                  </p:childTnLst>
                                </p:cTn>
                              </p:par>
                              <p:par>
                                <p:cTn id="33" presetID="50" presetClass="entr" presetSubtype="0" decel="100000" fill="hold" nodeType="withEffect">
                                  <p:stCondLst>
                                    <p:cond delay="0"/>
                                  </p:stCondLst>
                                  <p:childTnLst>
                                    <p:set>
                                      <p:cBhvr>
                                        <p:cTn id="34" dur="1" fill="hold">
                                          <p:stCondLst>
                                            <p:cond delay="0"/>
                                          </p:stCondLst>
                                        </p:cTn>
                                        <p:tgtEl>
                                          <p:spTgt spid="16">
                                            <p:txEl>
                                              <p:pRg st="2" end="2"/>
                                            </p:txEl>
                                          </p:spTgt>
                                        </p:tgtEl>
                                        <p:attrNameLst>
                                          <p:attrName>style.visibility</p:attrName>
                                        </p:attrNameLst>
                                      </p:cBhvr>
                                      <p:to>
                                        <p:strVal val="visible"/>
                                      </p:to>
                                    </p:set>
                                    <p:anim calcmode="lin" valueType="num">
                                      <p:cBhvr>
                                        <p:cTn id="35" dur="500" fill="hold"/>
                                        <p:tgtEl>
                                          <p:spTgt spid="16">
                                            <p:txEl>
                                              <p:pRg st="2" end="2"/>
                                            </p:txEl>
                                          </p:spTgt>
                                        </p:tgtEl>
                                        <p:attrNameLst>
                                          <p:attrName>ppt_w</p:attrName>
                                        </p:attrNameLst>
                                      </p:cBhvr>
                                      <p:tavLst>
                                        <p:tav tm="0">
                                          <p:val>
                                            <p:strVal val="#ppt_w+.3"/>
                                          </p:val>
                                        </p:tav>
                                        <p:tav tm="100000">
                                          <p:val>
                                            <p:strVal val="#ppt_w"/>
                                          </p:val>
                                        </p:tav>
                                      </p:tavLst>
                                    </p:anim>
                                    <p:anim calcmode="lin" valueType="num">
                                      <p:cBhvr>
                                        <p:cTn id="36" dur="500" fill="hold"/>
                                        <p:tgtEl>
                                          <p:spTgt spid="16">
                                            <p:txEl>
                                              <p:pRg st="2" end="2"/>
                                            </p:txEl>
                                          </p:spTgt>
                                        </p:tgtEl>
                                        <p:attrNameLst>
                                          <p:attrName>ppt_h</p:attrName>
                                        </p:attrNameLst>
                                      </p:cBhvr>
                                      <p:tavLst>
                                        <p:tav tm="0">
                                          <p:val>
                                            <p:strVal val="#ppt_h"/>
                                          </p:val>
                                        </p:tav>
                                        <p:tav tm="100000">
                                          <p:val>
                                            <p:strVal val="#ppt_h"/>
                                          </p:val>
                                        </p:tav>
                                      </p:tavLst>
                                    </p:anim>
                                    <p:animEffect transition="in" filter="fade">
                                      <p:cBhvr>
                                        <p:cTn id="37" dur="500"/>
                                        <p:tgtEl>
                                          <p:spTgt spid="16">
                                            <p:txEl>
                                              <p:pRg st="2" end="2"/>
                                            </p:txEl>
                                          </p:spTgt>
                                        </p:tgtEl>
                                      </p:cBhvr>
                                    </p:animEffect>
                                  </p:childTnLst>
                                </p:cTn>
                              </p:par>
                              <p:par>
                                <p:cTn id="38" presetID="16" presetClass="entr" presetSubtype="26"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Horizontal)">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grpSp>
        <p:nvGrpSpPr>
          <p:cNvPr id="3" name="Group 3"/>
          <p:cNvGrpSpPr/>
          <p:nvPr/>
        </p:nvGrpSpPr>
        <p:grpSpPr>
          <a:xfrm>
            <a:off x="1280229" y="796943"/>
            <a:ext cx="15712371" cy="8237198"/>
            <a:chOff x="-731427" y="-106328"/>
            <a:chExt cx="20949828" cy="10982931"/>
          </a:xfrm>
        </p:grpSpPr>
        <p:grpSp>
          <p:nvGrpSpPr>
            <p:cNvPr id="4" name="Group 4"/>
            <p:cNvGrpSpPr/>
            <p:nvPr/>
          </p:nvGrpSpPr>
          <p:grpSpPr>
            <a:xfrm>
              <a:off x="-304801" y="252126"/>
              <a:ext cx="20523202" cy="10624477"/>
              <a:chOff x="-775400" y="0"/>
              <a:chExt cx="11576230" cy="5992801"/>
            </a:xfrm>
          </p:grpSpPr>
          <p:sp>
            <p:nvSpPr>
              <p:cNvPr id="5" name="Freeform 5"/>
              <p:cNvSpPr/>
              <p:nvPr/>
            </p:nvSpPr>
            <p:spPr>
              <a:xfrm>
                <a:off x="-775400" y="0"/>
                <a:ext cx="11576230" cy="5992801"/>
              </a:xfrm>
              <a:custGeom>
                <a:avLst/>
                <a:gdLst/>
                <a:ahLst/>
                <a:cxnLst/>
                <a:rect l="l" t="t" r="r" b="b"/>
                <a:pathLst>
                  <a:path w="3530081" h="922525">
                    <a:moveTo>
                      <a:pt x="3405621" y="922525"/>
                    </a:moveTo>
                    <a:lnTo>
                      <a:pt x="124460" y="922525"/>
                    </a:lnTo>
                    <a:cubicBezTo>
                      <a:pt x="55880" y="922525"/>
                      <a:pt x="0" y="866644"/>
                      <a:pt x="0" y="798065"/>
                    </a:cubicBezTo>
                    <a:lnTo>
                      <a:pt x="0" y="124460"/>
                    </a:lnTo>
                    <a:cubicBezTo>
                      <a:pt x="0" y="55880"/>
                      <a:pt x="55880" y="0"/>
                      <a:pt x="124460" y="0"/>
                    </a:cubicBezTo>
                    <a:lnTo>
                      <a:pt x="3405621" y="0"/>
                    </a:lnTo>
                    <a:cubicBezTo>
                      <a:pt x="3474201" y="0"/>
                      <a:pt x="3530081" y="55880"/>
                      <a:pt x="3530081" y="124460"/>
                    </a:cubicBezTo>
                    <a:lnTo>
                      <a:pt x="3530081" y="798065"/>
                    </a:lnTo>
                    <a:cubicBezTo>
                      <a:pt x="3530081" y="866645"/>
                      <a:pt x="3474201" y="922525"/>
                      <a:pt x="3405621" y="922525"/>
                    </a:cubicBezTo>
                    <a:close/>
                  </a:path>
                </a:pathLst>
              </a:custGeom>
              <a:solidFill>
                <a:schemeClr val="accent5">
                  <a:lumMod val="60000"/>
                  <a:lumOff val="40000"/>
                </a:schemeClr>
              </a:solidFill>
            </p:spPr>
          </p:sp>
        </p:grpSp>
        <p:grpSp>
          <p:nvGrpSpPr>
            <p:cNvPr id="6" name="Group 6"/>
            <p:cNvGrpSpPr/>
            <p:nvPr/>
          </p:nvGrpSpPr>
          <p:grpSpPr>
            <a:xfrm>
              <a:off x="-731427" y="-106328"/>
              <a:ext cx="2130224" cy="2139772"/>
              <a:chOff x="-2170586" y="-315540"/>
              <a:chExt cx="6321665" cy="6350000"/>
            </a:xfrm>
          </p:grpSpPr>
          <p:sp>
            <p:nvSpPr>
              <p:cNvPr id="7" name="Freeform 7"/>
              <p:cNvSpPr/>
              <p:nvPr/>
            </p:nvSpPr>
            <p:spPr>
              <a:xfrm>
                <a:off x="-2170586" y="-31554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5F4D"/>
              </a:solidFill>
            </p:spPr>
          </p:sp>
        </p:grpSp>
      </p:grpSp>
      <p:pic>
        <p:nvPicPr>
          <p:cNvPr id="17" name="Picture 1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66816" y="1187110"/>
            <a:ext cx="824494" cy="824494"/>
          </a:xfrm>
          <a:prstGeom prst="rect">
            <a:avLst/>
          </a:prstGeom>
        </p:spPr>
      </p:pic>
      <p:pic>
        <p:nvPicPr>
          <p:cNvPr id="20"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123986" y="4820920"/>
            <a:ext cx="2808430" cy="2899024"/>
          </a:xfrm>
          <a:prstGeom prst="rect">
            <a:avLst/>
          </a:prstGeom>
        </p:spPr>
      </p:pic>
      <p:sp>
        <p:nvSpPr>
          <p:cNvPr id="26" name="TextBox 25"/>
          <p:cNvSpPr txBox="1"/>
          <p:nvPr/>
        </p:nvSpPr>
        <p:spPr>
          <a:xfrm>
            <a:off x="2877897" y="2011604"/>
            <a:ext cx="12954000" cy="7478970"/>
          </a:xfrm>
          <a:prstGeom prst="rect">
            <a:avLst/>
          </a:prstGeom>
          <a:noFill/>
        </p:spPr>
        <p:txBody>
          <a:bodyPr wrap="square" rtlCol="0">
            <a:spAutoFit/>
          </a:bodyPr>
          <a:lstStyle/>
          <a:p>
            <a:pPr algn="just">
              <a:lnSpc>
                <a:spcPct val="150000"/>
              </a:lnSpc>
            </a:pPr>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tập</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thêm</a:t>
            </a:r>
            <a:r>
              <a:rPr lang="en-US" sz="4000" b="1" dirty="0" smtClean="0">
                <a:latin typeface="Arial" panose="020B0604020202020204" pitchFamily="34" charset="0"/>
                <a:cs typeface="Arial" panose="020B0604020202020204" pitchFamily="34" charset="0"/>
              </a:rPr>
              <a:t>: </a:t>
            </a:r>
            <a:r>
              <a:rPr lang="vi-VN" sz="4000" dirty="0" smtClean="0">
                <a:cs typeface="Arial" panose="020B0604020202020204" pitchFamily="34" charset="0"/>
              </a:rPr>
              <a:t>Cho </a:t>
            </a:r>
            <a:r>
              <a:rPr lang="vi-VN" sz="4000" dirty="0">
                <a:cs typeface="Arial" panose="020B0604020202020204" pitchFamily="34" charset="0"/>
              </a:rPr>
              <a:t>hình hộp chữ nhật có kích thước như hình vẽ:</a:t>
            </a:r>
          </a:p>
          <a:p>
            <a:pPr algn="just">
              <a:lnSpc>
                <a:spcPct val="150000"/>
              </a:lnSpc>
            </a:pPr>
            <a:r>
              <a:rPr lang="vi-VN" sz="4000" dirty="0">
                <a:cs typeface="Arial" panose="020B0604020202020204" pitchFamily="34" charset="0"/>
              </a:rPr>
              <a:t> </a:t>
            </a:r>
            <a:endParaRPr lang="en-US" sz="4000" dirty="0" smtClean="0">
              <a:cs typeface="Arial" panose="020B0604020202020204" pitchFamily="34" charset="0"/>
            </a:endParaRPr>
          </a:p>
          <a:p>
            <a:pPr algn="just">
              <a:lnSpc>
                <a:spcPct val="150000"/>
              </a:lnSpc>
            </a:pPr>
            <a:endParaRPr lang="vi-VN" sz="4000" dirty="0">
              <a:cs typeface="Arial" panose="020B0604020202020204" pitchFamily="34" charset="0"/>
            </a:endParaRPr>
          </a:p>
          <a:p>
            <a:pPr algn="just">
              <a:lnSpc>
                <a:spcPct val="150000"/>
              </a:lnSpc>
            </a:pPr>
            <a:endParaRPr lang="en-US" sz="4000" dirty="0" smtClean="0">
              <a:cs typeface="Arial" panose="020B0604020202020204" pitchFamily="34" charset="0"/>
            </a:endParaRPr>
          </a:p>
          <a:p>
            <a:pPr algn="just">
              <a:lnSpc>
                <a:spcPct val="150000"/>
              </a:lnSpc>
            </a:pPr>
            <a:r>
              <a:rPr lang="vi-VN" sz="4000" dirty="0" smtClean="0">
                <a:cs typeface="Arial" panose="020B0604020202020204" pitchFamily="34" charset="0"/>
              </a:rPr>
              <a:t>Biết </a:t>
            </a:r>
            <a:r>
              <a:rPr lang="vi-VN" sz="4000" dirty="0">
                <a:cs typeface="Arial" panose="020B0604020202020204" pitchFamily="34" charset="0"/>
              </a:rPr>
              <a:t>diện tích mặt đáy ABCD là 570 </a:t>
            </a:r>
            <a:r>
              <a:rPr lang="vi-VN" sz="4000" dirty="0" smtClean="0">
                <a:cs typeface="Arial" panose="020B0604020202020204" pitchFamily="34" charset="0"/>
              </a:rPr>
              <a:t>c</a:t>
            </a:r>
            <a:r>
              <a:rPr lang="en-US" sz="4000" dirty="0" smtClean="0">
                <a:cs typeface="Arial" panose="020B0604020202020204" pitchFamily="34" charset="0"/>
              </a:rPr>
              <a:t>m</a:t>
            </a:r>
            <a:r>
              <a:rPr lang="en-US" sz="4000" baseline="30000" dirty="0" smtClean="0">
                <a:cs typeface="Arial" panose="020B0604020202020204" pitchFamily="34" charset="0"/>
              </a:rPr>
              <a:t>2</a:t>
            </a:r>
            <a:r>
              <a:rPr lang="vi-VN" sz="4000" dirty="0" smtClean="0">
                <a:cs typeface="Arial" panose="020B0604020202020204" pitchFamily="34" charset="0"/>
              </a:rPr>
              <a:t>. </a:t>
            </a:r>
            <a:r>
              <a:rPr lang="vi-VN" sz="4000" dirty="0">
                <a:cs typeface="Arial" panose="020B0604020202020204" pitchFamily="34" charset="0"/>
              </a:rPr>
              <a:t>Tính diện tích mặt bên DAEH.</a:t>
            </a:r>
          </a:p>
          <a:p>
            <a:pPr algn="just">
              <a:lnSpc>
                <a:spcPct val="150000"/>
              </a:lnSpc>
            </a:pPr>
            <a:r>
              <a:rPr lang="en-US" sz="4000" b="1" dirty="0" smtClean="0">
                <a:latin typeface="Arial" panose="020B0604020202020204" pitchFamily="34" charset="0"/>
                <a:cs typeface="Arial" panose="020B0604020202020204" pitchFamily="34" charset="0"/>
              </a:rPr>
              <a:t> </a:t>
            </a:r>
            <a:endParaRPr lang="en-US" sz="4000" b="1" dirty="0">
              <a:latin typeface="Arial" panose="020B0604020202020204" pitchFamily="34" charset="0"/>
              <a:cs typeface="Arial" panose="020B0604020202020204" pitchFamily="34" charset="0"/>
            </a:endParaRPr>
          </a:p>
        </p:txBody>
      </p:sp>
      <p:sp>
        <p:nvSpPr>
          <p:cNvPr id="29" name="TextBox 28"/>
          <p:cNvSpPr txBox="1"/>
          <p:nvPr/>
        </p:nvSpPr>
        <p:spPr>
          <a:xfrm>
            <a:off x="3197867" y="1262780"/>
            <a:ext cx="56388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Hoạt</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động</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nhóm</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đôi</a:t>
            </a:r>
            <a:endParaRPr lang="en-US" sz="4000" b="1" dirty="0">
              <a:latin typeface="Arial" panose="020B0604020202020204" pitchFamily="34" charset="0"/>
              <a:cs typeface="Arial" panose="020B0604020202020204" pitchFamily="34" charset="0"/>
            </a:endParaRPr>
          </a:p>
        </p:txBody>
      </p:sp>
      <p:pic>
        <p:nvPicPr>
          <p:cNvPr id="31" name="Picture 30"/>
          <p:cNvPicPr/>
          <p:nvPr/>
        </p:nvPicPr>
        <p:blipFill>
          <a:blip r:embed="rId7">
            <a:extLst>
              <a:ext uri="{28A0092B-C50C-407E-A947-70E740481C1C}">
                <a14:useLocalDpi xmlns:a14="http://schemas.microsoft.com/office/drawing/2010/main" val="0"/>
              </a:ext>
            </a:extLst>
          </a:blip>
          <a:srcRect/>
          <a:stretch>
            <a:fillRect/>
          </a:stretch>
        </p:blipFill>
        <p:spPr bwMode="auto">
          <a:xfrm>
            <a:off x="6650360" y="3238500"/>
            <a:ext cx="4987280" cy="3200400"/>
          </a:xfrm>
          <a:prstGeom prst="rect">
            <a:avLst/>
          </a:prstGeom>
          <a:ln>
            <a:noFill/>
          </a:ln>
          <a:effectLst>
            <a:softEdge rad="112500"/>
          </a:effectLst>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929338" y="5751089"/>
            <a:ext cx="2127262" cy="5007930"/>
          </a:xfrm>
          <a:prstGeom prst="rect">
            <a:avLst/>
          </a:prstGeom>
        </p:spPr>
      </p:pic>
    </p:spTree>
    <p:extLst>
      <p:ext uri="{BB962C8B-B14F-4D97-AF65-F5344CB8AC3E}">
        <p14:creationId xmlns:p14="http://schemas.microsoft.com/office/powerpoint/2010/main" val="384876289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anim calcmode="lin" valueType="num">
                                      <p:cBhvr>
                                        <p:cTn id="27" dur="500" fill="hold"/>
                                        <p:tgtEl>
                                          <p:spTgt spid="26"/>
                                        </p:tgtEl>
                                        <p:attrNameLst>
                                          <p:attrName>ppt_x</p:attrName>
                                        </p:attrNameLst>
                                      </p:cBhvr>
                                      <p:tavLst>
                                        <p:tav tm="0">
                                          <p:val>
                                            <p:strVal val="#ppt_x"/>
                                          </p:val>
                                        </p:tav>
                                        <p:tav tm="100000">
                                          <p:val>
                                            <p:strVal val="#ppt_x"/>
                                          </p:val>
                                        </p:tav>
                                      </p:tavLst>
                                    </p:anim>
                                    <p:anim calcmode="lin" valueType="num">
                                      <p:cBhvr>
                                        <p:cTn id="28" dur="500" fill="hold"/>
                                        <p:tgtEl>
                                          <p:spTgt spid="2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anim calcmode="lin" valueType="num">
                                      <p:cBhvr>
                                        <p:cTn id="32" dur="500" fill="hold"/>
                                        <p:tgtEl>
                                          <p:spTgt spid="31"/>
                                        </p:tgtEl>
                                        <p:attrNameLst>
                                          <p:attrName>ppt_x</p:attrName>
                                        </p:attrNameLst>
                                      </p:cBhvr>
                                      <p:tavLst>
                                        <p:tav tm="0">
                                          <p:val>
                                            <p:strVal val="#ppt_x"/>
                                          </p:val>
                                        </p:tav>
                                        <p:tav tm="100000">
                                          <p:val>
                                            <p:strVal val="#ppt_x"/>
                                          </p:val>
                                        </p:tav>
                                      </p:tavLst>
                                    </p:anim>
                                    <p:anim calcmode="lin" valueType="num">
                                      <p:cBhvr>
                                        <p:cTn id="33"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8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0013" t="55746" r="10884"/>
          <a:stretch>
            <a:fillRect/>
          </a:stretch>
        </p:blipFill>
        <p:spPr>
          <a:xfrm rot="5400000">
            <a:off x="6722517" y="3522837"/>
            <a:ext cx="10460614" cy="334112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525764" flipV="1">
            <a:off x="-824654" y="-3206848"/>
            <a:ext cx="10424586" cy="6051951"/>
          </a:xfrm>
          <a:prstGeom prst="rect">
            <a:avLst/>
          </a:prstGeom>
        </p:spPr>
      </p:pic>
      <p:grpSp>
        <p:nvGrpSpPr>
          <p:cNvPr id="4" name="Group 4"/>
          <p:cNvGrpSpPr/>
          <p:nvPr/>
        </p:nvGrpSpPr>
        <p:grpSpPr>
          <a:xfrm>
            <a:off x="11506200" y="3619500"/>
            <a:ext cx="6409454" cy="3960949"/>
            <a:chOff x="0" y="0"/>
            <a:chExt cx="8545940" cy="5281264"/>
          </a:xfrm>
        </p:grpSpPr>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0"/>
              <a:ext cx="7854889" cy="4398738"/>
            </a:xfrm>
            <a:prstGeom prst="rect">
              <a:avLst/>
            </a:prstGeom>
          </p:spPr>
        </p:pic>
        <p:sp>
          <p:nvSpPr>
            <p:cNvPr id="6" name="TextBox 6"/>
            <p:cNvSpPr txBox="1"/>
            <p:nvPr/>
          </p:nvSpPr>
          <p:spPr>
            <a:xfrm>
              <a:off x="2766028" y="4563119"/>
              <a:ext cx="1583660" cy="718145"/>
            </a:xfrm>
            <a:prstGeom prst="rect">
              <a:avLst/>
            </a:prstGeom>
          </p:spPr>
          <p:txBody>
            <a:bodyPr wrap="square" lIns="0" tIns="0" rIns="0" bIns="0" rtlCol="0" anchor="t">
              <a:spAutoFit/>
            </a:bodyPr>
            <a:lstStyle/>
            <a:p>
              <a:pPr marL="0" lvl="0" indent="0" algn="ctr">
                <a:lnSpc>
                  <a:spcPts val="4199"/>
                </a:lnSpc>
                <a:spcBef>
                  <a:spcPct val="0"/>
                </a:spcBef>
              </a:pPr>
              <a:r>
                <a:rPr lang="en-US" sz="2999" dirty="0" smtClean="0">
                  <a:solidFill>
                    <a:srgbClr val="C00000"/>
                  </a:solidFill>
                  <a:latin typeface="Arial" panose="020B0604020202020204" pitchFamily="34" charset="0"/>
                  <a:cs typeface="Arial" panose="020B0604020202020204" pitchFamily="34" charset="0"/>
                </a:rPr>
                <a:t>38 cm</a:t>
              </a:r>
              <a:endParaRPr lang="en-US" sz="2999" u="none" dirty="0">
                <a:solidFill>
                  <a:srgbClr val="C00000"/>
                </a:solidFill>
                <a:latin typeface="Arial" panose="020B0604020202020204" pitchFamily="34" charset="0"/>
                <a:cs typeface="Arial" panose="020B0604020202020204" pitchFamily="34" charset="0"/>
              </a:endParaRPr>
            </a:p>
          </p:txBody>
        </p:sp>
        <p:sp>
          <p:nvSpPr>
            <p:cNvPr id="7" name="TextBox 7"/>
            <p:cNvSpPr txBox="1"/>
            <p:nvPr/>
          </p:nvSpPr>
          <p:spPr>
            <a:xfrm rot="5400000">
              <a:off x="7348929" y="1290901"/>
              <a:ext cx="1675878" cy="718145"/>
            </a:xfrm>
            <a:prstGeom prst="rect">
              <a:avLst/>
            </a:prstGeom>
          </p:spPr>
          <p:txBody>
            <a:bodyPr wrap="square" lIns="0" tIns="0" rIns="0" bIns="0" rtlCol="0" anchor="t">
              <a:spAutoFit/>
            </a:bodyPr>
            <a:lstStyle/>
            <a:p>
              <a:pPr marL="0" lvl="0" indent="0" algn="ctr">
                <a:lnSpc>
                  <a:spcPts val="4199"/>
                </a:lnSpc>
                <a:spcBef>
                  <a:spcPct val="0"/>
                </a:spcBef>
              </a:pPr>
              <a:r>
                <a:rPr lang="en-US" sz="2999" dirty="0" smtClean="0">
                  <a:solidFill>
                    <a:srgbClr val="C00000"/>
                  </a:solidFill>
                  <a:latin typeface="Arial" panose="020B0604020202020204" pitchFamily="34" charset="0"/>
                  <a:cs typeface="Arial" panose="020B0604020202020204" pitchFamily="34" charset="0"/>
                </a:rPr>
                <a:t>26 cm</a:t>
              </a:r>
              <a:endParaRPr lang="en-US" sz="2999" u="none" dirty="0">
                <a:solidFill>
                  <a:srgbClr val="C00000"/>
                </a:solidFill>
                <a:latin typeface="Arial" panose="020B0604020202020204" pitchFamily="34" charset="0"/>
                <a:cs typeface="Arial" panose="020B0604020202020204" pitchFamily="34" charset="0"/>
              </a:endParaRPr>
            </a:p>
          </p:txBody>
        </p:sp>
      </p:grpSp>
      <p:sp>
        <p:nvSpPr>
          <p:cNvPr id="10" name="TextBox 10"/>
          <p:cNvSpPr txBox="1"/>
          <p:nvPr/>
        </p:nvSpPr>
        <p:spPr>
          <a:xfrm>
            <a:off x="1476758" y="883884"/>
            <a:ext cx="2910881" cy="923330"/>
          </a:xfrm>
          <a:prstGeom prst="rect">
            <a:avLst/>
          </a:prstGeom>
        </p:spPr>
        <p:txBody>
          <a:bodyPr wrap="square" lIns="0" tIns="0" rIns="0" bIns="0" rtlCol="0" anchor="t">
            <a:spAutoFit/>
          </a:bodyPr>
          <a:lstStyle/>
          <a:p>
            <a:pPr marL="0" lvl="0" indent="0" algn="ctr">
              <a:lnSpc>
                <a:spcPts val="7200"/>
              </a:lnSpc>
            </a:pPr>
            <a:r>
              <a:rPr lang="en-US" sz="6000" b="1" dirty="0" err="1" smtClean="0">
                <a:solidFill>
                  <a:srgbClr val="1D1D1B"/>
                </a:solidFill>
                <a:latin typeface="Arial" panose="020B0604020202020204" pitchFamily="34" charset="0"/>
                <a:cs typeface="Arial" panose="020B0604020202020204" pitchFamily="34" charset="0"/>
              </a:rPr>
              <a:t>Giải</a:t>
            </a:r>
            <a:endParaRPr lang="en-US" sz="6000" b="1" dirty="0">
              <a:solidFill>
                <a:srgbClr val="1D1D1B"/>
              </a:solidFill>
              <a:latin typeface="Arial" panose="020B0604020202020204" pitchFamily="34" charset="0"/>
              <a:cs typeface="Arial" panose="020B0604020202020204" pitchFamily="34" charset="0"/>
            </a:endParaRPr>
          </a:p>
        </p:txBody>
      </p:sp>
      <p:sp>
        <p:nvSpPr>
          <p:cNvPr id="12" name="Rectangle 11"/>
          <p:cNvSpPr/>
          <p:nvPr/>
        </p:nvSpPr>
        <p:spPr>
          <a:xfrm>
            <a:off x="1361049" y="2588819"/>
            <a:ext cx="11245299" cy="7017306"/>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Times New Roman" panose="02020603050405020304" pitchFamily="18" charset="0"/>
                <a:cs typeface="Arial" panose="020B0604020202020204" pitchFamily="34" charset="0"/>
              </a:rPr>
              <a:t>Vì</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hình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đã</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cho</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hình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hộp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chữ</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nhật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nên</a:t>
            </a:r>
            <a:r>
              <a:rPr lang="en-US" sz="4000" dirty="0">
                <a:latin typeface="Arial" panose="020B0604020202020204" pitchFamily="34" charset="0"/>
                <a:ea typeface="Times New Roman" panose="02020603050405020304" pitchFamily="18" charset="0"/>
                <a:cs typeface="Arial" panose="020B0604020202020204" pitchFamily="34" charset="0"/>
              </a:rPr>
              <a:t> ta </a:t>
            </a:r>
            <a:r>
              <a:rPr lang="en-US" sz="4000" dirty="0" err="1">
                <a:latin typeface="Arial" panose="020B0604020202020204" pitchFamily="34" charset="0"/>
                <a:ea typeface="Times New Roman" panose="02020603050405020304" pitchFamily="18" charset="0"/>
                <a:cs typeface="Arial" panose="020B0604020202020204" pitchFamily="34" charset="0"/>
              </a:rPr>
              <a:t>có</a:t>
            </a:r>
            <a:r>
              <a:rPr lang="en-US"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r>
              <a:rPr lang="en-US" sz="4000" dirty="0">
                <a:latin typeface="Arial" panose="020B0604020202020204" pitchFamily="34" charset="0"/>
                <a:ea typeface="Times New Roman" panose="02020603050405020304" pitchFamily="18" charset="0"/>
                <a:cs typeface="Arial" panose="020B0604020202020204" pitchFamily="34" charset="0"/>
              </a:rPr>
              <a:t>AB = DC = EF = HG = 38m;</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r>
              <a:rPr lang="en-US" sz="4000" dirty="0">
                <a:latin typeface="Arial" panose="020B0604020202020204" pitchFamily="34" charset="0"/>
                <a:ea typeface="Times New Roman" panose="02020603050405020304" pitchFamily="18" charset="0"/>
                <a:cs typeface="Arial" panose="020B0604020202020204" pitchFamily="34" charset="0"/>
              </a:rPr>
              <a:t>AE = CG = DH = BF = 26cm;         </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r>
              <a:rPr lang="en-US" sz="4000" dirty="0">
                <a:latin typeface="Arial" panose="020B0604020202020204" pitchFamily="34" charset="0"/>
                <a:ea typeface="Times New Roman" panose="02020603050405020304" pitchFamily="18" charset="0"/>
                <a:cs typeface="Arial" panose="020B0604020202020204" pitchFamily="34" charset="0"/>
              </a:rPr>
              <a:t>AD = BC = HE = GF.</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r>
              <a:rPr lang="en-US" sz="4000" dirty="0" err="1">
                <a:latin typeface="Arial" panose="020B0604020202020204" pitchFamily="34" charset="0"/>
                <a:ea typeface="Times New Roman" panose="02020603050405020304" pitchFamily="18" charset="0"/>
                <a:cs typeface="Arial" panose="020B0604020202020204" pitchFamily="34" charset="0"/>
              </a:rPr>
              <a:t>Độ</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dài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cạnh</a:t>
            </a:r>
            <a:r>
              <a:rPr lang="en-US" sz="4000" dirty="0">
                <a:latin typeface="Arial" panose="020B0604020202020204" pitchFamily="34" charset="0"/>
                <a:ea typeface="Times New Roman" panose="02020603050405020304" pitchFamily="18" charset="0"/>
                <a:cs typeface="Arial" panose="020B0604020202020204" pitchFamily="34" charset="0"/>
              </a:rPr>
              <a:t> AD </a:t>
            </a:r>
            <a:r>
              <a:rPr lang="en-US" sz="4000" dirty="0" err="1" smtClean="0">
                <a:latin typeface="Arial" panose="020B0604020202020204" pitchFamily="34" charset="0"/>
                <a:ea typeface="Times New Roman" panose="02020603050405020304" pitchFamily="18" charset="0"/>
                <a:cs typeface="Arial" panose="020B0604020202020204" pitchFamily="34" charset="0"/>
              </a:rPr>
              <a:t>là</a:t>
            </a:r>
            <a:r>
              <a:rPr lang="en-US" sz="4000" dirty="0" smtClean="0">
                <a:latin typeface="Arial" panose="020B0604020202020204" pitchFamily="34" charset="0"/>
                <a:ea typeface="Times New Roman" panose="02020603050405020304" pitchFamily="18" charset="0"/>
                <a:cs typeface="Arial" panose="020B0604020202020204" pitchFamily="34" charset="0"/>
              </a:rPr>
              <a:t>: 570</a:t>
            </a:r>
            <a:r>
              <a:rPr lang="en-US" sz="4000" dirty="0">
                <a:latin typeface="Arial" panose="020B0604020202020204" pitchFamily="34" charset="0"/>
                <a:ea typeface="Times New Roman" panose="02020603050405020304" pitchFamily="18" charset="0"/>
                <a:cs typeface="Arial" panose="020B0604020202020204" pitchFamily="34" charset="0"/>
              </a:rPr>
              <a:t>: 38 = 15 (cm)</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r>
              <a:rPr lang="en-US" sz="4000" dirty="0" err="1">
                <a:latin typeface="Arial" panose="020B0604020202020204" pitchFamily="34" charset="0"/>
                <a:ea typeface="Times New Roman" panose="02020603050405020304" pitchFamily="18" charset="0"/>
                <a:cs typeface="Arial" panose="020B0604020202020204" pitchFamily="34" charset="0"/>
              </a:rPr>
              <a:t>Diện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tích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mặt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bên</a:t>
            </a:r>
            <a:r>
              <a:rPr lang="en-US" sz="4000" dirty="0">
                <a:latin typeface="Arial" panose="020B0604020202020204" pitchFamily="34" charset="0"/>
                <a:ea typeface="Times New Roman" panose="02020603050405020304" pitchFamily="18" charset="0"/>
                <a:cs typeface="Arial" panose="020B0604020202020204" pitchFamily="34" charset="0"/>
              </a:rPr>
              <a:t> DAEH </a:t>
            </a:r>
            <a:r>
              <a:rPr lang="en-US" sz="4000" dirty="0" err="1" smtClean="0">
                <a:latin typeface="Arial" panose="020B0604020202020204" pitchFamily="34" charset="0"/>
                <a:ea typeface="Times New Roman" panose="02020603050405020304" pitchFamily="18" charset="0"/>
                <a:cs typeface="Arial" panose="020B0604020202020204" pitchFamily="34" charset="0"/>
              </a:rPr>
              <a:t>là</a:t>
            </a:r>
            <a:r>
              <a:rPr lang="en-US" sz="4000" dirty="0" smtClean="0">
                <a:latin typeface="Arial" panose="020B0604020202020204" pitchFamily="34" charset="0"/>
                <a:ea typeface="Times New Roman" panose="02020603050405020304" pitchFamily="18" charset="0"/>
                <a:cs typeface="Arial" panose="020B0604020202020204" pitchFamily="34" charset="0"/>
              </a:rPr>
              <a:t>: 26 </a:t>
            </a:r>
            <a:r>
              <a:rPr lang="en-US" sz="4000" dirty="0">
                <a:latin typeface="Arial" panose="020B0604020202020204" pitchFamily="34" charset="0"/>
                <a:ea typeface="Times New Roman" panose="02020603050405020304" pitchFamily="18" charset="0"/>
                <a:cs typeface="Arial" panose="020B0604020202020204" pitchFamily="34" charset="0"/>
              </a:rPr>
              <a:t>× 15 = 390 (cm</a:t>
            </a:r>
            <a:r>
              <a:rPr lang="en-US" sz="4000" baseline="30000" dirty="0">
                <a:latin typeface="Arial" panose="020B0604020202020204" pitchFamily="34" charset="0"/>
                <a:ea typeface="Times New Roman" panose="02020603050405020304" pitchFamily="18" charset="0"/>
                <a:cs typeface="Arial" panose="020B0604020202020204" pitchFamily="34" charset="0"/>
              </a:rPr>
              <a:t>2</a:t>
            </a:r>
            <a:r>
              <a:rPr lang="en-US" sz="4000" dirty="0" smtClean="0">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600"/>
              </a:spcAft>
            </a:pPr>
            <a:r>
              <a:rPr lang="en-US" sz="4000" dirty="0" err="1" smtClean="0">
                <a:effectLst/>
                <a:latin typeface="Arial" panose="020B0604020202020204" pitchFamily="34" charset="0"/>
                <a:ea typeface="Calibri" panose="020F0502020204030204" pitchFamily="34" charset="0"/>
                <a:cs typeface="Arial" panose="020B0604020202020204" pitchFamily="34" charset="0"/>
              </a:rPr>
              <a:t>Vậy</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diện</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tích</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mặt</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bên</a:t>
            </a:r>
            <a:r>
              <a:rPr lang="en-US" sz="4000" dirty="0" smtClean="0">
                <a:effectLst/>
                <a:latin typeface="Arial" panose="020B0604020202020204" pitchFamily="34" charset="0"/>
                <a:ea typeface="Calibri" panose="020F0502020204030204" pitchFamily="34" charset="0"/>
                <a:cs typeface="Arial" panose="020B0604020202020204" pitchFamily="34" charset="0"/>
              </a:rPr>
              <a:t> DAEH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là</a:t>
            </a:r>
            <a:r>
              <a:rPr lang="en-US" sz="4000" dirty="0" smtClean="0">
                <a:effectLst/>
                <a:latin typeface="Arial" panose="020B0604020202020204" pitchFamily="34" charset="0"/>
                <a:ea typeface="Calibri" panose="020F0502020204030204" pitchFamily="34" charset="0"/>
                <a:cs typeface="Arial" panose="020B0604020202020204" pitchFamily="34" charset="0"/>
              </a:rPr>
              <a:t> 390 cm</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2</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9454" y="1231696"/>
            <a:ext cx="1721387" cy="1079079"/>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768466" y="8160812"/>
            <a:ext cx="3488745" cy="2119508"/>
          </a:xfrm>
          <a:prstGeom prst="rect">
            <a:avLst/>
          </a:prstGeom>
        </p:spPr>
      </p:pic>
      <p:pic>
        <p:nvPicPr>
          <p:cNvPr id="15"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395808" y="313857"/>
            <a:ext cx="2113337" cy="2063385"/>
          </a:xfrm>
          <a:prstGeom prst="rect">
            <a:avLst/>
          </a:prstGeom>
        </p:spPr>
      </p:pic>
      <p:sp>
        <p:nvSpPr>
          <p:cNvPr id="16" name="TextBox 6"/>
          <p:cNvSpPr txBox="1"/>
          <p:nvPr/>
        </p:nvSpPr>
        <p:spPr>
          <a:xfrm>
            <a:off x="12392976" y="3084333"/>
            <a:ext cx="1187745" cy="491481"/>
          </a:xfrm>
          <a:prstGeom prst="rect">
            <a:avLst/>
          </a:prstGeom>
        </p:spPr>
        <p:txBody>
          <a:bodyPr wrap="square" lIns="0" tIns="0" rIns="0" bIns="0" rtlCol="0" anchor="t">
            <a:spAutoFit/>
          </a:bodyPr>
          <a:lstStyle/>
          <a:p>
            <a:pPr marL="0" lvl="0" indent="0" algn="ctr">
              <a:lnSpc>
                <a:spcPts val="4199"/>
              </a:lnSpc>
              <a:spcBef>
                <a:spcPct val="0"/>
              </a:spcBef>
            </a:pPr>
            <a:r>
              <a:rPr lang="en-US" sz="2999" u="none" dirty="0" smtClean="0">
                <a:solidFill>
                  <a:srgbClr val="002060"/>
                </a:solidFill>
                <a:latin typeface="Arial" panose="020B0604020202020204" pitchFamily="34" charset="0"/>
                <a:cs typeface="Arial" panose="020B0604020202020204" pitchFamily="34" charset="0"/>
              </a:rPr>
              <a:t>A</a:t>
            </a:r>
            <a:endParaRPr lang="en-US" sz="2999" u="none" dirty="0">
              <a:solidFill>
                <a:srgbClr val="002060"/>
              </a:solidFill>
              <a:latin typeface="Arial" panose="020B0604020202020204" pitchFamily="34" charset="0"/>
              <a:cs typeface="Arial" panose="020B0604020202020204" pitchFamily="34" charset="0"/>
            </a:endParaRPr>
          </a:p>
        </p:txBody>
      </p:sp>
      <p:sp>
        <p:nvSpPr>
          <p:cNvPr id="17" name="TextBox 6"/>
          <p:cNvSpPr txBox="1"/>
          <p:nvPr/>
        </p:nvSpPr>
        <p:spPr>
          <a:xfrm>
            <a:off x="16783173" y="3128019"/>
            <a:ext cx="1187745" cy="491481"/>
          </a:xfrm>
          <a:prstGeom prst="rect">
            <a:avLst/>
          </a:prstGeom>
        </p:spPr>
        <p:txBody>
          <a:bodyPr wrap="square" lIns="0" tIns="0" rIns="0" bIns="0" rtlCol="0" anchor="t">
            <a:spAutoFit/>
          </a:bodyPr>
          <a:lstStyle/>
          <a:p>
            <a:pPr marL="0" lvl="0" indent="0" algn="ctr">
              <a:lnSpc>
                <a:spcPts val="4199"/>
              </a:lnSpc>
              <a:spcBef>
                <a:spcPct val="0"/>
              </a:spcBef>
            </a:pPr>
            <a:r>
              <a:rPr lang="en-US" sz="2999" dirty="0">
                <a:solidFill>
                  <a:srgbClr val="002060"/>
                </a:solidFill>
                <a:latin typeface="Arial" panose="020B0604020202020204" pitchFamily="34" charset="0"/>
                <a:cs typeface="Arial" panose="020B0604020202020204" pitchFamily="34" charset="0"/>
              </a:rPr>
              <a:t>B</a:t>
            </a:r>
            <a:endParaRPr lang="en-US" sz="2999" u="none" dirty="0">
              <a:solidFill>
                <a:srgbClr val="002060"/>
              </a:solidFill>
              <a:latin typeface="Arial" panose="020B0604020202020204" pitchFamily="34" charset="0"/>
              <a:cs typeface="Arial" panose="020B0604020202020204" pitchFamily="34" charset="0"/>
            </a:endParaRPr>
          </a:p>
        </p:txBody>
      </p:sp>
      <p:sp>
        <p:nvSpPr>
          <p:cNvPr id="18" name="TextBox 6"/>
          <p:cNvSpPr txBox="1"/>
          <p:nvPr/>
        </p:nvSpPr>
        <p:spPr>
          <a:xfrm>
            <a:off x="15383894" y="3884078"/>
            <a:ext cx="1187745" cy="491481"/>
          </a:xfrm>
          <a:prstGeom prst="rect">
            <a:avLst/>
          </a:prstGeom>
        </p:spPr>
        <p:txBody>
          <a:bodyPr wrap="square" lIns="0" tIns="0" rIns="0" bIns="0" rtlCol="0" anchor="t">
            <a:spAutoFit/>
          </a:bodyPr>
          <a:lstStyle/>
          <a:p>
            <a:pPr marL="0" lvl="0" indent="0" algn="ctr">
              <a:lnSpc>
                <a:spcPts val="4199"/>
              </a:lnSpc>
              <a:spcBef>
                <a:spcPct val="0"/>
              </a:spcBef>
            </a:pPr>
            <a:r>
              <a:rPr lang="en-US" sz="2999" dirty="0">
                <a:solidFill>
                  <a:srgbClr val="002060"/>
                </a:solidFill>
                <a:latin typeface="Arial" panose="020B0604020202020204" pitchFamily="34" charset="0"/>
                <a:cs typeface="Arial" panose="020B0604020202020204" pitchFamily="34" charset="0"/>
              </a:rPr>
              <a:t>C</a:t>
            </a:r>
            <a:endParaRPr lang="en-US" sz="2999" u="none" dirty="0">
              <a:solidFill>
                <a:srgbClr val="002060"/>
              </a:solidFill>
              <a:latin typeface="Arial" panose="020B0604020202020204" pitchFamily="34" charset="0"/>
              <a:cs typeface="Arial" panose="020B0604020202020204" pitchFamily="34" charset="0"/>
            </a:endParaRPr>
          </a:p>
        </p:txBody>
      </p:sp>
      <p:sp>
        <p:nvSpPr>
          <p:cNvPr id="19" name="TextBox 6"/>
          <p:cNvSpPr txBox="1"/>
          <p:nvPr/>
        </p:nvSpPr>
        <p:spPr>
          <a:xfrm>
            <a:off x="10803615" y="3982785"/>
            <a:ext cx="1187745" cy="538609"/>
          </a:xfrm>
          <a:prstGeom prst="rect">
            <a:avLst/>
          </a:prstGeom>
        </p:spPr>
        <p:txBody>
          <a:bodyPr wrap="square" lIns="0" tIns="0" rIns="0" bIns="0" rtlCol="0" anchor="t">
            <a:spAutoFit/>
          </a:bodyPr>
          <a:lstStyle/>
          <a:p>
            <a:pPr marL="0" lvl="0" indent="0" algn="ctr">
              <a:lnSpc>
                <a:spcPts val="4199"/>
              </a:lnSpc>
              <a:spcBef>
                <a:spcPct val="0"/>
              </a:spcBef>
            </a:pPr>
            <a:r>
              <a:rPr lang="en-US" sz="2999" dirty="0">
                <a:solidFill>
                  <a:srgbClr val="002060"/>
                </a:solidFill>
                <a:latin typeface="Arial" panose="020B0604020202020204" pitchFamily="34" charset="0"/>
                <a:cs typeface="Arial" panose="020B0604020202020204" pitchFamily="34" charset="0"/>
              </a:rPr>
              <a:t>D</a:t>
            </a:r>
            <a:endParaRPr lang="en-US" sz="2999" u="none" dirty="0">
              <a:solidFill>
                <a:srgbClr val="002060"/>
              </a:solidFill>
              <a:latin typeface="Arial" panose="020B0604020202020204" pitchFamily="34" charset="0"/>
              <a:cs typeface="Arial" panose="020B0604020202020204" pitchFamily="34" charset="0"/>
            </a:endParaRPr>
          </a:p>
        </p:txBody>
      </p:sp>
      <p:sp>
        <p:nvSpPr>
          <p:cNvPr id="20" name="TextBox 6"/>
          <p:cNvSpPr txBox="1"/>
          <p:nvPr/>
        </p:nvSpPr>
        <p:spPr>
          <a:xfrm>
            <a:off x="12475032" y="5495636"/>
            <a:ext cx="1187745" cy="538609"/>
          </a:xfrm>
          <a:prstGeom prst="rect">
            <a:avLst/>
          </a:prstGeom>
        </p:spPr>
        <p:txBody>
          <a:bodyPr wrap="square" lIns="0" tIns="0" rIns="0" bIns="0" rtlCol="0" anchor="t">
            <a:spAutoFit/>
          </a:bodyPr>
          <a:lstStyle/>
          <a:p>
            <a:pPr marL="0" lvl="0" indent="0" algn="ctr">
              <a:lnSpc>
                <a:spcPts val="4199"/>
              </a:lnSpc>
              <a:spcBef>
                <a:spcPct val="0"/>
              </a:spcBef>
            </a:pPr>
            <a:r>
              <a:rPr lang="en-US" sz="2999" dirty="0">
                <a:solidFill>
                  <a:srgbClr val="002060"/>
                </a:solidFill>
                <a:latin typeface="Arial" panose="020B0604020202020204" pitchFamily="34" charset="0"/>
                <a:cs typeface="Arial" panose="020B0604020202020204" pitchFamily="34" charset="0"/>
              </a:rPr>
              <a:t>E</a:t>
            </a:r>
            <a:endParaRPr lang="en-US" sz="2999" u="none" dirty="0">
              <a:solidFill>
                <a:srgbClr val="002060"/>
              </a:solidFill>
              <a:latin typeface="Arial" panose="020B0604020202020204" pitchFamily="34" charset="0"/>
              <a:cs typeface="Arial" panose="020B0604020202020204" pitchFamily="34" charset="0"/>
            </a:endParaRPr>
          </a:p>
        </p:txBody>
      </p:sp>
      <p:sp>
        <p:nvSpPr>
          <p:cNvPr id="21" name="TextBox 6"/>
          <p:cNvSpPr txBox="1"/>
          <p:nvPr/>
        </p:nvSpPr>
        <p:spPr>
          <a:xfrm>
            <a:off x="17062638" y="5644415"/>
            <a:ext cx="1187745" cy="538609"/>
          </a:xfrm>
          <a:prstGeom prst="rect">
            <a:avLst/>
          </a:prstGeom>
        </p:spPr>
        <p:txBody>
          <a:bodyPr wrap="square" lIns="0" tIns="0" rIns="0" bIns="0" rtlCol="0" anchor="t">
            <a:spAutoFit/>
          </a:bodyPr>
          <a:lstStyle/>
          <a:p>
            <a:pPr marL="0" lvl="0" indent="0" algn="ctr">
              <a:lnSpc>
                <a:spcPts val="4199"/>
              </a:lnSpc>
              <a:spcBef>
                <a:spcPct val="0"/>
              </a:spcBef>
            </a:pPr>
            <a:r>
              <a:rPr lang="en-US" sz="2999" dirty="0" smtClean="0">
                <a:solidFill>
                  <a:srgbClr val="002060"/>
                </a:solidFill>
                <a:latin typeface="Arial" panose="020B0604020202020204" pitchFamily="34" charset="0"/>
                <a:cs typeface="Arial" panose="020B0604020202020204" pitchFamily="34" charset="0"/>
              </a:rPr>
              <a:t>F</a:t>
            </a:r>
            <a:endParaRPr lang="en-US" sz="2999" u="none" dirty="0">
              <a:solidFill>
                <a:srgbClr val="002060"/>
              </a:solidFill>
              <a:latin typeface="Arial" panose="020B0604020202020204" pitchFamily="34" charset="0"/>
              <a:cs typeface="Arial" panose="020B0604020202020204" pitchFamily="34" charset="0"/>
            </a:endParaRPr>
          </a:p>
        </p:txBody>
      </p:sp>
      <p:sp>
        <p:nvSpPr>
          <p:cNvPr id="22" name="TextBox 6"/>
          <p:cNvSpPr txBox="1"/>
          <p:nvPr/>
        </p:nvSpPr>
        <p:spPr>
          <a:xfrm>
            <a:off x="15722057" y="6796099"/>
            <a:ext cx="1187745" cy="538609"/>
          </a:xfrm>
          <a:prstGeom prst="rect">
            <a:avLst/>
          </a:prstGeom>
        </p:spPr>
        <p:txBody>
          <a:bodyPr wrap="square" lIns="0" tIns="0" rIns="0" bIns="0" rtlCol="0" anchor="t">
            <a:spAutoFit/>
          </a:bodyPr>
          <a:lstStyle/>
          <a:p>
            <a:pPr marL="0" lvl="0" indent="0" algn="ctr">
              <a:lnSpc>
                <a:spcPts val="4199"/>
              </a:lnSpc>
              <a:spcBef>
                <a:spcPct val="0"/>
              </a:spcBef>
            </a:pPr>
            <a:r>
              <a:rPr lang="en-US" sz="2999" dirty="0" smtClean="0">
                <a:solidFill>
                  <a:srgbClr val="002060"/>
                </a:solidFill>
                <a:latin typeface="Arial" panose="020B0604020202020204" pitchFamily="34" charset="0"/>
                <a:cs typeface="Arial" panose="020B0604020202020204" pitchFamily="34" charset="0"/>
              </a:rPr>
              <a:t>G</a:t>
            </a:r>
            <a:endParaRPr lang="en-US" sz="2999" u="none" dirty="0">
              <a:solidFill>
                <a:srgbClr val="002060"/>
              </a:solidFill>
              <a:latin typeface="Arial" panose="020B0604020202020204" pitchFamily="34" charset="0"/>
              <a:cs typeface="Arial" panose="020B0604020202020204" pitchFamily="34" charset="0"/>
            </a:endParaRPr>
          </a:p>
        </p:txBody>
      </p:sp>
      <p:sp>
        <p:nvSpPr>
          <p:cNvPr id="23" name="TextBox 6"/>
          <p:cNvSpPr txBox="1"/>
          <p:nvPr/>
        </p:nvSpPr>
        <p:spPr>
          <a:xfrm>
            <a:off x="10912327" y="6903980"/>
            <a:ext cx="1187745" cy="538609"/>
          </a:xfrm>
          <a:prstGeom prst="rect">
            <a:avLst/>
          </a:prstGeom>
        </p:spPr>
        <p:txBody>
          <a:bodyPr wrap="square" lIns="0" tIns="0" rIns="0" bIns="0" rtlCol="0" anchor="t">
            <a:spAutoFit/>
          </a:bodyPr>
          <a:lstStyle/>
          <a:p>
            <a:pPr marL="0" lvl="0" indent="0" algn="ctr">
              <a:lnSpc>
                <a:spcPts val="4199"/>
              </a:lnSpc>
              <a:spcBef>
                <a:spcPct val="0"/>
              </a:spcBef>
            </a:pPr>
            <a:r>
              <a:rPr lang="en-US" sz="2999" dirty="0" smtClean="0">
                <a:solidFill>
                  <a:srgbClr val="002060"/>
                </a:solidFill>
                <a:latin typeface="Arial" panose="020B0604020202020204" pitchFamily="34" charset="0"/>
                <a:cs typeface="Arial" panose="020B0604020202020204" pitchFamily="34" charset="0"/>
              </a:rPr>
              <a:t>H</a:t>
            </a:r>
            <a:endParaRPr lang="en-US" sz="2999" u="none" dirty="0">
              <a:solidFill>
                <a:srgbClr val="002060"/>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par>
                                <p:cTn id="20" presetID="9"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ssolve">
                                      <p:cBhvr>
                                        <p:cTn id="34" dur="500"/>
                                        <p:tgtEl>
                                          <p:spTgt spid="19"/>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ssolve">
                                      <p:cBhvr>
                                        <p:cTn id="37" dur="500"/>
                                        <p:tgtEl>
                                          <p:spTgt spid="20"/>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dissolve">
                                      <p:cBhvr>
                                        <p:cTn id="40" dur="500"/>
                                        <p:tgtEl>
                                          <p:spTgt spid="21"/>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dissolve">
                                      <p:cBhvr>
                                        <p:cTn id="43" dur="500"/>
                                        <p:tgtEl>
                                          <p:spTgt spid="2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dissolve">
                                      <p:cBhvr>
                                        <p:cTn id="46" dur="500"/>
                                        <p:tgtEl>
                                          <p:spTgt spid="23"/>
                                        </p:tgtEl>
                                      </p:cBhvr>
                                    </p:animEffect>
                                  </p:childTnLst>
                                </p:cTn>
                              </p:par>
                              <p:par>
                                <p:cTn id="47" presetID="9"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dissolve">
                                      <p:cBhvr>
                                        <p:cTn id="49" dur="500"/>
                                        <p:tgtEl>
                                          <p:spTgt spid="15"/>
                                        </p:tgtEl>
                                      </p:cBhvr>
                                    </p:animEffect>
                                  </p:childTnLst>
                                </p:cTn>
                              </p:par>
                              <p:par>
                                <p:cTn id="50" presetID="9" presetClass="entr" presetSubtype="0" fill="hold" nodeType="with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dissolve">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6" grpId="0"/>
      <p:bldP spid="17" grpId="0"/>
      <p:bldP spid="18" grpId="0"/>
      <p:bldP spid="19" grpId="0"/>
      <p:bldP spid="20" grpId="0"/>
      <p:bldP spid="21" grpId="0"/>
      <p:bldP spid="22"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1298</Words>
  <Application>Microsoft Office PowerPoint</Application>
  <PresentationFormat>Custom</PresentationFormat>
  <Paragraphs>130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Times New Roman</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Microsoft account</cp:lastModifiedBy>
  <cp:revision>24</cp:revision>
  <dcterms:created xsi:type="dcterms:W3CDTF">2006-08-16T00:00:00Z</dcterms:created>
  <dcterms:modified xsi:type="dcterms:W3CDTF">2022-06-17T04:47:47Z</dcterms:modified>
  <dc:identifier>DAFCm-7J2_Y</dc:identifier>
</cp:coreProperties>
</file>