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57" r:id="rId4"/>
    <p:sldId id="272" r:id="rId5"/>
    <p:sldId id="259" r:id="rId6"/>
    <p:sldId id="278" r:id="rId7"/>
    <p:sldId id="279" r:id="rId8"/>
    <p:sldId id="280" r:id="rId9"/>
    <p:sldId id="281" r:id="rId10"/>
    <p:sldId id="260" r:id="rId11"/>
    <p:sldId id="262" r:id="rId12"/>
    <p:sldId id="282" r:id="rId13"/>
    <p:sldId id="283" r:id="rId14"/>
    <p:sldId id="284" r:id="rId15"/>
    <p:sldId id="264" r:id="rId16"/>
    <p:sldId id="265" r:id="rId17"/>
    <p:sldId id="285" r:id="rId18"/>
    <p:sldId id="266" r:id="rId19"/>
    <p:sldId id="267" r:id="rId20"/>
    <p:sldId id="268" r:id="rId21"/>
    <p:sldId id="273" r:id="rId22"/>
    <p:sldId id="269" r:id="rId23"/>
    <p:sldId id="286" r:id="rId24"/>
    <p:sldId id="275" r:id="rId25"/>
    <p:sldId id="270" r:id="rId26"/>
    <p:sldId id="287" r:id="rId27"/>
  </p:sldIdLst>
  <p:sldSz cx="18288000" cy="10287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DM Sans" panose="020B0604020202020204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3859"/>
    <a:srgbClr val="C7E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716" autoAdjust="0"/>
  </p:normalViewPr>
  <p:slideViewPr>
    <p:cSldViewPr>
      <p:cViewPr varScale="1">
        <p:scale>
          <a:sx n="45" d="100"/>
          <a:sy n="45" d="100"/>
        </p:scale>
        <p:origin x="41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CCCD1-B628-46FC-ABD0-17E57142A566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693AC-D7DB-4FEE-8200-07BB58648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81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693AC-D7DB-4FEE-8200-07BB586480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694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4.png"/><Relationship Id="rId9" Type="http://schemas.openxmlformats.org/officeDocument/2006/relationships/image" Target="../media/image8.svg"/><Relationship Id="rId1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5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6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4.svg"/><Relationship Id="rId3" Type="http://schemas.openxmlformats.org/officeDocument/2006/relationships/image" Target="../media/image24.svg"/><Relationship Id="rId7" Type="http://schemas.openxmlformats.org/officeDocument/2006/relationships/image" Target="../media/image8.svg"/><Relationship Id="rId12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53.png"/><Relationship Id="rId10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20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jp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4.sv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60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image" Target="../media/image66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26.svg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image" Target="../media/image66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26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7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5.png"/><Relationship Id="rId17" Type="http://schemas.openxmlformats.org/officeDocument/2006/relationships/image" Target="../media/image7.png"/><Relationship Id="rId2" Type="http://schemas.openxmlformats.org/officeDocument/2006/relationships/image" Target="../media/image2.png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15" Type="http://schemas.openxmlformats.org/officeDocument/2006/relationships/image" Target="../media/image14.svg"/><Relationship Id="rId5" Type="http://schemas.openxmlformats.org/officeDocument/2006/relationships/image" Target="../media/image4.svg"/><Relationship Id="rId10" Type="http://schemas.openxmlformats.org/officeDocument/2006/relationships/image" Target="../media/image4.png"/><Relationship Id="rId9" Type="http://schemas.openxmlformats.org/officeDocument/2006/relationships/image" Target="../media/image8.svg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6.png"/><Relationship Id="rId4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1685">
            <a:off x="2570960" y="663596"/>
            <a:ext cx="14523090" cy="540264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81685">
            <a:off x="1518418" y="1220621"/>
            <a:ext cx="15160016" cy="540264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442218" y="2195030"/>
            <a:ext cx="13557111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BÀI HỌC MỚI!</a:t>
            </a:r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15935">
            <a:off x="10844533" y="-504259"/>
            <a:ext cx="2887511" cy="14437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3616304">
            <a:off x="-999351" y="5773590"/>
            <a:ext cx="2979577" cy="2004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202255">
            <a:off x="16488539" y="6025077"/>
            <a:ext cx="3260564" cy="282779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8896365">
            <a:off x="517510" y="688748"/>
            <a:ext cx="2763638" cy="164310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799999">
            <a:off x="11792733" y="9002934"/>
            <a:ext cx="2887511" cy="1443755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7371" y="5239530"/>
            <a:ext cx="6928130" cy="481505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066800" y="723900"/>
            <a:ext cx="7696200" cy="1018957"/>
            <a:chOff x="0" y="0"/>
            <a:chExt cx="8002346" cy="1358610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8002346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475387" y="317355"/>
              <a:ext cx="7346811" cy="7360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320"/>
                </a:lnSpc>
              </a:pPr>
              <a:r>
                <a:rPr lang="en-US" sz="48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en-US" sz="48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48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lập</a:t>
              </a:r>
              <a:r>
                <a:rPr lang="en-US" sz="48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phương</a:t>
              </a:r>
              <a:endParaRPr lang="en-US" sz="48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AutoShape 8"/>
          <p:cNvSpPr/>
          <p:nvPr/>
        </p:nvSpPr>
        <p:spPr>
          <a:xfrm>
            <a:off x="1066800" y="1742857"/>
            <a:ext cx="16230600" cy="7591643"/>
          </a:xfrm>
          <a:prstGeom prst="rect">
            <a:avLst/>
          </a:prstGeom>
          <a:solidFill>
            <a:srgbClr val="FFE36D"/>
          </a:solidFill>
        </p:spPr>
      </p:sp>
      <p:sp>
        <p:nvSpPr>
          <p:cNvPr id="37" name="TextBox 36"/>
          <p:cNvSpPr txBox="1"/>
          <p:nvPr/>
        </p:nvSpPr>
        <p:spPr>
          <a:xfrm>
            <a:off x="4267200" y="2179004"/>
            <a:ext cx="1059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HĐKP2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014848"/>
            <a:ext cx="1066800" cy="1066800"/>
          </a:xfrm>
          <a:prstGeom prst="rect">
            <a:avLst/>
          </a:prstGeom>
        </p:spPr>
      </p:pic>
      <p:sp>
        <p:nvSpPr>
          <p:cNvPr id="39" name="Rounded Rectangle 38"/>
          <p:cNvSpPr/>
          <p:nvPr/>
        </p:nvSpPr>
        <p:spPr>
          <a:xfrm>
            <a:off x="2303145" y="3204020"/>
            <a:ext cx="2251710" cy="101566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HĐKP2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724400" y="3204020"/>
            <a:ext cx="1150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385325"/>
            <a:ext cx="6249272" cy="268642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800" y="5696388"/>
            <a:ext cx="1424409" cy="143741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7518">
            <a:off x="2400298" y="6366637"/>
            <a:ext cx="1066806" cy="1066806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3200400" y="7345277"/>
            <a:ext cx="136450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i="1" dirty="0"/>
              <a:t>Theo em, hình lập phương có là hình hộp chữ nhật không?</a:t>
            </a:r>
            <a:endParaRPr lang="en-US" sz="4000" i="1" dirty="0"/>
          </a:p>
        </p:txBody>
      </p:sp>
      <p:sp>
        <p:nvSpPr>
          <p:cNvPr id="45" name="Right Arrow 44"/>
          <p:cNvSpPr/>
          <p:nvPr/>
        </p:nvSpPr>
        <p:spPr>
          <a:xfrm>
            <a:off x="2692101" y="8449468"/>
            <a:ext cx="736899" cy="45720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668942" y="8339888"/>
            <a:ext cx="133597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solidFill>
                  <a:srgbClr val="C00000"/>
                </a:solidFill>
              </a:rPr>
              <a:t>Có thể coi hình lập phương là hình hộp chữ nhật đặc </a:t>
            </a:r>
            <a:r>
              <a:rPr lang="vi-VN" sz="4000" dirty="0" smtClean="0">
                <a:solidFill>
                  <a:srgbClr val="C00000"/>
                </a:solidFill>
              </a:rPr>
              <a:t>biệt</a:t>
            </a:r>
            <a:r>
              <a:rPr lang="en-US" sz="4000" dirty="0" smtClean="0">
                <a:solidFill>
                  <a:srgbClr val="C00000"/>
                </a:solidFill>
              </a:rPr>
              <a:t>.</a:t>
            </a:r>
            <a:r>
              <a:rPr lang="vi-VN" sz="4000" dirty="0" smtClean="0">
                <a:solidFill>
                  <a:srgbClr val="C00000"/>
                </a:solidFill>
              </a:rPr>
              <a:t> 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 animBg="1"/>
      <p:bldP spid="40" grpId="0"/>
      <p:bldP spid="44" grpId="0"/>
      <p:bldP spid="45" grpId="0" animBg="1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600200" y="1028700"/>
            <a:ext cx="4267200" cy="1295400"/>
            <a:chOff x="0" y="0"/>
            <a:chExt cx="11095182" cy="1523038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11095182" cy="1523038"/>
            </a:xfrm>
            <a:prstGeom prst="rect">
              <a:avLst/>
            </a:prstGeom>
            <a:solidFill>
              <a:srgbClr val="FFE36D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916000" y="492542"/>
              <a:ext cx="10179182" cy="632908"/>
            </a:xfrm>
            <a:prstGeom prst="rect">
              <a:avLst/>
            </a:prstGeom>
          </p:spPr>
          <p:txBody>
            <a:bodyPr lIns="0" tIns="0" rIns="0" bIns="0" rtlCol="0" anchor="ctr">
              <a:spAutoFit/>
            </a:bodyPr>
            <a:lstStyle/>
            <a:p>
              <a:pPr algn="ctr">
                <a:lnSpc>
                  <a:spcPts val="3639"/>
                </a:lnSpc>
              </a:pPr>
              <a:r>
                <a:rPr lang="en-US" sz="44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44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xét</a:t>
              </a:r>
              <a:endPara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1600200" y="2702643"/>
            <a:ext cx="95365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Hình lập phương có 6 mặt là hình vuông.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600" y="4406992"/>
            <a:ext cx="3958892" cy="41266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3543300"/>
            <a:ext cx="7771060" cy="5854027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>
            <a:off x="6368492" y="6470313"/>
            <a:ext cx="1632508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2310" y="-515876"/>
            <a:ext cx="3200933" cy="194465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0" y="456451"/>
            <a:ext cx="2362200" cy="198234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26" y="7048499"/>
            <a:ext cx="1334714" cy="30129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26" y="718945"/>
            <a:ext cx="1690828" cy="17389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heelReverse spokes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AutoShape 23"/>
          <p:cNvSpPr/>
          <p:nvPr/>
        </p:nvSpPr>
        <p:spPr>
          <a:xfrm>
            <a:off x="990600" y="952500"/>
            <a:ext cx="16306800" cy="85344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1106">
            <a:off x="8351509" y="-4738"/>
            <a:ext cx="1584980" cy="15964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438900"/>
            <a:ext cx="2341067" cy="55112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81200" y="1849546"/>
            <a:ext cx="8991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Hình lập phương ABCD.MNPQ trong hình 7 có: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Tám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đỉnh: A, B, C, D, M, N, P, Q.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Mười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hai cạnh bằng nhau: AB, BC, CD, DA, MN, NP, PQ, QM, AM, BN, CP, DQ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81400" y="6285707"/>
            <a:ext cx="120777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Ba góc vuông ở mỗi 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c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hẳng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hạn: ba góc vuông ở đỉnh A: góc BAD;  góc BAM; góc DAM.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Bốn đường chéo: AP, BQ, CM, DN.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902" y="1777490"/>
            <a:ext cx="4958798" cy="465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5490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-28161"/>
            <a:ext cx="18288000" cy="10315161"/>
            <a:chOff x="0" y="0"/>
            <a:chExt cx="11077447" cy="1523038"/>
          </a:xfrm>
        </p:grpSpPr>
        <p:sp>
          <p:nvSpPr>
            <p:cNvPr id="3" name="AutoShape 18"/>
            <p:cNvSpPr/>
            <p:nvPr/>
          </p:nvSpPr>
          <p:spPr>
            <a:xfrm>
              <a:off x="0" y="0"/>
              <a:ext cx="11077447" cy="1523038"/>
            </a:xfrm>
            <a:prstGeom prst="rect">
              <a:avLst/>
            </a:prstGeom>
            <a:solidFill>
              <a:srgbClr val="FFE36D"/>
            </a:solidFill>
          </p:spPr>
        </p:sp>
        <p:sp>
          <p:nvSpPr>
            <p:cNvPr id="4" name="TextBox 19"/>
            <p:cNvSpPr txBox="1"/>
            <p:nvPr/>
          </p:nvSpPr>
          <p:spPr>
            <a:xfrm>
              <a:off x="510545" y="451850"/>
              <a:ext cx="10259894" cy="598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39"/>
                </a:lnSpc>
              </a:pPr>
              <a:endParaRPr lang="en-US" sz="2799" dirty="0">
                <a:solidFill>
                  <a:srgbClr val="000000"/>
                </a:solidFill>
                <a:latin typeface="DM Sans"/>
              </a:endParaRPr>
            </a:p>
          </p:txBody>
        </p:sp>
      </p:grpSp>
      <p:grpSp>
        <p:nvGrpSpPr>
          <p:cNvPr id="5" name="Group 14"/>
          <p:cNvGrpSpPr/>
          <p:nvPr/>
        </p:nvGrpSpPr>
        <p:grpSpPr>
          <a:xfrm>
            <a:off x="990600" y="723900"/>
            <a:ext cx="4948106" cy="1018957"/>
            <a:chOff x="0" y="0"/>
            <a:chExt cx="6597474" cy="1358610"/>
          </a:xfrm>
        </p:grpSpPr>
        <p:sp>
          <p:nvSpPr>
            <p:cNvPr id="6" name="AutoShape 15"/>
            <p:cNvSpPr/>
            <p:nvPr/>
          </p:nvSpPr>
          <p:spPr>
            <a:xfrm>
              <a:off x="0" y="0"/>
              <a:ext cx="6597474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7" name="TextBox 16"/>
            <p:cNvSpPr txBox="1"/>
            <p:nvPr/>
          </p:nvSpPr>
          <p:spPr>
            <a:xfrm>
              <a:off x="114300" y="317355"/>
              <a:ext cx="6223383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8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48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r>
                <a:rPr lang="en-US" sz="48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</a:t>
              </a:r>
              <a:endParaRPr lang="en-US" sz="48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17"/>
          <p:cNvGrpSpPr/>
          <p:nvPr/>
        </p:nvGrpSpPr>
        <p:grpSpPr>
          <a:xfrm>
            <a:off x="990600" y="1742857"/>
            <a:ext cx="16459200" cy="7896443"/>
            <a:chOff x="0" y="0"/>
            <a:chExt cx="11077447" cy="1523038"/>
          </a:xfrm>
          <a:solidFill>
            <a:schemeClr val="bg1"/>
          </a:solidFill>
        </p:grpSpPr>
        <p:sp>
          <p:nvSpPr>
            <p:cNvPr id="9" name="AutoShape 18"/>
            <p:cNvSpPr/>
            <p:nvPr/>
          </p:nvSpPr>
          <p:spPr>
            <a:xfrm>
              <a:off x="0" y="0"/>
              <a:ext cx="11077447" cy="1523038"/>
            </a:xfrm>
            <a:prstGeom prst="rect">
              <a:avLst/>
            </a:prstGeom>
            <a:grpFill/>
          </p:spPr>
        </p:sp>
        <p:sp>
          <p:nvSpPr>
            <p:cNvPr id="10" name="TextBox 19"/>
            <p:cNvSpPr txBox="1"/>
            <p:nvPr/>
          </p:nvSpPr>
          <p:spPr>
            <a:xfrm>
              <a:off x="510545" y="451850"/>
              <a:ext cx="10259894" cy="598369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39"/>
                </a:lnSpc>
              </a:pPr>
              <a:endParaRPr lang="en-US" sz="2799" dirty="0">
                <a:solidFill>
                  <a:srgbClr val="000000"/>
                </a:solidFill>
                <a:latin typeface="DM Sans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771853" y="1956349"/>
            <a:ext cx="15244455" cy="331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ABCD.A’B’C’D’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AB = 5 cm (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8).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BC, CC’.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C.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chéo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9676" y="2770007"/>
            <a:ext cx="4439270" cy="39439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75166" y="6183628"/>
            <a:ext cx="115409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BC = CC’ = AB = 5cm.</a:t>
            </a:r>
          </a:p>
          <a:p>
            <a:pPr marL="571500" lvl="0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BCD,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BCC’,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DCC’</a:t>
            </a:r>
          </a:p>
          <a:p>
            <a:pPr marL="571500" lvl="0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chéo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AC’ ,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A’C.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48036" y="5485477"/>
            <a:ext cx="3205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8600" y="7775920"/>
            <a:ext cx="2312554" cy="212713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2761">
            <a:off x="14081907" y="7476548"/>
            <a:ext cx="1534809" cy="2418617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flipV="1">
            <a:off x="12954000" y="3032108"/>
            <a:ext cx="3733800" cy="2949592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2954000" y="3543300"/>
            <a:ext cx="3733800" cy="198120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466402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AutoShape 23"/>
          <p:cNvSpPr/>
          <p:nvPr/>
        </p:nvSpPr>
        <p:spPr>
          <a:xfrm>
            <a:off x="838200" y="1409700"/>
            <a:ext cx="16687800" cy="800100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7" name="Group 25"/>
          <p:cNvGrpSpPr/>
          <p:nvPr/>
        </p:nvGrpSpPr>
        <p:grpSpPr>
          <a:xfrm>
            <a:off x="1066800" y="426837"/>
            <a:ext cx="5543954" cy="1633142"/>
            <a:chOff x="0" y="0"/>
            <a:chExt cx="9570086" cy="2581458"/>
          </a:xfrm>
        </p:grpSpPr>
        <p:pic>
          <p:nvPicPr>
            <p:cNvPr id="8" name="Picture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b="22325"/>
            <a:stretch>
              <a:fillRect/>
            </a:stretch>
          </p:blipFill>
          <p:spPr>
            <a:xfrm>
              <a:off x="0" y="0"/>
              <a:ext cx="9570086" cy="2581458"/>
            </a:xfrm>
            <a:prstGeom prst="rect">
              <a:avLst/>
            </a:prstGeom>
          </p:spPr>
        </p:pic>
        <p:sp>
          <p:nvSpPr>
            <p:cNvPr id="9" name="TextBox 27"/>
            <p:cNvSpPr txBox="1"/>
            <p:nvPr/>
          </p:nvSpPr>
          <p:spPr>
            <a:xfrm>
              <a:off x="1295944" y="963704"/>
              <a:ext cx="6978196" cy="12216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20"/>
                </a:lnSpc>
              </a:pPr>
              <a:r>
                <a:rPr lang="en-US" sz="44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</a:t>
              </a:r>
              <a:r>
                <a:rPr lang="en-US" sz="44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endPara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7794"/>
          <a:stretch>
            <a:fillRect/>
          </a:stretch>
        </p:blipFill>
        <p:spPr>
          <a:xfrm flipH="1">
            <a:off x="0" y="6042611"/>
            <a:ext cx="5264426" cy="42692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2700" y="2182540"/>
            <a:ext cx="1325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bìa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9,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bìa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bìa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0" y="4178224"/>
            <a:ext cx="10058400" cy="3924366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5860012" y="7632706"/>
            <a:ext cx="373612" cy="6096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642824" y="8464145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11734800" y="7632706"/>
            <a:ext cx="373612" cy="6096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517612" y="8429107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79239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3" grpId="0"/>
      <p:bldP spid="16" grpId="0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838200" y="1446758"/>
            <a:ext cx="16322680" cy="8116342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22325"/>
          <a:stretch>
            <a:fillRect/>
          </a:stretch>
        </p:blipFill>
        <p:spPr>
          <a:xfrm>
            <a:off x="5338345" y="395280"/>
            <a:ext cx="7177564" cy="193609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548304" y="1115677"/>
            <a:ext cx="6707743" cy="86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6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15935">
            <a:off x="10844533" y="-450380"/>
            <a:ext cx="2887511" cy="14437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616304">
            <a:off x="-1199543" y="8256079"/>
            <a:ext cx="2979577" cy="200444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202255">
            <a:off x="5790706" y="8570047"/>
            <a:ext cx="3260564" cy="282779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7461930">
            <a:off x="15877481" y="446926"/>
            <a:ext cx="2763638" cy="164310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264314">
            <a:off x="16495410" y="8094007"/>
            <a:ext cx="2887511" cy="144375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47800" y="2662455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(SGK - tr49)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24861" y="3512286"/>
            <a:ext cx="120901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ABCD.EFGH (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10).</a:t>
            </a: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chéo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C.</a:t>
            </a: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779" y="4533007"/>
            <a:ext cx="5277225" cy="4523335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38892"/>
          <a:stretch>
            <a:fillRect/>
          </a:stretch>
        </p:blipFill>
        <p:spPr>
          <a:xfrm>
            <a:off x="14782800" y="5447651"/>
            <a:ext cx="3318164" cy="4856668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0"/>
          <p:cNvGrpSpPr/>
          <p:nvPr/>
        </p:nvGrpSpPr>
        <p:grpSpPr>
          <a:xfrm>
            <a:off x="902755" y="800100"/>
            <a:ext cx="2247900" cy="1247557"/>
            <a:chOff x="0" y="0"/>
            <a:chExt cx="15449827" cy="1358610"/>
          </a:xfrm>
        </p:grpSpPr>
        <p:sp>
          <p:nvSpPr>
            <p:cNvPr id="21" name="AutoShape 21"/>
            <p:cNvSpPr/>
            <p:nvPr/>
          </p:nvSpPr>
          <p:spPr>
            <a:xfrm>
              <a:off x="0" y="0"/>
              <a:ext cx="15449827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363747" y="379044"/>
              <a:ext cx="14722333" cy="600520"/>
            </a:xfrm>
            <a:prstGeom prst="rect">
              <a:avLst/>
            </a:prstGeom>
          </p:spPr>
          <p:txBody>
            <a:bodyPr lIns="0" tIns="0" rIns="0" bIns="0" rtlCol="0" anchor="ctr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8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8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12" y="2772771"/>
            <a:ext cx="5991477" cy="513555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7086600" y="1139397"/>
            <a:ext cx="10820400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Các cạnh của hình hộp chữ nhật ABCD.EFGH là: AB; BC; CD; DA; AE; BF; CG; DH; EF; FG; GH; HE</a:t>
            </a:r>
          </a:p>
          <a:p>
            <a:pPr algn="just">
              <a:lnSpc>
                <a:spcPct val="150000"/>
              </a:lnSpc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Đường chéo của hình hộp chữ nhật ABCD.EFGH là: AG; BH; CE; 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DF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Các góc ở đỉnh B là: góc ABF; góc </a:t>
            </a:r>
            <a:r>
              <a:rPr lang="vi-VN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ABC; </a:t>
            </a:r>
            <a:r>
              <a:rPr lang="vi-VN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 CBF</a:t>
            </a:r>
          </a:p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góc ở đỉnh C là: góc BCD; góc DCG ; góc </a:t>
            </a:r>
            <a:r>
              <a:rPr lang="vi-VN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c) Những cạnh bằng nhau là:</a:t>
            </a:r>
          </a:p>
          <a:p>
            <a:pPr algn="just">
              <a:lnSpc>
                <a:spcPct val="150000"/>
              </a:lnSpc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•	AB = CD = EF = HG;</a:t>
            </a:r>
          </a:p>
          <a:p>
            <a:pPr algn="just">
              <a:lnSpc>
                <a:spcPct val="150000"/>
              </a:lnSpc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•	BC = AD = FG = EH;</a:t>
            </a:r>
          </a:p>
          <a:p>
            <a:pPr algn="just">
              <a:lnSpc>
                <a:spcPct val="150000"/>
              </a:lnSpc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•	AE = BF = CG = DH.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0" y="7353300"/>
            <a:ext cx="2438400" cy="185216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66800" y="952500"/>
            <a:ext cx="16078200" cy="838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47700"/>
            <a:ext cx="5448300" cy="2057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85950" y="1181100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 (SGK - tr49)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2638848"/>
            <a:ext cx="11963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EFGH.MNPQ (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11).</a:t>
            </a: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MN = 3cm.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EF, NF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chéo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0200" y="1871668"/>
            <a:ext cx="3946301" cy="41689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62750" y="5346478"/>
            <a:ext cx="4210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67000" y="6188142"/>
            <a:ext cx="1388745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Vì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hình lập phương có tất cả các cạnh bằng nhau 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⇒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EF =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NF = MN = 3cm</a:t>
            </a:r>
          </a:p>
          <a:p>
            <a:pPr algn="just">
              <a:lnSpc>
                <a:spcPct val="150000"/>
              </a:lnSpc>
            </a:pP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) Các đường chéo của hình lập phương là: EP; FQ; HN; GM.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5" y="6218181"/>
            <a:ext cx="2054230" cy="483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862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326574" y="1028699"/>
            <a:ext cx="7048500" cy="1018957"/>
            <a:chOff x="0" y="0"/>
            <a:chExt cx="16289066" cy="1358610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16289066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697052" y="311255"/>
              <a:ext cx="14894959" cy="7360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4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4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 (SGK - tr50)</a:t>
              </a:r>
              <a:endParaRPr lang="en-US" sz="44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323398" y="2047656"/>
            <a:ext cx="158146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673" y="3986648"/>
            <a:ext cx="13550123" cy="4966852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>
            <a:off x="5334000" y="7810500"/>
            <a:ext cx="1752600" cy="838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7467600" y="7810500"/>
            <a:ext cx="1748849" cy="838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724400" y="8953500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4325600" y="7581900"/>
            <a:ext cx="0" cy="10668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1869927" y="8953500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5"/>
          <p:cNvGrpSpPr/>
          <p:nvPr/>
        </p:nvGrpSpPr>
        <p:grpSpPr>
          <a:xfrm>
            <a:off x="1326574" y="800100"/>
            <a:ext cx="7048500" cy="1018957"/>
            <a:chOff x="0" y="0"/>
            <a:chExt cx="16289066" cy="1358610"/>
          </a:xfrm>
        </p:grpSpPr>
        <p:sp>
          <p:nvSpPr>
            <p:cNvPr id="21" name="AutoShape 6"/>
            <p:cNvSpPr/>
            <p:nvPr/>
          </p:nvSpPr>
          <p:spPr>
            <a:xfrm>
              <a:off x="0" y="0"/>
              <a:ext cx="16289066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22" name="TextBox 7"/>
            <p:cNvSpPr txBox="1"/>
            <p:nvPr/>
          </p:nvSpPr>
          <p:spPr>
            <a:xfrm>
              <a:off x="697052" y="311255"/>
              <a:ext cx="14894959" cy="7360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4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4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 (SGK - tr50)</a:t>
              </a:r>
              <a:endParaRPr lang="en-US" sz="44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305792" y="1819056"/>
            <a:ext cx="153612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bìa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13b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12c,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bìa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12a?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305" y="3758048"/>
            <a:ext cx="11506200" cy="44191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6515100"/>
            <a:ext cx="1348208" cy="136052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361210" y="8006486"/>
            <a:ext cx="159258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vi-VN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ình </a:t>
            </a:r>
            <a:r>
              <a:rPr lang="vi-VN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13a có 6 mặt hình chữ nhật bao gồm: các mặt đối diện bằng nhau, kích thước các mặt là: 4 cm x 3 cm, 3 cm x 1 cm, 4 cm x 1 cm.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295400" y="1899624"/>
            <a:ext cx="16002000" cy="7206276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5" name="Group 5"/>
          <p:cNvGrpSpPr/>
          <p:nvPr/>
        </p:nvGrpSpPr>
        <p:grpSpPr>
          <a:xfrm>
            <a:off x="1009246" y="538558"/>
            <a:ext cx="7177564" cy="1936094"/>
            <a:chOff x="0" y="0"/>
            <a:chExt cx="9570086" cy="2581458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b="22325"/>
            <a:stretch>
              <a:fillRect/>
            </a:stretch>
          </p:blipFill>
          <p:spPr>
            <a:xfrm>
              <a:off x="0" y="0"/>
              <a:ext cx="9570086" cy="2581458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1295945" y="963704"/>
              <a:ext cx="6978195" cy="1152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20"/>
                </a:lnSpc>
              </a:pPr>
              <a:r>
                <a:rPr lang="en-US" sz="56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KHỞI ĐỘNG</a:t>
              </a:r>
              <a:endParaRPr lang="en-US" sz="5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4114800" y="2673460"/>
            <a:ext cx="12725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rubik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con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660" y="2848508"/>
            <a:ext cx="1793260" cy="164306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24" b="19071"/>
          <a:stretch/>
        </p:blipFill>
        <p:spPr>
          <a:xfrm rot="323839">
            <a:off x="3279894" y="6090352"/>
            <a:ext cx="2921924" cy="1808810"/>
          </a:xfrm>
          <a:prstGeom prst="rect">
            <a:avLst/>
          </a:prstGeom>
        </p:spPr>
      </p:pic>
      <p:pic>
        <p:nvPicPr>
          <p:cNvPr id="40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b="53259"/>
          <a:stretch>
            <a:fillRect/>
          </a:stretch>
        </p:blipFill>
        <p:spPr>
          <a:xfrm>
            <a:off x="0" y="6063354"/>
            <a:ext cx="3998624" cy="422364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575" y="5137334"/>
            <a:ext cx="4271616" cy="427161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640" y="5941298"/>
            <a:ext cx="1770287" cy="177028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2" b="14216"/>
          <a:stretch/>
        </p:blipFill>
        <p:spPr>
          <a:xfrm>
            <a:off x="10477500" y="7593781"/>
            <a:ext cx="1446399" cy="116279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0067" y="4809270"/>
            <a:ext cx="4869809" cy="4869809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8" y="1899624"/>
            <a:ext cx="16994992" cy="7587276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5" name="Group 5"/>
          <p:cNvGrpSpPr/>
          <p:nvPr/>
        </p:nvGrpSpPr>
        <p:grpSpPr>
          <a:xfrm>
            <a:off x="5379384" y="496115"/>
            <a:ext cx="7177564" cy="1403509"/>
            <a:chOff x="0" y="0"/>
            <a:chExt cx="9570086" cy="2581458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b="22325"/>
            <a:stretch>
              <a:fillRect/>
            </a:stretch>
          </p:blipFill>
          <p:spPr>
            <a:xfrm>
              <a:off x="0" y="0"/>
              <a:ext cx="9570086" cy="2581458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1295945" y="963704"/>
              <a:ext cx="6978195" cy="1152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20"/>
                </a:lnSpc>
              </a:pPr>
              <a:r>
                <a:rPr lang="en-US" sz="56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</a:t>
              </a:r>
              <a:endParaRPr lang="en-US" sz="5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15935">
            <a:off x="10844533" y="-504259"/>
            <a:ext cx="2887511" cy="144375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616304">
            <a:off x="-1489789" y="8544717"/>
            <a:ext cx="2979577" cy="200444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8896365">
            <a:off x="-978334" y="821512"/>
            <a:ext cx="2763638" cy="164310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225286">
            <a:off x="16609833" y="4722002"/>
            <a:ext cx="2887511" cy="144375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132563">
            <a:off x="16251409" y="-6832"/>
            <a:ext cx="2763638" cy="164310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986244" y="1987176"/>
            <a:ext cx="166159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57"/>
          <a:stretch/>
        </p:blipFill>
        <p:spPr>
          <a:xfrm>
            <a:off x="1104895" y="2998058"/>
            <a:ext cx="3543306" cy="321224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209" y="6242433"/>
            <a:ext cx="3277212" cy="3132019"/>
          </a:xfrm>
          <a:prstGeom prst="rect">
            <a:avLst/>
          </a:prstGeom>
        </p:spPr>
      </p:pic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709884"/>
              </p:ext>
            </p:extLst>
          </p:nvPr>
        </p:nvGraphicFramePr>
        <p:xfrm>
          <a:off x="5268129" y="3186784"/>
          <a:ext cx="11928523" cy="5919116"/>
        </p:xfrm>
        <a:graphic>
          <a:graphicData uri="http://schemas.openxmlformats.org/drawingml/2006/table">
            <a:tbl>
              <a:tblPr firstRow="1" firstCol="1" bandRow="1"/>
              <a:tblGrid>
                <a:gridCol w="3660825"/>
                <a:gridCol w="4038600"/>
                <a:gridCol w="4229098"/>
              </a:tblGrid>
              <a:tr h="8455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32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fr-FR" sz="3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2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hộp</a:t>
                      </a:r>
                      <a:r>
                        <a:rPr lang="fr-FR" sz="3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2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fr-FR" sz="3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2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nhật</a:t>
                      </a:r>
                      <a:endParaRPr lang="en-US" sz="3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32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fr-FR" sz="3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2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lập</a:t>
                      </a:r>
                      <a:r>
                        <a:rPr lang="fr-FR" sz="3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2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phương</a:t>
                      </a:r>
                      <a:endParaRPr lang="en-US" sz="3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558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32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fr-FR" sz="3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2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mặt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558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32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fr-FR" sz="3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2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đỉnh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3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558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32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fr-FR" sz="3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2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cạnh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558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32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fr-FR" sz="3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2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mặt</a:t>
                      </a:r>
                      <a:r>
                        <a:rPr lang="fr-FR" sz="3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2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đáy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558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32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fr-FR" sz="3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2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mặt</a:t>
                      </a:r>
                      <a:r>
                        <a:rPr lang="fr-FR" sz="3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2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bên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558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32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fr-FR" sz="3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2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đường</a:t>
                      </a:r>
                      <a:r>
                        <a:rPr lang="fr-FR" sz="3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2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chéo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0077450" y="4159716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261021" y="4159716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077450" y="503064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261021" y="503064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077450" y="5867951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261021" y="5867951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077450" y="6738875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261021" y="6738875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077450" y="7549957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4261021" y="7549957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077450" y="8449227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4261021" y="8449227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dir="d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699" y="2047656"/>
            <a:ext cx="16318923" cy="75916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sp>
      <p:grpSp>
        <p:nvGrpSpPr>
          <p:cNvPr id="33" name="Group 33"/>
          <p:cNvGrpSpPr/>
          <p:nvPr/>
        </p:nvGrpSpPr>
        <p:grpSpPr>
          <a:xfrm>
            <a:off x="1028700" y="1028700"/>
            <a:ext cx="12992100" cy="1340882"/>
            <a:chOff x="0" y="0"/>
            <a:chExt cx="13425381" cy="1787844"/>
          </a:xfrm>
        </p:grpSpPr>
        <p:sp>
          <p:nvSpPr>
            <p:cNvPr id="34" name="AutoShape 34"/>
            <p:cNvSpPr/>
            <p:nvPr/>
          </p:nvSpPr>
          <p:spPr>
            <a:xfrm>
              <a:off x="0" y="0"/>
              <a:ext cx="13425381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578235" y="317355"/>
              <a:ext cx="12606109" cy="14704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20"/>
                </a:lnSpc>
              </a:pPr>
              <a:r>
                <a:rPr lang="en-US" sz="40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40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2: </a:t>
              </a:r>
              <a:r>
                <a:rPr lang="en-US" sz="40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40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lang="en-US" sz="40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40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hộp</a:t>
              </a:r>
              <a:r>
                <a:rPr lang="en-US" sz="40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40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nhật</a:t>
              </a:r>
              <a:r>
                <a:rPr lang="en-US" sz="40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ABCD.A’B’C’D’</a:t>
              </a:r>
              <a:endParaRPr lang="en-US" sz="40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9" name="Picture 38"/>
          <p:cNvPicPr/>
          <p:nvPr/>
        </p:nvPicPr>
        <p:blipFill rotWithShape="1">
          <a:blip r:embed="rId2"/>
          <a:srcRect l="4582" t="4741" r="1869" b="3754"/>
          <a:stretch/>
        </p:blipFill>
        <p:spPr>
          <a:xfrm>
            <a:off x="1504949" y="2501068"/>
            <a:ext cx="4419601" cy="3352800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6141892" y="2673730"/>
            <a:ext cx="1094682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a) Biết AB = 7 cm ; BC = 5 cm ; AA’ = 6 cm. Tính độ dài các cạnh A’D’ ; A’B’ ; CC’.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b) Nêu các đường chéo của hình hộp chữ nhật.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524750" y="5893668"/>
            <a:ext cx="35896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216728" y="6789677"/>
            <a:ext cx="150616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a) A’B’ = AB = 7 cm ; B’C’= BC = 5 cm ; CC’=AA’ = 6 cm. 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b) Các đường chéo của hình hộp chữ nhật là: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A’C; B’D; 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’;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BD’.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9346" y="1032341"/>
            <a:ext cx="2137849" cy="134014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06" y="7569754"/>
            <a:ext cx="1841122" cy="237859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2978" y="8335617"/>
            <a:ext cx="2925022" cy="2860499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2"/>
          <p:cNvGrpSpPr/>
          <p:nvPr/>
        </p:nvGrpSpPr>
        <p:grpSpPr>
          <a:xfrm>
            <a:off x="1676400" y="627902"/>
            <a:ext cx="13106400" cy="1142279"/>
            <a:chOff x="0" y="0"/>
            <a:chExt cx="10372490" cy="1523038"/>
          </a:xfrm>
        </p:grpSpPr>
        <p:sp>
          <p:nvSpPr>
            <p:cNvPr id="13" name="AutoShape 13"/>
            <p:cNvSpPr/>
            <p:nvPr/>
          </p:nvSpPr>
          <p:spPr>
            <a:xfrm>
              <a:off x="0" y="0"/>
              <a:ext cx="10372490" cy="1523038"/>
            </a:xfrm>
            <a:prstGeom prst="rect">
              <a:avLst/>
            </a:prstGeom>
            <a:solidFill>
              <a:srgbClr val="FFE36D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392447" y="451850"/>
              <a:ext cx="9537527" cy="615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39"/>
                </a:lnSpc>
              </a:pP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3: </a:t>
              </a:r>
              <a:r>
                <a:rPr lang="fr-FR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fr-FR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lang="fr-FR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fr-FR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lập</a:t>
              </a:r>
              <a:r>
                <a:rPr lang="fr-FR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phương</a:t>
              </a:r>
              <a:r>
                <a:rPr lang="fr-FR" sz="4000" dirty="0">
                  <a:latin typeface="Arial" panose="020B0604020202020204" pitchFamily="34" charset="0"/>
                  <a:cs typeface="Arial" panose="020B0604020202020204" pitchFamily="34" charset="0"/>
                </a:rPr>
                <a:t> MNPQ.M’N’P’Q’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3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19991"/>
          <a:stretch>
            <a:fillRect/>
          </a:stretch>
        </p:blipFill>
        <p:spPr>
          <a:xfrm>
            <a:off x="12801601" y="4436381"/>
            <a:ext cx="5511800" cy="58506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4" name="Picture 3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720" y="1938255"/>
            <a:ext cx="3803235" cy="3427207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Rectangle 34"/>
          <p:cNvSpPr/>
          <p:nvPr/>
        </p:nvSpPr>
        <p:spPr>
          <a:xfrm>
            <a:off x="6376256" y="1850983"/>
            <a:ext cx="955746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/>
              <a:t>a) Kể tên các đỉnh, cạnh và đường chéo của hình lập phương.</a:t>
            </a:r>
          </a:p>
          <a:p>
            <a:pPr algn="just">
              <a:lnSpc>
                <a:spcPct val="150000"/>
              </a:lnSpc>
            </a:pPr>
            <a:r>
              <a:rPr lang="vi-VN" sz="3600" dirty="0"/>
              <a:t>b) Biết NP = 4 cm. Độ dài các cạnh M’N</a:t>
            </a:r>
            <a:r>
              <a:rPr lang="vi-VN" sz="3600" dirty="0" smtClean="0"/>
              <a:t>’; PQ; </a:t>
            </a:r>
            <a:r>
              <a:rPr lang="vi-VN" sz="3600" dirty="0"/>
              <a:t>MN bằng bao </a:t>
            </a:r>
            <a:r>
              <a:rPr lang="vi-VN" sz="3600" dirty="0" smtClean="0"/>
              <a:t>nhiêu?</a:t>
            </a:r>
            <a:endParaRPr lang="vi-VN" sz="3600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355" y="5100866"/>
            <a:ext cx="2209801" cy="12954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271356" y="529231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676400" y="6421273"/>
            <a:ext cx="121417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 M, N, P, Q, M’, N’, P’, Q’.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 MN, NP, PQ, MQ, MM’, NN’, PP’, QQ’, M’N’,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N’P’, P’Q’, M’Q’.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chéo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 MP’, NQ’, PM’, QN’.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2"/>
          <p:cNvGrpSpPr/>
          <p:nvPr/>
        </p:nvGrpSpPr>
        <p:grpSpPr>
          <a:xfrm>
            <a:off x="1676400" y="627902"/>
            <a:ext cx="13106400" cy="1142279"/>
            <a:chOff x="0" y="0"/>
            <a:chExt cx="10372490" cy="1523038"/>
          </a:xfrm>
        </p:grpSpPr>
        <p:sp>
          <p:nvSpPr>
            <p:cNvPr id="13" name="AutoShape 13"/>
            <p:cNvSpPr/>
            <p:nvPr/>
          </p:nvSpPr>
          <p:spPr>
            <a:xfrm>
              <a:off x="0" y="0"/>
              <a:ext cx="10372490" cy="1523038"/>
            </a:xfrm>
            <a:prstGeom prst="rect">
              <a:avLst/>
            </a:prstGeom>
            <a:solidFill>
              <a:srgbClr val="FFE36D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392447" y="451850"/>
              <a:ext cx="9537527" cy="615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39"/>
                </a:lnSpc>
              </a:pP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3: </a:t>
              </a:r>
              <a:r>
                <a:rPr lang="fr-FR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fr-FR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lang="fr-FR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fr-FR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lập</a:t>
              </a:r>
              <a:r>
                <a:rPr lang="fr-FR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phương</a:t>
              </a:r>
              <a:r>
                <a:rPr lang="fr-FR" sz="4000" dirty="0">
                  <a:latin typeface="Arial" panose="020B0604020202020204" pitchFamily="34" charset="0"/>
                  <a:cs typeface="Arial" panose="020B0604020202020204" pitchFamily="34" charset="0"/>
                </a:rPr>
                <a:t> MNPQ.M’N’P’Q’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3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19991"/>
          <a:stretch>
            <a:fillRect/>
          </a:stretch>
        </p:blipFill>
        <p:spPr>
          <a:xfrm>
            <a:off x="12801601" y="4436381"/>
            <a:ext cx="5511800" cy="58506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4" name="Picture 3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720" y="1938255"/>
            <a:ext cx="3803235" cy="3427207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Rectangle 34"/>
          <p:cNvSpPr/>
          <p:nvPr/>
        </p:nvSpPr>
        <p:spPr>
          <a:xfrm>
            <a:off x="6376256" y="1850983"/>
            <a:ext cx="955746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/>
              <a:t>a) Kể tên các đỉnh, cạnh và đường chéo của hình lập phương.</a:t>
            </a:r>
          </a:p>
          <a:p>
            <a:pPr algn="just">
              <a:lnSpc>
                <a:spcPct val="150000"/>
              </a:lnSpc>
            </a:pPr>
            <a:r>
              <a:rPr lang="vi-VN" sz="3600" dirty="0"/>
              <a:t>b) Biết NP = 4 cm. Độ dài các cạnh M’N</a:t>
            </a:r>
            <a:r>
              <a:rPr lang="vi-VN" sz="3600" dirty="0" smtClean="0"/>
              <a:t>’; PQ; </a:t>
            </a:r>
            <a:r>
              <a:rPr lang="vi-VN" sz="3600" dirty="0"/>
              <a:t>MN bằng bao </a:t>
            </a:r>
            <a:r>
              <a:rPr lang="vi-VN" sz="3600" dirty="0" smtClean="0"/>
              <a:t>nhiêu?</a:t>
            </a:r>
            <a:endParaRPr lang="vi-VN" sz="3600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355" y="5100866"/>
            <a:ext cx="2209801" cy="12954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271356" y="529231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85156" y="6744455"/>
            <a:ext cx="1219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Vì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hình lập phương có tất cả các cạnh bằng nhau </a:t>
            </a:r>
          </a:p>
          <a:p>
            <a:pPr algn="ctr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⇒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M’N’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PQ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= MN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NP =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05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2819400" y="3720124"/>
            <a:ext cx="12801600" cy="492857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1685">
            <a:off x="1884362" y="1182171"/>
            <a:ext cx="14738395" cy="299650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38400" y="1767962"/>
            <a:ext cx="138684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4. </a:t>
            </a:r>
            <a:r>
              <a:rPr lang="vi-VN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hãy nêu và sưu tầm những đồ vật trong thực tiễn có dạng hình hộp chữ nhật, hình lập phương.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036105"/>
            <a:ext cx="1689713" cy="192235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561840" y="3829921"/>
            <a:ext cx="100685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VD: </a:t>
            </a:r>
            <a:endParaRPr lang="en-US" sz="4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Hình 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lập phương: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khối rubik, xúc xắc, hộp quà, ..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Hình hộp chữ nhật: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Bao diêm, tủ lạnh, bể cá, viên gạch, hộp sữa,..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022" y="4843248"/>
            <a:ext cx="2179204" cy="21792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362" y="3613584"/>
            <a:ext cx="3330707" cy="24862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5431" y="7586785"/>
            <a:ext cx="2311419" cy="2378308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12"/>
          <p:cNvSpPr/>
          <p:nvPr/>
        </p:nvSpPr>
        <p:spPr>
          <a:xfrm>
            <a:off x="4267200" y="1181100"/>
            <a:ext cx="9829800" cy="1391210"/>
          </a:xfrm>
          <a:prstGeom prst="rect">
            <a:avLst/>
          </a:prstGeom>
          <a:solidFill>
            <a:srgbClr val="FF8333"/>
          </a:solidFill>
        </p:spPr>
      </p:sp>
      <p:sp>
        <p:nvSpPr>
          <p:cNvPr id="55" name="TextBox 54"/>
          <p:cNvSpPr txBox="1"/>
          <p:nvPr/>
        </p:nvSpPr>
        <p:spPr>
          <a:xfrm>
            <a:off x="4648200" y="1368873"/>
            <a:ext cx="906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2796676" y="3314700"/>
            <a:ext cx="1470524" cy="1470524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43560" y="5001124"/>
            <a:ext cx="59334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Ghi nhớ kiến thức trong bài, sưu tầm đồ vật, tranh ảnh có dạng hình lập phương, hình hộp chữ 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14097000" y="3314700"/>
            <a:ext cx="1470524" cy="147052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841422" y="5001124"/>
            <a:ext cx="5008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8610600" y="3314700"/>
            <a:ext cx="1470524" cy="147052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2877800" y="5029064"/>
            <a:ext cx="4267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SBT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03" y="660507"/>
            <a:ext cx="2650377" cy="2282998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1918" y="422778"/>
            <a:ext cx="1963082" cy="2121592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892" y="7858227"/>
            <a:ext cx="2242108" cy="206234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1826" y="7410776"/>
            <a:ext cx="3023946" cy="2957241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/>
      <p:bldP spid="59" grpId="0" animBg="1"/>
      <p:bldP spid="60" grpId="0"/>
      <p:bldP spid="62" grpId="0" animBg="1"/>
      <p:bldP spid="6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81685">
            <a:off x="1957863" y="547077"/>
            <a:ext cx="15935142" cy="540264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15935">
            <a:off x="10844533" y="-504259"/>
            <a:ext cx="2887511" cy="14437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3616304">
            <a:off x="-999351" y="5773590"/>
            <a:ext cx="2979577" cy="2004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202255">
            <a:off x="16488539" y="6025077"/>
            <a:ext cx="3260564" cy="282779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8896365">
            <a:off x="517510" y="688748"/>
            <a:ext cx="2763638" cy="164310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799999">
            <a:off x="11792733" y="9002934"/>
            <a:ext cx="2887511" cy="1443755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1685">
            <a:off x="1100181" y="987108"/>
            <a:ext cx="16163240" cy="5402646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7371" y="5239530"/>
            <a:ext cx="6928130" cy="4815050"/>
          </a:xfrm>
          <a:prstGeom prst="rect">
            <a:avLst/>
          </a:prstGeom>
        </p:spPr>
      </p:pic>
      <p:sp>
        <p:nvSpPr>
          <p:cNvPr id="14" name="TextBox 5"/>
          <p:cNvSpPr txBox="1"/>
          <p:nvPr/>
        </p:nvSpPr>
        <p:spPr>
          <a:xfrm>
            <a:off x="1450382" y="2045849"/>
            <a:ext cx="15462839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HỌC KẾT THÚC, </a:t>
            </a:r>
          </a:p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THEO DÕI!</a:t>
            </a:r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187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00200" y="3124548"/>
            <a:ext cx="12867783" cy="5066952"/>
          </a:xfrm>
          <a:prstGeom prst="rect">
            <a:avLst/>
          </a:prstGeom>
          <a:solidFill>
            <a:srgbClr val="FFE36D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b="27795"/>
          <a:stretch>
            <a:fillRect/>
          </a:stretch>
        </p:blipFill>
        <p:spPr>
          <a:xfrm>
            <a:off x="11602184" y="4231382"/>
            <a:ext cx="6685816" cy="60248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b="34301"/>
          <a:stretch>
            <a:fillRect/>
          </a:stretch>
        </p:blipFill>
        <p:spPr>
          <a:xfrm rot="169074">
            <a:off x="1885054" y="670684"/>
            <a:ext cx="12515104" cy="306706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706430" y="1363079"/>
            <a:ext cx="10872355" cy="20351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4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3: HÌNH HỌC TRỰC QUAN. CÁC HÌNH KHỐI TRONG THỰC TIỄN</a:t>
            </a:r>
            <a:endParaRPr lang="en-US" sz="4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8214" y="4373838"/>
            <a:ext cx="11060571" cy="2691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1: HÌNH HỘP CHỮ NHẬT - HÌNH LẬP PHƯƠNG (2 </a:t>
            </a:r>
            <a:r>
              <a:rPr lang="en-US" sz="60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6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82" y="6763330"/>
            <a:ext cx="3141251" cy="31412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1684">
            <a:off x="14046406" y="308825"/>
            <a:ext cx="4000500" cy="4000500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9"/>
          <p:cNvSpPr/>
          <p:nvPr/>
        </p:nvSpPr>
        <p:spPr>
          <a:xfrm>
            <a:off x="6530476" y="3434240"/>
            <a:ext cx="8382001" cy="1885084"/>
          </a:xfrm>
          <a:prstGeom prst="rect">
            <a:avLst/>
          </a:prstGeom>
          <a:solidFill>
            <a:srgbClr val="FF8333"/>
          </a:solidFill>
        </p:spPr>
      </p:sp>
      <p:grpSp>
        <p:nvGrpSpPr>
          <p:cNvPr id="13" name="Group 13"/>
          <p:cNvGrpSpPr/>
          <p:nvPr/>
        </p:nvGrpSpPr>
        <p:grpSpPr>
          <a:xfrm>
            <a:off x="3772643" y="663916"/>
            <a:ext cx="11082563" cy="2024832"/>
            <a:chOff x="0" y="0"/>
            <a:chExt cx="14776751" cy="1358610"/>
          </a:xfrm>
        </p:grpSpPr>
        <p:sp>
          <p:nvSpPr>
            <p:cNvPr id="14" name="AutoShape 14"/>
            <p:cNvSpPr/>
            <p:nvPr/>
          </p:nvSpPr>
          <p:spPr>
            <a:xfrm>
              <a:off x="0" y="0"/>
              <a:ext cx="14776751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475720" y="544612"/>
              <a:ext cx="13825310" cy="406739"/>
            </a:xfrm>
            <a:prstGeom prst="rect">
              <a:avLst/>
            </a:prstGeom>
          </p:spPr>
          <p:txBody>
            <a:bodyPr lIns="0" tIns="0" rIns="0" bIns="0" rtlCol="0" anchor="ctr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66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NỘI DUNG BÀI HỌC</a:t>
              </a:r>
              <a:endParaRPr lang="en-US" sz="66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AutoShape 16"/>
          <p:cNvSpPr/>
          <p:nvPr/>
        </p:nvSpPr>
        <p:spPr>
          <a:xfrm>
            <a:off x="6530475" y="6135517"/>
            <a:ext cx="8382001" cy="1827383"/>
          </a:xfrm>
          <a:prstGeom prst="rect">
            <a:avLst/>
          </a:prstGeom>
          <a:solidFill>
            <a:srgbClr val="FF8333"/>
          </a:solidFill>
        </p:spPr>
      </p:sp>
      <p:sp>
        <p:nvSpPr>
          <p:cNvPr id="25" name="Oval 24"/>
          <p:cNvSpPr/>
          <p:nvPr/>
        </p:nvSpPr>
        <p:spPr>
          <a:xfrm>
            <a:off x="3634876" y="3434240"/>
            <a:ext cx="1905000" cy="1905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634876" y="6057900"/>
            <a:ext cx="1905000" cy="1905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43800" y="4023688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43800" y="6645876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120" y="2012583"/>
            <a:ext cx="4477553" cy="44775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2864">
            <a:off x="14236904" y="7277099"/>
            <a:ext cx="2472837" cy="247283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10814">
            <a:off x="2150445" y="7988616"/>
            <a:ext cx="1385887" cy="138588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5342" y="1333906"/>
            <a:ext cx="3368191" cy="251419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77240" y="800100"/>
            <a:ext cx="7594979" cy="1018957"/>
            <a:chOff x="0" y="0"/>
            <a:chExt cx="6345316" cy="135861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6345316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237909" y="311682"/>
              <a:ext cx="5318487" cy="7382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8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en-US" sz="48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48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hộp</a:t>
              </a:r>
              <a:r>
                <a:rPr lang="en-US" sz="48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4800" b="1" dirty="0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nhật</a:t>
              </a:r>
              <a:endParaRPr lang="en-US" sz="48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AutoShape 6"/>
          <p:cNvSpPr/>
          <p:nvPr/>
        </p:nvSpPr>
        <p:spPr>
          <a:xfrm>
            <a:off x="762000" y="2129018"/>
            <a:ext cx="16687799" cy="7510282"/>
          </a:xfrm>
          <a:prstGeom prst="rect">
            <a:avLst/>
          </a:prstGeom>
          <a:solidFill>
            <a:srgbClr val="C7E8FB"/>
          </a:solidFill>
        </p:spPr>
      </p:sp>
      <p:sp>
        <p:nvSpPr>
          <p:cNvPr id="35" name="TextBox 34"/>
          <p:cNvSpPr txBox="1"/>
          <p:nvPr/>
        </p:nvSpPr>
        <p:spPr>
          <a:xfrm>
            <a:off x="2606840" y="2604588"/>
            <a:ext cx="13547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1 SGK </a:t>
            </a:r>
            <a:r>
              <a:rPr lang="en-US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47 </a:t>
            </a:r>
            <a:r>
              <a:rPr lang="en-US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HĐKP1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160" y="2448559"/>
            <a:ext cx="539280" cy="1019943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4572000" y="4087947"/>
            <a:ext cx="12572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747710" y="3968621"/>
            <a:ext cx="2522220" cy="116998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HĐKP1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636" y="5465797"/>
            <a:ext cx="10158525" cy="355148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7406279"/>
            <a:ext cx="1835356" cy="1852118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utoShape 23"/>
          <p:cNvSpPr/>
          <p:nvPr/>
        </p:nvSpPr>
        <p:spPr>
          <a:xfrm>
            <a:off x="990600" y="952500"/>
            <a:ext cx="16306800" cy="85344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4" name="Rectangle 3"/>
          <p:cNvSpPr/>
          <p:nvPr/>
        </p:nvSpPr>
        <p:spPr>
          <a:xfrm>
            <a:off x="2646680" y="1134916"/>
            <a:ext cx="27558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Right Arrow 4"/>
          <p:cNvSpPr/>
          <p:nvPr/>
        </p:nvSpPr>
        <p:spPr>
          <a:xfrm>
            <a:off x="1333500" y="1377217"/>
            <a:ext cx="990600" cy="4572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33"/>
          <a:stretch/>
        </p:blipFill>
        <p:spPr>
          <a:xfrm>
            <a:off x="1343660" y="3589986"/>
            <a:ext cx="5310827" cy="44692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8007" y="5521209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12828" y="541949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81270" y="5402007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06350" y="5943186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12828" y="3990461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4" name="Straight Arrow Connector 13"/>
          <p:cNvCxnSpPr>
            <a:stCxn id="12" idx="2"/>
          </p:cNvCxnSpPr>
          <p:nvPr/>
        </p:nvCxnSpPr>
        <p:spPr>
          <a:xfrm>
            <a:off x="3803328" y="4575236"/>
            <a:ext cx="0" cy="513865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12828" y="6956765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803328" y="6307599"/>
            <a:ext cx="0" cy="60174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06" t="9338"/>
          <a:stretch/>
        </p:blipFill>
        <p:spPr>
          <a:xfrm>
            <a:off x="7388217" y="3988308"/>
            <a:ext cx="9525159" cy="386721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116700" y="563408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388287" y="4575236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388287" y="6674308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388287" y="563408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659874" y="563408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786625" y="5629525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828800" y="2049316"/>
            <a:ext cx="149885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4,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064364" y="7740504"/>
            <a:ext cx="10343210" cy="1609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Có thể chọn hai mặt đối diện (như mặt 3 và mặt </a:t>
            </a:r>
            <a:r>
              <a:rPr lang="vi-VN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vi-VN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là hai mặt đáy không?</a:t>
            </a:r>
            <a:endParaRPr 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666" y="7674178"/>
            <a:ext cx="1825422" cy="18254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7944" y="7607735"/>
            <a:ext cx="2753186" cy="269245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0361">
            <a:off x="14049181" y="-186509"/>
            <a:ext cx="2192817" cy="222795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386" y="37435"/>
            <a:ext cx="2045453" cy="1974151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>
          <a:xfrm>
            <a:off x="6248400" y="5903015"/>
            <a:ext cx="1139817" cy="0"/>
          </a:xfrm>
          <a:prstGeom prst="straightConnector1">
            <a:avLst/>
          </a:prstGeom>
          <a:ln w="57150">
            <a:solidFill>
              <a:srgbClr val="2E38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86773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/>
      <p:bldP spid="9" grpId="0"/>
      <p:bldP spid="10" grpId="0"/>
      <p:bldP spid="11" grpId="0"/>
      <p:bldP spid="12" grpId="0"/>
      <p:bldP spid="15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utoShape 23"/>
          <p:cNvSpPr/>
          <p:nvPr/>
        </p:nvSpPr>
        <p:spPr>
          <a:xfrm>
            <a:off x="990600" y="952500"/>
            <a:ext cx="16306800" cy="85344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" name="Rectangle 5"/>
          <p:cNvSpPr/>
          <p:nvPr/>
        </p:nvSpPr>
        <p:spPr>
          <a:xfrm>
            <a:off x="1600200" y="1759004"/>
            <a:ext cx="9144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>
                <a:latin typeface="Arial" panose="020B0604020202020204" pitchFamily="34" charset="0"/>
                <a:cs typeface="Arial" panose="020B0604020202020204" pitchFamily="34" charset="0"/>
              </a:rPr>
              <a:t>Hình hộp chữ nhật </a:t>
            </a:r>
            <a:r>
              <a:rPr lang="vi-VN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ABCD.MNPQ</a:t>
            </a:r>
            <a:r>
              <a:rPr lang="vi-VN" sz="3600" b="1" dirty="0">
                <a:latin typeface="Arial" panose="020B0604020202020204" pitchFamily="34" charset="0"/>
                <a:cs typeface="Arial" panose="020B0604020202020204" pitchFamily="34" charset="0"/>
              </a:rPr>
              <a:t> trong Hình 3 có: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Tám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đỉnh: A, B, C, D, M, 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Q.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Mười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hai cạnh: AB, BC, CD, AD, MN, NP, PQ, MQ, AM, BN, CP, DQ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350" y="1662921"/>
            <a:ext cx="5762099" cy="43434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630680" y="6061982"/>
            <a:ext cx="1375526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3600" dirty="0">
                <a:solidFill>
                  <a:prstClr val="black"/>
                </a:solidFill>
                <a:cs typeface="Arial" panose="020B0604020202020204" pitchFamily="34" charset="0"/>
              </a:rPr>
              <a:t>Ba góc vuông ở mỗi đỉnh. Chẳng hạn, ba góc vuông ở đỉnh A: góc BAD, góc BAN, góc DAM.</a:t>
            </a:r>
          </a:p>
          <a:p>
            <a:pPr marL="571500" lvl="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3600" dirty="0">
                <a:solidFill>
                  <a:prstClr val="black"/>
                </a:solidFill>
                <a:cs typeface="Arial" panose="020B0604020202020204" pitchFamily="34" charset="0"/>
              </a:rPr>
              <a:t>Bốn đường chéo: AP, BQ, CM, DN.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1511">
            <a:off x="12028221" y="7853407"/>
            <a:ext cx="2778140" cy="145721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875" y="410332"/>
            <a:ext cx="1219200" cy="134867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9180" y="7961172"/>
            <a:ext cx="2934011" cy="158138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1106">
            <a:off x="8467133" y="140718"/>
            <a:ext cx="1353734" cy="136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90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utoShape 23"/>
          <p:cNvSpPr/>
          <p:nvPr/>
        </p:nvSpPr>
        <p:spPr>
          <a:xfrm>
            <a:off x="838200" y="1409700"/>
            <a:ext cx="16687800" cy="800100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7" name="Group 25"/>
          <p:cNvGrpSpPr/>
          <p:nvPr/>
        </p:nvGrpSpPr>
        <p:grpSpPr>
          <a:xfrm>
            <a:off x="1066800" y="426837"/>
            <a:ext cx="5543954" cy="1633142"/>
            <a:chOff x="0" y="0"/>
            <a:chExt cx="9570086" cy="2581458"/>
          </a:xfrm>
        </p:grpSpPr>
        <p:pic>
          <p:nvPicPr>
            <p:cNvPr id="8" name="Picture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b="22325"/>
            <a:stretch>
              <a:fillRect/>
            </a:stretch>
          </p:blipFill>
          <p:spPr>
            <a:xfrm>
              <a:off x="0" y="0"/>
              <a:ext cx="9570086" cy="2581458"/>
            </a:xfrm>
            <a:prstGeom prst="rect">
              <a:avLst/>
            </a:prstGeom>
          </p:spPr>
        </p:pic>
        <p:sp>
          <p:nvSpPr>
            <p:cNvPr id="9" name="TextBox 27"/>
            <p:cNvSpPr txBox="1"/>
            <p:nvPr/>
          </p:nvSpPr>
          <p:spPr>
            <a:xfrm>
              <a:off x="1295945" y="963704"/>
              <a:ext cx="6978195" cy="10304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20"/>
                </a:lnSpc>
              </a:pPr>
              <a:r>
                <a:rPr lang="en-US" sz="44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44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r>
                <a:rPr lang="en-US" sz="44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 </a:t>
              </a:r>
              <a:endPara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714500" y="2215474"/>
            <a:ext cx="148590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ABCD.EFGH (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4)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17541" y="4211463"/>
            <a:ext cx="8458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F.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chéo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chéo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5402" y="3608897"/>
            <a:ext cx="5020651" cy="4159969"/>
          </a:xfrm>
          <a:prstGeom prst="rect">
            <a:avLst/>
          </a:prstGeom>
        </p:spPr>
      </p:pic>
      <p:pic>
        <p:nvPicPr>
          <p:cNvPr id="14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7794"/>
          <a:stretch>
            <a:fillRect/>
          </a:stretch>
        </p:blipFill>
        <p:spPr>
          <a:xfrm>
            <a:off x="13118014" y="5795426"/>
            <a:ext cx="5538591" cy="449157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011081" y="3656325"/>
            <a:ext cx="61093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BFE,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BFG,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EFG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038786" y="6240476"/>
            <a:ext cx="28911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BH, AG, CE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6083343" y="6424226"/>
            <a:ext cx="609600" cy="382409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6054304" y="8236090"/>
            <a:ext cx="609600" cy="382409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024266" y="8103743"/>
            <a:ext cx="8675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DF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rved Up Arrow 19"/>
          <p:cNvSpPr/>
          <p:nvPr/>
        </p:nvSpPr>
        <p:spPr>
          <a:xfrm rot="19474566">
            <a:off x="7664962" y="4587214"/>
            <a:ext cx="947604" cy="408486"/>
          </a:xfrm>
          <a:prstGeom prst="curved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13185136" y="4457700"/>
            <a:ext cx="1292864" cy="1722692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511265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 animBg="1"/>
      <p:bldP spid="18" grpId="0" animBg="1"/>
      <p:bldP spid="19" grpId="0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utoShape 23"/>
          <p:cNvSpPr/>
          <p:nvPr/>
        </p:nvSpPr>
        <p:spPr>
          <a:xfrm>
            <a:off x="838200" y="1409700"/>
            <a:ext cx="16687800" cy="800100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7" name="Group 25"/>
          <p:cNvGrpSpPr/>
          <p:nvPr/>
        </p:nvGrpSpPr>
        <p:grpSpPr>
          <a:xfrm>
            <a:off x="1066800" y="426837"/>
            <a:ext cx="5543954" cy="1633142"/>
            <a:chOff x="0" y="0"/>
            <a:chExt cx="9570086" cy="2581458"/>
          </a:xfrm>
        </p:grpSpPr>
        <p:pic>
          <p:nvPicPr>
            <p:cNvPr id="8" name="Picture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b="22325"/>
            <a:stretch>
              <a:fillRect/>
            </a:stretch>
          </p:blipFill>
          <p:spPr>
            <a:xfrm>
              <a:off x="0" y="0"/>
              <a:ext cx="9570086" cy="2581458"/>
            </a:xfrm>
            <a:prstGeom prst="rect">
              <a:avLst/>
            </a:prstGeom>
          </p:spPr>
        </p:pic>
        <p:sp>
          <p:nvSpPr>
            <p:cNvPr id="9" name="TextBox 27"/>
            <p:cNvSpPr txBox="1"/>
            <p:nvPr/>
          </p:nvSpPr>
          <p:spPr>
            <a:xfrm>
              <a:off x="1295944" y="963704"/>
              <a:ext cx="6978196" cy="13581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20"/>
                </a:lnSpc>
              </a:pPr>
              <a:r>
                <a:rPr lang="en-US" sz="44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44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r>
                <a:rPr lang="en-US" sz="44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 </a:t>
              </a:r>
              <a:endPara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7794"/>
          <a:stretch>
            <a:fillRect/>
          </a:stretch>
        </p:blipFill>
        <p:spPr>
          <a:xfrm flipH="1">
            <a:off x="0" y="6042611"/>
            <a:ext cx="5264426" cy="42692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2700" y="2321251"/>
            <a:ext cx="1325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ABCD. EFGH (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4),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AD = 8 cm, DC = 5 cm, DH = 6,5 cm.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AB, FG, AE.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556" y="4336849"/>
            <a:ext cx="3709444" cy="30735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86700" y="4336849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08421" y="4791270"/>
            <a:ext cx="11049000" cy="3313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AB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= DC = EF = HG,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DC = 5 cm ⇒ AB = 5 cm</a:t>
            </a:r>
          </a:p>
          <a:p>
            <a:pPr algn="just">
              <a:lnSpc>
                <a:spcPct val="150000"/>
              </a:lnSpc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AD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= BC = FG = EH,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AD = 8 cm ⇒ FG = 8 cm</a:t>
            </a:r>
          </a:p>
          <a:p>
            <a:pPr algn="just">
              <a:lnSpc>
                <a:spcPct val="150000"/>
              </a:lnSpc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AE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= FB = DH = CG,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DH = 6,5 cm ⇒ AE = 6,5 cm</a:t>
            </a:r>
          </a:p>
        </p:txBody>
      </p:sp>
    </p:spTree>
    <p:extLst>
      <p:ext uri="{BB962C8B-B14F-4D97-AF65-F5344CB8AC3E}">
        <p14:creationId xmlns:p14="http://schemas.microsoft.com/office/powerpoint/2010/main" val="36373544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1566</Words>
  <Application>Microsoft Office PowerPoint</Application>
  <PresentationFormat>Custom</PresentationFormat>
  <Paragraphs>175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Calibri</vt:lpstr>
      <vt:lpstr>DM Sans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Microsoft account</cp:lastModifiedBy>
  <cp:revision>35</cp:revision>
  <dcterms:created xsi:type="dcterms:W3CDTF">2006-08-16T00:00:00Z</dcterms:created>
  <dcterms:modified xsi:type="dcterms:W3CDTF">2022-06-16T14:47:45Z</dcterms:modified>
  <dc:identifier>DAFCm-7J2_Y</dc:identifier>
</cp:coreProperties>
</file>