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6"/>
  </p:notesMasterIdLst>
  <p:sldIdLst>
    <p:sldId id="256" r:id="rId2"/>
    <p:sldId id="257" r:id="rId3"/>
    <p:sldId id="261" r:id="rId4"/>
    <p:sldId id="258" r:id="rId5"/>
    <p:sldId id="260" r:id="rId6"/>
    <p:sldId id="259" r:id="rId7"/>
    <p:sldId id="312" r:id="rId8"/>
    <p:sldId id="272" r:id="rId9"/>
    <p:sldId id="264" r:id="rId10"/>
    <p:sldId id="262" r:id="rId11"/>
    <p:sldId id="263" r:id="rId12"/>
    <p:sldId id="266" r:id="rId13"/>
    <p:sldId id="313" r:id="rId14"/>
    <p:sldId id="280" r:id="rId15"/>
    <p:sldId id="267" r:id="rId16"/>
    <p:sldId id="268" r:id="rId17"/>
    <p:sldId id="314" r:id="rId18"/>
    <p:sldId id="269" r:id="rId19"/>
    <p:sldId id="270" r:id="rId20"/>
    <p:sldId id="271" r:id="rId21"/>
    <p:sldId id="273" r:id="rId22"/>
    <p:sldId id="278" r:id="rId23"/>
    <p:sldId id="315" r:id="rId24"/>
    <p:sldId id="281" r:id="rId25"/>
    <p:sldId id="274" r:id="rId26"/>
    <p:sldId id="275" r:id="rId27"/>
    <p:sldId id="276" r:id="rId28"/>
    <p:sldId id="277" r:id="rId29"/>
    <p:sldId id="279" r:id="rId30"/>
    <p:sldId id="283" r:id="rId31"/>
    <p:sldId id="286" r:id="rId32"/>
    <p:sldId id="285" r:id="rId33"/>
    <p:sldId id="284" r:id="rId34"/>
    <p:sldId id="316" r:id="rId35"/>
  </p:sldIdLst>
  <p:sldSz cx="9144000" cy="5143500" type="screen16x9"/>
  <p:notesSz cx="6858000" cy="9144000"/>
  <p:embeddedFontLst>
    <p:embeddedFont>
      <p:font typeface="Merriweather" panose="020B0604020202020204" charset="0"/>
      <p:regular r:id="rId37"/>
      <p:bold r:id="rId38"/>
      <p:italic r:id="rId39"/>
      <p:boldItalic r:id="rId40"/>
    </p:embeddedFont>
    <p:embeddedFont>
      <p:font typeface="Barlow Semi Condensed" panose="020B0604020202020204" charset="0"/>
      <p:regular r:id="rId41"/>
      <p:bold r:id="rId42"/>
      <p:italic r:id="rId43"/>
      <p:boldItalic r:id="rId44"/>
    </p:embeddedFont>
    <p:embeddedFont>
      <p:font typeface="Cambria Math" panose="02040503050406030204" pitchFamily="18" charset="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Barlow Semi Condensed SemiBold" panose="020B0604020202020204" charset="0"/>
      <p:regular r:id="rId50"/>
      <p:bold r:id="rId51"/>
      <p:italic r:id="rId52"/>
      <p:boldItalic r:id="rId53"/>
    </p:embeddedFont>
    <p:embeddedFont>
      <p:font typeface="Roboto" panose="020B060402020202020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095127-4608-4349-B1AF-067B81487DD1}">
  <a:tblStyle styleId="{2D095127-4608-4349-B1AF-067B81487D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65634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4478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111d1b47e8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111d1b47e8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472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111d1b47e88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111d1b47e88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215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11d1b47e8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111d1b47e88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275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11d1b47e8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111d1b47e88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3463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111d1b47e88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111d1b47e88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5767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111d1b47e8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111d1b47e8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262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111d1b47e8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111d1b47e8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7280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111d1b47e8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111d1b47e8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141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111d1b47e88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111d1b47e88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134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111d1b47e8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g111d1b47e8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435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111d1b47e8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111d1b47e8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681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111d1b47e8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111d1b47e8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408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111d1b47e88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111d1b47e88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6783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111d1b47e8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111d1b47e8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165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111d1b47e88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111d1b47e88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366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111d1b47e8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111d1b47e88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319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111d1b47e88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111d1b47e88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2986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111d1b47e8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111d1b47e88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3557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g111d1b47e8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2" name="Google Shape;1662;g111d1b47e88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8958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g111d1b47e88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6" name="Google Shape;1706;g111d1b47e88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2953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g111d1b47e8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3" name="Google Shape;1783;g111d1b47e8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47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111d1b47e8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111d1b47e8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3701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g111d1b47e8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5" name="Google Shape;2125;g111d1b47e8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6754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g111d1b47e88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3" name="Google Shape;2113;g111d1b47e88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96732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g111d1b47e8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3" name="Google Shape;2043;g111d1b47e8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042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502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1125a64da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1125a64da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045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1125a64dae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1125a64dae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1324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11d1b47e8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111d1b47e8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6068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11d1b47e8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111d1b47e8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697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111d1b47e88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111d1b47e88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7202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111d1b47e8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111d1b47e8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32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38288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384000" y="1447800"/>
            <a:ext cx="6375900" cy="17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43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383988" y="3615300"/>
            <a:ext cx="6375900" cy="3957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876975" y="3615300"/>
            <a:ext cx="1552200" cy="39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34975" y="3615300"/>
            <a:ext cx="1552200" cy="395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604488" y="924325"/>
            <a:ext cx="461337" cy="3294850"/>
            <a:chOff x="604488" y="924325"/>
            <a:chExt cx="461337" cy="3294850"/>
          </a:xfrm>
        </p:grpSpPr>
        <p:sp>
          <p:nvSpPr>
            <p:cNvPr id="15" name="Google Shape;15;p2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" name="Google Shape;16;p2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7" name="Google Shape;17;p2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" name="Google Shape;18;p2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9" name="Google Shape;19;p2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" name="Google Shape;20;p2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1" name="Google Shape;21;p2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" name="Google Shape;22;p2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3" name="Google Shape;23;p2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" name="Google Shape;24;p2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5" name="Google Shape;25;p2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" name="Google Shape;26;p2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7" name="Google Shape;27;p2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" name="Google Shape;28;p2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9" name="Google Shape;29;p2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" name="Google Shape;30;p2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3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3" name="Google Shape;383;p13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384" name="Google Shape;384;p13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13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13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13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13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13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13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13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13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13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13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13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13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13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13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13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3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13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13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13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04" name="Google Shape;404;p13"/>
          <p:cNvSpPr txBox="1">
            <a:spLocks noGrp="1"/>
          </p:cNvSpPr>
          <p:nvPr>
            <p:ph type="title"/>
          </p:nvPr>
        </p:nvSpPr>
        <p:spPr>
          <a:xfrm>
            <a:off x="1638550" y="861875"/>
            <a:ext cx="58668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title" idx="2"/>
          </p:nvPr>
        </p:nvSpPr>
        <p:spPr>
          <a:xfrm>
            <a:off x="2375932" y="1507075"/>
            <a:ext cx="19743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subTitle" idx="1"/>
          </p:nvPr>
        </p:nvSpPr>
        <p:spPr>
          <a:xfrm>
            <a:off x="2375932" y="1865625"/>
            <a:ext cx="19743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title" idx="3" hasCustomPrompt="1"/>
          </p:nvPr>
        </p:nvSpPr>
        <p:spPr>
          <a:xfrm>
            <a:off x="1637032" y="1507075"/>
            <a:ext cx="738900" cy="7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b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4"/>
          </p:nvPr>
        </p:nvSpPr>
        <p:spPr>
          <a:xfrm>
            <a:off x="5531157" y="1507075"/>
            <a:ext cx="19743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5"/>
          </p:nvPr>
        </p:nvSpPr>
        <p:spPr>
          <a:xfrm>
            <a:off x="5531157" y="1865625"/>
            <a:ext cx="19743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6" hasCustomPrompt="1"/>
          </p:nvPr>
        </p:nvSpPr>
        <p:spPr>
          <a:xfrm>
            <a:off x="4792257" y="1507075"/>
            <a:ext cx="738900" cy="7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7"/>
          </p:nvPr>
        </p:nvSpPr>
        <p:spPr>
          <a:xfrm>
            <a:off x="2375932" y="2494100"/>
            <a:ext cx="19743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2" name="Google Shape;412;p13"/>
          <p:cNvSpPr txBox="1">
            <a:spLocks noGrp="1"/>
          </p:cNvSpPr>
          <p:nvPr>
            <p:ph type="subTitle" idx="8"/>
          </p:nvPr>
        </p:nvSpPr>
        <p:spPr>
          <a:xfrm>
            <a:off x="2375932" y="2852650"/>
            <a:ext cx="19743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 txBox="1">
            <a:spLocks noGrp="1"/>
          </p:cNvSpPr>
          <p:nvPr>
            <p:ph type="title" idx="9" hasCustomPrompt="1"/>
          </p:nvPr>
        </p:nvSpPr>
        <p:spPr>
          <a:xfrm>
            <a:off x="1637032" y="2494100"/>
            <a:ext cx="738900" cy="7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4" name="Google Shape;414;p13"/>
          <p:cNvSpPr txBox="1">
            <a:spLocks noGrp="1"/>
          </p:cNvSpPr>
          <p:nvPr>
            <p:ph type="title" idx="13"/>
          </p:nvPr>
        </p:nvSpPr>
        <p:spPr>
          <a:xfrm>
            <a:off x="5531157" y="2494100"/>
            <a:ext cx="19743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5" name="Google Shape;415;p13"/>
          <p:cNvSpPr txBox="1">
            <a:spLocks noGrp="1"/>
          </p:cNvSpPr>
          <p:nvPr>
            <p:ph type="subTitle" idx="14"/>
          </p:nvPr>
        </p:nvSpPr>
        <p:spPr>
          <a:xfrm>
            <a:off x="5531157" y="2852650"/>
            <a:ext cx="19743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2257" y="2494100"/>
            <a:ext cx="738900" cy="7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b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7" name="Google Shape;417;p13"/>
          <p:cNvSpPr txBox="1">
            <a:spLocks noGrp="1"/>
          </p:cNvSpPr>
          <p:nvPr>
            <p:ph type="title" idx="16"/>
          </p:nvPr>
        </p:nvSpPr>
        <p:spPr>
          <a:xfrm>
            <a:off x="2375932" y="3481125"/>
            <a:ext cx="19743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8" name="Google Shape;418;p13"/>
          <p:cNvSpPr txBox="1">
            <a:spLocks noGrp="1"/>
          </p:cNvSpPr>
          <p:nvPr>
            <p:ph type="subTitle" idx="17"/>
          </p:nvPr>
        </p:nvSpPr>
        <p:spPr>
          <a:xfrm>
            <a:off x="2375932" y="3839675"/>
            <a:ext cx="19743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13"/>
          <p:cNvSpPr txBox="1">
            <a:spLocks noGrp="1"/>
          </p:cNvSpPr>
          <p:nvPr>
            <p:ph type="title" idx="18" hasCustomPrompt="1"/>
          </p:nvPr>
        </p:nvSpPr>
        <p:spPr>
          <a:xfrm>
            <a:off x="1637032" y="3481125"/>
            <a:ext cx="738900" cy="7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b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0" name="Google Shape;420;p13"/>
          <p:cNvSpPr txBox="1">
            <a:spLocks noGrp="1"/>
          </p:cNvSpPr>
          <p:nvPr>
            <p:ph type="title" idx="19"/>
          </p:nvPr>
        </p:nvSpPr>
        <p:spPr>
          <a:xfrm>
            <a:off x="5531157" y="3481125"/>
            <a:ext cx="19743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1" name="Google Shape;421;p13"/>
          <p:cNvSpPr txBox="1">
            <a:spLocks noGrp="1"/>
          </p:cNvSpPr>
          <p:nvPr>
            <p:ph type="subTitle" idx="20"/>
          </p:nvPr>
        </p:nvSpPr>
        <p:spPr>
          <a:xfrm>
            <a:off x="5531157" y="3839675"/>
            <a:ext cx="19743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3"/>
          <p:cNvSpPr txBox="1">
            <a:spLocks noGrp="1"/>
          </p:cNvSpPr>
          <p:nvPr>
            <p:ph type="title" idx="21" hasCustomPrompt="1"/>
          </p:nvPr>
        </p:nvSpPr>
        <p:spPr>
          <a:xfrm>
            <a:off x="4792257" y="3481125"/>
            <a:ext cx="738900" cy="7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23" name="Google Shape;423;p13"/>
          <p:cNvGrpSpPr/>
          <p:nvPr/>
        </p:nvGrpSpPr>
        <p:grpSpPr>
          <a:xfrm>
            <a:off x="8088850" y="924325"/>
            <a:ext cx="461337" cy="3294850"/>
            <a:chOff x="8088850" y="924325"/>
            <a:chExt cx="461337" cy="3294850"/>
          </a:xfrm>
        </p:grpSpPr>
        <p:sp>
          <p:nvSpPr>
            <p:cNvPr id="424" name="Google Shape;424;p13"/>
            <p:cNvSpPr/>
            <p:nvPr/>
          </p:nvSpPr>
          <p:spPr>
            <a:xfrm flipH="1">
              <a:off x="8088850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5" name="Google Shape;425;p13"/>
            <p:cNvCxnSpPr/>
            <p:nvPr/>
          </p:nvCxnSpPr>
          <p:spPr>
            <a:xfrm rot="10800000">
              <a:off x="81706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26" name="Google Shape;426;p13"/>
            <p:cNvSpPr/>
            <p:nvPr/>
          </p:nvSpPr>
          <p:spPr>
            <a:xfrm flipH="1">
              <a:off x="8088850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13"/>
            <p:cNvCxnSpPr/>
            <p:nvPr/>
          </p:nvCxnSpPr>
          <p:spPr>
            <a:xfrm rot="10800000">
              <a:off x="81706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28" name="Google Shape;428;p13"/>
            <p:cNvSpPr/>
            <p:nvPr/>
          </p:nvSpPr>
          <p:spPr>
            <a:xfrm flipH="1">
              <a:off x="8088850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9" name="Google Shape;429;p13"/>
            <p:cNvCxnSpPr/>
            <p:nvPr/>
          </p:nvCxnSpPr>
          <p:spPr>
            <a:xfrm rot="10800000">
              <a:off x="81706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30" name="Google Shape;430;p13"/>
            <p:cNvSpPr/>
            <p:nvPr/>
          </p:nvSpPr>
          <p:spPr>
            <a:xfrm flipH="1">
              <a:off x="8088850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31" name="Google Shape;431;p13"/>
            <p:cNvCxnSpPr/>
            <p:nvPr/>
          </p:nvCxnSpPr>
          <p:spPr>
            <a:xfrm rot="10800000">
              <a:off x="81706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32" name="Google Shape;432;p13"/>
            <p:cNvSpPr/>
            <p:nvPr/>
          </p:nvSpPr>
          <p:spPr>
            <a:xfrm flipH="1">
              <a:off x="8088850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33" name="Google Shape;433;p13"/>
            <p:cNvCxnSpPr/>
            <p:nvPr/>
          </p:nvCxnSpPr>
          <p:spPr>
            <a:xfrm rot="10800000">
              <a:off x="81706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34" name="Google Shape;434;p13"/>
            <p:cNvSpPr/>
            <p:nvPr/>
          </p:nvSpPr>
          <p:spPr>
            <a:xfrm flipH="1">
              <a:off x="8088850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35" name="Google Shape;435;p13"/>
            <p:cNvCxnSpPr/>
            <p:nvPr/>
          </p:nvCxnSpPr>
          <p:spPr>
            <a:xfrm rot="10800000">
              <a:off x="81706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36" name="Google Shape;436;p13"/>
            <p:cNvSpPr/>
            <p:nvPr/>
          </p:nvSpPr>
          <p:spPr>
            <a:xfrm flipH="1">
              <a:off x="8088850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37" name="Google Shape;437;p13"/>
            <p:cNvCxnSpPr/>
            <p:nvPr/>
          </p:nvCxnSpPr>
          <p:spPr>
            <a:xfrm rot="10800000">
              <a:off x="81706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38" name="Google Shape;438;p13"/>
            <p:cNvSpPr/>
            <p:nvPr/>
          </p:nvSpPr>
          <p:spPr>
            <a:xfrm flipH="1">
              <a:off x="8088850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39" name="Google Shape;439;p13"/>
            <p:cNvCxnSpPr/>
            <p:nvPr/>
          </p:nvCxnSpPr>
          <p:spPr>
            <a:xfrm rot="10800000">
              <a:off x="81706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4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4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14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444" name="Google Shape;444;p14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4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4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4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4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4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4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4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4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4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4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4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4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4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4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4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4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4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4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4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4" name="Google Shape;464;p14"/>
          <p:cNvSpPr txBox="1">
            <a:spLocks noGrp="1"/>
          </p:cNvSpPr>
          <p:nvPr>
            <p:ph type="title"/>
          </p:nvPr>
        </p:nvSpPr>
        <p:spPr>
          <a:xfrm>
            <a:off x="5734500" y="2352413"/>
            <a:ext cx="1799100" cy="49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1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5" name="Google Shape;465;p14"/>
          <p:cNvSpPr txBox="1">
            <a:spLocks noGrp="1"/>
          </p:cNvSpPr>
          <p:nvPr>
            <p:ph type="subTitle" idx="1"/>
          </p:nvPr>
        </p:nvSpPr>
        <p:spPr>
          <a:xfrm>
            <a:off x="1610388" y="1783038"/>
            <a:ext cx="3673800" cy="157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66" name="Google Shape;466;p14"/>
          <p:cNvGrpSpPr/>
          <p:nvPr/>
        </p:nvGrpSpPr>
        <p:grpSpPr>
          <a:xfrm>
            <a:off x="8088850" y="924325"/>
            <a:ext cx="461337" cy="3294850"/>
            <a:chOff x="8088850" y="924325"/>
            <a:chExt cx="461337" cy="3294850"/>
          </a:xfrm>
        </p:grpSpPr>
        <p:sp>
          <p:nvSpPr>
            <p:cNvPr id="467" name="Google Shape;467;p14"/>
            <p:cNvSpPr/>
            <p:nvPr/>
          </p:nvSpPr>
          <p:spPr>
            <a:xfrm flipH="1">
              <a:off x="8088850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68" name="Google Shape;468;p14"/>
            <p:cNvCxnSpPr/>
            <p:nvPr/>
          </p:nvCxnSpPr>
          <p:spPr>
            <a:xfrm rot="10800000">
              <a:off x="81706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69" name="Google Shape;469;p14"/>
            <p:cNvSpPr/>
            <p:nvPr/>
          </p:nvSpPr>
          <p:spPr>
            <a:xfrm flipH="1">
              <a:off x="8088850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70" name="Google Shape;470;p14"/>
            <p:cNvCxnSpPr/>
            <p:nvPr/>
          </p:nvCxnSpPr>
          <p:spPr>
            <a:xfrm rot="10800000">
              <a:off x="81706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71" name="Google Shape;471;p14"/>
            <p:cNvSpPr/>
            <p:nvPr/>
          </p:nvSpPr>
          <p:spPr>
            <a:xfrm flipH="1">
              <a:off x="8088850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72" name="Google Shape;472;p14"/>
            <p:cNvCxnSpPr/>
            <p:nvPr/>
          </p:nvCxnSpPr>
          <p:spPr>
            <a:xfrm rot="10800000">
              <a:off x="81706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73" name="Google Shape;473;p14"/>
            <p:cNvSpPr/>
            <p:nvPr/>
          </p:nvSpPr>
          <p:spPr>
            <a:xfrm flipH="1">
              <a:off x="8088850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74" name="Google Shape;474;p14"/>
            <p:cNvCxnSpPr/>
            <p:nvPr/>
          </p:nvCxnSpPr>
          <p:spPr>
            <a:xfrm rot="10800000">
              <a:off x="81706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75" name="Google Shape;475;p14"/>
            <p:cNvSpPr/>
            <p:nvPr/>
          </p:nvSpPr>
          <p:spPr>
            <a:xfrm flipH="1">
              <a:off x="8088850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76" name="Google Shape;476;p14"/>
            <p:cNvCxnSpPr/>
            <p:nvPr/>
          </p:nvCxnSpPr>
          <p:spPr>
            <a:xfrm rot="10800000">
              <a:off x="81706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77" name="Google Shape;477;p14"/>
            <p:cNvSpPr/>
            <p:nvPr/>
          </p:nvSpPr>
          <p:spPr>
            <a:xfrm flipH="1">
              <a:off x="8088850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78" name="Google Shape;478;p14"/>
            <p:cNvCxnSpPr/>
            <p:nvPr/>
          </p:nvCxnSpPr>
          <p:spPr>
            <a:xfrm rot="10800000">
              <a:off x="81706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79" name="Google Shape;479;p14"/>
            <p:cNvSpPr/>
            <p:nvPr/>
          </p:nvSpPr>
          <p:spPr>
            <a:xfrm flipH="1">
              <a:off x="8088850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80" name="Google Shape;480;p14"/>
            <p:cNvCxnSpPr/>
            <p:nvPr/>
          </p:nvCxnSpPr>
          <p:spPr>
            <a:xfrm rot="10800000">
              <a:off x="81706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481" name="Google Shape;481;p14"/>
            <p:cNvSpPr/>
            <p:nvPr/>
          </p:nvSpPr>
          <p:spPr>
            <a:xfrm flipH="1">
              <a:off x="8088850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82" name="Google Shape;482;p14"/>
            <p:cNvCxnSpPr/>
            <p:nvPr/>
          </p:nvCxnSpPr>
          <p:spPr>
            <a:xfrm rot="10800000">
              <a:off x="81706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5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5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15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487" name="Google Shape;487;p15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5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5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5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5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5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5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5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5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5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5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5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5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5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5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5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15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15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5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15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7" name="Google Shape;507;p15"/>
          <p:cNvSpPr txBox="1">
            <a:spLocks noGrp="1"/>
          </p:cNvSpPr>
          <p:nvPr>
            <p:ph type="title"/>
          </p:nvPr>
        </p:nvSpPr>
        <p:spPr>
          <a:xfrm>
            <a:off x="1884600" y="861875"/>
            <a:ext cx="53733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508" name="Google Shape;508;p15"/>
          <p:cNvGrpSpPr/>
          <p:nvPr/>
        </p:nvGrpSpPr>
        <p:grpSpPr>
          <a:xfrm>
            <a:off x="604488" y="924325"/>
            <a:ext cx="461337" cy="3294850"/>
            <a:chOff x="604488" y="924325"/>
            <a:chExt cx="461337" cy="3294850"/>
          </a:xfrm>
        </p:grpSpPr>
        <p:sp>
          <p:nvSpPr>
            <p:cNvPr id="509" name="Google Shape;509;p15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10" name="Google Shape;510;p15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11" name="Google Shape;511;p15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12" name="Google Shape;512;p15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13" name="Google Shape;513;p15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14" name="Google Shape;514;p15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15" name="Google Shape;515;p15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16" name="Google Shape;516;p15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17" name="Google Shape;517;p15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18" name="Google Shape;518;p15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19" name="Google Shape;519;p15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20" name="Google Shape;520;p15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21" name="Google Shape;521;p15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22" name="Google Shape;522;p15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23" name="Google Shape;523;p15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24" name="Google Shape;524;p15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  <p:grpSp>
        <p:nvGrpSpPr>
          <p:cNvPr id="525" name="Google Shape;525;p15"/>
          <p:cNvGrpSpPr/>
          <p:nvPr/>
        </p:nvGrpSpPr>
        <p:grpSpPr>
          <a:xfrm>
            <a:off x="604488" y="924325"/>
            <a:ext cx="461337" cy="3294850"/>
            <a:chOff x="604488" y="924325"/>
            <a:chExt cx="461337" cy="3294850"/>
          </a:xfrm>
        </p:grpSpPr>
        <p:sp>
          <p:nvSpPr>
            <p:cNvPr id="526" name="Google Shape;526;p15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27" name="Google Shape;527;p15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28" name="Google Shape;528;p15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29" name="Google Shape;529;p15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30" name="Google Shape;530;p15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31" name="Google Shape;531;p15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32" name="Google Shape;532;p15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33" name="Google Shape;533;p15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34" name="Google Shape;534;p15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35" name="Google Shape;535;p15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36" name="Google Shape;536;p15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37" name="Google Shape;537;p15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38" name="Google Shape;538;p15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39" name="Google Shape;539;p15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40" name="Google Shape;540;p15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41" name="Google Shape;541;p15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_1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6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6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16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546" name="Google Shape;546;p16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6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6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6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6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6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6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6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6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6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6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6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6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6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6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6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6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6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6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6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6" name="Google Shape;566;p16"/>
          <p:cNvSpPr txBox="1">
            <a:spLocks noGrp="1"/>
          </p:cNvSpPr>
          <p:nvPr>
            <p:ph type="title"/>
          </p:nvPr>
        </p:nvSpPr>
        <p:spPr>
          <a:xfrm>
            <a:off x="1618200" y="861875"/>
            <a:ext cx="59061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567" name="Google Shape;567;p16"/>
          <p:cNvGrpSpPr/>
          <p:nvPr/>
        </p:nvGrpSpPr>
        <p:grpSpPr>
          <a:xfrm>
            <a:off x="8088850" y="924325"/>
            <a:ext cx="461337" cy="3294850"/>
            <a:chOff x="8088850" y="924325"/>
            <a:chExt cx="461337" cy="3294850"/>
          </a:xfrm>
        </p:grpSpPr>
        <p:sp>
          <p:nvSpPr>
            <p:cNvPr id="568" name="Google Shape;568;p16"/>
            <p:cNvSpPr/>
            <p:nvPr/>
          </p:nvSpPr>
          <p:spPr>
            <a:xfrm flipH="1">
              <a:off x="8088850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9" name="Google Shape;569;p16"/>
            <p:cNvCxnSpPr/>
            <p:nvPr/>
          </p:nvCxnSpPr>
          <p:spPr>
            <a:xfrm rot="10800000">
              <a:off x="81706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70" name="Google Shape;570;p16"/>
            <p:cNvSpPr/>
            <p:nvPr/>
          </p:nvSpPr>
          <p:spPr>
            <a:xfrm flipH="1">
              <a:off x="8088850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71" name="Google Shape;571;p16"/>
            <p:cNvCxnSpPr/>
            <p:nvPr/>
          </p:nvCxnSpPr>
          <p:spPr>
            <a:xfrm rot="10800000">
              <a:off x="81706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72" name="Google Shape;572;p16"/>
            <p:cNvSpPr/>
            <p:nvPr/>
          </p:nvSpPr>
          <p:spPr>
            <a:xfrm flipH="1">
              <a:off x="8088850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73" name="Google Shape;573;p16"/>
            <p:cNvCxnSpPr/>
            <p:nvPr/>
          </p:nvCxnSpPr>
          <p:spPr>
            <a:xfrm rot="10800000">
              <a:off x="81706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74" name="Google Shape;574;p16"/>
            <p:cNvSpPr/>
            <p:nvPr/>
          </p:nvSpPr>
          <p:spPr>
            <a:xfrm flipH="1">
              <a:off x="8088850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75" name="Google Shape;575;p16"/>
            <p:cNvCxnSpPr/>
            <p:nvPr/>
          </p:nvCxnSpPr>
          <p:spPr>
            <a:xfrm rot="10800000">
              <a:off x="81706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76" name="Google Shape;576;p16"/>
            <p:cNvSpPr/>
            <p:nvPr/>
          </p:nvSpPr>
          <p:spPr>
            <a:xfrm flipH="1">
              <a:off x="8088850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77" name="Google Shape;577;p16"/>
            <p:cNvCxnSpPr/>
            <p:nvPr/>
          </p:nvCxnSpPr>
          <p:spPr>
            <a:xfrm rot="10800000">
              <a:off x="81706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78" name="Google Shape;578;p16"/>
            <p:cNvSpPr/>
            <p:nvPr/>
          </p:nvSpPr>
          <p:spPr>
            <a:xfrm flipH="1">
              <a:off x="8088850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79" name="Google Shape;579;p16"/>
            <p:cNvCxnSpPr/>
            <p:nvPr/>
          </p:nvCxnSpPr>
          <p:spPr>
            <a:xfrm rot="10800000">
              <a:off x="81706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80" name="Google Shape;580;p16"/>
            <p:cNvSpPr/>
            <p:nvPr/>
          </p:nvSpPr>
          <p:spPr>
            <a:xfrm flipH="1">
              <a:off x="8088850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81" name="Google Shape;581;p16"/>
            <p:cNvCxnSpPr/>
            <p:nvPr/>
          </p:nvCxnSpPr>
          <p:spPr>
            <a:xfrm rot="10800000">
              <a:off x="81706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582" name="Google Shape;582;p16"/>
            <p:cNvSpPr/>
            <p:nvPr/>
          </p:nvSpPr>
          <p:spPr>
            <a:xfrm flipH="1">
              <a:off x="8088850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83" name="Google Shape;583;p16"/>
            <p:cNvCxnSpPr/>
            <p:nvPr/>
          </p:nvCxnSpPr>
          <p:spPr>
            <a:xfrm rot="10800000">
              <a:off x="81706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7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7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7" name="Google Shape;587;p17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588" name="Google Shape;588;p17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17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17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7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7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3" name="Google Shape;593;p17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17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7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7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7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7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7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7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7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7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7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7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7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7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7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08" name="Google Shape;608;p17"/>
          <p:cNvSpPr txBox="1">
            <a:spLocks noGrp="1"/>
          </p:cNvSpPr>
          <p:nvPr>
            <p:ph type="title"/>
          </p:nvPr>
        </p:nvSpPr>
        <p:spPr>
          <a:xfrm>
            <a:off x="2349232" y="1750225"/>
            <a:ext cx="18237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9" name="Google Shape;609;p17"/>
          <p:cNvSpPr txBox="1">
            <a:spLocks noGrp="1"/>
          </p:cNvSpPr>
          <p:nvPr>
            <p:ph type="subTitle" idx="1"/>
          </p:nvPr>
        </p:nvSpPr>
        <p:spPr>
          <a:xfrm>
            <a:off x="2349225" y="2150225"/>
            <a:ext cx="1823700" cy="6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17"/>
          <p:cNvSpPr txBox="1">
            <a:spLocks noGrp="1"/>
          </p:cNvSpPr>
          <p:nvPr>
            <p:ph type="title" idx="2"/>
          </p:nvPr>
        </p:nvSpPr>
        <p:spPr>
          <a:xfrm>
            <a:off x="1618200" y="861875"/>
            <a:ext cx="59061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11" name="Google Shape;611;p17"/>
          <p:cNvSpPr txBox="1">
            <a:spLocks noGrp="1"/>
          </p:cNvSpPr>
          <p:nvPr>
            <p:ph type="title" idx="3"/>
          </p:nvPr>
        </p:nvSpPr>
        <p:spPr>
          <a:xfrm>
            <a:off x="5469032" y="1750225"/>
            <a:ext cx="18237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12" name="Google Shape;612;p17"/>
          <p:cNvSpPr txBox="1">
            <a:spLocks noGrp="1"/>
          </p:cNvSpPr>
          <p:nvPr>
            <p:ph type="subTitle" idx="4"/>
          </p:nvPr>
        </p:nvSpPr>
        <p:spPr>
          <a:xfrm>
            <a:off x="5469025" y="2150225"/>
            <a:ext cx="1823700" cy="6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17"/>
          <p:cNvSpPr txBox="1">
            <a:spLocks noGrp="1"/>
          </p:cNvSpPr>
          <p:nvPr>
            <p:ph type="title" idx="5"/>
          </p:nvPr>
        </p:nvSpPr>
        <p:spPr>
          <a:xfrm>
            <a:off x="3909132" y="3106675"/>
            <a:ext cx="18237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14" name="Google Shape;614;p17"/>
          <p:cNvSpPr txBox="1">
            <a:spLocks noGrp="1"/>
          </p:cNvSpPr>
          <p:nvPr>
            <p:ph type="subTitle" idx="6"/>
          </p:nvPr>
        </p:nvSpPr>
        <p:spPr>
          <a:xfrm>
            <a:off x="3909125" y="3506675"/>
            <a:ext cx="1823700" cy="6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15" name="Google Shape;615;p17"/>
          <p:cNvGrpSpPr/>
          <p:nvPr/>
        </p:nvGrpSpPr>
        <p:grpSpPr>
          <a:xfrm>
            <a:off x="604488" y="924325"/>
            <a:ext cx="461337" cy="3294850"/>
            <a:chOff x="604488" y="924325"/>
            <a:chExt cx="461337" cy="3294850"/>
          </a:xfrm>
        </p:grpSpPr>
        <p:sp>
          <p:nvSpPr>
            <p:cNvPr id="616" name="Google Shape;616;p17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7" name="Google Shape;617;p17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18" name="Google Shape;618;p17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9" name="Google Shape;619;p17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20" name="Google Shape;620;p17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1" name="Google Shape;621;p17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22" name="Google Shape;622;p17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3" name="Google Shape;623;p17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24" name="Google Shape;624;p17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5" name="Google Shape;625;p17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26" name="Google Shape;626;p17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7" name="Google Shape;627;p17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28" name="Google Shape;628;p17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9" name="Google Shape;629;p17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30" name="Google Shape;630;p17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31" name="Google Shape;631;p17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_1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8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8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5" name="Google Shape;635;p18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636" name="Google Shape;636;p18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8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8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8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8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8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8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18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18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18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18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18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18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18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18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18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18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18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18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18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6" name="Google Shape;656;p18"/>
          <p:cNvSpPr txBox="1">
            <a:spLocks noGrp="1"/>
          </p:cNvSpPr>
          <p:nvPr>
            <p:ph type="title"/>
          </p:nvPr>
        </p:nvSpPr>
        <p:spPr>
          <a:xfrm>
            <a:off x="2293925" y="1775075"/>
            <a:ext cx="19542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57" name="Google Shape;657;p18"/>
          <p:cNvSpPr txBox="1">
            <a:spLocks noGrp="1"/>
          </p:cNvSpPr>
          <p:nvPr>
            <p:ph type="subTitle" idx="1"/>
          </p:nvPr>
        </p:nvSpPr>
        <p:spPr>
          <a:xfrm>
            <a:off x="2293925" y="2133625"/>
            <a:ext cx="19542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18"/>
          <p:cNvSpPr txBox="1">
            <a:spLocks noGrp="1"/>
          </p:cNvSpPr>
          <p:nvPr>
            <p:ph type="title" idx="2"/>
          </p:nvPr>
        </p:nvSpPr>
        <p:spPr>
          <a:xfrm>
            <a:off x="1618200" y="861875"/>
            <a:ext cx="59061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9" name="Google Shape;659;p18"/>
          <p:cNvSpPr txBox="1">
            <a:spLocks noGrp="1"/>
          </p:cNvSpPr>
          <p:nvPr>
            <p:ph type="title" idx="3"/>
          </p:nvPr>
        </p:nvSpPr>
        <p:spPr>
          <a:xfrm>
            <a:off x="2293925" y="3083650"/>
            <a:ext cx="19542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0" name="Google Shape;660;p18"/>
          <p:cNvSpPr txBox="1">
            <a:spLocks noGrp="1"/>
          </p:cNvSpPr>
          <p:nvPr>
            <p:ph type="subTitle" idx="4"/>
          </p:nvPr>
        </p:nvSpPr>
        <p:spPr>
          <a:xfrm>
            <a:off x="2293925" y="3442200"/>
            <a:ext cx="19542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8"/>
          <p:cNvSpPr txBox="1">
            <a:spLocks noGrp="1"/>
          </p:cNvSpPr>
          <p:nvPr>
            <p:ph type="title" idx="5"/>
          </p:nvPr>
        </p:nvSpPr>
        <p:spPr>
          <a:xfrm>
            <a:off x="5421700" y="1775075"/>
            <a:ext cx="19542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2" name="Google Shape;662;p18"/>
          <p:cNvSpPr txBox="1">
            <a:spLocks noGrp="1"/>
          </p:cNvSpPr>
          <p:nvPr>
            <p:ph type="subTitle" idx="6"/>
          </p:nvPr>
        </p:nvSpPr>
        <p:spPr>
          <a:xfrm>
            <a:off x="5421700" y="2133625"/>
            <a:ext cx="19542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8"/>
          <p:cNvSpPr txBox="1">
            <a:spLocks noGrp="1"/>
          </p:cNvSpPr>
          <p:nvPr>
            <p:ph type="title" idx="7"/>
          </p:nvPr>
        </p:nvSpPr>
        <p:spPr>
          <a:xfrm>
            <a:off x="5421700" y="3083650"/>
            <a:ext cx="19542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4" name="Google Shape;664;p18"/>
          <p:cNvSpPr txBox="1">
            <a:spLocks noGrp="1"/>
          </p:cNvSpPr>
          <p:nvPr>
            <p:ph type="subTitle" idx="8"/>
          </p:nvPr>
        </p:nvSpPr>
        <p:spPr>
          <a:xfrm>
            <a:off x="5421700" y="3442200"/>
            <a:ext cx="19542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65" name="Google Shape;665;p18"/>
          <p:cNvGrpSpPr/>
          <p:nvPr/>
        </p:nvGrpSpPr>
        <p:grpSpPr>
          <a:xfrm>
            <a:off x="604488" y="924325"/>
            <a:ext cx="461337" cy="3294850"/>
            <a:chOff x="604488" y="924325"/>
            <a:chExt cx="461337" cy="3294850"/>
          </a:xfrm>
        </p:grpSpPr>
        <p:sp>
          <p:nvSpPr>
            <p:cNvPr id="666" name="Google Shape;666;p18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67" name="Google Shape;667;p18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68" name="Google Shape;668;p18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69" name="Google Shape;669;p18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70" name="Google Shape;670;p18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71" name="Google Shape;671;p18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72" name="Google Shape;672;p18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73" name="Google Shape;673;p18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74" name="Google Shape;674;p18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75" name="Google Shape;675;p18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76" name="Google Shape;676;p18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77" name="Google Shape;677;p18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78" name="Google Shape;678;p18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79" name="Google Shape;679;p18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80" name="Google Shape;680;p18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81" name="Google Shape;681;p18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_1_1_1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9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9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5" name="Google Shape;685;p19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686" name="Google Shape;686;p19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19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19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19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19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19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19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19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9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9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19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19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19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19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19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9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9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9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9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9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06" name="Google Shape;706;p19"/>
          <p:cNvSpPr txBox="1">
            <a:spLocks noGrp="1"/>
          </p:cNvSpPr>
          <p:nvPr>
            <p:ph type="title"/>
          </p:nvPr>
        </p:nvSpPr>
        <p:spPr>
          <a:xfrm>
            <a:off x="1498500" y="1503250"/>
            <a:ext cx="19743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07" name="Google Shape;707;p19"/>
          <p:cNvSpPr txBox="1">
            <a:spLocks noGrp="1"/>
          </p:cNvSpPr>
          <p:nvPr>
            <p:ph type="subTitle" idx="1"/>
          </p:nvPr>
        </p:nvSpPr>
        <p:spPr>
          <a:xfrm>
            <a:off x="1498500" y="1985425"/>
            <a:ext cx="19743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i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19"/>
          <p:cNvSpPr txBox="1">
            <a:spLocks noGrp="1"/>
          </p:cNvSpPr>
          <p:nvPr>
            <p:ph type="title" idx="2"/>
          </p:nvPr>
        </p:nvSpPr>
        <p:spPr>
          <a:xfrm>
            <a:off x="1618200" y="861875"/>
            <a:ext cx="59061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9" name="Google Shape;709;p19"/>
          <p:cNvSpPr txBox="1">
            <a:spLocks noGrp="1"/>
          </p:cNvSpPr>
          <p:nvPr>
            <p:ph type="subTitle" idx="3"/>
          </p:nvPr>
        </p:nvSpPr>
        <p:spPr>
          <a:xfrm>
            <a:off x="1498500" y="2467401"/>
            <a:ext cx="1974300" cy="2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19"/>
          <p:cNvSpPr txBox="1">
            <a:spLocks noGrp="1"/>
          </p:cNvSpPr>
          <p:nvPr>
            <p:ph type="subTitle" idx="4"/>
          </p:nvPr>
        </p:nvSpPr>
        <p:spPr>
          <a:xfrm>
            <a:off x="3584850" y="1985425"/>
            <a:ext cx="19743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i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19"/>
          <p:cNvSpPr txBox="1">
            <a:spLocks noGrp="1"/>
          </p:cNvSpPr>
          <p:nvPr>
            <p:ph type="subTitle" idx="5"/>
          </p:nvPr>
        </p:nvSpPr>
        <p:spPr>
          <a:xfrm>
            <a:off x="3584850" y="2467401"/>
            <a:ext cx="1974300" cy="2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2" name="Google Shape;712;p19"/>
          <p:cNvSpPr txBox="1">
            <a:spLocks noGrp="1"/>
          </p:cNvSpPr>
          <p:nvPr>
            <p:ph type="subTitle" idx="6"/>
          </p:nvPr>
        </p:nvSpPr>
        <p:spPr>
          <a:xfrm>
            <a:off x="5673962" y="1985425"/>
            <a:ext cx="19743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i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19"/>
          <p:cNvSpPr txBox="1">
            <a:spLocks noGrp="1"/>
          </p:cNvSpPr>
          <p:nvPr>
            <p:ph type="subTitle" idx="7"/>
          </p:nvPr>
        </p:nvSpPr>
        <p:spPr>
          <a:xfrm>
            <a:off x="5673962" y="2467401"/>
            <a:ext cx="1974300" cy="2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4" name="Google Shape;714;p19"/>
          <p:cNvSpPr txBox="1">
            <a:spLocks noGrp="1"/>
          </p:cNvSpPr>
          <p:nvPr>
            <p:ph type="title" idx="8"/>
          </p:nvPr>
        </p:nvSpPr>
        <p:spPr>
          <a:xfrm>
            <a:off x="1498500" y="2925675"/>
            <a:ext cx="19743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5" name="Google Shape;715;p19"/>
          <p:cNvSpPr txBox="1">
            <a:spLocks noGrp="1"/>
          </p:cNvSpPr>
          <p:nvPr>
            <p:ph type="subTitle" idx="9"/>
          </p:nvPr>
        </p:nvSpPr>
        <p:spPr>
          <a:xfrm>
            <a:off x="1498500" y="3407850"/>
            <a:ext cx="19743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i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19"/>
          <p:cNvSpPr txBox="1">
            <a:spLocks noGrp="1"/>
          </p:cNvSpPr>
          <p:nvPr>
            <p:ph type="subTitle" idx="13"/>
          </p:nvPr>
        </p:nvSpPr>
        <p:spPr>
          <a:xfrm>
            <a:off x="1498500" y="3889826"/>
            <a:ext cx="1974300" cy="2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19"/>
          <p:cNvSpPr txBox="1">
            <a:spLocks noGrp="1"/>
          </p:cNvSpPr>
          <p:nvPr>
            <p:ph type="subTitle" idx="14"/>
          </p:nvPr>
        </p:nvSpPr>
        <p:spPr>
          <a:xfrm>
            <a:off x="3584850" y="3407850"/>
            <a:ext cx="19743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i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19"/>
          <p:cNvSpPr txBox="1">
            <a:spLocks noGrp="1"/>
          </p:cNvSpPr>
          <p:nvPr>
            <p:ph type="subTitle" idx="15"/>
          </p:nvPr>
        </p:nvSpPr>
        <p:spPr>
          <a:xfrm>
            <a:off x="3584850" y="3889826"/>
            <a:ext cx="1974300" cy="2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19"/>
          <p:cNvSpPr txBox="1">
            <a:spLocks noGrp="1"/>
          </p:cNvSpPr>
          <p:nvPr>
            <p:ph type="subTitle" idx="16"/>
          </p:nvPr>
        </p:nvSpPr>
        <p:spPr>
          <a:xfrm>
            <a:off x="5673962" y="3407850"/>
            <a:ext cx="19743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i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19"/>
          <p:cNvSpPr txBox="1">
            <a:spLocks noGrp="1"/>
          </p:cNvSpPr>
          <p:nvPr>
            <p:ph type="subTitle" idx="17"/>
          </p:nvPr>
        </p:nvSpPr>
        <p:spPr>
          <a:xfrm>
            <a:off x="5673962" y="3889826"/>
            <a:ext cx="1974300" cy="2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21" name="Google Shape;721;p19"/>
          <p:cNvGrpSpPr/>
          <p:nvPr/>
        </p:nvGrpSpPr>
        <p:grpSpPr>
          <a:xfrm>
            <a:off x="8088850" y="924325"/>
            <a:ext cx="461337" cy="3294850"/>
            <a:chOff x="8088850" y="924325"/>
            <a:chExt cx="461337" cy="3294850"/>
          </a:xfrm>
        </p:grpSpPr>
        <p:sp>
          <p:nvSpPr>
            <p:cNvPr id="722" name="Google Shape;722;p19"/>
            <p:cNvSpPr/>
            <p:nvPr/>
          </p:nvSpPr>
          <p:spPr>
            <a:xfrm flipH="1">
              <a:off x="8088850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3" name="Google Shape;723;p19"/>
            <p:cNvCxnSpPr/>
            <p:nvPr/>
          </p:nvCxnSpPr>
          <p:spPr>
            <a:xfrm rot="10800000">
              <a:off x="81706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724" name="Google Shape;724;p19"/>
            <p:cNvSpPr/>
            <p:nvPr/>
          </p:nvSpPr>
          <p:spPr>
            <a:xfrm flipH="1">
              <a:off x="8088850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5" name="Google Shape;725;p19"/>
            <p:cNvCxnSpPr/>
            <p:nvPr/>
          </p:nvCxnSpPr>
          <p:spPr>
            <a:xfrm rot="10800000">
              <a:off x="81706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726" name="Google Shape;726;p19"/>
            <p:cNvSpPr/>
            <p:nvPr/>
          </p:nvSpPr>
          <p:spPr>
            <a:xfrm flipH="1">
              <a:off x="8088850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7" name="Google Shape;727;p19"/>
            <p:cNvCxnSpPr/>
            <p:nvPr/>
          </p:nvCxnSpPr>
          <p:spPr>
            <a:xfrm rot="10800000">
              <a:off x="81706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728" name="Google Shape;728;p19"/>
            <p:cNvSpPr/>
            <p:nvPr/>
          </p:nvSpPr>
          <p:spPr>
            <a:xfrm flipH="1">
              <a:off x="8088850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9" name="Google Shape;729;p19"/>
            <p:cNvCxnSpPr/>
            <p:nvPr/>
          </p:nvCxnSpPr>
          <p:spPr>
            <a:xfrm rot="10800000">
              <a:off x="81706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730" name="Google Shape;730;p19"/>
            <p:cNvSpPr/>
            <p:nvPr/>
          </p:nvSpPr>
          <p:spPr>
            <a:xfrm flipH="1">
              <a:off x="8088850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31" name="Google Shape;731;p19"/>
            <p:cNvCxnSpPr/>
            <p:nvPr/>
          </p:nvCxnSpPr>
          <p:spPr>
            <a:xfrm rot="10800000">
              <a:off x="81706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732" name="Google Shape;732;p19"/>
            <p:cNvSpPr/>
            <p:nvPr/>
          </p:nvSpPr>
          <p:spPr>
            <a:xfrm flipH="1">
              <a:off x="8088850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33" name="Google Shape;733;p19"/>
            <p:cNvCxnSpPr/>
            <p:nvPr/>
          </p:nvCxnSpPr>
          <p:spPr>
            <a:xfrm rot="10800000">
              <a:off x="81706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734" name="Google Shape;734;p19"/>
            <p:cNvSpPr/>
            <p:nvPr/>
          </p:nvSpPr>
          <p:spPr>
            <a:xfrm flipH="1">
              <a:off x="8088850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35" name="Google Shape;735;p19"/>
            <p:cNvCxnSpPr/>
            <p:nvPr/>
          </p:nvCxnSpPr>
          <p:spPr>
            <a:xfrm rot="10800000">
              <a:off x="81706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736" name="Google Shape;736;p19"/>
            <p:cNvSpPr/>
            <p:nvPr/>
          </p:nvSpPr>
          <p:spPr>
            <a:xfrm flipH="1">
              <a:off x="8088850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37" name="Google Shape;737;p19"/>
            <p:cNvCxnSpPr/>
            <p:nvPr/>
          </p:nvCxnSpPr>
          <p:spPr>
            <a:xfrm rot="10800000">
              <a:off x="81706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_1_1_1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0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0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1" name="Google Shape;741;p20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742" name="Google Shape;742;p20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0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0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20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20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20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20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20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20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20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20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20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20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20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20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20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20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20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20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20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62" name="Google Shape;762;p20"/>
          <p:cNvSpPr txBox="1">
            <a:spLocks noGrp="1"/>
          </p:cNvSpPr>
          <p:nvPr>
            <p:ph type="body" idx="1"/>
          </p:nvPr>
        </p:nvSpPr>
        <p:spPr>
          <a:xfrm>
            <a:off x="1733862" y="2381850"/>
            <a:ext cx="2599800" cy="18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63" name="Google Shape;763;p20"/>
          <p:cNvSpPr txBox="1">
            <a:spLocks noGrp="1"/>
          </p:cNvSpPr>
          <p:nvPr>
            <p:ph type="subTitle" idx="2"/>
          </p:nvPr>
        </p:nvSpPr>
        <p:spPr>
          <a:xfrm>
            <a:off x="1733864" y="2043450"/>
            <a:ext cx="25998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4" name="Google Shape;764;p20"/>
          <p:cNvSpPr txBox="1">
            <a:spLocks noGrp="1"/>
          </p:cNvSpPr>
          <p:nvPr>
            <p:ph type="title"/>
          </p:nvPr>
        </p:nvSpPr>
        <p:spPr>
          <a:xfrm>
            <a:off x="1618200" y="861875"/>
            <a:ext cx="59061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5" name="Google Shape;765;p20"/>
          <p:cNvSpPr txBox="1">
            <a:spLocks noGrp="1"/>
          </p:cNvSpPr>
          <p:nvPr>
            <p:ph type="body" idx="3"/>
          </p:nvPr>
        </p:nvSpPr>
        <p:spPr>
          <a:xfrm>
            <a:off x="4810337" y="2381850"/>
            <a:ext cx="2599800" cy="18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66" name="Google Shape;766;p20"/>
          <p:cNvSpPr txBox="1">
            <a:spLocks noGrp="1"/>
          </p:cNvSpPr>
          <p:nvPr>
            <p:ph type="subTitle" idx="4"/>
          </p:nvPr>
        </p:nvSpPr>
        <p:spPr>
          <a:xfrm>
            <a:off x="4810339" y="2043450"/>
            <a:ext cx="25998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767" name="Google Shape;767;p20"/>
          <p:cNvGrpSpPr/>
          <p:nvPr/>
        </p:nvGrpSpPr>
        <p:grpSpPr>
          <a:xfrm>
            <a:off x="8088850" y="924325"/>
            <a:ext cx="461337" cy="3294850"/>
            <a:chOff x="8088850" y="924325"/>
            <a:chExt cx="461337" cy="3294850"/>
          </a:xfrm>
        </p:grpSpPr>
        <p:sp>
          <p:nvSpPr>
            <p:cNvPr id="768" name="Google Shape;768;p20"/>
            <p:cNvSpPr/>
            <p:nvPr/>
          </p:nvSpPr>
          <p:spPr>
            <a:xfrm flipH="1">
              <a:off x="8088850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69" name="Google Shape;769;p20"/>
            <p:cNvCxnSpPr/>
            <p:nvPr/>
          </p:nvCxnSpPr>
          <p:spPr>
            <a:xfrm rot="10800000">
              <a:off x="81706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770" name="Google Shape;770;p20"/>
            <p:cNvSpPr/>
            <p:nvPr/>
          </p:nvSpPr>
          <p:spPr>
            <a:xfrm flipH="1">
              <a:off x="8088850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71" name="Google Shape;771;p20"/>
            <p:cNvCxnSpPr/>
            <p:nvPr/>
          </p:nvCxnSpPr>
          <p:spPr>
            <a:xfrm rot="10800000">
              <a:off x="81706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772" name="Google Shape;772;p20"/>
            <p:cNvSpPr/>
            <p:nvPr/>
          </p:nvSpPr>
          <p:spPr>
            <a:xfrm flipH="1">
              <a:off x="8088850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73" name="Google Shape;773;p20"/>
            <p:cNvCxnSpPr/>
            <p:nvPr/>
          </p:nvCxnSpPr>
          <p:spPr>
            <a:xfrm rot="10800000">
              <a:off x="81706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774" name="Google Shape;774;p20"/>
            <p:cNvSpPr/>
            <p:nvPr/>
          </p:nvSpPr>
          <p:spPr>
            <a:xfrm flipH="1">
              <a:off x="8088850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75" name="Google Shape;775;p20"/>
            <p:cNvCxnSpPr/>
            <p:nvPr/>
          </p:nvCxnSpPr>
          <p:spPr>
            <a:xfrm rot="10800000">
              <a:off x="81706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776" name="Google Shape;776;p20"/>
            <p:cNvSpPr/>
            <p:nvPr/>
          </p:nvSpPr>
          <p:spPr>
            <a:xfrm flipH="1">
              <a:off x="8088850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77" name="Google Shape;777;p20"/>
            <p:cNvCxnSpPr/>
            <p:nvPr/>
          </p:nvCxnSpPr>
          <p:spPr>
            <a:xfrm rot="10800000">
              <a:off x="81706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778" name="Google Shape;778;p20"/>
            <p:cNvSpPr/>
            <p:nvPr/>
          </p:nvSpPr>
          <p:spPr>
            <a:xfrm flipH="1">
              <a:off x="8088850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79" name="Google Shape;779;p20"/>
            <p:cNvCxnSpPr/>
            <p:nvPr/>
          </p:nvCxnSpPr>
          <p:spPr>
            <a:xfrm rot="10800000">
              <a:off x="81706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780" name="Google Shape;780;p20"/>
            <p:cNvSpPr/>
            <p:nvPr/>
          </p:nvSpPr>
          <p:spPr>
            <a:xfrm flipH="1">
              <a:off x="8088850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81" name="Google Shape;781;p20"/>
            <p:cNvCxnSpPr/>
            <p:nvPr/>
          </p:nvCxnSpPr>
          <p:spPr>
            <a:xfrm rot="10800000">
              <a:off x="81706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782" name="Google Shape;782;p20"/>
            <p:cNvSpPr/>
            <p:nvPr/>
          </p:nvSpPr>
          <p:spPr>
            <a:xfrm flipH="1">
              <a:off x="8088850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83" name="Google Shape;783;p20"/>
            <p:cNvCxnSpPr/>
            <p:nvPr/>
          </p:nvCxnSpPr>
          <p:spPr>
            <a:xfrm rot="10800000">
              <a:off x="81706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_1_1_1_1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1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1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7" name="Google Shape;787;p21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788" name="Google Shape;788;p21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1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1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1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1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1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1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1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1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1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1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1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1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1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1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1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21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21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21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21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8" name="Google Shape;808;p21"/>
          <p:cNvSpPr txBox="1">
            <a:spLocks noGrp="1"/>
          </p:cNvSpPr>
          <p:nvPr>
            <p:ph type="body" idx="1"/>
          </p:nvPr>
        </p:nvSpPr>
        <p:spPr>
          <a:xfrm>
            <a:off x="2219100" y="1720775"/>
            <a:ext cx="4705800" cy="24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09" name="Google Shape;809;p21"/>
          <p:cNvSpPr txBox="1">
            <a:spLocks noGrp="1"/>
          </p:cNvSpPr>
          <p:nvPr>
            <p:ph type="title"/>
          </p:nvPr>
        </p:nvSpPr>
        <p:spPr>
          <a:xfrm>
            <a:off x="1618200" y="861875"/>
            <a:ext cx="59061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810" name="Google Shape;810;p21"/>
          <p:cNvGrpSpPr/>
          <p:nvPr/>
        </p:nvGrpSpPr>
        <p:grpSpPr>
          <a:xfrm>
            <a:off x="604488" y="924325"/>
            <a:ext cx="461337" cy="3294850"/>
            <a:chOff x="604488" y="924325"/>
            <a:chExt cx="461337" cy="3294850"/>
          </a:xfrm>
        </p:grpSpPr>
        <p:sp>
          <p:nvSpPr>
            <p:cNvPr id="811" name="Google Shape;811;p21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12" name="Google Shape;812;p21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813" name="Google Shape;813;p21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14" name="Google Shape;814;p21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815" name="Google Shape;815;p21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16" name="Google Shape;816;p21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817" name="Google Shape;817;p21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18" name="Google Shape;818;p21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819" name="Google Shape;819;p21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20" name="Google Shape;820;p21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821" name="Google Shape;821;p21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22" name="Google Shape;822;p21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823" name="Google Shape;823;p21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24" name="Google Shape;824;p21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825" name="Google Shape;825;p21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26" name="Google Shape;826;p21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4;p3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" name="Google Shape;55;p3"/>
          <p:cNvSpPr txBox="1">
            <a:spLocks noGrp="1"/>
          </p:cNvSpPr>
          <p:nvPr>
            <p:ph type="title" hasCustomPrompt="1"/>
          </p:nvPr>
        </p:nvSpPr>
        <p:spPr>
          <a:xfrm flipH="1">
            <a:off x="2304120" y="1972300"/>
            <a:ext cx="1155600" cy="927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0" b="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/>
          </p:nvPr>
        </p:nvSpPr>
        <p:spPr>
          <a:xfrm>
            <a:off x="3620280" y="2224840"/>
            <a:ext cx="3219600" cy="67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subTitle" idx="1"/>
          </p:nvPr>
        </p:nvSpPr>
        <p:spPr>
          <a:xfrm>
            <a:off x="1841550" y="3565157"/>
            <a:ext cx="5460900" cy="29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8" name="Google Shape;58;p3"/>
          <p:cNvGrpSpPr/>
          <p:nvPr/>
        </p:nvGrpSpPr>
        <p:grpSpPr>
          <a:xfrm>
            <a:off x="604488" y="924325"/>
            <a:ext cx="461337" cy="3294850"/>
            <a:chOff x="604488" y="924325"/>
            <a:chExt cx="461337" cy="3294850"/>
          </a:xfrm>
        </p:grpSpPr>
        <p:sp>
          <p:nvSpPr>
            <p:cNvPr id="59" name="Google Shape;59;p3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0" name="Google Shape;60;p3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1" name="Google Shape;61;p3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" name="Google Shape;62;p3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3" name="Google Shape;63;p3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" name="Google Shape;64;p3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5" name="Google Shape;65;p3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6" name="Google Shape;66;p3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7" name="Google Shape;67;p3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8" name="Google Shape;68;p3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69" name="Google Shape;69;p3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0" name="Google Shape;70;p3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71" name="Google Shape;71;p3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" name="Google Shape;72;p3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73" name="Google Shape;73;p3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4" name="Google Shape;74;p3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_1_1_1_1_1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22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22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0" name="Google Shape;830;p22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831" name="Google Shape;831;p22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2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2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2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22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22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22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22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22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22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22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22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22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22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22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22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22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22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22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22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51" name="Google Shape;851;p22"/>
          <p:cNvSpPr txBox="1">
            <a:spLocks noGrp="1"/>
          </p:cNvSpPr>
          <p:nvPr>
            <p:ph type="subTitle" idx="1"/>
          </p:nvPr>
        </p:nvSpPr>
        <p:spPr>
          <a:xfrm flipH="1">
            <a:off x="5190825" y="2100000"/>
            <a:ext cx="2160600" cy="140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2" name="Google Shape;852;p22"/>
          <p:cNvSpPr txBox="1">
            <a:spLocks noGrp="1"/>
          </p:cNvSpPr>
          <p:nvPr>
            <p:ph type="title"/>
          </p:nvPr>
        </p:nvSpPr>
        <p:spPr>
          <a:xfrm>
            <a:off x="1618200" y="861875"/>
            <a:ext cx="59061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853" name="Google Shape;853;p22"/>
          <p:cNvGrpSpPr/>
          <p:nvPr/>
        </p:nvGrpSpPr>
        <p:grpSpPr>
          <a:xfrm>
            <a:off x="604488" y="924325"/>
            <a:ext cx="461337" cy="3294850"/>
            <a:chOff x="604488" y="924325"/>
            <a:chExt cx="461337" cy="3294850"/>
          </a:xfrm>
        </p:grpSpPr>
        <p:sp>
          <p:nvSpPr>
            <p:cNvPr id="854" name="Google Shape;854;p22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55" name="Google Shape;855;p22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856" name="Google Shape;856;p22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57" name="Google Shape;857;p22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858" name="Google Shape;858;p22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59" name="Google Shape;859;p22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860" name="Google Shape;860;p22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61" name="Google Shape;861;p22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862" name="Google Shape;862;p22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63" name="Google Shape;863;p22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864" name="Google Shape;864;p22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65" name="Google Shape;865;p22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866" name="Google Shape;866;p22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67" name="Google Shape;867;p22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868" name="Google Shape;868;p22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69" name="Google Shape;869;p22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_1_1_1_1_2"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3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3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3" name="Google Shape;873;p23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874" name="Google Shape;874;p23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5" name="Google Shape;875;p23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6" name="Google Shape;876;p23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7" name="Google Shape;877;p23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8" name="Google Shape;878;p23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23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23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23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23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23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23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23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23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23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23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23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23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23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23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23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94" name="Google Shape;894;p23"/>
          <p:cNvSpPr txBox="1">
            <a:spLocks noGrp="1"/>
          </p:cNvSpPr>
          <p:nvPr>
            <p:ph type="title"/>
          </p:nvPr>
        </p:nvSpPr>
        <p:spPr>
          <a:xfrm>
            <a:off x="1618200" y="861875"/>
            <a:ext cx="59061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95" name="Google Shape;895;p23"/>
          <p:cNvSpPr txBox="1">
            <a:spLocks noGrp="1"/>
          </p:cNvSpPr>
          <p:nvPr>
            <p:ph type="subTitle" idx="1"/>
          </p:nvPr>
        </p:nvSpPr>
        <p:spPr>
          <a:xfrm>
            <a:off x="2471250" y="1498388"/>
            <a:ext cx="42015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6" name="Google Shape;896;p23"/>
          <p:cNvSpPr txBox="1">
            <a:spLocks noGrp="1"/>
          </p:cNvSpPr>
          <p:nvPr>
            <p:ph type="body" idx="2"/>
          </p:nvPr>
        </p:nvSpPr>
        <p:spPr>
          <a:xfrm>
            <a:off x="1377575" y="2079550"/>
            <a:ext cx="3067500" cy="21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Condensed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grpSp>
        <p:nvGrpSpPr>
          <p:cNvPr id="897" name="Google Shape;897;p23"/>
          <p:cNvGrpSpPr/>
          <p:nvPr/>
        </p:nvGrpSpPr>
        <p:grpSpPr>
          <a:xfrm>
            <a:off x="604488" y="924325"/>
            <a:ext cx="461337" cy="3294850"/>
            <a:chOff x="604488" y="924325"/>
            <a:chExt cx="461337" cy="3294850"/>
          </a:xfrm>
        </p:grpSpPr>
        <p:sp>
          <p:nvSpPr>
            <p:cNvPr id="898" name="Google Shape;898;p23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99" name="Google Shape;899;p23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900" name="Google Shape;900;p23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01" name="Google Shape;901;p23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902" name="Google Shape;902;p23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03" name="Google Shape;903;p23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904" name="Google Shape;904;p23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05" name="Google Shape;905;p23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906" name="Google Shape;906;p23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07" name="Google Shape;907;p23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908" name="Google Shape;908;p23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09" name="Google Shape;909;p23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910" name="Google Shape;910;p23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11" name="Google Shape;911;p23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912" name="Google Shape;912;p23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13" name="Google Shape;913;p23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1_1_1_1_1_2_1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24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24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7" name="Google Shape;917;p24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918" name="Google Shape;918;p24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24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24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24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24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3" name="Google Shape;923;p24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4" name="Google Shape;924;p24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5" name="Google Shape;925;p24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6" name="Google Shape;926;p24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7" name="Google Shape;927;p24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24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24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24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24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24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24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24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24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24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24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38" name="Google Shape;938;p24"/>
          <p:cNvSpPr txBox="1">
            <a:spLocks noGrp="1"/>
          </p:cNvSpPr>
          <p:nvPr>
            <p:ph type="title"/>
          </p:nvPr>
        </p:nvSpPr>
        <p:spPr>
          <a:xfrm>
            <a:off x="1618200" y="861875"/>
            <a:ext cx="59061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9" name="Google Shape;939;p24"/>
          <p:cNvSpPr txBox="1">
            <a:spLocks noGrp="1"/>
          </p:cNvSpPr>
          <p:nvPr>
            <p:ph type="body" idx="1"/>
          </p:nvPr>
        </p:nvSpPr>
        <p:spPr>
          <a:xfrm>
            <a:off x="1377575" y="2079550"/>
            <a:ext cx="3067500" cy="21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Condensed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940" name="Google Shape;940;p24"/>
          <p:cNvSpPr txBox="1">
            <a:spLocks noGrp="1"/>
          </p:cNvSpPr>
          <p:nvPr>
            <p:ph type="subTitle" idx="2"/>
          </p:nvPr>
        </p:nvSpPr>
        <p:spPr>
          <a:xfrm>
            <a:off x="2471250" y="1498388"/>
            <a:ext cx="42015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1" name="Google Shape;941;p24"/>
          <p:cNvSpPr txBox="1">
            <a:spLocks noGrp="1"/>
          </p:cNvSpPr>
          <p:nvPr>
            <p:ph type="body" idx="3"/>
          </p:nvPr>
        </p:nvSpPr>
        <p:spPr>
          <a:xfrm>
            <a:off x="4698750" y="2079550"/>
            <a:ext cx="3067500" cy="21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Encode Sans Semi Condensed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grpSp>
        <p:nvGrpSpPr>
          <p:cNvPr id="942" name="Google Shape;942;p24"/>
          <p:cNvGrpSpPr/>
          <p:nvPr/>
        </p:nvGrpSpPr>
        <p:grpSpPr>
          <a:xfrm>
            <a:off x="8088850" y="924325"/>
            <a:ext cx="461337" cy="3294850"/>
            <a:chOff x="8088850" y="924325"/>
            <a:chExt cx="461337" cy="3294850"/>
          </a:xfrm>
        </p:grpSpPr>
        <p:sp>
          <p:nvSpPr>
            <p:cNvPr id="943" name="Google Shape;943;p24"/>
            <p:cNvSpPr/>
            <p:nvPr/>
          </p:nvSpPr>
          <p:spPr>
            <a:xfrm flipH="1">
              <a:off x="8088850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44" name="Google Shape;944;p24"/>
            <p:cNvCxnSpPr/>
            <p:nvPr/>
          </p:nvCxnSpPr>
          <p:spPr>
            <a:xfrm rot="10800000">
              <a:off x="81706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945" name="Google Shape;945;p24"/>
            <p:cNvSpPr/>
            <p:nvPr/>
          </p:nvSpPr>
          <p:spPr>
            <a:xfrm flipH="1">
              <a:off x="8088850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46" name="Google Shape;946;p24"/>
            <p:cNvCxnSpPr/>
            <p:nvPr/>
          </p:nvCxnSpPr>
          <p:spPr>
            <a:xfrm rot="10800000">
              <a:off x="81706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947" name="Google Shape;947;p24"/>
            <p:cNvSpPr/>
            <p:nvPr/>
          </p:nvSpPr>
          <p:spPr>
            <a:xfrm flipH="1">
              <a:off x="8088850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48" name="Google Shape;948;p24"/>
            <p:cNvCxnSpPr/>
            <p:nvPr/>
          </p:nvCxnSpPr>
          <p:spPr>
            <a:xfrm rot="10800000">
              <a:off x="81706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949" name="Google Shape;949;p24"/>
            <p:cNvSpPr/>
            <p:nvPr/>
          </p:nvSpPr>
          <p:spPr>
            <a:xfrm flipH="1">
              <a:off x="8088850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50" name="Google Shape;950;p24"/>
            <p:cNvCxnSpPr/>
            <p:nvPr/>
          </p:nvCxnSpPr>
          <p:spPr>
            <a:xfrm rot="10800000">
              <a:off x="81706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951" name="Google Shape;951;p24"/>
            <p:cNvSpPr/>
            <p:nvPr/>
          </p:nvSpPr>
          <p:spPr>
            <a:xfrm flipH="1">
              <a:off x="8088850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52" name="Google Shape;952;p24"/>
            <p:cNvCxnSpPr/>
            <p:nvPr/>
          </p:nvCxnSpPr>
          <p:spPr>
            <a:xfrm rot="10800000">
              <a:off x="81706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953" name="Google Shape;953;p24"/>
            <p:cNvSpPr/>
            <p:nvPr/>
          </p:nvSpPr>
          <p:spPr>
            <a:xfrm flipH="1">
              <a:off x="8088850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54" name="Google Shape;954;p24"/>
            <p:cNvCxnSpPr/>
            <p:nvPr/>
          </p:nvCxnSpPr>
          <p:spPr>
            <a:xfrm rot="10800000">
              <a:off x="81706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955" name="Google Shape;955;p24"/>
            <p:cNvSpPr/>
            <p:nvPr/>
          </p:nvSpPr>
          <p:spPr>
            <a:xfrm flipH="1">
              <a:off x="8088850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56" name="Google Shape;956;p24"/>
            <p:cNvCxnSpPr/>
            <p:nvPr/>
          </p:nvCxnSpPr>
          <p:spPr>
            <a:xfrm rot="10800000">
              <a:off x="81706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957" name="Google Shape;957;p24"/>
            <p:cNvSpPr/>
            <p:nvPr/>
          </p:nvSpPr>
          <p:spPr>
            <a:xfrm flipH="1">
              <a:off x="8088850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58" name="Google Shape;958;p24"/>
            <p:cNvCxnSpPr/>
            <p:nvPr/>
          </p:nvCxnSpPr>
          <p:spPr>
            <a:xfrm rot="10800000">
              <a:off x="81706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4_1_1_1_1_1_1_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25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5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2" name="Google Shape;962;p25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963" name="Google Shape;963;p25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25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5" name="Google Shape;965;p25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6" name="Google Shape;966;p25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25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8" name="Google Shape;968;p25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9" name="Google Shape;969;p25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0" name="Google Shape;970;p25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1" name="Google Shape;971;p25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2" name="Google Shape;972;p25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3" name="Google Shape;973;p25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4" name="Google Shape;974;p25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5" name="Google Shape;975;p25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6" name="Google Shape;976;p25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7" name="Google Shape;977;p25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8" name="Google Shape;978;p25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9" name="Google Shape;979;p25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0" name="Google Shape;980;p25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25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25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83" name="Google Shape;983;p25"/>
          <p:cNvSpPr txBox="1">
            <a:spLocks noGrp="1"/>
          </p:cNvSpPr>
          <p:nvPr>
            <p:ph type="title"/>
          </p:nvPr>
        </p:nvSpPr>
        <p:spPr>
          <a:xfrm>
            <a:off x="2200375" y="1649700"/>
            <a:ext cx="3551700" cy="7359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84" name="Google Shape;984;p25"/>
          <p:cNvSpPr txBox="1">
            <a:spLocks noGrp="1"/>
          </p:cNvSpPr>
          <p:nvPr>
            <p:ph type="subTitle" idx="1"/>
          </p:nvPr>
        </p:nvSpPr>
        <p:spPr>
          <a:xfrm>
            <a:off x="2196250" y="2573075"/>
            <a:ext cx="3908700" cy="9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985" name="Google Shape;985;p25"/>
          <p:cNvGrpSpPr/>
          <p:nvPr/>
        </p:nvGrpSpPr>
        <p:grpSpPr>
          <a:xfrm>
            <a:off x="604488" y="924325"/>
            <a:ext cx="461337" cy="3294850"/>
            <a:chOff x="604488" y="924325"/>
            <a:chExt cx="461337" cy="3294850"/>
          </a:xfrm>
        </p:grpSpPr>
        <p:sp>
          <p:nvSpPr>
            <p:cNvPr id="986" name="Google Shape;986;p25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87" name="Google Shape;987;p25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988" name="Google Shape;988;p25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89" name="Google Shape;989;p25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990" name="Google Shape;990;p25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1" name="Google Shape;991;p25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992" name="Google Shape;992;p25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3" name="Google Shape;993;p25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994" name="Google Shape;994;p25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5" name="Google Shape;995;p25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996" name="Google Shape;996;p25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7" name="Google Shape;997;p25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998" name="Google Shape;998;p25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9" name="Google Shape;999;p25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00" name="Google Shape;1000;p25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01" name="Google Shape;1001;p25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27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27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" name="Google Shape;1030;p27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1031" name="Google Shape;1031;p27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27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27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27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27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27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27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27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9" name="Google Shape;1039;p27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0" name="Google Shape;1040;p27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27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27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27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27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27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27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27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27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27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27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51" name="Google Shape;1051;p27"/>
          <p:cNvGrpSpPr/>
          <p:nvPr/>
        </p:nvGrpSpPr>
        <p:grpSpPr>
          <a:xfrm>
            <a:off x="604488" y="924325"/>
            <a:ext cx="461337" cy="3294850"/>
            <a:chOff x="604488" y="924325"/>
            <a:chExt cx="461337" cy="3294850"/>
          </a:xfrm>
        </p:grpSpPr>
        <p:sp>
          <p:nvSpPr>
            <p:cNvPr id="1052" name="Google Shape;1052;p27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53" name="Google Shape;1053;p27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54" name="Google Shape;1054;p27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55" name="Google Shape;1055;p27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56" name="Google Shape;1056;p27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57" name="Google Shape;1057;p27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58" name="Google Shape;1058;p27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59" name="Google Shape;1059;p27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60" name="Google Shape;1060;p27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61" name="Google Shape;1061;p27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62" name="Google Shape;1062;p27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63" name="Google Shape;1063;p27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64" name="Google Shape;1064;p27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65" name="Google Shape;1065;p27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66" name="Google Shape;1066;p27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67" name="Google Shape;1067;p27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28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28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1" name="Google Shape;1071;p28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1072" name="Google Shape;1072;p28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28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28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28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6" name="Google Shape;1076;p28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7" name="Google Shape;1077;p28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8" name="Google Shape;1078;p28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28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28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28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2" name="Google Shape;1082;p28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28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28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28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28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28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28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28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28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28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92" name="Google Shape;1092;p28"/>
          <p:cNvGrpSpPr/>
          <p:nvPr/>
        </p:nvGrpSpPr>
        <p:grpSpPr>
          <a:xfrm>
            <a:off x="8088850" y="924325"/>
            <a:ext cx="461337" cy="3294850"/>
            <a:chOff x="8088850" y="924325"/>
            <a:chExt cx="461337" cy="3294850"/>
          </a:xfrm>
        </p:grpSpPr>
        <p:sp>
          <p:nvSpPr>
            <p:cNvPr id="1093" name="Google Shape;1093;p28"/>
            <p:cNvSpPr/>
            <p:nvPr/>
          </p:nvSpPr>
          <p:spPr>
            <a:xfrm flipH="1">
              <a:off x="8088850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94" name="Google Shape;1094;p28"/>
            <p:cNvCxnSpPr/>
            <p:nvPr/>
          </p:nvCxnSpPr>
          <p:spPr>
            <a:xfrm rot="10800000">
              <a:off x="81706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95" name="Google Shape;1095;p28"/>
            <p:cNvSpPr/>
            <p:nvPr/>
          </p:nvSpPr>
          <p:spPr>
            <a:xfrm flipH="1">
              <a:off x="8088850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96" name="Google Shape;1096;p28"/>
            <p:cNvCxnSpPr/>
            <p:nvPr/>
          </p:nvCxnSpPr>
          <p:spPr>
            <a:xfrm rot="10800000">
              <a:off x="81706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97" name="Google Shape;1097;p28"/>
            <p:cNvSpPr/>
            <p:nvPr/>
          </p:nvSpPr>
          <p:spPr>
            <a:xfrm flipH="1">
              <a:off x="8088850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98" name="Google Shape;1098;p28"/>
            <p:cNvCxnSpPr/>
            <p:nvPr/>
          </p:nvCxnSpPr>
          <p:spPr>
            <a:xfrm rot="10800000">
              <a:off x="81706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99" name="Google Shape;1099;p28"/>
            <p:cNvSpPr/>
            <p:nvPr/>
          </p:nvSpPr>
          <p:spPr>
            <a:xfrm flipH="1">
              <a:off x="8088850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00" name="Google Shape;1100;p28"/>
            <p:cNvCxnSpPr/>
            <p:nvPr/>
          </p:nvCxnSpPr>
          <p:spPr>
            <a:xfrm rot="10800000">
              <a:off x="81706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101" name="Google Shape;1101;p28"/>
            <p:cNvSpPr/>
            <p:nvPr/>
          </p:nvSpPr>
          <p:spPr>
            <a:xfrm flipH="1">
              <a:off x="8088850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02" name="Google Shape;1102;p28"/>
            <p:cNvCxnSpPr/>
            <p:nvPr/>
          </p:nvCxnSpPr>
          <p:spPr>
            <a:xfrm rot="10800000">
              <a:off x="81706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103" name="Google Shape;1103;p28"/>
            <p:cNvSpPr/>
            <p:nvPr/>
          </p:nvSpPr>
          <p:spPr>
            <a:xfrm flipH="1">
              <a:off x="8088850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04" name="Google Shape;1104;p28"/>
            <p:cNvCxnSpPr/>
            <p:nvPr/>
          </p:nvCxnSpPr>
          <p:spPr>
            <a:xfrm rot="10800000">
              <a:off x="81706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105" name="Google Shape;1105;p28"/>
            <p:cNvSpPr/>
            <p:nvPr/>
          </p:nvSpPr>
          <p:spPr>
            <a:xfrm flipH="1">
              <a:off x="8088850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06" name="Google Shape;1106;p28"/>
            <p:cNvCxnSpPr/>
            <p:nvPr/>
          </p:nvCxnSpPr>
          <p:spPr>
            <a:xfrm rot="10800000">
              <a:off x="81706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107" name="Google Shape;1107;p28"/>
            <p:cNvSpPr/>
            <p:nvPr/>
          </p:nvSpPr>
          <p:spPr>
            <a:xfrm flipH="1">
              <a:off x="8088850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08" name="Google Shape;1108;p28"/>
            <p:cNvCxnSpPr/>
            <p:nvPr/>
          </p:nvCxnSpPr>
          <p:spPr>
            <a:xfrm rot="10800000">
              <a:off x="81706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4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79" name="Google Shape;79;p4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4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4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4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4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4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1250700" y="1358675"/>
            <a:ext cx="6642600" cy="3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1249950" y="861875"/>
            <a:ext cx="66426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604488" y="924325"/>
            <a:ext cx="461337" cy="3294850"/>
            <a:chOff x="604488" y="924325"/>
            <a:chExt cx="461337" cy="3294850"/>
          </a:xfrm>
        </p:grpSpPr>
        <p:sp>
          <p:nvSpPr>
            <p:cNvPr id="102" name="Google Shape;102;p4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3" name="Google Shape;103;p4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4" name="Google Shape;104;p4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5" name="Google Shape;105;p4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6" name="Google Shape;106;p4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7" name="Google Shape;107;p4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08" name="Google Shape;108;p4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9" name="Google Shape;109;p4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10" name="Google Shape;110;p4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" name="Google Shape;111;p4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12" name="Google Shape;112;p4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3" name="Google Shape;113;p4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14" name="Google Shape;114;p4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5" name="Google Shape;115;p4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16" name="Google Shape;116;p4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7" name="Google Shape;117;p4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5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122" name="Google Shape;122;p5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5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5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5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5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5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5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5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5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5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5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5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5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5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5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5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5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5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5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5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2550450" y="1725879"/>
            <a:ext cx="38265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subTitle" idx="1"/>
          </p:nvPr>
        </p:nvSpPr>
        <p:spPr>
          <a:xfrm>
            <a:off x="2550450" y="2055600"/>
            <a:ext cx="38265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title" idx="2"/>
          </p:nvPr>
        </p:nvSpPr>
        <p:spPr>
          <a:xfrm>
            <a:off x="2550450" y="3037750"/>
            <a:ext cx="38265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subTitle" idx="3"/>
          </p:nvPr>
        </p:nvSpPr>
        <p:spPr>
          <a:xfrm>
            <a:off x="2550450" y="3371225"/>
            <a:ext cx="38265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1392550" y="861875"/>
            <a:ext cx="45873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47" name="Google Shape;147;p5"/>
          <p:cNvGrpSpPr/>
          <p:nvPr/>
        </p:nvGrpSpPr>
        <p:grpSpPr>
          <a:xfrm>
            <a:off x="8088850" y="924325"/>
            <a:ext cx="461337" cy="3294850"/>
            <a:chOff x="8088850" y="924325"/>
            <a:chExt cx="461337" cy="3294850"/>
          </a:xfrm>
        </p:grpSpPr>
        <p:sp>
          <p:nvSpPr>
            <p:cNvPr id="148" name="Google Shape;148;p5"/>
            <p:cNvSpPr/>
            <p:nvPr/>
          </p:nvSpPr>
          <p:spPr>
            <a:xfrm flipH="1">
              <a:off x="8088850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9" name="Google Shape;149;p5"/>
            <p:cNvCxnSpPr/>
            <p:nvPr/>
          </p:nvCxnSpPr>
          <p:spPr>
            <a:xfrm rot="10800000">
              <a:off x="81706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50" name="Google Shape;150;p5"/>
            <p:cNvSpPr/>
            <p:nvPr/>
          </p:nvSpPr>
          <p:spPr>
            <a:xfrm flipH="1">
              <a:off x="8088850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1" name="Google Shape;151;p5"/>
            <p:cNvCxnSpPr/>
            <p:nvPr/>
          </p:nvCxnSpPr>
          <p:spPr>
            <a:xfrm rot="10800000">
              <a:off x="81706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52" name="Google Shape;152;p5"/>
            <p:cNvSpPr/>
            <p:nvPr/>
          </p:nvSpPr>
          <p:spPr>
            <a:xfrm flipH="1">
              <a:off x="8088850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3" name="Google Shape;153;p5"/>
            <p:cNvCxnSpPr/>
            <p:nvPr/>
          </p:nvCxnSpPr>
          <p:spPr>
            <a:xfrm rot="10800000">
              <a:off x="81706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54" name="Google Shape;154;p5"/>
            <p:cNvSpPr/>
            <p:nvPr/>
          </p:nvSpPr>
          <p:spPr>
            <a:xfrm flipH="1">
              <a:off x="8088850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5" name="Google Shape;155;p5"/>
            <p:cNvCxnSpPr/>
            <p:nvPr/>
          </p:nvCxnSpPr>
          <p:spPr>
            <a:xfrm rot="10800000">
              <a:off x="81706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56" name="Google Shape;156;p5"/>
            <p:cNvSpPr/>
            <p:nvPr/>
          </p:nvSpPr>
          <p:spPr>
            <a:xfrm flipH="1">
              <a:off x="8088850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7" name="Google Shape;157;p5"/>
            <p:cNvCxnSpPr/>
            <p:nvPr/>
          </p:nvCxnSpPr>
          <p:spPr>
            <a:xfrm rot="10800000">
              <a:off x="81706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58" name="Google Shape;158;p5"/>
            <p:cNvSpPr/>
            <p:nvPr/>
          </p:nvSpPr>
          <p:spPr>
            <a:xfrm flipH="1">
              <a:off x="8088850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9" name="Google Shape;159;p5"/>
            <p:cNvCxnSpPr/>
            <p:nvPr/>
          </p:nvCxnSpPr>
          <p:spPr>
            <a:xfrm rot="10800000">
              <a:off x="81706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60" name="Google Shape;160;p5"/>
            <p:cNvSpPr/>
            <p:nvPr/>
          </p:nvSpPr>
          <p:spPr>
            <a:xfrm flipH="1">
              <a:off x="8088850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1" name="Google Shape;161;p5"/>
            <p:cNvCxnSpPr/>
            <p:nvPr/>
          </p:nvCxnSpPr>
          <p:spPr>
            <a:xfrm rot="10800000">
              <a:off x="81706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62" name="Google Shape;162;p5"/>
            <p:cNvSpPr/>
            <p:nvPr/>
          </p:nvSpPr>
          <p:spPr>
            <a:xfrm flipH="1">
              <a:off x="8088850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3" name="Google Shape;163;p5"/>
            <p:cNvCxnSpPr/>
            <p:nvPr/>
          </p:nvCxnSpPr>
          <p:spPr>
            <a:xfrm rot="10800000">
              <a:off x="81706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6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" name="Google Shape;167;p6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168" name="Google Shape;168;p6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6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6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6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6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6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6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6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6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6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6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6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6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6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6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6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8" name="Google Shape;188;p6"/>
          <p:cNvSpPr txBox="1">
            <a:spLocks noGrp="1"/>
          </p:cNvSpPr>
          <p:nvPr>
            <p:ph type="title"/>
          </p:nvPr>
        </p:nvSpPr>
        <p:spPr>
          <a:xfrm>
            <a:off x="1392550" y="861875"/>
            <a:ext cx="45873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89" name="Google Shape;189;p6"/>
          <p:cNvGrpSpPr/>
          <p:nvPr/>
        </p:nvGrpSpPr>
        <p:grpSpPr>
          <a:xfrm>
            <a:off x="8088850" y="924325"/>
            <a:ext cx="461337" cy="3294850"/>
            <a:chOff x="8088850" y="924325"/>
            <a:chExt cx="461337" cy="3294850"/>
          </a:xfrm>
        </p:grpSpPr>
        <p:sp>
          <p:nvSpPr>
            <p:cNvPr id="190" name="Google Shape;190;p6"/>
            <p:cNvSpPr/>
            <p:nvPr/>
          </p:nvSpPr>
          <p:spPr>
            <a:xfrm flipH="1">
              <a:off x="8088850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1" name="Google Shape;191;p6"/>
            <p:cNvCxnSpPr/>
            <p:nvPr/>
          </p:nvCxnSpPr>
          <p:spPr>
            <a:xfrm rot="10800000">
              <a:off x="81706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92" name="Google Shape;192;p6"/>
            <p:cNvSpPr/>
            <p:nvPr/>
          </p:nvSpPr>
          <p:spPr>
            <a:xfrm flipH="1">
              <a:off x="8088850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3" name="Google Shape;193;p6"/>
            <p:cNvCxnSpPr/>
            <p:nvPr/>
          </p:nvCxnSpPr>
          <p:spPr>
            <a:xfrm rot="10800000">
              <a:off x="81706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94" name="Google Shape;194;p6"/>
            <p:cNvSpPr/>
            <p:nvPr/>
          </p:nvSpPr>
          <p:spPr>
            <a:xfrm flipH="1">
              <a:off x="8088850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5" name="Google Shape;195;p6"/>
            <p:cNvCxnSpPr/>
            <p:nvPr/>
          </p:nvCxnSpPr>
          <p:spPr>
            <a:xfrm rot="10800000">
              <a:off x="81706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96" name="Google Shape;196;p6"/>
            <p:cNvSpPr/>
            <p:nvPr/>
          </p:nvSpPr>
          <p:spPr>
            <a:xfrm flipH="1">
              <a:off x="8088850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7" name="Google Shape;197;p6"/>
            <p:cNvCxnSpPr/>
            <p:nvPr/>
          </p:nvCxnSpPr>
          <p:spPr>
            <a:xfrm rot="10800000">
              <a:off x="81706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198" name="Google Shape;198;p6"/>
            <p:cNvSpPr/>
            <p:nvPr/>
          </p:nvSpPr>
          <p:spPr>
            <a:xfrm flipH="1">
              <a:off x="8088850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9" name="Google Shape;199;p6"/>
            <p:cNvCxnSpPr/>
            <p:nvPr/>
          </p:nvCxnSpPr>
          <p:spPr>
            <a:xfrm rot="10800000">
              <a:off x="81706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00" name="Google Shape;200;p6"/>
            <p:cNvSpPr/>
            <p:nvPr/>
          </p:nvSpPr>
          <p:spPr>
            <a:xfrm flipH="1">
              <a:off x="8088850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1" name="Google Shape;201;p6"/>
            <p:cNvCxnSpPr/>
            <p:nvPr/>
          </p:nvCxnSpPr>
          <p:spPr>
            <a:xfrm rot="10800000">
              <a:off x="81706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02" name="Google Shape;202;p6"/>
            <p:cNvSpPr/>
            <p:nvPr/>
          </p:nvSpPr>
          <p:spPr>
            <a:xfrm flipH="1">
              <a:off x="8088850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3" name="Google Shape;203;p6"/>
            <p:cNvCxnSpPr/>
            <p:nvPr/>
          </p:nvCxnSpPr>
          <p:spPr>
            <a:xfrm rot="10800000">
              <a:off x="81706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04" name="Google Shape;204;p6"/>
            <p:cNvSpPr/>
            <p:nvPr/>
          </p:nvSpPr>
          <p:spPr>
            <a:xfrm flipH="1">
              <a:off x="8088850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5" name="Google Shape;205;p6"/>
            <p:cNvCxnSpPr/>
            <p:nvPr/>
          </p:nvCxnSpPr>
          <p:spPr>
            <a:xfrm rot="10800000">
              <a:off x="81706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7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210" name="Google Shape;210;p7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7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7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7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7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7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7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7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7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7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7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7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7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7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7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0" name="Google Shape;230;p7"/>
          <p:cNvSpPr txBox="1">
            <a:spLocks noGrp="1"/>
          </p:cNvSpPr>
          <p:nvPr>
            <p:ph type="title"/>
          </p:nvPr>
        </p:nvSpPr>
        <p:spPr>
          <a:xfrm flipH="1">
            <a:off x="1545038" y="1606113"/>
            <a:ext cx="2482800" cy="31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1" name="Google Shape;231;p7"/>
          <p:cNvSpPr txBox="1">
            <a:spLocks noGrp="1"/>
          </p:cNvSpPr>
          <p:nvPr>
            <p:ph type="subTitle" idx="1"/>
          </p:nvPr>
        </p:nvSpPr>
        <p:spPr>
          <a:xfrm flipH="1">
            <a:off x="1545088" y="2094688"/>
            <a:ext cx="2482800" cy="144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32" name="Google Shape;232;p7"/>
          <p:cNvGrpSpPr/>
          <p:nvPr/>
        </p:nvGrpSpPr>
        <p:grpSpPr>
          <a:xfrm>
            <a:off x="8088850" y="924325"/>
            <a:ext cx="461337" cy="3294850"/>
            <a:chOff x="8088850" y="924325"/>
            <a:chExt cx="461337" cy="3294850"/>
          </a:xfrm>
        </p:grpSpPr>
        <p:sp>
          <p:nvSpPr>
            <p:cNvPr id="233" name="Google Shape;233;p7"/>
            <p:cNvSpPr/>
            <p:nvPr/>
          </p:nvSpPr>
          <p:spPr>
            <a:xfrm flipH="1">
              <a:off x="8088850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4" name="Google Shape;234;p7"/>
            <p:cNvCxnSpPr/>
            <p:nvPr/>
          </p:nvCxnSpPr>
          <p:spPr>
            <a:xfrm rot="10800000">
              <a:off x="81706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35" name="Google Shape;235;p7"/>
            <p:cNvSpPr/>
            <p:nvPr/>
          </p:nvSpPr>
          <p:spPr>
            <a:xfrm flipH="1">
              <a:off x="8088850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6" name="Google Shape;236;p7"/>
            <p:cNvCxnSpPr/>
            <p:nvPr/>
          </p:nvCxnSpPr>
          <p:spPr>
            <a:xfrm rot="10800000">
              <a:off x="81706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37" name="Google Shape;237;p7"/>
            <p:cNvSpPr/>
            <p:nvPr/>
          </p:nvSpPr>
          <p:spPr>
            <a:xfrm flipH="1">
              <a:off x="8088850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8" name="Google Shape;238;p7"/>
            <p:cNvCxnSpPr/>
            <p:nvPr/>
          </p:nvCxnSpPr>
          <p:spPr>
            <a:xfrm rot="10800000">
              <a:off x="81706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39" name="Google Shape;239;p7"/>
            <p:cNvSpPr/>
            <p:nvPr/>
          </p:nvSpPr>
          <p:spPr>
            <a:xfrm flipH="1">
              <a:off x="8088850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0" name="Google Shape;240;p7"/>
            <p:cNvCxnSpPr/>
            <p:nvPr/>
          </p:nvCxnSpPr>
          <p:spPr>
            <a:xfrm rot="10800000">
              <a:off x="81706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41" name="Google Shape;241;p7"/>
            <p:cNvSpPr/>
            <p:nvPr/>
          </p:nvSpPr>
          <p:spPr>
            <a:xfrm flipH="1">
              <a:off x="8088850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2" name="Google Shape;242;p7"/>
            <p:cNvCxnSpPr/>
            <p:nvPr/>
          </p:nvCxnSpPr>
          <p:spPr>
            <a:xfrm rot="10800000">
              <a:off x="81706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43" name="Google Shape;243;p7"/>
            <p:cNvSpPr/>
            <p:nvPr/>
          </p:nvSpPr>
          <p:spPr>
            <a:xfrm flipH="1">
              <a:off x="8088850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4" name="Google Shape;244;p7"/>
            <p:cNvCxnSpPr/>
            <p:nvPr/>
          </p:nvCxnSpPr>
          <p:spPr>
            <a:xfrm rot="10800000">
              <a:off x="81706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45" name="Google Shape;245;p7"/>
            <p:cNvSpPr/>
            <p:nvPr/>
          </p:nvSpPr>
          <p:spPr>
            <a:xfrm flipH="1">
              <a:off x="8088850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6" name="Google Shape;246;p7"/>
            <p:cNvCxnSpPr/>
            <p:nvPr/>
          </p:nvCxnSpPr>
          <p:spPr>
            <a:xfrm rot="10800000">
              <a:off x="81706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47" name="Google Shape;247;p7"/>
            <p:cNvSpPr/>
            <p:nvPr/>
          </p:nvSpPr>
          <p:spPr>
            <a:xfrm flipH="1">
              <a:off x="8088850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8" name="Google Shape;248;p7"/>
            <p:cNvCxnSpPr/>
            <p:nvPr/>
          </p:nvCxnSpPr>
          <p:spPr>
            <a:xfrm rot="10800000">
              <a:off x="81706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8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" name="Google Shape;252;p8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253" name="Google Shape;253;p8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8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8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8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8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8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8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8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8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8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8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8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8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8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8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8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8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8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8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8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3" name="Google Shape;273;p8"/>
          <p:cNvSpPr txBox="1">
            <a:spLocks noGrp="1"/>
          </p:cNvSpPr>
          <p:nvPr>
            <p:ph type="title"/>
          </p:nvPr>
        </p:nvSpPr>
        <p:spPr>
          <a:xfrm>
            <a:off x="2322650" y="1776125"/>
            <a:ext cx="4498800" cy="180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74" name="Google Shape;274;p8"/>
          <p:cNvGrpSpPr/>
          <p:nvPr/>
        </p:nvGrpSpPr>
        <p:grpSpPr>
          <a:xfrm>
            <a:off x="604488" y="924325"/>
            <a:ext cx="461337" cy="3294850"/>
            <a:chOff x="604488" y="924325"/>
            <a:chExt cx="461337" cy="3294850"/>
          </a:xfrm>
        </p:grpSpPr>
        <p:sp>
          <p:nvSpPr>
            <p:cNvPr id="275" name="Google Shape;275;p8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6" name="Google Shape;276;p8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77" name="Google Shape;277;p8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8" name="Google Shape;278;p8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79" name="Google Shape;279;p8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0" name="Google Shape;280;p8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81" name="Google Shape;281;p8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2" name="Google Shape;282;p8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83" name="Google Shape;283;p8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4" name="Google Shape;284;p8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85" name="Google Shape;285;p8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6" name="Google Shape;286;p8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87" name="Google Shape;287;p8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8" name="Google Shape;288;p8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289" name="Google Shape;289;p8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90" name="Google Shape;290;p8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9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9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295" name="Google Shape;295;p9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9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9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9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9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9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9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9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9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9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9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9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9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9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9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9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9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9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9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9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5" name="Google Shape;315;p9"/>
          <p:cNvSpPr txBox="1">
            <a:spLocks noGrp="1"/>
          </p:cNvSpPr>
          <p:nvPr>
            <p:ph type="title"/>
          </p:nvPr>
        </p:nvSpPr>
        <p:spPr>
          <a:xfrm>
            <a:off x="2617663" y="1548550"/>
            <a:ext cx="3908700" cy="9186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 b="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6" name="Google Shape;316;p9"/>
          <p:cNvSpPr txBox="1">
            <a:spLocks noGrp="1"/>
          </p:cNvSpPr>
          <p:nvPr>
            <p:ph type="subTitle" idx="1"/>
          </p:nvPr>
        </p:nvSpPr>
        <p:spPr>
          <a:xfrm>
            <a:off x="2477863" y="2674225"/>
            <a:ext cx="4188300" cy="9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17" name="Google Shape;317;p9"/>
          <p:cNvGrpSpPr/>
          <p:nvPr/>
        </p:nvGrpSpPr>
        <p:grpSpPr>
          <a:xfrm>
            <a:off x="604488" y="924325"/>
            <a:ext cx="461337" cy="3294850"/>
            <a:chOff x="604488" y="924325"/>
            <a:chExt cx="461337" cy="3294850"/>
          </a:xfrm>
        </p:grpSpPr>
        <p:sp>
          <p:nvSpPr>
            <p:cNvPr id="318" name="Google Shape;318;p9"/>
            <p:cNvSpPr/>
            <p:nvPr/>
          </p:nvSpPr>
          <p:spPr>
            <a:xfrm>
              <a:off x="910425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19" name="Google Shape;319;p9"/>
            <p:cNvCxnSpPr/>
            <p:nvPr/>
          </p:nvCxnSpPr>
          <p:spPr>
            <a:xfrm>
              <a:off x="6044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20" name="Google Shape;320;p9"/>
            <p:cNvSpPr/>
            <p:nvPr/>
          </p:nvSpPr>
          <p:spPr>
            <a:xfrm>
              <a:off x="910425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1" name="Google Shape;321;p9"/>
            <p:cNvCxnSpPr/>
            <p:nvPr/>
          </p:nvCxnSpPr>
          <p:spPr>
            <a:xfrm>
              <a:off x="6044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22" name="Google Shape;322;p9"/>
            <p:cNvSpPr/>
            <p:nvPr/>
          </p:nvSpPr>
          <p:spPr>
            <a:xfrm>
              <a:off x="910425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3" name="Google Shape;323;p9"/>
            <p:cNvCxnSpPr/>
            <p:nvPr/>
          </p:nvCxnSpPr>
          <p:spPr>
            <a:xfrm>
              <a:off x="6044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24" name="Google Shape;324;p9"/>
            <p:cNvSpPr/>
            <p:nvPr/>
          </p:nvSpPr>
          <p:spPr>
            <a:xfrm>
              <a:off x="910425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5" name="Google Shape;325;p9"/>
            <p:cNvCxnSpPr/>
            <p:nvPr/>
          </p:nvCxnSpPr>
          <p:spPr>
            <a:xfrm>
              <a:off x="6044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26" name="Google Shape;326;p9"/>
            <p:cNvSpPr/>
            <p:nvPr/>
          </p:nvSpPr>
          <p:spPr>
            <a:xfrm>
              <a:off x="910425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7" name="Google Shape;327;p9"/>
            <p:cNvCxnSpPr/>
            <p:nvPr/>
          </p:nvCxnSpPr>
          <p:spPr>
            <a:xfrm>
              <a:off x="6044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28" name="Google Shape;328;p9"/>
            <p:cNvSpPr/>
            <p:nvPr/>
          </p:nvSpPr>
          <p:spPr>
            <a:xfrm>
              <a:off x="910425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9" name="Google Shape;329;p9"/>
            <p:cNvCxnSpPr/>
            <p:nvPr/>
          </p:nvCxnSpPr>
          <p:spPr>
            <a:xfrm>
              <a:off x="6044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30" name="Google Shape;330;p9"/>
            <p:cNvSpPr/>
            <p:nvPr/>
          </p:nvSpPr>
          <p:spPr>
            <a:xfrm>
              <a:off x="910425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1" name="Google Shape;331;p9"/>
            <p:cNvCxnSpPr/>
            <p:nvPr/>
          </p:nvCxnSpPr>
          <p:spPr>
            <a:xfrm>
              <a:off x="6044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32" name="Google Shape;332;p9"/>
            <p:cNvSpPr/>
            <p:nvPr/>
          </p:nvSpPr>
          <p:spPr>
            <a:xfrm>
              <a:off x="910425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3" name="Google Shape;333;p9"/>
            <p:cNvCxnSpPr/>
            <p:nvPr/>
          </p:nvCxnSpPr>
          <p:spPr>
            <a:xfrm>
              <a:off x="6044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"/>
          <p:cNvSpPr/>
          <p:nvPr/>
        </p:nvSpPr>
        <p:spPr>
          <a:xfrm flipH="1">
            <a:off x="738311" y="540150"/>
            <a:ext cx="7667400" cy="4063200"/>
          </a:xfrm>
          <a:prstGeom prst="roundRect">
            <a:avLst>
              <a:gd name="adj" fmla="val 6860"/>
            </a:avLst>
          </a:prstGeom>
          <a:solidFill>
            <a:schemeClr val="dk1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1"/>
          <p:cNvSpPr/>
          <p:nvPr/>
        </p:nvSpPr>
        <p:spPr>
          <a:xfrm flipH="1">
            <a:off x="830100" y="631200"/>
            <a:ext cx="7483800" cy="3881100"/>
          </a:xfrm>
          <a:prstGeom prst="roundRect">
            <a:avLst>
              <a:gd name="adj" fmla="val 7064"/>
            </a:avLst>
          </a:prstGeom>
          <a:solidFill>
            <a:schemeClr val="accent4"/>
          </a:solidFill>
          <a:ln>
            <a:noFill/>
          </a:ln>
          <a:effectLst>
            <a:outerShdw blurRad="14288" dist="57150" dir="2640000" algn="bl" rotWithShape="0">
              <a:schemeClr val="accent3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" name="Google Shape;339;p11"/>
          <p:cNvGrpSpPr/>
          <p:nvPr/>
        </p:nvGrpSpPr>
        <p:grpSpPr>
          <a:xfrm>
            <a:off x="1482000" y="1328125"/>
            <a:ext cx="6180000" cy="3019000"/>
            <a:chOff x="1218700" y="1328125"/>
            <a:chExt cx="6180000" cy="3019000"/>
          </a:xfrm>
        </p:grpSpPr>
        <p:cxnSp>
          <p:nvCxnSpPr>
            <p:cNvPr id="340" name="Google Shape;340;p11"/>
            <p:cNvCxnSpPr/>
            <p:nvPr/>
          </p:nvCxnSpPr>
          <p:spPr>
            <a:xfrm>
              <a:off x="1218700" y="1328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1"/>
            <p:cNvCxnSpPr/>
            <p:nvPr/>
          </p:nvCxnSpPr>
          <p:spPr>
            <a:xfrm>
              <a:off x="1218700" y="148702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1"/>
            <p:cNvCxnSpPr/>
            <p:nvPr/>
          </p:nvCxnSpPr>
          <p:spPr>
            <a:xfrm>
              <a:off x="1218700" y="164591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1"/>
            <p:cNvCxnSpPr/>
            <p:nvPr/>
          </p:nvCxnSpPr>
          <p:spPr>
            <a:xfrm>
              <a:off x="1218700" y="180480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1"/>
            <p:cNvCxnSpPr/>
            <p:nvPr/>
          </p:nvCxnSpPr>
          <p:spPr>
            <a:xfrm>
              <a:off x="1218700" y="1963704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1"/>
            <p:cNvCxnSpPr/>
            <p:nvPr/>
          </p:nvCxnSpPr>
          <p:spPr>
            <a:xfrm>
              <a:off x="1218700" y="2122599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1"/>
            <p:cNvCxnSpPr/>
            <p:nvPr/>
          </p:nvCxnSpPr>
          <p:spPr>
            <a:xfrm>
              <a:off x="1218700" y="228149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11"/>
            <p:cNvCxnSpPr/>
            <p:nvPr/>
          </p:nvCxnSpPr>
          <p:spPr>
            <a:xfrm>
              <a:off x="1218700" y="244038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11"/>
            <p:cNvCxnSpPr/>
            <p:nvPr/>
          </p:nvCxnSpPr>
          <p:spPr>
            <a:xfrm>
              <a:off x="1218700" y="2599283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11"/>
            <p:cNvCxnSpPr/>
            <p:nvPr/>
          </p:nvCxnSpPr>
          <p:spPr>
            <a:xfrm>
              <a:off x="1218700" y="2758178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1"/>
            <p:cNvCxnSpPr/>
            <p:nvPr/>
          </p:nvCxnSpPr>
          <p:spPr>
            <a:xfrm>
              <a:off x="1218700" y="291707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1"/>
            <p:cNvCxnSpPr/>
            <p:nvPr/>
          </p:nvCxnSpPr>
          <p:spPr>
            <a:xfrm>
              <a:off x="1218700" y="307596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1"/>
            <p:cNvCxnSpPr/>
            <p:nvPr/>
          </p:nvCxnSpPr>
          <p:spPr>
            <a:xfrm>
              <a:off x="1218700" y="3234862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1"/>
            <p:cNvCxnSpPr/>
            <p:nvPr/>
          </p:nvCxnSpPr>
          <p:spPr>
            <a:xfrm>
              <a:off x="1218700" y="3393757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1"/>
            <p:cNvCxnSpPr/>
            <p:nvPr/>
          </p:nvCxnSpPr>
          <p:spPr>
            <a:xfrm>
              <a:off x="1218700" y="355265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1"/>
            <p:cNvCxnSpPr/>
            <p:nvPr/>
          </p:nvCxnSpPr>
          <p:spPr>
            <a:xfrm>
              <a:off x="1218700" y="371154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1"/>
            <p:cNvCxnSpPr/>
            <p:nvPr/>
          </p:nvCxnSpPr>
          <p:spPr>
            <a:xfrm>
              <a:off x="1218700" y="3870441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1"/>
            <p:cNvCxnSpPr/>
            <p:nvPr/>
          </p:nvCxnSpPr>
          <p:spPr>
            <a:xfrm>
              <a:off x="1218700" y="4029336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1"/>
            <p:cNvCxnSpPr/>
            <p:nvPr/>
          </p:nvCxnSpPr>
          <p:spPr>
            <a:xfrm>
              <a:off x="1218700" y="4188230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1"/>
            <p:cNvCxnSpPr/>
            <p:nvPr/>
          </p:nvCxnSpPr>
          <p:spPr>
            <a:xfrm>
              <a:off x="1218700" y="4347125"/>
              <a:ext cx="6180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0" name="Google Shape;360;p11"/>
          <p:cNvSpPr txBox="1">
            <a:spLocks noGrp="1"/>
          </p:cNvSpPr>
          <p:nvPr>
            <p:ph type="title" hasCustomPrompt="1"/>
          </p:nvPr>
        </p:nvSpPr>
        <p:spPr>
          <a:xfrm>
            <a:off x="2354250" y="1709563"/>
            <a:ext cx="4434000" cy="1192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1" name="Google Shape;361;p11"/>
          <p:cNvSpPr txBox="1">
            <a:spLocks noGrp="1"/>
          </p:cNvSpPr>
          <p:nvPr>
            <p:ph type="body" idx="1"/>
          </p:nvPr>
        </p:nvSpPr>
        <p:spPr>
          <a:xfrm>
            <a:off x="2354250" y="3095550"/>
            <a:ext cx="44340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62" name="Google Shape;362;p11"/>
          <p:cNvGrpSpPr/>
          <p:nvPr/>
        </p:nvGrpSpPr>
        <p:grpSpPr>
          <a:xfrm>
            <a:off x="8088850" y="924325"/>
            <a:ext cx="461337" cy="3294850"/>
            <a:chOff x="8088850" y="924325"/>
            <a:chExt cx="461337" cy="3294850"/>
          </a:xfrm>
        </p:grpSpPr>
        <p:sp>
          <p:nvSpPr>
            <p:cNvPr id="363" name="Google Shape;363;p11"/>
            <p:cNvSpPr/>
            <p:nvPr/>
          </p:nvSpPr>
          <p:spPr>
            <a:xfrm flipH="1">
              <a:off x="8088850" y="92432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4" name="Google Shape;364;p11"/>
            <p:cNvCxnSpPr/>
            <p:nvPr/>
          </p:nvCxnSpPr>
          <p:spPr>
            <a:xfrm rot="10800000">
              <a:off x="8170688" y="100202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65" name="Google Shape;365;p11"/>
            <p:cNvSpPr/>
            <p:nvPr/>
          </p:nvSpPr>
          <p:spPr>
            <a:xfrm flipH="1">
              <a:off x="8088850" y="1372818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6" name="Google Shape;366;p11"/>
            <p:cNvCxnSpPr/>
            <p:nvPr/>
          </p:nvCxnSpPr>
          <p:spPr>
            <a:xfrm rot="10800000">
              <a:off x="8170688" y="1450518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67" name="Google Shape;367;p11"/>
            <p:cNvSpPr/>
            <p:nvPr/>
          </p:nvSpPr>
          <p:spPr>
            <a:xfrm flipH="1">
              <a:off x="8088850" y="1821311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8" name="Google Shape;368;p11"/>
            <p:cNvCxnSpPr/>
            <p:nvPr/>
          </p:nvCxnSpPr>
          <p:spPr>
            <a:xfrm rot="10800000">
              <a:off x="8170688" y="1899011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69" name="Google Shape;369;p11"/>
            <p:cNvSpPr/>
            <p:nvPr/>
          </p:nvSpPr>
          <p:spPr>
            <a:xfrm flipH="1">
              <a:off x="8088850" y="226980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70" name="Google Shape;370;p11"/>
            <p:cNvCxnSpPr/>
            <p:nvPr/>
          </p:nvCxnSpPr>
          <p:spPr>
            <a:xfrm rot="10800000">
              <a:off x="8170688" y="2347504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71" name="Google Shape;371;p11"/>
            <p:cNvSpPr/>
            <p:nvPr/>
          </p:nvSpPr>
          <p:spPr>
            <a:xfrm flipH="1">
              <a:off x="8088850" y="2718296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72" name="Google Shape;372;p11"/>
            <p:cNvCxnSpPr/>
            <p:nvPr/>
          </p:nvCxnSpPr>
          <p:spPr>
            <a:xfrm rot="10800000">
              <a:off x="8170688" y="2795996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73" name="Google Shape;373;p11"/>
            <p:cNvSpPr/>
            <p:nvPr/>
          </p:nvSpPr>
          <p:spPr>
            <a:xfrm flipH="1">
              <a:off x="8088850" y="316678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74" name="Google Shape;374;p11"/>
            <p:cNvCxnSpPr/>
            <p:nvPr/>
          </p:nvCxnSpPr>
          <p:spPr>
            <a:xfrm rot="10800000">
              <a:off x="8170688" y="3244489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75" name="Google Shape;375;p11"/>
            <p:cNvSpPr/>
            <p:nvPr/>
          </p:nvSpPr>
          <p:spPr>
            <a:xfrm flipH="1">
              <a:off x="8088850" y="3615282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76" name="Google Shape;376;p11"/>
            <p:cNvCxnSpPr/>
            <p:nvPr/>
          </p:nvCxnSpPr>
          <p:spPr>
            <a:xfrm rot="10800000">
              <a:off x="8170688" y="3692982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  <p:sp>
          <p:nvSpPr>
            <p:cNvPr id="377" name="Google Shape;377;p11"/>
            <p:cNvSpPr/>
            <p:nvPr/>
          </p:nvSpPr>
          <p:spPr>
            <a:xfrm flipH="1">
              <a:off x="8088850" y="4063775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78" name="Google Shape;378;p11"/>
            <p:cNvCxnSpPr/>
            <p:nvPr/>
          </p:nvCxnSpPr>
          <p:spPr>
            <a:xfrm rot="10800000">
              <a:off x="8170688" y="4141475"/>
              <a:ext cx="379500" cy="0"/>
            </a:xfrm>
            <a:prstGeom prst="straightConnector1">
              <a:avLst/>
            </a:prstGeom>
            <a:noFill/>
            <a:ln w="762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575" dir="4800000" algn="bl" rotWithShape="0">
                <a:schemeClr val="accent3">
                  <a:alpha val="50000"/>
                </a:schemeClr>
              </a:outerShdw>
            </a:effectLst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 b="1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●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○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Semi Condensed"/>
              <a:buChar char="■"/>
              <a:defRPr>
                <a:solidFill>
                  <a:schemeClr val="dk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3" r:id="rId24"/>
    <p:sldLayoutId id="2147483674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3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9.png"/><Relationship Id="rId4" Type="http://schemas.openxmlformats.org/officeDocument/2006/relationships/image" Target="../media/image3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png"/><Relationship Id="rId5" Type="http://schemas.openxmlformats.org/officeDocument/2006/relationships/image" Target="../media/image44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32"/>
          <p:cNvSpPr txBox="1">
            <a:spLocks noGrp="1"/>
          </p:cNvSpPr>
          <p:nvPr>
            <p:ph type="ctrTitle"/>
          </p:nvPr>
        </p:nvSpPr>
        <p:spPr>
          <a:xfrm>
            <a:off x="863028" y="1333988"/>
            <a:ext cx="7613151" cy="17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 smtClean="0">
                <a:solidFill>
                  <a:schemeClr val="accent4"/>
                </a:solidFill>
                <a:latin typeface="+mn-lt"/>
              </a:rPr>
              <a:t>CHÀO MỪNG CÁC EM </a:t>
            </a:r>
            <a:br>
              <a:rPr lang="en-US" sz="3800" b="1" dirty="0" smtClean="0">
                <a:solidFill>
                  <a:schemeClr val="accent4"/>
                </a:solidFill>
                <a:latin typeface="+mn-lt"/>
              </a:rPr>
            </a:br>
            <a:r>
              <a:rPr lang="en-US" sz="3800" b="1" dirty="0" smtClean="0">
                <a:solidFill>
                  <a:schemeClr val="accent4"/>
                </a:solidFill>
                <a:latin typeface="+mn-lt"/>
              </a:rPr>
              <a:t>ĐẾN VỚI TIẾT HỌC HÔM NAY!</a:t>
            </a:r>
            <a:endParaRPr sz="38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120" name="Google Shape;1120;p32"/>
          <p:cNvSpPr txBox="1">
            <a:spLocks noGrp="1"/>
          </p:cNvSpPr>
          <p:nvPr>
            <p:ph type="subTitle" idx="1"/>
          </p:nvPr>
        </p:nvSpPr>
        <p:spPr>
          <a:xfrm>
            <a:off x="1383988" y="3615300"/>
            <a:ext cx="63759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2060"/>
                </a:solidFill>
                <a:latin typeface="+mn-lt"/>
              </a:rPr>
              <a:t>TOÁN 7</a:t>
            </a:r>
            <a:endParaRPr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21" name="Google Shape;1121;p32"/>
          <p:cNvSpPr/>
          <p:nvPr/>
        </p:nvSpPr>
        <p:spPr>
          <a:xfrm rot="5400000">
            <a:off x="7257363" y="740438"/>
            <a:ext cx="791400" cy="395700"/>
          </a:xfrm>
          <a:prstGeom prst="homePlate">
            <a:avLst>
              <a:gd name="adj" fmla="val 5180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272;p40"/>
          <p:cNvSpPr/>
          <p:nvPr/>
        </p:nvSpPr>
        <p:spPr>
          <a:xfrm>
            <a:off x="1510301" y="796602"/>
            <a:ext cx="1963892" cy="467831"/>
          </a:xfrm>
          <a:prstGeom prst="homePlate">
            <a:avLst>
              <a:gd name="adj" fmla="val 51801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Vận</a:t>
            </a:r>
            <a:r>
              <a:rPr lang="en-US" sz="2000" b="1" dirty="0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dụng</a:t>
            </a:r>
            <a:r>
              <a:rPr lang="en-US" sz="2000" b="1" dirty="0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 1</a:t>
            </a:r>
            <a:endParaRPr sz="2000" b="1" dirty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ea typeface="Barlow Semi Condensed SemiBold"/>
              <a:cs typeface="Arial" panose="020B0604020202020204" pitchFamily="34" charset="0"/>
              <a:sym typeface="Barlow Semi Condensed Semi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0301" y="1264433"/>
            <a:ext cx="6369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chu</a:t>
            </a:r>
            <a:r>
              <a:rPr lang="en-US" sz="2000" dirty="0" smtClean="0"/>
              <a:t> vi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cái</a:t>
            </a:r>
            <a:r>
              <a:rPr lang="en-US" sz="2000" dirty="0" smtClean="0"/>
              <a:t> </a:t>
            </a:r>
            <a:r>
              <a:rPr lang="en-US" sz="2000" dirty="0" err="1" smtClean="0"/>
              <a:t>bánh</a:t>
            </a:r>
            <a:r>
              <a:rPr lang="en-US" sz="2000" dirty="0" smtClean="0"/>
              <a:t> </a:t>
            </a:r>
            <a:r>
              <a:rPr lang="en-US" sz="2000" dirty="0" err="1" smtClean="0"/>
              <a:t>xe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kính</a:t>
            </a:r>
            <a:r>
              <a:rPr lang="en-US" sz="2000" dirty="0" smtClean="0"/>
              <a:t> 65 cm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đơn</a:t>
            </a:r>
            <a:r>
              <a:rPr lang="en-US" sz="2000" dirty="0" smtClean="0"/>
              <a:t> </a:t>
            </a:r>
            <a:r>
              <a:rPr lang="en-US" sz="2000" dirty="0" err="1" smtClean="0"/>
              <a:t>vị</a:t>
            </a:r>
            <a:r>
              <a:rPr lang="en-US" sz="2000" dirty="0" smtClean="0"/>
              <a:t>.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51251" y="2837023"/>
                <a:ext cx="5378523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65 cm </a:t>
                </a:r>
                <a:r>
                  <a:rPr lang="en-US" sz="2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 = 2πR = 2.π.65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408,407..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408 (cm)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51" y="2837023"/>
                <a:ext cx="5378523" cy="958660"/>
              </a:xfrm>
              <a:prstGeom prst="rect">
                <a:avLst/>
              </a:prstGeom>
              <a:blipFill rotWithShape="0">
                <a:blip r:embed="rId3"/>
                <a:stretch>
                  <a:fillRect l="-1134" b="-10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57" y="2443002"/>
            <a:ext cx="1847741" cy="1847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5383" y="2048980"/>
            <a:ext cx="1853411" cy="78804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342622" y="2170600"/>
            <a:ext cx="1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/>
      <p:bldP spid="4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6" name="Google Shape;1236;p39"/>
          <p:cNvGrpSpPr/>
          <p:nvPr/>
        </p:nvGrpSpPr>
        <p:grpSpPr>
          <a:xfrm>
            <a:off x="1235934" y="608496"/>
            <a:ext cx="356100" cy="662900"/>
            <a:chOff x="1657925" y="1146575"/>
            <a:chExt cx="356100" cy="662900"/>
          </a:xfrm>
          <a:solidFill>
            <a:schemeClr val="tx2">
              <a:lumMod val="90000"/>
            </a:schemeClr>
          </a:solidFill>
        </p:grpSpPr>
        <p:sp>
          <p:nvSpPr>
            <p:cNvPr id="1237" name="Google Shape;1237;p39"/>
            <p:cNvSpPr/>
            <p:nvPr/>
          </p:nvSpPr>
          <p:spPr>
            <a:xfrm rot="5400000" flipH="1">
              <a:off x="1513025" y="1308475"/>
              <a:ext cx="645900" cy="356100"/>
            </a:xfrm>
            <a:prstGeom prst="chevron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1657925" y="1146575"/>
              <a:ext cx="356100" cy="3561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3" name="Google Shape;1263;p39"/>
          <p:cNvSpPr/>
          <p:nvPr/>
        </p:nvSpPr>
        <p:spPr>
          <a:xfrm rot="-2433495">
            <a:off x="7755319" y="4093835"/>
            <a:ext cx="267358" cy="770677"/>
          </a:xfrm>
          <a:custGeom>
            <a:avLst/>
            <a:gdLst/>
            <a:ahLst/>
            <a:cxnLst/>
            <a:rect l="l" t="t" r="r" b="b"/>
            <a:pathLst>
              <a:path w="7716" h="22244" extrusionOk="0">
                <a:moveTo>
                  <a:pt x="3104" y="1"/>
                </a:moveTo>
                <a:cubicBezTo>
                  <a:pt x="1384" y="1"/>
                  <a:pt x="0" y="1420"/>
                  <a:pt x="36" y="3158"/>
                </a:cubicBezTo>
                <a:lnTo>
                  <a:pt x="36" y="18394"/>
                </a:lnTo>
                <a:cubicBezTo>
                  <a:pt x="36" y="20523"/>
                  <a:pt x="1756" y="22226"/>
                  <a:pt x="3885" y="22243"/>
                </a:cubicBezTo>
                <a:cubicBezTo>
                  <a:pt x="5995" y="22226"/>
                  <a:pt x="7716" y="20505"/>
                  <a:pt x="7716" y="18394"/>
                </a:cubicBezTo>
                <a:lnTo>
                  <a:pt x="7716" y="10076"/>
                </a:lnTo>
                <a:cubicBezTo>
                  <a:pt x="7716" y="9881"/>
                  <a:pt x="7570" y="9783"/>
                  <a:pt x="7423" y="9783"/>
                </a:cubicBezTo>
                <a:cubicBezTo>
                  <a:pt x="7277" y="9783"/>
                  <a:pt x="7131" y="9881"/>
                  <a:pt x="7131" y="10076"/>
                </a:cubicBezTo>
                <a:lnTo>
                  <a:pt x="7131" y="18394"/>
                </a:lnTo>
                <a:cubicBezTo>
                  <a:pt x="7166" y="20221"/>
                  <a:pt x="5712" y="21711"/>
                  <a:pt x="3885" y="21711"/>
                </a:cubicBezTo>
                <a:cubicBezTo>
                  <a:pt x="2058" y="21711"/>
                  <a:pt x="586" y="20221"/>
                  <a:pt x="639" y="18394"/>
                </a:cubicBezTo>
                <a:lnTo>
                  <a:pt x="639" y="3158"/>
                </a:lnTo>
                <a:cubicBezTo>
                  <a:pt x="674" y="1810"/>
                  <a:pt x="1774" y="746"/>
                  <a:pt x="3104" y="746"/>
                </a:cubicBezTo>
                <a:cubicBezTo>
                  <a:pt x="4452" y="746"/>
                  <a:pt x="5534" y="1810"/>
                  <a:pt x="5587" y="3158"/>
                </a:cubicBezTo>
                <a:lnTo>
                  <a:pt x="5587" y="16851"/>
                </a:lnTo>
                <a:cubicBezTo>
                  <a:pt x="5552" y="17774"/>
                  <a:pt x="4789" y="18501"/>
                  <a:pt x="3885" y="18501"/>
                </a:cubicBezTo>
                <a:cubicBezTo>
                  <a:pt x="2962" y="18501"/>
                  <a:pt x="2200" y="17774"/>
                  <a:pt x="2182" y="16851"/>
                </a:cubicBezTo>
                <a:lnTo>
                  <a:pt x="2182" y="4240"/>
                </a:lnTo>
                <a:cubicBezTo>
                  <a:pt x="2182" y="4036"/>
                  <a:pt x="2031" y="3934"/>
                  <a:pt x="1880" y="3934"/>
                </a:cubicBezTo>
                <a:cubicBezTo>
                  <a:pt x="1730" y="3934"/>
                  <a:pt x="1579" y="4036"/>
                  <a:pt x="1579" y="4240"/>
                </a:cubicBezTo>
                <a:lnTo>
                  <a:pt x="1579" y="16851"/>
                </a:lnTo>
                <a:cubicBezTo>
                  <a:pt x="1543" y="18146"/>
                  <a:pt x="2590" y="19228"/>
                  <a:pt x="3885" y="19228"/>
                </a:cubicBezTo>
                <a:cubicBezTo>
                  <a:pt x="5180" y="19228"/>
                  <a:pt x="6226" y="18146"/>
                  <a:pt x="6173" y="16851"/>
                </a:cubicBezTo>
                <a:lnTo>
                  <a:pt x="6173" y="3158"/>
                </a:lnTo>
                <a:cubicBezTo>
                  <a:pt x="6226" y="1420"/>
                  <a:pt x="4842" y="1"/>
                  <a:pt x="3104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dist="19050" dir="1380000" algn="bl" rotWithShape="0">
              <a:schemeClr val="accent3">
                <a:alpha val="4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39"/>
          <p:cNvSpPr/>
          <p:nvPr/>
        </p:nvSpPr>
        <p:spPr>
          <a:xfrm rot="-5400496">
            <a:off x="8107436" y="3740372"/>
            <a:ext cx="267359" cy="770699"/>
          </a:xfrm>
          <a:custGeom>
            <a:avLst/>
            <a:gdLst/>
            <a:ahLst/>
            <a:cxnLst/>
            <a:rect l="l" t="t" r="r" b="b"/>
            <a:pathLst>
              <a:path w="7716" h="22244" extrusionOk="0">
                <a:moveTo>
                  <a:pt x="3104" y="1"/>
                </a:moveTo>
                <a:cubicBezTo>
                  <a:pt x="1384" y="1"/>
                  <a:pt x="0" y="1420"/>
                  <a:pt x="36" y="3158"/>
                </a:cubicBezTo>
                <a:lnTo>
                  <a:pt x="36" y="18394"/>
                </a:lnTo>
                <a:cubicBezTo>
                  <a:pt x="36" y="20523"/>
                  <a:pt x="1756" y="22226"/>
                  <a:pt x="3885" y="22243"/>
                </a:cubicBezTo>
                <a:cubicBezTo>
                  <a:pt x="5995" y="22226"/>
                  <a:pt x="7716" y="20505"/>
                  <a:pt x="7716" y="18394"/>
                </a:cubicBezTo>
                <a:lnTo>
                  <a:pt x="7716" y="10076"/>
                </a:lnTo>
                <a:cubicBezTo>
                  <a:pt x="7716" y="9881"/>
                  <a:pt x="7570" y="9783"/>
                  <a:pt x="7423" y="9783"/>
                </a:cubicBezTo>
                <a:cubicBezTo>
                  <a:pt x="7277" y="9783"/>
                  <a:pt x="7131" y="9881"/>
                  <a:pt x="7131" y="10076"/>
                </a:cubicBezTo>
                <a:lnTo>
                  <a:pt x="7131" y="18394"/>
                </a:lnTo>
                <a:cubicBezTo>
                  <a:pt x="7166" y="20221"/>
                  <a:pt x="5712" y="21711"/>
                  <a:pt x="3885" y="21711"/>
                </a:cubicBezTo>
                <a:cubicBezTo>
                  <a:pt x="2058" y="21711"/>
                  <a:pt x="586" y="20221"/>
                  <a:pt x="639" y="18394"/>
                </a:cubicBezTo>
                <a:lnTo>
                  <a:pt x="639" y="3158"/>
                </a:lnTo>
                <a:cubicBezTo>
                  <a:pt x="674" y="1810"/>
                  <a:pt x="1774" y="746"/>
                  <a:pt x="3104" y="746"/>
                </a:cubicBezTo>
                <a:cubicBezTo>
                  <a:pt x="4452" y="746"/>
                  <a:pt x="5534" y="1810"/>
                  <a:pt x="5587" y="3158"/>
                </a:cubicBezTo>
                <a:lnTo>
                  <a:pt x="5587" y="16851"/>
                </a:lnTo>
                <a:cubicBezTo>
                  <a:pt x="5552" y="17774"/>
                  <a:pt x="4789" y="18501"/>
                  <a:pt x="3885" y="18501"/>
                </a:cubicBezTo>
                <a:cubicBezTo>
                  <a:pt x="2962" y="18501"/>
                  <a:pt x="2200" y="17774"/>
                  <a:pt x="2182" y="16851"/>
                </a:cubicBezTo>
                <a:lnTo>
                  <a:pt x="2182" y="4240"/>
                </a:lnTo>
                <a:cubicBezTo>
                  <a:pt x="2182" y="4036"/>
                  <a:pt x="2031" y="3934"/>
                  <a:pt x="1880" y="3934"/>
                </a:cubicBezTo>
                <a:cubicBezTo>
                  <a:pt x="1730" y="3934"/>
                  <a:pt x="1579" y="4036"/>
                  <a:pt x="1579" y="4240"/>
                </a:cubicBezTo>
                <a:lnTo>
                  <a:pt x="1579" y="16851"/>
                </a:lnTo>
                <a:cubicBezTo>
                  <a:pt x="1543" y="18146"/>
                  <a:pt x="2590" y="19228"/>
                  <a:pt x="3885" y="19228"/>
                </a:cubicBezTo>
                <a:cubicBezTo>
                  <a:pt x="5180" y="19228"/>
                  <a:pt x="6226" y="18146"/>
                  <a:pt x="6173" y="16851"/>
                </a:cubicBezTo>
                <a:lnTo>
                  <a:pt x="6173" y="3158"/>
                </a:lnTo>
                <a:cubicBezTo>
                  <a:pt x="6226" y="1420"/>
                  <a:pt x="4842" y="1"/>
                  <a:pt x="3104" y="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dist="19050" dir="1380000" algn="bl" rotWithShape="0">
              <a:schemeClr val="accent3">
                <a:alpha val="4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235934" y="687109"/>
            <a:ext cx="69204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200" b="1" dirty="0" smtClean="0">
                <a:solidFill>
                  <a:srgbClr val="C00000"/>
                </a:solidFill>
              </a:rPr>
              <a:t>2</a:t>
            </a:r>
            <a:r>
              <a:rPr lang="en-US" sz="2200" b="1" dirty="0" smtClean="0">
                <a:solidFill>
                  <a:srgbClr val="C00000"/>
                </a:solidFill>
              </a:rPr>
              <a:t>. </a:t>
            </a:r>
            <a:r>
              <a:rPr lang="vi-VN" sz="2200" b="1" dirty="0" smtClean="0">
                <a:solidFill>
                  <a:srgbClr val="C00000"/>
                </a:solidFill>
              </a:rPr>
              <a:t>Làm </a:t>
            </a:r>
            <a:r>
              <a:rPr lang="vi-VN" sz="2200" b="1" dirty="0">
                <a:solidFill>
                  <a:srgbClr val="C00000"/>
                </a:solidFill>
              </a:rPr>
              <a:t>tròn số căn cứ vào độ chính xác cho trước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4614" y="1222927"/>
            <a:ext cx="5771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/>
              <a:t>Hoạt</a:t>
            </a:r>
            <a:r>
              <a:rPr lang="en-US" sz="2000" i="1" dirty="0" smtClean="0"/>
              <a:t> </a:t>
            </a:r>
            <a:r>
              <a:rPr lang="en-US" sz="2000" i="1" dirty="0" err="1"/>
              <a:t>động</a:t>
            </a:r>
            <a:r>
              <a:rPr lang="en-US" sz="2000" i="1" dirty="0"/>
              <a:t> </a:t>
            </a:r>
            <a:r>
              <a:rPr lang="en-US" sz="2000" i="1" dirty="0" err="1"/>
              <a:t>nhóm</a:t>
            </a:r>
            <a:r>
              <a:rPr lang="en-US" sz="2000" i="1" dirty="0"/>
              <a:t> </a:t>
            </a:r>
            <a:r>
              <a:rPr lang="en-US" sz="2000" i="1" dirty="0" err="1"/>
              <a:t>đôi</a:t>
            </a:r>
            <a:r>
              <a:rPr lang="en-US" sz="2000" i="1" dirty="0"/>
              <a:t> </a:t>
            </a:r>
            <a:r>
              <a:rPr lang="en-US" sz="2000" i="1" dirty="0" err="1"/>
              <a:t>thảo</a:t>
            </a:r>
            <a:r>
              <a:rPr lang="en-US" sz="2000" i="1" dirty="0"/>
              <a:t> </a:t>
            </a:r>
            <a:r>
              <a:rPr lang="en-US" sz="2000" i="1" dirty="0" err="1"/>
              <a:t>luận</a:t>
            </a:r>
            <a:r>
              <a:rPr lang="en-US" sz="2000" i="1" dirty="0"/>
              <a:t> </a:t>
            </a:r>
            <a:r>
              <a:rPr lang="en-US" sz="2000" i="1" dirty="0" err="1"/>
              <a:t>thực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b="1" i="1" dirty="0"/>
              <a:t>HĐKP2</a:t>
            </a:r>
            <a:r>
              <a:rPr lang="en-US" sz="2000" i="1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35" y="1117996"/>
            <a:ext cx="527657" cy="527657"/>
          </a:xfrm>
          <a:prstGeom prst="rect">
            <a:avLst/>
          </a:prstGeom>
        </p:spPr>
      </p:pic>
      <p:sp>
        <p:nvSpPr>
          <p:cNvPr id="44" name="Google Shape;1527;p48"/>
          <p:cNvSpPr/>
          <p:nvPr/>
        </p:nvSpPr>
        <p:spPr>
          <a:xfrm>
            <a:off x="1473235" y="1759661"/>
            <a:ext cx="1212113" cy="427953"/>
          </a:xfrm>
          <a:prstGeom prst="homePlate">
            <a:avLst>
              <a:gd name="adj" fmla="val 5180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accent4"/>
                </a:solidFill>
                <a:latin typeface="+mn-lt"/>
                <a:ea typeface="Barlow Semi Condensed SemiBold"/>
                <a:cs typeface="Barlow Semi Condensed SemiBold"/>
                <a:sym typeface="Barlow Semi Condensed SemiBold"/>
              </a:rPr>
              <a:t>HĐKP2</a:t>
            </a:r>
            <a:endParaRPr sz="2000" b="1" dirty="0">
              <a:solidFill>
                <a:schemeClr val="accent4"/>
              </a:solidFill>
              <a:latin typeface="+mn-lt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10885" y="1687226"/>
                <a:ext cx="5248831" cy="2724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Gọi x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tròn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đến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chục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a = 3 128. </a:t>
                </a:r>
                <a:r>
                  <a:rPr lang="en-US" sz="2000" dirty="0" err="1" smtClean="0"/>
                  <a:t>Hãy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chứng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tỏ</a:t>
                </a:r>
                <a:r>
                  <a:rPr lang="en-US" sz="2000" dirty="0" smtClean="0"/>
                  <a:t>: |a - x|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 smtClean="0"/>
                  <a:t> 5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x - 5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 smtClean="0"/>
                  <a:t> 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 smtClean="0"/>
                  <a:t> x + 5</a:t>
                </a:r>
              </a:p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2000" dirty="0" err="1" smtClean="0"/>
                  <a:t>Gọi</a:t>
                </a:r>
                <a:r>
                  <a:rPr lang="en-US" sz="2000" dirty="0" smtClean="0"/>
                  <a:t> y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tròn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đến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trăm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. </a:t>
                </a:r>
                <a:r>
                  <a:rPr lang="en-US" sz="2000" dirty="0" err="1" smtClean="0"/>
                  <a:t>Hãy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chứng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tỏ</a:t>
                </a:r>
                <a:r>
                  <a:rPr lang="en-US" sz="2000" dirty="0" smtClean="0"/>
                  <a:t> |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- y|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 smtClean="0"/>
                  <a:t> 0,005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885" y="1687226"/>
                <a:ext cx="5248831" cy="2724144"/>
              </a:xfrm>
              <a:prstGeom prst="rect">
                <a:avLst/>
              </a:prstGeom>
              <a:blipFill rotWithShape="0">
                <a:blip r:embed="rId4"/>
                <a:stretch>
                  <a:fillRect l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803" y="2324238"/>
            <a:ext cx="2242978" cy="2242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8700" y="1095050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Có</a:t>
            </a:r>
            <a:r>
              <a:rPr lang="en-US" sz="2000" dirty="0"/>
              <a:t>: </a:t>
            </a:r>
            <a:r>
              <a:rPr lang="en-US" sz="2000" dirty="0" smtClean="0"/>
              <a:t>a = 3128 </a:t>
            </a:r>
            <a:r>
              <a:rPr lang="en-US" sz="2000" dirty="0"/>
              <a:t>⇒ x = 3130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|</a:t>
            </a:r>
            <a:r>
              <a:rPr lang="en-US" sz="2000" dirty="0" smtClean="0"/>
              <a:t>a - x| = |3128 - 3130| = |-</a:t>
            </a:r>
            <a:r>
              <a:rPr lang="en-US" sz="2000" dirty="0"/>
              <a:t>2</a:t>
            </a:r>
            <a:r>
              <a:rPr lang="en-US" sz="2000" dirty="0" smtClean="0"/>
              <a:t>| = 2 ≤ 5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|</a:t>
            </a:r>
            <a:r>
              <a:rPr lang="en-US" sz="2000" dirty="0" smtClean="0"/>
              <a:t>a - x| ≤ 5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err="1" smtClean="0"/>
              <a:t>Có</a:t>
            </a:r>
            <a:r>
              <a:rPr lang="en-US" sz="2000" dirty="0"/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x - 5 = 3128  - </a:t>
            </a:r>
            <a:r>
              <a:rPr lang="en-US" sz="2000" dirty="0" smtClean="0"/>
              <a:t>5 = </a:t>
            </a:r>
            <a:r>
              <a:rPr lang="en-US" sz="2000" dirty="0"/>
              <a:t>3123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x + 5 = 3128 + 5 = 3133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⇒ x - 5 ≤ a ≤ x + 5</a:t>
            </a:r>
            <a:endParaRPr lang="en-US" sz="20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29" y="297951"/>
            <a:ext cx="1520577" cy="7970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575931" y="414397"/>
            <a:ext cx="124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Giải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5011" y="1398189"/>
            <a:ext cx="3143251" cy="3143251"/>
          </a:xfrm>
          <a:prstGeom prst="rect">
            <a:avLst/>
          </a:prstGeom>
        </p:spPr>
      </p:pic>
      <p:grpSp>
        <p:nvGrpSpPr>
          <p:cNvPr id="35" name="Google Shape;1313;p42"/>
          <p:cNvGrpSpPr/>
          <p:nvPr/>
        </p:nvGrpSpPr>
        <p:grpSpPr>
          <a:xfrm>
            <a:off x="7534701" y="876062"/>
            <a:ext cx="1083325" cy="312650"/>
            <a:chOff x="7556600" y="1153888"/>
            <a:chExt cx="1083325" cy="312650"/>
          </a:xfrm>
        </p:grpSpPr>
        <p:sp>
          <p:nvSpPr>
            <p:cNvPr id="36" name="Google Shape;1314;p42"/>
            <p:cNvSpPr/>
            <p:nvPr/>
          </p:nvSpPr>
          <p:spPr>
            <a:xfrm rot="10800000">
              <a:off x="7556600" y="1153888"/>
              <a:ext cx="1083325" cy="312650"/>
            </a:xfrm>
            <a:custGeom>
              <a:avLst/>
              <a:gdLst/>
              <a:ahLst/>
              <a:cxnLst/>
              <a:rect l="l" t="t" r="r" b="b"/>
              <a:pathLst>
                <a:path w="43333" h="12506" extrusionOk="0">
                  <a:moveTo>
                    <a:pt x="6244" y="1"/>
                  </a:moveTo>
                  <a:cubicBezTo>
                    <a:pt x="2803" y="1"/>
                    <a:pt x="0" y="2803"/>
                    <a:pt x="0" y="6262"/>
                  </a:cubicBezTo>
                  <a:cubicBezTo>
                    <a:pt x="0" y="9703"/>
                    <a:pt x="2803" y="12506"/>
                    <a:pt x="6244" y="12506"/>
                  </a:cubicBezTo>
                  <a:lnTo>
                    <a:pt x="43333" y="12506"/>
                  </a:lnTo>
                  <a:lnTo>
                    <a:pt x="4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15;p42"/>
            <p:cNvSpPr/>
            <p:nvPr/>
          </p:nvSpPr>
          <p:spPr>
            <a:xfrm rot="10800000">
              <a:off x="8341925" y="1153888"/>
              <a:ext cx="298000" cy="312650"/>
            </a:xfrm>
            <a:custGeom>
              <a:avLst/>
              <a:gdLst/>
              <a:ahLst/>
              <a:cxnLst/>
              <a:rect l="l" t="t" r="r" b="b"/>
              <a:pathLst>
                <a:path w="11920" h="12506" extrusionOk="0">
                  <a:moveTo>
                    <a:pt x="11920" y="12506"/>
                  </a:moveTo>
                  <a:lnTo>
                    <a:pt x="6244" y="12506"/>
                  </a:lnTo>
                  <a:cubicBezTo>
                    <a:pt x="2803" y="12506"/>
                    <a:pt x="0" y="9703"/>
                    <a:pt x="0" y="6262"/>
                  </a:cubicBezTo>
                  <a:lnTo>
                    <a:pt x="0" y="6262"/>
                  </a:lnTo>
                  <a:cubicBezTo>
                    <a:pt x="0" y="2803"/>
                    <a:pt x="2803" y="1"/>
                    <a:pt x="6244" y="1"/>
                  </a:cubicBezTo>
                  <a:lnTo>
                    <a:pt x="1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3" name="Google Shape;1313;p42"/>
          <p:cNvGrpSpPr/>
          <p:nvPr/>
        </p:nvGrpSpPr>
        <p:grpSpPr>
          <a:xfrm>
            <a:off x="7534701" y="876062"/>
            <a:ext cx="1083325" cy="312650"/>
            <a:chOff x="7556600" y="1153888"/>
            <a:chExt cx="1083325" cy="312650"/>
          </a:xfrm>
        </p:grpSpPr>
        <p:sp>
          <p:nvSpPr>
            <p:cNvPr id="1314" name="Google Shape;1314;p42"/>
            <p:cNvSpPr/>
            <p:nvPr/>
          </p:nvSpPr>
          <p:spPr>
            <a:xfrm rot="10800000">
              <a:off x="7556600" y="1153888"/>
              <a:ext cx="1083325" cy="312650"/>
            </a:xfrm>
            <a:custGeom>
              <a:avLst/>
              <a:gdLst/>
              <a:ahLst/>
              <a:cxnLst/>
              <a:rect l="l" t="t" r="r" b="b"/>
              <a:pathLst>
                <a:path w="43333" h="12506" extrusionOk="0">
                  <a:moveTo>
                    <a:pt x="6244" y="1"/>
                  </a:moveTo>
                  <a:cubicBezTo>
                    <a:pt x="2803" y="1"/>
                    <a:pt x="0" y="2803"/>
                    <a:pt x="0" y="6262"/>
                  </a:cubicBezTo>
                  <a:cubicBezTo>
                    <a:pt x="0" y="9703"/>
                    <a:pt x="2803" y="12506"/>
                    <a:pt x="6244" y="12506"/>
                  </a:cubicBezTo>
                  <a:lnTo>
                    <a:pt x="43333" y="12506"/>
                  </a:lnTo>
                  <a:lnTo>
                    <a:pt x="4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2"/>
            <p:cNvSpPr/>
            <p:nvPr/>
          </p:nvSpPr>
          <p:spPr>
            <a:xfrm rot="10800000">
              <a:off x="8341925" y="1153888"/>
              <a:ext cx="298000" cy="312650"/>
            </a:xfrm>
            <a:custGeom>
              <a:avLst/>
              <a:gdLst/>
              <a:ahLst/>
              <a:cxnLst/>
              <a:rect l="l" t="t" r="r" b="b"/>
              <a:pathLst>
                <a:path w="11920" h="12506" extrusionOk="0">
                  <a:moveTo>
                    <a:pt x="11920" y="12506"/>
                  </a:moveTo>
                  <a:lnTo>
                    <a:pt x="6244" y="12506"/>
                  </a:lnTo>
                  <a:cubicBezTo>
                    <a:pt x="2803" y="12506"/>
                    <a:pt x="0" y="9703"/>
                    <a:pt x="0" y="6262"/>
                  </a:cubicBezTo>
                  <a:lnTo>
                    <a:pt x="0" y="6262"/>
                  </a:lnTo>
                  <a:cubicBezTo>
                    <a:pt x="0" y="2803"/>
                    <a:pt x="2803" y="1"/>
                    <a:pt x="6244" y="1"/>
                  </a:cubicBezTo>
                  <a:lnTo>
                    <a:pt x="119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29" y="297951"/>
            <a:ext cx="1520577" cy="79709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575931" y="414397"/>
            <a:ext cx="124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Giải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55011" y="1398189"/>
            <a:ext cx="3143251" cy="31432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6264" y="992508"/>
                <a:ext cx="7252762" cy="3234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b) Do y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/>
                  <a:t>nên</a:t>
                </a:r>
                <a:r>
                  <a:rPr lang="en-US" sz="2000" dirty="0"/>
                  <a:t> y = 0,33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Có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|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- y| = |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- 0,33| = |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en-US" sz="2000" dirty="0" smtClean="0"/>
                  <a:t>|</a:t>
                </a:r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</m:oMath>
                </a14:m>
                <a:r>
                  <a:rPr lang="en-US" sz="2000" dirty="0" smtClean="0"/>
                  <a:t> = 0,00(3) ≤ 0,005 </a:t>
                </a:r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⇒</a:t>
                </a:r>
                <a:r>
                  <a:rPr lang="en-US" sz="2000" dirty="0" smtClean="0"/>
                  <a:t>|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- y| ≤ 0,005 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264" y="992508"/>
                <a:ext cx="7252762" cy="3234219"/>
              </a:xfrm>
              <a:prstGeom prst="rect">
                <a:avLst/>
              </a:prstGeom>
              <a:blipFill rotWithShape="0">
                <a:blip r:embed="rId5"/>
                <a:stretch>
                  <a:fillRect l="-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13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6" name="Google Shape;1726;p56"/>
          <p:cNvGrpSpPr/>
          <p:nvPr/>
        </p:nvGrpSpPr>
        <p:grpSpPr>
          <a:xfrm>
            <a:off x="1613550" y="1690089"/>
            <a:ext cx="5916894" cy="2260354"/>
            <a:chOff x="1613550" y="1401788"/>
            <a:chExt cx="5916894" cy="2548655"/>
          </a:xfrm>
        </p:grpSpPr>
        <p:sp>
          <p:nvSpPr>
            <p:cNvPr id="1727" name="Google Shape;1727;p56"/>
            <p:cNvSpPr/>
            <p:nvPr/>
          </p:nvSpPr>
          <p:spPr>
            <a:xfrm>
              <a:off x="1613550" y="1401788"/>
              <a:ext cx="5916894" cy="2548655"/>
            </a:xfrm>
            <a:custGeom>
              <a:avLst/>
              <a:gdLst/>
              <a:ahLst/>
              <a:cxnLst/>
              <a:rect l="l" t="t" r="r" b="b"/>
              <a:pathLst>
                <a:path w="24018" h="16314" extrusionOk="0">
                  <a:moveTo>
                    <a:pt x="1" y="1"/>
                  </a:moveTo>
                  <a:lnTo>
                    <a:pt x="1" y="15326"/>
                  </a:lnTo>
                  <a:cubicBezTo>
                    <a:pt x="240" y="15379"/>
                    <a:pt x="484" y="15406"/>
                    <a:pt x="728" y="15406"/>
                  </a:cubicBezTo>
                  <a:cubicBezTo>
                    <a:pt x="972" y="15406"/>
                    <a:pt x="1216" y="15379"/>
                    <a:pt x="1455" y="15326"/>
                  </a:cubicBezTo>
                  <a:cubicBezTo>
                    <a:pt x="2110" y="15186"/>
                    <a:pt x="3244" y="14730"/>
                    <a:pt x="3738" y="14730"/>
                  </a:cubicBezTo>
                  <a:cubicBezTo>
                    <a:pt x="3806" y="14730"/>
                    <a:pt x="3862" y="14739"/>
                    <a:pt x="3903" y="14758"/>
                  </a:cubicBezTo>
                  <a:cubicBezTo>
                    <a:pt x="4075" y="14854"/>
                    <a:pt x="4318" y="14923"/>
                    <a:pt x="4644" y="14923"/>
                  </a:cubicBezTo>
                  <a:cubicBezTo>
                    <a:pt x="4925" y="14923"/>
                    <a:pt x="5267" y="14872"/>
                    <a:pt x="5677" y="14740"/>
                  </a:cubicBezTo>
                  <a:cubicBezTo>
                    <a:pt x="5764" y="14711"/>
                    <a:pt x="5856" y="14698"/>
                    <a:pt x="5952" y="14698"/>
                  </a:cubicBezTo>
                  <a:cubicBezTo>
                    <a:pt x="6839" y="14698"/>
                    <a:pt x="8058" y="15829"/>
                    <a:pt x="8426" y="15893"/>
                  </a:cubicBezTo>
                  <a:cubicBezTo>
                    <a:pt x="8800" y="15975"/>
                    <a:pt x="9787" y="16310"/>
                    <a:pt x="10385" y="16310"/>
                  </a:cubicBezTo>
                  <a:cubicBezTo>
                    <a:pt x="10439" y="16310"/>
                    <a:pt x="10490" y="16307"/>
                    <a:pt x="10537" y="16301"/>
                  </a:cubicBezTo>
                  <a:cubicBezTo>
                    <a:pt x="10927" y="16257"/>
                    <a:pt x="11322" y="16235"/>
                    <a:pt x="11716" y="16235"/>
                  </a:cubicBezTo>
                  <a:cubicBezTo>
                    <a:pt x="12111" y="16235"/>
                    <a:pt x="12506" y="16257"/>
                    <a:pt x="12896" y="16301"/>
                  </a:cubicBezTo>
                  <a:cubicBezTo>
                    <a:pt x="12934" y="16310"/>
                    <a:pt x="12983" y="16313"/>
                    <a:pt x="13040" y="16313"/>
                  </a:cubicBezTo>
                  <a:cubicBezTo>
                    <a:pt x="13598" y="16313"/>
                    <a:pt x="14986" y="15958"/>
                    <a:pt x="15645" y="15893"/>
                  </a:cubicBezTo>
                  <a:cubicBezTo>
                    <a:pt x="16093" y="15850"/>
                    <a:pt x="16326" y="15766"/>
                    <a:pt x="16596" y="15766"/>
                  </a:cubicBezTo>
                  <a:cubicBezTo>
                    <a:pt x="16765" y="15766"/>
                    <a:pt x="16947" y="15798"/>
                    <a:pt x="17206" y="15893"/>
                  </a:cubicBezTo>
                  <a:cubicBezTo>
                    <a:pt x="17696" y="16079"/>
                    <a:pt x="18809" y="16175"/>
                    <a:pt x="19711" y="16175"/>
                  </a:cubicBezTo>
                  <a:cubicBezTo>
                    <a:pt x="20017" y="16175"/>
                    <a:pt x="20298" y="16164"/>
                    <a:pt x="20523" y="16142"/>
                  </a:cubicBezTo>
                  <a:cubicBezTo>
                    <a:pt x="20631" y="16131"/>
                    <a:pt x="20756" y="16127"/>
                    <a:pt x="20893" y="16127"/>
                  </a:cubicBezTo>
                  <a:cubicBezTo>
                    <a:pt x="21391" y="16127"/>
                    <a:pt x="22053" y="16183"/>
                    <a:pt x="22650" y="16183"/>
                  </a:cubicBezTo>
                  <a:cubicBezTo>
                    <a:pt x="23241" y="16183"/>
                    <a:pt x="23769" y="16128"/>
                    <a:pt x="24017" y="15911"/>
                  </a:cubicBezTo>
                  <a:lnTo>
                    <a:pt x="24017" y="1"/>
                  </a:lnTo>
                  <a:close/>
                </a:path>
              </a:pathLst>
            </a:custGeom>
            <a:solidFill>
              <a:schemeClr val="accent2">
                <a:lumMod val="90000"/>
              </a:schemeClr>
            </a:solidFill>
            <a:ln>
              <a:noFill/>
            </a:ln>
            <a:effectLst>
              <a:outerShdw dist="19050" dir="3240000" algn="bl" rotWithShape="0">
                <a:schemeClr val="accent3">
                  <a:alpha val="4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6"/>
            <p:cNvSpPr/>
            <p:nvPr/>
          </p:nvSpPr>
          <p:spPr>
            <a:xfrm>
              <a:off x="1615775" y="1401788"/>
              <a:ext cx="5912460" cy="259722"/>
            </a:xfrm>
            <a:custGeom>
              <a:avLst/>
              <a:gdLst/>
              <a:ahLst/>
              <a:cxnLst/>
              <a:rect l="l" t="t" r="r" b="b"/>
              <a:pathLst>
                <a:path w="24000" h="3158" extrusionOk="0">
                  <a:moveTo>
                    <a:pt x="1" y="1"/>
                  </a:moveTo>
                  <a:lnTo>
                    <a:pt x="1" y="3158"/>
                  </a:lnTo>
                  <a:lnTo>
                    <a:pt x="23999" y="3158"/>
                  </a:lnTo>
                  <a:lnTo>
                    <a:pt x="23999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0" name="Google Shape;1730;p56"/>
          <p:cNvSpPr/>
          <p:nvPr/>
        </p:nvSpPr>
        <p:spPr>
          <a:xfrm rot="256844">
            <a:off x="3463494" y="1534262"/>
            <a:ext cx="2048383" cy="395639"/>
          </a:xfrm>
          <a:custGeom>
            <a:avLst/>
            <a:gdLst/>
            <a:ahLst/>
            <a:cxnLst/>
            <a:rect l="l" t="t" r="r" b="b"/>
            <a:pathLst>
              <a:path w="37475" h="8302" extrusionOk="0">
                <a:moveTo>
                  <a:pt x="633" y="1"/>
                </a:moveTo>
                <a:lnTo>
                  <a:pt x="385" y="463"/>
                </a:lnTo>
                <a:lnTo>
                  <a:pt x="610" y="992"/>
                </a:lnTo>
                <a:lnTo>
                  <a:pt x="321" y="2409"/>
                </a:lnTo>
                <a:lnTo>
                  <a:pt x="0" y="3263"/>
                </a:lnTo>
                <a:lnTo>
                  <a:pt x="418" y="3741"/>
                </a:lnTo>
                <a:lnTo>
                  <a:pt x="385" y="4867"/>
                </a:lnTo>
                <a:lnTo>
                  <a:pt x="161" y="5380"/>
                </a:lnTo>
                <a:lnTo>
                  <a:pt x="468" y="6818"/>
                </a:lnTo>
                <a:lnTo>
                  <a:pt x="286" y="7177"/>
                </a:lnTo>
                <a:lnTo>
                  <a:pt x="24" y="7435"/>
                </a:lnTo>
                <a:lnTo>
                  <a:pt x="972" y="7735"/>
                </a:lnTo>
                <a:lnTo>
                  <a:pt x="1163" y="8204"/>
                </a:lnTo>
                <a:lnTo>
                  <a:pt x="36666" y="8301"/>
                </a:lnTo>
                <a:lnTo>
                  <a:pt x="36666" y="8301"/>
                </a:lnTo>
                <a:lnTo>
                  <a:pt x="36650" y="8080"/>
                </a:lnTo>
                <a:lnTo>
                  <a:pt x="36745" y="7976"/>
                </a:lnTo>
                <a:lnTo>
                  <a:pt x="36790" y="7544"/>
                </a:lnTo>
                <a:lnTo>
                  <a:pt x="36501" y="6706"/>
                </a:lnTo>
                <a:lnTo>
                  <a:pt x="36692" y="5770"/>
                </a:lnTo>
                <a:lnTo>
                  <a:pt x="36276" y="4725"/>
                </a:lnTo>
                <a:lnTo>
                  <a:pt x="36482" y="4462"/>
                </a:lnTo>
                <a:lnTo>
                  <a:pt x="36976" y="3968"/>
                </a:lnTo>
                <a:lnTo>
                  <a:pt x="37121" y="3334"/>
                </a:lnTo>
                <a:lnTo>
                  <a:pt x="37140" y="2172"/>
                </a:lnTo>
                <a:lnTo>
                  <a:pt x="37475" y="1844"/>
                </a:lnTo>
                <a:lnTo>
                  <a:pt x="36685" y="1163"/>
                </a:lnTo>
                <a:lnTo>
                  <a:pt x="36690" y="384"/>
                </a:lnTo>
                <a:lnTo>
                  <a:pt x="36809" y="61"/>
                </a:lnTo>
                <a:lnTo>
                  <a:pt x="36780" y="1"/>
                </a:lnTo>
                <a:close/>
              </a:path>
            </a:pathLst>
          </a:custGeom>
          <a:solidFill>
            <a:schemeClr val="tx2">
              <a:lumMod val="90000"/>
              <a:alpha val="59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950879" y="2005798"/>
            <a:ext cx="52422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Cho số thực d, nếu khi làm tròn số a ta thu được số x thỏa mãn |</a:t>
            </a:r>
            <a:r>
              <a:rPr lang="vi-VN" sz="2000" dirty="0" smtClean="0"/>
              <a:t>a</a:t>
            </a:r>
            <a:r>
              <a:rPr lang="en-US" sz="2000" dirty="0" smtClean="0"/>
              <a:t> </a:t>
            </a:r>
            <a:r>
              <a:rPr lang="vi-VN" sz="2000" dirty="0" smtClean="0"/>
              <a:t>-</a:t>
            </a:r>
            <a:r>
              <a:rPr lang="en-US" sz="2000" dirty="0" smtClean="0"/>
              <a:t> </a:t>
            </a:r>
            <a:r>
              <a:rPr lang="vi-VN" sz="2000" dirty="0" smtClean="0"/>
              <a:t>x|</a:t>
            </a:r>
            <a:r>
              <a:rPr lang="en-US" sz="2000" dirty="0" smtClean="0"/>
              <a:t> </a:t>
            </a:r>
            <a:r>
              <a:rPr lang="vi-VN" sz="2000" dirty="0" smtClean="0"/>
              <a:t>≤</a:t>
            </a:r>
            <a:r>
              <a:rPr lang="en-US" sz="2000" dirty="0" smtClean="0"/>
              <a:t> </a:t>
            </a:r>
            <a:r>
              <a:rPr lang="vi-VN" sz="2000" dirty="0" smtClean="0"/>
              <a:t>d </a:t>
            </a:r>
            <a:r>
              <a:rPr lang="vi-VN" sz="2000" dirty="0"/>
              <a:t>thì ta nói x là số làm tròn của số a với độ chính xác d.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413769" y="880164"/>
            <a:ext cx="2147831" cy="462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KẾT LUẬN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5" name="Google Shape;1325;p43"/>
          <p:cNvGrpSpPr/>
          <p:nvPr/>
        </p:nvGrpSpPr>
        <p:grpSpPr>
          <a:xfrm>
            <a:off x="6836543" y="393262"/>
            <a:ext cx="862003" cy="796002"/>
            <a:chOff x="6836543" y="393262"/>
            <a:chExt cx="862003" cy="796002"/>
          </a:xfrm>
        </p:grpSpPr>
        <p:sp>
          <p:nvSpPr>
            <p:cNvPr id="1326" name="Google Shape;1326;p43"/>
            <p:cNvSpPr/>
            <p:nvPr/>
          </p:nvSpPr>
          <p:spPr>
            <a:xfrm rot="1410319">
              <a:off x="6917378" y="528457"/>
              <a:ext cx="682660" cy="547384"/>
            </a:xfrm>
            <a:custGeom>
              <a:avLst/>
              <a:gdLst/>
              <a:ahLst/>
              <a:cxnLst/>
              <a:rect l="l" t="t" r="r" b="b"/>
              <a:pathLst>
                <a:path w="40336" h="32343" extrusionOk="0">
                  <a:moveTo>
                    <a:pt x="11645" y="0"/>
                  </a:moveTo>
                  <a:cubicBezTo>
                    <a:pt x="9419" y="0"/>
                    <a:pt x="7170" y="720"/>
                    <a:pt x="5268" y="2224"/>
                  </a:cubicBezTo>
                  <a:cubicBezTo>
                    <a:pt x="426" y="6055"/>
                    <a:pt x="0" y="13239"/>
                    <a:pt x="4364" y="17603"/>
                  </a:cubicBezTo>
                  <a:cubicBezTo>
                    <a:pt x="6226" y="19465"/>
                    <a:pt x="20434" y="32342"/>
                    <a:pt x="20434" y="32342"/>
                  </a:cubicBezTo>
                  <a:cubicBezTo>
                    <a:pt x="20434" y="32342"/>
                    <a:pt x="34642" y="19483"/>
                    <a:pt x="36504" y="17603"/>
                  </a:cubicBezTo>
                  <a:cubicBezTo>
                    <a:pt x="39448" y="14658"/>
                    <a:pt x="40335" y="10224"/>
                    <a:pt x="38739" y="6375"/>
                  </a:cubicBezTo>
                  <a:cubicBezTo>
                    <a:pt x="37143" y="2526"/>
                    <a:pt x="33382" y="7"/>
                    <a:pt x="29214" y="7"/>
                  </a:cubicBezTo>
                  <a:cubicBezTo>
                    <a:pt x="25631" y="7"/>
                    <a:pt x="22314" y="1869"/>
                    <a:pt x="20434" y="4920"/>
                  </a:cubicBezTo>
                  <a:cubicBezTo>
                    <a:pt x="18473" y="1721"/>
                    <a:pt x="15087" y="0"/>
                    <a:pt x="11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3"/>
            <p:cNvSpPr/>
            <p:nvPr/>
          </p:nvSpPr>
          <p:spPr>
            <a:xfrm rot="1410319">
              <a:off x="6981405" y="520042"/>
              <a:ext cx="691968" cy="270197"/>
            </a:xfrm>
            <a:custGeom>
              <a:avLst/>
              <a:gdLst/>
              <a:ahLst/>
              <a:cxnLst/>
              <a:rect l="l" t="t" r="r" b="b"/>
              <a:pathLst>
                <a:path w="40886" h="15965" extrusionOk="0">
                  <a:moveTo>
                    <a:pt x="38633" y="15964"/>
                  </a:moveTo>
                  <a:cubicBezTo>
                    <a:pt x="40885" y="10998"/>
                    <a:pt x="38899" y="5127"/>
                    <a:pt x="34074" y="2573"/>
                  </a:cubicBezTo>
                  <a:cubicBezTo>
                    <a:pt x="29267" y="1"/>
                    <a:pt x="23290" y="1650"/>
                    <a:pt x="20452" y="6315"/>
                  </a:cubicBezTo>
                  <a:cubicBezTo>
                    <a:pt x="17596" y="1650"/>
                    <a:pt x="11619" y="1"/>
                    <a:pt x="6812" y="2573"/>
                  </a:cubicBezTo>
                  <a:cubicBezTo>
                    <a:pt x="1987" y="5127"/>
                    <a:pt x="1" y="10998"/>
                    <a:pt x="2271" y="15964"/>
                  </a:cubicBezTo>
                  <a:close/>
                </a:path>
              </a:pathLst>
            </a:custGeom>
            <a:solidFill>
              <a:srgbClr val="FFFFFF">
                <a:alpha val="258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12" y="707685"/>
            <a:ext cx="2303714" cy="108906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65204" y="926672"/>
            <a:ext cx="124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Chú</a:t>
            </a:r>
            <a:r>
              <a:rPr lang="en-US" sz="2400" b="1" dirty="0" smtClean="0"/>
              <a:t> ý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679825" y="1808323"/>
            <a:ext cx="5830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Nếu </a:t>
            </a:r>
            <a:r>
              <a:rPr lang="vi-VN" sz="2000" dirty="0"/>
              <a:t>độ chính xác d là số chục thì ta thường làm tròn a đến hàng trăm.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Nếu </a:t>
            </a:r>
            <a:r>
              <a:rPr lang="vi-VN" sz="2000" dirty="0"/>
              <a:t>độ chính xác d là số phần nghìn ta thường làm tròn a đến hàng phần trăm</a:t>
            </a:r>
            <a:r>
              <a:rPr lang="vi-VN" sz="2000" dirty="0" smtClean="0"/>
              <a:t>;..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1" y="3794340"/>
            <a:ext cx="1354143" cy="1245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7883">
            <a:off x="744694" y="2889581"/>
            <a:ext cx="867019" cy="13662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1272;p40"/>
          <p:cNvSpPr/>
          <p:nvPr/>
        </p:nvSpPr>
        <p:spPr>
          <a:xfrm>
            <a:off x="1282704" y="780297"/>
            <a:ext cx="1244739" cy="467831"/>
          </a:xfrm>
          <a:prstGeom prst="homePlate">
            <a:avLst>
              <a:gd name="adj" fmla="val 51801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Ví</a:t>
            </a:r>
            <a:r>
              <a:rPr lang="en-US" sz="1800" b="1" dirty="0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dụ</a:t>
            </a:r>
            <a:r>
              <a:rPr lang="en-US" sz="1800" b="1" dirty="0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 3</a:t>
            </a:r>
            <a:endParaRPr sz="1800" b="1" dirty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ea typeface="Barlow Semi Condensed SemiBold"/>
              <a:cs typeface="Arial" panose="020B0604020202020204" pitchFamily="34" charset="0"/>
              <a:sym typeface="Barlow Semi Condensed Semi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0732" y="805800"/>
            <a:ext cx="179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Hãy</a:t>
            </a:r>
            <a:r>
              <a:rPr lang="en-US" sz="1800" dirty="0" smtClean="0"/>
              <a:t> </a:t>
            </a:r>
            <a:r>
              <a:rPr lang="en-US" sz="1800" dirty="0" err="1" smtClean="0"/>
              <a:t>làm</a:t>
            </a:r>
            <a:r>
              <a:rPr lang="en-US" sz="1800" dirty="0" smtClean="0"/>
              <a:t> </a:t>
            </a:r>
            <a:r>
              <a:rPr lang="en-US" sz="1800" dirty="0" err="1" smtClean="0"/>
              <a:t>tròn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33244" y="1175132"/>
                <a:ext cx="5008653" cy="137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1800" dirty="0" smtClean="0"/>
                  <a:t>Số -4,3456 </a:t>
                </a:r>
                <a:r>
                  <a:rPr lang="en-US" sz="1800" dirty="0" err="1" smtClean="0"/>
                  <a:t>với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độ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chính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xác</a:t>
                </a:r>
                <a:r>
                  <a:rPr lang="en-US" sz="1800" dirty="0" smtClean="0"/>
                  <a:t> d = 0,006;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 12 735 590 </a:t>
                </a:r>
                <a:r>
                  <a:rPr lang="en-US" sz="1800" dirty="0" err="1" smtClean="0"/>
                  <a:t>với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độ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chính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xác</a:t>
                </a:r>
                <a:r>
                  <a:rPr lang="en-US" sz="1800" dirty="0" smtClean="0"/>
                  <a:t> d = 500;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err="1" smtClean="0"/>
                  <a:t>với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độ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chính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xác</a:t>
                </a:r>
                <a:r>
                  <a:rPr lang="en-US" sz="1800" dirty="0" smtClean="0"/>
                  <a:t> d = 0,0003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244" y="1175132"/>
                <a:ext cx="5008653" cy="1379352"/>
              </a:xfrm>
              <a:prstGeom prst="rect">
                <a:avLst/>
              </a:prstGeom>
              <a:blipFill rotWithShape="0">
                <a:blip r:embed="rId3"/>
                <a:stretch>
                  <a:fillRect l="-730" b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4068595" y="2493991"/>
            <a:ext cx="996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3244" y="2799983"/>
            <a:ext cx="6827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1800" dirty="0" smtClean="0"/>
              <a:t>Do </a:t>
            </a:r>
            <a:r>
              <a:rPr lang="en-US" sz="1800" dirty="0" err="1" smtClean="0"/>
              <a:t>độ</a:t>
            </a:r>
            <a:r>
              <a:rPr lang="en-US" sz="1800" dirty="0" smtClean="0"/>
              <a:t> </a:t>
            </a:r>
            <a:r>
              <a:rPr lang="en-US" sz="1800" dirty="0" err="1" smtClean="0"/>
              <a:t>chính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</a:t>
            </a:r>
            <a:r>
              <a:rPr lang="en-US" sz="1800" dirty="0" err="1" smtClean="0"/>
              <a:t>đến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phần</a:t>
            </a:r>
            <a:r>
              <a:rPr lang="en-US" sz="1800" dirty="0" smtClean="0"/>
              <a:t> </a:t>
            </a:r>
            <a:r>
              <a:rPr lang="en-US" sz="1800" dirty="0" err="1" smtClean="0"/>
              <a:t>nghìn</a:t>
            </a:r>
            <a:r>
              <a:rPr lang="en-US" sz="1800" dirty="0" smtClean="0"/>
              <a:t> </a:t>
            </a:r>
            <a:r>
              <a:rPr lang="en-US" sz="1800" dirty="0" err="1" smtClean="0"/>
              <a:t>nên</a:t>
            </a:r>
            <a:r>
              <a:rPr lang="en-US" sz="1800" dirty="0" smtClean="0"/>
              <a:t> ta </a:t>
            </a:r>
            <a:r>
              <a:rPr lang="en-US" sz="1800" dirty="0" err="1" smtClean="0"/>
              <a:t>làm</a:t>
            </a:r>
            <a:r>
              <a:rPr lang="en-US" sz="1800" dirty="0" smtClean="0"/>
              <a:t> </a:t>
            </a:r>
            <a:r>
              <a:rPr lang="en-US" sz="1800" dirty="0" err="1" smtClean="0"/>
              <a:t>tròn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/>
              <a:t>- 4,3456 </a:t>
            </a:r>
            <a:r>
              <a:rPr lang="en-US" sz="1800" dirty="0" err="1" smtClean="0"/>
              <a:t>đến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phần</a:t>
            </a:r>
            <a:r>
              <a:rPr lang="en-US" sz="1800" dirty="0" smtClean="0"/>
              <a:t> </a:t>
            </a:r>
            <a:r>
              <a:rPr lang="en-US" sz="1800" dirty="0" err="1" smtClean="0"/>
              <a:t>trăm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kết</a:t>
            </a:r>
            <a:r>
              <a:rPr lang="en-US" sz="1800" dirty="0" smtClean="0"/>
              <a:t> </a:t>
            </a:r>
            <a:r>
              <a:rPr lang="en-US" sz="1800" dirty="0" err="1" smtClean="0"/>
              <a:t>quả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-4,35.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/>
              <a:t>b) Do </a:t>
            </a:r>
            <a:r>
              <a:rPr lang="en-US" sz="1800" dirty="0" err="1" smtClean="0"/>
              <a:t>độ</a:t>
            </a:r>
            <a:r>
              <a:rPr lang="en-US" sz="1800" dirty="0" smtClean="0"/>
              <a:t> </a:t>
            </a:r>
            <a:r>
              <a:rPr lang="en-US" sz="1800" dirty="0" err="1" smtClean="0"/>
              <a:t>chính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</a:t>
            </a:r>
            <a:r>
              <a:rPr lang="en-US" sz="1800" dirty="0" err="1" smtClean="0"/>
              <a:t>đến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trăm</a:t>
            </a:r>
            <a:r>
              <a:rPr lang="en-US" sz="1800" dirty="0" smtClean="0"/>
              <a:t> </a:t>
            </a:r>
            <a:r>
              <a:rPr lang="en-US" sz="1800" dirty="0" err="1" smtClean="0"/>
              <a:t>nên</a:t>
            </a:r>
            <a:r>
              <a:rPr lang="en-US" sz="1800" dirty="0" smtClean="0"/>
              <a:t> ta </a:t>
            </a:r>
            <a:r>
              <a:rPr lang="en-US" sz="1800" dirty="0" err="1" smtClean="0"/>
              <a:t>làm</a:t>
            </a:r>
            <a:r>
              <a:rPr lang="en-US" sz="1800" dirty="0" smtClean="0"/>
              <a:t> </a:t>
            </a:r>
            <a:r>
              <a:rPr lang="en-US" sz="1800" dirty="0" err="1" smtClean="0"/>
              <a:t>tròn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12 735 590 </a:t>
            </a:r>
            <a:r>
              <a:rPr lang="en-US" sz="1800" dirty="0" err="1" smtClean="0"/>
              <a:t>đến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nghìn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kết</a:t>
            </a:r>
            <a:r>
              <a:rPr lang="en-US" sz="1800" dirty="0" smtClean="0"/>
              <a:t> </a:t>
            </a:r>
            <a:r>
              <a:rPr lang="en-US" sz="1800" dirty="0" err="1" smtClean="0"/>
              <a:t>quả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12 736 000.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20" y="1060494"/>
            <a:ext cx="1304818" cy="1094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3267">
            <a:off x="6481883" y="1575026"/>
            <a:ext cx="735302" cy="74708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3" grpId="0"/>
      <p:bldP spid="4" grpId="0"/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1272;p40"/>
          <p:cNvSpPr/>
          <p:nvPr/>
        </p:nvSpPr>
        <p:spPr>
          <a:xfrm>
            <a:off x="1282704" y="780297"/>
            <a:ext cx="1244739" cy="467831"/>
          </a:xfrm>
          <a:prstGeom prst="homePlate">
            <a:avLst>
              <a:gd name="adj" fmla="val 51801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Ví</a:t>
            </a:r>
            <a:r>
              <a:rPr lang="en-US" sz="1800" b="1" dirty="0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 </a:t>
            </a:r>
            <a:r>
              <a:rPr lang="en-US" sz="1800" b="1" dirty="0" err="1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dụ</a:t>
            </a:r>
            <a:r>
              <a:rPr lang="en-US" sz="1800" b="1" dirty="0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 3</a:t>
            </a:r>
            <a:endParaRPr sz="1800" b="1" dirty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ea typeface="Barlow Semi Condensed SemiBold"/>
              <a:cs typeface="Arial" panose="020B0604020202020204" pitchFamily="34" charset="0"/>
              <a:sym typeface="Barlow Semi Condensed Semi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0732" y="805800"/>
            <a:ext cx="179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Hãy</a:t>
            </a:r>
            <a:r>
              <a:rPr lang="en-US" sz="1800" dirty="0" smtClean="0"/>
              <a:t> </a:t>
            </a:r>
            <a:r>
              <a:rPr lang="en-US" sz="1800" dirty="0" err="1" smtClean="0"/>
              <a:t>làm</a:t>
            </a:r>
            <a:r>
              <a:rPr lang="en-US" sz="1800" dirty="0" smtClean="0"/>
              <a:t> </a:t>
            </a:r>
            <a:r>
              <a:rPr lang="en-US" sz="1800" dirty="0" err="1" smtClean="0"/>
              <a:t>tròn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33244" y="1175132"/>
                <a:ext cx="5008653" cy="137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1800" dirty="0" smtClean="0"/>
                  <a:t>Số -4,3456 </a:t>
                </a:r>
                <a:r>
                  <a:rPr lang="en-US" sz="1800" dirty="0" err="1" smtClean="0"/>
                  <a:t>với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độ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chính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xác</a:t>
                </a:r>
                <a:r>
                  <a:rPr lang="en-US" sz="1800" dirty="0" smtClean="0"/>
                  <a:t> d = 0,006;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 12 735 590 </a:t>
                </a:r>
                <a:r>
                  <a:rPr lang="en-US" sz="1800" dirty="0" err="1" smtClean="0"/>
                  <a:t>với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độ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chính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xác</a:t>
                </a:r>
                <a:r>
                  <a:rPr lang="en-US" sz="1800" dirty="0" smtClean="0"/>
                  <a:t> d = 500;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err="1" smtClean="0"/>
                  <a:t>với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độ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chính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xác</a:t>
                </a:r>
                <a:r>
                  <a:rPr lang="en-US" sz="1800" dirty="0" smtClean="0"/>
                  <a:t> d = 0,0003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244" y="1175132"/>
                <a:ext cx="5008653" cy="1379352"/>
              </a:xfrm>
              <a:prstGeom prst="rect">
                <a:avLst/>
              </a:prstGeom>
              <a:blipFill rotWithShape="0">
                <a:blip r:embed="rId3"/>
                <a:stretch>
                  <a:fillRect l="-730" b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>
            <a:off x="4068595" y="2493991"/>
            <a:ext cx="996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33244" y="2909489"/>
                <a:ext cx="6488131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c) Do </a:t>
                </a:r>
                <a:r>
                  <a:rPr lang="en-US" sz="1800" dirty="0" err="1" smtClean="0"/>
                  <a:t>độ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chính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xác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đến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hàng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phần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chục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nghìn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nên</a:t>
                </a:r>
                <a:r>
                  <a:rPr lang="en-US" sz="1800" dirty="0" smtClean="0"/>
                  <a:t> ta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tròn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đến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hàng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phần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nghìn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và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có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kết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quả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</a:t>
                </a:r>
                <a:r>
                  <a:rPr lang="en-US" sz="1800" dirty="0" smtClean="0"/>
                  <a:t> 1,414.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244" y="2909489"/>
                <a:ext cx="6488131" cy="963854"/>
              </a:xfrm>
              <a:prstGeom prst="rect">
                <a:avLst/>
              </a:prstGeom>
              <a:blipFill rotWithShape="0">
                <a:blip r:embed="rId4"/>
                <a:stretch>
                  <a:fillRect l="-752" r="-846" b="-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20" y="1060494"/>
            <a:ext cx="1304818" cy="10949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3267">
            <a:off x="6481883" y="1575026"/>
            <a:ext cx="735302" cy="74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9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2070;p60"/>
          <p:cNvGrpSpPr/>
          <p:nvPr/>
        </p:nvGrpSpPr>
        <p:grpSpPr>
          <a:xfrm>
            <a:off x="830790" y="2333850"/>
            <a:ext cx="829708" cy="281601"/>
            <a:chOff x="2237600" y="2423673"/>
            <a:chExt cx="829708" cy="281601"/>
          </a:xfrm>
        </p:grpSpPr>
        <p:sp>
          <p:nvSpPr>
            <p:cNvPr id="33" name="Google Shape;2071;p60"/>
            <p:cNvSpPr/>
            <p:nvPr/>
          </p:nvSpPr>
          <p:spPr>
            <a:xfrm>
              <a:off x="2237600" y="2450222"/>
              <a:ext cx="799313" cy="255052"/>
            </a:xfrm>
            <a:custGeom>
              <a:avLst/>
              <a:gdLst/>
              <a:ahLst/>
              <a:cxnLst/>
              <a:rect l="l" t="t" r="r" b="b"/>
              <a:pathLst>
                <a:path w="38447" h="12268" extrusionOk="0">
                  <a:moveTo>
                    <a:pt x="0" y="1"/>
                  </a:moveTo>
                  <a:lnTo>
                    <a:pt x="0" y="11529"/>
                  </a:lnTo>
                  <a:lnTo>
                    <a:pt x="38447" y="12267"/>
                  </a:lnTo>
                  <a:lnTo>
                    <a:pt x="38447" y="1"/>
                  </a:lnTo>
                  <a:close/>
                </a:path>
              </a:pathLst>
            </a:custGeom>
            <a:solidFill>
              <a:srgbClr val="D6D9ED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72;p60"/>
            <p:cNvSpPr/>
            <p:nvPr/>
          </p:nvSpPr>
          <p:spPr>
            <a:xfrm>
              <a:off x="2237600" y="2423673"/>
              <a:ext cx="829708" cy="266237"/>
            </a:xfrm>
            <a:custGeom>
              <a:avLst/>
              <a:gdLst/>
              <a:ahLst/>
              <a:cxnLst/>
              <a:rect l="l" t="t" r="r" b="b"/>
              <a:pathLst>
                <a:path w="39909" h="12806" extrusionOk="0">
                  <a:moveTo>
                    <a:pt x="39909" y="0"/>
                  </a:moveTo>
                  <a:lnTo>
                    <a:pt x="13729" y="1278"/>
                  </a:lnTo>
                  <a:lnTo>
                    <a:pt x="0" y="1278"/>
                  </a:lnTo>
                  <a:lnTo>
                    <a:pt x="0" y="12806"/>
                  </a:lnTo>
                  <a:lnTo>
                    <a:pt x="13729" y="12806"/>
                  </a:lnTo>
                  <a:lnTo>
                    <a:pt x="39909" y="11528"/>
                  </a:lnTo>
                  <a:lnTo>
                    <a:pt x="399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73;p60"/>
            <p:cNvSpPr/>
            <p:nvPr/>
          </p:nvSpPr>
          <p:spPr>
            <a:xfrm>
              <a:off x="2237600" y="2450222"/>
              <a:ext cx="270395" cy="239688"/>
            </a:xfrm>
            <a:custGeom>
              <a:avLst/>
              <a:gdLst/>
              <a:ahLst/>
              <a:cxnLst/>
              <a:rect l="l" t="t" r="r" b="b"/>
              <a:pathLst>
                <a:path w="13006" h="11529" extrusionOk="0">
                  <a:moveTo>
                    <a:pt x="0" y="1"/>
                  </a:moveTo>
                  <a:lnTo>
                    <a:pt x="0" y="11529"/>
                  </a:lnTo>
                  <a:lnTo>
                    <a:pt x="13005" y="11529"/>
                  </a:lnTo>
                  <a:lnTo>
                    <a:pt x="130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272;p40"/>
          <p:cNvSpPr/>
          <p:nvPr/>
        </p:nvSpPr>
        <p:spPr>
          <a:xfrm>
            <a:off x="1090911" y="731904"/>
            <a:ext cx="1755031" cy="467831"/>
          </a:xfrm>
          <a:prstGeom prst="homePlate">
            <a:avLst>
              <a:gd name="adj" fmla="val 5180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Thực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hành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 2</a:t>
            </a:r>
            <a:endParaRPr sz="1800" b="1" dirty="0">
              <a:solidFill>
                <a:srgbClr val="002060"/>
              </a:solidFill>
              <a:latin typeface="Arial" panose="020B0604020202020204" pitchFamily="34" charset="0"/>
              <a:ea typeface="Barlow Semi Condensed SemiBold"/>
              <a:cs typeface="Arial" panose="020B0604020202020204" pitchFamily="34" charset="0"/>
              <a:sym typeface="Barlow Semi Condensed SemiBold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090911" y="1226284"/>
                <a:ext cx="7056496" cy="96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AutoNum type="alphaLcParenR"/>
                </a:pPr>
                <a:r>
                  <a:rPr lang="en-US" sz="1800" dirty="0" err="1" smtClean="0"/>
                  <a:t>Hãy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làm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tròn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 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1800" dirty="0" smtClean="0"/>
                  <a:t> = 1,73205... </a:t>
                </a:r>
                <a:r>
                  <a:rPr lang="en-US" sz="1800" dirty="0" err="1" smtClean="0"/>
                  <a:t>Với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độ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chính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xác</a:t>
                </a:r>
                <a:r>
                  <a:rPr lang="en-US" sz="1800" dirty="0" smtClean="0"/>
                  <a:t> d = 0,005.</a:t>
                </a:r>
              </a:p>
              <a:p>
                <a:pPr marL="342900" indent="-342900" algn="just">
                  <a:lnSpc>
                    <a:spcPct val="150000"/>
                  </a:lnSpc>
                  <a:buAutoNum type="alphaLcParenR"/>
                </a:pPr>
                <a:r>
                  <a:rPr lang="en-US" sz="1800" dirty="0" err="1" smtClean="0"/>
                  <a:t>Hãy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làm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tròn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 - 634 755 </a:t>
                </a:r>
                <a:r>
                  <a:rPr lang="en-US" sz="1800" dirty="0" err="1" smtClean="0"/>
                  <a:t>với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độ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chính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xác</a:t>
                </a:r>
                <a:r>
                  <a:rPr lang="en-US" sz="1800" dirty="0" smtClean="0"/>
                  <a:t> d = </a:t>
                </a:r>
                <a:r>
                  <a:rPr lang="en-US" sz="1800" dirty="0" smtClean="0"/>
                  <a:t>70.</a:t>
                </a:r>
                <a:endParaRPr lang="en-US" sz="18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911" y="1226284"/>
                <a:ext cx="7056496" cy="962508"/>
              </a:xfrm>
              <a:prstGeom prst="rect">
                <a:avLst/>
              </a:prstGeom>
              <a:blipFill rotWithShape="0">
                <a:blip r:embed="rId3"/>
                <a:stretch>
                  <a:fillRect l="-604"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4048972" y="2215341"/>
            <a:ext cx="996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45644" y="2600087"/>
            <a:ext cx="6760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/>
              <a:t>a) </a:t>
            </a:r>
            <a:r>
              <a:rPr lang="en-US" sz="1800" dirty="0" smtClean="0"/>
              <a:t>Do </a:t>
            </a:r>
            <a:r>
              <a:rPr lang="en-US" sz="1800" dirty="0" err="1" smtClean="0"/>
              <a:t>độ</a:t>
            </a:r>
            <a:r>
              <a:rPr lang="en-US" sz="1800" dirty="0" smtClean="0"/>
              <a:t> </a:t>
            </a:r>
            <a:r>
              <a:rPr lang="en-US" sz="1800" dirty="0" err="1"/>
              <a:t>chính</a:t>
            </a:r>
            <a:r>
              <a:rPr lang="en-US" sz="1800" dirty="0"/>
              <a:t> </a:t>
            </a:r>
            <a:r>
              <a:rPr lang="en-US" sz="1800" dirty="0" err="1"/>
              <a:t>xác</a:t>
            </a:r>
            <a:r>
              <a:rPr lang="en-US" sz="1800" dirty="0"/>
              <a:t>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phần</a:t>
            </a:r>
            <a:r>
              <a:rPr lang="en-US" sz="1800" dirty="0"/>
              <a:t> </a:t>
            </a:r>
            <a:r>
              <a:rPr lang="en-US" sz="1800" dirty="0" err="1"/>
              <a:t>nghìn</a:t>
            </a:r>
            <a:r>
              <a:rPr lang="en-US" sz="1800" dirty="0"/>
              <a:t> </a:t>
            </a:r>
            <a:r>
              <a:rPr lang="en-US" sz="1800" dirty="0" err="1" smtClean="0"/>
              <a:t>nên</a:t>
            </a:r>
            <a:r>
              <a:rPr lang="en-US" sz="1800" dirty="0" smtClean="0"/>
              <a:t> </a:t>
            </a:r>
            <a:r>
              <a:rPr lang="en-US" sz="1800" dirty="0"/>
              <a:t>ta </a:t>
            </a:r>
            <a:r>
              <a:rPr lang="en-US" sz="1800" dirty="0" err="1"/>
              <a:t>làm</a:t>
            </a:r>
            <a:r>
              <a:rPr lang="en-US" sz="1800" dirty="0"/>
              <a:t> </a:t>
            </a:r>
            <a:r>
              <a:rPr lang="en-US" sz="1800" dirty="0" err="1"/>
              <a:t>tròn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1,73205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phần</a:t>
            </a:r>
            <a:r>
              <a:rPr lang="en-US" sz="1800" dirty="0"/>
              <a:t> </a:t>
            </a:r>
            <a:r>
              <a:rPr lang="en-US" sz="1800" dirty="0" err="1"/>
              <a:t>trăm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quả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1,73.</a:t>
            </a:r>
          </a:p>
          <a:p>
            <a:pPr algn="just">
              <a:lnSpc>
                <a:spcPct val="150000"/>
              </a:lnSpc>
            </a:pPr>
            <a:r>
              <a:rPr lang="en-US" sz="1800" dirty="0"/>
              <a:t>b) </a:t>
            </a:r>
            <a:r>
              <a:rPr lang="en-US" sz="1800" dirty="0" smtClean="0"/>
              <a:t>Do </a:t>
            </a:r>
            <a:r>
              <a:rPr lang="en-US" sz="1800" dirty="0" err="1" smtClean="0"/>
              <a:t>độ</a:t>
            </a:r>
            <a:r>
              <a:rPr lang="en-US" sz="1800" dirty="0" smtClean="0"/>
              <a:t> </a:t>
            </a:r>
            <a:r>
              <a:rPr lang="en-US" sz="1800" dirty="0" err="1"/>
              <a:t>chính</a:t>
            </a:r>
            <a:r>
              <a:rPr lang="en-US" sz="1800" dirty="0"/>
              <a:t> </a:t>
            </a:r>
            <a:r>
              <a:rPr lang="en-US" sz="1800" dirty="0" err="1"/>
              <a:t>xác</a:t>
            </a:r>
            <a:r>
              <a:rPr lang="en-US" sz="1800" dirty="0"/>
              <a:t>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chục</a:t>
            </a:r>
            <a:r>
              <a:rPr lang="en-US" sz="1800" dirty="0"/>
              <a:t> </a:t>
            </a:r>
            <a:r>
              <a:rPr lang="en-US" sz="1800" dirty="0" err="1" smtClean="0"/>
              <a:t>nên</a:t>
            </a:r>
            <a:r>
              <a:rPr lang="en-US" sz="1800" dirty="0" smtClean="0"/>
              <a:t> </a:t>
            </a:r>
            <a:r>
              <a:rPr lang="en-US" sz="1800" dirty="0" smtClean="0"/>
              <a:t>ta </a:t>
            </a:r>
            <a:r>
              <a:rPr lang="en-US" sz="1800" dirty="0" err="1"/>
              <a:t>làm</a:t>
            </a:r>
            <a:r>
              <a:rPr lang="en-US" sz="1800" dirty="0"/>
              <a:t> </a:t>
            </a:r>
            <a:r>
              <a:rPr lang="en-US" sz="1800" dirty="0" err="1"/>
              <a:t>tròn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–634 755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trăm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quả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–634 800.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24" y="0"/>
            <a:ext cx="740002" cy="10935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25" y="-2340"/>
            <a:ext cx="883805" cy="13060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0" name="Google Shape;1460;p46"/>
          <p:cNvGrpSpPr/>
          <p:nvPr/>
        </p:nvGrpSpPr>
        <p:grpSpPr>
          <a:xfrm rot="5400000">
            <a:off x="7765938" y="3542038"/>
            <a:ext cx="312663" cy="795928"/>
            <a:chOff x="7155738" y="626713"/>
            <a:chExt cx="312663" cy="795928"/>
          </a:xfrm>
        </p:grpSpPr>
        <p:sp>
          <p:nvSpPr>
            <p:cNvPr id="1461" name="Google Shape;1461;p46"/>
            <p:cNvSpPr/>
            <p:nvPr/>
          </p:nvSpPr>
          <p:spPr>
            <a:xfrm rot="5400000">
              <a:off x="6914116" y="868356"/>
              <a:ext cx="795919" cy="312650"/>
            </a:xfrm>
            <a:custGeom>
              <a:avLst/>
              <a:gdLst/>
              <a:ahLst/>
              <a:cxnLst/>
              <a:rect l="l" t="t" r="r" b="b"/>
              <a:pathLst>
                <a:path w="43333" h="12506" extrusionOk="0">
                  <a:moveTo>
                    <a:pt x="0" y="1"/>
                  </a:moveTo>
                  <a:lnTo>
                    <a:pt x="0" y="12506"/>
                  </a:lnTo>
                  <a:lnTo>
                    <a:pt x="43333" y="12506"/>
                  </a:lnTo>
                  <a:lnTo>
                    <a:pt x="37373" y="6333"/>
                  </a:lnTo>
                  <a:lnTo>
                    <a:pt x="433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6"/>
            <p:cNvSpPr/>
            <p:nvPr/>
          </p:nvSpPr>
          <p:spPr>
            <a:xfrm rot="5400000">
              <a:off x="7163063" y="619388"/>
              <a:ext cx="298000" cy="312650"/>
            </a:xfrm>
            <a:custGeom>
              <a:avLst/>
              <a:gdLst/>
              <a:ahLst/>
              <a:cxnLst/>
              <a:rect l="l" t="t" r="r" b="b"/>
              <a:pathLst>
                <a:path w="11920" h="12506" extrusionOk="0">
                  <a:moveTo>
                    <a:pt x="0" y="1"/>
                  </a:moveTo>
                  <a:lnTo>
                    <a:pt x="11920" y="1"/>
                  </a:lnTo>
                  <a:lnTo>
                    <a:pt x="11920" y="12506"/>
                  </a:lnTo>
                  <a:lnTo>
                    <a:pt x="0" y="125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457" y="618228"/>
            <a:ext cx="2106202" cy="952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0341" y="811658"/>
            <a:ext cx="1633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Vận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dụng</a:t>
            </a:r>
            <a:r>
              <a:rPr lang="en-US" sz="2000" b="1" dirty="0" smtClean="0"/>
              <a:t> 2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70094" y="1570484"/>
            <a:ext cx="6452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/>
              <a:t>Dân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quận</a:t>
            </a:r>
            <a:r>
              <a:rPr lang="en-US" sz="1800" dirty="0" smtClean="0"/>
              <a:t> </a:t>
            </a:r>
            <a:r>
              <a:rPr lang="en-US" sz="1800" dirty="0" err="1" smtClean="0"/>
              <a:t>Gò</a:t>
            </a:r>
            <a:r>
              <a:rPr lang="en-US" sz="1800" dirty="0" smtClean="0"/>
              <a:t> </a:t>
            </a:r>
            <a:r>
              <a:rPr lang="en-US" sz="1800" dirty="0" err="1" smtClean="0"/>
              <a:t>Vấp</a:t>
            </a:r>
            <a:r>
              <a:rPr lang="en-US" sz="1800" dirty="0" smtClean="0"/>
              <a:t>, TP. HCM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đến</a:t>
            </a:r>
            <a:r>
              <a:rPr lang="en-US" sz="1800" dirty="0" smtClean="0"/>
              <a:t> </a:t>
            </a:r>
            <a:r>
              <a:rPr lang="en-US" sz="1800" dirty="0" err="1" smtClean="0"/>
              <a:t>ngày</a:t>
            </a:r>
            <a:r>
              <a:rPr lang="en-US" sz="1800" dirty="0" smtClean="0"/>
              <a:t> 12/06/2021 </a:t>
            </a:r>
            <a:r>
              <a:rPr lang="en-US" sz="1800" dirty="0" err="1" smtClean="0"/>
              <a:t>là</a:t>
            </a:r>
            <a:r>
              <a:rPr lang="en-US" sz="1800" dirty="0" smtClean="0"/>
              <a:t> 635 988 </a:t>
            </a:r>
            <a:r>
              <a:rPr lang="en-US" sz="1800" dirty="0" err="1" smtClean="0"/>
              <a:t>người</a:t>
            </a:r>
            <a:r>
              <a:rPr lang="en-US" sz="1800" dirty="0" smtClean="0"/>
              <a:t>. </a:t>
            </a:r>
            <a:r>
              <a:rPr lang="en-US" sz="1800" dirty="0" err="1" smtClean="0"/>
              <a:t>Hãy</a:t>
            </a:r>
            <a:r>
              <a:rPr lang="en-US" sz="1800" dirty="0" smtClean="0"/>
              <a:t> </a:t>
            </a:r>
            <a:r>
              <a:rPr lang="en-US" sz="1800" dirty="0" err="1" smtClean="0"/>
              <a:t>làm</a:t>
            </a:r>
            <a:r>
              <a:rPr lang="en-US" sz="1800" dirty="0" smtClean="0"/>
              <a:t> </a:t>
            </a:r>
            <a:r>
              <a:rPr lang="en-US" sz="1800" dirty="0" err="1" smtClean="0"/>
              <a:t>tròn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này</a:t>
            </a:r>
            <a:r>
              <a:rPr lang="en-US" sz="1800" dirty="0" smtClean="0"/>
              <a:t> </a:t>
            </a:r>
            <a:r>
              <a:rPr lang="en-US" sz="1800" dirty="0" err="1" smtClean="0"/>
              <a:t>với</a:t>
            </a:r>
            <a:r>
              <a:rPr lang="en-US" sz="1800" dirty="0" smtClean="0"/>
              <a:t> </a:t>
            </a:r>
            <a:r>
              <a:rPr lang="en-US" sz="1800" dirty="0" err="1" smtClean="0"/>
              <a:t>độ</a:t>
            </a:r>
            <a:r>
              <a:rPr lang="en-US" sz="1800" dirty="0" smtClean="0"/>
              <a:t> </a:t>
            </a:r>
            <a:r>
              <a:rPr lang="en-US" sz="1800" dirty="0" err="1" smtClean="0"/>
              <a:t>chính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d = 50.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2524944" y="2638791"/>
            <a:ext cx="535797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/>
              <a:t>Khi làm tròn số với độ chính xác </a:t>
            </a:r>
            <a:r>
              <a:rPr lang="vi-VN" sz="1800" dirty="0" smtClean="0"/>
              <a:t>d</a:t>
            </a:r>
            <a:r>
              <a:rPr lang="en-US" sz="1800" dirty="0" smtClean="0"/>
              <a:t> </a:t>
            </a:r>
            <a:r>
              <a:rPr lang="vi-VN" sz="1800" dirty="0" smtClean="0"/>
              <a:t>= </a:t>
            </a:r>
            <a:r>
              <a:rPr lang="vi-VN" sz="1800" dirty="0"/>
              <a:t>50 thì dân số quận Gò Vấp, Thành phố Hồ Chí Minh tính đến ngày 12/06/2021 là 636 000 người.</a:t>
            </a:r>
            <a:endParaRPr lang="en-US" sz="1800" dirty="0"/>
          </a:p>
        </p:txBody>
      </p:sp>
      <p:sp>
        <p:nvSpPr>
          <p:cNvPr id="8" name="Oval Callout 7"/>
          <p:cNvSpPr/>
          <p:nvPr/>
        </p:nvSpPr>
        <p:spPr>
          <a:xfrm>
            <a:off x="1387901" y="2638791"/>
            <a:ext cx="994228" cy="631791"/>
          </a:xfrm>
          <a:prstGeom prst="wedgeEllipseCallout">
            <a:avLst>
              <a:gd name="adj1" fmla="val 43687"/>
              <a:gd name="adj2" fmla="val 48714"/>
            </a:avLst>
          </a:prstGeom>
          <a:solidFill>
            <a:schemeClr val="tx2">
              <a:lumMod val="25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accent6"/>
                </a:solidFill>
              </a:rPr>
              <a:t>Giải</a:t>
            </a:r>
            <a:endParaRPr lang="en-US" sz="1800" b="1" dirty="0">
              <a:solidFill>
                <a:schemeClr val="accent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578" y="3524034"/>
            <a:ext cx="942902" cy="22197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5" y="154048"/>
            <a:ext cx="912840" cy="11193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8890">
            <a:off x="7807414" y="610202"/>
            <a:ext cx="727636" cy="958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KHỞI ĐỘNG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23" y="1285475"/>
            <a:ext cx="602620" cy="6666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7743" y="1509020"/>
            <a:ext cx="6062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/>
              <a:t>Em hãy làm tròn số 198,9354 đến hàng phần </a:t>
            </a:r>
            <a:r>
              <a:rPr lang="vi-VN" sz="2000" dirty="0" smtClean="0"/>
              <a:t>mười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6" name="Down Arrow 5"/>
          <p:cNvSpPr/>
          <p:nvPr/>
        </p:nvSpPr>
        <p:spPr>
          <a:xfrm>
            <a:off x="4571250" y="1909130"/>
            <a:ext cx="215757" cy="29981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031481" y="2291136"/>
            <a:ext cx="1295294" cy="46233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198,9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7743" y="2835663"/>
            <a:ext cx="51935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 smtClean="0"/>
              <a:t>Ở </a:t>
            </a:r>
            <a:r>
              <a:rPr lang="vi-VN" sz="2000" dirty="0"/>
              <a:t>lớp 6 các em đã học cách làm tròn số thập phân hữu hạn đến một hàng nào đó. Liệu cách làm tròn số thực có tương tự?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427" y="3106006"/>
            <a:ext cx="1410770" cy="14107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6532">
            <a:off x="1209759" y="2616113"/>
            <a:ext cx="803204" cy="80320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47"/>
          <p:cNvSpPr/>
          <p:nvPr/>
        </p:nvSpPr>
        <p:spPr>
          <a:xfrm rot="2699539">
            <a:off x="1319938" y="669246"/>
            <a:ext cx="203565" cy="586845"/>
          </a:xfrm>
          <a:custGeom>
            <a:avLst/>
            <a:gdLst/>
            <a:ahLst/>
            <a:cxnLst/>
            <a:rect l="l" t="t" r="r" b="b"/>
            <a:pathLst>
              <a:path w="7716" h="22244" extrusionOk="0">
                <a:moveTo>
                  <a:pt x="3104" y="1"/>
                </a:moveTo>
                <a:cubicBezTo>
                  <a:pt x="1384" y="1"/>
                  <a:pt x="0" y="1420"/>
                  <a:pt x="36" y="3158"/>
                </a:cubicBezTo>
                <a:lnTo>
                  <a:pt x="36" y="18394"/>
                </a:lnTo>
                <a:cubicBezTo>
                  <a:pt x="36" y="20523"/>
                  <a:pt x="1756" y="22226"/>
                  <a:pt x="3885" y="22243"/>
                </a:cubicBezTo>
                <a:cubicBezTo>
                  <a:pt x="5995" y="22226"/>
                  <a:pt x="7716" y="20505"/>
                  <a:pt x="7716" y="18394"/>
                </a:cubicBezTo>
                <a:lnTo>
                  <a:pt x="7716" y="10076"/>
                </a:lnTo>
                <a:cubicBezTo>
                  <a:pt x="7716" y="9881"/>
                  <a:pt x="7570" y="9783"/>
                  <a:pt x="7423" y="9783"/>
                </a:cubicBezTo>
                <a:cubicBezTo>
                  <a:pt x="7277" y="9783"/>
                  <a:pt x="7131" y="9881"/>
                  <a:pt x="7131" y="10076"/>
                </a:cubicBezTo>
                <a:lnTo>
                  <a:pt x="7131" y="18394"/>
                </a:lnTo>
                <a:cubicBezTo>
                  <a:pt x="7166" y="20221"/>
                  <a:pt x="5712" y="21711"/>
                  <a:pt x="3885" y="21711"/>
                </a:cubicBezTo>
                <a:cubicBezTo>
                  <a:pt x="2058" y="21711"/>
                  <a:pt x="586" y="20221"/>
                  <a:pt x="639" y="18394"/>
                </a:cubicBezTo>
                <a:lnTo>
                  <a:pt x="639" y="3158"/>
                </a:lnTo>
                <a:cubicBezTo>
                  <a:pt x="674" y="1810"/>
                  <a:pt x="1774" y="746"/>
                  <a:pt x="3104" y="746"/>
                </a:cubicBezTo>
                <a:cubicBezTo>
                  <a:pt x="4452" y="746"/>
                  <a:pt x="5534" y="1810"/>
                  <a:pt x="5587" y="3158"/>
                </a:cubicBezTo>
                <a:lnTo>
                  <a:pt x="5587" y="16851"/>
                </a:lnTo>
                <a:cubicBezTo>
                  <a:pt x="5552" y="17774"/>
                  <a:pt x="4789" y="18501"/>
                  <a:pt x="3885" y="18501"/>
                </a:cubicBezTo>
                <a:cubicBezTo>
                  <a:pt x="2962" y="18501"/>
                  <a:pt x="2200" y="17774"/>
                  <a:pt x="2182" y="16851"/>
                </a:cubicBezTo>
                <a:lnTo>
                  <a:pt x="2182" y="4240"/>
                </a:lnTo>
                <a:cubicBezTo>
                  <a:pt x="2182" y="4036"/>
                  <a:pt x="2031" y="3934"/>
                  <a:pt x="1880" y="3934"/>
                </a:cubicBezTo>
                <a:cubicBezTo>
                  <a:pt x="1730" y="3934"/>
                  <a:pt x="1579" y="4036"/>
                  <a:pt x="1579" y="4240"/>
                </a:cubicBezTo>
                <a:lnTo>
                  <a:pt x="1579" y="16851"/>
                </a:lnTo>
                <a:cubicBezTo>
                  <a:pt x="1543" y="18146"/>
                  <a:pt x="2590" y="19228"/>
                  <a:pt x="3885" y="19228"/>
                </a:cubicBezTo>
                <a:cubicBezTo>
                  <a:pt x="5180" y="19228"/>
                  <a:pt x="6226" y="18146"/>
                  <a:pt x="6173" y="16851"/>
                </a:cubicBezTo>
                <a:lnTo>
                  <a:pt x="6173" y="3158"/>
                </a:lnTo>
                <a:cubicBezTo>
                  <a:pt x="6226" y="1420"/>
                  <a:pt x="4842" y="1"/>
                  <a:pt x="3104" y="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ffectLst>
            <a:outerShdw dist="19050" dir="1380000" algn="bl" rotWithShape="0">
              <a:schemeClr val="accent3">
                <a:alpha val="4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83" y="346276"/>
            <a:ext cx="2301411" cy="89586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590890" y="532188"/>
            <a:ext cx="1633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Vận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dụng</a:t>
            </a:r>
            <a:r>
              <a:rPr lang="en-US" sz="2000" b="1" dirty="0" smtClean="0"/>
              <a:t> 3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27416" y="1229220"/>
                <a:ext cx="5455578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err="1" smtClean="0"/>
                  <a:t>Một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chiếc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ti</a:t>
                </a:r>
                <a:r>
                  <a:rPr lang="en-US" sz="1800" dirty="0" smtClean="0"/>
                  <a:t> vi </a:t>
                </a:r>
                <a:r>
                  <a:rPr lang="en-US" sz="1800" dirty="0" err="1" smtClean="0"/>
                  <a:t>có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đường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chéo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dài</a:t>
                </a:r>
                <a:r>
                  <a:rPr lang="en-US" sz="1800" dirty="0" smtClean="0"/>
                  <a:t> 32 inch, </a:t>
                </a:r>
                <a:r>
                  <a:rPr lang="en-US" sz="1800" dirty="0" err="1" smtClean="0"/>
                  <a:t>hãy</a:t>
                </a:r>
                <a:r>
                  <a:rPr lang="en-US" sz="1800" dirty="0"/>
                  <a:t> </a:t>
                </a:r>
                <a:r>
                  <a:rPr lang="en-US" sz="1800" dirty="0" err="1" smtClean="0"/>
                  <a:t>tính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độ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dài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đường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chéo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của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ti</a:t>
                </a:r>
                <a:r>
                  <a:rPr lang="en-US" sz="1800" dirty="0" smtClean="0"/>
                  <a:t> vi </a:t>
                </a:r>
                <a:r>
                  <a:rPr lang="en-US" sz="1800" dirty="0" err="1" smtClean="0"/>
                  <a:t>này</a:t>
                </a:r>
                <a:r>
                  <a:rPr lang="en-US" sz="1800" dirty="0"/>
                  <a:t> </a:t>
                </a:r>
                <a:r>
                  <a:rPr lang="en-US" sz="1800" dirty="0" err="1" smtClean="0"/>
                  <a:t>theo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đơn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vị</a:t>
                </a:r>
                <a:r>
                  <a:rPr lang="en-US" sz="1800" dirty="0" smtClean="0"/>
                  <a:t> cm </a:t>
                </a:r>
                <a:r>
                  <a:rPr lang="en-US" sz="1800" dirty="0" err="1" smtClean="0"/>
                  <a:t>với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độ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chính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xác</a:t>
                </a:r>
                <a:r>
                  <a:rPr lang="en-US" sz="1800" dirty="0" smtClean="0"/>
                  <a:t> d = 0,05 (</a:t>
                </a:r>
                <a:r>
                  <a:rPr lang="en-US" sz="1800" dirty="0" err="1" smtClean="0"/>
                  <a:t>cho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biết</a:t>
                </a:r>
                <a:r>
                  <a:rPr lang="en-US" sz="1800" dirty="0" smtClean="0"/>
                  <a:t> 1 inch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800" dirty="0" smtClean="0"/>
                  <a:t> 2,54 cm).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16" y="1229220"/>
                <a:ext cx="5455578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1007" r="-1007"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630256" y="2713502"/>
            <a:ext cx="51884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/>
              <a:t>Do 1 inch ≈ 2,54 cm nên </a:t>
            </a:r>
            <a:r>
              <a:rPr lang="vi-VN" sz="1800" dirty="0" smtClean="0"/>
              <a:t>32</a:t>
            </a:r>
            <a:r>
              <a:rPr lang="en-US" sz="1800" dirty="0" smtClean="0"/>
              <a:t> </a:t>
            </a:r>
            <a:r>
              <a:rPr lang="vi-VN" sz="1800" dirty="0" smtClean="0"/>
              <a:t>inch ≈</a:t>
            </a:r>
            <a:r>
              <a:rPr lang="en-US" sz="1800" dirty="0" smtClean="0"/>
              <a:t> </a:t>
            </a:r>
            <a:r>
              <a:rPr lang="vi-VN" sz="1800" dirty="0" smtClean="0"/>
              <a:t>32.</a:t>
            </a:r>
            <a:r>
              <a:rPr lang="en-US" sz="1800" dirty="0" smtClean="0"/>
              <a:t> </a:t>
            </a:r>
            <a:r>
              <a:rPr lang="vi-VN" sz="1800" dirty="0" smtClean="0"/>
              <a:t>2,54(cm)</a:t>
            </a:r>
            <a:r>
              <a:rPr lang="en-US" sz="1800" dirty="0" smtClean="0"/>
              <a:t> </a:t>
            </a:r>
            <a:r>
              <a:rPr lang="vi-VN" sz="1800" dirty="0" smtClean="0"/>
              <a:t>=</a:t>
            </a:r>
            <a:r>
              <a:rPr lang="en-US" sz="1800" dirty="0" smtClean="0"/>
              <a:t> </a:t>
            </a:r>
            <a:r>
              <a:rPr lang="vi-VN" sz="1800" dirty="0" smtClean="0"/>
              <a:t>81,28</a:t>
            </a:r>
            <a:r>
              <a:rPr lang="en-US" sz="1800" dirty="0" smtClean="0"/>
              <a:t> </a:t>
            </a:r>
            <a:r>
              <a:rPr lang="vi-VN" sz="1800" dirty="0" smtClean="0"/>
              <a:t>(cm</a:t>
            </a:r>
            <a:r>
              <a:rPr lang="vi-VN" sz="1800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vi-VN" sz="1800" dirty="0"/>
              <a:t>Khi làm tròn số 81,28 </a:t>
            </a:r>
            <a:r>
              <a:rPr lang="vi-VN" sz="1800" dirty="0" smtClean="0"/>
              <a:t>cm</a:t>
            </a:r>
            <a:r>
              <a:rPr lang="en-US" sz="1800" dirty="0" smtClean="0"/>
              <a:t> </a:t>
            </a:r>
            <a:r>
              <a:rPr lang="vi-VN" sz="1800" dirty="0" smtClean="0"/>
              <a:t>với </a:t>
            </a:r>
            <a:r>
              <a:rPr lang="vi-VN" sz="1800" dirty="0"/>
              <a:t>độ chính xác d = 0,05 ta được </a:t>
            </a:r>
            <a:r>
              <a:rPr lang="vi-VN" sz="1800" dirty="0" smtClean="0"/>
              <a:t>81,3</a:t>
            </a:r>
            <a:r>
              <a:rPr lang="en-US" sz="1800" dirty="0" smtClean="0"/>
              <a:t> </a:t>
            </a:r>
            <a:r>
              <a:rPr lang="vi-VN" sz="1800" dirty="0" smtClean="0"/>
              <a:t>cm.</a:t>
            </a:r>
            <a:endParaRPr lang="vi-VN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62" y="999955"/>
            <a:ext cx="1568093" cy="1568093"/>
          </a:xfrm>
          <a:prstGeom prst="rect">
            <a:avLst/>
          </a:prstGeom>
        </p:spPr>
      </p:pic>
      <p:sp>
        <p:nvSpPr>
          <p:cNvPr id="54" name="Oval Callout 53"/>
          <p:cNvSpPr/>
          <p:nvPr/>
        </p:nvSpPr>
        <p:spPr>
          <a:xfrm>
            <a:off x="1329252" y="2713502"/>
            <a:ext cx="994228" cy="631791"/>
          </a:xfrm>
          <a:prstGeom prst="wedgeEllipseCallout">
            <a:avLst>
              <a:gd name="adj1" fmla="val 43687"/>
              <a:gd name="adj2" fmla="val 48714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chemeClr val="accent6"/>
                </a:solidFill>
              </a:rPr>
              <a:t>Giải</a:t>
            </a:r>
            <a:endParaRPr lang="en-US" sz="1800" b="1" dirty="0">
              <a:solidFill>
                <a:schemeClr val="accent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34" y="3590665"/>
            <a:ext cx="627068" cy="693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" grpId="0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49"/>
          <p:cNvSpPr/>
          <p:nvPr/>
        </p:nvSpPr>
        <p:spPr>
          <a:xfrm rot="-377809">
            <a:off x="246517" y="238976"/>
            <a:ext cx="970367" cy="214918"/>
          </a:xfrm>
          <a:custGeom>
            <a:avLst/>
            <a:gdLst/>
            <a:ahLst/>
            <a:cxnLst/>
            <a:rect l="l" t="t" r="r" b="b"/>
            <a:pathLst>
              <a:path w="37475" h="8300" extrusionOk="0">
                <a:moveTo>
                  <a:pt x="809" y="1"/>
                </a:moveTo>
                <a:lnTo>
                  <a:pt x="825" y="223"/>
                </a:lnTo>
                <a:lnTo>
                  <a:pt x="730" y="327"/>
                </a:lnTo>
                <a:lnTo>
                  <a:pt x="685" y="758"/>
                </a:lnTo>
                <a:lnTo>
                  <a:pt x="974" y="1597"/>
                </a:lnTo>
                <a:lnTo>
                  <a:pt x="783" y="2530"/>
                </a:lnTo>
                <a:lnTo>
                  <a:pt x="1199" y="3577"/>
                </a:lnTo>
                <a:lnTo>
                  <a:pt x="991" y="3838"/>
                </a:lnTo>
                <a:lnTo>
                  <a:pt x="499" y="4334"/>
                </a:lnTo>
                <a:lnTo>
                  <a:pt x="354" y="4966"/>
                </a:lnTo>
                <a:lnTo>
                  <a:pt x="335" y="6129"/>
                </a:lnTo>
                <a:lnTo>
                  <a:pt x="0" y="6458"/>
                </a:lnTo>
                <a:lnTo>
                  <a:pt x="790" y="7137"/>
                </a:lnTo>
                <a:lnTo>
                  <a:pt x="785" y="7917"/>
                </a:lnTo>
                <a:lnTo>
                  <a:pt x="665" y="8241"/>
                </a:lnTo>
                <a:lnTo>
                  <a:pt x="695" y="8300"/>
                </a:lnTo>
                <a:lnTo>
                  <a:pt x="36842" y="8300"/>
                </a:lnTo>
                <a:lnTo>
                  <a:pt x="37088" y="7839"/>
                </a:lnTo>
                <a:lnTo>
                  <a:pt x="36865" y="7309"/>
                </a:lnTo>
                <a:lnTo>
                  <a:pt x="37152" y="5892"/>
                </a:lnTo>
                <a:lnTo>
                  <a:pt x="37475" y="5039"/>
                </a:lnTo>
                <a:lnTo>
                  <a:pt x="37057" y="4561"/>
                </a:lnTo>
                <a:lnTo>
                  <a:pt x="37088" y="3433"/>
                </a:lnTo>
                <a:lnTo>
                  <a:pt x="37314" y="2922"/>
                </a:lnTo>
                <a:lnTo>
                  <a:pt x="37007" y="1482"/>
                </a:lnTo>
                <a:lnTo>
                  <a:pt x="37189" y="1124"/>
                </a:lnTo>
                <a:lnTo>
                  <a:pt x="37450" y="865"/>
                </a:lnTo>
                <a:lnTo>
                  <a:pt x="36501" y="567"/>
                </a:lnTo>
                <a:lnTo>
                  <a:pt x="36312" y="96"/>
                </a:lnTo>
                <a:lnTo>
                  <a:pt x="809" y="1"/>
                </a:lnTo>
                <a:close/>
              </a:path>
            </a:pathLst>
          </a:custGeom>
          <a:solidFill>
            <a:srgbClr val="E9B09D">
              <a:alpha val="42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49"/>
          <p:cNvSpPr/>
          <p:nvPr/>
        </p:nvSpPr>
        <p:spPr>
          <a:xfrm rot="-2433495">
            <a:off x="402652" y="4101410"/>
            <a:ext cx="267358" cy="770677"/>
          </a:xfrm>
          <a:custGeom>
            <a:avLst/>
            <a:gdLst/>
            <a:ahLst/>
            <a:cxnLst/>
            <a:rect l="l" t="t" r="r" b="b"/>
            <a:pathLst>
              <a:path w="7716" h="22244" extrusionOk="0">
                <a:moveTo>
                  <a:pt x="3104" y="1"/>
                </a:moveTo>
                <a:cubicBezTo>
                  <a:pt x="1384" y="1"/>
                  <a:pt x="0" y="1420"/>
                  <a:pt x="36" y="3158"/>
                </a:cubicBezTo>
                <a:lnTo>
                  <a:pt x="36" y="18394"/>
                </a:lnTo>
                <a:cubicBezTo>
                  <a:pt x="36" y="20523"/>
                  <a:pt x="1756" y="22226"/>
                  <a:pt x="3885" y="22243"/>
                </a:cubicBezTo>
                <a:cubicBezTo>
                  <a:pt x="5995" y="22226"/>
                  <a:pt x="7716" y="20505"/>
                  <a:pt x="7716" y="18394"/>
                </a:cubicBezTo>
                <a:lnTo>
                  <a:pt x="7716" y="10076"/>
                </a:lnTo>
                <a:cubicBezTo>
                  <a:pt x="7716" y="9881"/>
                  <a:pt x="7570" y="9783"/>
                  <a:pt x="7423" y="9783"/>
                </a:cubicBezTo>
                <a:cubicBezTo>
                  <a:pt x="7277" y="9783"/>
                  <a:pt x="7131" y="9881"/>
                  <a:pt x="7131" y="10076"/>
                </a:cubicBezTo>
                <a:lnTo>
                  <a:pt x="7131" y="18394"/>
                </a:lnTo>
                <a:cubicBezTo>
                  <a:pt x="7166" y="20221"/>
                  <a:pt x="5712" y="21711"/>
                  <a:pt x="3885" y="21711"/>
                </a:cubicBezTo>
                <a:cubicBezTo>
                  <a:pt x="2058" y="21711"/>
                  <a:pt x="586" y="20221"/>
                  <a:pt x="639" y="18394"/>
                </a:cubicBezTo>
                <a:lnTo>
                  <a:pt x="639" y="3158"/>
                </a:lnTo>
                <a:cubicBezTo>
                  <a:pt x="674" y="1810"/>
                  <a:pt x="1774" y="746"/>
                  <a:pt x="3104" y="746"/>
                </a:cubicBezTo>
                <a:cubicBezTo>
                  <a:pt x="4452" y="746"/>
                  <a:pt x="5534" y="1810"/>
                  <a:pt x="5587" y="3158"/>
                </a:cubicBezTo>
                <a:lnTo>
                  <a:pt x="5587" y="16851"/>
                </a:lnTo>
                <a:cubicBezTo>
                  <a:pt x="5552" y="17774"/>
                  <a:pt x="4789" y="18501"/>
                  <a:pt x="3885" y="18501"/>
                </a:cubicBezTo>
                <a:cubicBezTo>
                  <a:pt x="2962" y="18501"/>
                  <a:pt x="2200" y="17774"/>
                  <a:pt x="2182" y="16851"/>
                </a:cubicBezTo>
                <a:lnTo>
                  <a:pt x="2182" y="4240"/>
                </a:lnTo>
                <a:cubicBezTo>
                  <a:pt x="2182" y="4036"/>
                  <a:pt x="2031" y="3934"/>
                  <a:pt x="1880" y="3934"/>
                </a:cubicBezTo>
                <a:cubicBezTo>
                  <a:pt x="1730" y="3934"/>
                  <a:pt x="1579" y="4036"/>
                  <a:pt x="1579" y="4240"/>
                </a:cubicBezTo>
                <a:lnTo>
                  <a:pt x="1579" y="16851"/>
                </a:lnTo>
                <a:cubicBezTo>
                  <a:pt x="1543" y="18146"/>
                  <a:pt x="2590" y="19228"/>
                  <a:pt x="3885" y="19228"/>
                </a:cubicBezTo>
                <a:cubicBezTo>
                  <a:pt x="5180" y="19228"/>
                  <a:pt x="6226" y="18146"/>
                  <a:pt x="6173" y="16851"/>
                </a:cubicBezTo>
                <a:lnTo>
                  <a:pt x="6173" y="3158"/>
                </a:lnTo>
                <a:cubicBezTo>
                  <a:pt x="6226" y="1420"/>
                  <a:pt x="4842" y="1"/>
                  <a:pt x="3104" y="1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>
            <a:outerShdw dist="19050" dir="1380000" algn="bl" rotWithShape="0">
              <a:schemeClr val="accent3">
                <a:alpha val="4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74;p36"/>
          <p:cNvSpPr txBox="1">
            <a:spLocks noGrp="1"/>
          </p:cNvSpPr>
          <p:nvPr>
            <p:ph type="title"/>
          </p:nvPr>
        </p:nvSpPr>
        <p:spPr>
          <a:xfrm>
            <a:off x="2479365" y="346434"/>
            <a:ext cx="3912738" cy="575929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3. </a:t>
            </a:r>
            <a:r>
              <a:rPr lang="en-US" sz="2200" b="1" dirty="0" err="1" smtClean="0">
                <a:solidFill>
                  <a:srgbClr val="C00000"/>
                </a:solidFill>
                <a:latin typeface="+mn-lt"/>
              </a:rPr>
              <a:t>Ước</a:t>
            </a: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+mn-lt"/>
              </a:rPr>
              <a:t>lượng</a:t>
            </a: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+mn-lt"/>
              </a:rPr>
              <a:t>các</a:t>
            </a: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+mn-lt"/>
              </a:rPr>
              <a:t>phép</a:t>
            </a: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+mn-lt"/>
              </a:rPr>
              <a:t>tính</a:t>
            </a:r>
            <a:r>
              <a:rPr lang="en-US" sz="2200" b="1" dirty="0" smtClean="0">
                <a:solidFill>
                  <a:srgbClr val="C00000"/>
                </a:solidFill>
                <a:latin typeface="+mn-lt"/>
              </a:rPr>
              <a:t> </a:t>
            </a:r>
            <a:endParaRPr sz="22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0" name="Google Shape;1176;p36"/>
          <p:cNvGrpSpPr/>
          <p:nvPr/>
        </p:nvGrpSpPr>
        <p:grpSpPr>
          <a:xfrm>
            <a:off x="2182992" y="346434"/>
            <a:ext cx="4505484" cy="575929"/>
            <a:chOff x="2320599" y="1550822"/>
            <a:chExt cx="4502826" cy="918391"/>
          </a:xfrm>
        </p:grpSpPr>
        <p:grpSp>
          <p:nvGrpSpPr>
            <p:cNvPr id="11" name="Google Shape;1177;p36"/>
            <p:cNvGrpSpPr/>
            <p:nvPr/>
          </p:nvGrpSpPr>
          <p:grpSpPr>
            <a:xfrm>
              <a:off x="6509900" y="1550822"/>
              <a:ext cx="313525" cy="918391"/>
              <a:chOff x="6365139" y="1398826"/>
              <a:chExt cx="313525" cy="1051874"/>
            </a:xfrm>
          </p:grpSpPr>
          <p:sp>
            <p:nvSpPr>
              <p:cNvPr id="15" name="Google Shape;1178;p36"/>
              <p:cNvSpPr/>
              <p:nvPr/>
            </p:nvSpPr>
            <p:spPr>
              <a:xfrm>
                <a:off x="6365139" y="1398826"/>
                <a:ext cx="313525" cy="528340"/>
              </a:xfrm>
              <a:custGeom>
                <a:avLst/>
                <a:gdLst/>
                <a:ahLst/>
                <a:cxnLst/>
                <a:rect l="l" t="t" r="r" b="b"/>
                <a:pathLst>
                  <a:path w="12831" h="29774" extrusionOk="0">
                    <a:moveTo>
                      <a:pt x="165" y="29774"/>
                    </a:moveTo>
                    <a:lnTo>
                      <a:pt x="128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6" name="Google Shape;1179;p36"/>
              <p:cNvSpPr/>
              <p:nvPr/>
            </p:nvSpPr>
            <p:spPr>
              <a:xfrm rot="10800000" flipH="1">
                <a:off x="6365139" y="1922360"/>
                <a:ext cx="313525" cy="528340"/>
              </a:xfrm>
              <a:custGeom>
                <a:avLst/>
                <a:gdLst/>
                <a:ahLst/>
                <a:cxnLst/>
                <a:rect l="l" t="t" r="r" b="b"/>
                <a:pathLst>
                  <a:path w="12831" h="29774" extrusionOk="0">
                    <a:moveTo>
                      <a:pt x="165" y="29774"/>
                    </a:moveTo>
                    <a:lnTo>
                      <a:pt x="128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</p:grpSp>
        <p:grpSp>
          <p:nvGrpSpPr>
            <p:cNvPr id="12" name="Google Shape;1180;p36"/>
            <p:cNvGrpSpPr/>
            <p:nvPr/>
          </p:nvGrpSpPr>
          <p:grpSpPr>
            <a:xfrm flipH="1">
              <a:off x="2320599" y="1550822"/>
              <a:ext cx="313525" cy="918391"/>
              <a:chOff x="6365139" y="1398826"/>
              <a:chExt cx="313525" cy="1051874"/>
            </a:xfrm>
          </p:grpSpPr>
          <p:sp>
            <p:nvSpPr>
              <p:cNvPr id="13" name="Google Shape;1181;p36"/>
              <p:cNvSpPr/>
              <p:nvPr/>
            </p:nvSpPr>
            <p:spPr>
              <a:xfrm>
                <a:off x="6365139" y="1398826"/>
                <a:ext cx="313525" cy="528340"/>
              </a:xfrm>
              <a:custGeom>
                <a:avLst/>
                <a:gdLst/>
                <a:ahLst/>
                <a:cxnLst/>
                <a:rect l="l" t="t" r="r" b="b"/>
                <a:pathLst>
                  <a:path w="12831" h="29774" extrusionOk="0">
                    <a:moveTo>
                      <a:pt x="165" y="29774"/>
                    </a:moveTo>
                    <a:lnTo>
                      <a:pt x="128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4" name="Google Shape;1182;p36"/>
              <p:cNvSpPr/>
              <p:nvPr/>
            </p:nvSpPr>
            <p:spPr>
              <a:xfrm rot="10800000" flipH="1">
                <a:off x="6365139" y="1922360"/>
                <a:ext cx="313525" cy="528340"/>
              </a:xfrm>
              <a:custGeom>
                <a:avLst/>
                <a:gdLst/>
                <a:ahLst/>
                <a:cxnLst/>
                <a:rect l="l" t="t" r="r" b="b"/>
                <a:pathLst>
                  <a:path w="12831" h="29774" extrusionOk="0">
                    <a:moveTo>
                      <a:pt x="165" y="29774"/>
                    </a:moveTo>
                    <a:lnTo>
                      <a:pt x="128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</p:grpSp>
      </p:grpSp>
      <p:sp>
        <p:nvSpPr>
          <p:cNvPr id="2" name="Rectangle 1"/>
          <p:cNvSpPr/>
          <p:nvPr/>
        </p:nvSpPr>
        <p:spPr>
          <a:xfrm>
            <a:off x="1872715" y="1044382"/>
            <a:ext cx="6015519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/>
              <a:t>Quan sát </a:t>
            </a:r>
            <a:r>
              <a:rPr lang="vi-VN" sz="1800" b="1" dirty="0"/>
              <a:t>Vận dụng 3</a:t>
            </a:r>
            <a:r>
              <a:rPr lang="vi-VN" sz="1800" dirty="0"/>
              <a:t>, không ấn máy tính, em có thể ước lượng kết quả của phép tính </a:t>
            </a:r>
            <a:r>
              <a:rPr lang="vi-VN" sz="1800" dirty="0" smtClean="0">
                <a:solidFill>
                  <a:srgbClr val="C00000"/>
                </a:solidFill>
              </a:rPr>
              <a:t>32. </a:t>
            </a:r>
            <a:r>
              <a:rPr lang="vi-VN" sz="1800" dirty="0">
                <a:solidFill>
                  <a:srgbClr val="C00000"/>
                </a:solidFill>
              </a:rPr>
              <a:t>2,54 </a:t>
            </a:r>
            <a:r>
              <a:rPr lang="vi-VN" sz="1800" dirty="0"/>
              <a:t>trong khoảng bao nhiêu không? 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5" y="1092809"/>
            <a:ext cx="776124" cy="7111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2627" y="2453932"/>
            <a:ext cx="55036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2060"/>
                </a:solidFill>
              </a:rPr>
              <a:t>Á</a:t>
            </a:r>
            <a:r>
              <a:rPr lang="vi-VN" sz="1800" dirty="0" smtClean="0">
                <a:solidFill>
                  <a:srgbClr val="002060"/>
                </a:solidFill>
              </a:rPr>
              <a:t>p </a:t>
            </a:r>
            <a:r>
              <a:rPr lang="vi-VN" sz="1800" dirty="0">
                <a:solidFill>
                  <a:srgbClr val="002060"/>
                </a:solidFill>
              </a:rPr>
              <a:t>dụng quy tắc làm tròn số để ước lượng kết quả các phép </a:t>
            </a:r>
            <a:r>
              <a:rPr lang="vi-VN" sz="1800" dirty="0" smtClean="0">
                <a:solidFill>
                  <a:srgbClr val="002060"/>
                </a:solidFill>
              </a:rPr>
              <a:t>tính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giúp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vi-VN" sz="1800" dirty="0" smtClean="0">
                <a:solidFill>
                  <a:srgbClr val="002060"/>
                </a:solidFill>
              </a:rPr>
              <a:t>ta </a:t>
            </a:r>
            <a:r>
              <a:rPr lang="vi-VN" sz="1800" dirty="0">
                <a:solidFill>
                  <a:srgbClr val="002060"/>
                </a:solidFill>
              </a:rPr>
              <a:t>có thể dễ dàng phát hiện ra những đáp số không hợp lí, đặc biệt là những sai sót do bấm nhầm nút khi sử dụng máy tính cầm </a:t>
            </a:r>
            <a:r>
              <a:rPr lang="vi-VN" sz="1800" dirty="0" smtClean="0">
                <a:solidFill>
                  <a:srgbClr val="002060"/>
                </a:solidFill>
              </a:rPr>
              <a:t>tay</a:t>
            </a:r>
            <a:r>
              <a:rPr lang="en-US" sz="1800" dirty="0" smtClean="0">
                <a:solidFill>
                  <a:srgbClr val="002060"/>
                </a:solidFill>
              </a:rPr>
              <a:t>.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51" y="2605930"/>
            <a:ext cx="1450329" cy="1450329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54"/>
          <p:cNvSpPr txBox="1">
            <a:spLocks noGrp="1"/>
          </p:cNvSpPr>
          <p:nvPr>
            <p:ph type="title"/>
          </p:nvPr>
        </p:nvSpPr>
        <p:spPr>
          <a:xfrm>
            <a:off x="1347620" y="822521"/>
            <a:ext cx="1128452" cy="524361"/>
          </a:xfrm>
          <a:prstGeom prst="rect">
            <a:avLst/>
          </a:prstGeom>
          <a:solidFill>
            <a:schemeClr val="accent2">
              <a:lumMod val="9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Ví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dụ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4</a:t>
            </a:r>
            <a:endParaRPr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97" name="Google Shape;1697;p54"/>
          <p:cNvSpPr/>
          <p:nvPr/>
        </p:nvSpPr>
        <p:spPr>
          <a:xfrm rot="5400000">
            <a:off x="2261122" y="930501"/>
            <a:ext cx="738300" cy="308400"/>
          </a:xfrm>
          <a:prstGeom prst="triangle">
            <a:avLst>
              <a:gd name="adj" fmla="val 50000"/>
            </a:avLst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8" name="Google Shape;1698;p54"/>
          <p:cNvGrpSpPr/>
          <p:nvPr/>
        </p:nvGrpSpPr>
        <p:grpSpPr>
          <a:xfrm>
            <a:off x="7432600" y="623546"/>
            <a:ext cx="312650" cy="723336"/>
            <a:chOff x="7432600" y="623546"/>
            <a:chExt cx="312650" cy="723336"/>
          </a:xfrm>
        </p:grpSpPr>
        <p:sp>
          <p:nvSpPr>
            <p:cNvPr id="1699" name="Google Shape;1699;p54"/>
            <p:cNvSpPr/>
            <p:nvPr/>
          </p:nvSpPr>
          <p:spPr>
            <a:xfrm rot="5400000">
              <a:off x="7227257" y="828889"/>
              <a:ext cx="723336" cy="312650"/>
            </a:xfrm>
            <a:custGeom>
              <a:avLst/>
              <a:gdLst/>
              <a:ahLst/>
              <a:cxnLst/>
              <a:rect l="l" t="t" r="r" b="b"/>
              <a:pathLst>
                <a:path w="43333" h="12506" extrusionOk="0">
                  <a:moveTo>
                    <a:pt x="0" y="1"/>
                  </a:moveTo>
                  <a:lnTo>
                    <a:pt x="0" y="12505"/>
                  </a:lnTo>
                  <a:lnTo>
                    <a:pt x="43333" y="12505"/>
                  </a:lnTo>
                  <a:lnTo>
                    <a:pt x="433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4"/>
            <p:cNvSpPr/>
            <p:nvPr/>
          </p:nvSpPr>
          <p:spPr>
            <a:xfrm rot="5400000">
              <a:off x="7489438" y="566708"/>
              <a:ext cx="198975" cy="312650"/>
            </a:xfrm>
            <a:custGeom>
              <a:avLst/>
              <a:gdLst/>
              <a:ahLst/>
              <a:cxnLst/>
              <a:rect l="l" t="t" r="r" b="b"/>
              <a:pathLst>
                <a:path w="11920" h="12506" extrusionOk="0">
                  <a:moveTo>
                    <a:pt x="0" y="1"/>
                  </a:moveTo>
                  <a:lnTo>
                    <a:pt x="11920" y="1"/>
                  </a:lnTo>
                  <a:lnTo>
                    <a:pt x="11920" y="12505"/>
                  </a:lnTo>
                  <a:lnTo>
                    <a:pt x="0" y="125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1" name="Google Shape;1701;p54"/>
          <p:cNvGrpSpPr/>
          <p:nvPr/>
        </p:nvGrpSpPr>
        <p:grpSpPr>
          <a:xfrm>
            <a:off x="1031268" y="3875328"/>
            <a:ext cx="1151243" cy="827018"/>
            <a:chOff x="6281362" y="3147053"/>
            <a:chExt cx="1151243" cy="827018"/>
          </a:xfrm>
          <a:solidFill>
            <a:schemeClr val="accent2">
              <a:lumMod val="50000"/>
            </a:schemeClr>
          </a:solidFill>
        </p:grpSpPr>
        <p:sp>
          <p:nvSpPr>
            <p:cNvPr id="1702" name="Google Shape;1702;p54"/>
            <p:cNvSpPr/>
            <p:nvPr/>
          </p:nvSpPr>
          <p:spPr>
            <a:xfrm rot="4798160">
              <a:off x="6530229" y="3033801"/>
              <a:ext cx="653510" cy="1053521"/>
            </a:xfrm>
            <a:custGeom>
              <a:avLst/>
              <a:gdLst/>
              <a:ahLst/>
              <a:cxnLst/>
              <a:rect l="l" t="t" r="r" b="b"/>
              <a:pathLst>
                <a:path w="19211" h="30970" extrusionOk="0">
                  <a:moveTo>
                    <a:pt x="9597" y="0"/>
                  </a:moveTo>
                  <a:lnTo>
                    <a:pt x="1" y="13090"/>
                  </a:lnTo>
                  <a:lnTo>
                    <a:pt x="4879" y="13090"/>
                  </a:lnTo>
                  <a:lnTo>
                    <a:pt x="4879" y="30970"/>
                  </a:lnTo>
                  <a:lnTo>
                    <a:pt x="14847" y="30970"/>
                  </a:lnTo>
                  <a:lnTo>
                    <a:pt x="14847" y="13090"/>
                  </a:lnTo>
                  <a:lnTo>
                    <a:pt x="19211" y="13090"/>
                  </a:lnTo>
                  <a:lnTo>
                    <a:pt x="959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dist="19050" dir="9600000" algn="bl" rotWithShape="0">
                <a:schemeClr val="accent3">
                  <a:alpha val="4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4"/>
            <p:cNvSpPr/>
            <p:nvPr/>
          </p:nvSpPr>
          <p:spPr>
            <a:xfrm>
              <a:off x="6878975" y="3225300"/>
              <a:ext cx="496950" cy="641250"/>
            </a:xfrm>
            <a:custGeom>
              <a:avLst/>
              <a:gdLst/>
              <a:ahLst/>
              <a:cxnLst/>
              <a:rect l="l" t="t" r="r" b="b"/>
              <a:pathLst>
                <a:path w="19878" h="25650" extrusionOk="0">
                  <a:moveTo>
                    <a:pt x="19878" y="9720"/>
                  </a:moveTo>
                  <a:lnTo>
                    <a:pt x="4590" y="2565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TextBox 2"/>
          <p:cNvSpPr txBox="1"/>
          <p:nvPr/>
        </p:nvSpPr>
        <p:spPr>
          <a:xfrm>
            <a:off x="2846030" y="715551"/>
            <a:ext cx="4525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ước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7 148. 593</a:t>
            </a:r>
            <a:r>
              <a:rPr lang="en-US" sz="2000" dirty="0" smtClean="0"/>
              <a:t>, ta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347620" y="1577550"/>
                <a:ext cx="684088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000" dirty="0" err="1" smtClean="0"/>
                  <a:t>Làm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tròn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đến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chữ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ở </a:t>
                </a:r>
                <a:r>
                  <a:rPr lang="en-US" sz="2000" dirty="0" err="1" smtClean="0"/>
                  <a:t>hàng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cao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nhất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thừa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 smtClean="0"/>
                  <a:t>7 148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 smtClean="0"/>
                  <a:t> 7 000;    593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 smtClean="0"/>
                  <a:t> 600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000" dirty="0" err="1" smtClean="0"/>
                  <a:t>Nhân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đã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được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tròn</a:t>
                </a:r>
                <a:r>
                  <a:rPr lang="en-US" sz="2000" dirty="0" smtClean="0"/>
                  <a:t>: 7 000. 600 = 4 200 000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Tích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phải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tìm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xấp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xỉ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bốn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triệu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trăm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nghìn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620" y="1577550"/>
                <a:ext cx="6840883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802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338336" y="3640241"/>
            <a:ext cx="4345969" cy="60260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4"/>
                </a:solidFill>
              </a:rPr>
              <a:t>Tích</a:t>
            </a:r>
            <a:r>
              <a:rPr lang="en-US" sz="2000" b="1" dirty="0" smtClean="0">
                <a:solidFill>
                  <a:schemeClr val="accent4"/>
                </a:solidFill>
              </a:rPr>
              <a:t> </a:t>
            </a:r>
            <a:r>
              <a:rPr lang="en-US" sz="2000" b="1" dirty="0" err="1" smtClean="0">
                <a:solidFill>
                  <a:schemeClr val="accent4"/>
                </a:solidFill>
              </a:rPr>
              <a:t>đúng</a:t>
            </a:r>
            <a:r>
              <a:rPr lang="en-US" sz="2000" b="1" dirty="0" smtClean="0">
                <a:solidFill>
                  <a:schemeClr val="accent4"/>
                </a:solidFill>
              </a:rPr>
              <a:t>: 7 148. 593 = 4 238 764</a:t>
            </a:r>
            <a:endParaRPr lang="en-US" sz="20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5" grpId="0" animBg="1"/>
      <p:bldP spid="1697" grpId="0" animBg="1"/>
      <p:bldP spid="3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769" y="836095"/>
            <a:ext cx="1785998" cy="559244"/>
          </a:xfrm>
          <a:solidFill>
            <a:schemeClr val="tx2">
              <a:lumMod val="9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Thực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hành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3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2222" y="1464766"/>
            <a:ext cx="5506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ước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kết</a:t>
            </a:r>
            <a:r>
              <a:rPr lang="en-US" sz="2000" dirty="0" smtClean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phép</a:t>
            </a:r>
            <a:r>
              <a:rPr lang="en-US" sz="2000" dirty="0" smtClean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82222" y="2070135"/>
            <a:ext cx="2250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smtClean="0"/>
              <a:t>6 121. 99      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smtClean="0"/>
              <a:t>922,11. 59,38         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smtClean="0"/>
              <a:t>(-551). 8 314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832262" y="2172877"/>
                <a:ext cx="29589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00000"/>
                        </a:solidFill>
                        <a:latin typeface="+mn-lt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  <a:latin typeface="+mn-lt"/>
                  </a:rPr>
                  <a:t> 6 000. 100 = 600 000</a:t>
                </a:r>
                <a:endParaRPr lang="en-US" sz="2000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262" y="2172877"/>
                <a:ext cx="2958957" cy="400110"/>
              </a:xfrm>
              <a:prstGeom prst="rect">
                <a:avLst/>
              </a:prstGeom>
              <a:blipFill rotWithShape="0">
                <a:blip r:embed="rId2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832261" y="2660115"/>
                <a:ext cx="29589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00000"/>
                        </a:solidFill>
                        <a:latin typeface="+mn-lt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  <a:latin typeface="+mn-lt"/>
                  </a:rPr>
                  <a:t> 900. 60 = 54 000</a:t>
                </a:r>
                <a:endParaRPr lang="en-US" sz="2000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261" y="2660115"/>
                <a:ext cx="2958957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832261" y="3103789"/>
                <a:ext cx="33393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(−600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). 8 000 </a:t>
                </a:r>
                <a:r>
                  <a:rPr lang="en-US" sz="2000" dirty="0">
                    <a:solidFill>
                      <a:srgbClr val="C00000"/>
                    </a:solidFill>
                  </a:rPr>
                  <a:t>= −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480 000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261" y="3103789"/>
                <a:ext cx="3339376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6061" r="-914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350" y="3103789"/>
            <a:ext cx="652408" cy="1472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843">
            <a:off x="7009816" y="169739"/>
            <a:ext cx="1029424" cy="1045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3609295"/>
            <a:ext cx="1430892" cy="139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3585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2" name="Google Shape;1762;p57"/>
          <p:cNvGrpSpPr/>
          <p:nvPr/>
        </p:nvGrpSpPr>
        <p:grpSpPr>
          <a:xfrm>
            <a:off x="7178275" y="623546"/>
            <a:ext cx="312650" cy="723336"/>
            <a:chOff x="7432600" y="623546"/>
            <a:chExt cx="312650" cy="723336"/>
          </a:xfrm>
        </p:grpSpPr>
        <p:sp>
          <p:nvSpPr>
            <p:cNvPr id="1763" name="Google Shape;1763;p57"/>
            <p:cNvSpPr/>
            <p:nvPr/>
          </p:nvSpPr>
          <p:spPr>
            <a:xfrm rot="5400000">
              <a:off x="7227257" y="828889"/>
              <a:ext cx="723336" cy="312650"/>
            </a:xfrm>
            <a:custGeom>
              <a:avLst/>
              <a:gdLst/>
              <a:ahLst/>
              <a:cxnLst/>
              <a:rect l="l" t="t" r="r" b="b"/>
              <a:pathLst>
                <a:path w="43333" h="12506" extrusionOk="0">
                  <a:moveTo>
                    <a:pt x="0" y="1"/>
                  </a:moveTo>
                  <a:lnTo>
                    <a:pt x="0" y="12505"/>
                  </a:lnTo>
                  <a:lnTo>
                    <a:pt x="43333" y="12505"/>
                  </a:lnTo>
                  <a:lnTo>
                    <a:pt x="433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7"/>
            <p:cNvSpPr/>
            <p:nvPr/>
          </p:nvSpPr>
          <p:spPr>
            <a:xfrm rot="5400000">
              <a:off x="7489438" y="566708"/>
              <a:ext cx="198975" cy="312650"/>
            </a:xfrm>
            <a:custGeom>
              <a:avLst/>
              <a:gdLst/>
              <a:ahLst/>
              <a:cxnLst/>
              <a:rect l="l" t="t" r="r" b="b"/>
              <a:pathLst>
                <a:path w="11920" h="12506" extrusionOk="0">
                  <a:moveTo>
                    <a:pt x="0" y="1"/>
                  </a:moveTo>
                  <a:lnTo>
                    <a:pt x="11920" y="1"/>
                  </a:lnTo>
                  <a:lnTo>
                    <a:pt x="11920" y="12505"/>
                  </a:lnTo>
                  <a:lnTo>
                    <a:pt x="0" y="125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1695;p54"/>
          <p:cNvSpPr txBox="1">
            <a:spLocks noGrp="1"/>
          </p:cNvSpPr>
          <p:nvPr>
            <p:ph type="title"/>
          </p:nvPr>
        </p:nvSpPr>
        <p:spPr>
          <a:xfrm>
            <a:off x="1214055" y="822521"/>
            <a:ext cx="1580515" cy="52436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Vận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dụng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4</a:t>
            </a:r>
            <a:endParaRPr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4" name="Google Shape;1697;p54"/>
          <p:cNvSpPr/>
          <p:nvPr/>
        </p:nvSpPr>
        <p:spPr>
          <a:xfrm rot="5400000">
            <a:off x="2579620" y="927709"/>
            <a:ext cx="738300" cy="308400"/>
          </a:xfrm>
          <a:prstGeom prst="triangle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10301" y="1451059"/>
                <a:ext cx="6277510" cy="1522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Một </a:t>
                </a:r>
                <a:r>
                  <a:rPr lang="en-US" sz="2000" dirty="0" err="1" smtClean="0"/>
                  <a:t>bạn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học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sinh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dùng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máy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cầm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tay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được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quả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phép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như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sau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2000" dirty="0" smtClean="0"/>
                  <a:t> + 10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 smtClean="0"/>
                  <a:t> 27,304.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/>
                  <a:t>Em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hãy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kiểm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lại</a:t>
                </a:r>
                <a:r>
                  <a:rPr lang="en-US" sz="2000" dirty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ước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lượng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301" y="1451059"/>
                <a:ext cx="6277510" cy="1522340"/>
              </a:xfrm>
              <a:prstGeom prst="rect">
                <a:avLst/>
              </a:prstGeom>
              <a:blipFill rotWithShape="0">
                <a:blip r:embed="rId3"/>
                <a:stretch>
                  <a:fillRect l="-1068" r="-971" b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153693" y="3171819"/>
                <a:ext cx="4990725" cy="430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0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Ta </a:t>
                </a:r>
                <a:r>
                  <a:rPr lang="en-US" sz="2000" b="0" dirty="0" err="1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có</a:t>
                </a:r>
                <a:r>
                  <a:rPr lang="en-US" sz="2000" b="0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+mn-lt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+mn-lt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</a:rPr>
                  <a:t> 3 + 14 = 17 &lt; 27,304</a:t>
                </a:r>
                <a:endParaRPr lang="en-US" sz="2000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693" y="3171819"/>
                <a:ext cx="4990725" cy="430118"/>
              </a:xfrm>
              <a:prstGeom prst="rect">
                <a:avLst/>
              </a:prstGeom>
              <a:blipFill rotWithShape="0">
                <a:blip r:embed="rId4"/>
                <a:stretch>
                  <a:fillRect l="-1221" r="-366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01" y="3065159"/>
            <a:ext cx="581668" cy="64343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298082" y="3800357"/>
            <a:ext cx="349321" cy="24658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60419" y="3645871"/>
            <a:ext cx="2702017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002060"/>
                </a:solidFill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học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sinh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tính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sai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" grpId="0"/>
      <p:bldP spid="4" grpId="0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50"/>
          <p:cNvSpPr txBox="1">
            <a:spLocks noGrp="1"/>
          </p:cNvSpPr>
          <p:nvPr>
            <p:ph type="title"/>
          </p:nvPr>
        </p:nvSpPr>
        <p:spPr>
          <a:xfrm>
            <a:off x="1884600" y="861875"/>
            <a:ext cx="53733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LUYỆN TẬP</a:t>
            </a:r>
            <a:endParaRPr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44" name="Google Shape;1544;p50"/>
          <p:cNvSpPr/>
          <p:nvPr/>
        </p:nvSpPr>
        <p:spPr>
          <a:xfrm>
            <a:off x="1220895" y="1499371"/>
            <a:ext cx="2498350" cy="461356"/>
          </a:xfrm>
          <a:prstGeom prst="homePlate">
            <a:avLst>
              <a:gd name="adj" fmla="val 5180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4"/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Bài</a:t>
            </a:r>
            <a:r>
              <a:rPr lang="en-US" sz="2000" b="1" dirty="0" smtClean="0">
                <a:solidFill>
                  <a:schemeClr val="accent4"/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 1 (SGK - tr42)</a:t>
            </a:r>
            <a:endParaRPr sz="2000" b="1" dirty="0">
              <a:solidFill>
                <a:schemeClr val="accent4"/>
              </a:solidFill>
              <a:latin typeface="Arial" panose="020B0604020202020204" pitchFamily="34" charset="0"/>
              <a:ea typeface="Barlow Semi Condensed SemiBold"/>
              <a:cs typeface="Arial" panose="020B0604020202020204" pitchFamily="34" charset="0"/>
              <a:sym typeface="Barlow Semi Condensed SemiBold"/>
            </a:endParaRPr>
          </a:p>
        </p:txBody>
      </p:sp>
      <p:grpSp>
        <p:nvGrpSpPr>
          <p:cNvPr id="1625" name="Google Shape;1625;p50"/>
          <p:cNvGrpSpPr/>
          <p:nvPr/>
        </p:nvGrpSpPr>
        <p:grpSpPr>
          <a:xfrm rot="4071471">
            <a:off x="7379481" y="764514"/>
            <a:ext cx="828649" cy="516010"/>
            <a:chOff x="2109000" y="-460325"/>
            <a:chExt cx="739225" cy="460325"/>
          </a:xfrm>
        </p:grpSpPr>
        <p:sp>
          <p:nvSpPr>
            <p:cNvPr id="1626" name="Google Shape;1626;p50"/>
            <p:cNvSpPr/>
            <p:nvPr/>
          </p:nvSpPr>
          <p:spPr>
            <a:xfrm>
              <a:off x="2109000" y="-460325"/>
              <a:ext cx="739225" cy="460325"/>
            </a:xfrm>
            <a:custGeom>
              <a:avLst/>
              <a:gdLst/>
              <a:ahLst/>
              <a:cxnLst/>
              <a:rect l="l" t="t" r="r" b="b"/>
              <a:pathLst>
                <a:path w="29569" h="18413" extrusionOk="0">
                  <a:moveTo>
                    <a:pt x="3247" y="1"/>
                  </a:moveTo>
                  <a:lnTo>
                    <a:pt x="3796" y="2590"/>
                  </a:lnTo>
                  <a:lnTo>
                    <a:pt x="1650" y="4063"/>
                  </a:lnTo>
                  <a:lnTo>
                    <a:pt x="2147" y="6741"/>
                  </a:lnTo>
                  <a:lnTo>
                    <a:pt x="1" y="8178"/>
                  </a:lnTo>
                  <a:lnTo>
                    <a:pt x="25773" y="18412"/>
                  </a:lnTo>
                  <a:lnTo>
                    <a:pt x="27919" y="16975"/>
                  </a:lnTo>
                  <a:lnTo>
                    <a:pt x="27405" y="14315"/>
                  </a:lnTo>
                  <a:lnTo>
                    <a:pt x="29569" y="12825"/>
                  </a:lnTo>
                  <a:lnTo>
                    <a:pt x="29019" y="10235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0"/>
            <p:cNvSpPr/>
            <p:nvPr/>
          </p:nvSpPr>
          <p:spPr>
            <a:xfrm>
              <a:off x="2430050" y="-333500"/>
              <a:ext cx="95800" cy="211100"/>
            </a:xfrm>
            <a:custGeom>
              <a:avLst/>
              <a:gdLst/>
              <a:ahLst/>
              <a:cxnLst/>
              <a:rect l="l" t="t" r="r" b="b"/>
              <a:pathLst>
                <a:path w="3832" h="8444" extrusionOk="0">
                  <a:moveTo>
                    <a:pt x="3176" y="1"/>
                  </a:moveTo>
                  <a:lnTo>
                    <a:pt x="3140" y="36"/>
                  </a:lnTo>
                  <a:lnTo>
                    <a:pt x="3193" y="2466"/>
                  </a:lnTo>
                  <a:lnTo>
                    <a:pt x="1491" y="4187"/>
                  </a:lnTo>
                  <a:lnTo>
                    <a:pt x="1544" y="6617"/>
                  </a:lnTo>
                  <a:lnTo>
                    <a:pt x="1" y="8195"/>
                  </a:lnTo>
                  <a:lnTo>
                    <a:pt x="621" y="8444"/>
                  </a:lnTo>
                  <a:lnTo>
                    <a:pt x="2182" y="6883"/>
                  </a:lnTo>
                  <a:lnTo>
                    <a:pt x="2129" y="4453"/>
                  </a:lnTo>
                  <a:lnTo>
                    <a:pt x="3832" y="2714"/>
                  </a:lnTo>
                  <a:lnTo>
                    <a:pt x="3779" y="284"/>
                  </a:lnTo>
                  <a:lnTo>
                    <a:pt x="3814" y="249"/>
                  </a:lnTo>
                  <a:lnTo>
                    <a:pt x="31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0"/>
            <p:cNvSpPr/>
            <p:nvPr/>
          </p:nvSpPr>
          <p:spPr>
            <a:xfrm>
              <a:off x="2673950" y="-236375"/>
              <a:ext cx="95800" cy="211100"/>
            </a:xfrm>
            <a:custGeom>
              <a:avLst/>
              <a:gdLst/>
              <a:ahLst/>
              <a:cxnLst/>
              <a:rect l="l" t="t" r="r" b="b"/>
              <a:pathLst>
                <a:path w="3832" h="8444" extrusionOk="0">
                  <a:moveTo>
                    <a:pt x="3175" y="0"/>
                  </a:moveTo>
                  <a:lnTo>
                    <a:pt x="3157" y="18"/>
                  </a:lnTo>
                  <a:lnTo>
                    <a:pt x="3211" y="2448"/>
                  </a:lnTo>
                  <a:lnTo>
                    <a:pt x="1508" y="4186"/>
                  </a:lnTo>
                  <a:lnTo>
                    <a:pt x="1543" y="6616"/>
                  </a:lnTo>
                  <a:lnTo>
                    <a:pt x="0" y="8195"/>
                  </a:lnTo>
                  <a:lnTo>
                    <a:pt x="639" y="8443"/>
                  </a:lnTo>
                  <a:lnTo>
                    <a:pt x="2182" y="6864"/>
                  </a:lnTo>
                  <a:lnTo>
                    <a:pt x="2129" y="4434"/>
                  </a:lnTo>
                  <a:lnTo>
                    <a:pt x="3831" y="2714"/>
                  </a:lnTo>
                  <a:lnTo>
                    <a:pt x="3796" y="284"/>
                  </a:lnTo>
                  <a:lnTo>
                    <a:pt x="3814" y="248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0"/>
            <p:cNvSpPr/>
            <p:nvPr/>
          </p:nvSpPr>
          <p:spPr>
            <a:xfrm>
              <a:off x="2592800" y="-268750"/>
              <a:ext cx="95800" cy="211100"/>
            </a:xfrm>
            <a:custGeom>
              <a:avLst/>
              <a:gdLst/>
              <a:ahLst/>
              <a:cxnLst/>
              <a:rect l="l" t="t" r="r" b="b"/>
              <a:pathLst>
                <a:path w="3832" h="8444" extrusionOk="0">
                  <a:moveTo>
                    <a:pt x="3175" y="0"/>
                  </a:moveTo>
                  <a:lnTo>
                    <a:pt x="3140" y="36"/>
                  </a:lnTo>
                  <a:lnTo>
                    <a:pt x="3193" y="2448"/>
                  </a:lnTo>
                  <a:lnTo>
                    <a:pt x="1490" y="4186"/>
                  </a:lnTo>
                  <a:lnTo>
                    <a:pt x="1543" y="6616"/>
                  </a:lnTo>
                  <a:lnTo>
                    <a:pt x="0" y="8195"/>
                  </a:lnTo>
                  <a:lnTo>
                    <a:pt x="621" y="8443"/>
                  </a:lnTo>
                  <a:lnTo>
                    <a:pt x="2182" y="6865"/>
                  </a:lnTo>
                  <a:lnTo>
                    <a:pt x="2129" y="4435"/>
                  </a:lnTo>
                  <a:lnTo>
                    <a:pt x="3831" y="2714"/>
                  </a:lnTo>
                  <a:lnTo>
                    <a:pt x="3778" y="284"/>
                  </a:lnTo>
                  <a:lnTo>
                    <a:pt x="3814" y="24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0"/>
            <p:cNvSpPr/>
            <p:nvPr/>
          </p:nvSpPr>
          <p:spPr>
            <a:xfrm>
              <a:off x="2511200" y="-301125"/>
              <a:ext cx="96250" cy="211100"/>
            </a:xfrm>
            <a:custGeom>
              <a:avLst/>
              <a:gdLst/>
              <a:ahLst/>
              <a:cxnLst/>
              <a:rect l="l" t="t" r="r" b="b"/>
              <a:pathLst>
                <a:path w="3850" h="8444" extrusionOk="0">
                  <a:moveTo>
                    <a:pt x="3193" y="0"/>
                  </a:moveTo>
                  <a:lnTo>
                    <a:pt x="3158" y="36"/>
                  </a:lnTo>
                  <a:lnTo>
                    <a:pt x="3211" y="2466"/>
                  </a:lnTo>
                  <a:lnTo>
                    <a:pt x="1508" y="4186"/>
                  </a:lnTo>
                  <a:lnTo>
                    <a:pt x="1561" y="6616"/>
                  </a:lnTo>
                  <a:lnTo>
                    <a:pt x="1" y="8195"/>
                  </a:lnTo>
                  <a:lnTo>
                    <a:pt x="639" y="8443"/>
                  </a:lnTo>
                  <a:lnTo>
                    <a:pt x="2182" y="6865"/>
                  </a:lnTo>
                  <a:lnTo>
                    <a:pt x="2129" y="4435"/>
                  </a:lnTo>
                  <a:lnTo>
                    <a:pt x="3850" y="2714"/>
                  </a:lnTo>
                  <a:lnTo>
                    <a:pt x="3796" y="284"/>
                  </a:lnTo>
                  <a:lnTo>
                    <a:pt x="3814" y="249"/>
                  </a:lnTo>
                  <a:lnTo>
                    <a:pt x="3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0"/>
            <p:cNvSpPr/>
            <p:nvPr/>
          </p:nvSpPr>
          <p:spPr>
            <a:xfrm>
              <a:off x="2185725" y="-430600"/>
              <a:ext cx="96250" cy="211525"/>
            </a:xfrm>
            <a:custGeom>
              <a:avLst/>
              <a:gdLst/>
              <a:ahLst/>
              <a:cxnLst/>
              <a:rect l="l" t="t" r="r" b="b"/>
              <a:pathLst>
                <a:path w="3850" h="8461" extrusionOk="0">
                  <a:moveTo>
                    <a:pt x="3193" y="0"/>
                  </a:moveTo>
                  <a:lnTo>
                    <a:pt x="3158" y="36"/>
                  </a:lnTo>
                  <a:lnTo>
                    <a:pt x="3211" y="2466"/>
                  </a:lnTo>
                  <a:lnTo>
                    <a:pt x="1508" y="4204"/>
                  </a:lnTo>
                  <a:lnTo>
                    <a:pt x="1561" y="6634"/>
                  </a:lnTo>
                  <a:lnTo>
                    <a:pt x="0" y="8195"/>
                  </a:lnTo>
                  <a:lnTo>
                    <a:pt x="639" y="8461"/>
                  </a:lnTo>
                  <a:lnTo>
                    <a:pt x="2200" y="6882"/>
                  </a:lnTo>
                  <a:lnTo>
                    <a:pt x="2146" y="4452"/>
                  </a:lnTo>
                  <a:lnTo>
                    <a:pt x="3849" y="2714"/>
                  </a:lnTo>
                  <a:lnTo>
                    <a:pt x="3796" y="284"/>
                  </a:lnTo>
                  <a:lnTo>
                    <a:pt x="3832" y="248"/>
                  </a:lnTo>
                  <a:lnTo>
                    <a:pt x="3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0"/>
            <p:cNvSpPr/>
            <p:nvPr/>
          </p:nvSpPr>
          <p:spPr>
            <a:xfrm>
              <a:off x="2348450" y="-365875"/>
              <a:ext cx="96250" cy="211100"/>
            </a:xfrm>
            <a:custGeom>
              <a:avLst/>
              <a:gdLst/>
              <a:ahLst/>
              <a:cxnLst/>
              <a:rect l="l" t="t" r="r" b="b"/>
              <a:pathLst>
                <a:path w="3850" h="8444" extrusionOk="0">
                  <a:moveTo>
                    <a:pt x="3194" y="1"/>
                  </a:moveTo>
                  <a:lnTo>
                    <a:pt x="3158" y="36"/>
                  </a:lnTo>
                  <a:lnTo>
                    <a:pt x="3211" y="2466"/>
                  </a:lnTo>
                  <a:lnTo>
                    <a:pt x="1509" y="4187"/>
                  </a:lnTo>
                  <a:lnTo>
                    <a:pt x="1562" y="6617"/>
                  </a:lnTo>
                  <a:lnTo>
                    <a:pt x="1" y="8195"/>
                  </a:lnTo>
                  <a:lnTo>
                    <a:pt x="639" y="8444"/>
                  </a:lnTo>
                  <a:lnTo>
                    <a:pt x="2183" y="6883"/>
                  </a:lnTo>
                  <a:lnTo>
                    <a:pt x="2147" y="4453"/>
                  </a:lnTo>
                  <a:lnTo>
                    <a:pt x="3850" y="2715"/>
                  </a:lnTo>
                  <a:lnTo>
                    <a:pt x="3797" y="285"/>
                  </a:lnTo>
                  <a:lnTo>
                    <a:pt x="3832" y="249"/>
                  </a:lnTo>
                  <a:lnTo>
                    <a:pt x="31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0"/>
            <p:cNvSpPr/>
            <p:nvPr/>
          </p:nvSpPr>
          <p:spPr>
            <a:xfrm>
              <a:off x="2267300" y="-398250"/>
              <a:ext cx="95825" cy="211550"/>
            </a:xfrm>
            <a:custGeom>
              <a:avLst/>
              <a:gdLst/>
              <a:ahLst/>
              <a:cxnLst/>
              <a:rect l="l" t="t" r="r" b="b"/>
              <a:pathLst>
                <a:path w="3833" h="8462" extrusionOk="0">
                  <a:moveTo>
                    <a:pt x="3176" y="1"/>
                  </a:moveTo>
                  <a:lnTo>
                    <a:pt x="3158" y="36"/>
                  </a:lnTo>
                  <a:lnTo>
                    <a:pt x="3194" y="2466"/>
                  </a:lnTo>
                  <a:lnTo>
                    <a:pt x="1491" y="4187"/>
                  </a:lnTo>
                  <a:lnTo>
                    <a:pt x="1544" y="6617"/>
                  </a:lnTo>
                  <a:lnTo>
                    <a:pt x="1" y="8196"/>
                  </a:lnTo>
                  <a:lnTo>
                    <a:pt x="639" y="8462"/>
                  </a:lnTo>
                  <a:lnTo>
                    <a:pt x="2183" y="6883"/>
                  </a:lnTo>
                  <a:lnTo>
                    <a:pt x="2129" y="4453"/>
                  </a:lnTo>
                  <a:lnTo>
                    <a:pt x="3832" y="2715"/>
                  </a:lnTo>
                  <a:lnTo>
                    <a:pt x="3779" y="285"/>
                  </a:lnTo>
                  <a:lnTo>
                    <a:pt x="3814" y="249"/>
                  </a:lnTo>
                  <a:lnTo>
                    <a:pt x="31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20895" y="1966681"/>
                <a:ext cx="6822482" cy="59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Làm </a:t>
                </a:r>
                <a:r>
                  <a:rPr lang="en-US" sz="2000" dirty="0" err="1" smtClean="0"/>
                  <a:t>tròn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đây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đến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nghìn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2000" dirty="0" smtClean="0"/>
                  <a:t>; 12,(91).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895" y="1966681"/>
                <a:ext cx="6822482" cy="597471"/>
              </a:xfrm>
              <a:prstGeom prst="rect">
                <a:avLst/>
              </a:prstGeom>
              <a:blipFill rotWithShape="0">
                <a:blip r:embed="rId3"/>
                <a:stretch>
                  <a:fillRect l="-894" r="-80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/>
          <p:cNvSpPr/>
          <p:nvPr/>
        </p:nvSpPr>
        <p:spPr>
          <a:xfrm>
            <a:off x="4252751" y="2564152"/>
            <a:ext cx="318499" cy="40069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22248" y="3245358"/>
                <a:ext cx="3591568" cy="1044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2,8284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...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2,828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12,(91</a:t>
                </a:r>
                <a:r>
                  <a:rPr lang="en-US" sz="2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= 12,9191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...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12,919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248" y="3245358"/>
                <a:ext cx="3591568" cy="1044645"/>
              </a:xfrm>
              <a:prstGeom prst="rect">
                <a:avLst/>
              </a:prstGeom>
              <a:blipFill rotWithShape="0">
                <a:blip r:embed="rId4"/>
                <a:stretch>
                  <a:fillRect l="-169" r="-508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78" y="2872377"/>
            <a:ext cx="1093175" cy="2573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85" y="2423876"/>
            <a:ext cx="2153676" cy="2153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4" grpId="0" animBg="1"/>
      <p:bldP spid="2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51"/>
          <p:cNvSpPr/>
          <p:nvPr/>
        </p:nvSpPr>
        <p:spPr>
          <a:xfrm>
            <a:off x="1190491" y="852607"/>
            <a:ext cx="2436287" cy="472759"/>
          </a:xfrm>
          <a:prstGeom prst="homePlat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/>
              <a:t>Bài</a:t>
            </a:r>
            <a:r>
              <a:rPr lang="en-US" sz="2000" b="1" dirty="0" smtClean="0"/>
              <a:t> 2 (SGK - tr42)</a:t>
            </a:r>
            <a:endParaRPr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45914" y="1325366"/>
                <a:ext cx="6421348" cy="1525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Cho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000" dirty="0" smtClean="0"/>
                  <a:t> = 2,23606... </a:t>
                </a:r>
                <a:r>
                  <a:rPr lang="en-US" sz="2000" dirty="0" err="1" smtClean="0"/>
                  <a:t>Hãy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tròn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a </a:t>
                </a:r>
                <a:r>
                  <a:rPr lang="en-US" sz="2000" dirty="0" err="1" smtClean="0"/>
                  <a:t>đến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nghìn</a:t>
                </a:r>
                <a:r>
                  <a:rPr lang="en-US" sz="2000" dirty="0" smtClean="0"/>
                  <a:t>.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 smtClean="0"/>
                  <a:t>Hãy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tròn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b = 6 547,12 </a:t>
                </a:r>
                <a:r>
                  <a:rPr lang="en-US" sz="2000" dirty="0" err="1" smtClean="0"/>
                  <a:t>đến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trăm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914" y="1325366"/>
                <a:ext cx="6421348" cy="1525610"/>
              </a:xfrm>
              <a:prstGeom prst="rect">
                <a:avLst/>
              </a:prstGeom>
              <a:blipFill rotWithShape="0">
                <a:blip r:embed="rId3"/>
                <a:stretch>
                  <a:fillRect l="-855" r="-950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63083" y="3046215"/>
                <a:ext cx="3801438" cy="970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2,23606... 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2,236</a:t>
                </a:r>
                <a:endParaRPr lang="en-US" sz="2000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b = 6547,2 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6500</a:t>
                </a:r>
                <a:endParaRPr lang="en-US" sz="2000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083" y="3046215"/>
                <a:ext cx="3801438" cy="970907"/>
              </a:xfrm>
              <a:prstGeom prst="rect">
                <a:avLst/>
              </a:prstGeom>
              <a:blipFill rotWithShape="0">
                <a:blip r:embed="rId4"/>
                <a:stretch>
                  <a:fillRect l="-1766" b="-10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58" y="2938336"/>
            <a:ext cx="1705511" cy="9658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8246" y="3131558"/>
            <a:ext cx="1376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Giải</a:t>
            </a:r>
            <a:endParaRPr lang="en-US" sz="2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25" y="310401"/>
            <a:ext cx="1225402" cy="7681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7" y="3531668"/>
            <a:ext cx="996544" cy="1425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525" y="137376"/>
            <a:ext cx="694126" cy="9411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7" name="Google Shape;1657;p52"/>
          <p:cNvGrpSpPr/>
          <p:nvPr/>
        </p:nvGrpSpPr>
        <p:grpSpPr>
          <a:xfrm flipH="1">
            <a:off x="7667325" y="861875"/>
            <a:ext cx="1083325" cy="312850"/>
            <a:chOff x="455125" y="861875"/>
            <a:chExt cx="1083325" cy="312850"/>
          </a:xfrm>
        </p:grpSpPr>
        <p:sp>
          <p:nvSpPr>
            <p:cNvPr id="1658" name="Google Shape;1658;p52"/>
            <p:cNvSpPr/>
            <p:nvPr/>
          </p:nvSpPr>
          <p:spPr>
            <a:xfrm>
              <a:off x="455125" y="862100"/>
              <a:ext cx="1083325" cy="312625"/>
            </a:xfrm>
            <a:custGeom>
              <a:avLst/>
              <a:gdLst/>
              <a:ahLst/>
              <a:cxnLst/>
              <a:rect l="l" t="t" r="r" b="b"/>
              <a:pathLst>
                <a:path w="43333" h="12505" extrusionOk="0">
                  <a:moveTo>
                    <a:pt x="9170" y="0"/>
                  </a:moveTo>
                  <a:lnTo>
                    <a:pt x="0" y="6190"/>
                  </a:lnTo>
                  <a:lnTo>
                    <a:pt x="9170" y="12505"/>
                  </a:lnTo>
                  <a:lnTo>
                    <a:pt x="43333" y="12505"/>
                  </a:lnTo>
                  <a:lnTo>
                    <a:pt x="433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52"/>
            <p:cNvSpPr/>
            <p:nvPr/>
          </p:nvSpPr>
          <p:spPr>
            <a:xfrm>
              <a:off x="455125" y="861875"/>
              <a:ext cx="229275" cy="312625"/>
            </a:xfrm>
            <a:custGeom>
              <a:avLst/>
              <a:gdLst/>
              <a:ahLst/>
              <a:cxnLst/>
              <a:rect l="l" t="t" r="r" b="b"/>
              <a:pathLst>
                <a:path w="9171" h="12505" extrusionOk="0">
                  <a:moveTo>
                    <a:pt x="9170" y="12505"/>
                  </a:moveTo>
                  <a:lnTo>
                    <a:pt x="0" y="6190"/>
                  </a:lnTo>
                  <a:lnTo>
                    <a:pt x="91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1641;p51"/>
          <p:cNvSpPr/>
          <p:nvPr/>
        </p:nvSpPr>
        <p:spPr>
          <a:xfrm>
            <a:off x="1334329" y="781807"/>
            <a:ext cx="2436287" cy="472759"/>
          </a:xfrm>
          <a:prstGeom prst="homePlate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/>
              <a:t>Bài</a:t>
            </a:r>
            <a:r>
              <a:rPr lang="en-US" sz="2000" b="1" dirty="0" smtClean="0"/>
              <a:t> 3 (SGK - tr42)</a:t>
            </a:r>
            <a:endParaRPr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72548" y="1254566"/>
                <a:ext cx="7163891" cy="96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a) </a:t>
                </a:r>
                <a:r>
                  <a:rPr lang="en-US" sz="1800" dirty="0" err="1" smtClean="0"/>
                  <a:t>Hãy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làm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tròn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 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1800" dirty="0" smtClean="0"/>
                  <a:t> = 3,741657... </a:t>
                </a:r>
                <a:r>
                  <a:rPr lang="en-US" sz="1800" dirty="0" err="1"/>
                  <a:t>v</a:t>
                </a:r>
                <a:r>
                  <a:rPr lang="en-US" sz="1800" dirty="0" err="1" smtClean="0"/>
                  <a:t>ới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độ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chính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xác</a:t>
                </a:r>
                <a:r>
                  <a:rPr lang="en-US" sz="1800" dirty="0" smtClean="0"/>
                  <a:t> d = 0,005.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b) </a:t>
                </a:r>
                <a:r>
                  <a:rPr lang="en-US" sz="1800" dirty="0" err="1" smtClean="0"/>
                  <a:t>Hãy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làm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tròn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số</a:t>
                </a:r>
                <a:r>
                  <a:rPr lang="en-US" sz="1800" dirty="0" smtClean="0"/>
                  <a:t> 9 214 235 </a:t>
                </a:r>
                <a:r>
                  <a:rPr lang="en-US" sz="1800" dirty="0" err="1" smtClean="0"/>
                  <a:t>với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độ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chính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xác</a:t>
                </a:r>
                <a:r>
                  <a:rPr lang="en-US" sz="1800" dirty="0" smtClean="0"/>
                  <a:t> d = 500. </a:t>
                </a:r>
                <a:endParaRPr lang="en-US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548" y="1254566"/>
                <a:ext cx="7163891" cy="962508"/>
              </a:xfrm>
              <a:prstGeom prst="rect">
                <a:avLst/>
              </a:prstGeom>
              <a:blipFill rotWithShape="0">
                <a:blip r:embed="rId3"/>
                <a:stretch>
                  <a:fillRect l="-680" r="-170"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26" y="2130990"/>
            <a:ext cx="1407559" cy="6651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42535" y="2216387"/>
            <a:ext cx="883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291942" y="2710089"/>
                <a:ext cx="6654722" cy="1793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a)  </a:t>
                </a:r>
                <a:r>
                  <a:rPr lang="en-US" sz="1800" dirty="0" err="1"/>
                  <a:t>Vì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độ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chính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xác</a:t>
                </a:r>
                <a:r>
                  <a:rPr lang="en-US" sz="1800" dirty="0"/>
                  <a:t> d </a:t>
                </a:r>
                <a:r>
                  <a:rPr lang="en-US" sz="1800" dirty="0" smtClean="0"/>
                  <a:t>= 0,005 </a:t>
                </a:r>
                <a:r>
                  <a:rPr lang="en-US" sz="1800" dirty="0"/>
                  <a:t>⇒ ta </a:t>
                </a:r>
                <a:r>
                  <a:rPr lang="en-US" sz="1800" dirty="0" err="1"/>
                  <a:t>làm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tròn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3,741657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phần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trăm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kết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quả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 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1800" dirty="0" smtClean="0"/>
                  <a:t> = 3,741657...</a:t>
                </a:r>
                <a:r>
                  <a:rPr lang="en-US" sz="1800" dirty="0"/>
                  <a:t>≈  </a:t>
                </a:r>
                <a:r>
                  <a:rPr lang="en-US" sz="1800" dirty="0" smtClean="0"/>
                  <a:t>3,74.</a:t>
                </a:r>
                <a:endParaRPr lang="en-US" sz="18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b) </a:t>
                </a:r>
                <a:r>
                  <a:rPr lang="en-US" sz="1800" dirty="0" err="1"/>
                  <a:t>Vì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độ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chính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xác</a:t>
                </a:r>
                <a:r>
                  <a:rPr lang="en-US" sz="1800" dirty="0"/>
                  <a:t> d = 500 ⇒ ta </a:t>
                </a:r>
                <a:r>
                  <a:rPr lang="en-US" sz="1800" dirty="0" err="1"/>
                  <a:t>làm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tròn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9 214 235 </a:t>
                </a:r>
                <a:r>
                  <a:rPr lang="en-US" sz="1800" dirty="0" err="1"/>
                  <a:t>đến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hàng</a:t>
                </a:r>
                <a:r>
                  <a:rPr lang="en-US" sz="1800" dirty="0"/>
                  <a:t> </a:t>
                </a:r>
                <a:r>
                  <a:rPr lang="en-US" sz="1800" dirty="0" err="1"/>
                  <a:t>nghìn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có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kết</a:t>
                </a:r>
                <a:r>
                  <a:rPr lang="en-US" sz="1800" dirty="0"/>
                  <a:t> </a:t>
                </a:r>
                <a:r>
                  <a:rPr lang="en-US" sz="1800" dirty="0" err="1"/>
                  <a:t>quả</a:t>
                </a:r>
                <a:r>
                  <a:rPr lang="en-US" sz="1800" dirty="0"/>
                  <a:t> </a:t>
                </a:r>
                <a:r>
                  <a:rPr lang="en-US" sz="1800" dirty="0" err="1"/>
                  <a:t>là</a:t>
                </a:r>
                <a:r>
                  <a:rPr lang="en-US" sz="1800" dirty="0"/>
                  <a:t>:  9 214 235 ≈ 9 214 000.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942" y="2710089"/>
                <a:ext cx="6654722" cy="1793504"/>
              </a:xfrm>
              <a:prstGeom prst="rect">
                <a:avLst/>
              </a:prstGeom>
              <a:blipFill rotWithShape="0">
                <a:blip r:embed="rId5"/>
                <a:stretch>
                  <a:fillRect l="-824" r="-641" b="-1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22" y="0"/>
            <a:ext cx="1418297" cy="13870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7773" y="779682"/>
            <a:ext cx="4587300" cy="423600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VẬN DỤNG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" name="Google Shape;1641;p51"/>
          <p:cNvSpPr/>
          <p:nvPr/>
        </p:nvSpPr>
        <p:spPr>
          <a:xfrm>
            <a:off x="1119629" y="1316063"/>
            <a:ext cx="2436287" cy="472759"/>
          </a:xfrm>
          <a:prstGeom prst="homePlate">
            <a:avLst>
              <a:gd name="adj" fmla="val 50000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/>
              <a:t>Bài</a:t>
            </a:r>
            <a:r>
              <a:rPr lang="en-US" sz="2000" b="1" dirty="0" smtClean="0"/>
              <a:t> 4 (SGK - tr42)</a:t>
            </a:r>
            <a:endParaRPr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8556" y="1788822"/>
            <a:ext cx="6585734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Dân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Việt</a:t>
            </a:r>
            <a:r>
              <a:rPr lang="en-US" sz="2000" dirty="0" smtClean="0"/>
              <a:t> Nam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ngày</a:t>
            </a:r>
            <a:r>
              <a:rPr lang="en-US" sz="2000" dirty="0" smtClean="0"/>
              <a:t> 20/01/2021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/>
              <a:t>97 800 744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.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triệu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0" b="4773"/>
          <a:stretch/>
        </p:blipFill>
        <p:spPr>
          <a:xfrm>
            <a:off x="934948" y="2747482"/>
            <a:ext cx="2743728" cy="1635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7145">
            <a:off x="5394860" y="2750597"/>
            <a:ext cx="218231" cy="5111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78676" y="3333022"/>
            <a:ext cx="4538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dirty="0">
                <a:solidFill>
                  <a:srgbClr val="C00000"/>
                </a:solidFill>
              </a:rPr>
              <a:t>97 800 744 người ≈ 98 000 000 người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8" name="Google Shape;1708;p55"/>
          <p:cNvGrpSpPr/>
          <p:nvPr/>
        </p:nvGrpSpPr>
        <p:grpSpPr>
          <a:xfrm>
            <a:off x="3174715" y="332826"/>
            <a:ext cx="2763748" cy="540477"/>
            <a:chOff x="1913600" y="1709563"/>
            <a:chExt cx="5318300" cy="1192200"/>
          </a:xfrm>
        </p:grpSpPr>
        <p:sp>
          <p:nvSpPr>
            <p:cNvPr id="1709" name="Google Shape;1709;p55"/>
            <p:cNvSpPr/>
            <p:nvPr/>
          </p:nvSpPr>
          <p:spPr>
            <a:xfrm>
              <a:off x="1913600" y="1709563"/>
              <a:ext cx="906900" cy="11922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5"/>
            <p:cNvSpPr/>
            <p:nvPr/>
          </p:nvSpPr>
          <p:spPr>
            <a:xfrm flipH="1">
              <a:off x="6325000" y="1709563"/>
              <a:ext cx="906900" cy="1192200"/>
            </a:xfrm>
            <a:prstGeom prst="chevron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1" name="Google Shape;1711;p55"/>
          <p:cNvSpPr txBox="1">
            <a:spLocks noGrp="1"/>
          </p:cNvSpPr>
          <p:nvPr>
            <p:ph type="title"/>
          </p:nvPr>
        </p:nvSpPr>
        <p:spPr>
          <a:xfrm>
            <a:off x="3402214" y="332826"/>
            <a:ext cx="2289669" cy="5404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rgbClr val="002060"/>
                </a:solidFill>
                <a:latin typeface="+mn-lt"/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 5 (SGK - tr42)</a:t>
            </a:r>
            <a:endParaRPr sz="20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713" name="Google Shape;1713;p55"/>
          <p:cNvGrpSpPr/>
          <p:nvPr/>
        </p:nvGrpSpPr>
        <p:grpSpPr>
          <a:xfrm rot="628161">
            <a:off x="197343" y="892355"/>
            <a:ext cx="1128352" cy="1005848"/>
            <a:chOff x="6122324" y="1469025"/>
            <a:chExt cx="1128412" cy="1005901"/>
          </a:xfrm>
        </p:grpSpPr>
        <p:sp>
          <p:nvSpPr>
            <p:cNvPr id="1714" name="Google Shape;1714;p55"/>
            <p:cNvSpPr/>
            <p:nvPr/>
          </p:nvSpPr>
          <p:spPr>
            <a:xfrm rot="-1868244">
              <a:off x="6207549" y="1673728"/>
              <a:ext cx="957962" cy="596496"/>
            </a:xfrm>
            <a:custGeom>
              <a:avLst/>
              <a:gdLst/>
              <a:ahLst/>
              <a:cxnLst/>
              <a:rect l="l" t="t" r="r" b="b"/>
              <a:pathLst>
                <a:path w="29569" h="18413" extrusionOk="0">
                  <a:moveTo>
                    <a:pt x="3247" y="1"/>
                  </a:moveTo>
                  <a:lnTo>
                    <a:pt x="3796" y="2590"/>
                  </a:lnTo>
                  <a:lnTo>
                    <a:pt x="1650" y="4063"/>
                  </a:lnTo>
                  <a:lnTo>
                    <a:pt x="2147" y="6741"/>
                  </a:lnTo>
                  <a:lnTo>
                    <a:pt x="1" y="8178"/>
                  </a:lnTo>
                  <a:lnTo>
                    <a:pt x="25773" y="18412"/>
                  </a:lnTo>
                  <a:lnTo>
                    <a:pt x="27919" y="16975"/>
                  </a:lnTo>
                  <a:lnTo>
                    <a:pt x="27405" y="14315"/>
                  </a:lnTo>
                  <a:lnTo>
                    <a:pt x="29569" y="12825"/>
                  </a:lnTo>
                  <a:lnTo>
                    <a:pt x="29019" y="10235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5"/>
            <p:cNvSpPr/>
            <p:nvPr/>
          </p:nvSpPr>
          <p:spPr>
            <a:xfrm rot="-1868244">
              <a:off x="6625211" y="1838125"/>
              <a:ext cx="124147" cy="273547"/>
            </a:xfrm>
            <a:custGeom>
              <a:avLst/>
              <a:gdLst/>
              <a:ahLst/>
              <a:cxnLst/>
              <a:rect l="l" t="t" r="r" b="b"/>
              <a:pathLst>
                <a:path w="3832" h="8444" extrusionOk="0">
                  <a:moveTo>
                    <a:pt x="3176" y="1"/>
                  </a:moveTo>
                  <a:lnTo>
                    <a:pt x="3140" y="36"/>
                  </a:lnTo>
                  <a:lnTo>
                    <a:pt x="3193" y="2466"/>
                  </a:lnTo>
                  <a:lnTo>
                    <a:pt x="1491" y="4187"/>
                  </a:lnTo>
                  <a:lnTo>
                    <a:pt x="1544" y="6617"/>
                  </a:lnTo>
                  <a:lnTo>
                    <a:pt x="1" y="8195"/>
                  </a:lnTo>
                  <a:lnTo>
                    <a:pt x="621" y="8444"/>
                  </a:lnTo>
                  <a:lnTo>
                    <a:pt x="2182" y="6883"/>
                  </a:lnTo>
                  <a:lnTo>
                    <a:pt x="2129" y="4453"/>
                  </a:lnTo>
                  <a:lnTo>
                    <a:pt x="3832" y="2714"/>
                  </a:lnTo>
                  <a:lnTo>
                    <a:pt x="3779" y="284"/>
                  </a:lnTo>
                  <a:lnTo>
                    <a:pt x="3814" y="249"/>
                  </a:lnTo>
                  <a:lnTo>
                    <a:pt x="3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5"/>
            <p:cNvSpPr/>
            <p:nvPr/>
          </p:nvSpPr>
          <p:spPr>
            <a:xfrm rot="-1868244">
              <a:off x="6960833" y="1782428"/>
              <a:ext cx="124147" cy="273547"/>
            </a:xfrm>
            <a:custGeom>
              <a:avLst/>
              <a:gdLst/>
              <a:ahLst/>
              <a:cxnLst/>
              <a:rect l="l" t="t" r="r" b="b"/>
              <a:pathLst>
                <a:path w="3832" h="8444" extrusionOk="0">
                  <a:moveTo>
                    <a:pt x="3175" y="0"/>
                  </a:moveTo>
                  <a:lnTo>
                    <a:pt x="3157" y="18"/>
                  </a:lnTo>
                  <a:lnTo>
                    <a:pt x="3211" y="2448"/>
                  </a:lnTo>
                  <a:lnTo>
                    <a:pt x="1508" y="4186"/>
                  </a:lnTo>
                  <a:lnTo>
                    <a:pt x="1543" y="6616"/>
                  </a:lnTo>
                  <a:lnTo>
                    <a:pt x="0" y="8195"/>
                  </a:lnTo>
                  <a:lnTo>
                    <a:pt x="639" y="8443"/>
                  </a:lnTo>
                  <a:lnTo>
                    <a:pt x="2182" y="6864"/>
                  </a:lnTo>
                  <a:lnTo>
                    <a:pt x="2129" y="4434"/>
                  </a:lnTo>
                  <a:lnTo>
                    <a:pt x="3831" y="2714"/>
                  </a:lnTo>
                  <a:lnTo>
                    <a:pt x="3796" y="284"/>
                  </a:lnTo>
                  <a:lnTo>
                    <a:pt x="3814" y="248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5"/>
            <p:cNvSpPr/>
            <p:nvPr/>
          </p:nvSpPr>
          <p:spPr>
            <a:xfrm rot="-1868244">
              <a:off x="6849125" y="1800893"/>
              <a:ext cx="124147" cy="273547"/>
            </a:xfrm>
            <a:custGeom>
              <a:avLst/>
              <a:gdLst/>
              <a:ahLst/>
              <a:cxnLst/>
              <a:rect l="l" t="t" r="r" b="b"/>
              <a:pathLst>
                <a:path w="3832" h="8444" extrusionOk="0">
                  <a:moveTo>
                    <a:pt x="3175" y="0"/>
                  </a:moveTo>
                  <a:lnTo>
                    <a:pt x="3140" y="36"/>
                  </a:lnTo>
                  <a:lnTo>
                    <a:pt x="3193" y="2448"/>
                  </a:lnTo>
                  <a:lnTo>
                    <a:pt x="1490" y="4186"/>
                  </a:lnTo>
                  <a:lnTo>
                    <a:pt x="1543" y="6616"/>
                  </a:lnTo>
                  <a:lnTo>
                    <a:pt x="0" y="8195"/>
                  </a:lnTo>
                  <a:lnTo>
                    <a:pt x="621" y="8443"/>
                  </a:lnTo>
                  <a:lnTo>
                    <a:pt x="2182" y="6865"/>
                  </a:lnTo>
                  <a:lnTo>
                    <a:pt x="2129" y="4435"/>
                  </a:lnTo>
                  <a:lnTo>
                    <a:pt x="3831" y="2714"/>
                  </a:lnTo>
                  <a:lnTo>
                    <a:pt x="3778" y="284"/>
                  </a:lnTo>
                  <a:lnTo>
                    <a:pt x="3814" y="24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5"/>
            <p:cNvSpPr/>
            <p:nvPr/>
          </p:nvSpPr>
          <p:spPr>
            <a:xfrm rot="-1868244">
              <a:off x="6736426" y="1820001"/>
              <a:ext cx="124730" cy="273547"/>
            </a:xfrm>
            <a:custGeom>
              <a:avLst/>
              <a:gdLst/>
              <a:ahLst/>
              <a:cxnLst/>
              <a:rect l="l" t="t" r="r" b="b"/>
              <a:pathLst>
                <a:path w="3850" h="8444" extrusionOk="0">
                  <a:moveTo>
                    <a:pt x="3193" y="0"/>
                  </a:moveTo>
                  <a:lnTo>
                    <a:pt x="3158" y="36"/>
                  </a:lnTo>
                  <a:lnTo>
                    <a:pt x="3211" y="2466"/>
                  </a:lnTo>
                  <a:lnTo>
                    <a:pt x="1508" y="4186"/>
                  </a:lnTo>
                  <a:lnTo>
                    <a:pt x="1561" y="6616"/>
                  </a:lnTo>
                  <a:lnTo>
                    <a:pt x="1" y="8195"/>
                  </a:lnTo>
                  <a:lnTo>
                    <a:pt x="639" y="8443"/>
                  </a:lnTo>
                  <a:lnTo>
                    <a:pt x="2182" y="6865"/>
                  </a:lnTo>
                  <a:lnTo>
                    <a:pt x="2129" y="4435"/>
                  </a:lnTo>
                  <a:lnTo>
                    <a:pt x="3850" y="2714"/>
                  </a:lnTo>
                  <a:lnTo>
                    <a:pt x="3796" y="284"/>
                  </a:lnTo>
                  <a:lnTo>
                    <a:pt x="3814" y="249"/>
                  </a:lnTo>
                  <a:lnTo>
                    <a:pt x="3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5"/>
            <p:cNvSpPr/>
            <p:nvPr/>
          </p:nvSpPr>
          <p:spPr>
            <a:xfrm rot="-1868244">
              <a:off x="6289234" y="1893945"/>
              <a:ext cx="124730" cy="274097"/>
            </a:xfrm>
            <a:custGeom>
              <a:avLst/>
              <a:gdLst/>
              <a:ahLst/>
              <a:cxnLst/>
              <a:rect l="l" t="t" r="r" b="b"/>
              <a:pathLst>
                <a:path w="3850" h="8461" extrusionOk="0">
                  <a:moveTo>
                    <a:pt x="3193" y="0"/>
                  </a:moveTo>
                  <a:lnTo>
                    <a:pt x="3158" y="36"/>
                  </a:lnTo>
                  <a:lnTo>
                    <a:pt x="3211" y="2466"/>
                  </a:lnTo>
                  <a:lnTo>
                    <a:pt x="1508" y="4204"/>
                  </a:lnTo>
                  <a:lnTo>
                    <a:pt x="1561" y="6634"/>
                  </a:lnTo>
                  <a:lnTo>
                    <a:pt x="0" y="8195"/>
                  </a:lnTo>
                  <a:lnTo>
                    <a:pt x="639" y="8461"/>
                  </a:lnTo>
                  <a:lnTo>
                    <a:pt x="2200" y="6882"/>
                  </a:lnTo>
                  <a:lnTo>
                    <a:pt x="2146" y="4452"/>
                  </a:lnTo>
                  <a:lnTo>
                    <a:pt x="3849" y="2714"/>
                  </a:lnTo>
                  <a:lnTo>
                    <a:pt x="3796" y="284"/>
                  </a:lnTo>
                  <a:lnTo>
                    <a:pt x="3832" y="248"/>
                  </a:lnTo>
                  <a:lnTo>
                    <a:pt x="3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5"/>
            <p:cNvSpPr/>
            <p:nvPr/>
          </p:nvSpPr>
          <p:spPr>
            <a:xfrm rot="-1868244">
              <a:off x="6512962" y="1856741"/>
              <a:ext cx="124730" cy="273547"/>
            </a:xfrm>
            <a:custGeom>
              <a:avLst/>
              <a:gdLst/>
              <a:ahLst/>
              <a:cxnLst/>
              <a:rect l="l" t="t" r="r" b="b"/>
              <a:pathLst>
                <a:path w="3850" h="8444" extrusionOk="0">
                  <a:moveTo>
                    <a:pt x="3194" y="1"/>
                  </a:moveTo>
                  <a:lnTo>
                    <a:pt x="3158" y="36"/>
                  </a:lnTo>
                  <a:lnTo>
                    <a:pt x="3211" y="2466"/>
                  </a:lnTo>
                  <a:lnTo>
                    <a:pt x="1509" y="4187"/>
                  </a:lnTo>
                  <a:lnTo>
                    <a:pt x="1562" y="6617"/>
                  </a:lnTo>
                  <a:lnTo>
                    <a:pt x="1" y="8195"/>
                  </a:lnTo>
                  <a:lnTo>
                    <a:pt x="639" y="8444"/>
                  </a:lnTo>
                  <a:lnTo>
                    <a:pt x="2183" y="6883"/>
                  </a:lnTo>
                  <a:lnTo>
                    <a:pt x="2147" y="4453"/>
                  </a:lnTo>
                  <a:lnTo>
                    <a:pt x="3850" y="2715"/>
                  </a:lnTo>
                  <a:lnTo>
                    <a:pt x="3797" y="285"/>
                  </a:lnTo>
                  <a:lnTo>
                    <a:pt x="3832" y="249"/>
                  </a:lnTo>
                  <a:lnTo>
                    <a:pt x="31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5"/>
            <p:cNvSpPr/>
            <p:nvPr/>
          </p:nvSpPr>
          <p:spPr>
            <a:xfrm rot="-1868244">
              <a:off x="6401445" y="1875307"/>
              <a:ext cx="124180" cy="274130"/>
            </a:xfrm>
            <a:custGeom>
              <a:avLst/>
              <a:gdLst/>
              <a:ahLst/>
              <a:cxnLst/>
              <a:rect l="l" t="t" r="r" b="b"/>
              <a:pathLst>
                <a:path w="3833" h="8462" extrusionOk="0">
                  <a:moveTo>
                    <a:pt x="3176" y="1"/>
                  </a:moveTo>
                  <a:lnTo>
                    <a:pt x="3158" y="36"/>
                  </a:lnTo>
                  <a:lnTo>
                    <a:pt x="3194" y="2466"/>
                  </a:lnTo>
                  <a:lnTo>
                    <a:pt x="1491" y="4187"/>
                  </a:lnTo>
                  <a:lnTo>
                    <a:pt x="1544" y="6617"/>
                  </a:lnTo>
                  <a:lnTo>
                    <a:pt x="1" y="8196"/>
                  </a:lnTo>
                  <a:lnTo>
                    <a:pt x="639" y="8462"/>
                  </a:lnTo>
                  <a:lnTo>
                    <a:pt x="2183" y="6883"/>
                  </a:lnTo>
                  <a:lnTo>
                    <a:pt x="2129" y="4453"/>
                  </a:lnTo>
                  <a:lnTo>
                    <a:pt x="3832" y="2715"/>
                  </a:lnTo>
                  <a:lnTo>
                    <a:pt x="3779" y="285"/>
                  </a:lnTo>
                  <a:lnTo>
                    <a:pt x="3814" y="249"/>
                  </a:lnTo>
                  <a:lnTo>
                    <a:pt x="3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07527" y="976046"/>
            <a:ext cx="64809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chung</a:t>
            </a:r>
            <a:r>
              <a:rPr lang="en-US" sz="2000" dirty="0" smtClean="0"/>
              <a:t> 9 </a:t>
            </a:r>
            <a:r>
              <a:rPr lang="en-US" sz="2000" dirty="0" err="1" smtClean="0"/>
              <a:t>tháng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2019,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 du </a:t>
            </a:r>
            <a:r>
              <a:rPr lang="en-US" sz="2000" dirty="0" err="1" smtClean="0"/>
              <a:t>lịch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Việt</a:t>
            </a:r>
            <a:r>
              <a:rPr lang="en-US" sz="2000" dirty="0" smtClean="0"/>
              <a:t> Nam </a:t>
            </a:r>
            <a:r>
              <a:rPr lang="en-US" sz="2000" dirty="0" err="1" smtClean="0"/>
              <a:t>đạt</a:t>
            </a:r>
            <a:r>
              <a:rPr lang="en-US" sz="2000" dirty="0" smtClean="0"/>
              <a:t> 12 870 506 </a:t>
            </a:r>
            <a:r>
              <a:rPr lang="en-US" sz="2000" dirty="0" err="1" smtClean="0"/>
              <a:t>lượt</a:t>
            </a:r>
            <a:r>
              <a:rPr lang="en-US" sz="2000" dirty="0" smtClean="0"/>
              <a:t> </a:t>
            </a:r>
            <a:r>
              <a:rPr lang="en-US" sz="2000" dirty="0" err="1" smtClean="0"/>
              <a:t>khách</a:t>
            </a:r>
            <a:r>
              <a:rPr lang="en-US" sz="2000" dirty="0" smtClean="0"/>
              <a:t>.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trăm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08215" y="2371178"/>
            <a:ext cx="2618193" cy="2398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87397" y="3249770"/>
            <a:ext cx="3102131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vi-VN" sz="2000" b="1" dirty="0"/>
              <a:t>12 870 506 </a:t>
            </a:r>
            <a:r>
              <a:rPr lang="vi-VN" sz="2000" b="1" dirty="0" smtClean="0"/>
              <a:t>≈ </a:t>
            </a:r>
            <a:r>
              <a:rPr lang="vi-VN" sz="2000" b="1" dirty="0"/>
              <a:t>12 870 500 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30297">
            <a:off x="5280313" y="2408307"/>
            <a:ext cx="845010" cy="75016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1" grpId="0" animBg="1"/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37"/>
          <p:cNvSpPr/>
          <p:nvPr/>
        </p:nvSpPr>
        <p:spPr>
          <a:xfrm rot="5400000">
            <a:off x="3200418" y="-888698"/>
            <a:ext cx="2907550" cy="6698753"/>
          </a:xfrm>
          <a:custGeom>
            <a:avLst/>
            <a:gdLst/>
            <a:ahLst/>
            <a:cxnLst/>
            <a:rect l="l" t="t" r="r" b="b"/>
            <a:pathLst>
              <a:path w="33808" h="46047" extrusionOk="0">
                <a:moveTo>
                  <a:pt x="0" y="0"/>
                </a:moveTo>
                <a:lnTo>
                  <a:pt x="0" y="2767"/>
                </a:lnTo>
                <a:lnTo>
                  <a:pt x="1401" y="2767"/>
                </a:lnTo>
                <a:lnTo>
                  <a:pt x="1401" y="2324"/>
                </a:lnTo>
                <a:lnTo>
                  <a:pt x="3086" y="2324"/>
                </a:lnTo>
                <a:lnTo>
                  <a:pt x="3086" y="4027"/>
                </a:lnTo>
                <a:lnTo>
                  <a:pt x="1401" y="4027"/>
                </a:lnTo>
                <a:lnTo>
                  <a:pt x="1401" y="3494"/>
                </a:lnTo>
                <a:lnTo>
                  <a:pt x="0" y="3494"/>
                </a:lnTo>
                <a:lnTo>
                  <a:pt x="0" y="5658"/>
                </a:lnTo>
                <a:lnTo>
                  <a:pt x="1401" y="5658"/>
                </a:lnTo>
                <a:lnTo>
                  <a:pt x="1401" y="5162"/>
                </a:lnTo>
                <a:lnTo>
                  <a:pt x="3086" y="5162"/>
                </a:lnTo>
                <a:lnTo>
                  <a:pt x="3086" y="6865"/>
                </a:lnTo>
                <a:lnTo>
                  <a:pt x="1401" y="6865"/>
                </a:lnTo>
                <a:lnTo>
                  <a:pt x="1401" y="6386"/>
                </a:lnTo>
                <a:lnTo>
                  <a:pt x="0" y="6386"/>
                </a:lnTo>
                <a:lnTo>
                  <a:pt x="0" y="8479"/>
                </a:lnTo>
                <a:lnTo>
                  <a:pt x="1401" y="8479"/>
                </a:lnTo>
                <a:lnTo>
                  <a:pt x="1401" y="8000"/>
                </a:lnTo>
                <a:lnTo>
                  <a:pt x="3086" y="8000"/>
                </a:lnTo>
                <a:lnTo>
                  <a:pt x="3086" y="9685"/>
                </a:lnTo>
                <a:lnTo>
                  <a:pt x="1401" y="9685"/>
                </a:lnTo>
                <a:lnTo>
                  <a:pt x="1401" y="9206"/>
                </a:lnTo>
                <a:lnTo>
                  <a:pt x="0" y="9206"/>
                </a:lnTo>
                <a:lnTo>
                  <a:pt x="0" y="11352"/>
                </a:lnTo>
                <a:lnTo>
                  <a:pt x="1401" y="11352"/>
                </a:lnTo>
                <a:lnTo>
                  <a:pt x="1401" y="10838"/>
                </a:lnTo>
                <a:lnTo>
                  <a:pt x="3086" y="10838"/>
                </a:lnTo>
                <a:lnTo>
                  <a:pt x="3086" y="12523"/>
                </a:lnTo>
                <a:lnTo>
                  <a:pt x="1401" y="12523"/>
                </a:lnTo>
                <a:lnTo>
                  <a:pt x="1401" y="12079"/>
                </a:lnTo>
                <a:lnTo>
                  <a:pt x="0" y="12079"/>
                </a:lnTo>
                <a:lnTo>
                  <a:pt x="0" y="14155"/>
                </a:lnTo>
                <a:lnTo>
                  <a:pt x="1401" y="14155"/>
                </a:lnTo>
                <a:lnTo>
                  <a:pt x="1401" y="13658"/>
                </a:lnTo>
                <a:lnTo>
                  <a:pt x="3086" y="13658"/>
                </a:lnTo>
                <a:lnTo>
                  <a:pt x="3086" y="15361"/>
                </a:lnTo>
                <a:lnTo>
                  <a:pt x="1401" y="15361"/>
                </a:lnTo>
                <a:lnTo>
                  <a:pt x="1401" y="14882"/>
                </a:lnTo>
                <a:lnTo>
                  <a:pt x="0" y="14882"/>
                </a:lnTo>
                <a:lnTo>
                  <a:pt x="0" y="17010"/>
                </a:lnTo>
                <a:lnTo>
                  <a:pt x="1401" y="17010"/>
                </a:lnTo>
                <a:lnTo>
                  <a:pt x="1401" y="16496"/>
                </a:lnTo>
                <a:lnTo>
                  <a:pt x="3086" y="16496"/>
                </a:lnTo>
                <a:lnTo>
                  <a:pt x="3086" y="18199"/>
                </a:lnTo>
                <a:lnTo>
                  <a:pt x="1401" y="18199"/>
                </a:lnTo>
                <a:lnTo>
                  <a:pt x="1401" y="17738"/>
                </a:lnTo>
                <a:lnTo>
                  <a:pt x="0" y="17738"/>
                </a:lnTo>
                <a:lnTo>
                  <a:pt x="0" y="19813"/>
                </a:lnTo>
                <a:lnTo>
                  <a:pt x="1401" y="19813"/>
                </a:lnTo>
                <a:lnTo>
                  <a:pt x="1401" y="19334"/>
                </a:lnTo>
                <a:lnTo>
                  <a:pt x="3086" y="19334"/>
                </a:lnTo>
                <a:lnTo>
                  <a:pt x="3086" y="21037"/>
                </a:lnTo>
                <a:lnTo>
                  <a:pt x="1401" y="21037"/>
                </a:lnTo>
                <a:lnTo>
                  <a:pt x="1401" y="20540"/>
                </a:lnTo>
                <a:lnTo>
                  <a:pt x="0" y="20540"/>
                </a:lnTo>
                <a:lnTo>
                  <a:pt x="0" y="22651"/>
                </a:lnTo>
                <a:lnTo>
                  <a:pt x="1401" y="22651"/>
                </a:lnTo>
                <a:lnTo>
                  <a:pt x="1401" y="22172"/>
                </a:lnTo>
                <a:lnTo>
                  <a:pt x="3086" y="22172"/>
                </a:lnTo>
                <a:lnTo>
                  <a:pt x="3086" y="23875"/>
                </a:lnTo>
                <a:lnTo>
                  <a:pt x="1401" y="23875"/>
                </a:lnTo>
                <a:lnTo>
                  <a:pt x="1401" y="23378"/>
                </a:lnTo>
                <a:lnTo>
                  <a:pt x="0" y="23378"/>
                </a:lnTo>
                <a:lnTo>
                  <a:pt x="0" y="25507"/>
                </a:lnTo>
                <a:lnTo>
                  <a:pt x="1401" y="25507"/>
                </a:lnTo>
                <a:lnTo>
                  <a:pt x="1401" y="25010"/>
                </a:lnTo>
                <a:lnTo>
                  <a:pt x="3086" y="25010"/>
                </a:lnTo>
                <a:lnTo>
                  <a:pt x="3086" y="26713"/>
                </a:lnTo>
                <a:lnTo>
                  <a:pt x="1401" y="26713"/>
                </a:lnTo>
                <a:lnTo>
                  <a:pt x="1401" y="26234"/>
                </a:lnTo>
                <a:lnTo>
                  <a:pt x="0" y="26234"/>
                </a:lnTo>
                <a:lnTo>
                  <a:pt x="0" y="28309"/>
                </a:lnTo>
                <a:lnTo>
                  <a:pt x="1401" y="28309"/>
                </a:lnTo>
                <a:lnTo>
                  <a:pt x="1401" y="27848"/>
                </a:lnTo>
                <a:lnTo>
                  <a:pt x="3086" y="27848"/>
                </a:lnTo>
                <a:lnTo>
                  <a:pt x="3086" y="29533"/>
                </a:lnTo>
                <a:lnTo>
                  <a:pt x="1401" y="29533"/>
                </a:lnTo>
                <a:lnTo>
                  <a:pt x="1401" y="29036"/>
                </a:lnTo>
                <a:lnTo>
                  <a:pt x="0" y="29036"/>
                </a:lnTo>
                <a:lnTo>
                  <a:pt x="0" y="31165"/>
                </a:lnTo>
                <a:lnTo>
                  <a:pt x="1401" y="31165"/>
                </a:lnTo>
                <a:lnTo>
                  <a:pt x="1401" y="30686"/>
                </a:lnTo>
                <a:lnTo>
                  <a:pt x="3086" y="30686"/>
                </a:lnTo>
                <a:lnTo>
                  <a:pt x="3086" y="32371"/>
                </a:lnTo>
                <a:lnTo>
                  <a:pt x="1401" y="32371"/>
                </a:lnTo>
                <a:lnTo>
                  <a:pt x="1401" y="31892"/>
                </a:lnTo>
                <a:lnTo>
                  <a:pt x="0" y="31892"/>
                </a:lnTo>
                <a:lnTo>
                  <a:pt x="0" y="33967"/>
                </a:lnTo>
                <a:lnTo>
                  <a:pt x="1401" y="33967"/>
                </a:lnTo>
                <a:lnTo>
                  <a:pt x="1401" y="33524"/>
                </a:lnTo>
                <a:lnTo>
                  <a:pt x="3086" y="33524"/>
                </a:lnTo>
                <a:lnTo>
                  <a:pt x="3086" y="35209"/>
                </a:lnTo>
                <a:lnTo>
                  <a:pt x="1401" y="35209"/>
                </a:lnTo>
                <a:lnTo>
                  <a:pt x="1401" y="34695"/>
                </a:lnTo>
                <a:lnTo>
                  <a:pt x="0" y="34695"/>
                </a:lnTo>
                <a:lnTo>
                  <a:pt x="0" y="36841"/>
                </a:lnTo>
                <a:lnTo>
                  <a:pt x="1401" y="36841"/>
                </a:lnTo>
                <a:lnTo>
                  <a:pt x="1401" y="36344"/>
                </a:lnTo>
                <a:lnTo>
                  <a:pt x="3086" y="36344"/>
                </a:lnTo>
                <a:lnTo>
                  <a:pt x="3086" y="38047"/>
                </a:lnTo>
                <a:lnTo>
                  <a:pt x="1401" y="38047"/>
                </a:lnTo>
                <a:lnTo>
                  <a:pt x="1401" y="37568"/>
                </a:lnTo>
                <a:lnTo>
                  <a:pt x="0" y="37568"/>
                </a:lnTo>
                <a:lnTo>
                  <a:pt x="0" y="39679"/>
                </a:lnTo>
                <a:lnTo>
                  <a:pt x="1401" y="39679"/>
                </a:lnTo>
                <a:lnTo>
                  <a:pt x="1401" y="39182"/>
                </a:lnTo>
                <a:lnTo>
                  <a:pt x="3086" y="39182"/>
                </a:lnTo>
                <a:lnTo>
                  <a:pt x="3086" y="40885"/>
                </a:lnTo>
                <a:lnTo>
                  <a:pt x="1401" y="40885"/>
                </a:lnTo>
                <a:lnTo>
                  <a:pt x="1401" y="40406"/>
                </a:lnTo>
                <a:lnTo>
                  <a:pt x="0" y="40406"/>
                </a:lnTo>
                <a:lnTo>
                  <a:pt x="0" y="42499"/>
                </a:lnTo>
                <a:lnTo>
                  <a:pt x="1401" y="42499"/>
                </a:lnTo>
                <a:lnTo>
                  <a:pt x="1401" y="42020"/>
                </a:lnTo>
                <a:lnTo>
                  <a:pt x="3086" y="42020"/>
                </a:lnTo>
                <a:lnTo>
                  <a:pt x="3086" y="43723"/>
                </a:lnTo>
                <a:lnTo>
                  <a:pt x="1401" y="43723"/>
                </a:lnTo>
                <a:lnTo>
                  <a:pt x="1401" y="43244"/>
                </a:lnTo>
                <a:lnTo>
                  <a:pt x="0" y="43244"/>
                </a:lnTo>
                <a:lnTo>
                  <a:pt x="0" y="46046"/>
                </a:lnTo>
                <a:lnTo>
                  <a:pt x="33808" y="46046"/>
                </a:lnTo>
                <a:lnTo>
                  <a:pt x="33808" y="0"/>
                </a:lnTo>
                <a:close/>
              </a:path>
            </a:pathLst>
          </a:custGeom>
          <a:solidFill>
            <a:schemeClr val="accent5">
              <a:lumMod val="90000"/>
            </a:schemeClr>
          </a:solidFill>
          <a:ln>
            <a:noFill/>
          </a:ln>
          <a:effectLst>
            <a:outerShdw dist="19050" dir="3240000" algn="bl" rotWithShape="0">
              <a:schemeClr val="accent3">
                <a:alpha val="4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37"/>
          <p:cNvSpPr txBox="1">
            <a:spLocks noGrp="1"/>
          </p:cNvSpPr>
          <p:nvPr>
            <p:ph type="title"/>
          </p:nvPr>
        </p:nvSpPr>
        <p:spPr>
          <a:xfrm flipH="1">
            <a:off x="1726524" y="2110428"/>
            <a:ext cx="5695254" cy="9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BÀI 3: LÀM TRÒN SỐ VÀ ƯỚC LƯỢNG KẾT QUẢ (3 </a:t>
            </a:r>
            <a:r>
              <a:rPr lang="en-US" sz="36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Tiết</a:t>
            </a: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)</a:t>
            </a:r>
            <a:endParaRPr sz="36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95" name="Google Shape;1195;p37"/>
          <p:cNvSpPr/>
          <p:nvPr/>
        </p:nvSpPr>
        <p:spPr>
          <a:xfrm rot="2173104">
            <a:off x="7376397" y="939073"/>
            <a:ext cx="1017628" cy="353062"/>
          </a:xfrm>
          <a:custGeom>
            <a:avLst/>
            <a:gdLst/>
            <a:ahLst/>
            <a:cxnLst/>
            <a:rect l="l" t="t" r="r" b="b"/>
            <a:pathLst>
              <a:path w="37475" h="8302" extrusionOk="0">
                <a:moveTo>
                  <a:pt x="633" y="1"/>
                </a:moveTo>
                <a:lnTo>
                  <a:pt x="385" y="463"/>
                </a:lnTo>
                <a:lnTo>
                  <a:pt x="610" y="992"/>
                </a:lnTo>
                <a:lnTo>
                  <a:pt x="321" y="2409"/>
                </a:lnTo>
                <a:lnTo>
                  <a:pt x="0" y="3263"/>
                </a:lnTo>
                <a:lnTo>
                  <a:pt x="418" y="3741"/>
                </a:lnTo>
                <a:lnTo>
                  <a:pt x="385" y="4867"/>
                </a:lnTo>
                <a:lnTo>
                  <a:pt x="161" y="5380"/>
                </a:lnTo>
                <a:lnTo>
                  <a:pt x="468" y="6818"/>
                </a:lnTo>
                <a:lnTo>
                  <a:pt x="286" y="7177"/>
                </a:lnTo>
                <a:lnTo>
                  <a:pt x="24" y="7435"/>
                </a:lnTo>
                <a:lnTo>
                  <a:pt x="972" y="7735"/>
                </a:lnTo>
                <a:lnTo>
                  <a:pt x="1163" y="8204"/>
                </a:lnTo>
                <a:lnTo>
                  <a:pt x="36666" y="8301"/>
                </a:lnTo>
                <a:lnTo>
                  <a:pt x="36666" y="8301"/>
                </a:lnTo>
                <a:lnTo>
                  <a:pt x="36650" y="8080"/>
                </a:lnTo>
                <a:lnTo>
                  <a:pt x="36745" y="7976"/>
                </a:lnTo>
                <a:lnTo>
                  <a:pt x="36790" y="7544"/>
                </a:lnTo>
                <a:lnTo>
                  <a:pt x="36501" y="6706"/>
                </a:lnTo>
                <a:lnTo>
                  <a:pt x="36692" y="5770"/>
                </a:lnTo>
                <a:lnTo>
                  <a:pt x="36276" y="4725"/>
                </a:lnTo>
                <a:lnTo>
                  <a:pt x="36482" y="4462"/>
                </a:lnTo>
                <a:lnTo>
                  <a:pt x="36976" y="3968"/>
                </a:lnTo>
                <a:lnTo>
                  <a:pt x="37121" y="3334"/>
                </a:lnTo>
                <a:lnTo>
                  <a:pt x="37140" y="2172"/>
                </a:lnTo>
                <a:lnTo>
                  <a:pt x="37475" y="1844"/>
                </a:lnTo>
                <a:lnTo>
                  <a:pt x="36685" y="1163"/>
                </a:lnTo>
                <a:lnTo>
                  <a:pt x="36690" y="384"/>
                </a:lnTo>
                <a:lnTo>
                  <a:pt x="36809" y="61"/>
                </a:lnTo>
                <a:lnTo>
                  <a:pt x="36780" y="1"/>
                </a:lnTo>
                <a:close/>
              </a:path>
            </a:pathLst>
          </a:custGeom>
          <a:solidFill>
            <a:schemeClr val="tx2">
              <a:lumMod val="90000"/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37"/>
          <p:cNvSpPr/>
          <p:nvPr/>
        </p:nvSpPr>
        <p:spPr>
          <a:xfrm rot="2501104">
            <a:off x="893921" y="3618814"/>
            <a:ext cx="1004397" cy="338926"/>
          </a:xfrm>
          <a:custGeom>
            <a:avLst/>
            <a:gdLst/>
            <a:ahLst/>
            <a:cxnLst/>
            <a:rect l="l" t="t" r="r" b="b"/>
            <a:pathLst>
              <a:path w="37475" h="8302" extrusionOk="0">
                <a:moveTo>
                  <a:pt x="633" y="1"/>
                </a:moveTo>
                <a:lnTo>
                  <a:pt x="385" y="463"/>
                </a:lnTo>
                <a:lnTo>
                  <a:pt x="610" y="992"/>
                </a:lnTo>
                <a:lnTo>
                  <a:pt x="321" y="2409"/>
                </a:lnTo>
                <a:lnTo>
                  <a:pt x="0" y="3263"/>
                </a:lnTo>
                <a:lnTo>
                  <a:pt x="418" y="3741"/>
                </a:lnTo>
                <a:lnTo>
                  <a:pt x="385" y="4867"/>
                </a:lnTo>
                <a:lnTo>
                  <a:pt x="161" y="5380"/>
                </a:lnTo>
                <a:lnTo>
                  <a:pt x="468" y="6818"/>
                </a:lnTo>
                <a:lnTo>
                  <a:pt x="286" y="7177"/>
                </a:lnTo>
                <a:lnTo>
                  <a:pt x="24" y="7435"/>
                </a:lnTo>
                <a:lnTo>
                  <a:pt x="972" y="7735"/>
                </a:lnTo>
                <a:lnTo>
                  <a:pt x="1163" y="8204"/>
                </a:lnTo>
                <a:lnTo>
                  <a:pt x="36666" y="8301"/>
                </a:lnTo>
                <a:lnTo>
                  <a:pt x="36666" y="8301"/>
                </a:lnTo>
                <a:lnTo>
                  <a:pt x="36650" y="8080"/>
                </a:lnTo>
                <a:lnTo>
                  <a:pt x="36745" y="7976"/>
                </a:lnTo>
                <a:lnTo>
                  <a:pt x="36790" y="7544"/>
                </a:lnTo>
                <a:lnTo>
                  <a:pt x="36501" y="6706"/>
                </a:lnTo>
                <a:lnTo>
                  <a:pt x="36692" y="5770"/>
                </a:lnTo>
                <a:lnTo>
                  <a:pt x="36276" y="4725"/>
                </a:lnTo>
                <a:lnTo>
                  <a:pt x="36482" y="4462"/>
                </a:lnTo>
                <a:lnTo>
                  <a:pt x="36976" y="3968"/>
                </a:lnTo>
                <a:lnTo>
                  <a:pt x="37121" y="3334"/>
                </a:lnTo>
                <a:lnTo>
                  <a:pt x="37140" y="2172"/>
                </a:lnTo>
                <a:lnTo>
                  <a:pt x="37475" y="1844"/>
                </a:lnTo>
                <a:lnTo>
                  <a:pt x="36685" y="1163"/>
                </a:lnTo>
                <a:lnTo>
                  <a:pt x="36690" y="384"/>
                </a:lnTo>
                <a:lnTo>
                  <a:pt x="36809" y="61"/>
                </a:lnTo>
                <a:lnTo>
                  <a:pt x="36780" y="1"/>
                </a:lnTo>
                <a:close/>
              </a:path>
            </a:pathLst>
          </a:custGeom>
          <a:solidFill>
            <a:schemeClr val="tx2">
              <a:lumMod val="90000"/>
              <a:alpha val="424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1641;p51"/>
          <p:cNvSpPr/>
          <p:nvPr/>
        </p:nvSpPr>
        <p:spPr>
          <a:xfrm>
            <a:off x="1355934" y="740710"/>
            <a:ext cx="2436287" cy="472759"/>
          </a:xfrm>
          <a:prstGeom prst="homePlate">
            <a:avLst>
              <a:gd name="adj" fmla="val 50000"/>
            </a:avLst>
          </a:pr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/>
              <a:t>Bài</a:t>
            </a:r>
            <a:r>
              <a:rPr lang="en-US" sz="2000" b="1" dirty="0" smtClean="0"/>
              <a:t> </a:t>
            </a:r>
            <a:r>
              <a:rPr lang="en-US" sz="2000" b="1" dirty="0" smtClean="0"/>
              <a:t>6 </a:t>
            </a:r>
            <a:r>
              <a:rPr lang="en-US" sz="2000" b="1" dirty="0" smtClean="0"/>
              <a:t>(SGK - tr42)</a:t>
            </a:r>
            <a:endParaRPr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355934" y="1256660"/>
                <a:ext cx="6585735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Cho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1 inch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 smtClean="0"/>
                  <a:t> 2,54 cm.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độ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dài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đường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chéo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đơn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vị</a:t>
                </a:r>
                <a:r>
                  <a:rPr lang="en-US" sz="2000" dirty="0" smtClean="0"/>
                  <a:t> cm </a:t>
                </a:r>
                <a:r>
                  <a:rPr lang="en-US" sz="2000" dirty="0" err="1" smtClean="0"/>
                  <a:t>một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màn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hình</a:t>
                </a:r>
                <a:r>
                  <a:rPr lang="en-US" sz="2000" dirty="0" smtClean="0"/>
                  <a:t> 48 inch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tròn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đến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mười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934" y="1256660"/>
                <a:ext cx="6585735" cy="1420325"/>
              </a:xfrm>
              <a:prstGeom prst="rect">
                <a:avLst/>
              </a:prstGeom>
              <a:blipFill rotWithShape="0">
                <a:blip r:embed="rId3"/>
                <a:stretch>
                  <a:fillRect l="-925" r="-925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1" name="Picture 2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02" y="2297479"/>
            <a:ext cx="1293487" cy="782180"/>
          </a:xfrm>
          <a:prstGeom prst="rect">
            <a:avLst/>
          </a:prstGeom>
        </p:spPr>
      </p:pic>
      <p:sp>
        <p:nvSpPr>
          <p:cNvPr id="262" name="TextBox 261"/>
          <p:cNvSpPr txBox="1"/>
          <p:nvPr/>
        </p:nvSpPr>
        <p:spPr>
          <a:xfrm>
            <a:off x="3881027" y="2452567"/>
            <a:ext cx="970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Giải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1761763" y="3007641"/>
            <a:ext cx="61799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Độ dài đường chéo bằng của màn hình 48 inch là:</a:t>
            </a:r>
          </a:p>
          <a:p>
            <a:pPr algn="ctr">
              <a:lnSpc>
                <a:spcPct val="150000"/>
              </a:lnSpc>
            </a:pPr>
            <a:r>
              <a:rPr lang="vi-VN" sz="2000" dirty="0"/>
              <a:t>48. 2,54 =  121,92 (cm) ≈ 121,9 (cm) </a:t>
            </a:r>
            <a:endParaRPr lang="en-US" sz="2000" dirty="0" smtClean="0"/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V</a:t>
            </a:r>
            <a:r>
              <a:rPr lang="en-US" sz="2000" dirty="0" smtClean="0"/>
              <a:t>ậ </a:t>
            </a:r>
            <a:r>
              <a:rPr lang="vi-VN" sz="2000" dirty="0" smtClean="0"/>
              <a:t>y </a:t>
            </a:r>
            <a:r>
              <a:rPr lang="vi-VN" sz="2000" dirty="0"/>
              <a:t>độ dài đường chéo màn hình ≈ 121,9 cm.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69" y="2948594"/>
            <a:ext cx="1256812" cy="295874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3" grpId="0"/>
      <p:bldP spid="262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641;p51"/>
          <p:cNvSpPr/>
          <p:nvPr/>
        </p:nvSpPr>
        <p:spPr>
          <a:xfrm>
            <a:off x="1355934" y="853726"/>
            <a:ext cx="2436287" cy="472759"/>
          </a:xfrm>
          <a:prstGeom prst="homePlate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/>
              <a:t>Bài</a:t>
            </a:r>
            <a:r>
              <a:rPr lang="en-US" sz="2000" b="1" dirty="0" smtClean="0"/>
              <a:t> </a:t>
            </a:r>
            <a:r>
              <a:rPr lang="en-US" sz="2000" b="1" dirty="0"/>
              <a:t>7</a:t>
            </a:r>
            <a:r>
              <a:rPr lang="en-US" sz="2000" b="1" dirty="0" smtClean="0"/>
              <a:t> </a:t>
            </a:r>
            <a:r>
              <a:rPr lang="en-US" sz="2000" b="1" dirty="0" smtClean="0"/>
              <a:t>(SGK - tr42)</a:t>
            </a:r>
            <a:endParaRPr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355934" y="1428107"/>
                <a:ext cx="651407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 smtClean="0"/>
                  <a:t>Một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hãng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không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quốc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tế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quy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định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 smtClean="0"/>
                  <a:t>hành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khách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được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mang</a:t>
                </a:r>
                <a:r>
                  <a:rPr lang="en-US" sz="2000" dirty="0" smtClean="0"/>
                  <a:t> 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va</a:t>
                </a:r>
                <a:r>
                  <a:rPr lang="en-US" sz="2000" dirty="0" smtClean="0"/>
                  <a:t> li </a:t>
                </a:r>
                <a:r>
                  <a:rPr lang="en-US" sz="2000" dirty="0" err="1" smtClean="0"/>
                  <a:t>không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tính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cước</a:t>
                </a:r>
                <a:r>
                  <a:rPr lang="en-US" sz="2000" dirty="0" smtClean="0"/>
                  <a:t>;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vali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nặng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không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vượt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quá</a:t>
                </a:r>
                <a:r>
                  <a:rPr lang="en-US" sz="2000" dirty="0" smtClean="0"/>
                  <a:t> 23 kg. </a:t>
                </a:r>
                <a:r>
                  <a:rPr lang="en-US" sz="2000" dirty="0" err="1" smtClean="0"/>
                  <a:t>Hỏi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với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vali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nặng</a:t>
                </a:r>
                <a:r>
                  <a:rPr lang="en-US" sz="2000" dirty="0" smtClean="0"/>
                  <a:t> 50,99 pound </a:t>
                </a:r>
                <a:r>
                  <a:rPr lang="en-US" sz="2000" dirty="0" err="1" smtClean="0"/>
                  <a:t>sau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quy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đổi</a:t>
                </a:r>
                <a:r>
                  <a:rPr lang="en-US" sz="2000" dirty="0" smtClean="0"/>
                  <a:t> sang kg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tròn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đến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đơn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vị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thì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vượt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quá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quy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định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về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khối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lượng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không</a:t>
                </a:r>
                <a:r>
                  <a:rPr lang="en-US" sz="2000" dirty="0" smtClean="0"/>
                  <a:t>? (Cho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1 pound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 smtClean="0"/>
                  <a:t> 0,45359237 kg)</a:t>
                </a:r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934" y="1428107"/>
                <a:ext cx="6514070" cy="2862322"/>
              </a:xfrm>
              <a:prstGeom prst="rect">
                <a:avLst/>
              </a:prstGeom>
              <a:blipFill rotWithShape="0">
                <a:blip r:embed="rId3"/>
                <a:stretch>
                  <a:fillRect l="-935" r="-1029" b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08" y="-831236"/>
            <a:ext cx="2938409" cy="29384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2" y="3935002"/>
            <a:ext cx="1331788" cy="13317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8" name="Google Shape;2118;p61"/>
          <p:cNvGrpSpPr/>
          <p:nvPr/>
        </p:nvGrpSpPr>
        <p:grpSpPr>
          <a:xfrm>
            <a:off x="6673477" y="584208"/>
            <a:ext cx="1319641" cy="1218600"/>
            <a:chOff x="6836543" y="393262"/>
            <a:chExt cx="862003" cy="796002"/>
          </a:xfrm>
        </p:grpSpPr>
        <p:sp>
          <p:nvSpPr>
            <p:cNvPr id="2119" name="Google Shape;2119;p61"/>
            <p:cNvSpPr/>
            <p:nvPr/>
          </p:nvSpPr>
          <p:spPr>
            <a:xfrm rot="1410319">
              <a:off x="6917378" y="528457"/>
              <a:ext cx="682660" cy="547384"/>
            </a:xfrm>
            <a:custGeom>
              <a:avLst/>
              <a:gdLst/>
              <a:ahLst/>
              <a:cxnLst/>
              <a:rect l="l" t="t" r="r" b="b"/>
              <a:pathLst>
                <a:path w="40336" h="32343" extrusionOk="0">
                  <a:moveTo>
                    <a:pt x="11645" y="0"/>
                  </a:moveTo>
                  <a:cubicBezTo>
                    <a:pt x="9419" y="0"/>
                    <a:pt x="7170" y="720"/>
                    <a:pt x="5268" y="2224"/>
                  </a:cubicBezTo>
                  <a:cubicBezTo>
                    <a:pt x="426" y="6055"/>
                    <a:pt x="0" y="13239"/>
                    <a:pt x="4364" y="17603"/>
                  </a:cubicBezTo>
                  <a:cubicBezTo>
                    <a:pt x="6226" y="19465"/>
                    <a:pt x="20434" y="32342"/>
                    <a:pt x="20434" y="32342"/>
                  </a:cubicBezTo>
                  <a:cubicBezTo>
                    <a:pt x="20434" y="32342"/>
                    <a:pt x="34642" y="19483"/>
                    <a:pt x="36504" y="17603"/>
                  </a:cubicBezTo>
                  <a:cubicBezTo>
                    <a:pt x="39448" y="14658"/>
                    <a:pt x="40335" y="10224"/>
                    <a:pt x="38739" y="6375"/>
                  </a:cubicBezTo>
                  <a:cubicBezTo>
                    <a:pt x="37143" y="2526"/>
                    <a:pt x="33382" y="7"/>
                    <a:pt x="29214" y="7"/>
                  </a:cubicBezTo>
                  <a:cubicBezTo>
                    <a:pt x="25631" y="7"/>
                    <a:pt x="22314" y="1869"/>
                    <a:pt x="20434" y="4920"/>
                  </a:cubicBezTo>
                  <a:cubicBezTo>
                    <a:pt x="18473" y="1721"/>
                    <a:pt x="15087" y="0"/>
                    <a:pt x="11645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61"/>
            <p:cNvSpPr/>
            <p:nvPr/>
          </p:nvSpPr>
          <p:spPr>
            <a:xfrm rot="1410319">
              <a:off x="6981405" y="520042"/>
              <a:ext cx="691968" cy="270197"/>
            </a:xfrm>
            <a:custGeom>
              <a:avLst/>
              <a:gdLst/>
              <a:ahLst/>
              <a:cxnLst/>
              <a:rect l="l" t="t" r="r" b="b"/>
              <a:pathLst>
                <a:path w="40886" h="15965" extrusionOk="0">
                  <a:moveTo>
                    <a:pt x="38633" y="15964"/>
                  </a:moveTo>
                  <a:cubicBezTo>
                    <a:pt x="40885" y="10998"/>
                    <a:pt x="38899" y="5127"/>
                    <a:pt x="34074" y="2573"/>
                  </a:cubicBezTo>
                  <a:cubicBezTo>
                    <a:pt x="29267" y="1"/>
                    <a:pt x="23290" y="1650"/>
                    <a:pt x="20452" y="6315"/>
                  </a:cubicBezTo>
                  <a:cubicBezTo>
                    <a:pt x="17596" y="1650"/>
                    <a:pt x="11619" y="1"/>
                    <a:pt x="6812" y="2573"/>
                  </a:cubicBezTo>
                  <a:cubicBezTo>
                    <a:pt x="1987" y="5127"/>
                    <a:pt x="1" y="10998"/>
                    <a:pt x="2271" y="15964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2588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1" name="Google Shape;2121;p61"/>
          <p:cNvSpPr/>
          <p:nvPr/>
        </p:nvSpPr>
        <p:spPr>
          <a:xfrm rot="-2433495">
            <a:off x="1474227" y="3106123"/>
            <a:ext cx="267358" cy="770677"/>
          </a:xfrm>
          <a:custGeom>
            <a:avLst/>
            <a:gdLst/>
            <a:ahLst/>
            <a:cxnLst/>
            <a:rect l="l" t="t" r="r" b="b"/>
            <a:pathLst>
              <a:path w="7716" h="22244" extrusionOk="0">
                <a:moveTo>
                  <a:pt x="3104" y="1"/>
                </a:moveTo>
                <a:cubicBezTo>
                  <a:pt x="1384" y="1"/>
                  <a:pt x="0" y="1420"/>
                  <a:pt x="36" y="3158"/>
                </a:cubicBezTo>
                <a:lnTo>
                  <a:pt x="36" y="18394"/>
                </a:lnTo>
                <a:cubicBezTo>
                  <a:pt x="36" y="20523"/>
                  <a:pt x="1756" y="22226"/>
                  <a:pt x="3885" y="22243"/>
                </a:cubicBezTo>
                <a:cubicBezTo>
                  <a:pt x="5995" y="22226"/>
                  <a:pt x="7716" y="20505"/>
                  <a:pt x="7716" y="18394"/>
                </a:cubicBezTo>
                <a:lnTo>
                  <a:pt x="7716" y="10076"/>
                </a:lnTo>
                <a:cubicBezTo>
                  <a:pt x="7716" y="9881"/>
                  <a:pt x="7570" y="9783"/>
                  <a:pt x="7423" y="9783"/>
                </a:cubicBezTo>
                <a:cubicBezTo>
                  <a:pt x="7277" y="9783"/>
                  <a:pt x="7131" y="9881"/>
                  <a:pt x="7131" y="10076"/>
                </a:cubicBezTo>
                <a:lnTo>
                  <a:pt x="7131" y="18394"/>
                </a:lnTo>
                <a:cubicBezTo>
                  <a:pt x="7166" y="20221"/>
                  <a:pt x="5712" y="21711"/>
                  <a:pt x="3885" y="21711"/>
                </a:cubicBezTo>
                <a:cubicBezTo>
                  <a:pt x="2058" y="21711"/>
                  <a:pt x="586" y="20221"/>
                  <a:pt x="639" y="18394"/>
                </a:cubicBezTo>
                <a:lnTo>
                  <a:pt x="639" y="3158"/>
                </a:lnTo>
                <a:cubicBezTo>
                  <a:pt x="674" y="1810"/>
                  <a:pt x="1774" y="746"/>
                  <a:pt x="3104" y="746"/>
                </a:cubicBezTo>
                <a:cubicBezTo>
                  <a:pt x="4452" y="746"/>
                  <a:pt x="5534" y="1810"/>
                  <a:pt x="5587" y="3158"/>
                </a:cubicBezTo>
                <a:lnTo>
                  <a:pt x="5587" y="16851"/>
                </a:lnTo>
                <a:cubicBezTo>
                  <a:pt x="5552" y="17774"/>
                  <a:pt x="4789" y="18501"/>
                  <a:pt x="3885" y="18501"/>
                </a:cubicBezTo>
                <a:cubicBezTo>
                  <a:pt x="2962" y="18501"/>
                  <a:pt x="2200" y="17774"/>
                  <a:pt x="2182" y="16851"/>
                </a:cubicBezTo>
                <a:lnTo>
                  <a:pt x="2182" y="4240"/>
                </a:lnTo>
                <a:cubicBezTo>
                  <a:pt x="2182" y="4036"/>
                  <a:pt x="2031" y="3934"/>
                  <a:pt x="1880" y="3934"/>
                </a:cubicBezTo>
                <a:cubicBezTo>
                  <a:pt x="1730" y="3934"/>
                  <a:pt x="1579" y="4036"/>
                  <a:pt x="1579" y="4240"/>
                </a:cubicBezTo>
                <a:lnTo>
                  <a:pt x="1579" y="16851"/>
                </a:lnTo>
                <a:cubicBezTo>
                  <a:pt x="1543" y="18146"/>
                  <a:pt x="2590" y="19228"/>
                  <a:pt x="3885" y="19228"/>
                </a:cubicBezTo>
                <a:cubicBezTo>
                  <a:pt x="5180" y="19228"/>
                  <a:pt x="6226" y="18146"/>
                  <a:pt x="6173" y="16851"/>
                </a:cubicBezTo>
                <a:lnTo>
                  <a:pt x="6173" y="3158"/>
                </a:lnTo>
                <a:cubicBezTo>
                  <a:pt x="6226" y="1420"/>
                  <a:pt x="4842" y="1"/>
                  <a:pt x="3104" y="1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effectLst>
            <a:outerShdw dist="19050" dir="1380000" algn="bl" rotWithShape="0">
              <a:schemeClr val="accent3">
                <a:alpha val="4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61"/>
          <p:cNvSpPr/>
          <p:nvPr/>
        </p:nvSpPr>
        <p:spPr>
          <a:xfrm rot="-5400496">
            <a:off x="1779557" y="2924836"/>
            <a:ext cx="267359" cy="770699"/>
          </a:xfrm>
          <a:custGeom>
            <a:avLst/>
            <a:gdLst/>
            <a:ahLst/>
            <a:cxnLst/>
            <a:rect l="l" t="t" r="r" b="b"/>
            <a:pathLst>
              <a:path w="7716" h="22244" extrusionOk="0">
                <a:moveTo>
                  <a:pt x="3104" y="1"/>
                </a:moveTo>
                <a:cubicBezTo>
                  <a:pt x="1384" y="1"/>
                  <a:pt x="0" y="1420"/>
                  <a:pt x="36" y="3158"/>
                </a:cubicBezTo>
                <a:lnTo>
                  <a:pt x="36" y="18394"/>
                </a:lnTo>
                <a:cubicBezTo>
                  <a:pt x="36" y="20523"/>
                  <a:pt x="1756" y="22226"/>
                  <a:pt x="3885" y="22243"/>
                </a:cubicBezTo>
                <a:cubicBezTo>
                  <a:pt x="5995" y="22226"/>
                  <a:pt x="7716" y="20505"/>
                  <a:pt x="7716" y="18394"/>
                </a:cubicBezTo>
                <a:lnTo>
                  <a:pt x="7716" y="10076"/>
                </a:lnTo>
                <a:cubicBezTo>
                  <a:pt x="7716" y="9881"/>
                  <a:pt x="7570" y="9783"/>
                  <a:pt x="7423" y="9783"/>
                </a:cubicBezTo>
                <a:cubicBezTo>
                  <a:pt x="7277" y="9783"/>
                  <a:pt x="7131" y="9881"/>
                  <a:pt x="7131" y="10076"/>
                </a:cubicBezTo>
                <a:lnTo>
                  <a:pt x="7131" y="18394"/>
                </a:lnTo>
                <a:cubicBezTo>
                  <a:pt x="7166" y="20221"/>
                  <a:pt x="5712" y="21711"/>
                  <a:pt x="3885" y="21711"/>
                </a:cubicBezTo>
                <a:cubicBezTo>
                  <a:pt x="2058" y="21711"/>
                  <a:pt x="586" y="20221"/>
                  <a:pt x="639" y="18394"/>
                </a:cubicBezTo>
                <a:lnTo>
                  <a:pt x="639" y="3158"/>
                </a:lnTo>
                <a:cubicBezTo>
                  <a:pt x="674" y="1810"/>
                  <a:pt x="1774" y="746"/>
                  <a:pt x="3104" y="746"/>
                </a:cubicBezTo>
                <a:cubicBezTo>
                  <a:pt x="4452" y="746"/>
                  <a:pt x="5534" y="1810"/>
                  <a:pt x="5587" y="3158"/>
                </a:cubicBezTo>
                <a:lnTo>
                  <a:pt x="5587" y="16851"/>
                </a:lnTo>
                <a:cubicBezTo>
                  <a:pt x="5552" y="17774"/>
                  <a:pt x="4789" y="18501"/>
                  <a:pt x="3885" y="18501"/>
                </a:cubicBezTo>
                <a:cubicBezTo>
                  <a:pt x="2962" y="18501"/>
                  <a:pt x="2200" y="17774"/>
                  <a:pt x="2182" y="16851"/>
                </a:cubicBezTo>
                <a:lnTo>
                  <a:pt x="2182" y="4240"/>
                </a:lnTo>
                <a:cubicBezTo>
                  <a:pt x="2182" y="4036"/>
                  <a:pt x="2031" y="3934"/>
                  <a:pt x="1880" y="3934"/>
                </a:cubicBezTo>
                <a:cubicBezTo>
                  <a:pt x="1730" y="3934"/>
                  <a:pt x="1579" y="4036"/>
                  <a:pt x="1579" y="4240"/>
                </a:cubicBezTo>
                <a:lnTo>
                  <a:pt x="1579" y="16851"/>
                </a:lnTo>
                <a:cubicBezTo>
                  <a:pt x="1543" y="18146"/>
                  <a:pt x="2590" y="19228"/>
                  <a:pt x="3885" y="19228"/>
                </a:cubicBezTo>
                <a:cubicBezTo>
                  <a:pt x="5180" y="19228"/>
                  <a:pt x="6226" y="18146"/>
                  <a:pt x="6173" y="16851"/>
                </a:cubicBezTo>
                <a:lnTo>
                  <a:pt x="6173" y="3158"/>
                </a:lnTo>
                <a:cubicBezTo>
                  <a:pt x="6226" y="1420"/>
                  <a:pt x="4842" y="1"/>
                  <a:pt x="3104" y="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  <a:effectLst>
            <a:outerShdw dist="19050" dir="1380000" algn="bl" rotWithShape="0">
              <a:schemeClr val="accent3">
                <a:alpha val="4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607905" y="1252964"/>
                <a:ext cx="5912778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Khối lượng vali là: </a:t>
                </a:r>
                <a:endParaRPr lang="en-US" sz="2000" dirty="0" smtClean="0"/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 smtClean="0"/>
                  <a:t>50,99.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0,45359237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vi-VN" sz="2000" dirty="0" smtClean="0"/>
                  <a:t>23,128</a:t>
                </a:r>
                <a:r>
                  <a:rPr lang="vi-VN" sz="2000" dirty="0"/>
                  <a:t>...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vi-VN" sz="2000" dirty="0" smtClean="0"/>
                  <a:t>23,1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(kg</a:t>
                </a:r>
                <a:r>
                  <a:rPr lang="vi-VN" sz="2000" dirty="0"/>
                  <a:t>) &gt; </a:t>
                </a:r>
                <a:r>
                  <a:rPr lang="vi-VN" sz="2000" dirty="0" smtClean="0"/>
                  <a:t>23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kg</a:t>
                </a:r>
                <a:endParaRPr lang="vi-VN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Vậy vali vượt quá quy định về khối lượng.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905" y="1252964"/>
                <a:ext cx="5912778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1134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45" y="351451"/>
            <a:ext cx="841321" cy="957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9" b="17785"/>
          <a:stretch/>
        </p:blipFill>
        <p:spPr>
          <a:xfrm>
            <a:off x="3996646" y="2540781"/>
            <a:ext cx="2942979" cy="1901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1" grpId="0" animBg="1"/>
      <p:bldP spid="2122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1" name="Google Shape;2081;p60"/>
          <p:cNvGrpSpPr/>
          <p:nvPr/>
        </p:nvGrpSpPr>
        <p:grpSpPr>
          <a:xfrm>
            <a:off x="6284724" y="1529186"/>
            <a:ext cx="978941" cy="979549"/>
            <a:chOff x="5776258" y="3158077"/>
            <a:chExt cx="978941" cy="979549"/>
          </a:xfrm>
        </p:grpSpPr>
        <p:sp>
          <p:nvSpPr>
            <p:cNvPr id="2082" name="Google Shape;2082;p60"/>
            <p:cNvSpPr/>
            <p:nvPr/>
          </p:nvSpPr>
          <p:spPr>
            <a:xfrm>
              <a:off x="5802551" y="3184977"/>
              <a:ext cx="952649" cy="952649"/>
            </a:xfrm>
            <a:custGeom>
              <a:avLst/>
              <a:gdLst/>
              <a:ahLst/>
              <a:cxnLst/>
              <a:rect l="l" t="t" r="r" b="b"/>
              <a:pathLst>
                <a:path w="25073" h="25073" extrusionOk="0">
                  <a:moveTo>
                    <a:pt x="1" y="1"/>
                  </a:moveTo>
                  <a:lnTo>
                    <a:pt x="1" y="25072"/>
                  </a:lnTo>
                  <a:lnTo>
                    <a:pt x="21148" y="25072"/>
                  </a:lnTo>
                  <a:lnTo>
                    <a:pt x="25073" y="21502"/>
                  </a:lnTo>
                  <a:lnTo>
                    <a:pt x="25073" y="1"/>
                  </a:lnTo>
                  <a:close/>
                </a:path>
              </a:pathLst>
            </a:custGeom>
            <a:solidFill>
              <a:srgbClr val="D6D9ED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0"/>
            <p:cNvSpPr/>
            <p:nvPr/>
          </p:nvSpPr>
          <p:spPr>
            <a:xfrm>
              <a:off x="5776258" y="3158685"/>
              <a:ext cx="952649" cy="952611"/>
            </a:xfrm>
            <a:custGeom>
              <a:avLst/>
              <a:gdLst/>
              <a:ahLst/>
              <a:cxnLst/>
              <a:rect l="l" t="t" r="r" b="b"/>
              <a:pathLst>
                <a:path w="25073" h="25072" extrusionOk="0">
                  <a:moveTo>
                    <a:pt x="0" y="0"/>
                  </a:moveTo>
                  <a:lnTo>
                    <a:pt x="0" y="25072"/>
                  </a:lnTo>
                  <a:lnTo>
                    <a:pt x="21147" y="25072"/>
                  </a:lnTo>
                  <a:lnTo>
                    <a:pt x="25072" y="21501"/>
                  </a:lnTo>
                  <a:lnTo>
                    <a:pt x="2507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0"/>
            <p:cNvSpPr/>
            <p:nvPr/>
          </p:nvSpPr>
          <p:spPr>
            <a:xfrm>
              <a:off x="5776258" y="3158077"/>
              <a:ext cx="952649" cy="211746"/>
            </a:xfrm>
            <a:custGeom>
              <a:avLst/>
              <a:gdLst/>
              <a:ahLst/>
              <a:cxnLst/>
              <a:rect l="l" t="t" r="r" b="b"/>
              <a:pathLst>
                <a:path w="25073" h="5573" extrusionOk="0">
                  <a:moveTo>
                    <a:pt x="0" y="1"/>
                  </a:moveTo>
                  <a:lnTo>
                    <a:pt x="0" y="5572"/>
                  </a:lnTo>
                  <a:lnTo>
                    <a:pt x="25072" y="5572"/>
                  </a:lnTo>
                  <a:lnTo>
                    <a:pt x="25072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0"/>
            <p:cNvSpPr/>
            <p:nvPr/>
          </p:nvSpPr>
          <p:spPr>
            <a:xfrm>
              <a:off x="6533535" y="3975611"/>
              <a:ext cx="195370" cy="135680"/>
            </a:xfrm>
            <a:custGeom>
              <a:avLst/>
              <a:gdLst/>
              <a:ahLst/>
              <a:cxnLst/>
              <a:rect l="l" t="t" r="r" b="b"/>
              <a:pathLst>
                <a:path w="5142" h="3571" extrusionOk="0">
                  <a:moveTo>
                    <a:pt x="5141" y="0"/>
                  </a:moveTo>
                  <a:lnTo>
                    <a:pt x="1" y="785"/>
                  </a:lnTo>
                  <a:lnTo>
                    <a:pt x="1216" y="3571"/>
                  </a:lnTo>
                  <a:lnTo>
                    <a:pt x="5141" y="0"/>
                  </a:lnTo>
                  <a:close/>
                </a:path>
              </a:pathLst>
            </a:custGeom>
            <a:solidFill>
              <a:srgbClr val="E9B09D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0"/>
            <p:cNvSpPr/>
            <p:nvPr/>
          </p:nvSpPr>
          <p:spPr>
            <a:xfrm>
              <a:off x="6566286" y="3975611"/>
              <a:ext cx="162619" cy="135680"/>
            </a:xfrm>
            <a:custGeom>
              <a:avLst/>
              <a:gdLst/>
              <a:ahLst/>
              <a:cxnLst/>
              <a:rect l="l" t="t" r="r" b="b"/>
              <a:pathLst>
                <a:path w="4280" h="3571" extrusionOk="0">
                  <a:moveTo>
                    <a:pt x="4279" y="0"/>
                  </a:moveTo>
                  <a:lnTo>
                    <a:pt x="0" y="862"/>
                  </a:lnTo>
                  <a:lnTo>
                    <a:pt x="354" y="3571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4" name="Google Shape;2094;p60"/>
          <p:cNvGrpSpPr/>
          <p:nvPr/>
        </p:nvGrpSpPr>
        <p:grpSpPr>
          <a:xfrm>
            <a:off x="3856477" y="1508137"/>
            <a:ext cx="992429" cy="1000598"/>
            <a:chOff x="3306704" y="3112483"/>
            <a:chExt cx="992429" cy="1000598"/>
          </a:xfrm>
        </p:grpSpPr>
        <p:sp>
          <p:nvSpPr>
            <p:cNvPr id="2095" name="Google Shape;2095;p60"/>
            <p:cNvSpPr/>
            <p:nvPr/>
          </p:nvSpPr>
          <p:spPr>
            <a:xfrm>
              <a:off x="3306704" y="3183229"/>
              <a:ext cx="992429" cy="929852"/>
            </a:xfrm>
            <a:custGeom>
              <a:avLst/>
              <a:gdLst/>
              <a:ahLst/>
              <a:cxnLst/>
              <a:rect l="l" t="t" r="r" b="b"/>
              <a:pathLst>
                <a:path w="26120" h="24473" extrusionOk="0">
                  <a:moveTo>
                    <a:pt x="524" y="0"/>
                  </a:moveTo>
                  <a:lnTo>
                    <a:pt x="1" y="24472"/>
                  </a:lnTo>
                  <a:lnTo>
                    <a:pt x="26119" y="24472"/>
                  </a:lnTo>
                  <a:lnTo>
                    <a:pt x="25596" y="0"/>
                  </a:lnTo>
                  <a:close/>
                </a:path>
              </a:pathLst>
            </a:custGeom>
            <a:solidFill>
              <a:srgbClr val="D6D9ED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0"/>
            <p:cNvSpPr/>
            <p:nvPr/>
          </p:nvSpPr>
          <p:spPr>
            <a:xfrm>
              <a:off x="3326614" y="3182659"/>
              <a:ext cx="952649" cy="929814"/>
            </a:xfrm>
            <a:custGeom>
              <a:avLst/>
              <a:gdLst/>
              <a:ahLst/>
              <a:cxnLst/>
              <a:rect l="l" t="t" r="r" b="b"/>
              <a:pathLst>
                <a:path w="25073" h="24472" extrusionOk="0">
                  <a:moveTo>
                    <a:pt x="0" y="0"/>
                  </a:moveTo>
                  <a:lnTo>
                    <a:pt x="0" y="23856"/>
                  </a:lnTo>
                  <a:lnTo>
                    <a:pt x="354" y="23887"/>
                  </a:lnTo>
                  <a:cubicBezTo>
                    <a:pt x="4424" y="24275"/>
                    <a:pt x="8509" y="24472"/>
                    <a:pt x="12594" y="24472"/>
                  </a:cubicBezTo>
                  <a:cubicBezTo>
                    <a:pt x="16759" y="24472"/>
                    <a:pt x="20923" y="24268"/>
                    <a:pt x="25072" y="23856"/>
                  </a:cubicBezTo>
                  <a:lnTo>
                    <a:pt x="25072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0"/>
            <p:cNvSpPr/>
            <p:nvPr/>
          </p:nvSpPr>
          <p:spPr>
            <a:xfrm>
              <a:off x="3326614" y="3183229"/>
              <a:ext cx="952649" cy="211708"/>
            </a:xfrm>
            <a:custGeom>
              <a:avLst/>
              <a:gdLst/>
              <a:ahLst/>
              <a:cxnLst/>
              <a:rect l="l" t="t" r="r" b="b"/>
              <a:pathLst>
                <a:path w="25073" h="5572" extrusionOk="0">
                  <a:moveTo>
                    <a:pt x="0" y="0"/>
                  </a:moveTo>
                  <a:lnTo>
                    <a:pt x="0" y="5572"/>
                  </a:lnTo>
                  <a:lnTo>
                    <a:pt x="25072" y="5572"/>
                  </a:lnTo>
                  <a:lnTo>
                    <a:pt x="2507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0"/>
            <p:cNvSpPr/>
            <p:nvPr/>
          </p:nvSpPr>
          <p:spPr>
            <a:xfrm>
              <a:off x="3745317" y="3183229"/>
              <a:ext cx="135680" cy="293587"/>
            </a:xfrm>
            <a:custGeom>
              <a:avLst/>
              <a:gdLst/>
              <a:ahLst/>
              <a:cxnLst/>
              <a:rect l="l" t="t" r="r" b="b"/>
              <a:pathLst>
                <a:path w="3571" h="7727" extrusionOk="0">
                  <a:moveTo>
                    <a:pt x="2863" y="0"/>
                  </a:moveTo>
                  <a:cubicBezTo>
                    <a:pt x="2863" y="47"/>
                    <a:pt x="2878" y="108"/>
                    <a:pt x="2878" y="170"/>
                  </a:cubicBezTo>
                  <a:lnTo>
                    <a:pt x="2878" y="5926"/>
                  </a:lnTo>
                  <a:cubicBezTo>
                    <a:pt x="2894" y="6542"/>
                    <a:pt x="2401" y="7065"/>
                    <a:pt x="1785" y="7065"/>
                  </a:cubicBezTo>
                  <a:cubicBezTo>
                    <a:pt x="1154" y="7065"/>
                    <a:pt x="662" y="6542"/>
                    <a:pt x="693" y="5926"/>
                  </a:cubicBezTo>
                  <a:lnTo>
                    <a:pt x="693" y="3263"/>
                  </a:lnTo>
                  <a:cubicBezTo>
                    <a:pt x="708" y="3025"/>
                    <a:pt x="535" y="2905"/>
                    <a:pt x="362" y="2905"/>
                  </a:cubicBezTo>
                  <a:cubicBezTo>
                    <a:pt x="189" y="2905"/>
                    <a:pt x="15" y="3025"/>
                    <a:pt x="31" y="3263"/>
                  </a:cubicBezTo>
                  <a:lnTo>
                    <a:pt x="31" y="5911"/>
                  </a:lnTo>
                  <a:cubicBezTo>
                    <a:pt x="0" y="6911"/>
                    <a:pt x="785" y="7727"/>
                    <a:pt x="1785" y="7727"/>
                  </a:cubicBezTo>
                  <a:cubicBezTo>
                    <a:pt x="2770" y="7727"/>
                    <a:pt x="3571" y="6911"/>
                    <a:pt x="3540" y="5911"/>
                  </a:cubicBezTo>
                  <a:lnTo>
                    <a:pt x="3540" y="185"/>
                  </a:lnTo>
                  <a:cubicBezTo>
                    <a:pt x="3540" y="124"/>
                    <a:pt x="3525" y="62"/>
                    <a:pt x="3525" y="0"/>
                  </a:cubicBezTo>
                  <a:close/>
                </a:path>
              </a:pathLst>
            </a:custGeom>
            <a:solidFill>
              <a:srgbClr val="E9B09D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0"/>
            <p:cNvSpPr/>
            <p:nvPr/>
          </p:nvSpPr>
          <p:spPr>
            <a:xfrm>
              <a:off x="3732437" y="3112483"/>
              <a:ext cx="133932" cy="349136"/>
            </a:xfrm>
            <a:custGeom>
              <a:avLst/>
              <a:gdLst/>
              <a:ahLst/>
              <a:cxnLst/>
              <a:rect l="l" t="t" r="r" b="b"/>
              <a:pathLst>
                <a:path w="3525" h="9189" extrusionOk="0">
                  <a:moveTo>
                    <a:pt x="1770" y="0"/>
                  </a:moveTo>
                  <a:cubicBezTo>
                    <a:pt x="832" y="0"/>
                    <a:pt x="47" y="739"/>
                    <a:pt x="16" y="1693"/>
                  </a:cubicBezTo>
                  <a:lnTo>
                    <a:pt x="16" y="1862"/>
                  </a:lnTo>
                  <a:lnTo>
                    <a:pt x="678" y="1862"/>
                  </a:lnTo>
                  <a:lnTo>
                    <a:pt x="678" y="1693"/>
                  </a:lnTo>
                  <a:cubicBezTo>
                    <a:pt x="708" y="993"/>
                    <a:pt x="1239" y="643"/>
                    <a:pt x="1770" y="643"/>
                  </a:cubicBezTo>
                  <a:cubicBezTo>
                    <a:pt x="2301" y="643"/>
                    <a:pt x="2832" y="993"/>
                    <a:pt x="2863" y="1693"/>
                  </a:cubicBezTo>
                  <a:lnTo>
                    <a:pt x="2863" y="7434"/>
                  </a:lnTo>
                  <a:cubicBezTo>
                    <a:pt x="2894" y="8050"/>
                    <a:pt x="2401" y="8573"/>
                    <a:pt x="1770" y="8573"/>
                  </a:cubicBezTo>
                  <a:cubicBezTo>
                    <a:pt x="1155" y="8573"/>
                    <a:pt x="662" y="8050"/>
                    <a:pt x="678" y="7434"/>
                  </a:cubicBezTo>
                  <a:lnTo>
                    <a:pt x="678" y="4771"/>
                  </a:lnTo>
                  <a:cubicBezTo>
                    <a:pt x="701" y="4540"/>
                    <a:pt x="528" y="4425"/>
                    <a:pt x="353" y="4425"/>
                  </a:cubicBezTo>
                  <a:cubicBezTo>
                    <a:pt x="177" y="4425"/>
                    <a:pt x="0" y="4540"/>
                    <a:pt x="16" y="4771"/>
                  </a:cubicBezTo>
                  <a:lnTo>
                    <a:pt x="16" y="7434"/>
                  </a:lnTo>
                  <a:cubicBezTo>
                    <a:pt x="16" y="8404"/>
                    <a:pt x="801" y="9189"/>
                    <a:pt x="1770" y="9189"/>
                  </a:cubicBezTo>
                  <a:cubicBezTo>
                    <a:pt x="2740" y="9189"/>
                    <a:pt x="3525" y="8404"/>
                    <a:pt x="3525" y="7434"/>
                  </a:cubicBezTo>
                  <a:lnTo>
                    <a:pt x="3525" y="1693"/>
                  </a:lnTo>
                  <a:cubicBezTo>
                    <a:pt x="3494" y="739"/>
                    <a:pt x="2725" y="0"/>
                    <a:pt x="1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6" name="Google Shape;2106;p60"/>
          <p:cNvGrpSpPr/>
          <p:nvPr/>
        </p:nvGrpSpPr>
        <p:grpSpPr>
          <a:xfrm>
            <a:off x="1494910" y="1489443"/>
            <a:ext cx="979549" cy="1066671"/>
            <a:chOff x="4530672" y="1794976"/>
            <a:chExt cx="979549" cy="1066671"/>
          </a:xfrm>
        </p:grpSpPr>
        <p:sp>
          <p:nvSpPr>
            <p:cNvPr id="2107" name="Google Shape;2107;p60"/>
            <p:cNvSpPr/>
            <p:nvPr/>
          </p:nvSpPr>
          <p:spPr>
            <a:xfrm>
              <a:off x="4557572" y="1908998"/>
              <a:ext cx="952649" cy="952649"/>
            </a:xfrm>
            <a:custGeom>
              <a:avLst/>
              <a:gdLst/>
              <a:ahLst/>
              <a:cxnLst/>
              <a:rect l="l" t="t" r="r" b="b"/>
              <a:pathLst>
                <a:path w="25073" h="25073" extrusionOk="0">
                  <a:moveTo>
                    <a:pt x="0" y="1"/>
                  </a:moveTo>
                  <a:lnTo>
                    <a:pt x="0" y="25072"/>
                  </a:lnTo>
                  <a:lnTo>
                    <a:pt x="25072" y="25072"/>
                  </a:lnTo>
                  <a:lnTo>
                    <a:pt x="25072" y="1"/>
                  </a:lnTo>
                  <a:close/>
                </a:path>
              </a:pathLst>
            </a:custGeom>
            <a:solidFill>
              <a:srgbClr val="D6D9ED">
                <a:alpha val="52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0"/>
            <p:cNvSpPr/>
            <p:nvPr/>
          </p:nvSpPr>
          <p:spPr>
            <a:xfrm>
              <a:off x="4530672" y="1882668"/>
              <a:ext cx="952649" cy="952649"/>
            </a:xfrm>
            <a:custGeom>
              <a:avLst/>
              <a:gdLst/>
              <a:ahLst/>
              <a:cxnLst/>
              <a:rect l="l" t="t" r="r" b="b"/>
              <a:pathLst>
                <a:path w="25073" h="25073" extrusionOk="0">
                  <a:moveTo>
                    <a:pt x="0" y="1"/>
                  </a:moveTo>
                  <a:lnTo>
                    <a:pt x="0" y="25073"/>
                  </a:lnTo>
                  <a:lnTo>
                    <a:pt x="25072" y="25073"/>
                  </a:lnTo>
                  <a:lnTo>
                    <a:pt x="25072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0"/>
            <p:cNvSpPr/>
            <p:nvPr/>
          </p:nvSpPr>
          <p:spPr>
            <a:xfrm>
              <a:off x="4530672" y="1882668"/>
              <a:ext cx="952649" cy="211746"/>
            </a:xfrm>
            <a:custGeom>
              <a:avLst/>
              <a:gdLst/>
              <a:ahLst/>
              <a:cxnLst/>
              <a:rect l="l" t="t" r="r" b="b"/>
              <a:pathLst>
                <a:path w="25073" h="5573" extrusionOk="0">
                  <a:moveTo>
                    <a:pt x="0" y="1"/>
                  </a:moveTo>
                  <a:lnTo>
                    <a:pt x="0" y="5572"/>
                  </a:lnTo>
                  <a:lnTo>
                    <a:pt x="25072" y="5572"/>
                  </a:lnTo>
                  <a:lnTo>
                    <a:pt x="25072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0"/>
            <p:cNvSpPr/>
            <p:nvPr/>
          </p:nvSpPr>
          <p:spPr>
            <a:xfrm>
              <a:off x="4774523" y="1794976"/>
              <a:ext cx="486564" cy="178387"/>
            </a:xfrm>
            <a:custGeom>
              <a:avLst/>
              <a:gdLst/>
              <a:ahLst/>
              <a:cxnLst/>
              <a:rect l="l" t="t" r="r" b="b"/>
              <a:pathLst>
                <a:path w="12806" h="4695" extrusionOk="0">
                  <a:moveTo>
                    <a:pt x="0" y="0"/>
                  </a:moveTo>
                  <a:lnTo>
                    <a:pt x="0" y="4695"/>
                  </a:lnTo>
                  <a:lnTo>
                    <a:pt x="12806" y="4695"/>
                  </a:lnTo>
                  <a:lnTo>
                    <a:pt x="12806" y="0"/>
                  </a:lnTo>
                  <a:close/>
                </a:path>
              </a:pathLst>
            </a:custGeom>
            <a:solidFill>
              <a:schemeClr val="tx2">
                <a:lumMod val="75000"/>
                <a:alpha val="598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HƯỚNG DẪN VỀ NHÀ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0284" y="1872470"/>
            <a:ext cx="703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01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14079" y="1872469"/>
            <a:ext cx="703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02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09289" y="1871605"/>
            <a:ext cx="703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03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8681" y="2722651"/>
            <a:ext cx="206510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Ghi</a:t>
            </a:r>
            <a:r>
              <a:rPr lang="en-US" sz="2000" dirty="0" smtClean="0"/>
              <a:t> </a:t>
            </a:r>
            <a:r>
              <a:rPr lang="en-US" sz="2000" dirty="0" err="1" smtClean="0"/>
              <a:t>nhớ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endParaRPr lang="en-US" sz="2000" dirty="0"/>
          </a:p>
        </p:txBody>
      </p:sp>
      <p:sp>
        <p:nvSpPr>
          <p:cNvPr id="73" name="TextBox 72"/>
          <p:cNvSpPr txBox="1"/>
          <p:nvPr/>
        </p:nvSpPr>
        <p:spPr>
          <a:xfrm>
            <a:off x="3177776" y="2722651"/>
            <a:ext cx="2370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SBT</a:t>
            </a:r>
            <a:endParaRPr lang="en-US" sz="2000" dirty="0"/>
          </a:p>
        </p:txBody>
      </p:sp>
      <p:sp>
        <p:nvSpPr>
          <p:cNvPr id="74" name="TextBox 73"/>
          <p:cNvSpPr txBox="1"/>
          <p:nvPr/>
        </p:nvSpPr>
        <p:spPr>
          <a:xfrm>
            <a:off x="5374644" y="2722651"/>
            <a:ext cx="28253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 smtClean="0"/>
              <a:t>mới</a:t>
            </a:r>
            <a:r>
              <a:rPr lang="en-US" sz="20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err="1" smtClean="0"/>
              <a:t>Bài</a:t>
            </a:r>
            <a:r>
              <a:rPr lang="en-US" sz="2000" b="1" dirty="0" smtClean="0"/>
              <a:t> </a:t>
            </a:r>
            <a:r>
              <a:rPr lang="en-US" sz="2000" b="1" dirty="0"/>
              <a:t>4. </a:t>
            </a:r>
            <a:r>
              <a:rPr lang="en-US" sz="2000" b="1" dirty="0" err="1"/>
              <a:t>Hoạt</a:t>
            </a:r>
            <a:r>
              <a:rPr lang="en-US" sz="2000" b="1" dirty="0"/>
              <a:t> </a:t>
            </a:r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thực</a:t>
            </a:r>
            <a:r>
              <a:rPr lang="en-US" sz="2000" b="1" dirty="0"/>
              <a:t> </a:t>
            </a:r>
            <a:r>
              <a:rPr lang="en-US" sz="2000" b="1" dirty="0" err="1"/>
              <a:t>hành</a:t>
            </a:r>
            <a:r>
              <a:rPr lang="en-US" sz="2000" b="1" dirty="0"/>
              <a:t> </a:t>
            </a:r>
            <a:r>
              <a:rPr lang="en-US" sz="2000" b="1" dirty="0" err="1"/>
              <a:t>trải</a:t>
            </a:r>
            <a:r>
              <a:rPr lang="en-US" sz="2000" b="1" dirty="0"/>
              <a:t> </a:t>
            </a:r>
            <a:r>
              <a:rPr lang="en-US" sz="2000" b="1" dirty="0" err="1"/>
              <a:t>nghiệm</a:t>
            </a:r>
            <a:r>
              <a:rPr lang="en-US" sz="2000" b="1" dirty="0" smtClean="0"/>
              <a:t>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7608">
            <a:off x="658864" y="3412765"/>
            <a:ext cx="1249788" cy="1646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900">
            <a:off x="398130" y="3743123"/>
            <a:ext cx="790975" cy="112673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0" grpId="0"/>
      <p:bldP spid="71" grpId="0"/>
      <p:bldP spid="4" grpId="0"/>
      <p:bldP spid="73" grpId="0"/>
      <p:bldP spid="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32"/>
          <p:cNvSpPr txBox="1">
            <a:spLocks noGrp="1"/>
          </p:cNvSpPr>
          <p:nvPr>
            <p:ph type="ctrTitle"/>
          </p:nvPr>
        </p:nvSpPr>
        <p:spPr>
          <a:xfrm>
            <a:off x="863028" y="1333988"/>
            <a:ext cx="7613151" cy="17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 smtClean="0">
                <a:solidFill>
                  <a:schemeClr val="accent4"/>
                </a:solidFill>
                <a:latin typeface="+mn-lt"/>
              </a:rPr>
              <a:t>CẢM ƠN CÁC EM </a:t>
            </a:r>
            <a:br>
              <a:rPr lang="en-US" sz="3800" b="1" dirty="0" smtClean="0">
                <a:solidFill>
                  <a:schemeClr val="accent4"/>
                </a:solidFill>
                <a:latin typeface="+mn-lt"/>
              </a:rPr>
            </a:br>
            <a:r>
              <a:rPr lang="en-US" sz="3800" b="1" dirty="0" smtClean="0">
                <a:solidFill>
                  <a:schemeClr val="accent4"/>
                </a:solidFill>
                <a:latin typeface="+mn-lt"/>
              </a:rPr>
              <a:t>ĐÃ LẮNG NGHE BÀI GIẢNG!</a:t>
            </a:r>
            <a:endParaRPr sz="38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120" name="Google Shape;1120;p32"/>
          <p:cNvSpPr txBox="1">
            <a:spLocks noGrp="1"/>
          </p:cNvSpPr>
          <p:nvPr>
            <p:ph type="subTitle" idx="1"/>
          </p:nvPr>
        </p:nvSpPr>
        <p:spPr>
          <a:xfrm>
            <a:off x="1383988" y="3615300"/>
            <a:ext cx="63759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C00000"/>
                </a:solidFill>
                <a:latin typeface="+mn-lt"/>
              </a:rPr>
              <a:t>HẸN GẶP LẠI!</a:t>
            </a:r>
            <a:endParaRPr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21" name="Google Shape;1121;p32"/>
          <p:cNvSpPr/>
          <p:nvPr/>
        </p:nvSpPr>
        <p:spPr>
          <a:xfrm rot="5400000">
            <a:off x="7257363" y="740438"/>
            <a:ext cx="791400" cy="395700"/>
          </a:xfrm>
          <a:prstGeom prst="homePlate">
            <a:avLst>
              <a:gd name="adj" fmla="val 5180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763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34"/>
          <p:cNvSpPr txBox="1">
            <a:spLocks noGrp="1"/>
          </p:cNvSpPr>
          <p:nvPr>
            <p:ph type="title"/>
          </p:nvPr>
        </p:nvSpPr>
        <p:spPr>
          <a:xfrm>
            <a:off x="1638550" y="861875"/>
            <a:ext cx="58668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3"/>
                </a:solidFill>
                <a:latin typeface="+mn-lt"/>
              </a:rPr>
              <a:t>NỘI DUNG BÀI HỌC</a:t>
            </a:r>
            <a:endParaRPr sz="3200" b="1" dirty="0">
              <a:solidFill>
                <a:schemeClr val="accent3"/>
              </a:solidFill>
              <a:latin typeface="+mn-lt"/>
            </a:endParaRPr>
          </a:p>
        </p:txBody>
      </p:sp>
      <p:grpSp>
        <p:nvGrpSpPr>
          <p:cNvPr id="1151" name="Google Shape;1151;p34"/>
          <p:cNvGrpSpPr/>
          <p:nvPr/>
        </p:nvGrpSpPr>
        <p:grpSpPr>
          <a:xfrm>
            <a:off x="455125" y="861875"/>
            <a:ext cx="1083325" cy="312850"/>
            <a:chOff x="455125" y="861875"/>
            <a:chExt cx="1083325" cy="312850"/>
          </a:xfrm>
        </p:grpSpPr>
        <p:sp>
          <p:nvSpPr>
            <p:cNvPr id="1152" name="Google Shape;1152;p34"/>
            <p:cNvSpPr/>
            <p:nvPr/>
          </p:nvSpPr>
          <p:spPr>
            <a:xfrm>
              <a:off x="455125" y="862100"/>
              <a:ext cx="1083325" cy="312625"/>
            </a:xfrm>
            <a:custGeom>
              <a:avLst/>
              <a:gdLst/>
              <a:ahLst/>
              <a:cxnLst/>
              <a:rect l="l" t="t" r="r" b="b"/>
              <a:pathLst>
                <a:path w="43333" h="12505" extrusionOk="0">
                  <a:moveTo>
                    <a:pt x="9170" y="0"/>
                  </a:moveTo>
                  <a:lnTo>
                    <a:pt x="0" y="6190"/>
                  </a:lnTo>
                  <a:lnTo>
                    <a:pt x="9170" y="12505"/>
                  </a:lnTo>
                  <a:lnTo>
                    <a:pt x="43333" y="12505"/>
                  </a:lnTo>
                  <a:lnTo>
                    <a:pt x="43333" y="0"/>
                  </a:ln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455125" y="861875"/>
              <a:ext cx="229275" cy="312625"/>
            </a:xfrm>
            <a:custGeom>
              <a:avLst/>
              <a:gdLst/>
              <a:ahLst/>
              <a:cxnLst/>
              <a:rect l="l" t="t" r="r" b="b"/>
              <a:pathLst>
                <a:path w="9171" h="12505" extrusionOk="0">
                  <a:moveTo>
                    <a:pt x="9170" y="12505"/>
                  </a:moveTo>
                  <a:lnTo>
                    <a:pt x="0" y="6190"/>
                  </a:lnTo>
                  <a:lnTo>
                    <a:pt x="917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Oval 19"/>
          <p:cNvSpPr/>
          <p:nvPr/>
        </p:nvSpPr>
        <p:spPr>
          <a:xfrm>
            <a:off x="2820078" y="1561673"/>
            <a:ext cx="652587" cy="65258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1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7276" y="1687911"/>
            <a:ext cx="1828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Làm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tròn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endParaRPr lang="en-US" sz="2000" b="1" dirty="0"/>
          </a:p>
        </p:txBody>
      </p:sp>
      <p:sp>
        <p:nvSpPr>
          <p:cNvPr id="44" name="Oval 43"/>
          <p:cNvSpPr/>
          <p:nvPr/>
        </p:nvSpPr>
        <p:spPr>
          <a:xfrm>
            <a:off x="2820077" y="2494909"/>
            <a:ext cx="652587" cy="65258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23197" y="2341872"/>
            <a:ext cx="3318603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Làm tròn số căn cứ vào độ chính xác cho trước</a:t>
            </a:r>
            <a:endParaRPr lang="en-US" sz="2000" dirty="0">
              <a:latin typeface="+mn-lt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820077" y="3541161"/>
            <a:ext cx="652587" cy="652587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3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47276" y="3667399"/>
            <a:ext cx="3270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/>
              <a:t>Ước lượng các phép tính</a:t>
            </a:r>
            <a:endParaRPr lang="en-US" sz="20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47" y="1724214"/>
            <a:ext cx="1049006" cy="246953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44" grpId="0" animBg="1"/>
      <p:bldP spid="22" grpId="0"/>
      <p:bldP spid="46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36"/>
          <p:cNvSpPr txBox="1">
            <a:spLocks noGrp="1"/>
          </p:cNvSpPr>
          <p:nvPr>
            <p:ph type="title"/>
          </p:nvPr>
        </p:nvSpPr>
        <p:spPr>
          <a:xfrm>
            <a:off x="2765464" y="335580"/>
            <a:ext cx="3452674" cy="5759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1.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Làm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tròn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+mn-lt"/>
              </a:rPr>
              <a:t>số</a:t>
            </a:r>
            <a:endParaRPr sz="24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176" name="Google Shape;1176;p36"/>
          <p:cNvGrpSpPr/>
          <p:nvPr/>
        </p:nvGrpSpPr>
        <p:grpSpPr>
          <a:xfrm>
            <a:off x="2496619" y="335580"/>
            <a:ext cx="3977484" cy="575929"/>
            <a:chOff x="2320599" y="1550822"/>
            <a:chExt cx="4502826" cy="918391"/>
          </a:xfrm>
        </p:grpSpPr>
        <p:grpSp>
          <p:nvGrpSpPr>
            <p:cNvPr id="1177" name="Google Shape;1177;p36"/>
            <p:cNvGrpSpPr/>
            <p:nvPr/>
          </p:nvGrpSpPr>
          <p:grpSpPr>
            <a:xfrm>
              <a:off x="6509900" y="1550822"/>
              <a:ext cx="313525" cy="918391"/>
              <a:chOff x="6365139" y="1398826"/>
              <a:chExt cx="313525" cy="1051874"/>
            </a:xfrm>
          </p:grpSpPr>
          <p:sp>
            <p:nvSpPr>
              <p:cNvPr id="1178" name="Google Shape;1178;p36"/>
              <p:cNvSpPr/>
              <p:nvPr/>
            </p:nvSpPr>
            <p:spPr>
              <a:xfrm>
                <a:off x="6365139" y="1398826"/>
                <a:ext cx="313525" cy="528340"/>
              </a:xfrm>
              <a:custGeom>
                <a:avLst/>
                <a:gdLst/>
                <a:ahLst/>
                <a:cxnLst/>
                <a:rect l="l" t="t" r="r" b="b"/>
                <a:pathLst>
                  <a:path w="12831" h="29774" extrusionOk="0">
                    <a:moveTo>
                      <a:pt x="165" y="29774"/>
                    </a:moveTo>
                    <a:lnTo>
                      <a:pt x="128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179" name="Google Shape;1179;p36"/>
              <p:cNvSpPr/>
              <p:nvPr/>
            </p:nvSpPr>
            <p:spPr>
              <a:xfrm rot="10800000" flipH="1">
                <a:off x="6365139" y="1922360"/>
                <a:ext cx="313525" cy="528340"/>
              </a:xfrm>
              <a:custGeom>
                <a:avLst/>
                <a:gdLst/>
                <a:ahLst/>
                <a:cxnLst/>
                <a:rect l="l" t="t" r="r" b="b"/>
                <a:pathLst>
                  <a:path w="12831" h="29774" extrusionOk="0">
                    <a:moveTo>
                      <a:pt x="165" y="29774"/>
                    </a:moveTo>
                    <a:lnTo>
                      <a:pt x="128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</p:grpSp>
        <p:grpSp>
          <p:nvGrpSpPr>
            <p:cNvPr id="1180" name="Google Shape;1180;p36"/>
            <p:cNvGrpSpPr/>
            <p:nvPr/>
          </p:nvGrpSpPr>
          <p:grpSpPr>
            <a:xfrm flipH="1">
              <a:off x="2320599" y="1550822"/>
              <a:ext cx="313525" cy="918391"/>
              <a:chOff x="6365139" y="1398826"/>
              <a:chExt cx="313525" cy="1051874"/>
            </a:xfrm>
          </p:grpSpPr>
          <p:sp>
            <p:nvSpPr>
              <p:cNvPr id="1181" name="Google Shape;1181;p36"/>
              <p:cNvSpPr/>
              <p:nvPr/>
            </p:nvSpPr>
            <p:spPr>
              <a:xfrm>
                <a:off x="6365139" y="1398826"/>
                <a:ext cx="313525" cy="528340"/>
              </a:xfrm>
              <a:custGeom>
                <a:avLst/>
                <a:gdLst/>
                <a:ahLst/>
                <a:cxnLst/>
                <a:rect l="l" t="t" r="r" b="b"/>
                <a:pathLst>
                  <a:path w="12831" h="29774" extrusionOk="0">
                    <a:moveTo>
                      <a:pt x="165" y="29774"/>
                    </a:moveTo>
                    <a:lnTo>
                      <a:pt x="128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1182" name="Google Shape;1182;p36"/>
              <p:cNvSpPr/>
              <p:nvPr/>
            </p:nvSpPr>
            <p:spPr>
              <a:xfrm rot="10800000" flipH="1">
                <a:off x="6365139" y="1922360"/>
                <a:ext cx="313525" cy="528340"/>
              </a:xfrm>
              <a:custGeom>
                <a:avLst/>
                <a:gdLst/>
                <a:ahLst/>
                <a:cxnLst/>
                <a:rect l="l" t="t" r="r" b="b"/>
                <a:pathLst>
                  <a:path w="12831" h="29774" extrusionOk="0">
                    <a:moveTo>
                      <a:pt x="165" y="29774"/>
                    </a:moveTo>
                    <a:lnTo>
                      <a:pt x="128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</p:grpSp>
      </p:grpSp>
      <p:sp>
        <p:nvSpPr>
          <p:cNvPr id="1183" name="Google Shape;1183;p36"/>
          <p:cNvSpPr/>
          <p:nvPr/>
        </p:nvSpPr>
        <p:spPr>
          <a:xfrm rot="4036005">
            <a:off x="1004796" y="4192603"/>
            <a:ext cx="480270" cy="774242"/>
          </a:xfrm>
          <a:custGeom>
            <a:avLst/>
            <a:gdLst/>
            <a:ahLst/>
            <a:cxnLst/>
            <a:rect l="l" t="t" r="r" b="b"/>
            <a:pathLst>
              <a:path w="19211" h="30970" extrusionOk="0">
                <a:moveTo>
                  <a:pt x="9597" y="0"/>
                </a:moveTo>
                <a:lnTo>
                  <a:pt x="1" y="13090"/>
                </a:lnTo>
                <a:lnTo>
                  <a:pt x="4879" y="13090"/>
                </a:lnTo>
                <a:lnTo>
                  <a:pt x="4879" y="30970"/>
                </a:lnTo>
                <a:lnTo>
                  <a:pt x="14847" y="30970"/>
                </a:lnTo>
                <a:lnTo>
                  <a:pt x="14847" y="13090"/>
                </a:lnTo>
                <a:lnTo>
                  <a:pt x="19211" y="13090"/>
                </a:lnTo>
                <a:lnTo>
                  <a:pt x="9597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>
            <a:outerShdw dist="19050" dir="9600000" algn="bl" rotWithShape="0">
              <a:schemeClr val="accent3">
                <a:alpha val="4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4" name="Google Shape;1184;p36"/>
          <p:cNvGrpSpPr/>
          <p:nvPr/>
        </p:nvGrpSpPr>
        <p:grpSpPr>
          <a:xfrm>
            <a:off x="7432600" y="623546"/>
            <a:ext cx="312650" cy="723336"/>
            <a:chOff x="7432600" y="623546"/>
            <a:chExt cx="312650" cy="723336"/>
          </a:xfrm>
        </p:grpSpPr>
        <p:sp>
          <p:nvSpPr>
            <p:cNvPr id="1185" name="Google Shape;1185;p36"/>
            <p:cNvSpPr/>
            <p:nvPr/>
          </p:nvSpPr>
          <p:spPr>
            <a:xfrm rot="5400000">
              <a:off x="7227257" y="828889"/>
              <a:ext cx="723336" cy="312650"/>
            </a:xfrm>
            <a:custGeom>
              <a:avLst/>
              <a:gdLst/>
              <a:ahLst/>
              <a:cxnLst/>
              <a:rect l="l" t="t" r="r" b="b"/>
              <a:pathLst>
                <a:path w="43333" h="12506" extrusionOk="0">
                  <a:moveTo>
                    <a:pt x="0" y="1"/>
                  </a:moveTo>
                  <a:lnTo>
                    <a:pt x="0" y="12505"/>
                  </a:lnTo>
                  <a:lnTo>
                    <a:pt x="43333" y="12505"/>
                  </a:lnTo>
                  <a:lnTo>
                    <a:pt x="4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6"/>
            <p:cNvSpPr/>
            <p:nvPr/>
          </p:nvSpPr>
          <p:spPr>
            <a:xfrm rot="5400000">
              <a:off x="7489438" y="566708"/>
              <a:ext cx="198975" cy="312650"/>
            </a:xfrm>
            <a:custGeom>
              <a:avLst/>
              <a:gdLst/>
              <a:ahLst/>
              <a:cxnLst/>
              <a:rect l="l" t="t" r="r" b="b"/>
              <a:pathLst>
                <a:path w="11920" h="12506" extrusionOk="0">
                  <a:moveTo>
                    <a:pt x="0" y="1"/>
                  </a:moveTo>
                  <a:lnTo>
                    <a:pt x="11920" y="1"/>
                  </a:lnTo>
                  <a:lnTo>
                    <a:pt x="11920" y="12505"/>
                  </a:lnTo>
                  <a:lnTo>
                    <a:pt x="0" y="125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97262" y="921158"/>
            <a:ext cx="441791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 smtClean="0">
                <a:solidFill>
                  <a:schemeClr val="accent5">
                    <a:lumMod val="25000"/>
                  </a:schemeClr>
                </a:solidFill>
              </a:rPr>
              <a:t>Thảo</a:t>
            </a:r>
            <a:r>
              <a:rPr lang="en-US" sz="2000" i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5">
                    <a:lumMod val="25000"/>
                  </a:schemeClr>
                </a:solidFill>
              </a:rPr>
              <a:t>luận</a:t>
            </a:r>
            <a:r>
              <a:rPr lang="en-US" sz="2000" i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5">
                    <a:lumMod val="25000"/>
                  </a:schemeClr>
                </a:solidFill>
              </a:rPr>
              <a:t>nhóm</a:t>
            </a:r>
            <a:r>
              <a:rPr lang="en-US" sz="2000" i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5">
                    <a:lumMod val="25000"/>
                  </a:schemeClr>
                </a:solidFill>
              </a:rPr>
              <a:t>hoàn</a:t>
            </a:r>
            <a:r>
              <a:rPr lang="en-US" sz="2000" i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5">
                    <a:lumMod val="25000"/>
                  </a:schemeClr>
                </a:solidFill>
              </a:rPr>
              <a:t>thành</a:t>
            </a:r>
            <a:r>
              <a:rPr lang="en-US" sz="2000" i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5">
                    <a:lumMod val="25000"/>
                  </a:schemeClr>
                </a:solidFill>
              </a:rPr>
              <a:t>HĐKP1</a:t>
            </a:r>
            <a:r>
              <a:rPr lang="en-US" sz="2000" i="1" dirty="0" smtClean="0">
                <a:solidFill>
                  <a:schemeClr val="accent5">
                    <a:lumMod val="25000"/>
                  </a:schemeClr>
                </a:solidFill>
              </a:rPr>
              <a:t>.</a:t>
            </a:r>
            <a:endParaRPr lang="en-US" sz="2000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65468" y="1594602"/>
            <a:ext cx="1150728" cy="51370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</a:rPr>
              <a:t>HĐKP1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6619" y="1389400"/>
            <a:ext cx="532201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viết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dưới</a:t>
            </a:r>
            <a:r>
              <a:rPr lang="en-US" sz="2000" dirty="0" smtClean="0"/>
              <a:t> </a:t>
            </a:r>
            <a:r>
              <a:rPr lang="en-US" sz="2000" dirty="0" err="1" smtClean="0"/>
              <a:t>dạng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thập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tròn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yêu</a:t>
            </a:r>
            <a:r>
              <a:rPr lang="en-US" sz="2000" dirty="0" smtClean="0"/>
              <a:t> </a:t>
            </a:r>
            <a:r>
              <a:rPr lang="en-US" sz="2000" dirty="0" err="1" smtClean="0"/>
              <a:t>cầu</a:t>
            </a:r>
            <a:r>
              <a:rPr lang="en-US" sz="2000" dirty="0" smtClean="0"/>
              <a:t>: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44932" y="2319305"/>
                <a:ext cx="5986156" cy="197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Làm </a:t>
                </a:r>
                <a:r>
                  <a:rPr lang="en-US" sz="2000" dirty="0" err="1" smtClean="0"/>
                  <a:t>tròn</a:t>
                </a:r>
                <a:r>
                  <a:rPr lang="en-US" sz="2000" dirty="0" smtClean="0"/>
                  <a:t> 3,1415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đến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mười</a:t>
                </a:r>
                <a:r>
                  <a:rPr lang="en-US" sz="2000" dirty="0" smtClean="0"/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 smtClean="0"/>
                  <a:t>Làm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tròn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đến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trăm</a:t>
                </a:r>
                <a:r>
                  <a:rPr lang="en-US" sz="2000" dirty="0" smtClean="0"/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 smtClean="0"/>
                  <a:t>Làm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tròn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đến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nghìn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932" y="2319305"/>
                <a:ext cx="5986156" cy="1977849"/>
              </a:xfrm>
              <a:prstGeom prst="rect">
                <a:avLst/>
              </a:prstGeom>
              <a:blipFill rotWithShape="0">
                <a:blip r:embed="rId3"/>
                <a:stretch>
                  <a:fillRect l="-916" b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60651" y="2771426"/>
                <a:ext cx="29145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</a:rPr>
                  <a:t>3,1415 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 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</a:rPr>
                  <a:t>3,1 </a:t>
                </a:r>
                <a:r>
                  <a:rPr lang="en-US" sz="2000" dirty="0" err="1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en-US" sz="2000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</a:rPr>
                  <a:t> π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</a:rPr>
                  <a:t> 3,1</a:t>
                </a:r>
                <a:endParaRPr lang="en-US" sz="2000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651" y="2771426"/>
                <a:ext cx="2914580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2092" t="-7692" r="-1674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815173" y="3277965"/>
                <a:ext cx="2416046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</a:rPr>
                  <a:t> = </a:t>
                </a:r>
                <a:r>
                  <a:rPr lang="en-US" sz="2000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</a:rPr>
                  <a:t>3,(3)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 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+mn-lt"/>
                    <a:ea typeface="Calibri" panose="020F0502020204030204" pitchFamily="34" charset="0"/>
                  </a:rPr>
                  <a:t>3,33 </a:t>
                </a:r>
                <a:endParaRPr lang="en-US" sz="2000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173" y="3277965"/>
                <a:ext cx="2416046" cy="625812"/>
              </a:xfrm>
              <a:prstGeom prst="rect">
                <a:avLst/>
              </a:prstGeom>
              <a:blipFill rotWithShape="0"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056959" y="3909139"/>
                <a:ext cx="1467902" cy="599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+mn-lt"/>
                    <a:ea typeface="Times New Roman" panose="02020603050405020304" pitchFamily="18" charset="0"/>
                  </a:rPr>
                  <a:t>1,414.</a:t>
                </a:r>
                <a:endParaRPr lang="en-US" sz="2000" dirty="0">
                  <a:solidFill>
                    <a:srgbClr val="C00000"/>
                  </a:solidFill>
                  <a:effectLst/>
                  <a:latin typeface="+mn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959" y="3909139"/>
                <a:ext cx="1467902" cy="599010"/>
              </a:xfrm>
              <a:prstGeom prst="rect">
                <a:avLst/>
              </a:prstGeom>
              <a:blipFill rotWithShape="0">
                <a:blip r:embed="rId6"/>
                <a:stretch>
                  <a:fillRect r="-3750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4" grpId="0" animBg="1"/>
      <p:bldP spid="3" grpId="0"/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35"/>
          <p:cNvSpPr/>
          <p:nvPr/>
        </p:nvSpPr>
        <p:spPr>
          <a:xfrm>
            <a:off x="1974710" y="319109"/>
            <a:ext cx="1641793" cy="961793"/>
          </a:xfrm>
          <a:custGeom>
            <a:avLst/>
            <a:gdLst/>
            <a:ahLst/>
            <a:cxnLst/>
            <a:rect l="l" t="t" r="r" b="b"/>
            <a:pathLst>
              <a:path w="24018" h="22541" extrusionOk="0">
                <a:moveTo>
                  <a:pt x="1" y="1"/>
                </a:moveTo>
                <a:lnTo>
                  <a:pt x="1" y="22474"/>
                </a:lnTo>
                <a:cubicBezTo>
                  <a:pt x="240" y="22518"/>
                  <a:pt x="484" y="22540"/>
                  <a:pt x="728" y="22540"/>
                </a:cubicBezTo>
                <a:cubicBezTo>
                  <a:pt x="972" y="22540"/>
                  <a:pt x="1216" y="22518"/>
                  <a:pt x="1455" y="22474"/>
                </a:cubicBezTo>
                <a:cubicBezTo>
                  <a:pt x="2094" y="22334"/>
                  <a:pt x="3240" y="21878"/>
                  <a:pt x="3737" y="21878"/>
                </a:cubicBezTo>
                <a:cubicBezTo>
                  <a:pt x="3806" y="21878"/>
                  <a:pt x="3862" y="21887"/>
                  <a:pt x="3903" y="21906"/>
                </a:cubicBezTo>
                <a:cubicBezTo>
                  <a:pt x="4075" y="21992"/>
                  <a:pt x="4318" y="22063"/>
                  <a:pt x="4644" y="22063"/>
                </a:cubicBezTo>
                <a:cubicBezTo>
                  <a:pt x="4925" y="22063"/>
                  <a:pt x="5266" y="22010"/>
                  <a:pt x="5677" y="21871"/>
                </a:cubicBezTo>
                <a:cubicBezTo>
                  <a:pt x="6501" y="21591"/>
                  <a:pt x="7814" y="21081"/>
                  <a:pt x="8324" y="21081"/>
                </a:cubicBezTo>
                <a:cubicBezTo>
                  <a:pt x="8363" y="21081"/>
                  <a:pt x="8397" y="21084"/>
                  <a:pt x="8426" y="21090"/>
                </a:cubicBezTo>
                <a:cubicBezTo>
                  <a:pt x="8815" y="21158"/>
                  <a:pt x="9865" y="21823"/>
                  <a:pt x="10454" y="21823"/>
                </a:cubicBezTo>
                <a:cubicBezTo>
                  <a:pt x="10483" y="21823"/>
                  <a:pt x="10510" y="21821"/>
                  <a:pt x="10537" y="21818"/>
                </a:cubicBezTo>
                <a:cubicBezTo>
                  <a:pt x="10927" y="21773"/>
                  <a:pt x="11317" y="21751"/>
                  <a:pt x="11710" y="21751"/>
                </a:cubicBezTo>
                <a:cubicBezTo>
                  <a:pt x="12102" y="21751"/>
                  <a:pt x="12497" y="21773"/>
                  <a:pt x="12896" y="21818"/>
                </a:cubicBezTo>
                <a:cubicBezTo>
                  <a:pt x="13263" y="21901"/>
                  <a:pt x="14726" y="22392"/>
                  <a:pt x="15504" y="22392"/>
                </a:cubicBezTo>
                <a:cubicBezTo>
                  <a:pt x="15554" y="22392"/>
                  <a:pt x="15601" y="22390"/>
                  <a:pt x="15645" y="22385"/>
                </a:cubicBezTo>
                <a:cubicBezTo>
                  <a:pt x="16096" y="22341"/>
                  <a:pt x="16329" y="22250"/>
                  <a:pt x="16601" y="22250"/>
                </a:cubicBezTo>
                <a:cubicBezTo>
                  <a:pt x="16768" y="22250"/>
                  <a:pt x="16950" y="22284"/>
                  <a:pt x="17206" y="22385"/>
                </a:cubicBezTo>
                <a:cubicBezTo>
                  <a:pt x="17247" y="22401"/>
                  <a:pt x="17292" y="22408"/>
                  <a:pt x="17342" y="22408"/>
                </a:cubicBezTo>
                <a:cubicBezTo>
                  <a:pt x="18080" y="22408"/>
                  <a:pt x="19691" y="20766"/>
                  <a:pt x="20523" y="20682"/>
                </a:cubicBezTo>
                <a:cubicBezTo>
                  <a:pt x="20561" y="20679"/>
                  <a:pt x="20602" y="20677"/>
                  <a:pt x="20644" y="20677"/>
                </a:cubicBezTo>
                <a:cubicBezTo>
                  <a:pt x="21385" y="20677"/>
                  <a:pt x="22719" y="21230"/>
                  <a:pt x="23515" y="21230"/>
                </a:cubicBezTo>
                <a:cubicBezTo>
                  <a:pt x="23728" y="21230"/>
                  <a:pt x="23903" y="21191"/>
                  <a:pt x="24017" y="21090"/>
                </a:cubicBezTo>
                <a:lnTo>
                  <a:pt x="24017" y="1"/>
                </a:lnTo>
                <a:lnTo>
                  <a:pt x="22705" y="1"/>
                </a:lnTo>
                <a:lnTo>
                  <a:pt x="22066" y="976"/>
                </a:lnTo>
                <a:lnTo>
                  <a:pt x="22545" y="976"/>
                </a:lnTo>
                <a:lnTo>
                  <a:pt x="22545" y="2608"/>
                </a:lnTo>
                <a:lnTo>
                  <a:pt x="20931" y="2608"/>
                </a:lnTo>
                <a:lnTo>
                  <a:pt x="20931" y="976"/>
                </a:lnTo>
                <a:lnTo>
                  <a:pt x="21410" y="976"/>
                </a:lnTo>
                <a:lnTo>
                  <a:pt x="22048" y="1"/>
                </a:lnTo>
                <a:lnTo>
                  <a:pt x="19459" y="1"/>
                </a:lnTo>
                <a:lnTo>
                  <a:pt x="18820" y="976"/>
                </a:lnTo>
                <a:lnTo>
                  <a:pt x="19299" y="976"/>
                </a:lnTo>
                <a:lnTo>
                  <a:pt x="19299" y="2608"/>
                </a:lnTo>
                <a:lnTo>
                  <a:pt x="17685" y="2608"/>
                </a:lnTo>
                <a:lnTo>
                  <a:pt x="17685" y="976"/>
                </a:lnTo>
                <a:lnTo>
                  <a:pt x="18164" y="976"/>
                </a:lnTo>
                <a:lnTo>
                  <a:pt x="18820" y="1"/>
                </a:lnTo>
                <a:lnTo>
                  <a:pt x="16213" y="1"/>
                </a:lnTo>
                <a:lnTo>
                  <a:pt x="15574" y="976"/>
                </a:lnTo>
                <a:lnTo>
                  <a:pt x="16053" y="976"/>
                </a:lnTo>
                <a:lnTo>
                  <a:pt x="16053" y="2608"/>
                </a:lnTo>
                <a:lnTo>
                  <a:pt x="14439" y="2608"/>
                </a:lnTo>
                <a:lnTo>
                  <a:pt x="14439" y="976"/>
                </a:lnTo>
                <a:lnTo>
                  <a:pt x="14918" y="976"/>
                </a:lnTo>
                <a:lnTo>
                  <a:pt x="15574" y="1"/>
                </a:lnTo>
                <a:lnTo>
                  <a:pt x="12967" y="1"/>
                </a:lnTo>
                <a:lnTo>
                  <a:pt x="12328" y="976"/>
                </a:lnTo>
                <a:lnTo>
                  <a:pt x="12825" y="976"/>
                </a:lnTo>
                <a:lnTo>
                  <a:pt x="12825" y="2608"/>
                </a:lnTo>
                <a:lnTo>
                  <a:pt x="11193" y="2608"/>
                </a:lnTo>
                <a:lnTo>
                  <a:pt x="11193" y="976"/>
                </a:lnTo>
                <a:lnTo>
                  <a:pt x="11690" y="976"/>
                </a:lnTo>
                <a:lnTo>
                  <a:pt x="12328" y="1"/>
                </a:lnTo>
                <a:lnTo>
                  <a:pt x="9739" y="1"/>
                </a:lnTo>
                <a:lnTo>
                  <a:pt x="9082" y="976"/>
                </a:lnTo>
                <a:lnTo>
                  <a:pt x="9579" y="976"/>
                </a:lnTo>
                <a:lnTo>
                  <a:pt x="9579" y="2608"/>
                </a:lnTo>
                <a:lnTo>
                  <a:pt x="7965" y="2608"/>
                </a:lnTo>
                <a:lnTo>
                  <a:pt x="7965" y="976"/>
                </a:lnTo>
                <a:lnTo>
                  <a:pt x="8444" y="976"/>
                </a:lnTo>
                <a:lnTo>
                  <a:pt x="9082" y="1"/>
                </a:lnTo>
                <a:lnTo>
                  <a:pt x="6493" y="1"/>
                </a:lnTo>
                <a:lnTo>
                  <a:pt x="5836" y="976"/>
                </a:lnTo>
                <a:lnTo>
                  <a:pt x="6333" y="976"/>
                </a:lnTo>
                <a:lnTo>
                  <a:pt x="6333" y="2608"/>
                </a:lnTo>
                <a:lnTo>
                  <a:pt x="4719" y="2608"/>
                </a:lnTo>
                <a:lnTo>
                  <a:pt x="4719" y="976"/>
                </a:lnTo>
                <a:lnTo>
                  <a:pt x="5198" y="976"/>
                </a:lnTo>
                <a:lnTo>
                  <a:pt x="5836" y="1"/>
                </a:lnTo>
                <a:lnTo>
                  <a:pt x="3264" y="1"/>
                </a:lnTo>
                <a:lnTo>
                  <a:pt x="2590" y="976"/>
                </a:lnTo>
                <a:lnTo>
                  <a:pt x="3087" y="976"/>
                </a:lnTo>
                <a:lnTo>
                  <a:pt x="3087" y="2608"/>
                </a:lnTo>
                <a:lnTo>
                  <a:pt x="1455" y="2608"/>
                </a:lnTo>
                <a:lnTo>
                  <a:pt x="1455" y="976"/>
                </a:lnTo>
                <a:lnTo>
                  <a:pt x="1952" y="976"/>
                </a:lnTo>
                <a:lnTo>
                  <a:pt x="2590" y="1"/>
                </a:ln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  <a:effectLst>
            <a:outerShdw dist="19050" dir="3240000" algn="bl" rotWithShape="0">
              <a:schemeClr val="accent3">
                <a:alpha val="4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35"/>
          <p:cNvSpPr txBox="1">
            <a:spLocks noGrp="1"/>
          </p:cNvSpPr>
          <p:nvPr>
            <p:ph type="title"/>
          </p:nvPr>
        </p:nvSpPr>
        <p:spPr>
          <a:xfrm>
            <a:off x="1932987" y="564530"/>
            <a:ext cx="17991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KẾT LUẬN</a:t>
            </a:r>
            <a:endParaRPr sz="20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161" name="Google Shape;1161;p35"/>
          <p:cNvGrpSpPr/>
          <p:nvPr/>
        </p:nvGrpSpPr>
        <p:grpSpPr>
          <a:xfrm>
            <a:off x="2231400" y="-156793"/>
            <a:ext cx="1128412" cy="1005901"/>
            <a:chOff x="6122324" y="1469025"/>
            <a:chExt cx="1128412" cy="1005901"/>
          </a:xfrm>
        </p:grpSpPr>
        <p:sp>
          <p:nvSpPr>
            <p:cNvPr id="1162" name="Google Shape;1162;p35"/>
            <p:cNvSpPr/>
            <p:nvPr/>
          </p:nvSpPr>
          <p:spPr>
            <a:xfrm rot="-1868244">
              <a:off x="6207549" y="1673728"/>
              <a:ext cx="957962" cy="596496"/>
            </a:xfrm>
            <a:custGeom>
              <a:avLst/>
              <a:gdLst/>
              <a:ahLst/>
              <a:cxnLst/>
              <a:rect l="l" t="t" r="r" b="b"/>
              <a:pathLst>
                <a:path w="29569" h="18413" extrusionOk="0">
                  <a:moveTo>
                    <a:pt x="3247" y="1"/>
                  </a:moveTo>
                  <a:lnTo>
                    <a:pt x="3796" y="2590"/>
                  </a:lnTo>
                  <a:lnTo>
                    <a:pt x="1650" y="4063"/>
                  </a:lnTo>
                  <a:lnTo>
                    <a:pt x="2147" y="6741"/>
                  </a:lnTo>
                  <a:lnTo>
                    <a:pt x="1" y="8178"/>
                  </a:lnTo>
                  <a:lnTo>
                    <a:pt x="25773" y="18412"/>
                  </a:lnTo>
                  <a:lnTo>
                    <a:pt x="27919" y="16975"/>
                  </a:lnTo>
                  <a:lnTo>
                    <a:pt x="27405" y="14315"/>
                  </a:lnTo>
                  <a:lnTo>
                    <a:pt x="29569" y="12825"/>
                  </a:lnTo>
                  <a:lnTo>
                    <a:pt x="29019" y="10235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5"/>
            <p:cNvSpPr/>
            <p:nvPr/>
          </p:nvSpPr>
          <p:spPr>
            <a:xfrm rot="-1868244">
              <a:off x="6625211" y="1838125"/>
              <a:ext cx="124147" cy="273547"/>
            </a:xfrm>
            <a:custGeom>
              <a:avLst/>
              <a:gdLst/>
              <a:ahLst/>
              <a:cxnLst/>
              <a:rect l="l" t="t" r="r" b="b"/>
              <a:pathLst>
                <a:path w="3832" h="8444" extrusionOk="0">
                  <a:moveTo>
                    <a:pt x="3176" y="1"/>
                  </a:moveTo>
                  <a:lnTo>
                    <a:pt x="3140" y="36"/>
                  </a:lnTo>
                  <a:lnTo>
                    <a:pt x="3193" y="2466"/>
                  </a:lnTo>
                  <a:lnTo>
                    <a:pt x="1491" y="4187"/>
                  </a:lnTo>
                  <a:lnTo>
                    <a:pt x="1544" y="6617"/>
                  </a:lnTo>
                  <a:lnTo>
                    <a:pt x="1" y="8195"/>
                  </a:lnTo>
                  <a:lnTo>
                    <a:pt x="621" y="8444"/>
                  </a:lnTo>
                  <a:lnTo>
                    <a:pt x="2182" y="6883"/>
                  </a:lnTo>
                  <a:lnTo>
                    <a:pt x="2129" y="4453"/>
                  </a:lnTo>
                  <a:lnTo>
                    <a:pt x="3832" y="2714"/>
                  </a:lnTo>
                  <a:lnTo>
                    <a:pt x="3779" y="284"/>
                  </a:lnTo>
                  <a:lnTo>
                    <a:pt x="3814" y="249"/>
                  </a:lnTo>
                  <a:lnTo>
                    <a:pt x="3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5"/>
            <p:cNvSpPr/>
            <p:nvPr/>
          </p:nvSpPr>
          <p:spPr>
            <a:xfrm rot="-1868244">
              <a:off x="6960833" y="1782428"/>
              <a:ext cx="124147" cy="273547"/>
            </a:xfrm>
            <a:custGeom>
              <a:avLst/>
              <a:gdLst/>
              <a:ahLst/>
              <a:cxnLst/>
              <a:rect l="l" t="t" r="r" b="b"/>
              <a:pathLst>
                <a:path w="3832" h="8444" extrusionOk="0">
                  <a:moveTo>
                    <a:pt x="3175" y="0"/>
                  </a:moveTo>
                  <a:lnTo>
                    <a:pt x="3157" y="18"/>
                  </a:lnTo>
                  <a:lnTo>
                    <a:pt x="3211" y="2448"/>
                  </a:lnTo>
                  <a:lnTo>
                    <a:pt x="1508" y="4186"/>
                  </a:lnTo>
                  <a:lnTo>
                    <a:pt x="1543" y="6616"/>
                  </a:lnTo>
                  <a:lnTo>
                    <a:pt x="0" y="8195"/>
                  </a:lnTo>
                  <a:lnTo>
                    <a:pt x="639" y="8443"/>
                  </a:lnTo>
                  <a:lnTo>
                    <a:pt x="2182" y="6864"/>
                  </a:lnTo>
                  <a:lnTo>
                    <a:pt x="2129" y="4434"/>
                  </a:lnTo>
                  <a:lnTo>
                    <a:pt x="3831" y="2714"/>
                  </a:lnTo>
                  <a:lnTo>
                    <a:pt x="3796" y="284"/>
                  </a:lnTo>
                  <a:lnTo>
                    <a:pt x="3814" y="248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5"/>
            <p:cNvSpPr/>
            <p:nvPr/>
          </p:nvSpPr>
          <p:spPr>
            <a:xfrm rot="-1868244">
              <a:off x="6849125" y="1800893"/>
              <a:ext cx="124147" cy="273547"/>
            </a:xfrm>
            <a:custGeom>
              <a:avLst/>
              <a:gdLst/>
              <a:ahLst/>
              <a:cxnLst/>
              <a:rect l="l" t="t" r="r" b="b"/>
              <a:pathLst>
                <a:path w="3832" h="8444" extrusionOk="0">
                  <a:moveTo>
                    <a:pt x="3175" y="0"/>
                  </a:moveTo>
                  <a:lnTo>
                    <a:pt x="3140" y="36"/>
                  </a:lnTo>
                  <a:lnTo>
                    <a:pt x="3193" y="2448"/>
                  </a:lnTo>
                  <a:lnTo>
                    <a:pt x="1490" y="4186"/>
                  </a:lnTo>
                  <a:lnTo>
                    <a:pt x="1543" y="6616"/>
                  </a:lnTo>
                  <a:lnTo>
                    <a:pt x="0" y="8195"/>
                  </a:lnTo>
                  <a:lnTo>
                    <a:pt x="621" y="8443"/>
                  </a:lnTo>
                  <a:lnTo>
                    <a:pt x="2182" y="6865"/>
                  </a:lnTo>
                  <a:lnTo>
                    <a:pt x="2129" y="4435"/>
                  </a:lnTo>
                  <a:lnTo>
                    <a:pt x="3831" y="2714"/>
                  </a:lnTo>
                  <a:lnTo>
                    <a:pt x="3778" y="284"/>
                  </a:lnTo>
                  <a:lnTo>
                    <a:pt x="3814" y="249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 rot="-1868244">
              <a:off x="6744026" y="1818047"/>
              <a:ext cx="124730" cy="273547"/>
            </a:xfrm>
            <a:custGeom>
              <a:avLst/>
              <a:gdLst/>
              <a:ahLst/>
              <a:cxnLst/>
              <a:rect l="l" t="t" r="r" b="b"/>
              <a:pathLst>
                <a:path w="3850" h="8444" extrusionOk="0">
                  <a:moveTo>
                    <a:pt x="3193" y="0"/>
                  </a:moveTo>
                  <a:lnTo>
                    <a:pt x="3158" y="36"/>
                  </a:lnTo>
                  <a:lnTo>
                    <a:pt x="3211" y="2466"/>
                  </a:lnTo>
                  <a:lnTo>
                    <a:pt x="1508" y="4186"/>
                  </a:lnTo>
                  <a:lnTo>
                    <a:pt x="1561" y="6616"/>
                  </a:lnTo>
                  <a:lnTo>
                    <a:pt x="1" y="8195"/>
                  </a:lnTo>
                  <a:lnTo>
                    <a:pt x="639" y="8443"/>
                  </a:lnTo>
                  <a:lnTo>
                    <a:pt x="2182" y="6865"/>
                  </a:lnTo>
                  <a:lnTo>
                    <a:pt x="2129" y="4435"/>
                  </a:lnTo>
                  <a:lnTo>
                    <a:pt x="3850" y="2714"/>
                  </a:lnTo>
                  <a:lnTo>
                    <a:pt x="3796" y="284"/>
                  </a:lnTo>
                  <a:lnTo>
                    <a:pt x="3814" y="249"/>
                  </a:lnTo>
                  <a:lnTo>
                    <a:pt x="3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 rot="-1868244">
              <a:off x="6289234" y="1893945"/>
              <a:ext cx="124730" cy="274097"/>
            </a:xfrm>
            <a:custGeom>
              <a:avLst/>
              <a:gdLst/>
              <a:ahLst/>
              <a:cxnLst/>
              <a:rect l="l" t="t" r="r" b="b"/>
              <a:pathLst>
                <a:path w="3850" h="8461" extrusionOk="0">
                  <a:moveTo>
                    <a:pt x="3193" y="0"/>
                  </a:moveTo>
                  <a:lnTo>
                    <a:pt x="3158" y="36"/>
                  </a:lnTo>
                  <a:lnTo>
                    <a:pt x="3211" y="2466"/>
                  </a:lnTo>
                  <a:lnTo>
                    <a:pt x="1508" y="4204"/>
                  </a:lnTo>
                  <a:lnTo>
                    <a:pt x="1561" y="6634"/>
                  </a:lnTo>
                  <a:lnTo>
                    <a:pt x="0" y="8195"/>
                  </a:lnTo>
                  <a:lnTo>
                    <a:pt x="639" y="8461"/>
                  </a:lnTo>
                  <a:lnTo>
                    <a:pt x="2200" y="6882"/>
                  </a:lnTo>
                  <a:lnTo>
                    <a:pt x="2146" y="4452"/>
                  </a:lnTo>
                  <a:lnTo>
                    <a:pt x="3849" y="2714"/>
                  </a:lnTo>
                  <a:lnTo>
                    <a:pt x="3796" y="284"/>
                  </a:lnTo>
                  <a:lnTo>
                    <a:pt x="3832" y="248"/>
                  </a:lnTo>
                  <a:lnTo>
                    <a:pt x="31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5"/>
            <p:cNvSpPr/>
            <p:nvPr/>
          </p:nvSpPr>
          <p:spPr>
            <a:xfrm rot="-1868244">
              <a:off x="6512962" y="1856741"/>
              <a:ext cx="124730" cy="273547"/>
            </a:xfrm>
            <a:custGeom>
              <a:avLst/>
              <a:gdLst/>
              <a:ahLst/>
              <a:cxnLst/>
              <a:rect l="l" t="t" r="r" b="b"/>
              <a:pathLst>
                <a:path w="3850" h="8444" extrusionOk="0">
                  <a:moveTo>
                    <a:pt x="3194" y="1"/>
                  </a:moveTo>
                  <a:lnTo>
                    <a:pt x="3158" y="36"/>
                  </a:lnTo>
                  <a:lnTo>
                    <a:pt x="3211" y="2466"/>
                  </a:lnTo>
                  <a:lnTo>
                    <a:pt x="1509" y="4187"/>
                  </a:lnTo>
                  <a:lnTo>
                    <a:pt x="1562" y="6617"/>
                  </a:lnTo>
                  <a:lnTo>
                    <a:pt x="1" y="8195"/>
                  </a:lnTo>
                  <a:lnTo>
                    <a:pt x="639" y="8444"/>
                  </a:lnTo>
                  <a:lnTo>
                    <a:pt x="2183" y="6883"/>
                  </a:lnTo>
                  <a:lnTo>
                    <a:pt x="2147" y="4453"/>
                  </a:lnTo>
                  <a:lnTo>
                    <a:pt x="3850" y="2715"/>
                  </a:lnTo>
                  <a:lnTo>
                    <a:pt x="3797" y="285"/>
                  </a:lnTo>
                  <a:lnTo>
                    <a:pt x="3832" y="249"/>
                  </a:lnTo>
                  <a:lnTo>
                    <a:pt x="31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5"/>
            <p:cNvSpPr/>
            <p:nvPr/>
          </p:nvSpPr>
          <p:spPr>
            <a:xfrm rot="-1868244">
              <a:off x="6401445" y="1875307"/>
              <a:ext cx="124180" cy="274130"/>
            </a:xfrm>
            <a:custGeom>
              <a:avLst/>
              <a:gdLst/>
              <a:ahLst/>
              <a:cxnLst/>
              <a:rect l="l" t="t" r="r" b="b"/>
              <a:pathLst>
                <a:path w="3833" h="8462" extrusionOk="0">
                  <a:moveTo>
                    <a:pt x="3176" y="1"/>
                  </a:moveTo>
                  <a:lnTo>
                    <a:pt x="3158" y="36"/>
                  </a:lnTo>
                  <a:lnTo>
                    <a:pt x="3194" y="2466"/>
                  </a:lnTo>
                  <a:lnTo>
                    <a:pt x="1491" y="4187"/>
                  </a:lnTo>
                  <a:lnTo>
                    <a:pt x="1544" y="6617"/>
                  </a:lnTo>
                  <a:lnTo>
                    <a:pt x="1" y="8196"/>
                  </a:lnTo>
                  <a:lnTo>
                    <a:pt x="639" y="8462"/>
                  </a:lnTo>
                  <a:lnTo>
                    <a:pt x="2183" y="6883"/>
                  </a:lnTo>
                  <a:lnTo>
                    <a:pt x="2129" y="4453"/>
                  </a:lnTo>
                  <a:lnTo>
                    <a:pt x="3832" y="2715"/>
                  </a:lnTo>
                  <a:lnTo>
                    <a:pt x="3779" y="285"/>
                  </a:lnTo>
                  <a:lnTo>
                    <a:pt x="3814" y="249"/>
                  </a:lnTo>
                  <a:lnTo>
                    <a:pt x="3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493948" y="1355100"/>
            <a:ext cx="623641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Khi làm tròn một số thập phân đến hàng nào thì hàng đó gọi là hàng quy tròn.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Muốn làm tròn số thập phân đến một hàng quy tròn nào đó, ta thực hiện các bước sau: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Gạch </a:t>
            </a:r>
            <a:r>
              <a:rPr lang="vi-VN" sz="2000" dirty="0"/>
              <a:t>dưới chữ số thập phân của hàng quy tròn</a:t>
            </a:r>
            <a:r>
              <a:rPr lang="vi-VN" sz="2000" dirty="0" smtClean="0"/>
              <a:t>.</a:t>
            </a:r>
            <a:endParaRPr lang="vi-VN" sz="20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" grpId="0" animBg="1"/>
      <p:bldP spid="11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5365" y="667690"/>
            <a:ext cx="63802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Nhìn </a:t>
            </a:r>
            <a:r>
              <a:rPr lang="vi-VN" sz="2000" dirty="0"/>
              <a:t>sang chữ số ngay bên phải: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 smtClean="0"/>
              <a:t>Nếu </a:t>
            </a:r>
            <a:r>
              <a:rPr lang="vi-VN" sz="2000" dirty="0"/>
              <a:t>chữ số đó lớn hơn hoặc bằng 5 thì tăng chữ số gạch dưới lên một đơn vị rồi thay tất cả các chữ số bên phải bằng số 0 hoặc bỏ đi nếu chúng ở phần thập phân.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000" dirty="0" smtClean="0"/>
              <a:t>Nếu </a:t>
            </a:r>
            <a:r>
              <a:rPr lang="vi-VN" sz="2000" dirty="0"/>
              <a:t>chữ số đó nhỏ hơn 5 thì giữ nguyên chữ số gạch dưới và thay tất cả các chữ số bên phải bằng số 0 hoặc bỏ đi nếu chúng ở phần thập phân. </a:t>
            </a:r>
          </a:p>
        </p:txBody>
      </p:sp>
    </p:spTree>
    <p:extLst>
      <p:ext uri="{BB962C8B-B14F-4D97-AF65-F5344CB8AC3E}">
        <p14:creationId xmlns:p14="http://schemas.microsoft.com/office/powerpoint/2010/main" val="398441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48"/>
          <p:cNvSpPr/>
          <p:nvPr/>
        </p:nvSpPr>
        <p:spPr>
          <a:xfrm>
            <a:off x="1764075" y="1775074"/>
            <a:ext cx="917924" cy="491757"/>
          </a:xfrm>
          <a:prstGeom prst="homePlate">
            <a:avLst>
              <a:gd name="adj" fmla="val 51801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4"/>
                </a:solidFill>
                <a:latin typeface="+mn-lt"/>
                <a:ea typeface="Barlow Semi Condensed SemiBold"/>
                <a:cs typeface="Barlow Semi Condensed SemiBold"/>
                <a:sym typeface="Barlow Semi Condensed SemiBold"/>
              </a:rPr>
              <a:t>01</a:t>
            </a:r>
            <a:endParaRPr sz="2400" b="1" dirty="0">
              <a:solidFill>
                <a:schemeClr val="accent4"/>
              </a:solidFill>
              <a:latin typeface="+mn-lt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sp>
        <p:nvSpPr>
          <p:cNvPr id="1527" name="Google Shape;1527;p48"/>
          <p:cNvSpPr/>
          <p:nvPr/>
        </p:nvSpPr>
        <p:spPr>
          <a:xfrm>
            <a:off x="1764075" y="3083649"/>
            <a:ext cx="917924" cy="491757"/>
          </a:xfrm>
          <a:prstGeom prst="homePlate">
            <a:avLst>
              <a:gd name="adj" fmla="val 51801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4"/>
                </a:solidFill>
                <a:latin typeface="+mn-lt"/>
                <a:ea typeface="Barlow Semi Condensed SemiBold"/>
                <a:cs typeface="Barlow Semi Condensed SemiBold"/>
                <a:sym typeface="Barlow Semi Condensed SemiBold"/>
              </a:rPr>
              <a:t>02</a:t>
            </a:r>
            <a:endParaRPr sz="2400" b="1">
              <a:solidFill>
                <a:schemeClr val="accent4"/>
              </a:solidFill>
              <a:latin typeface="+mn-lt"/>
              <a:ea typeface="Barlow Semi Condensed SemiBold"/>
              <a:cs typeface="Barlow Semi Condensed SemiBold"/>
              <a:sym typeface="Barlow Semi Condensed SemiBol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35" y="277604"/>
            <a:ext cx="2303714" cy="10890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91927" y="496591"/>
            <a:ext cx="1243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Chú</a:t>
            </a:r>
            <a:r>
              <a:rPr lang="en-US" sz="2400" b="1" dirty="0" smtClean="0"/>
              <a:t> ý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2761599" y="1585652"/>
            <a:ext cx="4851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 phải viết một số dưới dạng thập phân trước khi làm tròn.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61599" y="282169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thập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ta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tâm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nó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" grpId="0" animBg="1"/>
      <p:bldP spid="1527" grpId="0" animBg="1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40"/>
          <p:cNvSpPr/>
          <p:nvPr/>
        </p:nvSpPr>
        <p:spPr>
          <a:xfrm>
            <a:off x="1179962" y="318498"/>
            <a:ext cx="1963892" cy="467831"/>
          </a:xfrm>
          <a:prstGeom prst="homePlate">
            <a:avLst>
              <a:gd name="adj" fmla="val 51801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Thực</a:t>
            </a:r>
            <a:r>
              <a:rPr lang="en-US" sz="2000" b="1" dirty="0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hành</a:t>
            </a:r>
            <a:r>
              <a:rPr lang="en-US" sz="2000" b="1" dirty="0" smtClean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ea typeface="Barlow Semi Condensed SemiBold"/>
                <a:cs typeface="Arial" panose="020B0604020202020204" pitchFamily="34" charset="0"/>
                <a:sym typeface="Barlow Semi Condensed SemiBold"/>
              </a:rPr>
              <a:t> 1</a:t>
            </a:r>
            <a:endParaRPr sz="2000" b="1" dirty="0">
              <a:solidFill>
                <a:schemeClr val="accent2">
                  <a:lumMod val="25000"/>
                </a:schemeClr>
              </a:solidFill>
              <a:latin typeface="Arial" panose="020B0604020202020204" pitchFamily="34" charset="0"/>
              <a:ea typeface="Barlow Semi Condensed SemiBold"/>
              <a:cs typeface="Arial" panose="020B0604020202020204" pitchFamily="34" charset="0"/>
              <a:sym typeface="Barlow Semi Condensed SemiBold"/>
            </a:endParaRPr>
          </a:p>
        </p:txBody>
      </p:sp>
      <p:grpSp>
        <p:nvGrpSpPr>
          <p:cNvPr id="1276" name="Google Shape;1276;p40"/>
          <p:cNvGrpSpPr/>
          <p:nvPr/>
        </p:nvGrpSpPr>
        <p:grpSpPr>
          <a:xfrm>
            <a:off x="7611623" y="626713"/>
            <a:ext cx="312663" cy="795928"/>
            <a:chOff x="7155738" y="626713"/>
            <a:chExt cx="312663" cy="795928"/>
          </a:xfrm>
        </p:grpSpPr>
        <p:sp>
          <p:nvSpPr>
            <p:cNvPr id="1277" name="Google Shape;1277;p40"/>
            <p:cNvSpPr/>
            <p:nvPr/>
          </p:nvSpPr>
          <p:spPr>
            <a:xfrm rot="5400000">
              <a:off x="6914116" y="868356"/>
              <a:ext cx="795919" cy="312650"/>
            </a:xfrm>
            <a:custGeom>
              <a:avLst/>
              <a:gdLst/>
              <a:ahLst/>
              <a:cxnLst/>
              <a:rect l="l" t="t" r="r" b="b"/>
              <a:pathLst>
                <a:path w="43333" h="12506" extrusionOk="0">
                  <a:moveTo>
                    <a:pt x="0" y="1"/>
                  </a:moveTo>
                  <a:lnTo>
                    <a:pt x="0" y="12506"/>
                  </a:lnTo>
                  <a:lnTo>
                    <a:pt x="43333" y="12506"/>
                  </a:lnTo>
                  <a:lnTo>
                    <a:pt x="37373" y="6333"/>
                  </a:lnTo>
                  <a:lnTo>
                    <a:pt x="433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0"/>
            <p:cNvSpPr/>
            <p:nvPr/>
          </p:nvSpPr>
          <p:spPr>
            <a:xfrm rot="5400000">
              <a:off x="7163063" y="619388"/>
              <a:ext cx="298000" cy="312650"/>
            </a:xfrm>
            <a:custGeom>
              <a:avLst/>
              <a:gdLst/>
              <a:ahLst/>
              <a:cxnLst/>
              <a:rect l="l" t="t" r="r" b="b"/>
              <a:pathLst>
                <a:path w="11920" h="12506" extrusionOk="0">
                  <a:moveTo>
                    <a:pt x="0" y="1"/>
                  </a:moveTo>
                  <a:lnTo>
                    <a:pt x="11920" y="1"/>
                  </a:lnTo>
                  <a:lnTo>
                    <a:pt x="11920" y="12506"/>
                  </a:lnTo>
                  <a:lnTo>
                    <a:pt x="0" y="125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79987" y="786330"/>
                <a:ext cx="6431623" cy="2032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smtClean="0"/>
                  <a:t>Hãy </a:t>
                </a:r>
                <a:r>
                  <a:rPr lang="en-US" sz="2000" dirty="0" err="1" smtClean="0"/>
                  <a:t>viết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sau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dưới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dạng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thập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(</a:t>
                </a:r>
                <a:r>
                  <a:rPr lang="en-US" sz="2000" dirty="0" err="1" smtClean="0"/>
                  <a:t>nếu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cần</a:t>
                </a:r>
                <a:r>
                  <a:rPr lang="en-US" sz="2000" dirty="0" smtClean="0"/>
                  <a:t>) </a:t>
                </a:r>
                <a:r>
                  <a:rPr lang="en-US" sz="2000" dirty="0" err="1" smtClean="0"/>
                  <a:t>rồi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tròn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theo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yêu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cầu</a:t>
                </a:r>
                <a:r>
                  <a:rPr lang="en-US" sz="2000" dirty="0" smtClean="0"/>
                  <a:t>.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 smtClean="0"/>
                  <a:t>Làm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tròn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đến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trăm</a:t>
                </a:r>
                <a:r>
                  <a:rPr lang="en-US" sz="2000" dirty="0" smtClean="0"/>
                  <a:t> 1 000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000" dirty="0" smtClean="0"/>
                  <a:t>; -100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000" dirty="0" smtClean="0"/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 smtClean="0"/>
                  <a:t>Làm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tròn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đến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hàng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phần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nghìn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000" dirty="0" smtClean="0"/>
                  <a:t>; 6,(234).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987" y="786330"/>
                <a:ext cx="6431623" cy="2032288"/>
              </a:xfrm>
              <a:prstGeom prst="rect">
                <a:avLst/>
              </a:prstGeom>
              <a:blipFill rotWithShape="0">
                <a:blip r:embed="rId3"/>
                <a:stretch>
                  <a:fillRect l="-1043" r="-948" b="-1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11711" y="2778172"/>
            <a:ext cx="1458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Giải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78439" y="3253769"/>
                <a:ext cx="3857948" cy="1045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1000π 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3141,5926...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3100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 smtClean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−100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-141,4213 ...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- 100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39" y="3253769"/>
                <a:ext cx="3857948" cy="1045671"/>
              </a:xfrm>
              <a:prstGeom prst="rect">
                <a:avLst/>
              </a:prstGeom>
              <a:blipFill rotWithShape="0">
                <a:blip r:embed="rId4"/>
                <a:stretch>
                  <a:fillRect l="-1580" t="-2924" r="-474" b="-9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63272" y="3244882"/>
                <a:ext cx="3407424" cy="1047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2,23606...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≈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2,236</a:t>
                </a:r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6</a:t>
                </a:r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,(234) 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6,234.</a:t>
                </a:r>
                <a:endParaRPr lang="en-US" sz="2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272" y="3244882"/>
                <a:ext cx="3407424" cy="1047851"/>
              </a:xfrm>
              <a:prstGeom prst="rect">
                <a:avLst/>
              </a:prstGeom>
              <a:blipFill rotWithShape="0">
                <a:blip r:embed="rId5"/>
                <a:stretch>
                  <a:fillRect l="-1968" b="-9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2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Korean Notebook Style for Case Reports by Slidesgo">
  <a:themeElements>
    <a:clrScheme name="Simple Light">
      <a:dk1>
        <a:srgbClr val="6B719B"/>
      </a:dk1>
      <a:lt1>
        <a:srgbClr val="E9B09D"/>
      </a:lt1>
      <a:dk2>
        <a:srgbClr val="D6D9ED"/>
      </a:dk2>
      <a:lt2>
        <a:srgbClr val="D1EDBE"/>
      </a:lt2>
      <a:accent1>
        <a:srgbClr val="92A189"/>
      </a:accent1>
      <a:accent2>
        <a:srgbClr val="FDEFEA"/>
      </a:accent2>
      <a:accent3>
        <a:srgbClr val="3C4169"/>
      </a:accent3>
      <a:accent4>
        <a:srgbClr val="FFFFFF"/>
      </a:accent4>
      <a:accent5>
        <a:srgbClr val="FDE0D6"/>
      </a:accent5>
      <a:accent6>
        <a:srgbClr val="FFFFFF"/>
      </a:accent6>
      <a:hlink>
        <a:srgbClr val="6B719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1642</Words>
  <Application>Microsoft Office PowerPoint</Application>
  <PresentationFormat>On-screen Show (16:9)</PresentationFormat>
  <Paragraphs>173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Merriweather</vt:lpstr>
      <vt:lpstr>Barlow Semi Condensed</vt:lpstr>
      <vt:lpstr>Encode Sans Semi Condensed</vt:lpstr>
      <vt:lpstr>Montserrat</vt:lpstr>
      <vt:lpstr>Arial</vt:lpstr>
      <vt:lpstr>Cambria Math</vt:lpstr>
      <vt:lpstr>Calibri</vt:lpstr>
      <vt:lpstr>Times New Roman</vt:lpstr>
      <vt:lpstr>Barlow Semi Condensed SemiBold</vt:lpstr>
      <vt:lpstr>Roboto</vt:lpstr>
      <vt:lpstr>Wingdings</vt:lpstr>
      <vt:lpstr>Korean Notebook Style for Case Reports by Slidesgo</vt:lpstr>
      <vt:lpstr>CHÀO MỪNG CÁC EM  ĐẾN VỚI TIẾT HỌC HÔM NAY!</vt:lpstr>
      <vt:lpstr>KHỞI ĐỘNG</vt:lpstr>
      <vt:lpstr>BÀI 3: LÀM TRÒN SỐ VÀ ƯỚC LƯỢNG KẾT QUẢ (3 Tiết)</vt:lpstr>
      <vt:lpstr>NỘI DUNG BÀI HỌC</vt:lpstr>
      <vt:lpstr>1. Làm tròn số</vt:lpstr>
      <vt:lpstr>KẾT LUẬN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Ước lượng các phép tính </vt:lpstr>
      <vt:lpstr>Ví dụ 4</vt:lpstr>
      <vt:lpstr>Thực hành 3</vt:lpstr>
      <vt:lpstr>Vận dụng 4</vt:lpstr>
      <vt:lpstr>LUYỆN TẬP</vt:lpstr>
      <vt:lpstr>PowerPoint Presentation</vt:lpstr>
      <vt:lpstr>PowerPoint Presentation</vt:lpstr>
      <vt:lpstr>VẬN DỤNG</vt:lpstr>
      <vt:lpstr>Bài 5 (SGK - tr42)</vt:lpstr>
      <vt:lpstr>PowerPoint Presentation</vt:lpstr>
      <vt:lpstr>PowerPoint Presentation</vt:lpstr>
      <vt:lpstr>PowerPoint Presentation</vt:lpstr>
      <vt:lpstr>HƯỚNG DẪN VỀ NHÀ</vt:lpstr>
      <vt:lpstr>CẢM ƠN CÁC EM  ĐÃ LẮNG NGHE BÀI GIẢNG!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Notebook Style for Case Reports</dc:title>
  <dc:creator>User</dc:creator>
  <cp:lastModifiedBy>Microsoft account</cp:lastModifiedBy>
  <cp:revision>32</cp:revision>
  <dcterms:modified xsi:type="dcterms:W3CDTF">2022-06-15T15:14:13Z</dcterms:modified>
</cp:coreProperties>
</file>