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gif" ContentType="image/gif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4"/>
  </p:notesMasterIdLst>
  <p:sldIdLst>
    <p:sldId id="256" r:id="rId2"/>
    <p:sldId id="257" r:id="rId3"/>
    <p:sldId id="410" r:id="rId4"/>
    <p:sldId id="419" r:id="rId5"/>
    <p:sldId id="387" r:id="rId6"/>
    <p:sldId id="259" r:id="rId7"/>
    <p:sldId id="384" r:id="rId8"/>
    <p:sldId id="306" r:id="rId9"/>
    <p:sldId id="258" r:id="rId10"/>
    <p:sldId id="268" r:id="rId11"/>
    <p:sldId id="388" r:id="rId12"/>
    <p:sldId id="270" r:id="rId13"/>
    <p:sldId id="313" r:id="rId14"/>
    <p:sldId id="281" r:id="rId15"/>
    <p:sldId id="391" r:id="rId16"/>
    <p:sldId id="390" r:id="rId17"/>
    <p:sldId id="392" r:id="rId18"/>
    <p:sldId id="394" r:id="rId19"/>
    <p:sldId id="395" r:id="rId20"/>
    <p:sldId id="396" r:id="rId21"/>
    <p:sldId id="398" r:id="rId22"/>
    <p:sldId id="399" r:id="rId23"/>
    <p:sldId id="397" r:id="rId24"/>
    <p:sldId id="400" r:id="rId25"/>
    <p:sldId id="401" r:id="rId26"/>
    <p:sldId id="330" r:id="rId27"/>
    <p:sldId id="412" r:id="rId28"/>
    <p:sldId id="413" r:id="rId29"/>
    <p:sldId id="414" r:id="rId30"/>
    <p:sldId id="415" r:id="rId31"/>
    <p:sldId id="416" r:id="rId32"/>
    <p:sldId id="417" r:id="rId33"/>
    <p:sldId id="418" r:id="rId34"/>
    <p:sldId id="404" r:id="rId35"/>
    <p:sldId id="403" r:id="rId36"/>
    <p:sldId id="265" r:id="rId37"/>
    <p:sldId id="326" r:id="rId38"/>
    <p:sldId id="402" r:id="rId39"/>
    <p:sldId id="406" r:id="rId40"/>
    <p:sldId id="405" r:id="rId41"/>
    <p:sldId id="408" r:id="rId42"/>
    <p:sldId id="407" r:id="rId43"/>
  </p:sldIdLst>
  <p:sldSz cx="18288000" cy="10287000"/>
  <p:notesSz cx="6858000" cy="9144000"/>
  <p:embeddedFontLst>
    <p:embeddedFont>
      <p:font typeface="Cambria Math" panose="02040503050406030204" pitchFamily="18" charset="0"/>
      <p:regular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22" autoAdjust="0"/>
  </p:normalViewPr>
  <p:slideViewPr>
    <p:cSldViewPr>
      <p:cViewPr varScale="1">
        <p:scale>
          <a:sx n="45" d="100"/>
          <a:sy n="45" d="100"/>
        </p:scale>
        <p:origin x="644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77A5CB-667E-4DF3-8461-350DEF112C79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299C29-D0A8-4F91-A547-30E989B71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745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7.svg"/><Relationship Id="rId7" Type="http://schemas.openxmlformats.org/officeDocument/2006/relationships/image" Target="../media/image2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13" Type="http://schemas.openxmlformats.org/officeDocument/2006/relationships/oleObject" Target="../embeddings/oleObject4.bin"/><Relationship Id="rId18" Type="http://schemas.openxmlformats.org/officeDocument/2006/relationships/image" Target="../media/image35.wmf"/><Relationship Id="rId3" Type="http://schemas.openxmlformats.org/officeDocument/2006/relationships/image" Target="../media/image7.svg"/><Relationship Id="rId7" Type="http://schemas.openxmlformats.org/officeDocument/2006/relationships/oleObject" Target="../embeddings/oleObject1.bin"/><Relationship Id="rId12" Type="http://schemas.openxmlformats.org/officeDocument/2006/relationships/image" Target="../media/image32.wmf"/><Relationship Id="rId17" Type="http://schemas.openxmlformats.org/officeDocument/2006/relationships/oleObject" Target="../embeddings/oleObject6.bin"/><Relationship Id="rId2" Type="http://schemas.openxmlformats.org/officeDocument/2006/relationships/image" Target="../media/image6.png"/><Relationship Id="rId16" Type="http://schemas.openxmlformats.org/officeDocument/2006/relationships/image" Target="../media/image34.wmf"/><Relationship Id="rId20" Type="http://schemas.openxmlformats.org/officeDocument/2006/relationships/image" Target="../media/image36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oleObject" Target="../embeddings/oleObject3.bin"/><Relationship Id="rId5" Type="http://schemas.openxmlformats.org/officeDocument/2006/relationships/image" Target="../media/image9.svg"/><Relationship Id="rId15" Type="http://schemas.openxmlformats.org/officeDocument/2006/relationships/oleObject" Target="../embeddings/oleObject5.bin"/><Relationship Id="rId10" Type="http://schemas.openxmlformats.org/officeDocument/2006/relationships/image" Target="../media/image31.wmf"/><Relationship Id="rId19" Type="http://schemas.openxmlformats.org/officeDocument/2006/relationships/oleObject" Target="../embeddings/oleObject7.bin"/><Relationship Id="rId4" Type="http://schemas.openxmlformats.org/officeDocument/2006/relationships/image" Target="../media/image8.png"/><Relationship Id="rId9" Type="http://schemas.openxmlformats.org/officeDocument/2006/relationships/oleObject" Target="../embeddings/oleObject2.bin"/><Relationship Id="rId14" Type="http://schemas.openxmlformats.org/officeDocument/2006/relationships/image" Target="../media/image33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6.png"/><Relationship Id="rId7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8" Type="http://schemas.openxmlformats.org/officeDocument/2006/relationships/image" Target="../media/image40.png"/><Relationship Id="rId3" Type="http://schemas.openxmlformats.org/officeDocument/2006/relationships/image" Target="../media/image6.png"/><Relationship Id="rId21" Type="http://schemas.openxmlformats.org/officeDocument/2006/relationships/image" Target="../media/image47.wmf"/><Relationship Id="rId7" Type="http://schemas.openxmlformats.org/officeDocument/2006/relationships/image" Target="../media/image22.png"/><Relationship Id="rId12" Type="http://schemas.openxmlformats.org/officeDocument/2006/relationships/image" Target="../media/image46.wmf"/><Relationship Id="rId17" Type="http://schemas.openxmlformats.org/officeDocument/2006/relationships/image" Target="../media/image39.png"/><Relationship Id="rId2" Type="http://schemas.openxmlformats.org/officeDocument/2006/relationships/image" Target="../media/image21.png"/><Relationship Id="rId16" Type="http://schemas.openxmlformats.org/officeDocument/2006/relationships/image" Target="../media/image45.png"/><Relationship Id="rId20" Type="http://schemas.openxmlformats.org/officeDocument/2006/relationships/oleObject" Target="../embeddings/oleObject11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oleObject" Target="../embeddings/oleObject9.bin"/><Relationship Id="rId5" Type="http://schemas.openxmlformats.org/officeDocument/2006/relationships/image" Target="../media/image8.png"/><Relationship Id="rId15" Type="http://schemas.openxmlformats.org/officeDocument/2006/relationships/image" Target="../media/image46.wmf"/><Relationship Id="rId10" Type="http://schemas.openxmlformats.org/officeDocument/2006/relationships/image" Target="../media/image45.wmf"/><Relationship Id="rId19" Type="http://schemas.openxmlformats.org/officeDocument/2006/relationships/oleObject" Target="../embeddings/oleObject10.bin"/><Relationship Id="rId4" Type="http://schemas.openxmlformats.org/officeDocument/2006/relationships/image" Target="../media/image7.svg"/><Relationship Id="rId9" Type="http://schemas.openxmlformats.org/officeDocument/2006/relationships/oleObject" Target="../embeddings/oleObject8.bin"/><Relationship Id="rId14" Type="http://schemas.openxmlformats.org/officeDocument/2006/relationships/oleObject" Target="../embeddings/oleObject9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6.png"/><Relationship Id="rId7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40.png"/><Relationship Id="rId5" Type="http://schemas.openxmlformats.org/officeDocument/2006/relationships/image" Target="../media/image8.png"/><Relationship Id="rId10" Type="http://schemas.openxmlformats.org/officeDocument/2006/relationships/image" Target="../media/image45.wmf"/><Relationship Id="rId4" Type="http://schemas.openxmlformats.org/officeDocument/2006/relationships/image" Target="../media/image7.svg"/><Relationship Id="rId9" Type="http://schemas.openxmlformats.org/officeDocument/2006/relationships/oleObject" Target="../embeddings/oleObject12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wmf"/><Relationship Id="rId3" Type="http://schemas.openxmlformats.org/officeDocument/2006/relationships/image" Target="../media/image38.png"/><Relationship Id="rId7" Type="http://schemas.openxmlformats.org/officeDocument/2006/relationships/oleObject" Target="../embeddings/oleObject14.bin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w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39.png"/><Relationship Id="rId9" Type="http://schemas.openxmlformats.org/officeDocument/2006/relationships/oleObject" Target="../embeddings/oleObject15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oleObject" Target="../embeddings/oleObject17.bin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w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sv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6.png"/><Relationship Id="rId7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40.png"/><Relationship Id="rId5" Type="http://schemas.openxmlformats.org/officeDocument/2006/relationships/image" Target="../media/image8.png"/><Relationship Id="rId10" Type="http://schemas.openxmlformats.org/officeDocument/2006/relationships/image" Target="../media/image45.wmf"/><Relationship Id="rId4" Type="http://schemas.openxmlformats.org/officeDocument/2006/relationships/image" Target="../media/image7.svg"/><Relationship Id="rId9" Type="http://schemas.openxmlformats.org/officeDocument/2006/relationships/oleObject" Target="../embeddings/oleObject18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38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39.png"/><Relationship Id="rId9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13" Type="http://schemas.openxmlformats.org/officeDocument/2006/relationships/image" Target="../media/image60.png"/><Relationship Id="rId3" Type="http://schemas.openxmlformats.org/officeDocument/2006/relationships/image" Target="../media/image38.png"/><Relationship Id="rId7" Type="http://schemas.openxmlformats.org/officeDocument/2006/relationships/oleObject" Target="../embeddings/oleObject20.bin"/><Relationship Id="rId12" Type="http://schemas.openxmlformats.org/officeDocument/2006/relationships/image" Target="../media/image59.png"/><Relationship Id="rId2" Type="http://schemas.openxmlformats.org/officeDocument/2006/relationships/image" Target="../media/image37.png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wmf"/><Relationship Id="rId5" Type="http://schemas.openxmlformats.org/officeDocument/2006/relationships/oleObject" Target="../embeddings/oleObject19.bin"/><Relationship Id="rId15" Type="http://schemas.openxmlformats.org/officeDocument/2006/relationships/image" Target="../media/image62.png"/><Relationship Id="rId10" Type="http://schemas.openxmlformats.org/officeDocument/2006/relationships/oleObject" Target="../embeddings/oleObject22.bin"/><Relationship Id="rId4" Type="http://schemas.openxmlformats.org/officeDocument/2006/relationships/image" Target="../media/image39.png"/><Relationship Id="rId9" Type="http://schemas.openxmlformats.org/officeDocument/2006/relationships/image" Target="../media/image52.wmf"/><Relationship Id="rId1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6.png"/><Relationship Id="rId7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microsoft.com/office/2007/relationships/media" Target="../media/media3.mp3"/><Relationship Id="rId7" Type="http://schemas.openxmlformats.org/officeDocument/2006/relationships/image" Target="../media/image53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64.png"/><Relationship Id="rId4" Type="http://schemas.openxmlformats.org/officeDocument/2006/relationships/audio" Target="../media/media3.mp3"/><Relationship Id="rId9" Type="http://schemas.openxmlformats.org/officeDocument/2006/relationships/image" Target="../media/image58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microsoft.com/office/2007/relationships/media" Target="../media/media2.mp3"/><Relationship Id="rId7" Type="http://schemas.openxmlformats.org/officeDocument/2006/relationships/image" Target="../media/image6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5.png"/><Relationship Id="rId11" Type="http://schemas.openxmlformats.org/officeDocument/2006/relationships/image" Target="../media/image6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64.png"/><Relationship Id="rId4" Type="http://schemas.openxmlformats.org/officeDocument/2006/relationships/audio" Target="../media/media2.mp3"/><Relationship Id="rId9" Type="http://schemas.openxmlformats.org/officeDocument/2006/relationships/image" Target="../media/image58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2.wmf"/><Relationship Id="rId3" Type="http://schemas.microsoft.com/office/2007/relationships/media" Target="../media/media2.mp3"/><Relationship Id="rId7" Type="http://schemas.openxmlformats.org/officeDocument/2006/relationships/image" Target="../media/image70.png"/><Relationship Id="rId12" Type="http://schemas.openxmlformats.org/officeDocument/2006/relationships/oleObject" Target="../embeddings/oleObject23.bin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9.png"/><Relationship Id="rId11" Type="http://schemas.openxmlformats.org/officeDocument/2006/relationships/image" Target="../media/image6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64.png"/><Relationship Id="rId4" Type="http://schemas.openxmlformats.org/officeDocument/2006/relationships/audio" Target="../media/media2.mp3"/><Relationship Id="rId9" Type="http://schemas.openxmlformats.org/officeDocument/2006/relationships/image" Target="../media/image5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microsoft.com/office/2007/relationships/media" Target="../media/media2.mp3"/><Relationship Id="rId7" Type="http://schemas.openxmlformats.org/officeDocument/2006/relationships/image" Target="../media/image7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73.png"/><Relationship Id="rId11" Type="http://schemas.openxmlformats.org/officeDocument/2006/relationships/image" Target="../media/image6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64.png"/><Relationship Id="rId4" Type="http://schemas.openxmlformats.org/officeDocument/2006/relationships/audio" Target="../media/media2.mp3"/><Relationship Id="rId9" Type="http://schemas.openxmlformats.org/officeDocument/2006/relationships/image" Target="../media/image58.gi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microsoft.com/office/2007/relationships/media" Target="../media/media2.mp3"/><Relationship Id="rId7" Type="http://schemas.openxmlformats.org/officeDocument/2006/relationships/image" Target="../media/image7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76.png"/><Relationship Id="rId11" Type="http://schemas.openxmlformats.org/officeDocument/2006/relationships/image" Target="../media/image6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64.png"/><Relationship Id="rId4" Type="http://schemas.openxmlformats.org/officeDocument/2006/relationships/audio" Target="../media/media2.mp3"/><Relationship Id="rId9" Type="http://schemas.openxmlformats.org/officeDocument/2006/relationships/image" Target="../media/image58.gi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3.gif"/><Relationship Id="rId3" Type="http://schemas.microsoft.com/office/2007/relationships/media" Target="../media/media5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82.gif"/><Relationship Id="rId2" Type="http://schemas.openxmlformats.org/officeDocument/2006/relationships/audio" Target="../media/media4.mp3"/><Relationship Id="rId16" Type="http://schemas.openxmlformats.org/officeDocument/2006/relationships/image" Target="../media/image68.png"/><Relationship Id="rId1" Type="http://schemas.microsoft.com/office/2007/relationships/media" Target="../media/media4.mp3"/><Relationship Id="rId6" Type="http://schemas.openxmlformats.org/officeDocument/2006/relationships/audio" Target="../media/media2.mp3"/><Relationship Id="rId11" Type="http://schemas.openxmlformats.org/officeDocument/2006/relationships/image" Target="../media/image58.gif"/><Relationship Id="rId5" Type="http://schemas.microsoft.com/office/2007/relationships/media" Target="../media/media2.mp3"/><Relationship Id="rId15" Type="http://schemas.openxmlformats.org/officeDocument/2006/relationships/image" Target="../media/image64.png"/><Relationship Id="rId10" Type="http://schemas.openxmlformats.org/officeDocument/2006/relationships/image" Target="../media/image81.png"/><Relationship Id="rId4" Type="http://schemas.openxmlformats.org/officeDocument/2006/relationships/audio" Target="../media/media5.mp3"/><Relationship Id="rId9" Type="http://schemas.openxmlformats.org/officeDocument/2006/relationships/image" Target="../media/image80.png"/><Relationship Id="rId14" Type="http://schemas.openxmlformats.org/officeDocument/2006/relationships/image" Target="../media/image84.gi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png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7.png"/><Relationship Id="rId4" Type="http://schemas.openxmlformats.org/officeDocument/2006/relationships/image" Target="../media/image8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sv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7.bin"/><Relationship Id="rId13" Type="http://schemas.openxmlformats.org/officeDocument/2006/relationships/image" Target="../media/image97.wmf"/><Relationship Id="rId3" Type="http://schemas.openxmlformats.org/officeDocument/2006/relationships/image" Target="../media/image92.wmf"/><Relationship Id="rId7" Type="http://schemas.openxmlformats.org/officeDocument/2006/relationships/image" Target="../media/image94.wmf"/><Relationship Id="rId12" Type="http://schemas.openxmlformats.org/officeDocument/2006/relationships/oleObject" Target="../embeddings/oleObject29.bin"/><Relationship Id="rId2" Type="http://schemas.openxmlformats.org/officeDocument/2006/relationships/oleObject" Target="../embeddings/oleObject24.bin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26.bin"/><Relationship Id="rId11" Type="http://schemas.openxmlformats.org/officeDocument/2006/relationships/image" Target="../media/image96.wmf"/><Relationship Id="rId5" Type="http://schemas.openxmlformats.org/officeDocument/2006/relationships/image" Target="../media/image93.wmf"/><Relationship Id="rId10" Type="http://schemas.openxmlformats.org/officeDocument/2006/relationships/oleObject" Target="../embeddings/oleObject28.bin"/><Relationship Id="rId4" Type="http://schemas.openxmlformats.org/officeDocument/2006/relationships/oleObject" Target="../embeddings/oleObject25.bin"/><Relationship Id="rId9" Type="http://schemas.openxmlformats.org/officeDocument/2006/relationships/image" Target="../media/image95.w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sv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6.png"/><Relationship Id="rId7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048000" y="669963"/>
            <a:ext cx="12453714" cy="7772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092261" y="6502092"/>
            <a:ext cx="3667983" cy="44326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3777034">
            <a:off x="14244933" y="-218959"/>
            <a:ext cx="2213578" cy="251542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" y="4991100"/>
            <a:ext cx="5874530" cy="9020391"/>
          </a:xfrm>
          <a:prstGeom prst="rect">
            <a:avLst/>
          </a:prstGeom>
        </p:spPr>
      </p:pic>
      <p:sp>
        <p:nvSpPr>
          <p:cNvPr id="9" name="Google Shape;99;p1"/>
          <p:cNvSpPr txBox="1"/>
          <p:nvPr/>
        </p:nvSpPr>
        <p:spPr>
          <a:xfrm>
            <a:off x="3852090" y="1859358"/>
            <a:ext cx="10762267" cy="2585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5400" b="1" i="0" u="none" strike="noStrike" cap="none" dirty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CHÀO MỪNG CÁC EM ĐẾN VỚI BÀI HỌC HÔM NAY!</a:t>
            </a:r>
            <a:endParaRPr lang="en-US" sz="6000" b="1" dirty="0">
              <a:solidFill>
                <a:schemeClr val="bg1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456911" y="8185549"/>
            <a:ext cx="1173320" cy="1045322"/>
          </a:xfrm>
          <a:prstGeom prst="rect">
            <a:avLst/>
          </a:prstGeom>
        </p:spPr>
      </p:pic>
      <p:pic>
        <p:nvPicPr>
          <p:cNvPr id="34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966133">
            <a:off x="2222048" y="9380821"/>
            <a:ext cx="2183861" cy="5598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292" y="16806"/>
            <a:ext cx="1847229" cy="20913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229031" y="161583"/>
            <a:ext cx="2058969" cy="18017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23257" y="2011158"/>
            <a:ext cx="16764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Trên tập hợp số thực, khi so sánh hai số a và b, xảy ra một trong ba trường hợp sau: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38497" y="2604632"/>
            <a:ext cx="16764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Số a lớn hơn số b, kí hiệu a &gt; b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3257" y="3238500"/>
            <a:ext cx="16764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Số a nhỏ hơn số b, kí hiệu a &lt; b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90600" y="3887569"/>
            <a:ext cx="16764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Số a bằng số b, kí hiệu a = b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08017" y="4533900"/>
            <a:ext cx="16764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nói tập hợp số thực là tập hợp được sắp thứ tự.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90600" y="5143500"/>
            <a:ext cx="16764000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biểu diễn số thực trên trục số ( vẽ theo đường nằm ngang như Hình 2), điểm biểu diễn </a:t>
            </a:r>
          </a:p>
          <a:p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số nhỏ nằm bên trái điểm biểu diễn số lớn hơn. Do đó, trục số được coi là hình ảnh của tập </a:t>
            </a:r>
          </a:p>
          <a:p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hợp số thực, cho phép chúng ta nhìn thấy được thứ tự của các số thực.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AB366285-36C5-F1B7-73E0-EAAAB66875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75" y="6867132"/>
            <a:ext cx="18123787" cy="132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832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15" grpId="0" animBg="1"/>
      <p:bldP spid="16" grpId="0" animBg="1"/>
      <p:bldP spid="22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59;p11"/>
          <p:cNvSpPr/>
          <p:nvPr/>
        </p:nvSpPr>
        <p:spPr>
          <a:xfrm>
            <a:off x="3379178" y="2011594"/>
            <a:ext cx="13772114" cy="5674940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04800" y="7864941"/>
            <a:ext cx="5715000" cy="1424521"/>
            <a:chOff x="6826382" y="38100"/>
            <a:chExt cx="5213218" cy="1424521"/>
          </a:xfrm>
        </p:grpSpPr>
        <p:grpSp>
          <p:nvGrpSpPr>
            <p:cNvPr id="23" name="Group 9"/>
            <p:cNvGrpSpPr/>
            <p:nvPr/>
          </p:nvGrpSpPr>
          <p:grpSpPr>
            <a:xfrm>
              <a:off x="6858000" y="38100"/>
              <a:ext cx="5181600" cy="1424521"/>
              <a:chOff x="0" y="0"/>
              <a:chExt cx="6451824" cy="1216384"/>
            </a:xfrm>
          </p:grpSpPr>
          <p:sp>
            <p:nvSpPr>
              <p:cNvPr id="24" name="Freeform 10"/>
              <p:cNvSpPr/>
              <p:nvPr/>
            </p:nvSpPr>
            <p:spPr>
              <a:xfrm>
                <a:off x="12700" y="12700"/>
                <a:ext cx="6387054" cy="1147804"/>
              </a:xfrm>
              <a:custGeom>
                <a:avLst/>
                <a:gdLst/>
                <a:ahLst/>
                <a:cxnLst/>
                <a:rect l="l" t="t" r="r" b="b"/>
                <a:pathLst>
                  <a:path w="6387054" h="1147804">
                    <a:moveTo>
                      <a:pt x="146050" y="1147804"/>
                    </a:moveTo>
                    <a:lnTo>
                      <a:pt x="6241004" y="1147804"/>
                    </a:lnTo>
                    <a:cubicBezTo>
                      <a:pt x="6321015" y="1147804"/>
                      <a:pt x="6387054" y="1081764"/>
                      <a:pt x="6387054" y="1001754"/>
                    </a:cubicBezTo>
                    <a:lnTo>
                      <a:pt x="6387054" y="146050"/>
                    </a:lnTo>
                    <a:cubicBezTo>
                      <a:pt x="6387054" y="66040"/>
                      <a:pt x="6321015" y="0"/>
                      <a:pt x="6241004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001754"/>
                    </a:lnTo>
                    <a:cubicBezTo>
                      <a:pt x="0" y="1083034"/>
                      <a:pt x="66040" y="1147804"/>
                      <a:pt x="146050" y="1147804"/>
                    </a:cubicBezTo>
                    <a:close/>
                  </a:path>
                </a:pathLst>
              </a:custGeom>
              <a:solidFill>
                <a:srgbClr val="FFF7E4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11"/>
              <p:cNvSpPr/>
              <p:nvPr/>
            </p:nvSpPr>
            <p:spPr>
              <a:xfrm>
                <a:off x="0" y="0"/>
                <a:ext cx="6451824" cy="1216384"/>
              </a:xfrm>
              <a:custGeom>
                <a:avLst/>
                <a:gdLst/>
                <a:ahLst/>
                <a:cxnLst/>
                <a:rect l="l" t="t" r="r" b="b"/>
                <a:pathLst>
                  <a:path w="6451824" h="1216384">
                    <a:moveTo>
                      <a:pt x="6388324" y="74930"/>
                    </a:moveTo>
                    <a:cubicBezTo>
                      <a:pt x="6360384" y="30480"/>
                      <a:pt x="6310854" y="0"/>
                      <a:pt x="6253704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014454"/>
                    </a:lnTo>
                    <a:cubicBezTo>
                      <a:pt x="0" y="1066524"/>
                      <a:pt x="25400" y="1112244"/>
                      <a:pt x="63500" y="1141454"/>
                    </a:cubicBezTo>
                    <a:cubicBezTo>
                      <a:pt x="91440" y="1185904"/>
                      <a:pt x="140970" y="1216384"/>
                      <a:pt x="220244" y="1216384"/>
                    </a:cubicBezTo>
                    <a:lnTo>
                      <a:pt x="6293074" y="1216384"/>
                    </a:lnTo>
                    <a:cubicBezTo>
                      <a:pt x="6380704" y="1216384"/>
                      <a:pt x="6451824" y="1145264"/>
                      <a:pt x="6451824" y="1057634"/>
                    </a:cubicBezTo>
                    <a:lnTo>
                      <a:pt x="6451824" y="199532"/>
                    </a:lnTo>
                    <a:cubicBezTo>
                      <a:pt x="6451824" y="149860"/>
                      <a:pt x="6426424" y="104140"/>
                      <a:pt x="6388324" y="74930"/>
                    </a:cubicBezTo>
                    <a:close/>
                    <a:moveTo>
                      <a:pt x="12700" y="1014454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6253704" y="12700"/>
                    </a:lnTo>
                    <a:cubicBezTo>
                      <a:pt x="6333715" y="12700"/>
                      <a:pt x="6399754" y="78740"/>
                      <a:pt x="6399754" y="158750"/>
                    </a:cubicBezTo>
                    <a:lnTo>
                      <a:pt x="6399754" y="1014454"/>
                    </a:lnTo>
                    <a:cubicBezTo>
                      <a:pt x="6399754" y="1094464"/>
                      <a:pt x="6333715" y="1160504"/>
                      <a:pt x="6253704" y="1160504"/>
                    </a:cubicBezTo>
                    <a:lnTo>
                      <a:pt x="158750" y="1160504"/>
                    </a:lnTo>
                    <a:cubicBezTo>
                      <a:pt x="78740" y="1160504"/>
                      <a:pt x="12700" y="1095734"/>
                      <a:pt x="12700" y="1014454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7" name="Google Shape;197;p7"/>
            <p:cNvSpPr txBox="1"/>
            <p:nvPr/>
          </p:nvSpPr>
          <p:spPr>
            <a:xfrm>
              <a:off x="6826382" y="291382"/>
              <a:ext cx="4821778" cy="9386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500" b="1" dirty="0">
                  <a:solidFill>
                    <a:schemeClr val="tx2"/>
                  </a:solidFill>
                  <a:latin typeface="Arial"/>
                  <a:ea typeface="Arial"/>
                  <a:cs typeface="Arial"/>
                  <a:sym typeface="Arial"/>
                </a:rPr>
                <a:t>@ ĐỊNH NGHĨA</a:t>
              </a:r>
              <a:endParaRPr sz="5500" b="1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1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934503" y="8947784"/>
            <a:ext cx="1173320" cy="1045322"/>
          </a:xfrm>
          <a:prstGeom prst="rect">
            <a:avLst/>
          </a:prstGeom>
        </p:spPr>
      </p:pic>
      <p:pic>
        <p:nvPicPr>
          <p:cNvPr id="34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966133">
            <a:off x="2222048" y="9380821"/>
            <a:ext cx="2183861" cy="5598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171" y="0"/>
            <a:ext cx="3237257" cy="323116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361268" y="164674"/>
            <a:ext cx="136485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BÀI 1: BẤT  ĐẲNG THỨC. </a:t>
            </a: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Arial"/>
              </a:rPr>
              <a:t>(3 </a:t>
            </a:r>
            <a:r>
              <a:rPr lang="en-US" sz="6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Arial"/>
              </a:rPr>
              <a:t>tiết</a:t>
            </a: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Arial"/>
              </a:rPr>
              <a:t>)</a:t>
            </a:r>
            <a:endParaRPr lang="en-US" sz="6000" b="1" dirty="0">
              <a:solidFill>
                <a:srgbClr val="C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95648" y="4781371"/>
            <a:ext cx="13113696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@Ví dụ: </a:t>
            </a:r>
          </a:p>
          <a:p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-Bình phương của số a luôn lớn hơn hoặc bằng 0, ta viết:  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9231529"/>
              </p:ext>
            </p:extLst>
          </p:nvPr>
        </p:nvGraphicFramePr>
        <p:xfrm>
          <a:off x="14410521" y="5207153"/>
          <a:ext cx="1428750" cy="621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419040" imgH="203040" progId="Equation.DSMT4">
                  <p:embed/>
                </p:oleObj>
              </mc:Choice>
              <mc:Fallback>
                <p:oleObj name="Equation" r:id="rId7" imgW="41904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410521" y="5207153"/>
                        <a:ext cx="1428750" cy="621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" name="Group 12"/>
          <p:cNvGrpSpPr/>
          <p:nvPr/>
        </p:nvGrpSpPr>
        <p:grpSpPr>
          <a:xfrm>
            <a:off x="6499811" y="7796578"/>
            <a:ext cx="10005575" cy="1754326"/>
            <a:chOff x="6598907" y="7708271"/>
            <a:chExt cx="9739888" cy="1754326"/>
          </a:xfrm>
        </p:grpSpPr>
        <p:sp>
          <p:nvSpPr>
            <p:cNvPr id="12" name="TextBox 11"/>
            <p:cNvSpPr txBox="1"/>
            <p:nvPr/>
          </p:nvSpPr>
          <p:spPr>
            <a:xfrm>
              <a:off x="6598907" y="7708271"/>
              <a:ext cx="9739888" cy="175432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vi-VN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Hệ thức dạng a &gt; b ( hay a &lt; b,            ,            ) được gọi là bất đẳng thức và a được gọi là vế trái, b được gọi là vế phải của bất đẳng thức.  </a:t>
              </a:r>
            </a:p>
          </p:txBody>
        </p:sp>
        <p:graphicFrame>
          <p:nvGraphicFramePr>
            <p:cNvPr id="29" name="Object 2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68337863"/>
                </p:ext>
              </p:extLst>
            </p:nvPr>
          </p:nvGraphicFramePr>
          <p:xfrm>
            <a:off x="12807950" y="7802378"/>
            <a:ext cx="1212850" cy="542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9" imgW="355320" imgH="177480" progId="Equation.DSMT4">
                    <p:embed/>
                  </p:oleObj>
                </mc:Choice>
                <mc:Fallback>
                  <p:oleObj name="Equation" r:id="rId9" imgW="355320" imgH="177480" progId="Equation.DSMT4">
                    <p:embed/>
                    <p:pic>
                      <p:nvPicPr>
                        <p:cNvPr id="10" name="Object 9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12807950" y="7802378"/>
                          <a:ext cx="1212850" cy="5429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2" name="Object 3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7702186"/>
                </p:ext>
              </p:extLst>
            </p:nvPr>
          </p:nvGraphicFramePr>
          <p:xfrm>
            <a:off x="14238514" y="7800832"/>
            <a:ext cx="1212850" cy="542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1" imgW="355320" imgH="177480" progId="Equation.DSMT4">
                    <p:embed/>
                  </p:oleObj>
                </mc:Choice>
                <mc:Fallback>
                  <p:oleObj name="Equation" r:id="rId11" imgW="355320" imgH="177480" progId="Equation.DSMT4">
                    <p:embed/>
                    <p:pic>
                      <p:nvPicPr>
                        <p:cNvPr id="29" name="Object 28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14238514" y="7800832"/>
                          <a:ext cx="1212850" cy="5429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4" name="Group 13"/>
          <p:cNvGrpSpPr/>
          <p:nvPr/>
        </p:nvGrpSpPr>
        <p:grpSpPr>
          <a:xfrm>
            <a:off x="3898811" y="2220037"/>
            <a:ext cx="10972799" cy="1200329"/>
            <a:chOff x="3898811" y="2220037"/>
            <a:chExt cx="10972799" cy="1200329"/>
          </a:xfrm>
        </p:grpSpPr>
        <p:sp>
          <p:nvSpPr>
            <p:cNvPr id="33" name="TextBox 32"/>
            <p:cNvSpPr txBox="1"/>
            <p:nvPr/>
          </p:nvSpPr>
          <p:spPr>
            <a:xfrm>
              <a:off x="3898811" y="2220037"/>
              <a:ext cx="10972799" cy="12003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vi-VN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@ </a:t>
              </a:r>
              <a:r>
                <a:rPr lang="vi-VN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Nếu x &gt; y hoặc x = y, ta viết             </a:t>
              </a:r>
            </a:p>
            <a:p>
              <a:r>
                <a:rPr lang="vi-VN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 ta nói x lớn hơn hoặc bằng y hay x không nhỏ hơn y).  </a:t>
              </a:r>
            </a:p>
          </p:txBody>
        </p:sp>
        <p:graphicFrame>
          <p:nvGraphicFramePr>
            <p:cNvPr id="35" name="Object 3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96499540"/>
                </p:ext>
              </p:extLst>
            </p:nvPr>
          </p:nvGraphicFramePr>
          <p:xfrm>
            <a:off x="9791285" y="2344450"/>
            <a:ext cx="1255712" cy="5826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3" imgW="368280" imgH="190440" progId="Equation.DSMT4">
                    <p:embed/>
                  </p:oleObj>
                </mc:Choice>
                <mc:Fallback>
                  <p:oleObj name="Equation" r:id="rId13" imgW="368280" imgH="190440" progId="Equation.DSMT4">
                    <p:embed/>
                    <p:pic>
                      <p:nvPicPr>
                        <p:cNvPr id="10" name="Object 9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9791285" y="2344450"/>
                          <a:ext cx="1255712" cy="5826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6" name="TextBox 35"/>
          <p:cNvSpPr txBox="1"/>
          <p:nvPr/>
        </p:nvSpPr>
        <p:spPr>
          <a:xfrm>
            <a:off x="3595648" y="5933363"/>
            <a:ext cx="1311369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Số c không âm, ta viết: 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606534" y="6579694"/>
            <a:ext cx="1310281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Số m không dương, ta viết: 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3898811" y="3485971"/>
            <a:ext cx="10972799" cy="1200329"/>
            <a:chOff x="3898811" y="3713782"/>
            <a:chExt cx="10972799" cy="1200329"/>
          </a:xfrm>
        </p:grpSpPr>
        <p:sp>
          <p:nvSpPr>
            <p:cNvPr id="41" name="TextBox 40"/>
            <p:cNvSpPr txBox="1"/>
            <p:nvPr/>
          </p:nvSpPr>
          <p:spPr>
            <a:xfrm>
              <a:off x="3898811" y="3713782"/>
              <a:ext cx="10972799" cy="12003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vi-VN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Nếu x &lt; y hoặc x = y, ta viết             </a:t>
              </a:r>
            </a:p>
            <a:p>
              <a:r>
                <a:rPr lang="vi-VN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 ta nói x nhỏ hơn hoặc bằng y hay x không lớn hơn y).  </a:t>
              </a:r>
            </a:p>
          </p:txBody>
        </p:sp>
        <p:graphicFrame>
          <p:nvGraphicFramePr>
            <p:cNvPr id="42" name="Object 4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66770279"/>
                </p:ext>
              </p:extLst>
            </p:nvPr>
          </p:nvGraphicFramePr>
          <p:xfrm>
            <a:off x="9557705" y="3803065"/>
            <a:ext cx="1255712" cy="5826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5" imgW="368280" imgH="190440" progId="Equation.DSMT4">
                    <p:embed/>
                  </p:oleObj>
                </mc:Choice>
                <mc:Fallback>
                  <p:oleObj name="Equation" r:id="rId15" imgW="368280" imgH="190440" progId="Equation.DSMT4">
                    <p:embed/>
                    <p:pic>
                      <p:nvPicPr>
                        <p:cNvPr id="35" name="Object 34"/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9557705" y="3803065"/>
                          <a:ext cx="1255712" cy="5826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0121267"/>
              </p:ext>
            </p:extLst>
          </p:nvPr>
        </p:nvGraphicFramePr>
        <p:xfrm>
          <a:off x="8389305" y="5955027"/>
          <a:ext cx="1168400" cy="544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342720" imgH="177480" progId="Equation.DSMT4">
                  <p:embed/>
                </p:oleObj>
              </mc:Choice>
              <mc:Fallback>
                <p:oleObj name="Equation" r:id="rId17" imgW="342720" imgH="17748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8389305" y="5955027"/>
                        <a:ext cx="1168400" cy="544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1147351"/>
              </p:ext>
            </p:extLst>
          </p:nvPr>
        </p:nvGraphicFramePr>
        <p:xfrm>
          <a:off x="8973505" y="6579694"/>
          <a:ext cx="1298575" cy="544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380880" imgH="177480" progId="Equation.DSMT4">
                  <p:embed/>
                </p:oleObj>
              </mc:Choice>
              <mc:Fallback>
                <p:oleObj name="Equation" r:id="rId19" imgW="380880" imgH="177480" progId="Equation.DSMT4">
                  <p:embed/>
                  <p:pic>
                    <p:nvPicPr>
                      <p:cNvPr id="20" name="Object 19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8973505" y="6579694"/>
                        <a:ext cx="1298575" cy="544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3" name="Group 42"/>
          <p:cNvGrpSpPr/>
          <p:nvPr/>
        </p:nvGrpSpPr>
        <p:grpSpPr>
          <a:xfrm>
            <a:off x="3411835" y="937171"/>
            <a:ext cx="8078643" cy="1172822"/>
            <a:chOff x="1385166" y="1319896"/>
            <a:chExt cx="8078643" cy="1519050"/>
          </a:xfrm>
        </p:grpSpPr>
        <p:grpSp>
          <p:nvGrpSpPr>
            <p:cNvPr id="44" name="Group 43"/>
            <p:cNvGrpSpPr/>
            <p:nvPr/>
          </p:nvGrpSpPr>
          <p:grpSpPr>
            <a:xfrm>
              <a:off x="1752600" y="1476539"/>
              <a:ext cx="7481211" cy="1362407"/>
              <a:chOff x="2193757" y="2917658"/>
              <a:chExt cx="13335002" cy="3079269"/>
            </a:xfrm>
          </p:grpSpPr>
          <p:grpSp>
            <p:nvGrpSpPr>
              <p:cNvPr id="46" name="Group 4"/>
              <p:cNvGrpSpPr/>
              <p:nvPr/>
            </p:nvGrpSpPr>
            <p:grpSpPr>
              <a:xfrm>
                <a:off x="2193759" y="2917658"/>
                <a:ext cx="13335000" cy="2743200"/>
                <a:chOff x="-335748" y="0"/>
                <a:chExt cx="8393709" cy="2579249"/>
              </a:xfrm>
            </p:grpSpPr>
            <p:sp>
              <p:nvSpPr>
                <p:cNvPr id="48" name="Freeform 5"/>
                <p:cNvSpPr/>
                <p:nvPr/>
              </p:nvSpPr>
              <p:spPr>
                <a:xfrm>
                  <a:off x="-335748" y="12700"/>
                  <a:ext cx="8393708" cy="2566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60165" h="2195620">
                      <a:moveTo>
                        <a:pt x="7603220" y="2195620"/>
                      </a:moveTo>
                      <a:lnTo>
                        <a:pt x="956945" y="2195620"/>
                      </a:lnTo>
                      <a:cubicBezTo>
                        <a:pt x="428371" y="2195620"/>
                        <a:pt x="0" y="1767122"/>
                        <a:pt x="0" y="1097810"/>
                      </a:cubicBezTo>
                      <a:lnTo>
                        <a:pt x="0" y="1097810"/>
                      </a:lnTo>
                      <a:cubicBezTo>
                        <a:pt x="0" y="428371"/>
                        <a:pt x="428371" y="0"/>
                        <a:pt x="956945" y="0"/>
                      </a:cubicBezTo>
                      <a:lnTo>
                        <a:pt x="7603220" y="0"/>
                      </a:lnTo>
                      <a:cubicBezTo>
                        <a:pt x="8131666" y="0"/>
                        <a:pt x="8560165" y="428371"/>
                        <a:pt x="8560165" y="1097810"/>
                      </a:cubicBezTo>
                      <a:lnTo>
                        <a:pt x="8560165" y="1097810"/>
                      </a:lnTo>
                      <a:cubicBezTo>
                        <a:pt x="8560165" y="1767122"/>
                        <a:pt x="8131667" y="2195620"/>
                        <a:pt x="7603220" y="2195620"/>
                      </a:cubicBezTo>
                      <a:close/>
                    </a:path>
                  </a:pathLst>
                </a:custGeom>
                <a:solidFill>
                  <a:srgbClr val="FFD93B"/>
                </a:solidFill>
              </p:spPr>
              <p:txBody>
                <a:bodyPr/>
                <a:lstStyle/>
                <a:p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9" name="Freeform 6"/>
                <p:cNvSpPr/>
                <p:nvPr/>
              </p:nvSpPr>
              <p:spPr>
                <a:xfrm>
                  <a:off x="-335747" y="0"/>
                  <a:ext cx="8393708" cy="25792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85565" h="2221020">
                      <a:moveTo>
                        <a:pt x="7615920" y="0"/>
                      </a:moveTo>
                      <a:lnTo>
                        <a:pt x="969645" y="0"/>
                      </a:lnTo>
                      <a:cubicBezTo>
                        <a:pt x="434975" y="0"/>
                        <a:pt x="0" y="434975"/>
                        <a:pt x="0" y="1110510"/>
                      </a:cubicBezTo>
                      <a:cubicBezTo>
                        <a:pt x="0" y="1786045"/>
                        <a:pt x="434975" y="2221020"/>
                        <a:pt x="969645" y="2221020"/>
                      </a:cubicBezTo>
                      <a:lnTo>
                        <a:pt x="7615920" y="2221020"/>
                      </a:lnTo>
                      <a:cubicBezTo>
                        <a:pt x="8150590" y="2221020"/>
                        <a:pt x="8585565" y="1786045"/>
                        <a:pt x="8585565" y="1110510"/>
                      </a:cubicBezTo>
                      <a:cubicBezTo>
                        <a:pt x="8585565" y="434975"/>
                        <a:pt x="8150590" y="0"/>
                        <a:pt x="7615920" y="0"/>
                      </a:cubicBezTo>
                      <a:close/>
                      <a:moveTo>
                        <a:pt x="7615920" y="2195620"/>
                      </a:moveTo>
                      <a:lnTo>
                        <a:pt x="969645" y="2195620"/>
                      </a:lnTo>
                      <a:cubicBezTo>
                        <a:pt x="448945" y="2195620"/>
                        <a:pt x="25400" y="1772075"/>
                        <a:pt x="25400" y="1110510"/>
                      </a:cubicBezTo>
                      <a:cubicBezTo>
                        <a:pt x="25400" y="448945"/>
                        <a:pt x="448945" y="25400"/>
                        <a:pt x="969645" y="25400"/>
                      </a:cubicBezTo>
                      <a:lnTo>
                        <a:pt x="7615920" y="25400"/>
                      </a:lnTo>
                      <a:cubicBezTo>
                        <a:pt x="8136620" y="25400"/>
                        <a:pt x="8560165" y="448945"/>
                        <a:pt x="8560165" y="1110510"/>
                      </a:cubicBezTo>
                      <a:cubicBezTo>
                        <a:pt x="8560165" y="1772075"/>
                        <a:pt x="8136620" y="2195620"/>
                        <a:pt x="7615920" y="2195620"/>
                      </a:cubicBezTo>
                      <a:close/>
                    </a:path>
                  </a:pathLst>
                </a:custGeom>
                <a:solidFill>
                  <a:srgbClr val="031929"/>
                </a:solidFill>
              </p:spPr>
              <p:txBody>
                <a:bodyPr/>
                <a:lstStyle/>
                <a:p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47" name="Rectangle 46"/>
              <p:cNvSpPr/>
              <p:nvPr/>
            </p:nvSpPr>
            <p:spPr>
              <a:xfrm>
                <a:off x="2193757" y="3023122"/>
                <a:ext cx="13334998" cy="29738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360045" algn="l"/>
                    <a:tab pos="720090" algn="l"/>
                  </a:tabLst>
                  <a:defRPr/>
                </a:pPr>
                <a:endParaRPr kumimoji="0" lang="en-US" sz="5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5" name="Rectangle 44"/>
            <p:cNvSpPr/>
            <p:nvPr/>
          </p:nvSpPr>
          <p:spPr>
            <a:xfrm>
              <a:off x="1385166" y="1319896"/>
              <a:ext cx="8078643" cy="13154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50000"/>
                </a:lnSpc>
                <a:tabLst>
                  <a:tab pos="360045" algn="l"/>
                  <a:tab pos="720090" algn="l"/>
                </a:tabLst>
                <a:defRPr/>
              </a:pPr>
              <a:r>
                <a:rPr lang="vi-VN" sz="40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1</a:t>
              </a:r>
              <a:r>
                <a:rPr lang="nl-NL" sz="40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 </a:t>
              </a:r>
              <a:r>
                <a:rPr lang="vi-VN" sz="40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Khái niệm bất đẳng thức</a:t>
              </a:r>
              <a:endPara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04426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" grpId="0"/>
      <p:bldP spid="9" grpId="0" animBg="1"/>
      <p:bldP spid="36" grpId="0" animBg="1"/>
      <p:bldP spid="3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914400" y="896739"/>
            <a:ext cx="235117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dụ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1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27056" y="806977"/>
            <a:ext cx="126111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grpSp>
        <p:nvGrpSpPr>
          <p:cNvPr id="2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1234669" y="2400300"/>
            <a:ext cx="2351174" cy="1289304"/>
            <a:chOff x="7837953" y="804641"/>
            <a:chExt cx="2022200" cy="1289304"/>
          </a:xfrm>
        </p:grpSpPr>
        <p:pic>
          <p:nvPicPr>
            <p:cNvPr id="3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Giải</a:t>
              </a:r>
              <a:endParaRPr kumimoji="0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2E739D2-DBA6-85D7-D390-19FB14EEBCAA}"/>
              </a:ext>
            </a:extLst>
          </p:cNvPr>
          <p:cNvSpPr txBox="1"/>
          <p:nvPr/>
        </p:nvSpPr>
        <p:spPr>
          <a:xfrm>
            <a:off x="3679133" y="2293220"/>
            <a:ext cx="11730357" cy="13029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&gt; 3. </a:t>
            </a:r>
          </a:p>
          <a:p>
            <a:pPr>
              <a:spcAft>
                <a:spcPts val="800"/>
              </a:spcAft>
            </a:pPr>
            <a:r>
              <a:rPr lang="en-US" sz="3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a,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endParaRPr lang="en-US" sz="36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Google Shape;304;p14"/>
          <p:cNvSpPr/>
          <p:nvPr/>
        </p:nvSpPr>
        <p:spPr>
          <a:xfrm>
            <a:off x="914400" y="3804572"/>
            <a:ext cx="3396442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Thực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1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495800" y="3870294"/>
            <a:ext cx="13335000" cy="1302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Aft>
                <a:spcPts val="800"/>
              </a:spcAft>
            </a:pP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a) x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5;   b) a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b;   c) m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n.</a:t>
            </a:r>
          </a:p>
        </p:txBody>
      </p:sp>
      <p:grpSp>
        <p:nvGrpSpPr>
          <p:cNvPr id="17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914401" y="5514595"/>
            <a:ext cx="2351174" cy="1289304"/>
            <a:chOff x="7837953" y="804641"/>
            <a:chExt cx="2022200" cy="1289304"/>
          </a:xfrm>
        </p:grpSpPr>
        <p:pic>
          <p:nvPicPr>
            <p:cNvPr id="18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Giải</a:t>
              </a:r>
              <a:endParaRPr kumimoji="0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2E739D2-DBA6-85D7-D390-19FB14EEBCAA}"/>
              </a:ext>
            </a:extLst>
          </p:cNvPr>
          <p:cNvSpPr txBox="1"/>
          <p:nvPr/>
        </p:nvSpPr>
        <p:spPr>
          <a:xfrm>
            <a:off x="3358865" y="5468884"/>
            <a:ext cx="117303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Ta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 &lt; 5 . </a:t>
            </a:r>
            <a:endParaRPr lang="en-US" sz="36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92789" y="7341311"/>
            <a:ext cx="108804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m không nhỏ hơn n hay m lớn hơn hoặc bằng n.</a:t>
            </a:r>
          </a:p>
          <a:p>
            <a:pPr algn="just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có bất đẳng thức m ≥ n.</a:t>
            </a:r>
            <a:endParaRPr lang="vi-VN" sz="36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265575" y="6158075"/>
            <a:ext cx="121439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a không lớn hơn b hay a nhỏ hơn hoặc bằng b.</a:t>
            </a:r>
          </a:p>
          <a:p>
            <a:pPr algn="just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có bất đẳng thức a ≤ b;</a:t>
            </a:r>
          </a:p>
        </p:txBody>
      </p:sp>
    </p:spTree>
    <p:extLst>
      <p:ext uri="{BB962C8B-B14F-4D97-AF65-F5344CB8AC3E}">
        <p14:creationId xmlns:p14="http://schemas.microsoft.com/office/powerpoint/2010/main" val="3005539515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  <p:bldP spid="8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85998" y="1714500"/>
            <a:ext cx="13362212" cy="2743200"/>
            <a:chOff x="2193759" y="2917658"/>
            <a:chExt cx="13362212" cy="2743200"/>
          </a:xfrm>
        </p:grpSpPr>
        <p:grpSp>
          <p:nvGrpSpPr>
            <p:cNvPr id="40" name="Group 4"/>
            <p:cNvGrpSpPr/>
            <p:nvPr/>
          </p:nvGrpSpPr>
          <p:grpSpPr>
            <a:xfrm>
              <a:off x="2193759" y="2917658"/>
              <a:ext cx="13335000" cy="2743200"/>
              <a:chOff x="-335748" y="0"/>
              <a:chExt cx="8393709" cy="2579249"/>
            </a:xfrm>
          </p:grpSpPr>
          <p:sp>
            <p:nvSpPr>
              <p:cNvPr id="42" name="Freeform 5"/>
              <p:cNvSpPr/>
              <p:nvPr/>
            </p:nvSpPr>
            <p:spPr>
              <a:xfrm>
                <a:off x="-335748" y="12700"/>
                <a:ext cx="8393708" cy="2566549"/>
              </a:xfrm>
              <a:custGeom>
                <a:avLst/>
                <a:gdLst/>
                <a:ahLst/>
                <a:cxnLst/>
                <a:rect l="l" t="t" r="r" b="b"/>
                <a:pathLst>
                  <a:path w="8560165" h="2195620">
                    <a:moveTo>
                      <a:pt x="7603220" y="2195620"/>
                    </a:moveTo>
                    <a:lnTo>
                      <a:pt x="956945" y="2195620"/>
                    </a:lnTo>
                    <a:cubicBezTo>
                      <a:pt x="428371" y="2195620"/>
                      <a:pt x="0" y="1767122"/>
                      <a:pt x="0" y="1097810"/>
                    </a:cubicBezTo>
                    <a:lnTo>
                      <a:pt x="0" y="1097810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7603220" y="0"/>
                    </a:lnTo>
                    <a:cubicBezTo>
                      <a:pt x="8131666" y="0"/>
                      <a:pt x="8560165" y="428371"/>
                      <a:pt x="8560165" y="1097810"/>
                    </a:cubicBezTo>
                    <a:lnTo>
                      <a:pt x="8560165" y="1097810"/>
                    </a:lnTo>
                    <a:cubicBezTo>
                      <a:pt x="8560165" y="1767122"/>
                      <a:pt x="8131667" y="2195620"/>
                      <a:pt x="7603220" y="2195620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6"/>
              <p:cNvSpPr/>
              <p:nvPr/>
            </p:nvSpPr>
            <p:spPr>
              <a:xfrm>
                <a:off x="-335747" y="0"/>
                <a:ext cx="8393708" cy="2579249"/>
              </a:xfrm>
              <a:custGeom>
                <a:avLst/>
                <a:gdLst/>
                <a:ahLst/>
                <a:cxnLst/>
                <a:rect l="l" t="t" r="r" b="b"/>
                <a:pathLst>
                  <a:path w="8585565" h="2221020">
                    <a:moveTo>
                      <a:pt x="7615920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10510"/>
                    </a:cubicBezTo>
                    <a:cubicBezTo>
                      <a:pt x="0" y="1786045"/>
                      <a:pt x="434975" y="2221020"/>
                      <a:pt x="969645" y="2221020"/>
                    </a:cubicBezTo>
                    <a:lnTo>
                      <a:pt x="7615920" y="2221020"/>
                    </a:lnTo>
                    <a:cubicBezTo>
                      <a:pt x="8150590" y="2221020"/>
                      <a:pt x="8585565" y="1786045"/>
                      <a:pt x="8585565" y="1110510"/>
                    </a:cubicBezTo>
                    <a:cubicBezTo>
                      <a:pt x="8585565" y="434975"/>
                      <a:pt x="8150590" y="0"/>
                      <a:pt x="7615920" y="0"/>
                    </a:cubicBezTo>
                    <a:close/>
                    <a:moveTo>
                      <a:pt x="7615920" y="2195620"/>
                    </a:moveTo>
                    <a:lnTo>
                      <a:pt x="969645" y="2195620"/>
                    </a:lnTo>
                    <a:cubicBezTo>
                      <a:pt x="448945" y="2195620"/>
                      <a:pt x="25400" y="1772075"/>
                      <a:pt x="25400" y="1110510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7615920" y="25400"/>
                    </a:lnTo>
                    <a:cubicBezTo>
                      <a:pt x="8136620" y="25400"/>
                      <a:pt x="8560165" y="448945"/>
                      <a:pt x="8560165" y="1110510"/>
                    </a:cubicBezTo>
                    <a:cubicBezTo>
                      <a:pt x="8560165" y="1772075"/>
                      <a:pt x="8136620" y="2195620"/>
                      <a:pt x="7615920" y="2195620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2220973" y="3706951"/>
              <a:ext cx="13334998" cy="11646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60045" algn="l"/>
                  <a:tab pos="720090" algn="l"/>
                </a:tabLst>
                <a:defRPr/>
              </a:pPr>
              <a:r>
                <a:rPr kumimoji="0" lang="nl-NL" sz="5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2. </a:t>
              </a:r>
              <a:r>
                <a:rPr kumimoji="0" lang="vi-VN" sz="5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Tính</a:t>
              </a:r>
              <a:r>
                <a:rPr kumimoji="0" lang="vi-VN" sz="53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chất của bất đẳng thức</a:t>
              </a:r>
              <a:endParaRPr kumimoji="0" lang="en-US" sz="5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4237" y="6904121"/>
            <a:ext cx="6743323" cy="3384884"/>
          </a:xfrm>
          <a:prstGeom prst="rect">
            <a:avLst/>
          </a:prstGeom>
        </p:spPr>
      </p:pic>
      <p:pic>
        <p:nvPicPr>
          <p:cNvPr id="4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28600" y="6210300"/>
            <a:ext cx="1173320" cy="1045322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585125">
            <a:off x="16488602" y="5427899"/>
            <a:ext cx="2183861" cy="559863"/>
          </a:xfrm>
          <a:prstGeom prst="rect">
            <a:avLst/>
          </a:prstGeom>
        </p:spPr>
      </p:pic>
      <p:pic>
        <p:nvPicPr>
          <p:cNvPr id="46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708999">
            <a:off x="16433972" y="389360"/>
            <a:ext cx="1184128" cy="174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921847"/>
      </p:ext>
    </p:extLst>
  </p:cSld>
  <p:clrMapOvr>
    <a:masterClrMapping/>
  </p:clrMapOvr>
  <p:transition spd="med">
    <p:circl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958049">
            <a:off x="16894293" y="330722"/>
            <a:ext cx="1659102" cy="1732744"/>
          </a:xfrm>
          <a:prstGeom prst="rect">
            <a:avLst/>
          </a:prstGeom>
        </p:spPr>
      </p:pic>
      <p:sp>
        <p:nvSpPr>
          <p:cNvPr id="25" name="Google Shape;169;p5"/>
          <p:cNvSpPr/>
          <p:nvPr/>
        </p:nvSpPr>
        <p:spPr>
          <a:xfrm>
            <a:off x="685463" y="392425"/>
            <a:ext cx="2362200" cy="947748"/>
          </a:xfrm>
          <a:prstGeom prst="roundRect">
            <a:avLst>
              <a:gd name="adj" fmla="val 16667"/>
            </a:avLst>
          </a:prstGeom>
          <a:solidFill>
            <a:srgbClr val="76923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HĐKP 2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9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712563">
            <a:off x="27974" y="9011507"/>
            <a:ext cx="1361733" cy="1147657"/>
          </a:xfrm>
          <a:prstGeom prst="rect">
            <a:avLst/>
          </a:prstGeom>
        </p:spPr>
      </p:pic>
      <p:pic>
        <p:nvPicPr>
          <p:cNvPr id="30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1365319" flipH="1">
            <a:off x="14157182" y="6059135"/>
            <a:ext cx="4420396" cy="414964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08840" y="248622"/>
            <a:ext cx="1656665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    Cho a, b, c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thõa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mãn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&gt; b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 &gt; c .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c,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178DBC-6948-0C90-FF81-801751A315C4}"/>
              </a:ext>
            </a:extLst>
          </p:cNvPr>
          <p:cNvSpPr txBox="1"/>
          <p:nvPr/>
        </p:nvSpPr>
        <p:spPr>
          <a:xfrm>
            <a:off x="7620000" y="2655441"/>
            <a:ext cx="1529783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600" b="1" u="sng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Gợi</a:t>
            </a:r>
            <a:r>
              <a:rPr lang="en-US" sz="3600" b="1" u="sng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ý</a:t>
            </a: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44B7D0B0-3ABC-9DCC-C6AD-5AA358BBC0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56479" y="2991994"/>
            <a:ext cx="1307998" cy="120989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97B7177-A9E7-3983-95CB-C9CEFDF2D4BA}"/>
              </a:ext>
            </a:extLst>
          </p:cNvPr>
          <p:cNvSpPr txBox="1"/>
          <p:nvPr/>
        </p:nvSpPr>
        <p:spPr>
          <a:xfrm>
            <a:off x="2667000" y="3407796"/>
            <a:ext cx="13367084" cy="1021556"/>
          </a:xfrm>
          <a:prstGeom prst="wedgeRoundRectCallout">
            <a:avLst>
              <a:gd name="adj1" fmla="val -52876"/>
              <a:gd name="adj2" fmla="val 23903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trục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c?</a:t>
            </a:r>
            <a:endParaRPr lang="en-US" sz="36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l="32084" t="66296" r="22500" b="18148"/>
          <a:stretch/>
        </p:blipFill>
        <p:spPr>
          <a:xfrm>
            <a:off x="3396916" y="1154003"/>
            <a:ext cx="13335000" cy="16002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49620" y="5434786"/>
            <a:ext cx="14782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 giải: 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 trục số, điểm a nằm bên phải điểm c nên a &gt; c.</a:t>
            </a:r>
          </a:p>
          <a:p>
            <a:pPr algn="just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 hai số a và c thì số a lớn hơn.</a:t>
            </a:r>
            <a:endParaRPr lang="vi-VN" sz="36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7B7177-A9E7-3983-95CB-C9CEFDF2D4BA}"/>
              </a:ext>
            </a:extLst>
          </p:cNvPr>
          <p:cNvSpPr txBox="1"/>
          <p:nvPr/>
        </p:nvSpPr>
        <p:spPr>
          <a:xfrm>
            <a:off x="2466241" y="4426973"/>
            <a:ext cx="13367084" cy="1021556"/>
          </a:xfrm>
          <a:prstGeom prst="wedgeRoundRectCallout">
            <a:avLst>
              <a:gd name="adj1" fmla="val -52876"/>
              <a:gd name="adj2" fmla="val 23903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6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841712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4" grpId="0"/>
      <p:bldP spid="12" grpId="0" animBg="1"/>
      <p:bldP spid="2" grpId="0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493309" y="453505"/>
            <a:ext cx="1457816" cy="1522524"/>
          </a:xfrm>
          <a:prstGeom prst="rect">
            <a:avLst/>
          </a:prstGeom>
        </p:spPr>
      </p:pic>
      <p:sp>
        <p:nvSpPr>
          <p:cNvPr id="25" name="Google Shape;169;p5"/>
          <p:cNvSpPr/>
          <p:nvPr/>
        </p:nvSpPr>
        <p:spPr>
          <a:xfrm>
            <a:off x="714708" y="462530"/>
            <a:ext cx="2362200" cy="947748"/>
          </a:xfrm>
          <a:prstGeom prst="roundRect">
            <a:avLst>
              <a:gd name="adj" fmla="val 16667"/>
            </a:avLst>
          </a:prstGeom>
          <a:solidFill>
            <a:srgbClr val="76923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HĐKP 3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9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712563">
            <a:off x="233534" y="8965717"/>
            <a:ext cx="1361733" cy="1147657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836324" y="453505"/>
            <a:ext cx="16566650" cy="2790508"/>
            <a:chOff x="836324" y="453505"/>
            <a:chExt cx="16566650" cy="2790508"/>
          </a:xfrm>
        </p:grpSpPr>
        <p:sp>
          <p:nvSpPr>
            <p:cNvPr id="4" name="Rectangle 3"/>
            <p:cNvSpPr/>
            <p:nvPr/>
          </p:nvSpPr>
          <p:spPr>
            <a:xfrm>
              <a:off x="836324" y="453505"/>
              <a:ext cx="16566650" cy="27905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Aft>
                  <a:spcPts val="800"/>
                </a:spcAft>
              </a:pPr>
              <a:r>
                <a:rPr lang="en-US" sz="3600" kern="1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		     </a:t>
              </a:r>
              <a:r>
                <a:rPr lang="en-US" sz="3600" kern="1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Thay</a:t>
              </a:r>
              <a:r>
                <a:rPr lang="en-US" sz="3600" kern="1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1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3600" kern="1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1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  <a:r>
                <a:rPr lang="en-US" sz="3600" kern="1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3600" kern="1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1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3600" kern="1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1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kí</a:t>
              </a:r>
              <a:r>
                <a:rPr lang="en-US" sz="3600" kern="1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1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hiệu</a:t>
              </a:r>
              <a:r>
                <a:rPr lang="en-US" sz="3600" kern="1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1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z="3600" kern="1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1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3600" kern="1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( &lt; , &gt; ):</a:t>
              </a:r>
            </a:p>
            <a:p>
              <a:pPr>
                <a:lnSpc>
                  <a:spcPct val="150000"/>
                </a:lnSpc>
                <a:spcAft>
                  <a:spcPts val="800"/>
                </a:spcAft>
              </a:pPr>
              <a:r>
                <a:rPr lang="en-US" sz="3600" kern="1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    a)        4 &gt; 1</a:t>
              </a:r>
              <a:r>
                <a:rPr lang="en-US" sz="3600" kern="1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en-US" sz="3600" kern="1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                                                            </a:t>
              </a:r>
              <a:r>
                <a:rPr lang="en-US" sz="3600" kern="1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b)  - 10 &lt; -5</a:t>
              </a:r>
            </a:p>
            <a:p>
              <a:pPr>
                <a:lnSpc>
                  <a:spcPct val="150000"/>
                </a:lnSpc>
                <a:spcAft>
                  <a:spcPts val="800"/>
                </a:spcAft>
              </a:pPr>
              <a:r>
                <a:rPr lang="en-US" sz="36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     4 + 15            1 </a:t>
              </a:r>
              <a:r>
                <a:rPr lang="en-US" sz="3600" kern="1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+ 15                                      -10 + (-15)           -5 +(- 15)</a:t>
              </a:r>
              <a:endParaRPr lang="en-US" sz="3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668141" y="2434387"/>
              <a:ext cx="805132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2420600" y="2507318"/>
              <a:ext cx="805132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7642739" y="4578186"/>
            <a:ext cx="72539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(vì 4 + 15 = </a:t>
            </a:r>
            <a:r>
              <a:rPr lang="it-IT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it-IT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1 + 15 = </a:t>
            </a:r>
            <a:r>
              <a:rPr lang="it-IT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it-IT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19 </a:t>
            </a:r>
            <a:r>
              <a:rPr lang="it-IT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it-IT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16).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914401" y="3390900"/>
            <a:ext cx="2351174" cy="1289304"/>
            <a:chOff x="7837953" y="804641"/>
            <a:chExt cx="2022200" cy="1289304"/>
          </a:xfrm>
        </p:grpSpPr>
        <p:pic>
          <p:nvPicPr>
            <p:cNvPr id="23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Giải</a:t>
              </a:r>
              <a:endParaRPr kumimoji="0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3761134" y="3709616"/>
            <a:ext cx="24192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      4 &gt; 1 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320966" y="6517446"/>
            <a:ext cx="101777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(vì −10 + (−15) = 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−25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−5 + (−15) = 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−20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−25 </a:t>
            </a:r>
            <a:r>
              <a:rPr lang="vi-VN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−20).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83151" y="5300491"/>
            <a:ext cx="240642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 - 10 &lt; -5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3384447" y="4557564"/>
            <a:ext cx="4166525" cy="652859"/>
            <a:chOff x="3384447" y="4557564"/>
            <a:chExt cx="4166525" cy="652859"/>
          </a:xfrm>
        </p:grpSpPr>
        <p:sp>
          <p:nvSpPr>
            <p:cNvPr id="11" name="Rectangle 10"/>
            <p:cNvSpPr/>
            <p:nvPr/>
          </p:nvSpPr>
          <p:spPr>
            <a:xfrm>
              <a:off x="3384447" y="4557564"/>
              <a:ext cx="416652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kern="1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4 + 15            1 + 15 </a:t>
              </a:r>
              <a:endParaRPr lang="vi-VN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970760" y="4564092"/>
              <a:ext cx="805132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4970760" y="4570620"/>
            <a:ext cx="80513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endParaRPr lang="vi-VN" sz="36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509051" y="6297378"/>
            <a:ext cx="5513048" cy="923330"/>
            <a:chOff x="509051" y="6297378"/>
            <a:chExt cx="5513048" cy="923330"/>
          </a:xfrm>
        </p:grpSpPr>
        <p:sp>
          <p:nvSpPr>
            <p:cNvPr id="17" name="Rectangle 16"/>
            <p:cNvSpPr/>
            <p:nvPr/>
          </p:nvSpPr>
          <p:spPr>
            <a:xfrm>
              <a:off x="509051" y="6297378"/>
              <a:ext cx="5513048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  <a:spcAft>
                  <a:spcPts val="800"/>
                </a:spcAft>
              </a:pPr>
              <a:r>
                <a:rPr lang="en-US" sz="3600" kern="1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-10 + (-15)             -5 +(- 15)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900152" y="6517446"/>
              <a:ext cx="805132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2941812" y="6497903"/>
            <a:ext cx="80513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endParaRPr lang="vi-VN" sz="36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5645869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7" grpId="0"/>
      <p:bldP spid="8" grpId="0"/>
      <p:bldP spid="13" grpId="0"/>
      <p:bldP spid="14" grpId="0"/>
      <p:bldP spid="26" grpId="0" animBg="1"/>
      <p:bldP spid="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16868" y="176752"/>
            <a:ext cx="5257800" cy="2789575"/>
          </a:xfrm>
          <a:prstGeom prst="rect">
            <a:avLst/>
          </a:prstGeom>
        </p:spPr>
      </p:pic>
      <p:pic>
        <p:nvPicPr>
          <p:cNvPr id="4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38755" y="6124210"/>
            <a:ext cx="1173320" cy="1045322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585125">
            <a:off x="16488602" y="5427899"/>
            <a:ext cx="2183861" cy="559863"/>
          </a:xfrm>
          <a:prstGeom prst="rect">
            <a:avLst/>
          </a:prstGeom>
        </p:spPr>
      </p:pic>
      <p:pic>
        <p:nvPicPr>
          <p:cNvPr id="46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708999">
            <a:off x="16433972" y="389360"/>
            <a:ext cx="1184128" cy="174136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129204" y="266700"/>
            <a:ext cx="136485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BÀI 1: BẤT  ĐẲNG THỨC. </a:t>
            </a: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Arial"/>
              </a:rPr>
              <a:t>(3 </a:t>
            </a:r>
            <a:r>
              <a:rPr lang="en-US" sz="6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Arial"/>
              </a:rPr>
              <a:t>tiết</a:t>
            </a: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Arial"/>
              </a:rPr>
              <a:t>)</a:t>
            </a:r>
            <a:endParaRPr lang="en-US" sz="6000" b="1" dirty="0">
              <a:solidFill>
                <a:srgbClr val="C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143000" y="1417146"/>
            <a:ext cx="7481211" cy="1362407"/>
            <a:chOff x="1752600" y="1476539"/>
            <a:chExt cx="7481211" cy="1362407"/>
          </a:xfrm>
        </p:grpSpPr>
        <p:grpSp>
          <p:nvGrpSpPr>
            <p:cNvPr id="4" name="Group 3"/>
            <p:cNvGrpSpPr/>
            <p:nvPr/>
          </p:nvGrpSpPr>
          <p:grpSpPr>
            <a:xfrm>
              <a:off x="1752600" y="1476539"/>
              <a:ext cx="7481211" cy="1362407"/>
              <a:chOff x="2193757" y="2917658"/>
              <a:chExt cx="13335002" cy="3079269"/>
            </a:xfrm>
          </p:grpSpPr>
          <p:grpSp>
            <p:nvGrpSpPr>
              <p:cNvPr id="40" name="Group 4"/>
              <p:cNvGrpSpPr/>
              <p:nvPr/>
            </p:nvGrpSpPr>
            <p:grpSpPr>
              <a:xfrm>
                <a:off x="2193759" y="2917658"/>
                <a:ext cx="13335000" cy="2743200"/>
                <a:chOff x="-335748" y="0"/>
                <a:chExt cx="8393709" cy="2579249"/>
              </a:xfrm>
            </p:grpSpPr>
            <p:sp>
              <p:nvSpPr>
                <p:cNvPr id="42" name="Freeform 5"/>
                <p:cNvSpPr/>
                <p:nvPr/>
              </p:nvSpPr>
              <p:spPr>
                <a:xfrm>
                  <a:off x="-335748" y="12700"/>
                  <a:ext cx="8393708" cy="2566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60165" h="2195620">
                      <a:moveTo>
                        <a:pt x="7603220" y="2195620"/>
                      </a:moveTo>
                      <a:lnTo>
                        <a:pt x="956945" y="2195620"/>
                      </a:lnTo>
                      <a:cubicBezTo>
                        <a:pt x="428371" y="2195620"/>
                        <a:pt x="0" y="1767122"/>
                        <a:pt x="0" y="1097810"/>
                      </a:cubicBezTo>
                      <a:lnTo>
                        <a:pt x="0" y="1097810"/>
                      </a:lnTo>
                      <a:cubicBezTo>
                        <a:pt x="0" y="428371"/>
                        <a:pt x="428371" y="0"/>
                        <a:pt x="956945" y="0"/>
                      </a:cubicBezTo>
                      <a:lnTo>
                        <a:pt x="7603220" y="0"/>
                      </a:lnTo>
                      <a:cubicBezTo>
                        <a:pt x="8131666" y="0"/>
                        <a:pt x="8560165" y="428371"/>
                        <a:pt x="8560165" y="1097810"/>
                      </a:cubicBezTo>
                      <a:lnTo>
                        <a:pt x="8560165" y="1097810"/>
                      </a:lnTo>
                      <a:cubicBezTo>
                        <a:pt x="8560165" y="1767122"/>
                        <a:pt x="8131667" y="2195620"/>
                        <a:pt x="7603220" y="2195620"/>
                      </a:cubicBezTo>
                      <a:close/>
                    </a:path>
                  </a:pathLst>
                </a:custGeom>
                <a:solidFill>
                  <a:srgbClr val="FFD93B"/>
                </a:solidFill>
              </p:spPr>
              <p:txBody>
                <a:bodyPr/>
                <a:lstStyle/>
                <a:p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3" name="Freeform 6"/>
                <p:cNvSpPr/>
                <p:nvPr/>
              </p:nvSpPr>
              <p:spPr>
                <a:xfrm>
                  <a:off x="-335747" y="0"/>
                  <a:ext cx="8393708" cy="25792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85565" h="2221020">
                      <a:moveTo>
                        <a:pt x="7615920" y="0"/>
                      </a:moveTo>
                      <a:lnTo>
                        <a:pt x="969645" y="0"/>
                      </a:lnTo>
                      <a:cubicBezTo>
                        <a:pt x="434975" y="0"/>
                        <a:pt x="0" y="434975"/>
                        <a:pt x="0" y="1110510"/>
                      </a:cubicBezTo>
                      <a:cubicBezTo>
                        <a:pt x="0" y="1786045"/>
                        <a:pt x="434975" y="2221020"/>
                        <a:pt x="969645" y="2221020"/>
                      </a:cubicBezTo>
                      <a:lnTo>
                        <a:pt x="7615920" y="2221020"/>
                      </a:lnTo>
                      <a:cubicBezTo>
                        <a:pt x="8150590" y="2221020"/>
                        <a:pt x="8585565" y="1786045"/>
                        <a:pt x="8585565" y="1110510"/>
                      </a:cubicBezTo>
                      <a:cubicBezTo>
                        <a:pt x="8585565" y="434975"/>
                        <a:pt x="8150590" y="0"/>
                        <a:pt x="7615920" y="0"/>
                      </a:cubicBezTo>
                      <a:close/>
                      <a:moveTo>
                        <a:pt x="7615920" y="2195620"/>
                      </a:moveTo>
                      <a:lnTo>
                        <a:pt x="969645" y="2195620"/>
                      </a:lnTo>
                      <a:cubicBezTo>
                        <a:pt x="448945" y="2195620"/>
                        <a:pt x="25400" y="1772075"/>
                        <a:pt x="25400" y="1110510"/>
                      </a:cubicBezTo>
                      <a:cubicBezTo>
                        <a:pt x="25400" y="448945"/>
                        <a:pt x="448945" y="25400"/>
                        <a:pt x="969645" y="25400"/>
                      </a:cubicBezTo>
                      <a:lnTo>
                        <a:pt x="7615920" y="25400"/>
                      </a:lnTo>
                      <a:cubicBezTo>
                        <a:pt x="8136620" y="25400"/>
                        <a:pt x="8560165" y="448945"/>
                        <a:pt x="8560165" y="1110510"/>
                      </a:cubicBezTo>
                      <a:cubicBezTo>
                        <a:pt x="8560165" y="1772075"/>
                        <a:pt x="8136620" y="2195620"/>
                        <a:pt x="7615920" y="2195620"/>
                      </a:cubicBezTo>
                      <a:close/>
                    </a:path>
                  </a:pathLst>
                </a:custGeom>
                <a:solidFill>
                  <a:srgbClr val="031929"/>
                </a:solidFill>
              </p:spPr>
              <p:txBody>
                <a:bodyPr/>
                <a:lstStyle/>
                <a:p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3" name="Rectangle 2"/>
              <p:cNvSpPr/>
              <p:nvPr/>
            </p:nvSpPr>
            <p:spPr>
              <a:xfrm>
                <a:off x="2193757" y="3023122"/>
                <a:ext cx="13334998" cy="29738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360045" algn="l"/>
                    <a:tab pos="720090" algn="l"/>
                  </a:tabLst>
                  <a:defRPr/>
                </a:pPr>
                <a:endParaRPr kumimoji="0" lang="en-US" sz="5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" name="Rectangle 1"/>
            <p:cNvSpPr/>
            <p:nvPr/>
          </p:nvSpPr>
          <p:spPr>
            <a:xfrm>
              <a:off x="2082500" y="1575564"/>
              <a:ext cx="6883937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lnSpc>
                  <a:spcPct val="150000"/>
                </a:lnSpc>
                <a:tabLst>
                  <a:tab pos="360045" algn="l"/>
                  <a:tab pos="720090" algn="l"/>
                </a:tabLst>
                <a:defRPr/>
              </a:pPr>
              <a:r>
                <a:rPr lang="nl-NL" sz="40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2. </a:t>
              </a:r>
              <a:r>
                <a:rPr lang="vi-VN" sz="40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Tính chất của bất đẳng thức</a:t>
              </a:r>
              <a:endPara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BF0299D-2EAC-B61D-3BB5-DB73A57A623F}"/>
              </a:ext>
            </a:extLst>
          </p:cNvPr>
          <p:cNvSpPr txBox="1"/>
          <p:nvPr/>
        </p:nvSpPr>
        <p:spPr>
          <a:xfrm>
            <a:off x="1458334" y="2628900"/>
            <a:ext cx="150421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a)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chất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bắc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cầu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Cho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ba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a, b, c .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Nếu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a &gt; b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b &gt; c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thì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a &gt; c .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7551915"/>
              </p:ext>
            </p:extLst>
          </p:nvPr>
        </p:nvGraphicFramePr>
        <p:xfrm>
          <a:off x="4514850" y="21939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14120" imgH="177480" progId="Equation.DSMT4">
                  <p:embed/>
                </p:oleObj>
              </mc:Choice>
              <mc:Fallback>
                <p:oleObj name="Equation" r:id="rId9" imgW="1141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514850" y="2193925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" name="Group 12"/>
          <p:cNvGrpSpPr/>
          <p:nvPr/>
        </p:nvGrpSpPr>
        <p:grpSpPr>
          <a:xfrm>
            <a:off x="1458334" y="3426884"/>
            <a:ext cx="15673342" cy="923330"/>
            <a:chOff x="1365634" y="3471246"/>
            <a:chExt cx="15673342" cy="92333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BF0299D-2EAC-B61D-3BB5-DB73A57A623F}"/>
                </a:ext>
              </a:extLst>
            </p:cNvPr>
            <p:cNvSpPr txBox="1"/>
            <p:nvPr/>
          </p:nvSpPr>
          <p:spPr>
            <a:xfrm>
              <a:off x="1365634" y="3471246"/>
              <a:ext cx="15673342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en-US" sz="36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b)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Chú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ý :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Tính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chất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bắc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cầu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vẫn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đúng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với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bất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đẳng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thức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dấu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&lt; ,     ,    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.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6" name="Object 5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305453842"/>
                    </p:ext>
                  </p:extLst>
                </p:nvPr>
              </p:nvGraphicFramePr>
              <p:xfrm>
                <a:off x="15928213" y="3776883"/>
                <a:ext cx="546100" cy="545628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Equation" r:id="rId11" imgW="126720" imgH="152280" progId="Equation.DSMT4">
                        <p:embed/>
                      </p:oleObj>
                    </mc:Choice>
                    <mc:Fallback>
                      <p:oleObj name="Equation" r:id="rId11" imgW="126720" imgH="15228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12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15928213" y="3776883"/>
                              <a:ext cx="546100" cy="545628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6" name="Object 5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305453842"/>
                    </p:ext>
                  </p:extLst>
                </p:nvPr>
              </p:nvGraphicFramePr>
              <p:xfrm>
                <a:off x="15928213" y="3776883"/>
                <a:ext cx="546100" cy="545628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2117" name="Equation" r:id="rId14" imgW="126720" imgH="152280" progId="Equation.DSMT4">
                        <p:embed/>
                      </p:oleObj>
                    </mc:Choice>
                    <mc:Fallback>
                      <p:oleObj name="Equation" r:id="rId14" imgW="126720" imgH="15228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15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15928213" y="3776883"/>
                              <a:ext cx="546100" cy="545628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/>
                <p:cNvSpPr/>
                <p:nvPr/>
              </p:nvSpPr>
              <p:spPr>
                <a:xfrm>
                  <a:off x="15007087" y="3654379"/>
                  <a:ext cx="1091963" cy="64633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360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≥</m:t>
                        </m:r>
                      </m:oMath>
                    </m:oMathPara>
                  </a14:m>
                  <a:endParaRPr lang="vi-VN" sz="3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2" name="Rectangle 1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007087" y="3654379"/>
                  <a:ext cx="1091963" cy="646331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4" name="Google Shape;304;p14"/>
          <p:cNvSpPr/>
          <p:nvPr/>
        </p:nvSpPr>
        <p:spPr>
          <a:xfrm>
            <a:off x="1143000" y="4398832"/>
            <a:ext cx="235117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dụ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2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835159" y="4490690"/>
            <a:ext cx="126111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y,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 &gt; 3,4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 &lt; 3,4.</a:t>
            </a:r>
            <a:endParaRPr lang="en-US" sz="36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6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1234669" y="5835396"/>
            <a:ext cx="2351174" cy="1289304"/>
            <a:chOff x="7837953" y="804641"/>
            <a:chExt cx="2022200" cy="1289304"/>
          </a:xfrm>
        </p:grpSpPr>
        <p:pic>
          <p:nvPicPr>
            <p:cNvPr id="27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Giải</a:t>
              </a:r>
              <a:endParaRPr kumimoji="0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D2E739D2-DBA6-85D7-D390-19FB14EEBCAA}"/>
              </a:ext>
            </a:extLst>
          </p:cNvPr>
          <p:cNvSpPr txBox="1"/>
          <p:nvPr/>
        </p:nvSpPr>
        <p:spPr>
          <a:xfrm>
            <a:off x="3983815" y="5643037"/>
            <a:ext cx="70224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y &lt; 3,4 hay 3,4 &gt; y</a:t>
            </a:r>
            <a:endParaRPr lang="en-US" sz="3600" kern="1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" name="Picture 4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 rot="-712563">
            <a:off x="6211" y="8929244"/>
            <a:ext cx="1361733" cy="1147657"/>
          </a:xfrm>
          <a:prstGeom prst="rect">
            <a:avLst/>
          </a:prstGeom>
        </p:spPr>
      </p:pic>
      <p:sp>
        <p:nvSpPr>
          <p:cNvPr id="53" name="Google Shape;304;p14"/>
          <p:cNvSpPr/>
          <p:nvPr/>
        </p:nvSpPr>
        <p:spPr>
          <a:xfrm>
            <a:off x="914400" y="7202681"/>
            <a:ext cx="3396442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Thực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2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54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1667001" y="8585215"/>
            <a:ext cx="2351174" cy="1289304"/>
            <a:chOff x="7837953" y="804641"/>
            <a:chExt cx="2022200" cy="1289304"/>
          </a:xfrm>
        </p:grpSpPr>
        <p:pic>
          <p:nvPicPr>
            <p:cNvPr id="55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Giải</a:t>
              </a:r>
              <a:endParaRPr kumimoji="0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63" name="Rectangle 62"/>
          <p:cNvSpPr/>
          <p:nvPr/>
        </p:nvSpPr>
        <p:spPr>
          <a:xfrm>
            <a:off x="3983815" y="9369489"/>
            <a:ext cx="125572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m ≤ </a:t>
            </a:r>
            <a:r>
              <a:rPr lang="el-GR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 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  <a:r>
              <a:rPr lang="el-GR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 ≤ 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nên theo tính chất bắc cầu, ta suy ra m ≤ n.</a:t>
            </a:r>
            <a:endParaRPr lang="vi-VN" sz="36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2E739D2-DBA6-85D7-D390-19FB14EEBCAA}"/>
              </a:ext>
            </a:extLst>
          </p:cNvPr>
          <p:cNvSpPr txBox="1"/>
          <p:nvPr/>
        </p:nvSpPr>
        <p:spPr>
          <a:xfrm>
            <a:off x="3427056" y="6398906"/>
            <a:ext cx="124873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 x &gt; 3,4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3,4 &gt; y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 &gt; y.</a:t>
            </a:r>
          </a:p>
        </p:txBody>
      </p:sp>
      <p:sp>
        <p:nvSpPr>
          <p:cNvPr id="65" name="Rectangle 64"/>
          <p:cNvSpPr/>
          <p:nvPr/>
        </p:nvSpPr>
        <p:spPr>
          <a:xfrm>
            <a:off x="4279790" y="8478241"/>
            <a:ext cx="125572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có n ≥ </a:t>
            </a:r>
            <a:r>
              <a:rPr lang="el-GR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 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hay </a:t>
            </a:r>
            <a:r>
              <a:rPr lang="el-GR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 ≤ 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n.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803304"/>
              </p:ext>
            </p:extLst>
          </p:nvPr>
        </p:nvGraphicFramePr>
        <p:xfrm>
          <a:off x="4114800" y="21844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914400" imgH="198720" progId="Equation.DSMT4">
                  <p:embed/>
                </p:oleObj>
              </mc:Choice>
              <mc:Fallback>
                <p:oleObj name="Equation" r:id="rId19" imgW="914400" imgH="19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114800" y="21844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Group 14"/>
          <p:cNvGrpSpPr/>
          <p:nvPr/>
        </p:nvGrpSpPr>
        <p:grpSpPr>
          <a:xfrm>
            <a:off x="4629150" y="7282866"/>
            <a:ext cx="13430250" cy="680034"/>
            <a:chOff x="4629150" y="7282866"/>
            <a:chExt cx="13335000" cy="680034"/>
          </a:xfrm>
        </p:grpSpPr>
        <p:grpSp>
          <p:nvGrpSpPr>
            <p:cNvPr id="17" name="Group 16"/>
            <p:cNvGrpSpPr/>
            <p:nvPr/>
          </p:nvGrpSpPr>
          <p:grpSpPr>
            <a:xfrm>
              <a:off x="4629150" y="7282866"/>
              <a:ext cx="13335000" cy="680034"/>
              <a:chOff x="4629150" y="7282866"/>
              <a:chExt cx="13335000" cy="680034"/>
            </a:xfrm>
          </p:grpSpPr>
          <p:sp>
            <p:nvSpPr>
              <p:cNvPr id="58" name="Rectangle 57"/>
              <p:cNvSpPr/>
              <p:nvPr/>
            </p:nvSpPr>
            <p:spPr>
              <a:xfrm>
                <a:off x="9982200" y="7282866"/>
                <a:ext cx="1371936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36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 ≤</a:t>
                </a:r>
                <a:r>
                  <a:rPr lang="el-GR" sz="36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π</a:t>
                </a:r>
                <a:r>
                  <a:rPr lang="vi-VN" sz="36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vi-VN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4629150" y="7295549"/>
                <a:ext cx="13335000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800"/>
                  </a:spcAft>
                </a:pPr>
                <a:r>
                  <a:rPr lang="en-US" sz="36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So </a:t>
                </a:r>
                <a:r>
                  <a:rPr lang="en-US" sz="3600" kern="1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sánh</a:t>
                </a:r>
                <a:r>
                  <a:rPr lang="en-US" sz="36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6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m </a:t>
                </a:r>
                <a:r>
                  <a:rPr lang="en-US" sz="3600" kern="1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6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n , </a:t>
                </a:r>
                <a:r>
                  <a:rPr lang="en-US" sz="3600" kern="1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36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</a:t>
                </a:r>
                <a:r>
                  <a:rPr lang="en-US" sz="3600" kern="1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6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</a:t>
                </a:r>
                <a:endParaRPr lang="en-US" sz="3600" kern="1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11886864" y="7316569"/>
                <a:ext cx="1371936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36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      </a:t>
                </a:r>
                <a:r>
                  <a:rPr lang="el-GR" sz="36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</a:t>
                </a:r>
                <a:r>
                  <a:rPr lang="vi-VN" sz="36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vi-VN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aphicFrame>
          <p:nvGraphicFramePr>
            <p:cNvPr id="9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87449856"/>
                </p:ext>
              </p:extLst>
            </p:nvPr>
          </p:nvGraphicFramePr>
          <p:xfrm>
            <a:off x="12248174" y="7432052"/>
            <a:ext cx="324658" cy="52130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0" imgW="126720" imgH="152280" progId="Equation.DSMT4">
                    <p:embed/>
                  </p:oleObj>
                </mc:Choice>
                <mc:Fallback>
                  <p:oleObj name="Equation" r:id="rId20" imgW="126720" imgH="1522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1"/>
                        <a:stretch>
                          <a:fillRect/>
                        </a:stretch>
                      </p:blipFill>
                      <p:spPr>
                        <a:xfrm>
                          <a:off x="12248174" y="7432052"/>
                          <a:ext cx="324658" cy="52130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594034936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4" grpId="0" animBg="1"/>
      <p:bldP spid="25" grpId="0"/>
      <p:bldP spid="29" grpId="0"/>
      <p:bldP spid="53" grpId="0" animBg="1"/>
      <p:bldP spid="63" grpId="0"/>
      <p:bldP spid="64" grpId="0"/>
      <p:bldP spid="6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16868" y="176752"/>
            <a:ext cx="5257800" cy="2789575"/>
          </a:xfrm>
          <a:prstGeom prst="rect">
            <a:avLst/>
          </a:prstGeom>
        </p:spPr>
      </p:pic>
      <p:pic>
        <p:nvPicPr>
          <p:cNvPr id="4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38755" y="6124210"/>
            <a:ext cx="1173320" cy="1045322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585125">
            <a:off x="16488602" y="5427899"/>
            <a:ext cx="2183861" cy="559863"/>
          </a:xfrm>
          <a:prstGeom prst="rect">
            <a:avLst/>
          </a:prstGeom>
        </p:spPr>
      </p:pic>
      <p:pic>
        <p:nvPicPr>
          <p:cNvPr id="46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708999">
            <a:off x="16433972" y="389360"/>
            <a:ext cx="1184128" cy="174136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129204" y="266700"/>
            <a:ext cx="136485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BÀI 1: BẤT  ĐẲNG THỨC. </a:t>
            </a: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Arial"/>
              </a:rPr>
              <a:t>(3 </a:t>
            </a:r>
            <a:r>
              <a:rPr lang="en-US" sz="6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Arial"/>
              </a:rPr>
              <a:t>tiết</a:t>
            </a: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Arial"/>
              </a:rPr>
              <a:t>)</a:t>
            </a:r>
            <a:endParaRPr lang="en-US" sz="6000" b="1" dirty="0">
              <a:solidFill>
                <a:srgbClr val="C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31277" y="1189893"/>
            <a:ext cx="7481211" cy="1362407"/>
            <a:chOff x="1752600" y="1476539"/>
            <a:chExt cx="7481211" cy="1362407"/>
          </a:xfrm>
        </p:grpSpPr>
        <p:grpSp>
          <p:nvGrpSpPr>
            <p:cNvPr id="4" name="Group 3"/>
            <p:cNvGrpSpPr/>
            <p:nvPr/>
          </p:nvGrpSpPr>
          <p:grpSpPr>
            <a:xfrm>
              <a:off x="1752600" y="1476539"/>
              <a:ext cx="7481211" cy="1362407"/>
              <a:chOff x="2193757" y="2917658"/>
              <a:chExt cx="13335002" cy="3079269"/>
            </a:xfrm>
          </p:grpSpPr>
          <p:grpSp>
            <p:nvGrpSpPr>
              <p:cNvPr id="40" name="Group 4"/>
              <p:cNvGrpSpPr/>
              <p:nvPr/>
            </p:nvGrpSpPr>
            <p:grpSpPr>
              <a:xfrm>
                <a:off x="2193759" y="2917658"/>
                <a:ext cx="13335000" cy="2743200"/>
                <a:chOff x="-335748" y="0"/>
                <a:chExt cx="8393709" cy="2579249"/>
              </a:xfrm>
            </p:grpSpPr>
            <p:sp>
              <p:nvSpPr>
                <p:cNvPr id="42" name="Freeform 5"/>
                <p:cNvSpPr/>
                <p:nvPr/>
              </p:nvSpPr>
              <p:spPr>
                <a:xfrm>
                  <a:off x="-335748" y="12700"/>
                  <a:ext cx="8393708" cy="2566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60165" h="2195620">
                      <a:moveTo>
                        <a:pt x="7603220" y="2195620"/>
                      </a:moveTo>
                      <a:lnTo>
                        <a:pt x="956945" y="2195620"/>
                      </a:lnTo>
                      <a:cubicBezTo>
                        <a:pt x="428371" y="2195620"/>
                        <a:pt x="0" y="1767122"/>
                        <a:pt x="0" y="1097810"/>
                      </a:cubicBezTo>
                      <a:lnTo>
                        <a:pt x="0" y="1097810"/>
                      </a:lnTo>
                      <a:cubicBezTo>
                        <a:pt x="0" y="428371"/>
                        <a:pt x="428371" y="0"/>
                        <a:pt x="956945" y="0"/>
                      </a:cubicBezTo>
                      <a:lnTo>
                        <a:pt x="7603220" y="0"/>
                      </a:lnTo>
                      <a:cubicBezTo>
                        <a:pt x="8131666" y="0"/>
                        <a:pt x="8560165" y="428371"/>
                        <a:pt x="8560165" y="1097810"/>
                      </a:cubicBezTo>
                      <a:lnTo>
                        <a:pt x="8560165" y="1097810"/>
                      </a:lnTo>
                      <a:cubicBezTo>
                        <a:pt x="8560165" y="1767122"/>
                        <a:pt x="8131667" y="2195620"/>
                        <a:pt x="7603220" y="2195620"/>
                      </a:cubicBezTo>
                      <a:close/>
                    </a:path>
                  </a:pathLst>
                </a:custGeom>
                <a:solidFill>
                  <a:srgbClr val="FFD93B"/>
                </a:solidFill>
              </p:spPr>
              <p:txBody>
                <a:bodyPr/>
                <a:lstStyle/>
                <a:p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3" name="Freeform 6"/>
                <p:cNvSpPr/>
                <p:nvPr/>
              </p:nvSpPr>
              <p:spPr>
                <a:xfrm>
                  <a:off x="-335747" y="0"/>
                  <a:ext cx="8393708" cy="25792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85565" h="2221020">
                      <a:moveTo>
                        <a:pt x="7615920" y="0"/>
                      </a:moveTo>
                      <a:lnTo>
                        <a:pt x="969645" y="0"/>
                      </a:lnTo>
                      <a:cubicBezTo>
                        <a:pt x="434975" y="0"/>
                        <a:pt x="0" y="434975"/>
                        <a:pt x="0" y="1110510"/>
                      </a:cubicBezTo>
                      <a:cubicBezTo>
                        <a:pt x="0" y="1786045"/>
                        <a:pt x="434975" y="2221020"/>
                        <a:pt x="969645" y="2221020"/>
                      </a:cubicBezTo>
                      <a:lnTo>
                        <a:pt x="7615920" y="2221020"/>
                      </a:lnTo>
                      <a:cubicBezTo>
                        <a:pt x="8150590" y="2221020"/>
                        <a:pt x="8585565" y="1786045"/>
                        <a:pt x="8585565" y="1110510"/>
                      </a:cubicBezTo>
                      <a:cubicBezTo>
                        <a:pt x="8585565" y="434975"/>
                        <a:pt x="8150590" y="0"/>
                        <a:pt x="7615920" y="0"/>
                      </a:cubicBezTo>
                      <a:close/>
                      <a:moveTo>
                        <a:pt x="7615920" y="2195620"/>
                      </a:moveTo>
                      <a:lnTo>
                        <a:pt x="969645" y="2195620"/>
                      </a:lnTo>
                      <a:cubicBezTo>
                        <a:pt x="448945" y="2195620"/>
                        <a:pt x="25400" y="1772075"/>
                        <a:pt x="25400" y="1110510"/>
                      </a:cubicBezTo>
                      <a:cubicBezTo>
                        <a:pt x="25400" y="448945"/>
                        <a:pt x="448945" y="25400"/>
                        <a:pt x="969645" y="25400"/>
                      </a:cubicBezTo>
                      <a:lnTo>
                        <a:pt x="7615920" y="25400"/>
                      </a:lnTo>
                      <a:cubicBezTo>
                        <a:pt x="8136620" y="25400"/>
                        <a:pt x="8560165" y="448945"/>
                        <a:pt x="8560165" y="1110510"/>
                      </a:cubicBezTo>
                      <a:cubicBezTo>
                        <a:pt x="8560165" y="1772075"/>
                        <a:pt x="8136620" y="2195620"/>
                        <a:pt x="7615920" y="2195620"/>
                      </a:cubicBezTo>
                      <a:close/>
                    </a:path>
                  </a:pathLst>
                </a:custGeom>
                <a:solidFill>
                  <a:srgbClr val="031929"/>
                </a:solidFill>
              </p:spPr>
              <p:txBody>
                <a:bodyPr/>
                <a:lstStyle/>
                <a:p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3" name="Rectangle 2"/>
              <p:cNvSpPr/>
              <p:nvPr/>
            </p:nvSpPr>
            <p:spPr>
              <a:xfrm>
                <a:off x="2193757" y="3023122"/>
                <a:ext cx="13334998" cy="29738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360045" algn="l"/>
                    <a:tab pos="720090" algn="l"/>
                  </a:tabLst>
                  <a:defRPr/>
                </a:pPr>
                <a:endParaRPr kumimoji="0" lang="en-US" sz="5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" name="Rectangle 1"/>
            <p:cNvSpPr/>
            <p:nvPr/>
          </p:nvSpPr>
          <p:spPr>
            <a:xfrm>
              <a:off x="2082500" y="1575564"/>
              <a:ext cx="6883937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lnSpc>
                  <a:spcPct val="150000"/>
                </a:lnSpc>
                <a:tabLst>
                  <a:tab pos="360045" algn="l"/>
                  <a:tab pos="720090" algn="l"/>
                </a:tabLst>
                <a:defRPr/>
              </a:pPr>
              <a:r>
                <a:rPr lang="nl-NL" sz="40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2. </a:t>
              </a:r>
              <a:r>
                <a:rPr lang="vi-VN" sz="40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Tính chất của bất đẳng thức</a:t>
              </a:r>
              <a:endPara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BF0299D-2EAC-B61D-3BB5-DB73A57A623F}"/>
              </a:ext>
            </a:extLst>
          </p:cNvPr>
          <p:cNvSpPr txBox="1"/>
          <p:nvPr/>
        </p:nvSpPr>
        <p:spPr>
          <a:xfrm>
            <a:off x="1188425" y="2434711"/>
            <a:ext cx="1182844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c)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chất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liên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hệ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giữa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tự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phép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cộng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7551915"/>
              </p:ext>
            </p:extLst>
          </p:nvPr>
        </p:nvGraphicFramePr>
        <p:xfrm>
          <a:off x="4514850" y="21939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14120" imgH="177480" progId="Equation.DSMT4">
                  <p:embed/>
                </p:oleObj>
              </mc:Choice>
              <mc:Fallback>
                <p:oleObj name="Equation" r:id="rId9" imgW="114120" imgH="17748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514850" y="2193925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24"/>
          <p:cNvSpPr/>
          <p:nvPr/>
        </p:nvSpPr>
        <p:spPr>
          <a:xfrm>
            <a:off x="1007356" y="3314842"/>
            <a:ext cx="160186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Hai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6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sz="36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600" b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1" name="Picture 4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712563">
            <a:off x="6211" y="8929244"/>
            <a:ext cx="1361733" cy="1147657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D2E739D2-DBA6-85D7-D390-19FB14EEBCAA}"/>
              </a:ext>
            </a:extLst>
          </p:cNvPr>
          <p:cNvSpPr txBox="1"/>
          <p:nvPr/>
        </p:nvSpPr>
        <p:spPr>
          <a:xfrm>
            <a:off x="1165945" y="5905500"/>
            <a:ext cx="124873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36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6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36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Cho </a:t>
            </a:r>
            <a:r>
              <a:rPr lang="en-US" sz="36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6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a, b </a:t>
            </a:r>
            <a:r>
              <a:rPr lang="en-US" sz="36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c. </a:t>
            </a:r>
            <a:r>
              <a:rPr lang="en-US" sz="36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6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&gt; b </a:t>
            </a:r>
            <a:r>
              <a:rPr lang="en-US" sz="36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+ 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&gt; b + 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231277" y="6859369"/>
            <a:ext cx="13726112" cy="668421"/>
            <a:chOff x="1231277" y="6859369"/>
            <a:chExt cx="13726112" cy="668421"/>
          </a:xfrm>
        </p:grpSpPr>
        <p:grpSp>
          <p:nvGrpSpPr>
            <p:cNvPr id="17" name="Group 16"/>
            <p:cNvGrpSpPr/>
            <p:nvPr/>
          </p:nvGrpSpPr>
          <p:grpSpPr>
            <a:xfrm>
              <a:off x="1231277" y="6859369"/>
              <a:ext cx="13726112" cy="668421"/>
              <a:chOff x="1231277" y="6859369"/>
              <a:chExt cx="13726112" cy="668421"/>
            </a:xfrm>
          </p:grpSpPr>
          <p:sp>
            <p:nvSpPr>
              <p:cNvPr id="58" name="Rectangle 57"/>
              <p:cNvSpPr/>
              <p:nvPr/>
            </p:nvSpPr>
            <p:spPr>
              <a:xfrm>
                <a:off x="14173200" y="6859369"/>
                <a:ext cx="784189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3600" b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≤  </a:t>
                </a:r>
                <a:endParaRPr lang="vi-VN" sz="3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1231277" y="6881459"/>
                <a:ext cx="13335000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800"/>
                  </a:spcAft>
                </a:pPr>
                <a:r>
                  <a:rPr lang="en-US" sz="36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en-US" sz="3600" kern="1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Chú</a:t>
                </a:r>
                <a:r>
                  <a:rPr lang="en-US" sz="36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ý: </a:t>
                </a:r>
                <a:r>
                  <a:rPr lang="en-US" sz="3600" kern="1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36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chất</a:t>
                </a:r>
                <a:r>
                  <a:rPr lang="en-US" sz="36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này</a:t>
                </a:r>
                <a:r>
                  <a:rPr lang="en-US" sz="36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vẫn</a:t>
                </a:r>
                <a:r>
                  <a:rPr lang="en-US" sz="36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đúng</a:t>
                </a:r>
                <a:r>
                  <a:rPr lang="en-US" sz="36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6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36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bất</a:t>
                </a:r>
                <a:r>
                  <a:rPr lang="en-US" sz="36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đẳng</a:t>
                </a:r>
                <a:r>
                  <a:rPr lang="en-US" sz="36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6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6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dấu</a:t>
                </a:r>
                <a:r>
                  <a:rPr lang="en-US" sz="36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&lt; , </a:t>
                </a:r>
                <a:endParaRPr lang="en-US" sz="3600" kern="1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9" name="Rectangle 8"/>
            <p:cNvSpPr/>
            <p:nvPr/>
          </p:nvSpPr>
          <p:spPr>
            <a:xfrm>
              <a:off x="13386545" y="6881459"/>
              <a:ext cx="78665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3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≥ ,</a:t>
              </a:r>
              <a:endParaRPr lang="vi-VN" sz="3600" b="1" dirty="0"/>
            </a:p>
          </p:txBody>
        </p:sp>
      </p:grpSp>
      <p:sp>
        <p:nvSpPr>
          <p:cNvPr id="48" name="Rectangle 47"/>
          <p:cNvSpPr/>
          <p:nvPr/>
        </p:nvSpPr>
        <p:spPr>
          <a:xfrm>
            <a:off x="1231277" y="4554476"/>
            <a:ext cx="160186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vế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bất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đẳng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bất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đẳng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bất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đẳng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.</a:t>
            </a:r>
          </a:p>
        </p:txBody>
      </p:sp>
      <p:sp>
        <p:nvSpPr>
          <p:cNvPr id="49" name="Rectangle 48"/>
          <p:cNvSpPr/>
          <p:nvPr/>
        </p:nvSpPr>
        <p:spPr>
          <a:xfrm>
            <a:off x="1231277" y="3981225"/>
            <a:ext cx="160186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6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sz="36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36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97947884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5" grpId="0"/>
      <p:bldP spid="64" grpId="0"/>
      <p:bldP spid="48" grpId="0"/>
      <p:bldP spid="4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914401" y="896739"/>
            <a:ext cx="1958262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dụ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3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grpSp>
        <p:nvGrpSpPr>
          <p:cNvPr id="2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1234669" y="2400300"/>
            <a:ext cx="2351174" cy="1289304"/>
            <a:chOff x="7837953" y="804641"/>
            <a:chExt cx="2022200" cy="1289304"/>
          </a:xfrm>
        </p:grpSpPr>
        <p:pic>
          <p:nvPicPr>
            <p:cNvPr id="3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Giải</a:t>
              </a:r>
              <a:endParaRPr kumimoji="0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4" name="Google Shape;304;p14"/>
          <p:cNvSpPr/>
          <p:nvPr/>
        </p:nvSpPr>
        <p:spPr>
          <a:xfrm>
            <a:off x="914400" y="3804572"/>
            <a:ext cx="2192388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Ví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dụ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4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634662" y="4015431"/>
            <a:ext cx="13335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thõa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mãn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&lt; b.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+ 3 &lt; b + 5.</a:t>
            </a:r>
            <a:endParaRPr lang="en-US" sz="36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7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755614" y="5020082"/>
            <a:ext cx="2351174" cy="1289304"/>
            <a:chOff x="7837953" y="804641"/>
            <a:chExt cx="2022200" cy="1289304"/>
          </a:xfrm>
        </p:grpSpPr>
        <p:pic>
          <p:nvPicPr>
            <p:cNvPr id="18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Giải</a:t>
              </a:r>
              <a:endParaRPr kumimoji="0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2E739D2-DBA6-85D7-D390-19FB14EEBCAA}"/>
              </a:ext>
            </a:extLst>
          </p:cNvPr>
          <p:cNvSpPr txBox="1"/>
          <p:nvPr/>
        </p:nvSpPr>
        <p:spPr>
          <a:xfrm>
            <a:off x="3156535" y="5013273"/>
            <a:ext cx="11730357" cy="13029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3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&lt; b, ta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Aft>
                <a:spcPts val="800"/>
              </a:spcAft>
            </a:pP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a + 3 &lt; b + 3 .        (1)</a:t>
            </a:r>
            <a:endParaRPr lang="en-US" sz="36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331243" y="7994990"/>
            <a:ext cx="121439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(1) và (2) suy ra a + 3 &lt;  b + 5 ( Tính chất bắc cầu)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2E739D2-DBA6-85D7-D390-19FB14EEBCAA}"/>
              </a:ext>
            </a:extLst>
          </p:cNvPr>
          <p:cNvSpPr txBox="1"/>
          <p:nvPr/>
        </p:nvSpPr>
        <p:spPr>
          <a:xfrm>
            <a:off x="2872663" y="6300279"/>
            <a:ext cx="11730357" cy="13029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3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&lt; 5, ta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Aft>
                <a:spcPts val="800"/>
              </a:spcAft>
            </a:pP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3 + b &lt; 5 + b .           (2)</a:t>
            </a:r>
            <a:endParaRPr lang="en-US" sz="36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3669624" y="2252183"/>
            <a:ext cx="12368532" cy="1453391"/>
            <a:chOff x="3669624" y="2252183"/>
            <a:chExt cx="12368532" cy="1453391"/>
          </a:xfrm>
        </p:grpSpPr>
        <p:graphicFrame>
          <p:nvGraphicFramePr>
            <p:cNvPr id="26" name="Object 2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67223650"/>
                </p:ext>
              </p:extLst>
            </p:nvPr>
          </p:nvGraphicFramePr>
          <p:xfrm>
            <a:off x="14761806" y="2252183"/>
            <a:ext cx="1276350" cy="90908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419040" imgH="279360" progId="Equation.DSMT4">
                    <p:embed/>
                  </p:oleObj>
                </mc:Choice>
                <mc:Fallback>
                  <p:oleObj name="Equation" r:id="rId5" imgW="419040" imgH="279360" progId="Equation.DSMT4">
                    <p:embed/>
                    <p:pic>
                      <p:nvPicPr>
                        <p:cNvPr id="24" name="Object 23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14761806" y="2252183"/>
                          <a:ext cx="1276350" cy="90908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3" name="Group 12"/>
            <p:cNvGrpSpPr/>
            <p:nvPr/>
          </p:nvGrpSpPr>
          <p:grpSpPr>
            <a:xfrm>
              <a:off x="3669624" y="2329468"/>
              <a:ext cx="11730357" cy="1376106"/>
              <a:chOff x="3669624" y="2329468"/>
              <a:chExt cx="11730357" cy="1376106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2E739D2-DBA6-85D7-D390-19FB14EEBCAA}"/>
                  </a:ext>
                </a:extLst>
              </p:cNvPr>
              <p:cNvSpPr txBox="1"/>
              <p:nvPr/>
            </p:nvSpPr>
            <p:spPr>
              <a:xfrm>
                <a:off x="3669624" y="2329468"/>
                <a:ext cx="11730357" cy="13029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800"/>
                  </a:spcAft>
                </a:pPr>
                <a:r>
                  <a:rPr lang="en-US" sz="3600" kern="1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3600" kern="1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600" kern="1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2023 &gt; 2022.  </a:t>
                </a:r>
                <a:r>
                  <a:rPr lang="en-US" sz="3600" kern="1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Cộng</a:t>
                </a:r>
                <a:r>
                  <a:rPr lang="en-US" sz="3600" kern="1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600" kern="1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vế</a:t>
                </a:r>
                <a:r>
                  <a:rPr lang="en-US" sz="3600" kern="1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600" kern="1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bất</a:t>
                </a:r>
                <a:r>
                  <a:rPr lang="en-US" sz="3600" kern="1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đẳng</a:t>
                </a:r>
                <a:r>
                  <a:rPr lang="en-US" sz="3600" kern="1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600" kern="1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này</a:t>
                </a:r>
                <a:r>
                  <a:rPr lang="en-US" sz="3600" kern="1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600" kern="1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</a:t>
                </a:r>
              </a:p>
              <a:p>
                <a:pPr>
                  <a:spcAft>
                    <a:spcPts val="800"/>
                  </a:spcAft>
                </a:pPr>
                <a:r>
                  <a:rPr lang="en-US" sz="36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ta </a:t>
                </a:r>
                <a:r>
                  <a:rPr lang="en-US" sz="3600" kern="1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6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600" kern="1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aphicFrame>
            <p:nvGraphicFramePr>
              <p:cNvPr id="11" name="Object 10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11286066"/>
                  </p:ext>
                </p:extLst>
              </p:nvPr>
            </p:nvGraphicFramePr>
            <p:xfrm>
              <a:off x="7343775" y="3001620"/>
              <a:ext cx="6100082" cy="70395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7" imgW="1803240" imgH="228600" progId="Equation.DSMT4">
                      <p:embed/>
                    </p:oleObj>
                  </mc:Choice>
                  <mc:Fallback>
                    <p:oleObj name="Equation" r:id="rId7" imgW="1803240" imgH="2286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8"/>
                          <a:stretch>
                            <a:fillRect/>
                          </a:stretch>
                        </p:blipFill>
                        <p:spPr>
                          <a:xfrm>
                            <a:off x="7343775" y="3001620"/>
                            <a:ext cx="6100082" cy="703954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24" name="Group 23"/>
          <p:cNvGrpSpPr/>
          <p:nvPr/>
        </p:nvGrpSpPr>
        <p:grpSpPr>
          <a:xfrm>
            <a:off x="3427056" y="778165"/>
            <a:ext cx="12611100" cy="703954"/>
            <a:chOff x="3427056" y="778165"/>
            <a:chExt cx="12611100" cy="703954"/>
          </a:xfrm>
        </p:grpSpPr>
        <p:sp>
          <p:nvSpPr>
            <p:cNvPr id="5" name="Rectangle 4"/>
            <p:cNvSpPr/>
            <p:nvPr/>
          </p:nvSpPr>
          <p:spPr>
            <a:xfrm>
              <a:off x="3427056" y="806977"/>
              <a:ext cx="126111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800"/>
                </a:spcAft>
              </a:pPr>
              <a:r>
                <a:rPr lang="en-US" sz="3600" kern="1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Chứng</a:t>
              </a:r>
              <a:r>
                <a:rPr lang="en-US" sz="3600" kern="1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1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tỏ</a:t>
              </a:r>
              <a:endPara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27" name="Object 2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79947336"/>
                </p:ext>
              </p:extLst>
            </p:nvPr>
          </p:nvGraphicFramePr>
          <p:xfrm>
            <a:off x="5562600" y="778165"/>
            <a:ext cx="6100082" cy="7039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9" imgW="1803240" imgH="228600" progId="Equation.DSMT4">
                    <p:embed/>
                  </p:oleObj>
                </mc:Choice>
                <mc:Fallback>
                  <p:oleObj name="Equation" r:id="rId9" imgW="1803240" imgH="228600" progId="Equation.DSMT4">
                    <p:embed/>
                    <p:pic>
                      <p:nvPicPr>
                        <p:cNvPr id="11" name="Object 10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5562600" y="778165"/>
                          <a:ext cx="6100082" cy="70395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4064816599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  <p:bldP spid="16" grpId="0"/>
      <p:bldP spid="20" grpId="0"/>
      <p:bldP spid="22" grpId="0"/>
      <p:bldP spid="2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313881" y="570943"/>
            <a:ext cx="311317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Thực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hành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3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grpSp>
        <p:nvGrpSpPr>
          <p:cNvPr id="2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928908" y="1688455"/>
            <a:ext cx="2351174" cy="1289304"/>
            <a:chOff x="7837953" y="804641"/>
            <a:chExt cx="2022200" cy="1289304"/>
          </a:xfrm>
        </p:grpSpPr>
        <p:pic>
          <p:nvPicPr>
            <p:cNvPr id="3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Giải</a:t>
              </a:r>
              <a:endParaRPr kumimoji="0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4" name="Google Shape;304;p14"/>
          <p:cNvSpPr/>
          <p:nvPr/>
        </p:nvSpPr>
        <p:spPr>
          <a:xfrm>
            <a:off x="313881" y="2946513"/>
            <a:ext cx="3396442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Thực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4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7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319632" y="4146267"/>
            <a:ext cx="2351174" cy="1289304"/>
            <a:chOff x="7837953" y="804641"/>
            <a:chExt cx="2022200" cy="1289304"/>
          </a:xfrm>
        </p:grpSpPr>
        <p:pic>
          <p:nvPicPr>
            <p:cNvPr id="18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Giải</a:t>
              </a:r>
              <a:endParaRPr kumimoji="0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597634" y="501670"/>
            <a:ext cx="12769013" cy="702067"/>
            <a:chOff x="3729712" y="855663"/>
            <a:chExt cx="12769013" cy="702067"/>
          </a:xfrm>
        </p:grpSpPr>
        <p:grpSp>
          <p:nvGrpSpPr>
            <p:cNvPr id="21" name="Group 20"/>
            <p:cNvGrpSpPr/>
            <p:nvPr/>
          </p:nvGrpSpPr>
          <p:grpSpPr>
            <a:xfrm>
              <a:off x="3729712" y="855663"/>
              <a:ext cx="12769013" cy="702067"/>
              <a:chOff x="3427056" y="751241"/>
              <a:chExt cx="12611100" cy="702067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3427056" y="806977"/>
                <a:ext cx="12611100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800"/>
                  </a:spcAft>
                </a:pPr>
                <a:r>
                  <a:rPr lang="en-US" sz="36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So </a:t>
                </a:r>
                <a:r>
                  <a:rPr lang="en-US" sz="3600" kern="1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sánh</a:t>
                </a:r>
                <a:r>
                  <a:rPr lang="en-US" sz="36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6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-3 +          </a:t>
                </a:r>
                <a:r>
                  <a:rPr lang="en-US" sz="3600" kern="1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6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-2 +</a:t>
                </a:r>
                <a:endParaRPr lang="en-US" sz="3600" kern="1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graphicFrame>
            <p:nvGraphicFramePr>
              <p:cNvPr id="24" name="Object 23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96014442"/>
                  </p:ext>
                </p:extLst>
              </p:nvPr>
            </p:nvGraphicFramePr>
            <p:xfrm>
              <a:off x="7021510" y="751241"/>
              <a:ext cx="888981" cy="66198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5" imgW="291960" imgH="203040" progId="Equation.DSMT4">
                      <p:embed/>
                    </p:oleObj>
                  </mc:Choice>
                  <mc:Fallback>
                    <p:oleObj name="Equation" r:id="rId5" imgW="291960" imgH="203040" progId="Equation.DSMT4">
                      <p:embed/>
                      <p:pic>
                        <p:nvPicPr>
                          <p:cNvPr id="6" name="Object 5"/>
                          <p:cNvPicPr/>
                          <p:nvPr/>
                        </p:nvPicPr>
                        <p:blipFill>
                          <a:blip r:embed="rId6"/>
                          <a:stretch>
                            <a:fillRect/>
                          </a:stretch>
                        </p:blipFill>
                        <p:spPr>
                          <a:xfrm>
                            <a:off x="7021510" y="751241"/>
                            <a:ext cx="888981" cy="661987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27" name="Object 2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26382833"/>
                </p:ext>
              </p:extLst>
            </p:nvPr>
          </p:nvGraphicFramePr>
          <p:xfrm>
            <a:off x="10037763" y="855663"/>
            <a:ext cx="900112" cy="6619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291960" imgH="203040" progId="Equation.DSMT4">
                    <p:embed/>
                  </p:oleObj>
                </mc:Choice>
                <mc:Fallback>
                  <p:oleObj name="Equation" r:id="rId7" imgW="291960" imgH="203040" progId="Equation.DSMT4">
                    <p:embed/>
                    <p:pic>
                      <p:nvPicPr>
                        <p:cNvPr id="24" name="Object 23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10037763" y="855663"/>
                          <a:ext cx="900112" cy="6619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1" name="Rectangle 10"/>
          <p:cNvSpPr/>
          <p:nvPr/>
        </p:nvSpPr>
        <p:spPr>
          <a:xfrm>
            <a:off x="3221311" y="1733371"/>
            <a:ext cx="134010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có –3 &lt; –2. Cộng hai vế của bất đẳng thức với 23</a:t>
            </a:r>
            <a:r>
              <a:rPr lang="vi-VN" sz="360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được:</a:t>
            </a:r>
          </a:p>
          <a:p>
            <a:pPr algn="just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–3 + 23</a:t>
            </a:r>
            <a:r>
              <a:rPr lang="vi-VN" sz="360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&lt; –2 + 23</a:t>
            </a:r>
            <a:r>
              <a:rPr lang="vi-VN" sz="360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710323" y="3017521"/>
            <a:ext cx="112582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hai số m và n thỏa mãn m &gt; n. Chứng tỏ m + 5 &gt; n + 4.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736882" y="4111216"/>
            <a:ext cx="10744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 5 vào hai vế của bất đẳng thức m &gt; n, ta được: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181600" y="4893425"/>
            <a:ext cx="10744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+ 5 &gt; n + 5.    (1)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608725" y="5771885"/>
            <a:ext cx="10744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 n vào hai vế của bất đẳng thức 5 &gt; 4, ta được: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203667" y="6500077"/>
            <a:ext cx="58670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+ 5 &gt; n + 4.   (2)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893498" y="7232736"/>
            <a:ext cx="10744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(1) và (2) suy ra m + 5 &gt; n + 4 (tính chất bắc cầu).</a:t>
            </a:r>
            <a:endParaRPr lang="vi-VN" sz="36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38855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  <p:bldP spid="11" grpId="0"/>
      <p:bldP spid="13" grpId="0"/>
      <p:bldP spid="28" grpId="0"/>
      <p:bldP spid="29" grpId="0"/>
      <p:bldP spid="30" grpId="0"/>
      <p:bldP spid="31" grpId="0"/>
      <p:bldP spid="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3200400" y="1333500"/>
            <a:ext cx="12305173" cy="6913252"/>
            <a:chOff x="5420131" y="238626"/>
            <a:chExt cx="5765227" cy="1601851"/>
          </a:xfrm>
        </p:grpSpPr>
        <p:sp>
          <p:nvSpPr>
            <p:cNvPr id="21" name="Rounded Rectangle 20"/>
            <p:cNvSpPr/>
            <p:nvPr/>
          </p:nvSpPr>
          <p:spPr>
            <a:xfrm>
              <a:off x="5420131" y="238626"/>
              <a:ext cx="5765227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5"/>
            <p:cNvSpPr txBox="1"/>
            <p:nvPr/>
          </p:nvSpPr>
          <p:spPr>
            <a:xfrm>
              <a:off x="5848546" y="584776"/>
              <a:ext cx="5065119" cy="125570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600"/>
                </a:lnSpc>
              </a:pPr>
              <a:r>
                <a:rPr lang="vi-VN" sz="6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KHỞI ĐỘNG</a:t>
              </a:r>
              <a:endPara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4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297400" y="695121"/>
            <a:ext cx="1173320" cy="1045322"/>
          </a:xfrm>
          <a:prstGeom prst="rect">
            <a:avLst/>
          </a:prstGeom>
        </p:spPr>
      </p:pic>
      <p:pic>
        <p:nvPicPr>
          <p:cNvPr id="2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585125">
            <a:off x="258002" y="561563"/>
            <a:ext cx="2183861" cy="5598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624" y="586594"/>
            <a:ext cx="1554615" cy="1438781"/>
          </a:xfrm>
          <a:prstGeom prst="rect">
            <a:avLst/>
          </a:prstGeom>
        </p:spPr>
      </p:pic>
      <p:pic>
        <p:nvPicPr>
          <p:cNvPr id="27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957852" flipH="1">
            <a:off x="17140829" y="8369615"/>
            <a:ext cx="1124729" cy="164960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560614" y="410290"/>
            <a:ext cx="273217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dụng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1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grpSp>
        <p:nvGrpSpPr>
          <p:cNvPr id="2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1234669" y="2400300"/>
            <a:ext cx="2351174" cy="1289304"/>
            <a:chOff x="7837953" y="804641"/>
            <a:chExt cx="2022200" cy="1289304"/>
          </a:xfrm>
        </p:grpSpPr>
        <p:pic>
          <p:nvPicPr>
            <p:cNvPr id="3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Giải</a:t>
              </a:r>
              <a:endParaRPr kumimoji="0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3386079" y="469066"/>
            <a:ext cx="136572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 a là số tuổi của bạn Na, b là số tuổi của bạn Toàn, biết rằng bạn Toàn lớn tuổi hơn bạn Na. Hãy dùng bất đẳng thức để biểu diễn mối quan hệ về tuổi của hai bạn đó ở hiện tại và sau ba năm nữa.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3386079" y="2886553"/>
            <a:ext cx="1382449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vi-VN" altLang="vi-VN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 biểu diễn </a:t>
            </a:r>
            <a:r>
              <a:rPr lang="vi-VN" alt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 quan hệ về tuổi của hai bạn Na và Toàn ở hiện tại, </a:t>
            </a:r>
            <a:r>
              <a:rPr kumimoji="0" lang="vi-VN" altLang="vi-VN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ta có bất đẳng thức b &gt; a.</a:t>
            </a:r>
            <a:endParaRPr kumimoji="0" lang="vi-VN" altLang="vi-VN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1"/>
          <p:cNvSpPr>
            <a:spLocks noChangeArrowheads="1"/>
          </p:cNvSpPr>
          <p:nvPr/>
        </p:nvSpPr>
        <p:spPr bwMode="auto">
          <a:xfrm>
            <a:off x="3355599" y="4304474"/>
            <a:ext cx="1382449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 biểu diễn mối quan hệ về tuổi của hai bạn Na và Toàn sau ba năm nữa, ta cộng 2 vế của bất đẳng thức với 3, ta được: b + 3 &gt; a + 3.</a:t>
            </a:r>
            <a:endParaRPr kumimoji="0" lang="vi-VN" altLang="vi-VN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567090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493309" y="453505"/>
            <a:ext cx="1457816" cy="1522524"/>
          </a:xfrm>
          <a:prstGeom prst="rect">
            <a:avLst/>
          </a:prstGeom>
        </p:spPr>
      </p:pic>
      <p:sp>
        <p:nvSpPr>
          <p:cNvPr id="25" name="Google Shape;169;p5"/>
          <p:cNvSpPr/>
          <p:nvPr/>
        </p:nvSpPr>
        <p:spPr>
          <a:xfrm>
            <a:off x="714708" y="462530"/>
            <a:ext cx="2362200" cy="947748"/>
          </a:xfrm>
          <a:prstGeom prst="roundRect">
            <a:avLst>
              <a:gd name="adj" fmla="val 16667"/>
            </a:avLst>
          </a:prstGeom>
          <a:solidFill>
            <a:srgbClr val="76923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HĐKP 4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9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712563">
            <a:off x="326822" y="8909480"/>
            <a:ext cx="1361733" cy="1147657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1143000" y="310787"/>
            <a:ext cx="16566650" cy="2790508"/>
            <a:chOff x="1143000" y="310787"/>
            <a:chExt cx="16566650" cy="2790508"/>
          </a:xfrm>
        </p:grpSpPr>
        <p:sp>
          <p:nvSpPr>
            <p:cNvPr id="4" name="Rectangle 3"/>
            <p:cNvSpPr/>
            <p:nvPr/>
          </p:nvSpPr>
          <p:spPr>
            <a:xfrm>
              <a:off x="1143000" y="310787"/>
              <a:ext cx="16566650" cy="27905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Aft>
                  <a:spcPts val="800"/>
                </a:spcAft>
              </a:pPr>
              <a:r>
                <a:rPr lang="en-US" sz="3600" kern="1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		     </a:t>
              </a:r>
              <a:r>
                <a:rPr lang="en-US" sz="3600" kern="1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Thay</a:t>
              </a:r>
              <a:r>
                <a:rPr lang="en-US" sz="3600" kern="1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1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3600" kern="1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1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  <a:r>
                <a:rPr lang="en-US" sz="3600" kern="1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3600" kern="1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1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3600" kern="1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1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kí</a:t>
              </a:r>
              <a:r>
                <a:rPr lang="en-US" sz="3600" kern="1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1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hiệu</a:t>
              </a:r>
              <a:r>
                <a:rPr lang="en-US" sz="3600" kern="1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1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z="3600" kern="1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1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3600" kern="1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( &gt; , &lt; ):</a:t>
              </a:r>
            </a:p>
            <a:p>
              <a:pPr>
                <a:lnSpc>
                  <a:spcPct val="150000"/>
                </a:lnSpc>
                <a:spcAft>
                  <a:spcPts val="800"/>
                </a:spcAft>
              </a:pPr>
              <a:r>
                <a:rPr lang="en-US" sz="3600" kern="1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    a)        3 &gt; 2</a:t>
              </a:r>
              <a:r>
                <a:rPr lang="en-US" sz="3600" kern="1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en-US" sz="3600" kern="1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                                                            </a:t>
              </a:r>
              <a:r>
                <a:rPr lang="en-US" sz="3600" kern="1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b)  - 10 &lt; -2</a:t>
              </a:r>
            </a:p>
            <a:p>
              <a:pPr>
                <a:lnSpc>
                  <a:spcPct val="150000"/>
                </a:lnSpc>
                <a:spcAft>
                  <a:spcPts val="800"/>
                </a:spcAft>
              </a:pPr>
              <a:r>
                <a:rPr lang="en-US" sz="36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     3.17             2.17</a:t>
              </a:r>
              <a:r>
                <a:rPr lang="en-US" sz="3600" kern="1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                                            -10.5           -2.5</a:t>
              </a:r>
              <a:endParaRPr lang="en-US" sz="3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505200" y="2290853"/>
              <a:ext cx="805132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2420600" y="2340613"/>
              <a:ext cx="805132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157230" y="4686300"/>
            <a:ext cx="2351174" cy="1289304"/>
            <a:chOff x="7837953" y="804641"/>
            <a:chExt cx="2022200" cy="1289304"/>
          </a:xfrm>
        </p:grpSpPr>
        <p:pic>
          <p:nvPicPr>
            <p:cNvPr id="23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Giải</a:t>
              </a:r>
              <a:endParaRPr kumimoji="0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941614" y="2840203"/>
            <a:ext cx="16566650" cy="1856919"/>
            <a:chOff x="1947378" y="226659"/>
            <a:chExt cx="16566650" cy="1856919"/>
          </a:xfrm>
        </p:grpSpPr>
        <p:sp>
          <p:nvSpPr>
            <p:cNvPr id="33" name="Rectangle 32"/>
            <p:cNvSpPr/>
            <p:nvPr/>
          </p:nvSpPr>
          <p:spPr>
            <a:xfrm>
              <a:off x="1947378" y="226659"/>
              <a:ext cx="16566650" cy="18569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Aft>
                  <a:spcPts val="800"/>
                </a:spcAft>
              </a:pPr>
              <a:r>
                <a:rPr lang="en-US" sz="3600" kern="1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en-US" sz="3600" kern="1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c)        5 &gt; 3</a:t>
              </a:r>
              <a:r>
                <a:rPr lang="en-US" sz="3600" kern="1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en-US" sz="3600" kern="1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                                                       </a:t>
              </a:r>
              <a:r>
                <a:rPr lang="en-US" sz="3600" kern="1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d)  - 10 &lt; -2</a:t>
              </a:r>
            </a:p>
            <a:p>
              <a:pPr>
                <a:lnSpc>
                  <a:spcPct val="150000"/>
                </a:lnSpc>
                <a:spcAft>
                  <a:spcPts val="800"/>
                </a:spcAft>
              </a:pPr>
              <a:r>
                <a:rPr lang="en-US" sz="36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     5.(-2)           3.(-2)</a:t>
              </a:r>
              <a:r>
                <a:rPr lang="en-US" sz="3600" kern="1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                                           -10.(-7)           -2.(-7)</a:t>
              </a:r>
              <a:endParaRPr lang="en-US" sz="3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510964" y="1401964"/>
              <a:ext cx="594025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3828930" y="1317648"/>
              <a:ext cx="805132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587353" y="4762500"/>
            <a:ext cx="13948047" cy="1246495"/>
            <a:chOff x="2349617" y="4997714"/>
            <a:chExt cx="13948047" cy="1246495"/>
          </a:xfrm>
        </p:grpSpPr>
        <p:sp>
          <p:nvSpPr>
            <p:cNvPr id="2" name="Rectangle 1"/>
            <p:cNvSpPr>
              <a:spLocks noChangeArrowheads="1"/>
            </p:cNvSpPr>
            <p:nvPr/>
          </p:nvSpPr>
          <p:spPr bwMode="auto">
            <a:xfrm>
              <a:off x="2349617" y="4997714"/>
              <a:ext cx="13948047" cy="12003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just" defTabSz="914400" rtl="0" eaLnBrk="0" fontAlgn="base" latinLnBrk="0" hangingPunct="0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vi-VN" altLang="vi-VN" sz="3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a)       3 &gt; 2</a:t>
              </a:r>
              <a:endParaRPr kumimoji="0" lang="vi-VN" altLang="vi-VN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lvl="0" algn="just"/>
              <a:r>
                <a:rPr kumimoji="0" lang="vi-VN" altLang="vi-VN" sz="3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1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3.17             2.17</a:t>
              </a:r>
              <a:r>
                <a:rPr kumimoji="0" lang="vi-VN" altLang="vi-VN" sz="3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 (vì 3 . 17 = 51; 2 . 17 = 34; </a:t>
              </a:r>
              <a:r>
                <a:rPr kumimoji="0" lang="vi-VN" altLang="vi-VN" sz="36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51 &gt; 34</a:t>
              </a:r>
              <a:r>
                <a:rPr kumimoji="0" lang="vi-VN" altLang="vi-VN" sz="3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).</a:t>
              </a:r>
              <a:endParaRPr kumimoji="0" lang="vi-VN" altLang="vi-VN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656419" y="5597878"/>
              <a:ext cx="805132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&gt;</a:t>
              </a:r>
              <a:endParaRPr lang="vi-VN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486633" y="6210300"/>
            <a:ext cx="14006676" cy="1299378"/>
            <a:chOff x="2486633" y="6574243"/>
            <a:chExt cx="14006676" cy="1299378"/>
          </a:xfrm>
        </p:grpSpPr>
        <p:sp>
          <p:nvSpPr>
            <p:cNvPr id="40" name="TextBox 39"/>
            <p:cNvSpPr txBox="1"/>
            <p:nvPr/>
          </p:nvSpPr>
          <p:spPr>
            <a:xfrm>
              <a:off x="4204778" y="7227290"/>
              <a:ext cx="805132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&lt;</a:t>
              </a:r>
              <a:endParaRPr lang="vi-VN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Rectangle 6"/>
            <p:cNvSpPr>
              <a:spLocks noChangeArrowheads="1"/>
            </p:cNvSpPr>
            <p:nvPr/>
          </p:nvSpPr>
          <p:spPr bwMode="auto">
            <a:xfrm>
              <a:off x="2486633" y="6574243"/>
              <a:ext cx="14006676" cy="12003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vi-VN" altLang="vi-VN" sz="3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b)       −10 &lt; −2</a:t>
              </a:r>
              <a:endParaRPr lang="vi-VN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vi-VN" altLang="vi-VN" sz="3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en-US" sz="3600" kern="1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-10.5         -2.5</a:t>
              </a:r>
              <a:r>
                <a:rPr kumimoji="0" lang="vi-VN" altLang="vi-VN" sz="3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  (vì −10 . 5 = −50; −2 . 5 = −10; </a:t>
              </a:r>
              <a:r>
                <a:rPr kumimoji="0" lang="vi-VN" altLang="vi-VN" sz="36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−50 &lt; −10</a:t>
              </a:r>
              <a:r>
                <a:rPr kumimoji="0" lang="vi-VN" altLang="vi-VN" sz="3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).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133600" y="7619182"/>
            <a:ext cx="12947775" cy="1304625"/>
            <a:chOff x="2133600" y="7619182"/>
            <a:chExt cx="12947775" cy="1304625"/>
          </a:xfrm>
        </p:grpSpPr>
        <p:sp>
          <p:nvSpPr>
            <p:cNvPr id="12" name="Rectangle 8"/>
            <p:cNvSpPr>
              <a:spLocks noChangeArrowheads="1"/>
            </p:cNvSpPr>
            <p:nvPr/>
          </p:nvSpPr>
          <p:spPr bwMode="auto">
            <a:xfrm>
              <a:off x="2133600" y="7619182"/>
              <a:ext cx="12947775" cy="12003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vi-VN" altLang="vi-VN" sz="3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c)          5 &gt; 3</a:t>
              </a:r>
              <a:endParaRPr kumimoji="0" lang="vi-VN" altLang="vi-VN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lvl="0" algn="just"/>
              <a:r>
                <a:rPr kumimoji="0" lang="vi-VN" altLang="vi-VN" sz="3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   </a:t>
              </a:r>
              <a:r>
                <a:rPr lang="en-US" sz="3600" kern="1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5.(-2)           3.(-2)</a:t>
              </a:r>
              <a:r>
                <a:rPr kumimoji="0" lang="vi-VN" altLang="vi-VN" sz="3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(vì 5 . (−2) = −10; 3 . (−2) = −6; </a:t>
              </a:r>
              <a:r>
                <a:rPr kumimoji="0" lang="vi-VN" altLang="vi-VN" sz="36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−10 &lt; −6</a:t>
              </a:r>
              <a:r>
                <a:rPr kumimoji="0" lang="vi-VN" altLang="vi-VN" sz="3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).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907766" y="8277476"/>
              <a:ext cx="805132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&lt;</a:t>
              </a:r>
              <a:endParaRPr lang="vi-VN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133599" y="8981936"/>
            <a:ext cx="15817525" cy="1258458"/>
            <a:chOff x="2133599" y="8981936"/>
            <a:chExt cx="15817525" cy="1258458"/>
          </a:xfrm>
        </p:grpSpPr>
        <p:sp>
          <p:nvSpPr>
            <p:cNvPr id="15" name="Rectangle 10"/>
            <p:cNvSpPr>
              <a:spLocks noChangeArrowheads="1"/>
            </p:cNvSpPr>
            <p:nvPr/>
          </p:nvSpPr>
          <p:spPr bwMode="auto">
            <a:xfrm>
              <a:off x="2133599" y="8981936"/>
              <a:ext cx="15817525" cy="12003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vi-VN" altLang="vi-VN" sz="3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d)             −10 &lt; −2</a:t>
              </a:r>
              <a:endParaRPr kumimoji="0" lang="vi-VN" altLang="vi-VN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kumimoji="0" lang="vi-VN" altLang="vi-VN" sz="3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</a:t>
              </a:r>
              <a:r>
                <a:rPr lang="en-US" sz="3600" kern="1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-10.(-7)           -2.(-7)</a:t>
              </a:r>
              <a:r>
                <a:rPr kumimoji="0" lang="vi-VN" altLang="vi-VN" sz="3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  (vì (−10) . (−7) = 70; (−2) . (−7) = 14; </a:t>
              </a:r>
              <a:r>
                <a:rPr kumimoji="0" lang="vi-VN" altLang="vi-VN" sz="36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70 &gt; 14</a:t>
              </a:r>
              <a:r>
                <a:rPr kumimoji="0" lang="vi-VN" altLang="vi-VN" sz="3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).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607344" y="9594063"/>
              <a:ext cx="805132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&gt;</a:t>
              </a:r>
              <a:endParaRPr lang="vi-VN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8051443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16868" y="176752"/>
            <a:ext cx="5257800" cy="2789575"/>
          </a:xfrm>
          <a:prstGeom prst="rect">
            <a:avLst/>
          </a:prstGeom>
        </p:spPr>
      </p:pic>
      <p:pic>
        <p:nvPicPr>
          <p:cNvPr id="4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38755" y="6124210"/>
            <a:ext cx="1173320" cy="1045322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585125">
            <a:off x="16488602" y="5427899"/>
            <a:ext cx="2183861" cy="559863"/>
          </a:xfrm>
          <a:prstGeom prst="rect">
            <a:avLst/>
          </a:prstGeom>
        </p:spPr>
      </p:pic>
      <p:pic>
        <p:nvPicPr>
          <p:cNvPr id="46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708999">
            <a:off x="16433972" y="389360"/>
            <a:ext cx="1184128" cy="174136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129204" y="266700"/>
            <a:ext cx="136485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BÀI 1: BẤT  ĐẲNG THỨC. </a:t>
            </a: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Arial"/>
              </a:rPr>
              <a:t>(3 </a:t>
            </a:r>
            <a:r>
              <a:rPr lang="en-US" sz="6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Arial"/>
              </a:rPr>
              <a:t>tiết</a:t>
            </a: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Arial"/>
              </a:rPr>
              <a:t>)</a:t>
            </a:r>
            <a:endParaRPr lang="en-US" sz="6000" b="1" dirty="0">
              <a:solidFill>
                <a:srgbClr val="C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31277" y="1189893"/>
            <a:ext cx="7481211" cy="1362407"/>
            <a:chOff x="1752600" y="1476539"/>
            <a:chExt cx="7481211" cy="1362407"/>
          </a:xfrm>
        </p:grpSpPr>
        <p:grpSp>
          <p:nvGrpSpPr>
            <p:cNvPr id="4" name="Group 3"/>
            <p:cNvGrpSpPr/>
            <p:nvPr/>
          </p:nvGrpSpPr>
          <p:grpSpPr>
            <a:xfrm>
              <a:off x="1752600" y="1476539"/>
              <a:ext cx="7481211" cy="1362407"/>
              <a:chOff x="2193757" y="2917658"/>
              <a:chExt cx="13335002" cy="3079269"/>
            </a:xfrm>
          </p:grpSpPr>
          <p:grpSp>
            <p:nvGrpSpPr>
              <p:cNvPr id="40" name="Group 4"/>
              <p:cNvGrpSpPr/>
              <p:nvPr/>
            </p:nvGrpSpPr>
            <p:grpSpPr>
              <a:xfrm>
                <a:off x="2193759" y="2917658"/>
                <a:ext cx="13335000" cy="2743200"/>
                <a:chOff x="-335748" y="0"/>
                <a:chExt cx="8393709" cy="2579249"/>
              </a:xfrm>
            </p:grpSpPr>
            <p:sp>
              <p:nvSpPr>
                <p:cNvPr id="42" name="Freeform 5"/>
                <p:cNvSpPr/>
                <p:nvPr/>
              </p:nvSpPr>
              <p:spPr>
                <a:xfrm>
                  <a:off x="-335748" y="12700"/>
                  <a:ext cx="8393708" cy="2566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60165" h="2195620">
                      <a:moveTo>
                        <a:pt x="7603220" y="2195620"/>
                      </a:moveTo>
                      <a:lnTo>
                        <a:pt x="956945" y="2195620"/>
                      </a:lnTo>
                      <a:cubicBezTo>
                        <a:pt x="428371" y="2195620"/>
                        <a:pt x="0" y="1767122"/>
                        <a:pt x="0" y="1097810"/>
                      </a:cubicBezTo>
                      <a:lnTo>
                        <a:pt x="0" y="1097810"/>
                      </a:lnTo>
                      <a:cubicBezTo>
                        <a:pt x="0" y="428371"/>
                        <a:pt x="428371" y="0"/>
                        <a:pt x="956945" y="0"/>
                      </a:cubicBezTo>
                      <a:lnTo>
                        <a:pt x="7603220" y="0"/>
                      </a:lnTo>
                      <a:cubicBezTo>
                        <a:pt x="8131666" y="0"/>
                        <a:pt x="8560165" y="428371"/>
                        <a:pt x="8560165" y="1097810"/>
                      </a:cubicBezTo>
                      <a:lnTo>
                        <a:pt x="8560165" y="1097810"/>
                      </a:lnTo>
                      <a:cubicBezTo>
                        <a:pt x="8560165" y="1767122"/>
                        <a:pt x="8131667" y="2195620"/>
                        <a:pt x="7603220" y="2195620"/>
                      </a:cubicBezTo>
                      <a:close/>
                    </a:path>
                  </a:pathLst>
                </a:custGeom>
                <a:solidFill>
                  <a:srgbClr val="FFD93B"/>
                </a:solidFill>
              </p:spPr>
              <p:txBody>
                <a:bodyPr/>
                <a:lstStyle/>
                <a:p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3" name="Freeform 6"/>
                <p:cNvSpPr/>
                <p:nvPr/>
              </p:nvSpPr>
              <p:spPr>
                <a:xfrm>
                  <a:off x="-335747" y="0"/>
                  <a:ext cx="8393708" cy="25792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85565" h="2221020">
                      <a:moveTo>
                        <a:pt x="7615920" y="0"/>
                      </a:moveTo>
                      <a:lnTo>
                        <a:pt x="969645" y="0"/>
                      </a:lnTo>
                      <a:cubicBezTo>
                        <a:pt x="434975" y="0"/>
                        <a:pt x="0" y="434975"/>
                        <a:pt x="0" y="1110510"/>
                      </a:cubicBezTo>
                      <a:cubicBezTo>
                        <a:pt x="0" y="1786045"/>
                        <a:pt x="434975" y="2221020"/>
                        <a:pt x="969645" y="2221020"/>
                      </a:cubicBezTo>
                      <a:lnTo>
                        <a:pt x="7615920" y="2221020"/>
                      </a:lnTo>
                      <a:cubicBezTo>
                        <a:pt x="8150590" y="2221020"/>
                        <a:pt x="8585565" y="1786045"/>
                        <a:pt x="8585565" y="1110510"/>
                      </a:cubicBezTo>
                      <a:cubicBezTo>
                        <a:pt x="8585565" y="434975"/>
                        <a:pt x="8150590" y="0"/>
                        <a:pt x="7615920" y="0"/>
                      </a:cubicBezTo>
                      <a:close/>
                      <a:moveTo>
                        <a:pt x="7615920" y="2195620"/>
                      </a:moveTo>
                      <a:lnTo>
                        <a:pt x="969645" y="2195620"/>
                      </a:lnTo>
                      <a:cubicBezTo>
                        <a:pt x="448945" y="2195620"/>
                        <a:pt x="25400" y="1772075"/>
                        <a:pt x="25400" y="1110510"/>
                      </a:cubicBezTo>
                      <a:cubicBezTo>
                        <a:pt x="25400" y="448945"/>
                        <a:pt x="448945" y="25400"/>
                        <a:pt x="969645" y="25400"/>
                      </a:cubicBezTo>
                      <a:lnTo>
                        <a:pt x="7615920" y="25400"/>
                      </a:lnTo>
                      <a:cubicBezTo>
                        <a:pt x="8136620" y="25400"/>
                        <a:pt x="8560165" y="448945"/>
                        <a:pt x="8560165" y="1110510"/>
                      </a:cubicBezTo>
                      <a:cubicBezTo>
                        <a:pt x="8560165" y="1772075"/>
                        <a:pt x="8136620" y="2195620"/>
                        <a:pt x="7615920" y="2195620"/>
                      </a:cubicBezTo>
                      <a:close/>
                    </a:path>
                  </a:pathLst>
                </a:custGeom>
                <a:solidFill>
                  <a:srgbClr val="031929"/>
                </a:solidFill>
              </p:spPr>
              <p:txBody>
                <a:bodyPr/>
                <a:lstStyle/>
                <a:p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3" name="Rectangle 2"/>
              <p:cNvSpPr/>
              <p:nvPr/>
            </p:nvSpPr>
            <p:spPr>
              <a:xfrm>
                <a:off x="2193757" y="3023122"/>
                <a:ext cx="13334998" cy="29738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360045" algn="l"/>
                    <a:tab pos="720090" algn="l"/>
                  </a:tabLst>
                  <a:defRPr/>
                </a:pPr>
                <a:endParaRPr kumimoji="0" lang="en-US" sz="5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" name="Rectangle 1"/>
            <p:cNvSpPr/>
            <p:nvPr/>
          </p:nvSpPr>
          <p:spPr>
            <a:xfrm>
              <a:off x="2082500" y="1575564"/>
              <a:ext cx="6883937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lnSpc>
                  <a:spcPct val="150000"/>
                </a:lnSpc>
                <a:tabLst>
                  <a:tab pos="360045" algn="l"/>
                  <a:tab pos="720090" algn="l"/>
                </a:tabLst>
                <a:defRPr/>
              </a:pPr>
              <a:r>
                <a:rPr lang="nl-NL" sz="40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2. </a:t>
              </a:r>
              <a:r>
                <a:rPr lang="vi-VN" sz="40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Tính chất của bất đẳng thức</a:t>
              </a:r>
              <a:endPara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BF0299D-2EAC-B61D-3BB5-DB73A57A623F}"/>
              </a:ext>
            </a:extLst>
          </p:cNvPr>
          <p:cNvSpPr txBox="1"/>
          <p:nvPr/>
        </p:nvSpPr>
        <p:spPr>
          <a:xfrm>
            <a:off x="1188425" y="2434711"/>
            <a:ext cx="1182844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d)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chất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liên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hệ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giữa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tự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phép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4514850" y="21939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14120" imgH="177480" progId="Equation.DSMT4">
                  <p:embed/>
                </p:oleObj>
              </mc:Choice>
              <mc:Fallback>
                <p:oleObj name="Equation" r:id="rId9" imgW="114120" imgH="17748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514850" y="2193925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" name="Picture 4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712563">
            <a:off x="6211" y="8929244"/>
            <a:ext cx="1361733" cy="1147657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D2E739D2-DBA6-85D7-D390-19FB14EEBCAA}"/>
              </a:ext>
            </a:extLst>
          </p:cNvPr>
          <p:cNvSpPr txBox="1"/>
          <p:nvPr/>
        </p:nvSpPr>
        <p:spPr>
          <a:xfrm>
            <a:off x="858996" y="5707830"/>
            <a:ext cx="12487300" cy="1959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36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6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36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Cho </a:t>
            </a:r>
            <a:r>
              <a:rPr lang="en-US" sz="36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6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a, b, c </a:t>
            </a:r>
            <a:r>
              <a:rPr lang="en-US" sz="36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&gt; b. </a:t>
            </a:r>
          </a:p>
          <a:p>
            <a:pPr>
              <a:spcAft>
                <a:spcPts val="800"/>
              </a:spcAft>
            </a:pPr>
            <a:r>
              <a:rPr lang="en-US" sz="36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6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6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 &gt; 0 </a:t>
            </a:r>
            <a:r>
              <a:rPr lang="en-US" sz="36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. 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&gt; b . 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  <a:p>
            <a:pPr>
              <a:spcAft>
                <a:spcPts val="800"/>
              </a:spcAft>
            </a:pPr>
            <a:r>
              <a:rPr lang="en-US" sz="3600" b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6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6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 &lt; 0 </a:t>
            </a:r>
            <a:r>
              <a:rPr lang="en-US" sz="36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. </a:t>
            </a:r>
            <a:r>
              <a:rPr lang="en-US" sz="3600" b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&lt; b . </a:t>
            </a:r>
            <a:r>
              <a:rPr lang="en-US" sz="3600" b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3600" b="1" kern="1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582058" y="7886700"/>
            <a:ext cx="13726112" cy="668421"/>
            <a:chOff x="1231277" y="6859369"/>
            <a:chExt cx="13726112" cy="668421"/>
          </a:xfrm>
        </p:grpSpPr>
        <p:grpSp>
          <p:nvGrpSpPr>
            <p:cNvPr id="17" name="Group 16"/>
            <p:cNvGrpSpPr/>
            <p:nvPr/>
          </p:nvGrpSpPr>
          <p:grpSpPr>
            <a:xfrm>
              <a:off x="1231277" y="6859369"/>
              <a:ext cx="13726112" cy="668421"/>
              <a:chOff x="1231277" y="6859369"/>
              <a:chExt cx="13726112" cy="668421"/>
            </a:xfrm>
          </p:grpSpPr>
          <p:sp>
            <p:nvSpPr>
              <p:cNvPr id="58" name="Rectangle 57"/>
              <p:cNvSpPr/>
              <p:nvPr/>
            </p:nvSpPr>
            <p:spPr>
              <a:xfrm>
                <a:off x="14173200" y="6859369"/>
                <a:ext cx="784189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3600" b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≤  </a:t>
                </a:r>
                <a:endParaRPr lang="vi-VN" sz="3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1231277" y="6881459"/>
                <a:ext cx="13335000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800"/>
                  </a:spcAft>
                </a:pPr>
                <a:r>
                  <a:rPr lang="en-US" sz="36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en-US" sz="3600" kern="1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Chú</a:t>
                </a:r>
                <a:r>
                  <a:rPr lang="en-US" sz="36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ý: </a:t>
                </a:r>
                <a:r>
                  <a:rPr lang="en-US" sz="3600" kern="1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36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chất</a:t>
                </a:r>
                <a:r>
                  <a:rPr lang="en-US" sz="36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này</a:t>
                </a:r>
                <a:r>
                  <a:rPr lang="en-US" sz="36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vẫn</a:t>
                </a:r>
                <a:r>
                  <a:rPr lang="en-US" sz="36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đúng</a:t>
                </a:r>
                <a:r>
                  <a:rPr lang="en-US" sz="36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6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36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bất</a:t>
                </a:r>
                <a:r>
                  <a:rPr lang="en-US" sz="36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đẳng</a:t>
                </a:r>
                <a:r>
                  <a:rPr lang="en-US" sz="36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6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6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dấu</a:t>
                </a:r>
                <a:r>
                  <a:rPr lang="en-US" sz="36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&lt; , </a:t>
                </a:r>
                <a:endParaRPr lang="en-US" sz="3600" kern="1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9" name="Rectangle 8"/>
            <p:cNvSpPr/>
            <p:nvPr/>
          </p:nvSpPr>
          <p:spPr>
            <a:xfrm>
              <a:off x="13386545" y="6881459"/>
              <a:ext cx="78665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3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≥ ,</a:t>
              </a:r>
              <a:endParaRPr lang="vi-VN" sz="3600" b="1" dirty="0"/>
            </a:p>
          </p:txBody>
        </p:sp>
      </p:grpSp>
      <p:sp>
        <p:nvSpPr>
          <p:cNvPr id="48" name="Rectangle 47"/>
          <p:cNvSpPr/>
          <p:nvPr/>
        </p:nvSpPr>
        <p:spPr>
          <a:xfrm>
            <a:off x="1202802" y="3295927"/>
            <a:ext cx="160186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vế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bất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đẳng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dương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bất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đẳng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36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US" sz="36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bất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đẳng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202802" y="4405553"/>
            <a:ext cx="160186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vế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bất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đẳng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bất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đẳng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ngược</a:t>
            </a:r>
            <a:r>
              <a:rPr lang="en-US" sz="36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US" sz="36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bất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đẳng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3350753459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64" grpId="0"/>
      <p:bldP spid="48" grpId="0"/>
      <p:bldP spid="2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914400" y="475234"/>
            <a:ext cx="235117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dụ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5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43945" y="517118"/>
            <a:ext cx="126111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1962 . 12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1963 . 12</a:t>
            </a:r>
            <a:endParaRPr lang="en-US" sz="36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62458" y="8353520"/>
            <a:ext cx="2057400" cy="1216947"/>
          </a:xfrm>
          <a:prstGeom prst="rect">
            <a:avLst/>
          </a:prstGeom>
        </p:spPr>
      </p:pic>
      <p:grpSp>
        <p:nvGrpSpPr>
          <p:cNvPr id="2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457200" y="1633876"/>
            <a:ext cx="2351174" cy="1289304"/>
            <a:chOff x="7837953" y="804641"/>
            <a:chExt cx="2022200" cy="1289304"/>
          </a:xfrm>
        </p:grpSpPr>
        <p:pic>
          <p:nvPicPr>
            <p:cNvPr id="3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Giải</a:t>
              </a:r>
              <a:endParaRPr kumimoji="0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2E739D2-DBA6-85D7-D390-19FB14EEBCAA}"/>
              </a:ext>
            </a:extLst>
          </p:cNvPr>
          <p:cNvSpPr txBox="1"/>
          <p:nvPr/>
        </p:nvSpPr>
        <p:spPr>
          <a:xfrm>
            <a:off x="2824189" y="1620259"/>
            <a:ext cx="154098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1962 &lt; 1963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12 &gt; 0 .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12, ta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lang="en-US" sz="3600" kern="1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Google Shape;304;p14"/>
          <p:cNvSpPr/>
          <p:nvPr/>
        </p:nvSpPr>
        <p:spPr>
          <a:xfrm>
            <a:off x="533340" y="3021096"/>
            <a:ext cx="2573448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Ví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dụ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6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7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654492" y="4173110"/>
            <a:ext cx="2351174" cy="1289304"/>
            <a:chOff x="7837953" y="804641"/>
            <a:chExt cx="2022200" cy="1289304"/>
          </a:xfrm>
        </p:grpSpPr>
        <p:pic>
          <p:nvPicPr>
            <p:cNvPr id="18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Giải</a:t>
              </a:r>
              <a:endParaRPr kumimoji="0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3231069" y="3139628"/>
            <a:ext cx="126111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47 . (-19)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50 . (-19)</a:t>
            </a:r>
            <a:endParaRPr lang="en-US" sz="36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2E739D2-DBA6-85D7-D390-19FB14EEBCAA}"/>
              </a:ext>
            </a:extLst>
          </p:cNvPr>
          <p:cNvSpPr txBox="1"/>
          <p:nvPr/>
        </p:nvSpPr>
        <p:spPr>
          <a:xfrm>
            <a:off x="2832816" y="4089148"/>
            <a:ext cx="15409812" cy="13029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47 &lt; 50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-19 &lt; 0 .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-19,</a:t>
            </a:r>
          </a:p>
          <a:p>
            <a:pPr>
              <a:spcAft>
                <a:spcPts val="800"/>
              </a:spcAft>
            </a:pP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lang="en-US" sz="3600" kern="1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Google Shape;304;p14"/>
          <p:cNvSpPr/>
          <p:nvPr/>
        </p:nvSpPr>
        <p:spPr>
          <a:xfrm>
            <a:off x="250741" y="5473007"/>
            <a:ext cx="2573448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Ví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dụ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7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3070845" y="5600700"/>
            <a:ext cx="12611100" cy="691768"/>
            <a:chOff x="3070845" y="5759250"/>
            <a:chExt cx="12611100" cy="691768"/>
          </a:xfrm>
        </p:grpSpPr>
        <p:sp>
          <p:nvSpPr>
            <p:cNvPr id="29" name="Rectangle 28"/>
            <p:cNvSpPr/>
            <p:nvPr/>
          </p:nvSpPr>
          <p:spPr>
            <a:xfrm>
              <a:off x="3070845" y="5804687"/>
              <a:ext cx="126111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800"/>
                </a:spcAft>
              </a:pPr>
              <a:r>
                <a:rPr lang="en-US" sz="3600" kern="1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Cho </a:t>
              </a:r>
              <a:r>
                <a:rPr lang="en-US" sz="3600" kern="1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3600" kern="1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1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kern="1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a , b </a:t>
              </a:r>
              <a:r>
                <a:rPr lang="en-US" sz="3600" kern="1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thõa</a:t>
              </a:r>
              <a:r>
                <a:rPr lang="en-US" sz="3600" kern="1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1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mãn</a:t>
              </a:r>
              <a:r>
                <a:rPr lang="en-US" sz="3600" kern="1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                        </a:t>
              </a:r>
              <a:r>
                <a:rPr lang="en-US" sz="3600" kern="1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Chứng</a:t>
              </a:r>
              <a:r>
                <a:rPr lang="en-US" sz="3600" kern="1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1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tỏ</a:t>
              </a:r>
              <a:r>
                <a:rPr lang="en-US" sz="3600" kern="1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endPara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/>
                <p:cNvSpPr/>
                <p:nvPr/>
              </p:nvSpPr>
              <p:spPr>
                <a:xfrm>
                  <a:off x="7795526" y="5793320"/>
                  <a:ext cx="2828146" cy="6463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vi-VN" sz="36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vi-VN" sz="36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vi-VN" sz="3600" i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vi-VN" sz="3600" i="0">
                            <a:latin typeface="Cambria Math" panose="02040503050406030204" pitchFamily="18" charset="0"/>
                          </a:rPr>
                          <m:t>&gt;</m:t>
                        </m:r>
                        <m:sSup>
                          <m:sSupPr>
                            <m:ctrlPr>
                              <a:rPr lang="vi-VN" sz="3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vi-VN" sz="36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vi-VN" sz="3600" i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vi-VN" sz="3600" i="0">
                            <a:latin typeface="Cambria Math" panose="02040503050406030204" pitchFamily="18" charset="0"/>
                          </a:rPr>
                          <m:t>&gt;0</m:t>
                        </m:r>
                        <m:r>
                          <a:rPr lang="vi-VN" sz="3600" b="0" i="0" smtClean="0">
                            <a:latin typeface="Cambria Math" panose="02040503050406030204" pitchFamily="18" charset="0"/>
                          </a:rPr>
                          <m:t>.</m:t>
                        </m:r>
                      </m:oMath>
                    </m:oMathPara>
                  </a14:m>
                  <a:endParaRPr lang="vi-VN" sz="36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1" name="Rectangle 1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95526" y="5793320"/>
                  <a:ext cx="2828146" cy="64633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/>
                <p:cNvSpPr/>
                <p:nvPr/>
              </p:nvSpPr>
              <p:spPr>
                <a:xfrm>
                  <a:off x="12573000" y="5759250"/>
                  <a:ext cx="2385718" cy="6463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3600">
                            <a:latin typeface="Cambria Math" panose="02040503050406030204" pitchFamily="18" charset="0"/>
                          </a:rPr>
                          <m:t>5</m:t>
                        </m:r>
                        <m:sSup>
                          <m:sSupPr>
                            <m:ctrlPr>
                              <a:rPr lang="vi-VN" sz="3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vi-VN" sz="36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vi-VN" sz="3600" i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vi-VN" sz="3600" i="0">
                            <a:latin typeface="Cambria Math" panose="02040503050406030204" pitchFamily="18" charset="0"/>
                          </a:rPr>
                          <m:t>&gt;4</m:t>
                        </m:r>
                        <m:sSup>
                          <m:sSupPr>
                            <m:ctrlPr>
                              <a:rPr lang="vi-VN" sz="3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vi-VN" sz="36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vi-VN" sz="3600" i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vi-VN" sz="36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3" name="Rectangle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573000" y="5759250"/>
                  <a:ext cx="2385718" cy="64633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8403714" y="7353300"/>
                <a:ext cx="4931286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6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sSup>
                        <m:sSupPr>
                          <m:ctrlPr>
                            <a:rPr lang="vi-VN" sz="3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vi-VN" sz="36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vi-VN" sz="36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vi-VN" sz="3600" i="0"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vi-VN" sz="36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sSup>
                        <m:sSupPr>
                          <m:ctrlPr>
                            <a:rPr lang="vi-VN" sz="3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vi-VN" sz="36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vi-VN" sz="36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vi-VN" sz="3600" b="0" i="1" smtClean="0">
                          <a:latin typeface="Cambria Math" panose="02040503050406030204" pitchFamily="18" charset="0"/>
                        </a:rPr>
                        <m:t>                   (3)</m:t>
                      </m:r>
                    </m:oMath>
                  </m:oMathPara>
                </a14:m>
                <a:endParaRPr lang="vi-VN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3714" y="7353300"/>
                <a:ext cx="4931286" cy="64633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4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533340" y="6667500"/>
            <a:ext cx="2351174" cy="1289304"/>
            <a:chOff x="7837953" y="804641"/>
            <a:chExt cx="2022200" cy="1289304"/>
          </a:xfrm>
        </p:grpSpPr>
        <p:pic>
          <p:nvPicPr>
            <p:cNvPr id="35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Giải</a:t>
              </a:r>
              <a:endParaRPr kumimoji="0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3050037" y="6684022"/>
            <a:ext cx="12792131" cy="646909"/>
            <a:chOff x="691873" y="6834094"/>
            <a:chExt cx="12611100" cy="64690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/>
                <p:cNvSpPr/>
                <p:nvPr/>
              </p:nvSpPr>
              <p:spPr>
                <a:xfrm>
                  <a:off x="8653132" y="6834094"/>
                  <a:ext cx="1875963" cy="6463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vi-VN" sz="36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vi-VN" sz="36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vi-VN" sz="3600" i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vi-VN" sz="3600" i="0">
                            <a:latin typeface="Cambria Math" panose="02040503050406030204" pitchFamily="18" charset="0"/>
                          </a:rPr>
                          <m:t>&gt;</m:t>
                        </m:r>
                        <m:sSup>
                          <m:sSupPr>
                            <m:ctrlPr>
                              <a:rPr lang="vi-VN" sz="3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vi-VN" sz="36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vi-VN" sz="3600" i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vi-VN" sz="36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1" name="Rectangle 3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53132" y="6834094"/>
                  <a:ext cx="1875963" cy="646331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7" name="Rectangle 36"/>
            <p:cNvSpPr/>
            <p:nvPr/>
          </p:nvSpPr>
          <p:spPr>
            <a:xfrm>
              <a:off x="691873" y="6834672"/>
              <a:ext cx="126111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800"/>
                </a:spcAft>
              </a:pPr>
              <a:r>
                <a:rPr lang="en-US" sz="3600" kern="1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Vì</a:t>
              </a:r>
              <a:r>
                <a:rPr lang="en-US" sz="3600" kern="1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5 &gt; 0 </a:t>
              </a:r>
              <a:r>
                <a:rPr lang="en-US" sz="3600" kern="1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nên</a:t>
              </a:r>
              <a:r>
                <a:rPr lang="en-US" sz="3600" kern="1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1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3600" kern="1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1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3600" kern="1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1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vế</a:t>
              </a:r>
              <a:r>
                <a:rPr lang="en-US" sz="3600" kern="1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1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600" kern="1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1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bất</a:t>
              </a:r>
              <a:r>
                <a:rPr lang="en-US" sz="3600" kern="1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1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đẳng</a:t>
              </a:r>
              <a:r>
                <a:rPr lang="en-US" sz="3600" kern="1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1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3600" kern="1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                 </a:t>
              </a:r>
              <a:r>
                <a:rPr lang="en-US" sz="3600" kern="1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600" kern="1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5, ta </a:t>
              </a:r>
              <a:r>
                <a:rPr lang="en-US" sz="3600" kern="1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600" kern="1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endPara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/>
              <p:cNvSpPr/>
              <p:nvPr/>
            </p:nvSpPr>
            <p:spPr>
              <a:xfrm>
                <a:off x="8458200" y="8724900"/>
                <a:ext cx="4931286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600" smtClean="0">
                          <a:latin typeface="Cambria Math" panose="02040503050406030204" pitchFamily="18" charset="0"/>
                        </a:rPr>
                        <m:t>5</m:t>
                      </m:r>
                      <m:sSup>
                        <m:sSupPr>
                          <m:ctrlPr>
                            <a:rPr lang="vi-VN" sz="36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vi-VN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vi-VN" sz="3600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vi-VN" sz="3600" i="0">
                          <a:latin typeface="Cambria Math" panose="02040503050406030204" pitchFamily="18" charset="0"/>
                        </a:rPr>
                        <m:t>&gt;4</m:t>
                      </m:r>
                      <m:sSup>
                        <m:sSupPr>
                          <m:ctrlPr>
                            <a:rPr lang="vi-VN" sz="36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vi-VN" sz="3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vi-VN" sz="3600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vi-VN" sz="3600" b="0" i="1" smtClean="0">
                          <a:latin typeface="Cambria Math" panose="02040503050406030204" pitchFamily="18" charset="0"/>
                        </a:rPr>
                        <m:t>                   (4)</m:t>
                      </m:r>
                    </m:oMath>
                  </m:oMathPara>
                </a14:m>
                <a:endParaRPr lang="vi-VN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8200" y="8724900"/>
                <a:ext cx="4931286" cy="64633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7203125" y="9469410"/>
                <a:ext cx="6259919" cy="6588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vi-VN" sz="3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vi-VN" sz="3600" b="1" i="0" smtClean="0"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vi-VN" sz="3600" b="1" i="1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vi-VN" sz="3600" b="1" i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vi-VN" sz="3600" b="1" i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vi-VN" sz="3600" b="1" i="0" smtClean="0">
                        <a:latin typeface="Cambria Math" panose="02040503050406030204" pitchFamily="18" charset="0"/>
                      </a:rPr>
                      <m:t>𝟒</m:t>
                    </m:r>
                    <m:sSup>
                      <m:sSupPr>
                        <m:ctrlPr>
                          <a:rPr lang="vi-VN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vi-VN" sz="3600" b="1" i="1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p>
                        <m:r>
                          <a:rPr lang="vi-VN" sz="3600" b="1" i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vi-VN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 tính chất bắc cầu)</a:t>
                </a: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3125" y="9469410"/>
                <a:ext cx="6259919" cy="658898"/>
              </a:xfrm>
              <a:prstGeom prst="rect">
                <a:avLst/>
              </a:prstGeom>
              <a:blipFill>
                <a:blip r:embed="rId10"/>
                <a:stretch>
                  <a:fillRect t="-12037" r="-1850" b="-3425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0" name="Group 49"/>
          <p:cNvGrpSpPr/>
          <p:nvPr/>
        </p:nvGrpSpPr>
        <p:grpSpPr>
          <a:xfrm>
            <a:off x="1489976" y="8068455"/>
            <a:ext cx="15731224" cy="656445"/>
            <a:chOff x="1489976" y="8068455"/>
            <a:chExt cx="15731224" cy="656445"/>
          </a:xfrm>
        </p:grpSpPr>
        <p:sp>
          <p:nvSpPr>
            <p:cNvPr id="43" name="Rectangle 42"/>
            <p:cNvSpPr/>
            <p:nvPr/>
          </p:nvSpPr>
          <p:spPr>
            <a:xfrm>
              <a:off x="1489976" y="8068455"/>
              <a:ext cx="1573122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800"/>
                </a:spcAft>
              </a:pPr>
              <a:r>
                <a:rPr lang="en-US" sz="3600" kern="1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Vì</a:t>
              </a:r>
              <a:r>
                <a:rPr lang="en-US" sz="3600" kern="1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              </a:t>
              </a:r>
              <a:r>
                <a:rPr lang="en-US" sz="3600" kern="1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nên</a:t>
              </a:r>
              <a:r>
                <a:rPr lang="en-US" sz="3600" kern="1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1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3600" kern="1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1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3600" kern="1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1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3600" kern="1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1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vế</a:t>
              </a:r>
              <a:r>
                <a:rPr lang="en-US" sz="3600" kern="1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1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600" kern="1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1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bất</a:t>
              </a:r>
              <a:r>
                <a:rPr lang="en-US" sz="3600" kern="1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1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đẳng</a:t>
              </a:r>
              <a:r>
                <a:rPr lang="en-US" sz="3600" kern="1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1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3600" kern="1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 5 &gt; 4 </a:t>
              </a:r>
              <a:r>
                <a:rPr lang="en-US" sz="3600" kern="1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600" kern="1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      , ta </a:t>
              </a:r>
              <a:r>
                <a:rPr lang="en-US" sz="3600" kern="1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600" kern="1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endPara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Rectangle 44"/>
                <p:cNvSpPr/>
                <p:nvPr/>
              </p:nvSpPr>
              <p:spPr>
                <a:xfrm>
                  <a:off x="2089987" y="8074829"/>
                  <a:ext cx="1648336" cy="6463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vi-VN" sz="36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vi-VN" sz="36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vi-VN" sz="36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vi-VN" sz="3600" b="0" i="1" smtClean="0">
                          <a:latin typeface="Cambria Math" panose="02040503050406030204" pitchFamily="18" charset="0"/>
                        </a:rPr>
                        <m:t>&gt;0</m:t>
                      </m:r>
                    </m:oMath>
                  </a14:m>
                  <a:r>
                    <a:rPr lang="vi-VN" sz="36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45" name="Rectangle 4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89987" y="8074829"/>
                  <a:ext cx="1648336" cy="646331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Rectangle 45"/>
                <p:cNvSpPr/>
                <p:nvPr/>
              </p:nvSpPr>
              <p:spPr>
                <a:xfrm>
                  <a:off x="12633295" y="8078569"/>
                  <a:ext cx="777905" cy="6463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vi-VN" sz="3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vi-VN" sz="36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vi-VN" sz="360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vi-VN" sz="36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6" name="Rectangle 4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633295" y="8078569"/>
                  <a:ext cx="777905" cy="646331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7" name="Rectangle 46"/>
          <p:cNvSpPr/>
          <p:nvPr/>
        </p:nvSpPr>
        <p:spPr>
          <a:xfrm>
            <a:off x="3166042" y="9452452"/>
            <a:ext cx="5257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(3)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(4)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5134289" y="2195099"/>
            <a:ext cx="41376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800"/>
              </a:spcAft>
            </a:pP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1962 . </a:t>
            </a:r>
            <a:r>
              <a:rPr lang="en-US" sz="3600" kern="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&lt; 1963 . </a:t>
            </a:r>
            <a:r>
              <a:rPr lang="en-US" sz="3600" kern="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US" sz="3600" kern="1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6835277" y="4890260"/>
            <a:ext cx="41376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800"/>
              </a:spcAft>
            </a:pP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47 . </a:t>
            </a:r>
            <a:r>
              <a:rPr lang="en-US" sz="3600" kern="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(-19) 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&gt; 50 . </a:t>
            </a:r>
            <a:r>
              <a:rPr lang="en-US" sz="3600" kern="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(-19)</a:t>
            </a:r>
            <a:endParaRPr lang="en-US" sz="3600" kern="1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572058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5" grpId="0"/>
      <p:bldP spid="14" grpId="0" animBg="1"/>
      <p:bldP spid="24" grpId="0"/>
      <p:bldP spid="26" grpId="0"/>
      <p:bldP spid="28" grpId="0" animBg="1"/>
      <p:bldP spid="32" grpId="0"/>
      <p:bldP spid="40" grpId="0"/>
      <p:bldP spid="44" grpId="0"/>
      <p:bldP spid="47" grpId="0"/>
      <p:bldP spid="48" grpId="0"/>
      <p:bldP spid="4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313881" y="570943"/>
            <a:ext cx="311317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Thực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hành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5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grpSp>
        <p:nvGrpSpPr>
          <p:cNvPr id="2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928908" y="1688455"/>
            <a:ext cx="2351174" cy="1289304"/>
            <a:chOff x="7837953" y="804641"/>
            <a:chExt cx="2022200" cy="1289304"/>
          </a:xfrm>
        </p:grpSpPr>
        <p:pic>
          <p:nvPicPr>
            <p:cNvPr id="3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Giải</a:t>
              </a:r>
              <a:endParaRPr kumimoji="0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4" name="Google Shape;304;p14"/>
          <p:cNvSpPr/>
          <p:nvPr/>
        </p:nvSpPr>
        <p:spPr>
          <a:xfrm>
            <a:off x="313881" y="2946513"/>
            <a:ext cx="3396442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Thực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6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7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319632" y="4146267"/>
            <a:ext cx="2351174" cy="1289304"/>
            <a:chOff x="7837953" y="804641"/>
            <a:chExt cx="2022200" cy="1289304"/>
          </a:xfrm>
        </p:grpSpPr>
        <p:pic>
          <p:nvPicPr>
            <p:cNvPr id="18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Giải</a:t>
              </a:r>
              <a:endParaRPr kumimoji="0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597634" y="460375"/>
            <a:ext cx="12769013" cy="792855"/>
            <a:chOff x="3597634" y="460375"/>
            <a:chExt cx="12769013" cy="792855"/>
          </a:xfrm>
        </p:grpSpPr>
        <p:sp>
          <p:nvSpPr>
            <p:cNvPr id="5" name="Rectangle 4"/>
            <p:cNvSpPr/>
            <p:nvPr/>
          </p:nvSpPr>
          <p:spPr>
            <a:xfrm>
              <a:off x="9744923" y="557406"/>
              <a:ext cx="180049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kern="1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(-162) .  </a:t>
              </a:r>
              <a:endParaRPr lang="vi-VN" sz="3600" dirty="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3597634" y="460375"/>
              <a:ext cx="12769013" cy="792855"/>
              <a:chOff x="3597634" y="460375"/>
              <a:chExt cx="12769013" cy="792855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3597634" y="460375"/>
                <a:ext cx="12769013" cy="744538"/>
                <a:chOff x="3427056" y="709946"/>
                <a:chExt cx="12611100" cy="744538"/>
              </a:xfrm>
            </p:grpSpPr>
            <p:sp>
              <p:nvSpPr>
                <p:cNvPr id="23" name="Rectangle 22"/>
                <p:cNvSpPr/>
                <p:nvPr/>
              </p:nvSpPr>
              <p:spPr>
                <a:xfrm>
                  <a:off x="3427056" y="806977"/>
                  <a:ext cx="12611100" cy="64633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spcAft>
                      <a:spcPts val="800"/>
                    </a:spcAft>
                  </a:pPr>
                  <a:r>
                    <a:rPr lang="en-US" sz="3600" kern="100" dirty="0" err="1"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Hãy</a:t>
                  </a:r>
                  <a:r>
                    <a:rPr lang="en-US" sz="3600" kern="100" dirty="0"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so </a:t>
                  </a:r>
                  <a:r>
                    <a:rPr lang="en-US" sz="3600" kern="100" dirty="0" err="1"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sánh</a:t>
                  </a:r>
                  <a:r>
                    <a:rPr lang="en-US" sz="3600" kern="100" dirty="0"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(-163) .              </a:t>
                  </a:r>
                  <a:r>
                    <a:rPr lang="en-US" sz="3600" kern="100" dirty="0" err="1"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và</a:t>
                  </a:r>
                  <a:r>
                    <a:rPr lang="en-US" sz="3600" kern="100" dirty="0"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 </a:t>
                  </a:r>
                  <a:endParaRPr lang="en-US" sz="36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graphicFrame>
              <p:nvGraphicFramePr>
                <p:cNvPr id="24" name="Object 23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4045594263"/>
                    </p:ext>
                  </p:extLst>
                </p:nvPr>
              </p:nvGraphicFramePr>
              <p:xfrm>
                <a:off x="7169202" y="709946"/>
                <a:ext cx="1429895" cy="744538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Equation" r:id="rId5" imgW="469800" imgH="228600" progId="Equation.DSMT4">
                        <p:embed/>
                      </p:oleObj>
                    </mc:Choice>
                    <mc:Fallback>
                      <p:oleObj name="Equation" r:id="rId5" imgW="469800" imgH="228600" progId="Equation.DSMT4">
                        <p:embed/>
                        <p:pic>
                          <p:nvPicPr>
                            <p:cNvPr id="24" name="Object 23"/>
                            <p:cNvPicPr/>
                            <p:nvPr/>
                          </p:nvPicPr>
                          <p:blipFill>
                            <a:blip r:embed="rId6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7169202" y="709946"/>
                              <a:ext cx="1429895" cy="744538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aphicFrame>
            <p:nvGraphicFramePr>
              <p:cNvPr id="33" name="Object 32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92743143"/>
                  </p:ext>
                </p:extLst>
              </p:nvPr>
            </p:nvGraphicFramePr>
            <p:xfrm>
              <a:off x="11175642" y="508692"/>
              <a:ext cx="1447800" cy="7445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7" imgW="469800" imgH="228600" progId="Equation.DSMT4">
                      <p:embed/>
                    </p:oleObj>
                  </mc:Choice>
                  <mc:Fallback>
                    <p:oleObj name="Equation" r:id="rId7" imgW="469800" imgH="228600" progId="Equation.DSMT4">
                      <p:embed/>
                      <p:pic>
                        <p:nvPicPr>
                          <p:cNvPr id="24" name="Object 23"/>
                          <p:cNvPicPr/>
                          <p:nvPr/>
                        </p:nvPicPr>
                        <p:blipFill>
                          <a:blip r:embed="rId6"/>
                          <a:stretch>
                            <a:fillRect/>
                          </a:stretch>
                        </p:blipFill>
                        <p:spPr>
                          <a:xfrm>
                            <a:off x="11175642" y="508692"/>
                            <a:ext cx="1447800" cy="74453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50" name="Group 49"/>
          <p:cNvGrpSpPr/>
          <p:nvPr/>
        </p:nvGrpSpPr>
        <p:grpSpPr>
          <a:xfrm>
            <a:off x="3342127" y="1698196"/>
            <a:ext cx="15425498" cy="1266251"/>
            <a:chOff x="3342127" y="1698196"/>
            <a:chExt cx="15425498" cy="1266251"/>
          </a:xfrm>
        </p:grpSpPr>
        <p:grpSp>
          <p:nvGrpSpPr>
            <p:cNvPr id="9" name="Group 8"/>
            <p:cNvGrpSpPr/>
            <p:nvPr/>
          </p:nvGrpSpPr>
          <p:grpSpPr>
            <a:xfrm>
              <a:off x="3342127" y="1764118"/>
              <a:ext cx="15425498" cy="1200329"/>
              <a:chOff x="3153147" y="1713875"/>
              <a:chExt cx="15425498" cy="1200329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3153147" y="1713875"/>
                <a:ext cx="15425498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vi-VN" sz="36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có –163 &lt; –162 và                    . Nhân cả hai vế bất đẳng thức với            ,</a:t>
                </a:r>
              </a:p>
              <a:p>
                <a:pPr algn="just"/>
                <a:r>
                  <a:rPr lang="vi-VN" sz="36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được:</a:t>
                </a:r>
                <a:endParaRPr lang="vi-VN" sz="36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aphicFrame>
            <p:nvGraphicFramePr>
              <p:cNvPr id="35" name="Object 34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68878263"/>
                  </p:ext>
                </p:extLst>
              </p:nvPr>
            </p:nvGraphicFramePr>
            <p:xfrm>
              <a:off x="7277894" y="1746513"/>
              <a:ext cx="2190750" cy="74453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8" imgW="711000" imgH="228600" progId="Equation.DSMT4">
                      <p:embed/>
                    </p:oleObj>
                  </mc:Choice>
                  <mc:Fallback>
                    <p:oleObj name="Equation" r:id="rId8" imgW="711000" imgH="228600" progId="Equation.DSMT4">
                      <p:embed/>
                      <p:pic>
                        <p:nvPicPr>
                          <p:cNvPr id="24" name="Object 23"/>
                          <p:cNvPicPr/>
                          <p:nvPr/>
                        </p:nvPicPr>
                        <p:blipFill>
                          <a:blip r:embed="rId9"/>
                          <a:stretch>
                            <a:fillRect/>
                          </a:stretch>
                        </p:blipFill>
                        <p:spPr>
                          <a:xfrm>
                            <a:off x="7277894" y="1746513"/>
                            <a:ext cx="2190750" cy="744537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36" name="Object 3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49652169"/>
                </p:ext>
              </p:extLst>
            </p:nvPr>
          </p:nvGraphicFramePr>
          <p:xfrm>
            <a:off x="15925800" y="1698196"/>
            <a:ext cx="1447800" cy="7445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469800" imgH="228600" progId="Equation.DSMT4">
                    <p:embed/>
                  </p:oleObj>
                </mc:Choice>
                <mc:Fallback>
                  <p:oleObj name="Equation" r:id="rId10" imgW="469800" imgH="228600" progId="Equation.DSMT4">
                    <p:embed/>
                    <p:pic>
                      <p:nvPicPr>
                        <p:cNvPr id="24" name="Object 23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15925800" y="1698196"/>
                          <a:ext cx="1447800" cy="74453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6" name="Rectangle 15"/>
          <p:cNvSpPr/>
          <p:nvPr/>
        </p:nvSpPr>
        <p:spPr>
          <a:xfrm>
            <a:off x="5408741" y="2336438"/>
            <a:ext cx="66768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(−163) . 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(−75)</a:t>
            </a:r>
            <a:r>
              <a:rPr lang="vi-VN" sz="36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&gt; (−162) 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(−75)</a:t>
            </a:r>
            <a:r>
              <a:rPr lang="vi-VN" sz="36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3710323" y="2763910"/>
            <a:ext cx="12280391" cy="1129476"/>
            <a:chOff x="3710323" y="2763910"/>
            <a:chExt cx="12280391" cy="1129476"/>
          </a:xfrm>
        </p:grpSpPr>
        <p:sp>
          <p:nvSpPr>
            <p:cNvPr id="13" name="Rectangle 12"/>
            <p:cNvSpPr/>
            <p:nvPr/>
          </p:nvSpPr>
          <p:spPr>
            <a:xfrm>
              <a:off x="3710323" y="3017521"/>
              <a:ext cx="998863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 hai số m , n thỏa mãn                         . Chứng tỏ </a:t>
              </a:r>
              <a:endParaRPr lang="vi-VN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/>
                <p:cNvSpPr/>
                <p:nvPr/>
              </p:nvSpPr>
              <p:spPr>
                <a:xfrm>
                  <a:off x="8694387" y="3044315"/>
                  <a:ext cx="2856487" cy="6463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vi-VN" sz="36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vi-VN" sz="3600" b="0" i="0" smtClean="0">
                                <a:latin typeface="Cambria Math" panose="02040503050406030204" pitchFamily="18" charset="0"/>
                              </a:rPr>
                              <m:t>0&lt;</m:t>
                            </m:r>
                            <m:r>
                              <a:rPr lang="vi-VN" sz="36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vi-VN" sz="3600" i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vi-VN" sz="3600" b="0" i="1" smtClean="0">
                            <a:latin typeface="Cambria Math" panose="02040503050406030204" pitchFamily="18" charset="0"/>
                          </a:rPr>
                          <m:t>&lt;</m:t>
                        </m:r>
                        <m:sSup>
                          <m:sSupPr>
                            <m:ctrlPr>
                              <a:rPr lang="vi-VN" sz="3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vi-VN" sz="36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vi-VN" sz="3600" i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vi-VN" sz="36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4" name="Rectangle 3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94387" y="3044315"/>
                  <a:ext cx="2856487" cy="646331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/>
                <p:cNvSpPr/>
                <p:nvPr/>
              </p:nvSpPr>
              <p:spPr>
                <a:xfrm>
                  <a:off x="13405134" y="2763910"/>
                  <a:ext cx="2585580" cy="112947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vi-VN" sz="3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360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vi-VN" sz="3600" i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sSup>
                          <m:sSupPr>
                            <m:ctrlPr>
                              <a:rPr lang="vi-VN" sz="3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vi-VN" sz="36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vi-VN" sz="3600" i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vi-VN" sz="3600" i="0">
                            <a:latin typeface="Cambria Math" panose="02040503050406030204" pitchFamily="18" charset="0"/>
                          </a:rPr>
                          <m:t>&lt;2</m:t>
                        </m:r>
                        <m:sSup>
                          <m:sSupPr>
                            <m:ctrlPr>
                              <a:rPr lang="vi-VN" sz="3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vi-VN" sz="36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vi-VN" sz="3600" i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vi-VN" sz="36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2" name="Rectangle 2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405134" y="2763910"/>
                  <a:ext cx="2585580" cy="1129476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0" name="Rectangle 39"/>
          <p:cNvSpPr/>
          <p:nvPr/>
        </p:nvSpPr>
        <p:spPr>
          <a:xfrm>
            <a:off x="2425552" y="5965225"/>
            <a:ext cx="126432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2 &gt; 0 nên  nhân hai vế của bất đẳng thức m</a:t>
            </a:r>
            <a:r>
              <a:rPr lang="vi-VN" sz="360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&lt; n</a:t>
            </a:r>
            <a:r>
              <a:rPr lang="vi-VN" sz="360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với 2, ta được: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563756" y="6721889"/>
            <a:ext cx="36118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2m</a:t>
            </a:r>
            <a:r>
              <a:rPr lang="vi-VN" sz="360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&lt; 2n</a:t>
            </a:r>
            <a:r>
              <a:rPr lang="vi-VN" sz="360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       (2)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2670806" y="4029355"/>
            <a:ext cx="12806711" cy="1129476"/>
            <a:chOff x="2670806" y="4029355"/>
            <a:chExt cx="12806711" cy="1129476"/>
          </a:xfrm>
        </p:grpSpPr>
        <p:sp>
          <p:nvSpPr>
            <p:cNvPr id="42" name="Rectangle 41"/>
            <p:cNvSpPr/>
            <p:nvPr/>
          </p:nvSpPr>
          <p:spPr>
            <a:xfrm>
              <a:off x="2670806" y="4280630"/>
              <a:ext cx="1280671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Vì m</a:t>
              </a:r>
              <a:r>
                <a:rPr lang="vi-VN" sz="3600" baseline="30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vi-VN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 &gt; 0 nên khi nhân hai vế của bất đẳng thức                  ta được:</a:t>
              </a:r>
              <a:endParaRPr lang="vi-VN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Rectangle 42"/>
                <p:cNvSpPr/>
                <p:nvPr/>
              </p:nvSpPr>
              <p:spPr>
                <a:xfrm>
                  <a:off x="11729002" y="4029355"/>
                  <a:ext cx="1412566" cy="112947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vi-VN" sz="36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360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vi-VN" sz="3600" i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vi-VN" sz="3600" b="0" i="1" smtClean="0">
                            <a:latin typeface="Cambria Math" panose="02040503050406030204" pitchFamily="18" charset="0"/>
                          </a:rPr>
                          <m:t>&lt;2</m:t>
                        </m:r>
                      </m:oMath>
                    </m:oMathPara>
                  </a14:m>
                  <a:endParaRPr lang="vi-VN" sz="36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3" name="Rectangle 4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729002" y="4029355"/>
                  <a:ext cx="1412566" cy="1129476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/>
              <p:cNvSpPr/>
              <p:nvPr/>
            </p:nvSpPr>
            <p:spPr>
              <a:xfrm>
                <a:off x="7697687" y="5019068"/>
                <a:ext cx="3113353" cy="8757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vi-VN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60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vi-VN" sz="3600" i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m:rPr>
                        <m:nor/>
                      </m:rPr>
                      <a:rPr lang="vi-VN" sz="36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vi-VN" sz="3600" baseline="30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nor/>
                      </m:rPr>
                      <a:rPr lang="vi-VN" sz="36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3600" b="0" i="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&lt; </m:t>
                    </m:r>
                    <m:r>
                      <a:rPr lang="vi-VN" sz="3600">
                        <a:latin typeface="Cambria Math" panose="02040503050406030204" pitchFamily="18" charset="0"/>
                      </a:rPr>
                      <m:t>2</m:t>
                    </m:r>
                    <m:r>
                      <m:rPr>
                        <m:nor/>
                      </m:rPr>
                      <a:rPr lang="vi-VN" sz="36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vi-VN" sz="3600" baseline="30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nor/>
                      </m:rPr>
                      <a:rPr lang="vi-VN" sz="36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( 1)</a:t>
                </a:r>
              </a:p>
            </p:txBody>
          </p:sp>
        </mc:Choice>
        <mc:Fallback xmlns="">
          <p:sp>
            <p:nvSpPr>
              <p:cNvPr id="45" name="Rectangle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7687" y="5019068"/>
                <a:ext cx="3113353" cy="875753"/>
              </a:xfrm>
              <a:prstGeom prst="rect">
                <a:avLst/>
              </a:prstGeom>
              <a:blipFill>
                <a:blip r:embed="rId15"/>
                <a:stretch>
                  <a:fillRect r="-5098" b="-1111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8" name="Group 47"/>
          <p:cNvGrpSpPr/>
          <p:nvPr/>
        </p:nvGrpSpPr>
        <p:grpSpPr>
          <a:xfrm>
            <a:off x="3720327" y="7478553"/>
            <a:ext cx="10740120" cy="1129476"/>
            <a:chOff x="3720327" y="7478553"/>
            <a:chExt cx="10740120" cy="1129476"/>
          </a:xfrm>
        </p:grpSpPr>
        <p:sp>
          <p:nvSpPr>
            <p:cNvPr id="46" name="Rectangle 8"/>
            <p:cNvSpPr>
              <a:spLocks noChangeArrowheads="1"/>
            </p:cNvSpPr>
            <p:nvPr/>
          </p:nvSpPr>
          <p:spPr bwMode="auto">
            <a:xfrm>
              <a:off x="3720327" y="7766292"/>
              <a:ext cx="10740120" cy="553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vi-VN" altLang="vi-VN" sz="3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Từ (1) và (2) suy ra                               (tính chất bắc cầu)</a:t>
              </a:r>
              <a:endParaRPr kumimoji="0" lang="vi-VN" altLang="vi-VN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 46"/>
                <p:cNvSpPr/>
                <p:nvPr/>
              </p:nvSpPr>
              <p:spPr>
                <a:xfrm>
                  <a:off x="7697687" y="7478553"/>
                  <a:ext cx="2585580" cy="112947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vi-VN" sz="3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360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vi-VN" sz="3600" i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sSup>
                          <m:sSupPr>
                            <m:ctrlPr>
                              <a:rPr lang="vi-VN" sz="3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vi-VN" sz="36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vi-VN" sz="3600" i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vi-VN" sz="3600" i="0">
                            <a:latin typeface="Cambria Math" panose="02040503050406030204" pitchFamily="18" charset="0"/>
                          </a:rPr>
                          <m:t>&lt;2</m:t>
                        </m:r>
                        <m:sSup>
                          <m:sSupPr>
                            <m:ctrlPr>
                              <a:rPr lang="vi-VN" sz="3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vi-VN" sz="36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vi-VN" sz="3600" i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vi-VN" sz="36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7" name="Rectangle 4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97687" y="7478553"/>
                  <a:ext cx="2585580" cy="1129476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827416221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  <p:bldP spid="16" grpId="0"/>
      <p:bldP spid="40" grpId="0"/>
      <p:bldP spid="41" grpId="0"/>
      <p:bldP spid="4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560614" y="475604"/>
            <a:ext cx="273217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dụng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2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grpSp>
        <p:nvGrpSpPr>
          <p:cNvPr id="2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566365" y="1930647"/>
            <a:ext cx="2351174" cy="1289304"/>
            <a:chOff x="7837953" y="804641"/>
            <a:chExt cx="2022200" cy="1289304"/>
          </a:xfrm>
        </p:grpSpPr>
        <p:pic>
          <p:nvPicPr>
            <p:cNvPr id="3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Giải</a:t>
              </a:r>
              <a:endParaRPr kumimoji="0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3457248" y="668122"/>
            <a:ext cx="82670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biết −10m ≤ −10n, hãy so sánh m và n.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99413" y="1980337"/>
            <a:ext cx="151020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có: −10m ≤ −10n và -10 &lt; 0 . Chia cả hai vế bất đẳng thức cho (−10), ta được: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24600" y="2883795"/>
            <a:ext cx="55931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−10m : (−10)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≥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 −10n : (−10)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597940" y="3655377"/>
            <a:ext cx="5367567" cy="669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 ra  m ≥ n.</a:t>
            </a:r>
            <a:endParaRPr lang="vi-VN" sz="36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086919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859911" y="647700"/>
            <a:ext cx="10167940" cy="2120094"/>
            <a:chOff x="3570122" y="3083563"/>
            <a:chExt cx="10167940" cy="2120094"/>
          </a:xfrm>
        </p:grpSpPr>
        <p:grpSp>
          <p:nvGrpSpPr>
            <p:cNvPr id="40" name="Group 4"/>
            <p:cNvGrpSpPr/>
            <p:nvPr/>
          </p:nvGrpSpPr>
          <p:grpSpPr>
            <a:xfrm>
              <a:off x="3570122" y="3083563"/>
              <a:ext cx="10167940" cy="2120094"/>
              <a:chOff x="530603" y="155989"/>
              <a:chExt cx="6400205" cy="1993384"/>
            </a:xfrm>
          </p:grpSpPr>
          <p:sp>
            <p:nvSpPr>
              <p:cNvPr id="42" name="Freeform 5"/>
              <p:cNvSpPr/>
              <p:nvPr/>
            </p:nvSpPr>
            <p:spPr>
              <a:xfrm>
                <a:off x="530603" y="155989"/>
                <a:ext cx="6379220" cy="1993383"/>
              </a:xfrm>
              <a:custGeom>
                <a:avLst/>
                <a:gdLst/>
                <a:ahLst/>
                <a:cxnLst/>
                <a:rect l="l" t="t" r="r" b="b"/>
                <a:pathLst>
                  <a:path w="8560165" h="2195620">
                    <a:moveTo>
                      <a:pt x="7603220" y="2195620"/>
                    </a:moveTo>
                    <a:lnTo>
                      <a:pt x="956945" y="2195620"/>
                    </a:lnTo>
                    <a:cubicBezTo>
                      <a:pt x="428371" y="2195620"/>
                      <a:pt x="0" y="1767122"/>
                      <a:pt x="0" y="1097810"/>
                    </a:cubicBezTo>
                    <a:lnTo>
                      <a:pt x="0" y="1097810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7603220" y="0"/>
                    </a:lnTo>
                    <a:cubicBezTo>
                      <a:pt x="8131666" y="0"/>
                      <a:pt x="8560165" y="428371"/>
                      <a:pt x="8560165" y="1097810"/>
                    </a:cubicBezTo>
                    <a:lnTo>
                      <a:pt x="8560165" y="1097810"/>
                    </a:lnTo>
                    <a:cubicBezTo>
                      <a:pt x="8560165" y="1767122"/>
                      <a:pt x="8131667" y="2195620"/>
                      <a:pt x="7603220" y="2195620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6"/>
              <p:cNvSpPr/>
              <p:nvPr/>
            </p:nvSpPr>
            <p:spPr>
              <a:xfrm>
                <a:off x="551588" y="155990"/>
                <a:ext cx="6379220" cy="1993383"/>
              </a:xfrm>
              <a:custGeom>
                <a:avLst/>
                <a:gdLst/>
                <a:ahLst/>
                <a:cxnLst/>
                <a:rect l="l" t="t" r="r" b="b"/>
                <a:pathLst>
                  <a:path w="8585565" h="2221020">
                    <a:moveTo>
                      <a:pt x="7615920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10510"/>
                    </a:cubicBezTo>
                    <a:cubicBezTo>
                      <a:pt x="0" y="1786045"/>
                      <a:pt x="434975" y="2221020"/>
                      <a:pt x="969645" y="2221020"/>
                    </a:cubicBezTo>
                    <a:lnTo>
                      <a:pt x="7615920" y="2221020"/>
                    </a:lnTo>
                    <a:cubicBezTo>
                      <a:pt x="8150590" y="2221020"/>
                      <a:pt x="8585565" y="1786045"/>
                      <a:pt x="8585565" y="1110510"/>
                    </a:cubicBezTo>
                    <a:cubicBezTo>
                      <a:pt x="8585565" y="434975"/>
                      <a:pt x="8150590" y="0"/>
                      <a:pt x="7615920" y="0"/>
                    </a:cubicBezTo>
                    <a:close/>
                    <a:moveTo>
                      <a:pt x="7615920" y="2195620"/>
                    </a:moveTo>
                    <a:lnTo>
                      <a:pt x="969645" y="2195620"/>
                    </a:lnTo>
                    <a:cubicBezTo>
                      <a:pt x="448945" y="2195620"/>
                      <a:pt x="25400" y="1772075"/>
                      <a:pt x="25400" y="1110510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7615920" y="25400"/>
                    </a:lnTo>
                    <a:cubicBezTo>
                      <a:pt x="8136620" y="25400"/>
                      <a:pt x="8560165" y="448945"/>
                      <a:pt x="8560165" y="1110510"/>
                    </a:cubicBezTo>
                    <a:cubicBezTo>
                      <a:pt x="8560165" y="1772075"/>
                      <a:pt x="8136620" y="2195620"/>
                      <a:pt x="7615920" y="2195620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3652064" y="3222458"/>
              <a:ext cx="9970718" cy="15082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60045" algn="l"/>
                  <a:tab pos="720090" algn="l"/>
                </a:tabLst>
                <a:defRPr/>
              </a:pPr>
              <a:r>
                <a:rPr lang="nl-NL" sz="7000" b="1" dirty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TRÒ CHƠI</a:t>
              </a:r>
              <a:endPara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7701384"/>
            <a:ext cx="5086163" cy="2554705"/>
          </a:xfrm>
          <a:prstGeom prst="rect">
            <a:avLst/>
          </a:prstGeom>
        </p:spPr>
      </p:pic>
      <p:pic>
        <p:nvPicPr>
          <p:cNvPr id="4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28600" y="6210300"/>
            <a:ext cx="1173320" cy="1045322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585125">
            <a:off x="16488602" y="5427899"/>
            <a:ext cx="2183861" cy="559863"/>
          </a:xfrm>
          <a:prstGeom prst="rect">
            <a:avLst/>
          </a:prstGeom>
        </p:spPr>
      </p:pic>
      <p:pic>
        <p:nvPicPr>
          <p:cNvPr id="46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708999">
            <a:off x="16433972" y="389360"/>
            <a:ext cx="1184128" cy="174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655943"/>
      </p:ext>
    </p:extLst>
  </p:cSld>
  <p:clrMapOvr>
    <a:masterClrMapping/>
  </p:clrMapOvr>
  <p:transition spd="med">
    <p:circl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6360050" cy="10286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8071" y="-4730"/>
            <a:ext cx="24079200" cy="10286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807" y="7300453"/>
            <a:ext cx="2968883" cy="213759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870550" y="1479203"/>
            <a:ext cx="7201395" cy="2631490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/>
            <a:r>
              <a:rPr lang="en-US" sz="81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VƯỢT CHƯỚNG</a:t>
            </a:r>
          </a:p>
          <a:p>
            <a:pPr algn="ctr"/>
            <a:r>
              <a:rPr lang="en-US" sz="81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NGẠI VẬT</a:t>
            </a:r>
          </a:p>
        </p:txBody>
      </p:sp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044849" y="10907489"/>
            <a:ext cx="914400" cy="914400"/>
          </a:xfrm>
          <a:prstGeom prst="rect">
            <a:avLst/>
          </a:prstGeom>
        </p:spPr>
      </p:pic>
      <p:pic>
        <p:nvPicPr>
          <p:cNvPr id="6" name="Bike Ride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130949" y="1090748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10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75E-6 -3.82716E-6 L -3.75E-6 -0.07206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75E-6 -1.23457E-6 L -3.75E-6 -0.07207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9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72222E-7 0 L -1 0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96296E-6 L -1 2.96296E-6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uiExpand="1" build="allAtOnce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6383000" cy="10286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800" y="-38100"/>
            <a:ext cx="26060400" cy="10286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206" y="8543088"/>
            <a:ext cx="1849257" cy="10567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758" y="7300453"/>
            <a:ext cx="2968883" cy="2137595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86800" y="10515596"/>
            <a:ext cx="914400" cy="914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977" y="6489587"/>
            <a:ext cx="1911261" cy="932769"/>
          </a:xfrm>
          <a:prstGeom prst="rect">
            <a:avLst/>
          </a:prstGeom>
        </p:spPr>
      </p:pic>
      <p:pic>
        <p:nvPicPr>
          <p:cNvPr id="6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401293" y="10515597"/>
            <a:ext cx="914400" cy="9144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743200" y="439061"/>
            <a:ext cx="12858750" cy="24003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  <a:r>
              <a:rPr lang="vi-VN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Bất đẳng thức diễn tả khẳng định </a:t>
            </a:r>
            <a:endParaRPr lang="vi-VN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lớn hơn 8 là gì ?</a:t>
            </a:r>
            <a:endParaRPr lang="en-US" sz="4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743200" y="3186083"/>
            <a:ext cx="12858750" cy="195139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</a:p>
          <a:p>
            <a:pPr algn="ctr"/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&gt; 8</a:t>
            </a:r>
          </a:p>
        </p:txBody>
      </p:sp>
    </p:spTree>
    <p:extLst>
      <p:ext uri="{BB962C8B-B14F-4D97-AF65-F5344CB8AC3E}">
        <p14:creationId xmlns:p14="http://schemas.microsoft.com/office/powerpoint/2010/main" val="368304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306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-1 0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30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083 0 L -1.12083 0 " pathEditMode="relative" rAng="0" ptsTypes="AA">
                                      <p:cBhvr>
                                        <p:cTn id="4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1" grpId="0" animBg="1"/>
      <p:bldP spid="11" grpId="1" animBg="1"/>
      <p:bldP spid="17" grpId="0" animBg="1"/>
      <p:bldP spid="17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8101"/>
            <a:ext cx="16306800" cy="10286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0600" y="38101"/>
            <a:ext cx="21336000" cy="10286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369" y="8457690"/>
            <a:ext cx="1118010" cy="11180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758" y="7300453"/>
            <a:ext cx="2968883" cy="2137595"/>
          </a:xfrm>
          <a:prstGeom prst="rect">
            <a:avLst/>
          </a:prstGeom>
        </p:spPr>
      </p:pic>
      <p:pic>
        <p:nvPicPr>
          <p:cNvPr id="8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86800" y="10515599"/>
            <a:ext cx="914400" cy="9144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977" y="6489587"/>
            <a:ext cx="1911261" cy="932769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254336" y="10466610"/>
            <a:ext cx="914400" cy="9144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743200" y="439061"/>
            <a:ext cx="12858750" cy="24003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vi-VN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 đẳng thức diễn tả khẳng định </a:t>
            </a:r>
            <a:endParaRPr lang="vi-VN" sz="4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y lớn hơn hoặc bằng 0 là gì ?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735179" y="3081827"/>
            <a:ext cx="12858750" cy="2937450"/>
            <a:chOff x="2743200" y="3067956"/>
            <a:chExt cx="12858750" cy="1951395"/>
          </a:xfrm>
        </p:grpSpPr>
        <p:sp>
          <p:nvSpPr>
            <p:cNvPr id="14" name="Rectangle 13"/>
            <p:cNvSpPr/>
            <p:nvPr/>
          </p:nvSpPr>
          <p:spPr>
            <a:xfrm>
              <a:off x="2743200" y="3067956"/>
              <a:ext cx="12858750" cy="1951395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r>
                <a:rPr lang="en-US" sz="4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án</a:t>
              </a:r>
              <a:r>
                <a:rPr lang="en-US" sz="4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4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2.</a:t>
              </a:r>
            </a:p>
            <a:p>
              <a:pPr algn="ctr"/>
              <a:r>
                <a:rPr lang="en-US" sz="4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graphicFrame>
          <p:nvGraphicFramePr>
            <p:cNvPr id="2" name="Objec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3307787"/>
                </p:ext>
              </p:extLst>
            </p:nvPr>
          </p:nvGraphicFramePr>
          <p:xfrm>
            <a:off x="8127420" y="4208536"/>
            <a:ext cx="2159000" cy="6565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2" imgW="355320" imgH="203040" progId="Equation.DSMT4">
                    <p:embed/>
                  </p:oleObj>
                </mc:Choice>
                <mc:Fallback>
                  <p:oleObj name="Equation" r:id="rId12" imgW="355320" imgH="2030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8127420" y="4208536"/>
                          <a:ext cx="2159000" cy="65654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81168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306"/>
                            </p:stCondLst>
                            <p:childTnLst>
                              <p:par>
                                <p:cTn id="4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6 L -1 -3.7037E-6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6 L -1 -3.7037E-6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3" grpId="0" animBg="1"/>
      <p:bldP spid="1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C6B6332-67B8-945B-60CD-EEC95CF8B508}"/>
              </a:ext>
            </a:extLst>
          </p:cNvPr>
          <p:cNvSpPr/>
          <p:nvPr/>
        </p:nvSpPr>
        <p:spPr>
          <a:xfrm>
            <a:off x="381000" y="1714500"/>
            <a:ext cx="54102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8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" name="Video chưa đặt tên ‐ Được tạo bằng Clipcham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9070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6002000" cy="10286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"/>
            <a:ext cx="23850600" cy="10286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872" y="8259784"/>
            <a:ext cx="2157972" cy="17007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758" y="7300453"/>
            <a:ext cx="2968883" cy="2137595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86800" y="10907484"/>
            <a:ext cx="914400" cy="9144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977" y="6489587"/>
            <a:ext cx="1911261" cy="932769"/>
          </a:xfrm>
          <a:prstGeom prst="rect">
            <a:avLst/>
          </a:prstGeom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093644" y="10907484"/>
            <a:ext cx="914400" cy="9144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743200" y="439061"/>
            <a:ext cx="12858750" cy="24003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  <a:r>
              <a:rPr lang="vi-VN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Hãy cho biết các bất đẳng thức được tạo thành khi cộng hai vế của bất đẳng thức m &gt; 5 với −4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743200" y="3067956"/>
            <a:ext cx="12858750" cy="2801147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endParaRPr lang="vi-VN" sz="4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– 4 &gt; 1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60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6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06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06"/>
                            </p:stCondLst>
                            <p:childTnLst>
                              <p:par>
                                <p:cTn id="4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0 L -1 0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L -1 0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6383000" cy="10286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0" y="1"/>
            <a:ext cx="22707600" cy="10286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6124" y="8338363"/>
            <a:ext cx="1994777" cy="16928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758" y="7300453"/>
            <a:ext cx="2968883" cy="2137595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86800" y="10907484"/>
            <a:ext cx="914400" cy="9144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977" y="6489587"/>
            <a:ext cx="1911261" cy="932769"/>
          </a:xfrm>
          <a:prstGeom prst="rect">
            <a:avLst/>
          </a:prstGeom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013700" y="10867710"/>
            <a:ext cx="914400" cy="9144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743200" y="439061"/>
            <a:ext cx="12858750" cy="24003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vi-VN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cho biết các bất đẳng thức được tạo thành khi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hân hai vế của bất đẳng thức x &gt; 1 với 3, rồi tiếp tục cộng với 2</a:t>
            </a:r>
            <a:endParaRPr lang="en-US" sz="4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743200" y="3067956"/>
            <a:ext cx="12858750" cy="195139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endParaRPr lang="vi-VN" sz="4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3x + 2 &gt; 5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8334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6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06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06"/>
                            </p:stCondLst>
                            <p:childTnLst>
                              <p:par>
                                <p:cTn id="4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-1 0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-1 0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250"/>
            <a:ext cx="16840200" cy="10286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200" y="38101"/>
            <a:ext cx="20421600" cy="10286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157" y="8369249"/>
            <a:ext cx="1385130" cy="12757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758" y="7300453"/>
            <a:ext cx="2968883" cy="21375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79725" y="7519892"/>
            <a:ext cx="941213" cy="116628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7622" y="8161309"/>
            <a:ext cx="968654" cy="1655762"/>
          </a:xfrm>
          <a:prstGeom prst="rect">
            <a:avLst/>
          </a:prstGeom>
        </p:spPr>
      </p:pic>
      <p:sp>
        <p:nvSpPr>
          <p:cNvPr id="14" name="Wave 13"/>
          <p:cNvSpPr/>
          <p:nvPr/>
        </p:nvSpPr>
        <p:spPr>
          <a:xfrm>
            <a:off x="3859307" y="4150517"/>
            <a:ext cx="5748617" cy="1218254"/>
          </a:xfrm>
          <a:prstGeom prst="wave">
            <a:avLst>
              <a:gd name="adj1" fmla="val 6529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r>
              <a:rPr lang="en-US" sz="9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CHÀO MỪNG TÍ XÌ TRUM VỀ NHÀ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28891" y="7071854"/>
            <a:ext cx="1240317" cy="1240317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686800" y="10760528"/>
            <a:ext cx="914400" cy="9144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977" y="6489587"/>
            <a:ext cx="1911261" cy="932769"/>
          </a:xfrm>
          <a:prstGeom prst="rect">
            <a:avLst/>
          </a:prstGeom>
        </p:spPr>
      </p:pic>
      <p:pic>
        <p:nvPicPr>
          <p:cNvPr id="8" name="Skip To My Lo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805643" y="10819427"/>
            <a:ext cx="914400" cy="914400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470966" y="10819427"/>
            <a:ext cx="914400" cy="9144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743200" y="439061"/>
            <a:ext cx="12858750" cy="24003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5. </a:t>
            </a:r>
            <a:r>
              <a:rPr lang="vi-VN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sánh hai số x và y trong trường hợp sau: </a:t>
            </a:r>
            <a:r>
              <a:rPr lang="es-E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−7x + 1 &gt; −7y + 1</a:t>
            </a:r>
            <a:endParaRPr lang="vi-VN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743200" y="3067956"/>
            <a:ext cx="12858750" cy="195139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5. </a:t>
            </a:r>
            <a:r>
              <a:rPr lang="vi-VN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vi-VN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&lt; y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49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6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06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06"/>
                            </p:stCondLst>
                            <p:childTnLst>
                              <p:par>
                                <p:cTn id="4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58025E-6 L -1 3.58025E-6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6 L -1 -3.7037E-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388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28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4" grpId="0" animBg="1"/>
      <p:bldP spid="17" grpId="0" animBg="1"/>
      <p:bldP spid="17" grpId="1" animBg="1"/>
      <p:bldP spid="18" grpId="0" animBg="1"/>
      <p:bldP spid="18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Diagonal Corner Rectangle 4"/>
          <p:cNvSpPr/>
          <p:nvPr/>
        </p:nvSpPr>
        <p:spPr>
          <a:xfrm>
            <a:off x="152400" y="342900"/>
            <a:ext cx="18135600" cy="5638800"/>
          </a:xfrm>
          <a:prstGeom prst="snip2DiagRect">
            <a:avLst/>
          </a:prstGeom>
          <a:solidFill>
            <a:schemeClr val="accent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CÁCH CHƠI</a:t>
            </a:r>
          </a:p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>
                <a:solidFill>
                  <a:schemeClr val="bg1">
                    <a:lumMod val="85000"/>
                  </a:schemeClr>
                </a:solidFill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925800" y="2857500"/>
            <a:ext cx="2231265" cy="223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293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25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33400" y="5198150"/>
            <a:ext cx="17297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b="1" dirty="0">
                <a:solidFill>
                  <a:srgbClr val="008000"/>
                </a:solidFill>
                <a:latin typeface="+mj-lt"/>
              </a:rPr>
              <a:t>Lời giải:</a:t>
            </a:r>
            <a:endParaRPr lang="vi-VN" sz="3600" dirty="0">
              <a:solidFill>
                <a:srgbClr val="000000"/>
              </a:solidFill>
              <a:latin typeface="+mj-lt"/>
            </a:endParaRPr>
          </a:p>
          <a:p>
            <a:pPr algn="just"/>
            <a:r>
              <a:rPr lang="vi-VN" sz="3600" dirty="0">
                <a:solidFill>
                  <a:srgbClr val="000000"/>
                </a:solidFill>
                <a:latin typeface="+mj-lt"/>
              </a:rPr>
              <a:t>Theo đề bài ra thì b vừa là số tuổi của bạn Mai vừa là số cân nặng của bạn Mai.</a:t>
            </a:r>
          </a:p>
          <a:p>
            <a:pPr algn="just"/>
            <a:r>
              <a:rPr lang="vi-VN" sz="3600" dirty="0">
                <a:solidFill>
                  <a:srgbClr val="000000"/>
                </a:solidFill>
                <a:latin typeface="+mj-lt"/>
              </a:rPr>
              <a:t>Mà số tuổi và số cân nặng của bạn Mai là khác nhau.</a:t>
            </a:r>
          </a:p>
          <a:p>
            <a:pPr algn="just"/>
            <a:r>
              <a:rPr lang="vi-VN" sz="3600" dirty="0">
                <a:solidFill>
                  <a:srgbClr val="000000"/>
                </a:solidFill>
                <a:latin typeface="+mj-lt"/>
              </a:rPr>
              <a:t>Vậy cách lập luận trên sai vì gọi số tuổi của bạn Mai và số cân nặng của bạn Mai đều là b.</a:t>
            </a:r>
            <a:endParaRPr lang="vi-VN" sz="3600" b="0" i="0" dirty="0">
              <a:solidFill>
                <a:srgbClr val="000000"/>
              </a:solidFill>
              <a:effectLst/>
              <a:latin typeface="+mj-l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85800" y="495300"/>
            <a:ext cx="16535400" cy="4154984"/>
            <a:chOff x="792480" y="1943100"/>
            <a:chExt cx="16916400" cy="4154984"/>
          </a:xfrm>
        </p:grpSpPr>
        <p:sp>
          <p:nvSpPr>
            <p:cNvPr id="2" name="TextBox 1"/>
            <p:cNvSpPr txBox="1"/>
            <p:nvPr/>
          </p:nvSpPr>
          <p:spPr>
            <a:xfrm>
              <a:off x="792480" y="1943100"/>
              <a:ext cx="16916400" cy="415498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endParaRPr lang="vi-VN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vi-VN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vi-VN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 lỗi </a:t>
              </a:r>
              <a:r>
                <a:rPr lang="vi-VN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sai</a:t>
              </a:r>
              <a:r>
                <a:rPr lang="vi-VN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trong lập luận sau:</a:t>
              </a:r>
            </a:p>
            <a:p>
              <a:r>
                <a:rPr lang="vi-VN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 Trang nhỏ tuổi hơn bạn Mai, bạn Mai nhẹ cân hơn bạn Tín. Gọi a và b lần lượt là số tuổi của bạn Trang và bạn Mai; b và c là số cân nặng của bạn Mai và bạn Tín. Vì a &lt; b và b &lt; c nên theo tính chất bắc cầu ta suy ra a &lt; c. Vậy bạn Trang nhỏ tuổi hơn bạn Tín.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853440" y="1986141"/>
              <a:ext cx="16779240" cy="707886"/>
            </a:xfrm>
            <a:prstGeom prst="rect">
              <a:avLst/>
            </a:prstGeom>
            <a:solidFill>
              <a:srgbClr val="00B050"/>
            </a:solidFill>
          </p:spPr>
          <p:txBody>
            <a:bodyPr wrap="square" rtlCol="0">
              <a:spAutoFit/>
            </a:bodyPr>
            <a:lstStyle/>
            <a:p>
              <a:r>
                <a:rPr lang="vi-VN" sz="4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 vui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21311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57200" y="239643"/>
            <a:ext cx="16764000" cy="4410641"/>
            <a:chOff x="457200" y="239643"/>
            <a:chExt cx="16764000" cy="4410641"/>
          </a:xfrm>
        </p:grpSpPr>
        <p:grpSp>
          <p:nvGrpSpPr>
            <p:cNvPr id="4" name="Group 3"/>
            <p:cNvGrpSpPr/>
            <p:nvPr/>
          </p:nvGrpSpPr>
          <p:grpSpPr>
            <a:xfrm>
              <a:off x="685800" y="495300"/>
              <a:ext cx="16535400" cy="4154984"/>
              <a:chOff x="792480" y="1943100"/>
              <a:chExt cx="16916400" cy="4154984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792480" y="1943100"/>
                <a:ext cx="16916400" cy="415498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  <a:prstDash val="solid"/>
              </a:ln>
            </p:spPr>
            <p:txBody>
              <a:bodyPr wrap="square" rtlCol="0">
                <a:spAutoFit/>
              </a:bodyPr>
              <a:lstStyle/>
              <a:p>
                <a:endParaRPr 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vi-VN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 bài học này, em đã làm được những gì?</a:t>
                </a:r>
              </a:p>
              <a:p>
                <a:r>
                  <a:rPr lang="vi-VN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 </a:t>
                </a:r>
                <a:r>
                  <a:rPr lang="vi-VN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Nhận biết được thứ tự trên tập hợp các số thực.</a:t>
                </a:r>
              </a:p>
              <a:p>
                <a:r>
                  <a:rPr lang="vi-VN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 Nhận biết được bất đẳng thức và mô tả được một số tính chất cơ bản của bất đẳng thức (tính chất bắc cầu; tính chất liên hệ giữa thứ tự và phép cộng, phép nhân).</a:t>
                </a: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929640" y="1943100"/>
                <a:ext cx="16779240" cy="707886"/>
              </a:xfrm>
              <a:prstGeom prst="rect">
                <a:avLst/>
              </a:prstGeom>
              <a:solidFill>
                <a:srgbClr val="FFC000"/>
              </a:solidFill>
              <a:ln w="38100">
                <a:solidFill>
                  <a:srgbClr val="FFC000"/>
                </a:solidFill>
                <a:prstDash val="solid"/>
              </a:ln>
            </p:spPr>
            <p:txBody>
              <a:bodyPr wrap="square" rtlCol="0">
                <a:spAutoFit/>
              </a:bodyPr>
              <a:lstStyle/>
              <a:p>
                <a:endParaRPr lang="vi-VN" sz="4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17858" t="51011" r="78447" b="41216"/>
            <a:stretch/>
          </p:blipFill>
          <p:spPr>
            <a:xfrm>
              <a:off x="457200" y="239643"/>
              <a:ext cx="914400" cy="1219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9084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0726721">
            <a:off x="16116145" y="8308585"/>
            <a:ext cx="1939962" cy="1898738"/>
          </a:xfrm>
          <a:prstGeom prst="rect">
            <a:avLst/>
          </a:prstGeom>
        </p:spPr>
      </p:pic>
      <p:grpSp>
        <p:nvGrpSpPr>
          <p:cNvPr id="15" name="Google Shape;1097;p63"/>
          <p:cNvGrpSpPr/>
          <p:nvPr/>
        </p:nvGrpSpPr>
        <p:grpSpPr>
          <a:xfrm>
            <a:off x="567794" y="3484309"/>
            <a:ext cx="4906025" cy="4554790"/>
            <a:chOff x="1026411" y="3000040"/>
            <a:chExt cx="4447408" cy="4574994"/>
          </a:xfrm>
        </p:grpSpPr>
        <p:sp>
          <p:nvSpPr>
            <p:cNvPr id="16" name="Google Shape;1098;p63"/>
            <p:cNvSpPr/>
            <p:nvPr/>
          </p:nvSpPr>
          <p:spPr>
            <a:xfrm rot="10800000">
              <a:off x="1026411" y="3000040"/>
              <a:ext cx="4447408" cy="4574994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Google Shape;1100;p63"/>
            <p:cNvSpPr txBox="1"/>
            <p:nvPr/>
          </p:nvSpPr>
          <p:spPr>
            <a:xfrm>
              <a:off x="1215181" y="4119901"/>
              <a:ext cx="4030937" cy="19475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Ghi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nhớ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kiến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thức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trọng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tâm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trong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bài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. </a:t>
              </a:r>
              <a:endParaRPr sz="40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9" name="Google Shape;1101;p63"/>
          <p:cNvGrpSpPr/>
          <p:nvPr/>
        </p:nvGrpSpPr>
        <p:grpSpPr>
          <a:xfrm>
            <a:off x="6019800" y="3484310"/>
            <a:ext cx="5292503" cy="4554790"/>
            <a:chOff x="6899689" y="2868931"/>
            <a:chExt cx="4797758" cy="3798570"/>
          </a:xfrm>
        </p:grpSpPr>
        <p:sp>
          <p:nvSpPr>
            <p:cNvPr id="20" name="Google Shape;1102;p63"/>
            <p:cNvSpPr/>
            <p:nvPr/>
          </p:nvSpPr>
          <p:spPr>
            <a:xfrm rot="10800000">
              <a:off x="6899689" y="2868931"/>
              <a:ext cx="4797758" cy="3798570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Google Shape;1104;p63"/>
            <p:cNvSpPr txBox="1"/>
            <p:nvPr/>
          </p:nvSpPr>
          <p:spPr>
            <a:xfrm>
              <a:off x="7008720" y="3798739"/>
              <a:ext cx="4632565" cy="16170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Hoàn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thành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bài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tập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trong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SGK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trang</a:t>
              </a:r>
              <a:r>
                <a:rPr lang="en-US" sz="400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28; 29.</a:t>
              </a:r>
              <a:endParaRPr sz="40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23" name="Google Shape;1105;p63"/>
          <p:cNvGrpSpPr/>
          <p:nvPr/>
        </p:nvGrpSpPr>
        <p:grpSpPr>
          <a:xfrm>
            <a:off x="11751630" y="3484309"/>
            <a:ext cx="5469100" cy="4554790"/>
            <a:chOff x="12263298" y="3009914"/>
            <a:chExt cx="4957847" cy="4565119"/>
          </a:xfrm>
        </p:grpSpPr>
        <p:sp>
          <p:nvSpPr>
            <p:cNvPr id="24" name="Google Shape;1106;p63"/>
            <p:cNvSpPr/>
            <p:nvPr/>
          </p:nvSpPr>
          <p:spPr>
            <a:xfrm rot="10800000">
              <a:off x="12263298" y="3009914"/>
              <a:ext cx="4957847" cy="4565119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Google Shape;1108;p63"/>
            <p:cNvSpPr txBox="1"/>
            <p:nvPr/>
          </p:nvSpPr>
          <p:spPr>
            <a:xfrm>
              <a:off x="12472322" y="3507686"/>
              <a:ext cx="4539800" cy="28687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Chuẩn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bị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bài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mới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:</a:t>
              </a:r>
            </a:p>
            <a:p>
              <a:pPr lvl="0" algn="ctr">
                <a:lnSpc>
                  <a:spcPct val="150000"/>
                </a:lnSpc>
              </a:pP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2: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Bất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bậc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ẩn</a:t>
              </a:r>
              <a:endParaRPr sz="4000" b="1" i="1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572000" y="1025690"/>
            <a:ext cx="9220200" cy="1447800"/>
            <a:chOff x="5272240" y="162426"/>
            <a:chExt cx="9220200" cy="1447800"/>
          </a:xfrm>
        </p:grpSpPr>
        <p:sp>
          <p:nvSpPr>
            <p:cNvPr id="30" name="Rounded Rectangle 29"/>
            <p:cNvSpPr/>
            <p:nvPr/>
          </p:nvSpPr>
          <p:spPr>
            <a:xfrm>
              <a:off x="5272240" y="162426"/>
              <a:ext cx="9220200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TextBox 5"/>
            <p:cNvSpPr txBox="1"/>
            <p:nvPr/>
          </p:nvSpPr>
          <p:spPr>
            <a:xfrm>
              <a:off x="5638800" y="310816"/>
              <a:ext cx="8539951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600"/>
                </a:lnSpc>
              </a:pPr>
              <a:r>
                <a:rPr lang="en-US" sz="4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HƯỚNG DẪN VỀ NHÀ</a:t>
              </a:r>
              <a:endPara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3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925800" y="201996"/>
            <a:ext cx="1894621" cy="1960798"/>
          </a:xfrm>
          <a:prstGeom prst="rect">
            <a:avLst/>
          </a:prstGeom>
        </p:spPr>
      </p:pic>
      <p:pic>
        <p:nvPicPr>
          <p:cNvPr id="34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5849" y="8143850"/>
            <a:ext cx="2196352" cy="2061825"/>
          </a:xfrm>
          <a:prstGeom prst="rect">
            <a:avLst/>
          </a:prstGeom>
        </p:spPr>
      </p:pic>
      <p:pic>
        <p:nvPicPr>
          <p:cNvPr id="3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67793" y="164914"/>
            <a:ext cx="2324441" cy="2761937"/>
          </a:xfrm>
          <a:prstGeom prst="rect">
            <a:avLst/>
          </a:prstGeom>
        </p:spPr>
      </p:pic>
    </p:spTree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36294" y="1257300"/>
            <a:ext cx="15087600" cy="62029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86138"/>
            <a:ext cx="6096000" cy="5880713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 flipH="1">
            <a:off x="14988996" y="1129892"/>
            <a:ext cx="1734898" cy="1795496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316200" y="7725314"/>
            <a:ext cx="4582210" cy="228537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664994" y="2122049"/>
            <a:ext cx="13030200" cy="3347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ƠN CÁC EM </a:t>
            </a:r>
          </a:p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 LẮNG NGHE BÀI HỌC!</a:t>
            </a:r>
          </a:p>
        </p:txBody>
      </p:sp>
    </p:spTree>
    <p:extLst>
      <p:ext uri="{BB962C8B-B14F-4D97-AF65-F5344CB8AC3E}">
        <p14:creationId xmlns:p14="http://schemas.microsoft.com/office/powerpoint/2010/main" val="1521356636"/>
      </p:ext>
    </p:extLst>
  </p:cSld>
  <p:clrMapOvr>
    <a:masterClrMapping/>
  </p:clrMapOvr>
  <p:transition spd="med">
    <p:split orient="vert" dir="in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736E5-0F12-862C-BE1A-7BE3C7942A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" y="266700"/>
            <a:ext cx="17373600" cy="1489075"/>
          </a:xfrm>
        </p:spPr>
        <p:txBody>
          <a:bodyPr>
            <a:normAutofit/>
          </a:bodyPr>
          <a:lstStyle/>
          <a:p>
            <a:r>
              <a:rPr lang="en-US" sz="8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BÀI TẬP SÁCH GIÁO KHOA</a:t>
            </a:r>
            <a:endParaRPr lang="vi-VN" sz="80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66800" y="1755775"/>
            <a:ext cx="123340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 trang 28 Toán 9 Tập 1: 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 các dấu &gt;, &lt;, ≥, ≤ để diễn tả: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099457" y="2504807"/>
            <a:ext cx="16265842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a) Tốc độ v đúng quy định với biển báo giao thông ở Hình 4a.</a:t>
            </a:r>
            <a:endParaRPr kumimoji="0" lang="vi-VN" altLang="vi-VN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b) Trọng tải P của toàn bộ xe khi đi qua cầu đúng quy định với biển báo giao thông ở Hình 4b.</a:t>
            </a:r>
            <a:endParaRPr kumimoji="0" lang="vi-VN" altLang="vi-VN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14338" name="Picture 2" descr="Bài 1 trang 28 Toán 9 Tập 1 Chân trời sáng tạo | Giải Toán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1" y="3891180"/>
            <a:ext cx="7532914" cy="3004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16978" y="6554570"/>
            <a:ext cx="17830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 giải:</a:t>
            </a:r>
            <a:endParaRPr lang="vi-VN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Trong Hình 4a, biển báo chỉ tốc độ tối đa cho phép là 70 km/h.                  </a:t>
            </a:r>
            <a:endParaRPr lang="vi-VN" sz="36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00400" y="7650022"/>
            <a:ext cx="5029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đó ta có v ≤ 70.</a:t>
            </a:r>
          </a:p>
        </p:txBody>
      </p:sp>
      <p:sp>
        <p:nvSpPr>
          <p:cNvPr id="9" name="Rectangle 8"/>
          <p:cNvSpPr/>
          <p:nvPr/>
        </p:nvSpPr>
        <p:spPr>
          <a:xfrm>
            <a:off x="304800" y="8450111"/>
            <a:ext cx="17373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Trong Hình 4a, biển báo chỉ trọng tải P của toàn bộ xe khi đi qua cầu không vượt quá 10 tấn.                 </a:t>
            </a:r>
          </a:p>
        </p:txBody>
      </p:sp>
      <p:sp>
        <p:nvSpPr>
          <p:cNvPr id="8" name="Rectangle 7"/>
          <p:cNvSpPr/>
          <p:nvPr/>
        </p:nvSpPr>
        <p:spPr>
          <a:xfrm>
            <a:off x="3200400" y="9327274"/>
            <a:ext cx="37422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đó ta có P ≤ 10.</a:t>
            </a:r>
          </a:p>
        </p:txBody>
      </p:sp>
    </p:spTree>
    <p:extLst>
      <p:ext uri="{BB962C8B-B14F-4D97-AF65-F5344CB8AC3E}">
        <p14:creationId xmlns:p14="http://schemas.microsoft.com/office/powerpoint/2010/main" val="1735822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7" grpId="0"/>
      <p:bldP spid="9" grpId="0"/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736E5-0F12-862C-BE1A-7BE3C7942A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" y="266700"/>
            <a:ext cx="17373600" cy="1489075"/>
          </a:xfrm>
        </p:spPr>
        <p:txBody>
          <a:bodyPr>
            <a:normAutofit/>
          </a:bodyPr>
          <a:lstStyle/>
          <a:p>
            <a:r>
              <a:rPr lang="en-US" sz="8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BÀI TẬP SÁCH GIÁO KHOA</a:t>
            </a:r>
            <a:endParaRPr lang="vi-VN" sz="80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75921" y="1755775"/>
            <a:ext cx="164313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 trang 29 Toán 9 Tập 1: 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chỉ ra các bất đẳng thức diễn tả mỗi khẳng định sau: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08578" y="2423877"/>
            <a:ext cx="161840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m lớn hơn 8;                                          b) n nhỏ hơn 21;</a:t>
            </a:r>
          </a:p>
          <a:p>
            <a:pPr algn="just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x nhỏ hơn hoặc bằng 4;                         d) y lớn hơn hoặc bằng 0.</a:t>
            </a:r>
            <a:endParaRPr lang="vi-VN" sz="36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79978" y="3645977"/>
            <a:ext cx="166412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 giải:</a:t>
            </a:r>
            <a:endParaRPr lang="vi-VN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Bất đẳng thức diễn tả m lớn hơn 8 là: m &gt; 8.</a:t>
            </a:r>
          </a:p>
        </p:txBody>
      </p:sp>
      <p:sp>
        <p:nvSpPr>
          <p:cNvPr id="6" name="Rectangle 5"/>
          <p:cNvSpPr/>
          <p:nvPr/>
        </p:nvSpPr>
        <p:spPr>
          <a:xfrm>
            <a:off x="579978" y="4878169"/>
            <a:ext cx="166412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Bất đẳng thức diễn tả n nhỏ hơn 21 là: n &lt; 21.</a:t>
            </a:r>
          </a:p>
        </p:txBody>
      </p:sp>
      <p:sp>
        <p:nvSpPr>
          <p:cNvPr id="7" name="Rectangle 6"/>
          <p:cNvSpPr/>
          <p:nvPr/>
        </p:nvSpPr>
        <p:spPr>
          <a:xfrm>
            <a:off x="566057" y="5547203"/>
            <a:ext cx="166412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Bất đẳng thức diễn tả x nhỏ hơn hoặc bằng 4 là: x ≤ 4.</a:t>
            </a:r>
          </a:p>
        </p:txBody>
      </p:sp>
      <p:sp>
        <p:nvSpPr>
          <p:cNvPr id="8" name="Rectangle 7"/>
          <p:cNvSpPr/>
          <p:nvPr/>
        </p:nvSpPr>
        <p:spPr>
          <a:xfrm>
            <a:off x="566057" y="6248100"/>
            <a:ext cx="166412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Bất đẳng thức diễn tả y lớn hơn hoặc bằng 0 là: y ≥ 0.</a:t>
            </a:r>
            <a:endParaRPr lang="vi-VN" sz="36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0740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4648199" y="265083"/>
            <a:ext cx="12305173" cy="1419442"/>
            <a:chOff x="5420131" y="238626"/>
            <a:chExt cx="5765227" cy="1447800"/>
          </a:xfrm>
        </p:grpSpPr>
        <p:sp>
          <p:nvSpPr>
            <p:cNvPr id="21" name="Rounded Rectangle 20"/>
            <p:cNvSpPr/>
            <p:nvPr/>
          </p:nvSpPr>
          <p:spPr>
            <a:xfrm>
              <a:off x="5420131" y="238626"/>
              <a:ext cx="5765227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5"/>
            <p:cNvSpPr txBox="1"/>
            <p:nvPr/>
          </p:nvSpPr>
          <p:spPr>
            <a:xfrm>
              <a:off x="5638801" y="342901"/>
              <a:ext cx="5065119" cy="125570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600"/>
                </a:lnSpc>
              </a:pPr>
              <a:r>
                <a:rPr lang="vi-VN" sz="6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KHỞI ĐỘNG</a:t>
              </a:r>
              <a:endPara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4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297400" y="695121"/>
            <a:ext cx="1173320" cy="1045322"/>
          </a:xfrm>
          <a:prstGeom prst="rect">
            <a:avLst/>
          </a:prstGeom>
        </p:spPr>
      </p:pic>
      <p:pic>
        <p:nvPicPr>
          <p:cNvPr id="2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585125">
            <a:off x="258002" y="561563"/>
            <a:ext cx="2183861" cy="5598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624" y="586594"/>
            <a:ext cx="1554615" cy="1438781"/>
          </a:xfrm>
          <a:prstGeom prst="rect">
            <a:avLst/>
          </a:prstGeom>
        </p:spPr>
      </p:pic>
      <p:pic>
        <p:nvPicPr>
          <p:cNvPr id="27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957852" flipH="1">
            <a:off x="17140829" y="8369615"/>
            <a:ext cx="1124729" cy="164960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63044" y="2411006"/>
            <a:ext cx="16535400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xách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endParaRPr lang="vi-VN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2624" y="6023897"/>
            <a:ext cx="16625820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bay?</a:t>
            </a:r>
            <a:endParaRPr lang="vi-VN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1264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62000" y="835430"/>
            <a:ext cx="153349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 trang 29 Toán 9 Tập 1: 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cho biết các bất đẳng thức được tạo thành khi: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2000" y="1530747"/>
            <a:ext cx="1676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Cộng hai vế của bất đẳng thức m &gt; 5 với −4;</a:t>
            </a:r>
          </a:p>
          <a:p>
            <a:pPr algn="just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Cộng hai vế của bất đẳng thức x</a:t>
            </a:r>
            <a:r>
              <a:rPr lang="vi-VN" sz="360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≤ y + 1 với 9;</a:t>
            </a:r>
          </a:p>
          <a:p>
            <a:pPr algn="just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Nhân hai vế của bất đẳng thức x &gt; 1 với 3, rồi tiếp tục cộng với 2;</a:t>
            </a:r>
          </a:p>
          <a:p>
            <a:pPr algn="just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Cộng hai vế của bất đẳng thức m ≤ −1 với −1, rồi tiếp tục cộng với −7.</a:t>
            </a:r>
            <a:endParaRPr lang="vi-VN" sz="36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" y="3852315"/>
            <a:ext cx="16916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 giải:</a:t>
            </a:r>
            <a:endParaRPr lang="vi-VN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Cộng hai vế của bất đẳng thức m &gt; 5 với −4 ta được: m – 4 &gt; 5 – 4 suy ra m – 4 &gt; 1.</a:t>
            </a:r>
          </a:p>
          <a:p>
            <a:pPr algn="just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Vậy bất đẳng thức được tạo thành là m – 4 &gt; 1.</a:t>
            </a:r>
            <a:endParaRPr lang="vi-VN" sz="36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76200" y="5619885"/>
            <a:ext cx="18440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b)Cộng hai vế của bất đẳng thức x</a:t>
            </a:r>
            <a:r>
              <a:rPr lang="vi-VN" sz="360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≤ y + 1 với 9 ta được: x</a:t>
            </a:r>
            <a:r>
              <a:rPr lang="vi-VN" sz="360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+ 9 ≤ y + 1 + 9 suy ra x</a:t>
            </a:r>
            <a:r>
              <a:rPr lang="vi-VN" sz="360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+ 9 ≤ y + 10.</a:t>
            </a:r>
          </a:p>
          <a:p>
            <a:pPr algn="just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Vậy bất đẳng thức được tạo thành là x</a:t>
            </a:r>
            <a:r>
              <a:rPr lang="vi-VN" sz="360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+ 9 ≤ y + 10.</a:t>
            </a:r>
            <a:endParaRPr lang="vi-VN" sz="36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01110" y="114300"/>
            <a:ext cx="825668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BÀI TẬP SÁCH GIÁO KHOA</a:t>
            </a:r>
            <a:endParaRPr lang="vi-VN" sz="4000" dirty="0"/>
          </a:p>
        </p:txBody>
      </p:sp>
      <p:sp>
        <p:nvSpPr>
          <p:cNvPr id="8" name="Rectangle 7"/>
          <p:cNvSpPr/>
          <p:nvPr/>
        </p:nvSpPr>
        <p:spPr>
          <a:xfrm>
            <a:off x="152400" y="6833458"/>
            <a:ext cx="17983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Nhân hai vế của bất đẳng thức x &gt; 1 với 3, rồi tiếp tục cộng với 2 ta được: 3x &gt; 3 . 1</a:t>
            </a:r>
          </a:p>
          <a:p>
            <a:pPr algn="just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3x + 2 &gt; 3 . 1 + 2 suy ra  3x + 2 &gt; 5.</a:t>
            </a:r>
          </a:p>
          <a:p>
            <a:pPr algn="just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Vậy bất đẳng thức được tạo thành là 3x + 2 &gt; 5.</a:t>
            </a:r>
            <a:endParaRPr lang="vi-VN" sz="36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8532674"/>
            <a:ext cx="17221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Cộng vào hai vế của bất đẳng thức m ≤ −1 với −1, rồi tiếp tục cộng với −7 ta được:</a:t>
            </a:r>
          </a:p>
          <a:p>
            <a:pPr algn="just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m − 1 ≤ −1 −1  suy ra m − 1 ≤ −2 hay m − 1 − 7 ≤ −2 − 7 suy ra m – 8  ≤ −9</a:t>
            </a:r>
          </a:p>
          <a:p>
            <a:pPr algn="just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Vậy bất đẳng thức được tạo thành là m – 8  ≤ −9.</a:t>
            </a:r>
            <a:endParaRPr lang="vi-VN" sz="36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072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8" grpId="0"/>
      <p:bldP spid="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301110" y="114300"/>
            <a:ext cx="74477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BÀI TẬP SÁCH GIÁO KHOA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16429" y="793288"/>
            <a:ext cx="147770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 trang 29 Toán 9 Tập 1: 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sánh hai số x và y trong mỗi trường hợp sau: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99456" y="1501446"/>
            <a:ext cx="15131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x + 5 &gt; y + 5;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s-E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−11x ≤ −11y;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s-E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3x – 5 &lt; 3y – 5;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s-E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−7x + 1 &gt; −7y + 1.</a:t>
            </a:r>
            <a:endParaRPr lang="es-ES" sz="36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16429" y="2306765"/>
            <a:ext cx="15163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 giải:</a:t>
            </a:r>
            <a:endParaRPr lang="vi-VN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Cộng vào hai vế của bất đẳng thức x + 5 &gt; y + 5 với –5 ta được:</a:t>
            </a:r>
          </a:p>
          <a:p>
            <a:pPr algn="just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+ 5 – 5 &gt; y + 5 – 5 suy ra  x &gt; y  Vậy x &gt; y.     </a:t>
            </a:r>
            <a:endParaRPr lang="vi-VN" sz="36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87829" y="5543591"/>
            <a:ext cx="15621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Cộng vào hai vế của bất đẳng thức 3x – 5 &lt; 3y – 5 với 5 ta được:</a:t>
            </a:r>
          </a:p>
          <a:p>
            <a:pPr algn="just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3x – 5 + 5 &lt; 3y – 5 + 5  suy ra  3x &lt; 3y.</a:t>
            </a:r>
            <a:endParaRPr lang="vi-VN" sz="36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816429" y="4040517"/>
            <a:ext cx="16230600" cy="1538653"/>
            <a:chOff x="816429" y="4538389"/>
            <a:chExt cx="16230600" cy="1538653"/>
          </a:xfrm>
        </p:grpSpPr>
        <p:sp>
          <p:nvSpPr>
            <p:cNvPr id="8" name="Rectangle 7"/>
            <p:cNvSpPr/>
            <p:nvPr/>
          </p:nvSpPr>
          <p:spPr>
            <a:xfrm>
              <a:off x="816429" y="4642203"/>
              <a:ext cx="1623060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b) Nhân cả hai vế của bất đẳng thức −11x ≤ −11y với          ta được:</a:t>
              </a:r>
            </a:p>
            <a:p>
              <a:pPr algn="just"/>
              <a:r>
                <a:rPr lang="vi-VN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                  suy ra   x ≥ y.  Vậy x ≥ y.</a:t>
              </a:r>
              <a:endParaRPr lang="vi-VN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5" name="Object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78658050"/>
                </p:ext>
              </p:extLst>
            </p:nvPr>
          </p:nvGraphicFramePr>
          <p:xfrm>
            <a:off x="10782753" y="4538389"/>
            <a:ext cx="641350" cy="9249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215640" imgH="393480" progId="Equation.DSMT4">
                    <p:embed/>
                  </p:oleObj>
                </mc:Choice>
                <mc:Fallback>
                  <p:oleObj name="Equation" r:id="rId2" imgW="215640" imgH="393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10782753" y="4538389"/>
                          <a:ext cx="641350" cy="9249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Object 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31712332"/>
                </p:ext>
              </p:extLst>
            </p:nvPr>
          </p:nvGraphicFramePr>
          <p:xfrm>
            <a:off x="1462539" y="5151530"/>
            <a:ext cx="3697288" cy="9255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1244520" imgH="393480" progId="Equation.DSMT4">
                    <p:embed/>
                  </p:oleObj>
                </mc:Choice>
                <mc:Fallback>
                  <p:oleObj name="Equation" r:id="rId4" imgW="1244520" imgH="393480" progId="Equation.DSMT4">
                    <p:embed/>
                    <p:pic>
                      <p:nvPicPr>
                        <p:cNvPr id="15" name="Object 14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1462539" y="5151530"/>
                          <a:ext cx="3697288" cy="9255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0" name="Group 19"/>
          <p:cNvGrpSpPr/>
          <p:nvPr/>
        </p:nvGrpSpPr>
        <p:grpSpPr>
          <a:xfrm>
            <a:off x="615043" y="6699182"/>
            <a:ext cx="12045044" cy="1435100"/>
            <a:chOff x="451757" y="7319963"/>
            <a:chExt cx="12045044" cy="1435100"/>
          </a:xfrm>
        </p:grpSpPr>
        <p:sp>
          <p:nvSpPr>
            <p:cNvPr id="14" name="Rectangle 13"/>
            <p:cNvSpPr/>
            <p:nvPr/>
          </p:nvSpPr>
          <p:spPr>
            <a:xfrm>
              <a:off x="451757" y="7415388"/>
              <a:ext cx="12045044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 cả hai vế của bất đẳng thức 3x &lt; 3y với      ta được:</a:t>
              </a:r>
            </a:p>
            <a:p>
              <a:pPr algn="just"/>
              <a:r>
                <a:rPr lang="vi-VN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                    suy ra   x &lt; y. Vậy x &lt; y.      </a:t>
              </a:r>
              <a:endParaRPr lang="vi-VN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8" name="Object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11259672"/>
                </p:ext>
              </p:extLst>
            </p:nvPr>
          </p:nvGraphicFramePr>
          <p:xfrm>
            <a:off x="9070975" y="7319963"/>
            <a:ext cx="415925" cy="9255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139680" imgH="393480" progId="Equation.DSMT4">
                    <p:embed/>
                  </p:oleObj>
                </mc:Choice>
                <mc:Fallback>
                  <p:oleObj name="Equation" r:id="rId6" imgW="139680" imgH="393480" progId="Equation.DSMT4">
                    <p:embed/>
                    <p:pic>
                      <p:nvPicPr>
                        <p:cNvPr id="15" name="Object 14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9070975" y="7319963"/>
                          <a:ext cx="415925" cy="9255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" name="Object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92531181"/>
                </p:ext>
              </p:extLst>
            </p:nvPr>
          </p:nvGraphicFramePr>
          <p:xfrm>
            <a:off x="3289300" y="7829550"/>
            <a:ext cx="2301875" cy="9255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774360" imgH="393480" progId="Equation.DSMT4">
                    <p:embed/>
                  </p:oleObj>
                </mc:Choice>
                <mc:Fallback>
                  <p:oleObj name="Equation" r:id="rId8" imgW="774360" imgH="393480" progId="Equation.DSMT4">
                    <p:embed/>
                    <p:pic>
                      <p:nvPicPr>
                        <p:cNvPr id="15" name="Object 14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3289300" y="7829550"/>
                          <a:ext cx="2301875" cy="9255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8" name="Group 27"/>
          <p:cNvGrpSpPr/>
          <p:nvPr/>
        </p:nvGrpSpPr>
        <p:grpSpPr>
          <a:xfrm>
            <a:off x="329179" y="8058772"/>
            <a:ext cx="17810164" cy="2308324"/>
            <a:chOff x="329179" y="8058772"/>
            <a:chExt cx="17810164" cy="2308324"/>
          </a:xfrm>
        </p:grpSpPr>
        <p:sp>
          <p:nvSpPr>
            <p:cNvPr id="21" name="Rectangle 20"/>
            <p:cNvSpPr/>
            <p:nvPr/>
          </p:nvSpPr>
          <p:spPr>
            <a:xfrm>
              <a:off x="329179" y="8058772"/>
              <a:ext cx="17810164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d) </a:t>
              </a:r>
              <a:r>
                <a:rPr lang="vi-VN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lang="vi-VN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vào hai vế của bất đẳng thức −7x + 1 &gt; −7y + 1 với −1 ta được:</a:t>
              </a:r>
            </a:p>
            <a:p>
              <a:pPr algn="just"/>
              <a:r>
                <a:rPr lang="vi-VN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−7x + 1 + (−1) &gt; −7y + 1 + (−1)   suy ra  −7x &gt; −7y.</a:t>
              </a:r>
            </a:p>
            <a:p>
              <a:pPr algn="just"/>
              <a:r>
                <a:rPr lang="vi-VN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vi-VN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vào hai vế của bất đẳng thức −7x </a:t>
              </a:r>
              <a:r>
                <a:rPr lang="vi-VN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&gt;</a:t>
              </a:r>
              <a:r>
                <a:rPr lang="vi-VN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−7y với        ta được: </a:t>
              </a:r>
            </a:p>
            <a:p>
              <a:pPr algn="just"/>
              <a:r>
                <a:rPr lang="vi-VN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Suy ra  x &lt; y.  Vậy x &lt; y.</a:t>
              </a:r>
              <a:endParaRPr lang="vi-VN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26" name="Object 2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71300622"/>
                </p:ext>
              </p:extLst>
            </p:nvPr>
          </p:nvGraphicFramePr>
          <p:xfrm>
            <a:off x="9628415" y="9027476"/>
            <a:ext cx="641350" cy="9249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215640" imgH="393480" progId="Equation.DSMT4">
                    <p:embed/>
                  </p:oleObj>
                </mc:Choice>
                <mc:Fallback>
                  <p:oleObj name="Equation" r:id="rId10" imgW="215640" imgH="393480" progId="Equation.DSMT4">
                    <p:embed/>
                    <p:pic>
                      <p:nvPicPr>
                        <p:cNvPr id="15" name="Object 14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9628415" y="9027476"/>
                          <a:ext cx="641350" cy="9249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" name="Object 2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5777515"/>
                </p:ext>
              </p:extLst>
            </p:nvPr>
          </p:nvGraphicFramePr>
          <p:xfrm>
            <a:off x="12072937" y="9028113"/>
            <a:ext cx="3319463" cy="923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2" imgW="1117440" imgH="393480" progId="Equation.DSMT4">
                    <p:embed/>
                  </p:oleObj>
                </mc:Choice>
                <mc:Fallback>
                  <p:oleObj name="Equation" r:id="rId12" imgW="1117440" imgH="393480" progId="Equation.DSMT4">
                    <p:embed/>
                    <p:pic>
                      <p:nvPicPr>
                        <p:cNvPr id="26" name="Object 25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12072937" y="9028113"/>
                          <a:ext cx="3319463" cy="9239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205255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301110" y="114300"/>
            <a:ext cx="74477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BÀI TẬP SÁCH GIÁO KHOA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66800" y="774411"/>
            <a:ext cx="136261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5 trang 29 Toán 9 Tập 1: 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hai số a, b thỏa mãn a &lt; b. Chứng tỏ: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95400" y="1487740"/>
            <a:ext cx="15849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b – a &gt; 0;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pt-BR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a – 2 &lt; b – 1;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pt-BR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2a + b &lt; 3b;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pt-BR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–2a – 3 &gt; –2b – 3.</a:t>
            </a:r>
            <a:endParaRPr lang="pt-BR" sz="36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600" y="2276695"/>
            <a:ext cx="16535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 giải:</a:t>
            </a:r>
            <a:endParaRPr lang="vi-VN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Trừ hai vế của bất đẳng thức a &lt; b cho a, ta được:</a:t>
            </a:r>
          </a:p>
          <a:p>
            <a:pPr algn="just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0 &lt; b – a hay b – a &gt; 0 (điều phải chứng minh).</a:t>
            </a:r>
            <a:endParaRPr lang="vi-VN" sz="36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4149166"/>
            <a:ext cx="179069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Trừ hai vế của bất đẳng thức a &lt; b cho 2, ta được: a – 2 &lt; b – 2.          (1)</a:t>
            </a:r>
          </a:p>
          <a:p>
            <a:pPr algn="just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 hai vế của bất đẳng thức –2 &lt; –1 cho b, ta được: –2 + b &lt; –1 + b hay b – 2 &lt; b – 1.        (2)</a:t>
            </a:r>
          </a:p>
          <a:p>
            <a:pPr algn="just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Từ (1) và (2) suy ra a – 2 &lt; b – 1 (điều phải chứng minh).</a:t>
            </a:r>
            <a:endParaRPr lang="vi-VN" sz="36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8600" y="5903492"/>
            <a:ext cx="17602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Nhân hai vế của bất đẳng thức a &lt; b cho 2, ta được: 2a &lt; 2b.</a:t>
            </a:r>
          </a:p>
          <a:p>
            <a:pPr algn="just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Cộng hai vế của bất đẳng thức 2a &lt; 2b cho b, ta được:</a:t>
            </a:r>
          </a:p>
          <a:p>
            <a:pPr algn="just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2a + b &lt; 3b (điều phải chứng minh).</a:t>
            </a:r>
            <a:endParaRPr lang="vi-VN" sz="36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42900" y="7657818"/>
            <a:ext cx="1642654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Nhân hai vế của bất đẳng thức a &lt; b cho (–2), ta được: –2a &gt; –2b.</a:t>
            </a:r>
          </a:p>
          <a:p>
            <a:pPr algn="just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Cộng hai vế của bất đẳng thức –2a &gt; –2b cho (–3), ta được:</a:t>
            </a:r>
          </a:p>
          <a:p>
            <a:pPr algn="just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–2a – 3 &gt; –2b – 3 (điều phải chứng minh).</a:t>
            </a:r>
            <a:endParaRPr lang="vi-VN" sz="36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643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4648199" y="265083"/>
            <a:ext cx="12305173" cy="1419442"/>
            <a:chOff x="5420131" y="238626"/>
            <a:chExt cx="5765227" cy="1447800"/>
          </a:xfrm>
        </p:grpSpPr>
        <p:sp>
          <p:nvSpPr>
            <p:cNvPr id="21" name="Rounded Rectangle 20"/>
            <p:cNvSpPr/>
            <p:nvPr/>
          </p:nvSpPr>
          <p:spPr>
            <a:xfrm>
              <a:off x="5420131" y="238626"/>
              <a:ext cx="5765227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5"/>
            <p:cNvSpPr txBox="1"/>
            <p:nvPr/>
          </p:nvSpPr>
          <p:spPr>
            <a:xfrm>
              <a:off x="5638801" y="342901"/>
              <a:ext cx="5065119" cy="125570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600"/>
                </a:lnSpc>
              </a:pPr>
              <a:r>
                <a:rPr lang="vi-VN" sz="6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KHỞI ĐỘNG</a:t>
              </a:r>
              <a:endPara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4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297400" y="695121"/>
            <a:ext cx="1173320" cy="1045322"/>
          </a:xfrm>
          <a:prstGeom prst="rect">
            <a:avLst/>
          </a:prstGeom>
        </p:spPr>
      </p:pic>
      <p:pic>
        <p:nvPicPr>
          <p:cNvPr id="2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585125">
            <a:off x="258002" y="561563"/>
            <a:ext cx="2183861" cy="5598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624" y="586594"/>
            <a:ext cx="1554615" cy="1438781"/>
          </a:xfrm>
          <a:prstGeom prst="rect">
            <a:avLst/>
          </a:prstGeom>
        </p:spPr>
      </p:pic>
      <p:pic>
        <p:nvPicPr>
          <p:cNvPr id="27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957852" flipH="1">
            <a:off x="17140829" y="8369615"/>
            <a:ext cx="1124729" cy="16496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92848" y="4515623"/>
            <a:ext cx="15977949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Sau bài học này ta giải quyết được bài toán như sau:</a:t>
            </a:r>
            <a:r>
              <a:rPr lang="vi-VN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64484" y="6972300"/>
            <a:ext cx="15747233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Vậy hệ thức biểu diễn khối lượng hành lí đúng quy định của hãng bay là: m ≤ 7.</a:t>
            </a:r>
          </a:p>
        </p:txBody>
      </p:sp>
      <p:sp>
        <p:nvSpPr>
          <p:cNvPr id="2" name="Rectangle 1"/>
          <p:cNvSpPr/>
          <p:nvPr/>
        </p:nvSpPr>
        <p:spPr>
          <a:xfrm>
            <a:off x="1106089" y="2116107"/>
            <a:ext cx="1575146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Khối lượng hành lí xách tay của khách hàng phổ thông không được vượt quá 7 kg, nghĩa là khối lượng hành lí đúng quy định của hãng bay </a:t>
            </a:r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nhỏ hơn hoặc bằng 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kg.</a:t>
            </a:r>
          </a:p>
        </p:txBody>
      </p:sp>
    </p:spTree>
    <p:extLst>
      <p:ext uri="{BB962C8B-B14F-4D97-AF65-F5344CB8AC3E}">
        <p14:creationId xmlns:p14="http://schemas.microsoft.com/office/powerpoint/2010/main" val="22921658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905000" y="1034133"/>
            <a:ext cx="14935200" cy="8561051"/>
          </a:xfrm>
          <a:prstGeom prst="rect">
            <a:avLst/>
          </a:prstGeom>
        </p:spPr>
      </p:pic>
      <p:sp>
        <p:nvSpPr>
          <p:cNvPr id="20" name="Google Shape;132;p3"/>
          <p:cNvSpPr/>
          <p:nvPr/>
        </p:nvSpPr>
        <p:spPr>
          <a:xfrm>
            <a:off x="2286000" y="1638300"/>
            <a:ext cx="14173200" cy="4662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vi-VN" sz="6600" b="1" dirty="0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CHƯƠNG </a:t>
            </a:r>
            <a:r>
              <a:rPr lang="en-US" sz="6600" b="1" dirty="0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2</a:t>
            </a:r>
            <a:r>
              <a:rPr lang="vi-VN" sz="6600" b="1" dirty="0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: BẤT ĐẲNG THỨC. BẤT PHƯƠNG TRÌNH BẬC NHẤT MỘT ẨN.</a:t>
            </a:r>
            <a:endParaRPr sz="6600" dirty="0">
              <a:solidFill>
                <a:schemeClr val="lt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21" name="Google Shape;133;p3"/>
          <p:cNvSpPr/>
          <p:nvPr/>
        </p:nvSpPr>
        <p:spPr>
          <a:xfrm>
            <a:off x="3498620" y="5990361"/>
            <a:ext cx="11523694" cy="3139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6600" b="1" dirty="0">
                <a:solidFill>
                  <a:srgbClr val="FFFF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BÀI 1: </a:t>
            </a:r>
            <a:r>
              <a:rPr lang="vi-VN" sz="6600" b="1" dirty="0">
                <a:solidFill>
                  <a:srgbClr val="FFFF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BẤT  ĐẲNG THỨC.</a:t>
            </a:r>
          </a:p>
          <a:p>
            <a:pPr lvl="0" algn="ctr">
              <a:lnSpc>
                <a:spcPct val="150000"/>
              </a:lnSpc>
            </a:pPr>
            <a:r>
              <a:rPr lang="vi-VN" sz="6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Arial"/>
              </a:rPr>
              <a:t>(3 tiết)</a:t>
            </a:r>
            <a:endParaRPr sz="6600" b="1" dirty="0">
              <a:solidFill>
                <a:srgbClr val="FFFF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980" y="4898664"/>
            <a:ext cx="3339640" cy="4895236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4666613" y="210037"/>
            <a:ext cx="3478543" cy="1917547"/>
          </a:xfrm>
          <a:prstGeom prst="rect">
            <a:avLst/>
          </a:prstGeom>
        </p:spPr>
      </p:pic>
    </p:spTree>
  </p:cSld>
  <p:clrMapOvr>
    <a:masterClrMapping/>
  </p:clrMapOvr>
  <p:transition spd="med">
    <p:comb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3832001">
            <a:off x="14168695" y="-22406"/>
            <a:ext cx="3774713" cy="347816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494616" y="3676124"/>
            <a:ext cx="12033827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vi-VN" sz="4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Khái niệm bất đẳng thức</a:t>
            </a:r>
            <a:endParaRPr lang="en-US" sz="45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492619" y="6466860"/>
            <a:ext cx="7151317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 chất của bất đẳng thức</a:t>
            </a:r>
            <a:endParaRPr lang="en-US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029200" y="766792"/>
            <a:ext cx="8203627" cy="1447800"/>
            <a:chOff x="5341755" y="254955"/>
            <a:chExt cx="8203627" cy="1447800"/>
          </a:xfrm>
        </p:grpSpPr>
        <p:sp>
          <p:nvSpPr>
            <p:cNvPr id="21" name="Rounded Rectangle 20"/>
            <p:cNvSpPr/>
            <p:nvPr/>
          </p:nvSpPr>
          <p:spPr>
            <a:xfrm>
              <a:off x="5341755" y="254955"/>
              <a:ext cx="8203627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5"/>
            <p:cNvSpPr txBox="1"/>
            <p:nvPr/>
          </p:nvSpPr>
          <p:spPr>
            <a:xfrm>
              <a:off x="5638800" y="342900"/>
              <a:ext cx="7634439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9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kumimoji="0" lang="en-US" sz="60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DUNG BÀI HỌC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3200" y="7315412"/>
            <a:ext cx="3087506" cy="25937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571500"/>
            <a:ext cx="1066800" cy="1145177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4086239" y="3676124"/>
            <a:ext cx="1236936" cy="1155973"/>
            <a:chOff x="2315060" y="3149849"/>
            <a:chExt cx="1236936" cy="1155973"/>
          </a:xfrm>
        </p:grpSpPr>
        <p:pic>
          <p:nvPicPr>
            <p:cNvPr id="25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315060" y="3149849"/>
              <a:ext cx="1236936" cy="1155973"/>
            </a:xfrm>
            <a:prstGeom prst="rect">
              <a:avLst/>
            </a:prstGeom>
          </p:spPr>
        </p:pic>
        <p:sp>
          <p:nvSpPr>
            <p:cNvPr id="26" name="TextBox 15"/>
            <p:cNvSpPr txBox="1"/>
            <p:nvPr/>
          </p:nvSpPr>
          <p:spPr>
            <a:xfrm>
              <a:off x="2411833" y="3543300"/>
              <a:ext cx="1043391" cy="569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36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066186" y="6185507"/>
            <a:ext cx="1236936" cy="1155973"/>
            <a:chOff x="2315060" y="3149849"/>
            <a:chExt cx="1236936" cy="1155973"/>
          </a:xfrm>
        </p:grpSpPr>
        <p:pic>
          <p:nvPicPr>
            <p:cNvPr id="28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315060" y="3149849"/>
              <a:ext cx="1236936" cy="1155973"/>
            </a:xfrm>
            <a:prstGeom prst="rect">
              <a:avLst/>
            </a:prstGeom>
          </p:spPr>
        </p:pic>
        <p:sp>
          <p:nvSpPr>
            <p:cNvPr id="29" name="TextBox 15"/>
            <p:cNvSpPr txBox="1"/>
            <p:nvPr/>
          </p:nvSpPr>
          <p:spPr>
            <a:xfrm>
              <a:off x="2411833" y="3543300"/>
              <a:ext cx="1043391" cy="569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36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00251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86000" y="1790700"/>
            <a:ext cx="13639800" cy="2362200"/>
            <a:chOff x="2727158" y="2917658"/>
            <a:chExt cx="13639800" cy="2362200"/>
          </a:xfrm>
        </p:grpSpPr>
        <p:grpSp>
          <p:nvGrpSpPr>
            <p:cNvPr id="40" name="Group 4"/>
            <p:cNvGrpSpPr/>
            <p:nvPr/>
          </p:nvGrpSpPr>
          <p:grpSpPr>
            <a:xfrm>
              <a:off x="2727158" y="2917658"/>
              <a:ext cx="13639800" cy="2362200"/>
              <a:chOff x="0" y="0"/>
              <a:chExt cx="8585565" cy="2221020"/>
            </a:xfrm>
          </p:grpSpPr>
          <p:sp>
            <p:nvSpPr>
              <p:cNvPr id="42" name="Freeform 5"/>
              <p:cNvSpPr/>
              <p:nvPr/>
            </p:nvSpPr>
            <p:spPr>
              <a:xfrm>
                <a:off x="12700" y="12700"/>
                <a:ext cx="8560165" cy="2195620"/>
              </a:xfrm>
              <a:custGeom>
                <a:avLst/>
                <a:gdLst/>
                <a:ahLst/>
                <a:cxnLst/>
                <a:rect l="l" t="t" r="r" b="b"/>
                <a:pathLst>
                  <a:path w="8560165" h="2195620">
                    <a:moveTo>
                      <a:pt x="7603220" y="2195620"/>
                    </a:moveTo>
                    <a:lnTo>
                      <a:pt x="956945" y="2195620"/>
                    </a:lnTo>
                    <a:cubicBezTo>
                      <a:pt x="428371" y="2195620"/>
                      <a:pt x="0" y="1767122"/>
                      <a:pt x="0" y="1097810"/>
                    </a:cubicBezTo>
                    <a:lnTo>
                      <a:pt x="0" y="1097810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7603220" y="0"/>
                    </a:lnTo>
                    <a:cubicBezTo>
                      <a:pt x="8131666" y="0"/>
                      <a:pt x="8560165" y="428371"/>
                      <a:pt x="8560165" y="1097810"/>
                    </a:cubicBezTo>
                    <a:lnTo>
                      <a:pt x="8560165" y="1097810"/>
                    </a:lnTo>
                    <a:cubicBezTo>
                      <a:pt x="8560165" y="1767122"/>
                      <a:pt x="8131667" y="2195620"/>
                      <a:pt x="7603220" y="2195620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  <p:txBody>
              <a:bodyPr/>
              <a:lstStyle/>
              <a:p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" name="Freeform 6"/>
              <p:cNvSpPr/>
              <p:nvPr/>
            </p:nvSpPr>
            <p:spPr>
              <a:xfrm>
                <a:off x="0" y="0"/>
                <a:ext cx="8585565" cy="2221020"/>
              </a:xfrm>
              <a:custGeom>
                <a:avLst/>
                <a:gdLst/>
                <a:ahLst/>
                <a:cxnLst/>
                <a:rect l="l" t="t" r="r" b="b"/>
                <a:pathLst>
                  <a:path w="8585565" h="2221020">
                    <a:moveTo>
                      <a:pt x="7615920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10510"/>
                    </a:cubicBezTo>
                    <a:cubicBezTo>
                      <a:pt x="0" y="1786045"/>
                      <a:pt x="434975" y="2221020"/>
                      <a:pt x="969645" y="2221020"/>
                    </a:cubicBezTo>
                    <a:lnTo>
                      <a:pt x="7615920" y="2221020"/>
                    </a:lnTo>
                    <a:cubicBezTo>
                      <a:pt x="8150590" y="2221020"/>
                      <a:pt x="8585565" y="1786045"/>
                      <a:pt x="8585565" y="1110510"/>
                    </a:cubicBezTo>
                    <a:cubicBezTo>
                      <a:pt x="8585565" y="434975"/>
                      <a:pt x="8150590" y="0"/>
                      <a:pt x="7615920" y="0"/>
                    </a:cubicBezTo>
                    <a:close/>
                    <a:moveTo>
                      <a:pt x="7615920" y="2195620"/>
                    </a:moveTo>
                    <a:lnTo>
                      <a:pt x="969645" y="2195620"/>
                    </a:lnTo>
                    <a:cubicBezTo>
                      <a:pt x="448945" y="2195620"/>
                      <a:pt x="25400" y="1772075"/>
                      <a:pt x="25400" y="1110510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7615920" y="25400"/>
                    </a:lnTo>
                    <a:cubicBezTo>
                      <a:pt x="8136620" y="25400"/>
                      <a:pt x="8560165" y="448945"/>
                      <a:pt x="8560165" y="1110510"/>
                    </a:cubicBezTo>
                    <a:cubicBezTo>
                      <a:pt x="8560165" y="1772075"/>
                      <a:pt x="8136620" y="2195620"/>
                      <a:pt x="7615920" y="2195620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5231306" y="3390900"/>
              <a:ext cx="8586005" cy="12098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60045" algn="l"/>
                  <a:tab pos="720090" algn="l"/>
                </a:tabLst>
                <a:defRPr/>
              </a:pPr>
              <a:r>
                <a:rPr lang="nl-NL" sz="55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1. </a:t>
              </a:r>
              <a:r>
                <a:rPr lang="vi-VN" sz="55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Khái niệm bất đẳng thức.</a:t>
              </a:r>
              <a:endPara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4237" y="6904121"/>
            <a:ext cx="6743323" cy="3384884"/>
          </a:xfrm>
          <a:prstGeom prst="rect">
            <a:avLst/>
          </a:prstGeom>
        </p:spPr>
      </p:pic>
      <p:pic>
        <p:nvPicPr>
          <p:cNvPr id="4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28600" y="6210300"/>
            <a:ext cx="1173320" cy="1045322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585125">
            <a:off x="16488602" y="5427899"/>
            <a:ext cx="2183861" cy="559863"/>
          </a:xfrm>
          <a:prstGeom prst="rect">
            <a:avLst/>
          </a:prstGeom>
        </p:spPr>
      </p:pic>
      <p:pic>
        <p:nvPicPr>
          <p:cNvPr id="46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708999">
            <a:off x="16433972" y="389360"/>
            <a:ext cx="1184128" cy="174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327662"/>
      </p:ext>
    </p:extLst>
  </p:cSld>
  <p:clrMapOvr>
    <a:masterClrMapping/>
  </p:clrMapOvr>
  <p:transition spd="med">
    <p:circl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782518">
            <a:off x="16011183" y="-450072"/>
            <a:ext cx="1749946" cy="1827620"/>
          </a:xfrm>
          <a:prstGeom prst="rect">
            <a:avLst/>
          </a:prstGeom>
        </p:spPr>
      </p:pic>
      <p:sp>
        <p:nvSpPr>
          <p:cNvPr id="16" name="Google Shape;169;p5"/>
          <p:cNvSpPr/>
          <p:nvPr/>
        </p:nvSpPr>
        <p:spPr>
          <a:xfrm>
            <a:off x="768316" y="269574"/>
            <a:ext cx="2965484" cy="1597326"/>
          </a:xfrm>
          <a:prstGeom prst="roundRect">
            <a:avLst>
              <a:gd name="adj" fmla="val 16667"/>
            </a:avLst>
          </a:prstGeom>
          <a:solidFill>
            <a:srgbClr val="76923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HĐKP</a:t>
            </a:r>
            <a:r>
              <a:rPr lang="vi-VN" sz="40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1 </a:t>
            </a:r>
            <a:endParaRPr sz="4000" b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7099" y="8280547"/>
            <a:ext cx="1998114" cy="1439883"/>
          </a:xfrm>
          <a:prstGeom prst="rect">
            <a:avLst/>
          </a:prstGeom>
        </p:spPr>
      </p:pic>
      <p:pic>
        <p:nvPicPr>
          <p:cNvPr id="39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3500727">
            <a:off x="-265360" y="9094411"/>
            <a:ext cx="2345824" cy="60138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1E3F9C3-F031-CB98-774D-A1CEF934FE62}"/>
              </a:ext>
            </a:extLst>
          </p:cNvPr>
          <p:cNvSpPr/>
          <p:nvPr/>
        </p:nvSpPr>
        <p:spPr>
          <a:xfrm>
            <a:off x="912995" y="5900712"/>
            <a:ext cx="18409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u="sng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4000" b="1" u="sng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4000" b="1" u="sng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4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132FA0-EC79-792B-273E-061032A71CD0}"/>
              </a:ext>
            </a:extLst>
          </p:cNvPr>
          <p:cNvSpPr txBox="1"/>
          <p:nvPr/>
        </p:nvSpPr>
        <p:spPr>
          <a:xfrm>
            <a:off x="2993399" y="5916100"/>
            <a:ext cx="131826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Hình 1, ta thấy trên trục số điểm x nằm bên trái điểm y nên x &lt; y.</a:t>
            </a: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853124" y="2001633"/>
            <a:ext cx="16444276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4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 hai số thực x và y được biểu diễn trên trục số (Hình 1). Hãy cho biết số nào lớn hơn.  </a:t>
            </a:r>
            <a:endParaRPr kumimoji="0" lang="vi-VN" altLang="vi-VN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75055D95-4107-BB88-7739-2DCBA69D7A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" y="3689902"/>
            <a:ext cx="17434876" cy="1453598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4" grpId="0"/>
      <p:bldP spid="8" grpId="0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3715</TotalTime>
  <Words>4222</Words>
  <Application>Microsoft Office PowerPoint</Application>
  <PresentationFormat>Custom</PresentationFormat>
  <Paragraphs>338</Paragraphs>
  <Slides>42</Slides>
  <Notes>0</Notes>
  <HiddenSlides>0</HiddenSlides>
  <MMClips>14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8" baseType="lpstr">
      <vt:lpstr>Times New Roman</vt:lpstr>
      <vt:lpstr>Cambria Math</vt:lpstr>
      <vt:lpstr>Arial</vt:lpstr>
      <vt:lpstr>Calibri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GIẢI BÀI TẬP SÁCH GIÁO KHOA</vt:lpstr>
      <vt:lpstr>GIẢI BÀI TẬP SÁCH GIÁO KHOA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cp:lastModifiedBy>Administrator</cp:lastModifiedBy>
  <cp:revision>1</cp:revision>
  <dcterms:created xsi:type="dcterms:W3CDTF">2006-08-16T00:00:00Z</dcterms:created>
  <dcterms:modified xsi:type="dcterms:W3CDTF">2024-10-10T14:12:54Z</dcterms:modified>
  <dc:identifier>DAFWAZhnXwQ</dc:identifier>
</cp:coreProperties>
</file>