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ไอติม" charset="-34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6.png"/><Relationship Id="rId38" Type="http://schemas.openxmlformats.org/officeDocument/2006/relationships/image" Target="../media/image20.gif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svg"/><Relationship Id="rId11" Type="http://schemas.openxmlformats.org/officeDocument/2006/relationships/image" Target="../media/image52.gif"/><Relationship Id="rId5" Type="http://schemas.openxmlformats.org/officeDocument/2006/relationships/image" Target="../media/image35.png"/><Relationship Id="rId10" Type="http://schemas.openxmlformats.org/officeDocument/2006/relationships/image" Target="../media/image77.svg"/><Relationship Id="rId4" Type="http://schemas.openxmlformats.org/officeDocument/2006/relationships/image" Target="../media/image34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82.svg"/><Relationship Id="rId5" Type="http://schemas.openxmlformats.org/officeDocument/2006/relationships/image" Target="../media/image36.png"/><Relationship Id="rId10" Type="http://schemas.openxmlformats.org/officeDocument/2006/relationships/image" Target="../media/image55.png"/><Relationship Id="rId4" Type="http://schemas.openxmlformats.org/officeDocument/2006/relationships/image" Target="../media/image57.sv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10" Type="http://schemas.openxmlformats.org/officeDocument/2006/relationships/image" Target="../media/image57.png"/><Relationship Id="rId4" Type="http://schemas.openxmlformats.org/officeDocument/2006/relationships/image" Target="../media/image57.sv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svg"/><Relationship Id="rId11" Type="http://schemas.openxmlformats.org/officeDocument/2006/relationships/image" Target="../media/image52.gif"/><Relationship Id="rId5" Type="http://schemas.openxmlformats.org/officeDocument/2006/relationships/image" Target="../media/image35.png"/><Relationship Id="rId10" Type="http://schemas.openxmlformats.org/officeDocument/2006/relationships/image" Target="../media/image77.svg"/><Relationship Id="rId4" Type="http://schemas.openxmlformats.org/officeDocument/2006/relationships/image" Target="../media/image34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3.sv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57.svg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10" Type="http://schemas.openxmlformats.org/officeDocument/2006/relationships/image" Target="../media/image95.svg"/><Relationship Id="rId4" Type="http://schemas.openxmlformats.org/officeDocument/2006/relationships/image" Target="../media/image57.sv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8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6.sv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57.sv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57.sv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57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48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57.sv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11664">
            <a:off x="-2029230" y="7116323"/>
            <a:ext cx="5387298" cy="307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4195" y="5588988"/>
            <a:ext cx="2700535" cy="4099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702144">
            <a:off x="15545321" y="7886133"/>
            <a:ext cx="4134082" cy="2052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45426">
            <a:off x="15389446" y="-1390877"/>
            <a:ext cx="5023980" cy="4603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05818" y="911019"/>
            <a:ext cx="3762641" cy="1951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543273">
            <a:off x="15451524" y="8382181"/>
            <a:ext cx="3901747" cy="175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794993" y="6734549"/>
            <a:ext cx="1473832" cy="3007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662230" y="8487274"/>
            <a:ext cx="651930" cy="35501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289155" y="2358264"/>
            <a:ext cx="11709689" cy="5624288"/>
            <a:chOff x="0" y="-9525"/>
            <a:chExt cx="15612919" cy="749905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860634"/>
              <a:ext cx="15612919" cy="5628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74"/>
                </a:lnSpc>
              </a:pP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BÀI 6-P1</a:t>
              </a:r>
            </a:p>
            <a:p>
              <a:pPr algn="ctr">
                <a:lnSpc>
                  <a:spcPts val="11174"/>
                </a:lnSpc>
              </a:pPr>
              <a:r>
                <a:rPr lang="en-US" sz="9312" spc="-195" dirty="0" smtClean="0">
                  <a:solidFill>
                    <a:srgbClr val="FFFFFF"/>
                  </a:solidFill>
                  <a:latin typeface="ไอติม Bold"/>
                </a:rPr>
                <a:t>GIỚI </a:t>
              </a:r>
              <a:r>
                <a:rPr lang="en-US" sz="9312" spc="-195" dirty="0">
                  <a:solidFill>
                    <a:srgbClr val="FFFFFF"/>
                  </a:solidFill>
                  <a:latin typeface="ไอติม Bold"/>
                </a:rPr>
                <a:t>THIỆU VỀ LIÊN KẾT HOÁ HỌC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03265" y="-9525"/>
              <a:ext cx="6206389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1566613" y="-1437403"/>
            <a:ext cx="4206008" cy="42213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498288" y="-1427878"/>
            <a:ext cx="3924730" cy="4049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129873" y="-2027187"/>
            <a:ext cx="1077795" cy="3728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547705" y="8487274"/>
            <a:ext cx="880980" cy="8297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6156667" y="3650557"/>
            <a:ext cx="405308" cy="4413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4108142" y="7413498"/>
            <a:ext cx="210719" cy="2294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117455" y="930474"/>
            <a:ext cx="180427" cy="1964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05947" y="5573779"/>
            <a:ext cx="981159" cy="10337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5627209" y="3540230"/>
            <a:ext cx="202654" cy="2206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4592036" y="837664"/>
            <a:ext cx="265666" cy="289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6636763" y="221130"/>
            <a:ext cx="4578457" cy="29598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028700" y="316017"/>
            <a:ext cx="3775846" cy="377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3989" y="3076723"/>
            <a:ext cx="3473574" cy="20667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2054" y="252534"/>
            <a:ext cx="63638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317" y="5133975"/>
            <a:ext cx="397891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ion trong phân tử NaCl</a:t>
            </a:r>
          </a:p>
        </p:txBody>
      </p:sp>
      <p:pic>
        <p:nvPicPr>
          <p:cNvPr id="12" name="video hinh thanh lien ket ion NaCl">
            <a:hlinkClick r:id="" action="ppaction://media"/>
            <a:extLst>
              <a:ext uri="{FF2B5EF4-FFF2-40B4-BE49-F238E27FC236}">
                <a16:creationId xmlns:a16="http://schemas.microsoft.com/office/drawing/2014/main" xmlns="" id="{ED8AA165-38DD-9F3D-11FE-98D836D1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0551" y="2652365"/>
            <a:ext cx="10780650" cy="606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567426"/>
            <a:ext cx="11400496" cy="5152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18418" y="3019672"/>
            <a:ext cx="5766651" cy="34383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64867" y="5798669"/>
            <a:ext cx="2831729" cy="44883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1011" y="3122144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ion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ion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6593" y="2388290"/>
            <a:ext cx="7428061" cy="3356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13805" y="6172200"/>
            <a:ext cx="291122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52670" y="5945227"/>
            <a:ext cx="11461135" cy="2972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80509" y="314325"/>
            <a:ext cx="632698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188390"/>
            <a:ext cx="11406608" cy="3159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9418" y="2162422"/>
            <a:ext cx="4391767" cy="59621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99545" y="135555"/>
            <a:ext cx="6488909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6256" y="2969315"/>
            <a:ext cx="12575487" cy="7017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6593" y="1807265"/>
            <a:ext cx="34735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8402" y="2388290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97399" y="3188390"/>
            <a:ext cx="3545144" cy="5027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0059" y="2969315"/>
            <a:ext cx="1639823" cy="10925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0822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nitrogen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45619" y="3188390"/>
            <a:ext cx="3545144" cy="5027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98280" y="2969315"/>
            <a:ext cx="1639823" cy="1092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5538" y="3188390"/>
            <a:ext cx="3545144" cy="5027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8199" y="2969315"/>
            <a:ext cx="1639823" cy="10925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45457" y="3188390"/>
            <a:ext cx="3545144" cy="5027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98118" y="2969315"/>
            <a:ext cx="1639823" cy="10925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256441" y="4415578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2 vẽ sơ đồ  hình thành phân tử nước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86" y="4415578"/>
            <a:ext cx="2399048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3 vẽ sơ đồ  hình thành phân tử cacbondioxide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28714" y="4286250"/>
            <a:ext cx="212350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spc="-59">
                <a:solidFill>
                  <a:srgbClr val="000000"/>
                </a:solidFill>
                <a:latin typeface="ไอติม Bold"/>
              </a:rPr>
              <a:t>Nhóm 1 vẽ sơ đồ  hình thành phân tử amonia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F5F20D-4894-2AE6-F9DA-2BB8C614BDD0}"/>
              </a:ext>
            </a:extLst>
          </p:cNvPr>
          <p:cNvSpPr txBox="1"/>
          <p:nvPr/>
        </p:nvSpPr>
        <p:spPr>
          <a:xfrm>
            <a:off x="6777192" y="8569135"/>
            <a:ext cx="562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Thời gian: 3 phút cho mỗi nhóm</a:t>
            </a:r>
            <a:endParaRPr lang="vi-VN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155" y="3769415"/>
            <a:ext cx="11446074" cy="375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21515" y="2558485"/>
            <a:ext cx="4354357" cy="617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044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9709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23954" y="149002"/>
            <a:ext cx="64400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948" y="122417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402" y="2388290"/>
            <a:ext cx="3724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80509" y="2235890"/>
            <a:ext cx="11592614" cy="76366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8402" y="5574850"/>
            <a:ext cx="397891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Cùng xem video hình thành liên kết cộng hoá trị trong phân tử Chlonium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3242052"/>
            <a:ext cx="3473574" cy="2066777"/>
          </a:xfrm>
          <a:prstGeom prst="rect">
            <a:avLst/>
          </a:prstGeom>
        </p:spPr>
      </p:pic>
      <p:pic>
        <p:nvPicPr>
          <p:cNvPr id="13" name="Sự hình thành liên kết cộng hoá trị của Cl2">
            <a:hlinkClick r:id="" action="ppaction://media"/>
            <a:extLst>
              <a:ext uri="{FF2B5EF4-FFF2-40B4-BE49-F238E27FC236}">
                <a16:creationId xmlns:a16="http://schemas.microsoft.com/office/drawing/2014/main" xmlns="" id="{EA4E2562-F37A-5151-C4B2-C5C2E348B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438" y="2719098"/>
            <a:ext cx="10717562" cy="628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8402" y="3416990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12676" y="5581326"/>
            <a:ext cx="2831729" cy="44883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69499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07491" y="2816915"/>
            <a:ext cx="5766651" cy="3438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307491" y="2904801"/>
            <a:ext cx="57271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200"/>
              </a:lnSpc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Liên kết cộng hoá trị là gì?</a:t>
            </a:r>
          </a:p>
          <a:p>
            <a:pPr marL="755651" lvl="1" indent="-377825" algn="ctr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e lớp ngoài cùng của các nguyên tử trong liên kết cộng hoá trị giống nguyên tử nguyên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24431" y="1652795"/>
            <a:ext cx="11301259" cy="40543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29030" y="6135746"/>
            <a:ext cx="11473137" cy="32033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63783" y="252534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319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8402" y="2388290"/>
            <a:ext cx="353198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III. Liên kết cộng hoá trị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0589" y="6172200"/>
            <a:ext cx="394506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432" y="1028700"/>
            <a:ext cx="9525" cy="8229600"/>
          </a:xfrm>
          <a:prstGeom prst="rect">
            <a:avLst/>
          </a:prstGeom>
          <a:solidFill>
            <a:srgbClr val="3D3D3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62295"/>
            <a:ext cx="5465681" cy="53192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1" y="6182902"/>
            <a:ext cx="7784950" cy="964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26402" y="716659"/>
            <a:ext cx="9193957" cy="34961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9450" y="4212809"/>
            <a:ext cx="5454926" cy="5454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4733" y="1892081"/>
            <a:ext cx="5610567" cy="42079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3783" y="239087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1, 2: Vẽ sơ đồ và mô tả  quá trình tạo thành liên  kết ion trong phân tử hợp chất magnesium oxide.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+ Nhóm 3, 4: Vẽ sơ đồ hình thành liên kết cộng hoá trị trong các phân tử sau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83792" y="1028700"/>
            <a:ext cx="6529584" cy="64969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0509" y="314325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712" y="4266443"/>
            <a:ext cx="12149756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 lựa chọn 1 trong 2 chất: Calcium chloride hoặc Khí methane  trên để tìm hiểu vai trò và vẽ sơ đồ hình thành liên kết, loại liên kết</a:t>
            </a:r>
          </a:p>
          <a:p>
            <a:pPr>
              <a:lnSpc>
                <a:spcPts val="5813"/>
              </a:lnSpc>
            </a:pPr>
            <a:r>
              <a:rPr lang="en-US" sz="4844" spc="-101">
                <a:solidFill>
                  <a:srgbClr val="000000"/>
                </a:solidFill>
                <a:latin typeface="ไอติม Bold"/>
              </a:rPr>
              <a:t>Hoàn thành nộp qua zalo lớp</a:t>
            </a:r>
          </a:p>
          <a:p>
            <a:pPr>
              <a:lnSpc>
                <a:spcPts val="5813"/>
              </a:lnSpc>
              <a:spcBef>
                <a:spcPct val="0"/>
              </a:spcBef>
            </a:pPr>
            <a:endParaRPr lang="en-US" sz="4844" spc="-101">
              <a:solidFill>
                <a:srgbClr val="000000"/>
              </a:solidFill>
              <a:latin typeface="ไอติม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30053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33" b="84121"/>
          <a:stretch>
            <a:fillRect/>
          </a:stretch>
        </p:blipFill>
        <p:spPr>
          <a:xfrm>
            <a:off x="11091507" y="9746219"/>
            <a:ext cx="7775914" cy="630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12" b="3179"/>
          <a:stretch>
            <a:fillRect/>
          </a:stretch>
        </p:blipFill>
        <p:spPr>
          <a:xfrm>
            <a:off x="12384092" y="9102025"/>
            <a:ext cx="1920637" cy="6441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3829" y="3732930"/>
            <a:ext cx="892097" cy="720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87301" y="5916309"/>
            <a:ext cx="2771999" cy="4199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983233" y="6713887"/>
            <a:ext cx="2635372" cy="30323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53096"/>
            <a:ext cx="14762948" cy="3922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091507" y="923553"/>
            <a:ext cx="690113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564572" y="248478"/>
            <a:ext cx="4579428" cy="40142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425906"/>
            <a:ext cx="2526694" cy="99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  <a:spcBef>
                <a:spcPct val="0"/>
              </a:spcBef>
            </a:pPr>
            <a:r>
              <a:rPr lang="en-US" sz="6574" spc="-138">
                <a:solidFill>
                  <a:srgbClr val="000000"/>
                </a:solidFill>
                <a:latin typeface="ไอติม"/>
              </a:rPr>
              <a:t>Mở đầu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15791" y="1523628"/>
            <a:ext cx="6480184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Quan sát e lớp ngoài cùng, dự đoán nguyên nhân vì sao: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Neon, Argon không liên kết với các chất khác được?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oxygen tự liên kết với nhau để tạo ra phân tử khí?</a:t>
            </a:r>
          </a:p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ไอติม Bold"/>
              </a:rPr>
              <a:t>+ Trong khi đó sodium liên kết với chlorine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61087" y="1820427"/>
            <a:ext cx="15043039" cy="456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68167" y="6608128"/>
            <a:ext cx="8642185" cy="31784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6573" y="6760528"/>
            <a:ext cx="5522125" cy="3221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85854" y="21555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3948" y="1224170"/>
            <a:ext cx="410565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3614" y="7285298"/>
            <a:ext cx="434238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50">
                <a:solidFill>
                  <a:srgbClr val="000000"/>
                </a:solidFill>
                <a:latin typeface="Noto Sans Javanese Bold"/>
              </a:rPr>
              <a:t>Ghi lại số e ngoài cùng của các nguyên tử khí hiếm ở hình 6.1 vào bảng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3948" y="2168296"/>
            <a:ext cx="10584024" cy="3214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07434" y="1652795"/>
            <a:ext cx="6807394" cy="5135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50183" y="5897054"/>
            <a:ext cx="470935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61718" y="7107124"/>
            <a:ext cx="9887008" cy="300412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5854" y="175747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0940" y="6335204"/>
            <a:ext cx="390957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Vỏ nguyên tử khí hiếm đều có 8 e ở lớp ngoài cùng, riêng helium ở lớp ngoài cùng có 2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8899218"/>
            <a:ext cx="1256573" cy="13877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37339" y="1671845"/>
            <a:ext cx="13599258" cy="41301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37339" y="5949473"/>
            <a:ext cx="13599258" cy="41320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47754" y="135555"/>
            <a:ext cx="65924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D572AE6-AB56-5269-337A-D3CAF3BF38D5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9717" y="3188390"/>
            <a:ext cx="4847740" cy="687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92673" y="2536135"/>
            <a:ext cx="2381828" cy="15868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8901" y="6647153"/>
            <a:ext cx="3569371" cy="3034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87163" y="3191055"/>
            <a:ext cx="4847740" cy="68740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3491" y="2632278"/>
            <a:ext cx="2795084" cy="1862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46917" y="6320406"/>
            <a:ext cx="4162849" cy="2787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61460" y="3188390"/>
            <a:ext cx="2330146" cy="2295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6548" y="221850"/>
            <a:ext cx="6454394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947" y="1278483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593" y="1807265"/>
            <a:ext cx="338092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838" y="4484978"/>
            <a:ext cx="414149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1, 2: Quan sát hình 6.2 mô tả sự hình thành liên kết ion dương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23846" y="4504028"/>
            <a:ext cx="414149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Nhóm 3,4: Quan sát hình 6.3 mô tả sự hình thành liên kết ion âm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6952" y="5474059"/>
            <a:ext cx="18886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 Bold"/>
              </a:rPr>
              <a:t>3 phút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B4F32BA-30A2-2183-32E8-A1C1201D97E7}"/>
              </a:ext>
            </a:extLst>
          </p:cNvPr>
          <p:cNvSpPr/>
          <p:nvPr/>
        </p:nvSpPr>
        <p:spPr>
          <a:xfrm>
            <a:off x="13152783" y="6743700"/>
            <a:ext cx="4575500" cy="838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0135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907" y="2235890"/>
            <a:ext cx="8823393" cy="750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5592" y="2435915"/>
            <a:ext cx="7670459" cy="19536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314325"/>
            <a:ext cx="6516291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8" y="1224170"/>
            <a:ext cx="356622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56622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222" y="-208746"/>
            <a:ext cx="2615941" cy="106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71222" y="-1351605"/>
            <a:ext cx="8593890" cy="2954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4861" y="-21535"/>
            <a:ext cx="1224170" cy="12241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52783" y="0"/>
            <a:ext cx="1224170" cy="12241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1206" y="2388290"/>
            <a:ext cx="10549832" cy="7064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6593" y="2388290"/>
            <a:ext cx="6947192" cy="23400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80509" y="291443"/>
            <a:ext cx="6360433" cy="54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spc="-73">
                <a:solidFill>
                  <a:srgbClr val="000000"/>
                </a:solidFill>
                <a:latin typeface="ไอติม"/>
              </a:rPr>
              <a:t>Bài 6_Giới thiệu về liên kết Hoá học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3947" y="1224170"/>
            <a:ext cx="379091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I. Vỏ nguyên tử khí hiếm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6593" y="1807265"/>
            <a:ext cx="347960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845" u="sng" spc="-59">
                <a:solidFill>
                  <a:srgbClr val="FF0000"/>
                </a:solidFill>
                <a:latin typeface="ไอติม"/>
              </a:rPr>
              <a:t>II. Tìm hiểu liên kết 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747</Words>
  <Application>Microsoft Office PowerPoint</Application>
  <PresentationFormat>Custom</PresentationFormat>
  <Paragraphs>81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ไอติม Bold</vt:lpstr>
      <vt:lpstr>ไอติม</vt:lpstr>
      <vt:lpstr>Calibri</vt:lpstr>
      <vt:lpstr>Noto Sans Javanese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 7 - CTST</dc:title>
  <dc:creator>Administrator</dc:creator>
  <cp:lastModifiedBy>21AK22</cp:lastModifiedBy>
  <cp:revision>5</cp:revision>
  <dcterms:created xsi:type="dcterms:W3CDTF">2006-08-16T00:00:00Z</dcterms:created>
  <dcterms:modified xsi:type="dcterms:W3CDTF">2024-03-31T12:33:26Z</dcterms:modified>
  <dc:identifier>DAFGfBMlgGk</dc:identifier>
</cp:coreProperties>
</file>