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8" r:id="rId4"/>
    <p:sldId id="275" r:id="rId5"/>
    <p:sldId id="274" r:id="rId6"/>
    <p:sldId id="257" r:id="rId7"/>
    <p:sldId id="277" r:id="rId8"/>
    <p:sldId id="287" r:id="rId9"/>
    <p:sldId id="272" r:id="rId10"/>
    <p:sldId id="260" r:id="rId11"/>
    <p:sldId id="271" r:id="rId12"/>
    <p:sldId id="259" r:id="rId13"/>
    <p:sldId id="262" r:id="rId14"/>
    <p:sldId id="280" r:id="rId15"/>
    <p:sldId id="263" r:id="rId16"/>
    <p:sldId id="276" r:id="rId17"/>
    <p:sldId id="284" r:id="rId18"/>
    <p:sldId id="279" r:id="rId19"/>
    <p:sldId id="261" r:id="rId20"/>
    <p:sldId id="267" r:id="rId21"/>
    <p:sldId id="281" r:id="rId22"/>
    <p:sldId id="278" r:id="rId23"/>
    <p:sldId id="283" r:id="rId24"/>
    <p:sldId id="273" r:id="rId25"/>
    <p:sldId id="282" r:id="rId26"/>
    <p:sldId id="268" r:id="rId27"/>
    <p:sldId id="270" r:id="rId28"/>
    <p:sldId id="269" r:id="rId29"/>
    <p:sldId id="285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88" r:id="rId39"/>
    <p:sldId id="286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6B8"/>
    <a:srgbClr val="E9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22" autoAdjust="0"/>
  </p:normalViewPr>
  <p:slideViewPr>
    <p:cSldViewPr>
      <p:cViewPr varScale="1">
        <p:scale>
          <a:sx n="46" d="100"/>
          <a:sy n="46" d="100"/>
        </p:scale>
        <p:origin x="6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DB27E-96C8-4D0B-A641-125C8A4878D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B24C-C498-4AE9-A130-61658983D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8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B24C-C498-4AE9-A130-61658983D7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9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0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86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7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7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2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03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F0A391-F87F-42B0-BDBE-23E557088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821DCE-B2E9-4009-8A29-6C857878E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2F5C78-6F87-46FF-9592-8E79397D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65CD40-6160-4DFE-A259-BE57E950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628CD-B3EE-44B2-8222-40B106B2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0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C1440-BD4D-4F64-8781-E646C521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475A1-B64F-4E84-8716-720D3D577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7846E-021A-4E8C-BEB2-67BB20E5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1F0774-2590-45F2-B3F0-126FCC9E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2175-1E2B-48F5-8A29-19502DE0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9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1DA8E-4070-4B41-A03A-8FDCC2DB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EF8894-10C9-46B6-BBF4-38735201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BA8A28-A8F0-4DAF-8A9C-D6E5649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D8F86C-F90D-46B8-9FC0-DD5A38E1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0C75E-3209-4A7C-9592-DDA040C4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7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F8C3A-D653-4AB6-A172-35685D23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2CDF6E-255D-42D7-A4D4-3897B6E3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4138C6-1DFA-4746-93B8-6CCA5C09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296976-7E5C-42BF-9A8F-8F5F73C6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B175F0-BE1E-4B55-B72B-3F7842AD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EB9EE2-21EE-441F-9093-7C6F112F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7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00533C-B84E-44F0-9F01-21AEE2BB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A22A91-884D-4A82-953B-7EAAD2A2D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8BFC76-0F20-4395-A4E8-D15695A5B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7768FC-5307-4F2C-8EC8-38CACE3D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37B665-6124-426C-9981-968CC7DAF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017CAC-206C-4B6E-B600-E598DFE2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D1D9A6-C3B4-418A-8C19-0490CCDC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E9253F-59CC-47A3-8875-834987E6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34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8F5C7C-1DCE-4141-BDBD-5741CD9D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90F3E9-AD85-41D7-9A22-C6985287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110EFD-2A82-452B-B00A-87394858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7E678D-5B1D-4490-B714-42E1693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57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22125-7474-4FF3-9636-F0371968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323CF4-09EE-468A-9614-A22B7816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583282-1FE4-48EF-8163-A994BCA4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2CC30-E1B0-4B02-B46E-BA49A83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FFA47-40C2-4BB5-BA75-1B0E7145B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B5ECA6-2502-49E8-83C0-98B831CD2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8546A2-25D0-49AD-9D20-9C6EAB76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81ED6B-712D-4B30-AB26-E994BAB3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CEED7D-A630-41BD-8631-487BD55C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5D17E-1EF8-4545-B6DB-4A227BF8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686617-1F78-4595-93AF-08F0ABBCD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91CAAC-C207-4027-AFCC-17892AE7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7BAC57-95E5-4B03-97E2-3F90DB94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044DF-AFA9-4659-BB39-A348E711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6EC06B-BE8C-41F5-9F26-0DD075B5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20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450EA8-C4E3-43AA-BE29-7B5FFE0D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C11799-9BDB-4D5A-830F-77DD0780A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83F3B9-62A2-4FA9-8171-EC735AA6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F695EB-3111-45F5-A012-A5F5B2FB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D8DF2-ADC9-4887-9EDB-BC151558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58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710DD0-913B-4808-92E1-C9E2F9B5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30E739-0DFE-4E99-9326-5C694DAB7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BFEDFB-A5FA-475E-AF3F-C3491006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DF5126-1AE8-4CF3-AE83-C60B12E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D296CC-4BB9-4154-A639-C11F3D48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7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4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AF7B045-8964-4D43-80DC-C2445D3F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16D655-27B8-46F1-A114-1ED82AF22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00E6DD-0782-433A-87A9-4842C86FB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C340-7A04-47BC-8C5D-F3EDB73A6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88789F-D8FD-4DE5-8651-BFEE23E5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34108-3EAD-44E0-BD36-6C8D22586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FC3F-1E74-4A10-A9D6-2160F7355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8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17" Type="http://schemas.openxmlformats.org/officeDocument/2006/relationships/image" Target="../media/image54.png"/><Relationship Id="rId2" Type="http://schemas.openxmlformats.org/officeDocument/2006/relationships/image" Target="../media/image4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4" Type="http://schemas.openxmlformats.org/officeDocument/2006/relationships/image" Target="../media/image50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4" Type="http://schemas.openxmlformats.org/officeDocument/2006/relationships/image" Target="../media/image56.png"/><Relationship Id="rId9" Type="http://schemas.openxmlformats.org/officeDocument/2006/relationships/image" Target="../media/image58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50.png"/><Relationship Id="rId12" Type="http://schemas.openxmlformats.org/officeDocument/2006/relationships/image" Target="../media/image53.svg"/><Relationship Id="rId17" Type="http://schemas.openxmlformats.org/officeDocument/2006/relationships/image" Target="../media/image58.jpg"/><Relationship Id="rId2" Type="http://schemas.openxmlformats.org/officeDocument/2006/relationships/image" Target="../media/image6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15" Type="http://schemas.openxmlformats.org/officeDocument/2006/relationships/image" Target="../media/image61.png"/><Relationship Id="rId19" Type="http://schemas.openxmlformats.org/officeDocument/2006/relationships/image" Target="../media/image4.svg"/><Relationship Id="rId4" Type="http://schemas.openxmlformats.org/officeDocument/2006/relationships/image" Target="../media/image12.sv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18.sv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4" Type="http://schemas.openxmlformats.org/officeDocument/2006/relationships/image" Target="../media/image73.png"/><Relationship Id="rId7" Type="http://schemas.openxmlformats.org/officeDocument/2006/relationships/image" Target="../media/image70.png"/><Relationship Id="rId33" Type="http://schemas.openxmlformats.org/officeDocument/2006/relationships/image" Target="../media/image2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69.png"/><Relationship Id="rId19" Type="http://schemas.openxmlformats.org/officeDocument/2006/relationships/image" Target="../media/image196.svg"/><Relationship Id="rId4" Type="http://schemas.openxmlformats.org/officeDocument/2006/relationships/image" Target="../media/image2.sv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17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4.sv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79.png"/><Relationship Id="rId2" Type="http://schemas.openxmlformats.org/officeDocument/2006/relationships/image" Target="../media/image3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78.png"/><Relationship Id="rId4" Type="http://schemas.openxmlformats.org/officeDocument/2006/relationships/image" Target="../media/image34.png"/><Relationship Id="rId9" Type="http://schemas.openxmlformats.org/officeDocument/2006/relationships/image" Target="../media/image108.sv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79.svg"/><Relationship Id="rId12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15" Type="http://schemas.openxmlformats.org/officeDocument/2006/relationships/image" Target="../media/image88.png"/><Relationship Id="rId4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4.svg"/><Relationship Id="rId3" Type="http://schemas.openxmlformats.org/officeDocument/2006/relationships/image" Target="../media/image38.sv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50.png"/><Relationship Id="rId4" Type="http://schemas.openxmlformats.org/officeDocument/2006/relationships/image" Target="../media/image61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79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8.png"/><Relationship Id="rId5" Type="http://schemas.openxmlformats.org/officeDocument/2006/relationships/image" Target="../media/image8.svg"/><Relationship Id="rId10" Type="http://schemas.openxmlformats.org/officeDocument/2006/relationships/image" Target="../media/image97.png"/><Relationship Id="rId4" Type="http://schemas.openxmlformats.org/officeDocument/2006/relationships/image" Target="../media/image4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12" Type="http://schemas.openxmlformats.org/officeDocument/2006/relationships/image" Target="../media/image10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0.jpg"/><Relationship Id="rId5" Type="http://schemas.openxmlformats.org/officeDocument/2006/relationships/image" Target="../media/image18.svg"/><Relationship Id="rId10" Type="http://schemas.openxmlformats.org/officeDocument/2006/relationships/image" Target="../media/image99.png"/><Relationship Id="rId4" Type="http://schemas.openxmlformats.org/officeDocument/2006/relationships/image" Target="../media/image33.png"/><Relationship Id="rId9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5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04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0" Type="http://schemas.openxmlformats.org/officeDocument/2006/relationships/image" Target="../media/image19.png"/><Relationship Id="rId4" Type="http://schemas.openxmlformats.org/officeDocument/2006/relationships/image" Target="../media/image103.png"/><Relationship Id="rId9" Type="http://schemas.openxmlformats.org/officeDocument/2006/relationships/image" Target="../media/image79.svg"/><Relationship Id="rId1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svg"/><Relationship Id="rId3" Type="http://schemas.openxmlformats.org/officeDocument/2006/relationships/image" Target="../media/image36.svg"/><Relationship Id="rId12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4.svg"/><Relationship Id="rId5" Type="http://schemas.openxmlformats.org/officeDocument/2006/relationships/image" Target="../media/image38.svg"/><Relationship Id="rId10" Type="http://schemas.openxmlformats.org/officeDocument/2006/relationships/image" Target="../media/image107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Relationship Id="rId1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openxmlformats.org/officeDocument/2006/relationships/image" Target="../media/image113.png"/><Relationship Id="rId3" Type="http://schemas.openxmlformats.org/officeDocument/2006/relationships/image" Target="../media/image34.svg"/><Relationship Id="rId21" Type="http://schemas.openxmlformats.org/officeDocument/2006/relationships/image" Target="../media/image114.png"/><Relationship Id="rId12" Type="http://schemas.openxmlformats.org/officeDocument/2006/relationships/image" Target="../media/image50.png"/><Relationship Id="rId17" Type="http://schemas.openxmlformats.org/officeDocument/2006/relationships/image" Target="../media/image46.svg"/><Relationship Id="rId2" Type="http://schemas.openxmlformats.org/officeDocument/2006/relationships/image" Target="../media/image110.png"/><Relationship Id="rId16" Type="http://schemas.openxmlformats.org/officeDocument/2006/relationships/image" Target="../media/image7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4.svg"/><Relationship Id="rId10" Type="http://schemas.openxmlformats.org/officeDocument/2006/relationships/image" Target="../media/image111.png"/><Relationship Id="rId19" Type="http://schemas.openxmlformats.org/officeDocument/2006/relationships/image" Target="../media/image48.svg"/><Relationship Id="rId4" Type="http://schemas.openxmlformats.org/officeDocument/2006/relationships/image" Target="../media/image11.png"/><Relationship Id="rId9" Type="http://schemas.openxmlformats.org/officeDocument/2006/relationships/image" Target="../media/image40.sv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116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png"/><Relationship Id="rId10" Type="http://schemas.openxmlformats.org/officeDocument/2006/relationships/image" Target="../media/image12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86.svg"/><Relationship Id="rId7" Type="http://schemas.openxmlformats.org/officeDocument/2006/relationships/image" Target="../media/image12.svg"/><Relationship Id="rId2" Type="http://schemas.openxmlformats.org/officeDocument/2006/relationships/image" Target="../media/image118.png"/><Relationship Id="rId16" Type="http://schemas.openxmlformats.org/officeDocument/2006/relationships/image" Target="../media/image34.png"/><Relationship Id="rId29" Type="http://schemas.openxmlformats.org/officeDocument/2006/relationships/image" Target="../media/image18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15" Type="http://schemas.openxmlformats.org/officeDocument/2006/relationships/image" Target="../media/image192.svg"/><Relationship Id="rId28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6.png"/><Relationship Id="rId9" Type="http://schemas.openxmlformats.org/officeDocument/2006/relationships/image" Target="../media/image120.png"/><Relationship Id="rId27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90.svg"/><Relationship Id="rId26" Type="http://schemas.openxmlformats.org/officeDocument/2006/relationships/image" Target="../media/image126.png"/><Relationship Id="rId3" Type="http://schemas.openxmlformats.org/officeDocument/2006/relationships/image" Target="../media/image38.svg"/><Relationship Id="rId7" Type="http://schemas.openxmlformats.org/officeDocument/2006/relationships/image" Target="../media/image8.svg"/><Relationship Id="rId25" Type="http://schemas.openxmlformats.org/officeDocument/2006/relationships/image" Target="../media/image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125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.svg"/><Relationship Id="rId7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88.sv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6.svg"/><Relationship Id="rId21" Type="http://schemas.openxmlformats.org/officeDocument/2006/relationships/image" Target="../media/image198.svg"/><Relationship Id="rId7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18.svg"/><Relationship Id="rId4" Type="http://schemas.openxmlformats.org/officeDocument/2006/relationships/image" Target="../media/image130.pn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30.xml"/><Relationship Id="rId5" Type="http://schemas.openxmlformats.org/officeDocument/2006/relationships/image" Target="../media/image135.gif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58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notesSlide" Target="../notesSlides/notesSlide3.xml"/><Relationship Id="rId7" Type="http://schemas.openxmlformats.org/officeDocument/2006/relationships/slide" Target="slide3.xml"/><Relationship Id="rId12" Type="http://schemas.openxmlformats.org/officeDocument/2006/relationships/image" Target="../media/image1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35.gif"/><Relationship Id="rId11" Type="http://schemas.openxmlformats.org/officeDocument/2006/relationships/image" Target="../media/image138.gif"/><Relationship Id="rId5" Type="http://schemas.openxmlformats.org/officeDocument/2006/relationships/audio" Target="../media/audio2.wav"/><Relationship Id="rId10" Type="http://schemas.openxmlformats.org/officeDocument/2006/relationships/image" Target="../media/image137.gif"/><Relationship Id="rId4" Type="http://schemas.openxmlformats.org/officeDocument/2006/relationships/audio" Target="../media/audio1.wav"/><Relationship Id="rId9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136.png"/><Relationship Id="rId5" Type="http://schemas.openxmlformats.org/officeDocument/2006/relationships/audio" Target="../media/audio2.wav"/><Relationship Id="rId10" Type="http://schemas.openxmlformats.org/officeDocument/2006/relationships/image" Target="../media/image138.gif"/><Relationship Id="rId4" Type="http://schemas.openxmlformats.org/officeDocument/2006/relationships/audio" Target="../media/audio1.wav"/><Relationship Id="rId9" Type="http://schemas.openxmlformats.org/officeDocument/2006/relationships/image" Target="../media/image13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11" Type="http://schemas.openxmlformats.org/officeDocument/2006/relationships/image" Target="../media/image136.png"/><Relationship Id="rId5" Type="http://schemas.openxmlformats.org/officeDocument/2006/relationships/audio" Target="../media/audio2.wav"/><Relationship Id="rId10" Type="http://schemas.openxmlformats.org/officeDocument/2006/relationships/image" Target="../media/image138.gif"/><Relationship Id="rId4" Type="http://schemas.openxmlformats.org/officeDocument/2006/relationships/audio" Target="../media/audio1.wav"/><Relationship Id="rId9" Type="http://schemas.openxmlformats.org/officeDocument/2006/relationships/image" Target="../media/image13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slide" Target="slide19.xml"/><Relationship Id="rId5" Type="http://schemas.openxmlformats.org/officeDocument/2006/relationships/audio" Target="../media/audio2.wav"/><Relationship Id="rId10" Type="http://schemas.openxmlformats.org/officeDocument/2006/relationships/image" Target="../media/image136.png"/><Relationship Id="rId4" Type="http://schemas.openxmlformats.org/officeDocument/2006/relationships/audio" Target="../media/audio1.wav"/><Relationship Id="rId9" Type="http://schemas.openxmlformats.org/officeDocument/2006/relationships/image" Target="../media/image13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38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5.gif"/><Relationship Id="rId12" Type="http://schemas.openxmlformats.org/officeDocument/2006/relationships/image" Target="../media/image137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slide" Target="slide25.xml"/><Relationship Id="rId11" Type="http://schemas.openxmlformats.org/officeDocument/2006/relationships/image" Target="../media/image146.png"/><Relationship Id="rId5" Type="http://schemas.openxmlformats.org/officeDocument/2006/relationships/audio" Target="../media/audio2.wav"/><Relationship Id="rId10" Type="http://schemas.openxmlformats.org/officeDocument/2006/relationships/image" Target="../media/image145.png"/><Relationship Id="rId4" Type="http://schemas.openxmlformats.org/officeDocument/2006/relationships/audio" Target="../media/audio1.wav"/><Relationship Id="rId9" Type="http://schemas.openxmlformats.org/officeDocument/2006/relationships/image" Target="../media/image144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audio" Target="../media/media1.mp3"/><Relationship Id="rId7" Type="http://schemas.openxmlformats.org/officeDocument/2006/relationships/image" Target="../media/image135.gif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slide" Target="slide27.xml"/><Relationship Id="rId11" Type="http://schemas.openxmlformats.org/officeDocument/2006/relationships/image" Target="../media/image140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7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35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sv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svg"/><Relationship Id="rId3" Type="http://schemas.openxmlformats.org/officeDocument/2006/relationships/image" Target="../media/image180.svg"/><Relationship Id="rId2" Type="http://schemas.openxmlformats.org/officeDocument/2006/relationships/image" Target="../media/image147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48.pn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sv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36.svg"/><Relationship Id="rId12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1.svg"/><Relationship Id="rId5" Type="http://schemas.openxmlformats.org/officeDocument/2006/relationships/image" Target="../media/image58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svg"/><Relationship Id="rId18" Type="http://schemas.openxmlformats.org/officeDocument/2006/relationships/image" Target="../media/image4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37.png"/><Relationship Id="rId17" Type="http://schemas.openxmlformats.org/officeDocument/2006/relationships/image" Target="../media/image30.svg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6.png"/><Relationship Id="rId19" Type="http://schemas.openxmlformats.org/officeDocument/2006/relationships/image" Target="../media/image32.svg"/><Relationship Id="rId4" Type="http://schemas.openxmlformats.org/officeDocument/2006/relationships/image" Target="../media/image33.pn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7" Type="http://schemas.openxmlformats.org/officeDocument/2006/relationships/image" Target="../media/image34.svg"/><Relationship Id="rId12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12.sv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39049" flipH="1">
            <a:off x="-2856932" y="1594068"/>
            <a:ext cx="11425583" cy="13786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39049" flipH="1">
            <a:off x="12109002" y="-10214855"/>
            <a:ext cx="11425583" cy="13786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45710" y="-1495844"/>
            <a:ext cx="51435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769262" y="-2057400"/>
            <a:ext cx="5195454" cy="4922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4366354" y="7165833"/>
            <a:ext cx="5195454" cy="49226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24838" y="2629821"/>
            <a:ext cx="14847937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624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624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rgbClr val="624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924076"/>
            <a:ext cx="4751961" cy="4751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280048" y="-814048"/>
            <a:ext cx="7555947" cy="127390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60833" y="195679"/>
            <a:ext cx="1363012" cy="19471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49282" y="2584139"/>
                <a:ext cx="12078279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 </a:t>
                </a:r>
                <a:r>
                  <a:rPr lang="en-US" sz="40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0,834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282" y="2584139"/>
                <a:ext cx="12078279" cy="1284519"/>
              </a:xfrm>
              <a:prstGeom prst="rect">
                <a:avLst/>
              </a:prstGeom>
              <a:blipFill rotWithShape="0">
                <a:blip r:embed="rId16"/>
                <a:stretch>
                  <a:fillRect l="-1766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299239" y="4167356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55719" y="5031807"/>
                <a:ext cx="9186840" cy="3072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0,8(3)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0,834 &gt; 0,8(3)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0,834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719" y="5031807"/>
                <a:ext cx="9186840" cy="3072829"/>
              </a:xfrm>
              <a:prstGeom prst="rect">
                <a:avLst/>
              </a:prstGeom>
              <a:blipFill rotWithShape="0">
                <a:blip r:embed="rId17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322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6510" b="23882"/>
          <a:stretch>
            <a:fillRect/>
          </a:stretch>
        </p:blipFill>
        <p:spPr>
          <a:xfrm>
            <a:off x="9144000" y="1760951"/>
            <a:ext cx="9357019" cy="85308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081" t="73707"/>
          <a:stretch>
            <a:fillRect/>
          </a:stretch>
        </p:blipFill>
        <p:spPr>
          <a:xfrm>
            <a:off x="-1059699" y="-511617"/>
            <a:ext cx="6613186" cy="26783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-1569027" y="7618942"/>
            <a:ext cx="5195454" cy="4922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155972" y="-2755969"/>
            <a:ext cx="5195454" cy="49226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76600" y="827553"/>
            <a:ext cx="351212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7"/>
              </a:lnSpc>
            </a:pPr>
            <a:r>
              <a:rPr lang="en-US" sz="4400" b="1" dirty="0" err="1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4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4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202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05363" y="898653"/>
            <a:ext cx="1083062" cy="10830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68490" y="3607368"/>
            <a:ext cx="2286746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HĐKP2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0189" y="2389233"/>
            <a:ext cx="12277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HĐKP2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8" t="12020" r="3851" b="18097"/>
          <a:stretch/>
        </p:blipFill>
        <p:spPr>
          <a:xfrm>
            <a:off x="1705363" y="5010125"/>
            <a:ext cx="2681221" cy="3539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63144" y="3571024"/>
            <a:ext cx="12039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AMBN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Cho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AM = 1 dm.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AMBN.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39571">
            <a:off x="13434009" y="5827207"/>
            <a:ext cx="6756651" cy="8152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485906">
            <a:off x="14762416" y="5752039"/>
            <a:ext cx="4099837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04696">
            <a:off x="-455895" y="481982"/>
            <a:ext cx="2969189" cy="30130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00100"/>
            <a:ext cx="4121970" cy="1752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11811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29792" y="2552700"/>
                <a:ext cx="12496800" cy="6863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fontAlgn="base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AMB, ABN, AND, DNC, CNB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AMBN.</a:t>
                </a:r>
                <a:endParaRPr lang="en-US" sz="4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fontAlgn="base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ABCD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2S</a:t>
                </a:r>
                <a:r>
                  <a:rPr lang="en-US" sz="4000" baseline="-25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AMBN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2.1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=2 (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dm</a:t>
                </a:r>
                <a:r>
                  <a:rPr lang="en-US" sz="4000" baseline="30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fontAlgn="base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S</a:t>
                </a:r>
                <a:r>
                  <a:rPr lang="en-US" sz="4000" baseline="-25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ABCD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AB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792" y="2552700"/>
                <a:ext cx="12496800" cy="6863417"/>
              </a:xfrm>
              <a:prstGeom prst="rect">
                <a:avLst/>
              </a:prstGeom>
              <a:blipFill rotWithShape="0">
                <a:blip r:embed="rId16"/>
                <a:stretch>
                  <a:fillRect l="-1707" r="-1512" b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8" t="12020" r="3851" b="18097"/>
          <a:stretch/>
        </p:blipFill>
        <p:spPr>
          <a:xfrm>
            <a:off x="1088543" y="3765237"/>
            <a:ext cx="3467384" cy="4576947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4795773" flipH="1">
            <a:off x="14701403" y="-363091"/>
            <a:ext cx="1423033" cy="3447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00735" y="7937839"/>
            <a:ext cx="3238736" cy="60588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184867">
            <a:off x="5457132" y="1443954"/>
            <a:ext cx="3461837" cy="5225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48453" y="1155689"/>
            <a:ext cx="3953185" cy="118811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233" b="84121"/>
          <a:stretch>
            <a:fillRect/>
          </a:stretch>
        </p:blipFill>
        <p:spPr>
          <a:xfrm>
            <a:off x="10820400" y="9347286"/>
            <a:ext cx="9309324" cy="7550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233" b="84121"/>
          <a:stretch>
            <a:fillRect/>
          </a:stretch>
        </p:blipFill>
        <p:spPr>
          <a:xfrm>
            <a:off x="-5827466" y="9240385"/>
            <a:ext cx="11654932" cy="945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30812" b="3179"/>
          <a:stretch>
            <a:fillRect/>
          </a:stretch>
        </p:blipFill>
        <p:spPr>
          <a:xfrm>
            <a:off x="2362200" y="8338184"/>
            <a:ext cx="3101163" cy="10401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63800" y="6693494"/>
            <a:ext cx="3692029" cy="27634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47125" y="74019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24000" y="1861230"/>
                <a:ext cx="120099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Mỗi số thập phân vô hạn không tuần hoàn biểu diễn thập phân của một số, số đó gọi là </a:t>
                </a: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vô tỉ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Tập hợp các số vô tỉ được kí hiệu </a:t>
                </a:r>
                <a:r>
                  <a:rPr lang="vi-VN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𝕀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61230"/>
                <a:ext cx="12009924" cy="2862322"/>
              </a:xfrm>
              <a:prstGeom prst="rect">
                <a:avLst/>
              </a:prstGeom>
              <a:blipFill rotWithShape="0">
                <a:blip r:embed="rId14"/>
                <a:stretch>
                  <a:fillRect l="-1777" r="-177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62016" y="491923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2016" y="5594580"/>
            <a:ext cx="136398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 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= 1,732050807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4335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21701" flipH="1">
            <a:off x="-1321000" y="6423066"/>
            <a:ext cx="4699401" cy="56704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11799">
            <a:off x="15570543" y="164543"/>
            <a:ext cx="2568411" cy="5518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07418"/>
            <a:ext cx="1749704" cy="1329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44492" y="969976"/>
            <a:ext cx="11655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32000" y="2184818"/>
            <a:ext cx="3581400" cy="105805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2258" y="235990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032000" y="3543300"/>
                <a:ext cx="13970000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= 5,123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..?..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 = 6,15555... = 6,1(5)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...?...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3,14159265...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...?...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 = 2,23606...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...?...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3543300"/>
                <a:ext cx="13970000" cy="6740307"/>
              </a:xfrm>
              <a:prstGeom prst="rect">
                <a:avLst/>
              </a:prstGeom>
              <a:blipFill rotWithShape="0">
                <a:blip r:embed="rId8"/>
                <a:stretch>
                  <a:fillRect l="-1178" r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277645" y="6515100"/>
            <a:ext cx="1502109" cy="2971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864063" y="3624367"/>
            <a:ext cx="2187291" cy="707886"/>
          </a:xfrm>
          <a:prstGeom prst="rect">
            <a:avLst/>
          </a:prstGeom>
          <a:solidFill>
            <a:srgbClr val="F1E6B8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5394808"/>
            <a:ext cx="1828800" cy="707886"/>
          </a:xfrm>
          <a:prstGeom prst="rect">
            <a:avLst/>
          </a:prstGeom>
          <a:solidFill>
            <a:srgbClr val="F1E6B8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53759" y="6913453"/>
            <a:ext cx="1400241" cy="707886"/>
          </a:xfrm>
          <a:prstGeom prst="rect">
            <a:avLst/>
          </a:prstGeom>
          <a:solidFill>
            <a:srgbClr val="F1E6B8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1400" y="8568194"/>
            <a:ext cx="1400241" cy="707886"/>
          </a:xfrm>
          <a:prstGeom prst="rect">
            <a:avLst/>
          </a:prstGeom>
          <a:solidFill>
            <a:srgbClr val="F1E6B8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279646" y="7621339"/>
            <a:ext cx="1576554" cy="248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0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48000" y="884309"/>
            <a:ext cx="58674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2848160" y="1620159"/>
            <a:ext cx="6267077" cy="2962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58495" y="801679"/>
            <a:ext cx="1083062" cy="10830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2358216"/>
            <a:ext cx="10423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HĐKP3.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77" y="2178759"/>
            <a:ext cx="1066800" cy="10668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68004" y="3643993"/>
            <a:ext cx="2286746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HĐKP3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1" y="3353655"/>
            <a:ext cx="1394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2; 3; 4; 5; 10.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4; 9; 16; 25; 100.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7261" y="555931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75817" y="6456789"/>
            <a:ext cx="1536194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40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4; 9; 16; 25; 100.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2; 3; 4; 5; 10.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37586" y="6819900"/>
            <a:ext cx="1240391" cy="26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  <p:bldP spid="14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4161">
            <a:off x="6080222" y="674189"/>
            <a:ext cx="5506419" cy="24769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07037" y="8832860"/>
            <a:ext cx="2333218" cy="800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57200" y="6734717"/>
            <a:ext cx="2868864" cy="3087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86200" y="7946468"/>
            <a:ext cx="1327976" cy="17727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8336" y="1714500"/>
            <a:ext cx="1866193" cy="14805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82388" y="1313259"/>
            <a:ext cx="6849403" cy="105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971800" y="3246861"/>
                <a:ext cx="12877800" cy="394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a.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3246861"/>
                <a:ext cx="12877800" cy="3949927"/>
              </a:xfrm>
              <a:prstGeom prst="rect">
                <a:avLst/>
              </a:prstGeom>
              <a:blipFill rotWithShape="0">
                <a:blip r:embed="rId16"/>
                <a:stretch>
                  <a:fillRect l="-1515" r="-1657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8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1637171" y="-151271"/>
            <a:ext cx="2046583" cy="39493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098098">
            <a:off x="1267820" y="1862860"/>
            <a:ext cx="3092407" cy="4716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313744" y="990702"/>
            <a:ext cx="1035424" cy="16795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963" y="1181051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333196" y="548135"/>
                <a:ext cx="11964204" cy="4383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a,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196" y="548135"/>
                <a:ext cx="11964204" cy="4383701"/>
              </a:xfrm>
              <a:prstGeom prst="rect">
                <a:avLst/>
              </a:prstGeom>
              <a:blipFill rotWithShape="0">
                <a:blip r:embed="rId12"/>
                <a:stretch>
                  <a:fillRect l="-1630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217042" y="4972162"/>
            <a:ext cx="1807095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438401" y="5163192"/>
                <a:ext cx="10210800" cy="2029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HĐKP2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1" y="5163192"/>
                <a:ext cx="10210800" cy="2029017"/>
              </a:xfrm>
              <a:prstGeom prst="rect">
                <a:avLst/>
              </a:prstGeom>
              <a:blipFill rotWithShape="0">
                <a:blip r:embed="rId13"/>
                <a:stretch>
                  <a:fillRect l="-2090" r="-2090"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29135"/>
            <a:ext cx="1534206" cy="1697130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5"/>
          <a:stretch>
            <a:fillRect/>
          </a:stretch>
        </p:blipFill>
        <p:spPr>
          <a:xfrm>
            <a:off x="13868400" y="5301195"/>
            <a:ext cx="2590800" cy="2590800"/>
          </a:xfrm>
          <a:prstGeom prst="rect">
            <a:avLst/>
          </a:prstGeom>
        </p:spPr>
      </p:pic>
      <p:sp>
        <p:nvSpPr>
          <p:cNvPr id="37" name="Rounded Rectangular Callout 36"/>
          <p:cNvSpPr/>
          <p:nvPr/>
        </p:nvSpPr>
        <p:spPr>
          <a:xfrm>
            <a:off x="1452903" y="7454658"/>
            <a:ext cx="9037041" cy="2101562"/>
          </a:xfrm>
          <a:prstGeom prst="wedgeRoundRectCallout">
            <a:avLst>
              <a:gd name="adj1" fmla="val 55823"/>
              <a:gd name="adj2" fmla="val 3978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5200" y="8505439"/>
            <a:ext cx="6781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7201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37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4000" y="1504956"/>
            <a:ext cx="11207426" cy="112074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911909" y="-8962201"/>
            <a:ext cx="11207426" cy="11207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7" y="800100"/>
            <a:ext cx="3543684" cy="20215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0717" y="1333500"/>
            <a:ext cx="3521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1333500"/>
            <a:ext cx="112014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16, 7, 10, 36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79352" y="2993113"/>
                <a:ext cx="14655487" cy="1102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16; 7; 10; 36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4;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;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; 6.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52" y="2993113"/>
                <a:ext cx="14655487" cy="1102738"/>
              </a:xfrm>
              <a:prstGeom prst="rect">
                <a:avLst/>
              </a:prstGeom>
              <a:blipFill rotWithShape="0">
                <a:blip r:embed="rId5"/>
                <a:stretch>
                  <a:fillRect l="-1456" r="-541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9020">
            <a:off x="7772337" y="2205118"/>
            <a:ext cx="961844" cy="1094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7" y="4328094"/>
            <a:ext cx="3543684" cy="20215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80717" y="4861494"/>
            <a:ext cx="3521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4610100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169 m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980" y="5821376"/>
            <a:ext cx="1190138" cy="105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941238" y="7049382"/>
                <a:ext cx="10413751" cy="2026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169 m</a:t>
                </a:r>
                <a:r>
                  <a:rPr lang="en-US" sz="40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169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13 (m)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238" y="7049382"/>
                <a:ext cx="10413751" cy="2026067"/>
              </a:xfrm>
              <a:prstGeom prst="rect">
                <a:avLst/>
              </a:prstGeom>
              <a:blipFill rotWithShape="0">
                <a:blip r:embed="rId8"/>
                <a:stretch>
                  <a:fillRect l="-2048" b="-5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913" y="5922255"/>
            <a:ext cx="2341067" cy="5511262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0155787" flipH="1">
            <a:off x="931378" y="7170441"/>
            <a:ext cx="1052275" cy="2549563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5690273" y="-1217278"/>
            <a:ext cx="5195454" cy="49226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-2139056" y="4776655"/>
            <a:ext cx="4278111" cy="4053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1484" b="13215"/>
          <a:stretch>
            <a:fillRect/>
          </a:stretch>
        </p:blipFill>
        <p:spPr>
          <a:xfrm>
            <a:off x="13029431" y="6096006"/>
            <a:ext cx="5504339" cy="53967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1025" t="73237"/>
          <a:stretch>
            <a:fillRect/>
          </a:stretch>
        </p:blipFill>
        <p:spPr>
          <a:xfrm>
            <a:off x="-236568" y="-188393"/>
            <a:ext cx="5488788" cy="299934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586478" y="876300"/>
            <a:ext cx="1083062" cy="10830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876300"/>
            <a:ext cx="1275657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2246" y="2121958"/>
            <a:ext cx="876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42" y="2549928"/>
            <a:ext cx="6629400" cy="6629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12154" y="8805779"/>
            <a:ext cx="532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Casio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570ES plus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33" y="3167844"/>
            <a:ext cx="3370503" cy="5624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31" y="2961467"/>
            <a:ext cx="5868698" cy="5868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20156" y="8794357"/>
            <a:ext cx="438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Casio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500MS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1701" flipV="1">
            <a:off x="13260492" y="-4055950"/>
            <a:ext cx="8427807" cy="101693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30039" y="1761518"/>
            <a:ext cx="4665643" cy="466564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9E7F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05335" y="-2461346"/>
            <a:ext cx="5195454" cy="49226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375924" y="6693335"/>
            <a:ext cx="3054196" cy="3152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4400" y="125368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4724400" y="2355075"/>
                <a:ext cx="8229600" cy="2438400"/>
              </a:xfrm>
              <a:prstGeom prst="roundRect">
                <a:avLst>
                  <a:gd name="adj" fmla="val 26042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</a:t>
                </a:r>
                <a:r>
                  <a:rPr lang="en-US" sz="40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x</a:t>
                </a:r>
                <a:r>
                  <a:rPr lang="en-US" sz="40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2355075"/>
                <a:ext cx="8229600" cy="2438400"/>
              </a:xfrm>
              <a:prstGeom prst="roundRect">
                <a:avLst>
                  <a:gd name="adj" fmla="val 26042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7" y="4093634"/>
            <a:ext cx="6193366" cy="6193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Oval Callout 17"/>
          <p:cNvSpPr/>
          <p:nvPr/>
        </p:nvSpPr>
        <p:spPr>
          <a:xfrm>
            <a:off x="7391400" y="4879201"/>
            <a:ext cx="7430509" cy="4302899"/>
          </a:xfrm>
          <a:prstGeom prst="wedgeEllipseCallout">
            <a:avLst>
              <a:gd name="adj1" fmla="val -55556"/>
              <a:gd name="adj2" fmla="val 15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66681" y="5759156"/>
            <a:ext cx="60799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số hữu tỉ nào mà bình phương của nó bằng 2 hay không?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35043"/>
            <a:ext cx="554442" cy="10486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094180">
            <a:off x="1784173" y="1391058"/>
            <a:ext cx="2680053" cy="496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8001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HĐKP4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2247" y="1954329"/>
            <a:ext cx="1365617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7807" y="3746853"/>
            <a:ext cx="12451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6733633"/>
            <a:ext cx="108734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3" y="6576776"/>
            <a:ext cx="3244377" cy="3244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04697"/>
            <a:ext cx="4809713" cy="8916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82" y="5777440"/>
            <a:ext cx="4129948" cy="96316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0820400" y="3450506"/>
            <a:ext cx="17526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986330" y="3096563"/>
            <a:ext cx="72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887657" y="4299259"/>
            <a:ext cx="17526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053586" y="3945316"/>
            <a:ext cx="1024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845266" y="6291331"/>
            <a:ext cx="17526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011195" y="5937388"/>
            <a:ext cx="2762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1,414213...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053586" y="7277100"/>
            <a:ext cx="87221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925800" y="6896817"/>
            <a:ext cx="65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894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  <p:bldP spid="20" grpId="0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534563" y="1127231"/>
            <a:ext cx="2617615" cy="3279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2104903" y="1094704"/>
            <a:ext cx="1356751" cy="12876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21774" y="3797033"/>
            <a:ext cx="3422562" cy="135748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12879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041166">
            <a:off x="2566887" y="4966286"/>
            <a:ext cx="3400755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5351" y="848936"/>
            <a:ext cx="11553258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72957" y="4061227"/>
                <a:ext cx="10668000" cy="1896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Dùng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15129</m:t>
                        </m:r>
                      </m:e>
                    </m:ra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10000</m:t>
                        </m:r>
                      </m:e>
                    </m:ra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957" y="4061227"/>
                <a:ext cx="10668000" cy="1896738"/>
              </a:xfrm>
              <a:prstGeom prst="rect">
                <a:avLst/>
              </a:prstGeom>
              <a:blipFill rotWithShape="0">
                <a:blip r:embed="rId12"/>
                <a:stretch>
                  <a:fillRect l="-2000" r="-2057" b="-12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463535" y="6466526"/>
                <a:ext cx="9982200" cy="2430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1,73205...  ;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15129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123 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10000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100;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3,16227...  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35" y="6466526"/>
                <a:ext cx="9982200" cy="2430217"/>
              </a:xfrm>
              <a:prstGeom prst="rect">
                <a:avLst/>
              </a:prstGeom>
              <a:blipFill rotWithShape="0">
                <a:blip r:embed="rId13"/>
                <a:stretch>
                  <a:fillRect b="-4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93">
            <a:off x="2788490" y="5792422"/>
            <a:ext cx="1572879" cy="17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742669" y="2735562"/>
            <a:ext cx="12125579" cy="573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327530" y="7103447"/>
            <a:ext cx="1463286" cy="526018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65178">
            <a:off x="17242618" y="6295363"/>
            <a:ext cx="2838056" cy="68763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41357" y="2012501"/>
            <a:ext cx="10328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32335" y="3517350"/>
                <a:ext cx="12750308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12 996 m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100 cm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35" y="3517350"/>
                <a:ext cx="12750308" cy="4708981"/>
              </a:xfrm>
              <a:prstGeom prst="rect">
                <a:avLst/>
              </a:prstGeom>
              <a:blipFill rotWithShape="0">
                <a:blip r:embed="rId14"/>
                <a:stretch>
                  <a:fillRect l="-1530" r="-167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76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3528289" y="-434835"/>
            <a:ext cx="6440343" cy="113442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420600" y="2351604"/>
            <a:ext cx="5530469" cy="5771396"/>
            <a:chOff x="0" y="0"/>
            <a:chExt cx="7373959" cy="76951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879459">
              <a:off x="619086" y="249503"/>
              <a:ext cx="2338859" cy="285226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676546" flipH="1">
              <a:off x="5256253" y="4165211"/>
              <a:ext cx="1403033" cy="3399418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1249229">
              <a:off x="548839" y="4083432"/>
              <a:ext cx="905354" cy="325454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135862">
              <a:off x="2598743" y="3382914"/>
              <a:ext cx="1653855" cy="356713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285669">
              <a:off x="4655270" y="405425"/>
              <a:ext cx="2073998" cy="283051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9826"/>
            <a:ext cx="4960565" cy="21091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51782" y="907893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64929" y="3116462"/>
                <a:ext cx="10515239" cy="4713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fontAlgn="base">
                  <a:spcBef>
                    <a:spcPts val="1200"/>
                  </a:spcBef>
                  <a:spcAft>
                    <a:spcPts val="1200"/>
                  </a:spcAft>
                  <a:buAutoNum type="alphaLcParenR"/>
                </a:pP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ctr" fontAlgn="base"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12996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114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(m)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 = πR</a:t>
                </a:r>
                <a:r>
                  <a:rPr lang="en-US" sz="4000" baseline="30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ra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ra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≈5,64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929" y="3116462"/>
                <a:ext cx="10515239" cy="4713534"/>
              </a:xfrm>
              <a:prstGeom prst="rect">
                <a:avLst/>
              </a:prstGeom>
              <a:blipFill rotWithShape="0">
                <a:blip r:embed="rId21"/>
                <a:stretch>
                  <a:fillRect l="-2088" t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17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95800" y="-3238497"/>
            <a:ext cx="8839201" cy="166116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18389">
            <a:off x="6394131" y="2000545"/>
            <a:ext cx="5753910" cy="272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87793" y="866975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54374" y="240862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(SGK - tr33)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854374" y="3217719"/>
                <a:ext cx="14833426" cy="4452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44</m:t>
                        </m:r>
                      </m:num>
                      <m:den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374" y="3217719"/>
                <a:ext cx="14833426" cy="4452566"/>
              </a:xfrm>
              <a:prstGeom prst="rect">
                <a:avLst/>
              </a:prstGeom>
              <a:blipFill rotWithShape="0">
                <a:blip r:embed="rId13"/>
                <a:stretch>
                  <a:fillRect l="-1438" r="-1438" b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2618282" y="4764056"/>
            <a:ext cx="1911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1,875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72200" y="4736116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-4,95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11063" y="4764056"/>
            <a:ext cx="1683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4,(4)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93445" y="4781936"/>
            <a:ext cx="3281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-6,(285714)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99" y="5021673"/>
            <a:ext cx="892389" cy="9005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307" y="5021673"/>
            <a:ext cx="892389" cy="900538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11052800" y="5676900"/>
            <a:ext cx="0" cy="1993385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246083" y="5624730"/>
            <a:ext cx="0" cy="1993385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643100" y="7955842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311813" y="7908986"/>
            <a:ext cx="386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285714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90872" y="-1477135"/>
            <a:ext cx="4156708" cy="39384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21701" flipH="1">
            <a:off x="-1200818" y="3417550"/>
            <a:ext cx="8528596" cy="10290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21701" flipH="1">
            <a:off x="11509289" y="-10018452"/>
            <a:ext cx="10120920" cy="122122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661573" y="7254798"/>
            <a:ext cx="5195454" cy="49226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62038" y="1485900"/>
            <a:ext cx="970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(SGK - tr33)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262038" y="2461346"/>
                <a:ext cx="14630400" cy="1210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64</m:t>
                        </m:r>
                      </m:e>
                    </m:rad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        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      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(−5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038" y="2461346"/>
                <a:ext cx="14630400" cy="1210524"/>
              </a:xfrm>
              <a:prstGeom prst="rect">
                <a:avLst/>
              </a:prstGeom>
              <a:blipFill rotWithShape="0">
                <a:blip r:embed="rId8"/>
                <a:stretch>
                  <a:fillRect l="-145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998936" y="2778469"/>
                <a:ext cx="2498504" cy="788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8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936" y="2778469"/>
                <a:ext cx="2498504" cy="788357"/>
              </a:xfrm>
              <a:prstGeom prst="rect">
                <a:avLst/>
              </a:prstGeom>
              <a:blipFill rotWithShape="0">
                <a:blip r:embed="rId9"/>
                <a:stretch>
                  <a:fillRect l="-8780" t="-5426" r="-7317" b="-3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9182191" y="2858940"/>
            <a:ext cx="1197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62512" y="2858940"/>
            <a:ext cx="912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2038" y="4072928"/>
            <a:ext cx="1389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(SGK - tr33)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3514399"/>
                  </p:ext>
                </p:extLst>
              </p:nvPr>
            </p:nvGraphicFramePr>
            <p:xfrm>
              <a:off x="3349928" y="5488700"/>
              <a:ext cx="11664525" cy="214668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332905"/>
                    <a:gridCol w="2332905"/>
                    <a:gridCol w="2332905"/>
                    <a:gridCol w="2332905"/>
                    <a:gridCol w="2332905"/>
                  </a:tblGrid>
                  <a:tr h="295275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121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169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   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12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146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3514399"/>
                  </p:ext>
                </p:extLst>
              </p:nvPr>
            </p:nvGraphicFramePr>
            <p:xfrm>
              <a:off x="3349928" y="5488700"/>
              <a:ext cx="11664525" cy="21336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332905"/>
                    <a:gridCol w="2332905"/>
                    <a:gridCol w="2332905"/>
                    <a:gridCol w="2332905"/>
                    <a:gridCol w="2332905"/>
                  </a:tblGrid>
                  <a:tr h="1066800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121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169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066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0"/>
                          <a:stretch>
                            <a:fillRect l="-261" t="-101143" r="-400522" b="-16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12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4000" i="0" dirty="0" smtClean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4000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146</a:t>
                          </a:r>
                          <a:endParaRPr lang="en-US" sz="4000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5250" marR="95250" marT="76200" marB="7620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8" name="TextBox 27"/>
          <p:cNvSpPr txBox="1"/>
          <p:nvPr/>
        </p:nvSpPr>
        <p:spPr>
          <a:xfrm>
            <a:off x="6324600" y="6702925"/>
            <a:ext cx="970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68585" y="5667327"/>
            <a:ext cx="122721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095140" y="6803343"/>
            <a:ext cx="970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109912" y="5686867"/>
            <a:ext cx="17526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21316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1095774">
            <a:off x="570346" y="6835808"/>
            <a:ext cx="1737129" cy="2118450"/>
          </a:xfrm>
          <a:prstGeom prst="rect">
            <a:avLst/>
          </a:prstGeom>
        </p:spPr>
      </p:pic>
      <p:pic>
        <p:nvPicPr>
          <p:cNvPr id="33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5240000" y="214864"/>
            <a:ext cx="2207377" cy="2167243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892328">
            <a:off x="2853735" y="8039396"/>
            <a:ext cx="1237542" cy="176791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9289" b="3951"/>
          <a:stretch>
            <a:fillRect/>
          </a:stretch>
        </p:blipFill>
        <p:spPr>
          <a:xfrm>
            <a:off x="11691914" y="2560944"/>
            <a:ext cx="6899753" cy="8210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2516" t="62206"/>
          <a:stretch>
            <a:fillRect/>
          </a:stretch>
        </p:blipFill>
        <p:spPr>
          <a:xfrm>
            <a:off x="-96095" y="-213545"/>
            <a:ext cx="6623822" cy="32309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1400" y="1399367"/>
            <a:ext cx="1306587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- tr34):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-1979638" y="-1432646"/>
            <a:ext cx="5195454" cy="4922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81400" y="3924300"/>
                <a:ext cx="11582400" cy="2285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2250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        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             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             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624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924300"/>
                <a:ext cx="11582400" cy="2285626"/>
              </a:xfrm>
              <a:prstGeom prst="rect">
                <a:avLst/>
              </a:prstGeom>
              <a:blipFill rotWithShape="0">
                <a:blip r:embed="rId8"/>
                <a:stretch>
                  <a:fillRect l="-1895" b="-4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943600" y="415105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47,434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53800" y="419912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3,464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53721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2,236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89360" y="5360702"/>
            <a:ext cx="2555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24,980</a:t>
            </a: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782800" y="6666413"/>
            <a:ext cx="2752658" cy="2507421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7497380" flipH="1">
            <a:off x="12527901" y="7070818"/>
            <a:ext cx="1259520" cy="3051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>
          <a:xfrm rot="20807655">
            <a:off x="12790" y="5601865"/>
            <a:ext cx="4368873" cy="4005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1701" flipH="1">
            <a:off x="11064779" y="-9712288"/>
            <a:ext cx="10120920" cy="122122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528800" y="6894388"/>
            <a:ext cx="5195454" cy="492269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62400" y="1028700"/>
            <a:ext cx="9917820" cy="12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6"/>
              </a:lnSpc>
            </a:pPr>
            <a:r>
              <a:rPr lang="en-US" sz="72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 dirty="0">
              <a:solidFill>
                <a:srgbClr val="202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9301" y="2059403"/>
            <a:ext cx="1424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- tr34)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thuê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10 125 000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Cho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1m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125 000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971800" y="7168623"/>
                <a:ext cx="12763501" cy="21799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10 125 000 : 125 000 = 81(m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 9 (m)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7168623"/>
                <a:ext cx="12763501" cy="2179956"/>
              </a:xfrm>
              <a:prstGeom prst="rect">
                <a:avLst/>
              </a:prstGeom>
              <a:blipFill rotWithShape="0">
                <a:blip r:embed="rId6"/>
                <a:stretch>
                  <a:fillRect l="-1720" r="-621" b="-4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24" y="5845055"/>
            <a:ext cx="3276600" cy="1393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24600" y="6095510"/>
            <a:ext cx="259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20591" y="6657108"/>
            <a:ext cx="891012" cy="320298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62000" y="1028700"/>
            <a:ext cx="164973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04050" y="3608050"/>
            <a:ext cx="1831436" cy="26163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438400" y="1409700"/>
            <a:ext cx="1363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- tr34)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9869 m</a:t>
            </a:r>
            <a:r>
              <a:rPr lang="en-US" sz="4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096000" y="5364134"/>
                <a:ext cx="9144000" cy="25760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9869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π</m:t>
                            </m:r>
                          </m:den>
                        </m:f>
                      </m:e>
                    </m:ra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≈56,048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(m)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64134"/>
                <a:ext cx="9144000" cy="2576090"/>
              </a:xfrm>
              <a:prstGeom prst="rect">
                <a:avLst/>
              </a:prstGeom>
              <a:blipFill rotWithShape="0">
                <a:blip r:embed="rId6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71" y="4582456"/>
            <a:ext cx="4023729" cy="20425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19080" y="5062496"/>
            <a:ext cx="2596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>
          <a:xfrm rot="643024">
            <a:off x="1823003" y="7143306"/>
            <a:ext cx="3165536" cy="2901886"/>
          </a:xfrm>
          <a:prstGeom prst="rect">
            <a:avLst/>
          </a:prstGeom>
        </p:spPr>
      </p:pic>
      <p:pic>
        <p:nvPicPr>
          <p:cNvPr id="42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530465" y="8066398"/>
            <a:ext cx="3095469" cy="15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F7A8465-62C7-4E58-BD7F-54D7574DC760}"/>
              </a:ext>
            </a:extLst>
          </p:cNvPr>
          <p:cNvSpPr/>
          <p:nvPr/>
        </p:nvSpPr>
        <p:spPr>
          <a:xfrm>
            <a:off x="-17320733" y="8637113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xmlns="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5" y="127803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22" y="166868"/>
            <a:ext cx="3608408" cy="23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30" y="166868"/>
            <a:ext cx="3104909" cy="19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xmlns="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5714382" y="3539720"/>
            <a:ext cx="12229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EF53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KHINH KHÍ CẦU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961B581-9A8B-4646-9241-5D714C639EB3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2920F32-4D29-4F82-8647-4B5805AD16D2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57F6E98-2D72-4FFE-9986-8ADF3D71029D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92615F7-A192-407F-8FAB-496E0BD7367B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8ED415A-A47F-406A-9F84-811ED4D2A809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2A937E7-D173-4FFD-9BB5-FF3831D161AA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1ADF3ED-2D27-4A49-BD16-52573381816F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5C6ED19-7680-7BE5-F6DE-26E4198A3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08" y="8152836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0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0" y="1047750"/>
            <a:ext cx="154686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71025" y="82645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5655449" y="3251181"/>
            <a:ext cx="7205700" cy="340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5513512" y="3205963"/>
            <a:ext cx="7205700" cy="340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12007">
            <a:off x="16341" y="5874033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65178">
            <a:off x="16489634" y="5816661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2099" y="1981967"/>
            <a:ext cx="930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2: SỐ THỰC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432" y="4281163"/>
            <a:ext cx="12835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SỐ VÔ TỈ. CĂN BẬC HAI SỐ 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(4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0E292BEA-A28E-4CFD-B47A-7CF939B6D926}"/>
              </a:ext>
            </a:extLst>
          </p:cNvPr>
          <p:cNvSpPr/>
          <p:nvPr/>
        </p:nvSpPr>
        <p:spPr>
          <a:xfrm>
            <a:off x="-15082178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F5B3BE0-D1D4-47FD-A368-9DFCA7F65FC5}"/>
              </a:ext>
            </a:extLst>
          </p:cNvPr>
          <p:cNvSpPr/>
          <p:nvPr/>
        </p:nvSpPr>
        <p:spPr>
          <a:xfrm>
            <a:off x="2869055" y="8131987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xmlns="" id="{4C6FEB0A-B9D0-4CBF-9EE9-3294208479F4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35BE7F2-9B08-4EE8-A057-D784535DF59D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00B4F1F-8007-4889-BB04-FEC72E3CC270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713E0C3-167F-4D19-8946-ADC18E0B5787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090331A-467D-44E5-9880-D65A008DA0AA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2E5B99E-8CAC-49AF-8A6D-E7C99E27E321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3572674" y="1704403"/>
            <a:ext cx="1169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biểu nào sau đây là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. Đáp án sai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/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4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∈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I</a:t>
                </a:r>
                <a:endParaRPr lang="vi-VN" sz="4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A. Đáp án sai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blipFill rotWithShape="0">
                <a:blip r:embed="rId8"/>
                <a:stretch>
                  <a:fillRect l="-1499" b="-85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. Đáp án đúng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/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</a:rPr>
                  <a:t> ∈</a:t>
                </a:r>
                <a:r>
                  <a:rPr lang="en-US" sz="4400" dirty="0">
                    <a:solidFill>
                      <a:schemeClr val="tx1"/>
                    </a:solidFill>
                  </a:rPr>
                  <a:t> I</a:t>
                </a:r>
                <a:endParaRPr lang="vi-VN" sz="4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. Đáp án đúng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blipFill rotWithShape="0">
                <a:blip r:embed="rId9"/>
                <a:stretch>
                  <a:fillRect l="-1502"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. Đáp án sai">
            <a:extLst>
              <a:ext uri="{FF2B5EF4-FFF2-40B4-BE49-F238E27FC236}">
                <a16:creationId xmlns:a16="http://schemas.microsoft.com/office/drawing/2014/main" xmlns="" id="{D48A2C34-20CA-48ED-88FF-01E54E465E18}"/>
              </a:ext>
            </a:extLst>
          </p:cNvPr>
          <p:cNvSpPr/>
          <p:nvPr/>
        </p:nvSpPr>
        <p:spPr>
          <a:xfrm>
            <a:off x="3685704" y="6548546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 ∈ I</a:t>
            </a:r>
            <a:endParaRPr lang="vi-VN" sz="4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8" y="4383107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6548546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3369882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0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C2D22C0-E114-90FE-CCED-50025DDFD66F}"/>
              </a:ext>
            </a:extLst>
          </p:cNvPr>
          <p:cNvSpPr/>
          <p:nvPr/>
        </p:nvSpPr>
        <p:spPr>
          <a:xfrm>
            <a:off x="-12848147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F2ADD1B-E0CE-5793-CF30-EB4D577E2E32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BC9B82B-CF19-0A87-9DDF-1530AB12310E}"/>
              </a:ext>
            </a:extLst>
          </p:cNvPr>
          <p:cNvSpPr/>
          <p:nvPr/>
        </p:nvSpPr>
        <p:spPr>
          <a:xfrm>
            <a:off x="5101256" y="8141557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1BF68E-277B-DFDB-2049-7C2F5A9C5285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6BE4FC90-881B-03B7-064E-1580D9E21026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107BEAF-B6B8-D3AD-10AB-1164FE90B2F7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6C4EDFB-D0B4-A16E-3CD3-1E3780FAFE3F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13E71A3-6A32-F2C4-1822-EACCBB35341F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3612840" y="1118613"/>
            <a:ext cx="11690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. Đáp án đúng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/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A</a:t>
                </a:r>
                <a:r>
                  <a:rPr lang="vi-VN" sz="4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vi-VN" sz="4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A. Đáp án đúng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blipFill rotWithShape="0">
                <a:blip r:embed="rId8"/>
                <a:stretch>
                  <a:fillRect l="-1499" b="-7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B. Đáp án sai">
            <a:extLst>
              <a:ext uri="{FF2B5EF4-FFF2-40B4-BE49-F238E27FC236}">
                <a16:creationId xmlns:a16="http://schemas.microsoft.com/office/drawing/2014/main" xmlns="" id="{16A526F5-1C4F-469D-9F73-F9C2082BA7DE}"/>
              </a:ext>
            </a:extLst>
          </p:cNvPr>
          <p:cNvSpPr/>
          <p:nvPr/>
        </p:nvSpPr>
        <p:spPr>
          <a:xfrm>
            <a:off x="3685704" y="4962128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. Đáp án sai">
            <a:extLst>
              <a:ext uri="{FF2B5EF4-FFF2-40B4-BE49-F238E27FC236}">
                <a16:creationId xmlns:a16="http://schemas.microsoft.com/office/drawing/2014/main" xmlns="" id="{D48A2C34-20CA-48ED-88FF-01E54E465E18}"/>
              </a:ext>
            </a:extLst>
          </p:cNvPr>
          <p:cNvSpPr/>
          <p:nvPr/>
        </p:nvSpPr>
        <p:spPr>
          <a:xfrm>
            <a:off x="3685704" y="6548546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3,(14)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02" y="2904983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6548546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4930401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67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3F72720B-D3AF-5785-F3EC-53B335808E4D}"/>
              </a:ext>
            </a:extLst>
          </p:cNvPr>
          <p:cNvSpPr/>
          <p:nvPr/>
        </p:nvSpPr>
        <p:spPr>
          <a:xfrm>
            <a:off x="-10604153" y="8581537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E33CD2F-BD86-7DD9-B6DB-E3657915743C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81F86D1-A4AD-F642-1BAA-0871AE8D6953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837F4BF-82D1-8D9A-9D6F-CA6209F3C664}"/>
              </a:ext>
            </a:extLst>
          </p:cNvPr>
          <p:cNvSpPr/>
          <p:nvPr/>
        </p:nvSpPr>
        <p:spPr>
          <a:xfrm>
            <a:off x="7329478" y="8141557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C298B4-1773-BCA9-A583-2F613A7C54C3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8ECD4FA-D5F4-B2CF-21ED-30A5C5D766B0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D08FCF2-F808-4A4C-42A7-8DD6C5AD3A9E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DB68C54E-5E4A-06FD-8285-68904DE554DF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3562281" y="1032436"/>
            <a:ext cx="11690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800" b="1" noProof="1" smtClean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n-US" sz="4800" b="1" noProof="1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. Đáp án sai">
            <a:extLst>
              <a:ext uri="{FF2B5EF4-FFF2-40B4-BE49-F238E27FC236}">
                <a16:creationId xmlns:a16="http://schemas.microsoft.com/office/drawing/2014/main" xmlns="" id="{C7D0E9B2-90BA-4B02-B8F1-BA2C37DF853D}"/>
              </a:ext>
            </a:extLst>
          </p:cNvPr>
          <p:cNvSpPr/>
          <p:nvPr/>
        </p:nvSpPr>
        <p:spPr>
          <a:xfrm>
            <a:off x="3662325" y="3361862"/>
            <a:ext cx="11795760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0,121212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. Đáp án sai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/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121</m:t>
                        </m:r>
                      </m:e>
                    </m:rad>
                  </m:oMath>
                </a14:m>
                <a:endParaRPr lang="vi-VN" sz="4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. Đáp án sai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blipFill rotWithShape="0">
                <a:blip r:embed="rId8"/>
                <a:stretch>
                  <a:fillRect l="-1502" b="-70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. Đáp án đúng">
            <a:extLst>
              <a:ext uri="{FF2B5EF4-FFF2-40B4-BE49-F238E27FC236}">
                <a16:creationId xmlns:a16="http://schemas.microsoft.com/office/drawing/2014/main" xmlns="" id="{D48A2C34-20CA-48ED-88FF-01E54E465E18}"/>
              </a:ext>
            </a:extLst>
          </p:cNvPr>
          <p:cNvSpPr/>
          <p:nvPr/>
        </p:nvSpPr>
        <p:spPr>
          <a:xfrm>
            <a:off x="3685704" y="6548546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0,012001200012...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27" y="5999158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3258768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4935119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55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E8F4E39-164D-2EA8-4557-C4324956022C}"/>
              </a:ext>
            </a:extLst>
          </p:cNvPr>
          <p:cNvSpPr/>
          <p:nvPr/>
        </p:nvSpPr>
        <p:spPr>
          <a:xfrm>
            <a:off x="-8340737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0CE23DC-8681-C142-7B31-CC4218DBEA17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38CF6AA-1120-FE70-F65C-9881A8D2EB43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7F93F9E-378C-6F1B-2EA9-6249EA371167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C9639399-041B-98A1-09AD-230790CB2750}"/>
              </a:ext>
            </a:extLst>
          </p:cNvPr>
          <p:cNvSpPr/>
          <p:nvPr/>
        </p:nvSpPr>
        <p:spPr>
          <a:xfrm>
            <a:off x="9607232" y="813857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EC11E4A0-ED73-D590-EE0D-F8B8CF9A7210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30BCF06-D7E3-E2AA-2254-560F4790C4D4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9EE1CD7-E817-036B-4FE1-A0ADCB48B0B4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3390207" y="1704403"/>
            <a:ext cx="1169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225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. Đáp án sai">
            <a:extLst>
              <a:ext uri="{FF2B5EF4-FFF2-40B4-BE49-F238E27FC236}">
                <a16:creationId xmlns:a16="http://schemas.microsoft.com/office/drawing/2014/main" xmlns="" id="{C7D0E9B2-90BA-4B02-B8F1-BA2C37DF853D}"/>
              </a:ext>
            </a:extLst>
          </p:cNvPr>
          <p:cNvSpPr/>
          <p:nvPr/>
        </p:nvSpPr>
        <p:spPr>
          <a:xfrm>
            <a:off x="3662325" y="3361862"/>
            <a:ext cx="11795760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và -15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. Đáp án đúng">
            <a:extLst>
              <a:ext uri="{FF2B5EF4-FFF2-40B4-BE49-F238E27FC236}">
                <a16:creationId xmlns:a16="http://schemas.microsoft.com/office/drawing/2014/main" xmlns="" id="{16A526F5-1C4F-469D-9F73-F9C2082BA7DE}"/>
              </a:ext>
            </a:extLst>
          </p:cNvPr>
          <p:cNvSpPr/>
          <p:nvPr/>
        </p:nvSpPr>
        <p:spPr>
          <a:xfrm>
            <a:off x="3685704" y="4962128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. Đáp án sai">
            <a:extLst>
              <a:ext uri="{FF2B5EF4-FFF2-40B4-BE49-F238E27FC236}">
                <a16:creationId xmlns:a16="http://schemas.microsoft.com/office/drawing/2014/main" xmlns="" id="{D48A2C34-20CA-48ED-88FF-01E54E465E18}"/>
              </a:ext>
            </a:extLst>
          </p:cNvPr>
          <p:cNvSpPr/>
          <p:nvPr/>
        </p:nvSpPr>
        <p:spPr>
          <a:xfrm>
            <a:off x="3685704" y="6548546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8" y="4383107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6548546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3369882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404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6777171C-1D3B-4759-7A1B-97458188EA7D}"/>
              </a:ext>
            </a:extLst>
          </p:cNvPr>
          <p:cNvSpPr/>
          <p:nvPr/>
        </p:nvSpPr>
        <p:spPr>
          <a:xfrm>
            <a:off x="-6200310" y="8577814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833C673-AB05-D983-A1AE-94636FAEF523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A0FB82D-FE7C-63D7-1EF1-E28A18657806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3060D04-74E3-E35B-00E7-B4AD30F6CAD2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95B2A9B-78F6-5A60-7C71-1433566B62C0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8A76905-CE73-175D-D437-A33952F21E4A}"/>
              </a:ext>
            </a:extLst>
          </p:cNvPr>
          <p:cNvSpPr/>
          <p:nvPr/>
        </p:nvSpPr>
        <p:spPr>
          <a:xfrm>
            <a:off x="11740202" y="813857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0BD0FD8-C6DF-F399-5B95-3FA5E98B5231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EFF6ABE7-C2CF-D90F-487B-550BAA3BC26C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A1DD0CF0-A84F-482B-97DE-EFF6E79DFD96}"/>
                  </a:ext>
                </a:extLst>
              </p:cNvPr>
              <p:cNvSpPr txBox="1"/>
              <p:nvPr/>
            </p:nvSpPr>
            <p:spPr>
              <a:xfrm>
                <a:off x="2112337" y="1643909"/>
                <a:ext cx="1439787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48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vi-VN" sz="4800" b="1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:</a:t>
                </a:r>
                <a:r>
                  <a:rPr lang="en-US" sz="4800" b="1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A1DD0CF0-A84F-482B-97DE-EFF6E79DF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337" y="1643909"/>
                <a:ext cx="14397871" cy="1292662"/>
              </a:xfrm>
              <a:prstGeom prst="rect">
                <a:avLst/>
              </a:prstGeom>
              <a:blipFill rotWithShape="0">
                <a:blip r:embed="rId8"/>
                <a:stretch>
                  <a:fillRect l="-1186" r="-1186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A. Đáp án sai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/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A</a:t>
                </a:r>
                <a:r>
                  <a:rPr lang="vi-VN" sz="4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A. Đáp án sai">
                <a:extLst>
                  <a:ext uri="{FF2B5EF4-FFF2-40B4-BE49-F238E27FC236}">
                    <a16:creationId xmlns:a16="http://schemas.microsoft.com/office/drawing/2014/main" xmlns="" id="{C7D0E9B2-90BA-4B02-B8F1-BA2C37DF8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325" y="3361862"/>
                <a:ext cx="11795760" cy="1209942"/>
              </a:xfrm>
              <a:prstGeom prst="roundRect">
                <a:avLst/>
              </a:prstGeom>
              <a:blipFill rotWithShape="0">
                <a:blip r:embed="rId9"/>
                <a:stretch>
                  <a:fillRect l="-1499" b="-65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. Đáp án sai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/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48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480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4800" b="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4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. Đáp án sai">
                <a:extLst>
                  <a:ext uri="{FF2B5EF4-FFF2-40B4-BE49-F238E27FC236}">
                    <a16:creationId xmlns:a16="http://schemas.microsoft.com/office/drawing/2014/main" xmlns="" id="{16A526F5-1C4F-469D-9F73-F9C2082BA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704" y="4962128"/>
                <a:ext cx="11772381" cy="1209942"/>
              </a:xfrm>
              <a:prstGeom prst="roundRect">
                <a:avLst/>
              </a:prstGeom>
              <a:blipFill rotWithShape="0">
                <a:blip r:embed="rId10"/>
                <a:stretch>
                  <a:fillRect l="-1502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. Đáp án đúng">
                <a:extLst>
                  <a:ext uri="{FF2B5EF4-FFF2-40B4-BE49-F238E27FC236}">
                    <a16:creationId xmlns:a16="http://schemas.microsoft.com/office/drawing/2014/main" xmlns="" id="{D48A2C34-20CA-48ED-88FF-01E54E465E18}"/>
                  </a:ext>
                </a:extLst>
              </p:cNvPr>
              <p:cNvSpPr/>
              <p:nvPr/>
            </p:nvSpPr>
            <p:spPr>
              <a:xfrm>
                <a:off x="3685704" y="6548546"/>
                <a:ext cx="11772381" cy="1209942"/>
              </a:xfrm>
              <a:prstGeom prst="roundRect">
                <a:avLst/>
              </a:prstGeom>
              <a:solidFill>
                <a:srgbClr val="F4889F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</a:t>
                </a:r>
                <a:r>
                  <a:rPr lang="vi-VN" sz="4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:r>
                  <a:rPr lang="en-US" sz="4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80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4800" b="0" i="1" noProof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4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C. Đáp án đúng">
                <a:extLst>
                  <a:ext uri="{FF2B5EF4-FFF2-40B4-BE49-F238E27FC236}">
                    <a16:creationId xmlns:a16="http://schemas.microsoft.com/office/drawing/2014/main" xmlns="" id="{D48A2C34-20CA-48ED-88FF-01E54E465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704" y="6548546"/>
                <a:ext cx="11772381" cy="1209942"/>
              </a:xfrm>
              <a:prstGeom prst="roundRect">
                <a:avLst/>
              </a:prstGeom>
              <a:blipFill rotWithShape="0">
                <a:blip r:embed="rId11"/>
                <a:stretch>
                  <a:fillRect l="-1502" b="-12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77" y="6005449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448" y="5021856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448" y="3350508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573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5BADD42C-6FF9-791D-3E7F-D42EABAE0540}"/>
              </a:ext>
            </a:extLst>
          </p:cNvPr>
          <p:cNvSpPr/>
          <p:nvPr/>
        </p:nvSpPr>
        <p:spPr>
          <a:xfrm>
            <a:off x="-3905612" y="8559479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8B2B3F0-B644-CEC6-F76D-B5B7043483DF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76CEFA9-6C4C-111A-BBA8-0B903E7F3A82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7A939D08-72EB-32D5-22E4-59FB3EC13B41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8B52B506-C2BB-E16C-EC6B-71503F3D73B6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894BCCB-949D-F7FD-510D-5883C3459B64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5ADD964-8E8D-36B8-4431-A3C8ACA19D62}"/>
              </a:ext>
            </a:extLst>
          </p:cNvPr>
          <p:cNvSpPr/>
          <p:nvPr/>
        </p:nvSpPr>
        <p:spPr>
          <a:xfrm>
            <a:off x="14022101" y="8131987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F5D4168-C50B-9127-A698-26D9C973193D}"/>
              </a:ext>
            </a:extLst>
          </p:cNvPr>
          <p:cNvSpPr/>
          <p:nvPr/>
        </p:nvSpPr>
        <p:spPr>
          <a:xfrm>
            <a:off x="16272655" y="8712893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  <p:pic>
        <p:nvPicPr>
          <p:cNvPr id="23" name="Picture 2" descr="Cartoon Hot Air Balloon Sticker">
            <a:extLst>
              <a:ext uri="{FF2B5EF4-FFF2-40B4-BE49-F238E27FC236}">
                <a16:creationId xmlns:a16="http://schemas.microsoft.com/office/drawing/2014/main" xmlns="" id="{52248759-C97D-7111-C55C-B138A6F6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01" y="996158"/>
            <a:ext cx="2959004" cy="39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loud Blanco Sticker">
            <a:extLst>
              <a:ext uri="{FF2B5EF4-FFF2-40B4-BE49-F238E27FC236}">
                <a16:creationId xmlns:a16="http://schemas.microsoft.com/office/drawing/2014/main" xmlns="" id="{0A32CCF2-F367-CA46-C49E-06965607B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42" y="254112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loud Blanco Sticker">
            <a:extLst>
              <a:ext uri="{FF2B5EF4-FFF2-40B4-BE49-F238E27FC236}">
                <a16:creationId xmlns:a16="http://schemas.microsoft.com/office/drawing/2014/main" xmlns="" id="{FA2F11A3-D1FC-8970-CEEB-48FD12A20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532" y="273528"/>
            <a:ext cx="2772458" cy="17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loud Blanco Sticker">
            <a:extLst>
              <a:ext uri="{FF2B5EF4-FFF2-40B4-BE49-F238E27FC236}">
                <a16:creationId xmlns:a16="http://schemas.microsoft.com/office/drawing/2014/main" xmlns="" id="{6B270716-9686-E59F-2D74-BE2B7FA79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4" y="0"/>
            <a:ext cx="3104909" cy="19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Cloud Blanco Sticker">
            <a:extLst>
              <a:ext uri="{FF2B5EF4-FFF2-40B4-BE49-F238E27FC236}">
                <a16:creationId xmlns:a16="http://schemas.microsoft.com/office/drawing/2014/main" xmlns="" id="{189A05D5-E01B-3C57-6BE2-276822138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Cloud Blanco Sticker">
            <a:extLst>
              <a:ext uri="{FF2B5EF4-FFF2-40B4-BE49-F238E27FC236}">
                <a16:creationId xmlns:a16="http://schemas.microsoft.com/office/drawing/2014/main" xmlns="" id="{98DB28F7-98C3-9A86-CDBD-31BF726B5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artoon Hot Air Balloon Sticker">
            <a:extLst>
              <a:ext uri="{FF2B5EF4-FFF2-40B4-BE49-F238E27FC236}">
                <a16:creationId xmlns:a16="http://schemas.microsoft.com/office/drawing/2014/main" xmlns="" id="{D67C1E54-B778-2E25-7A17-655FD264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33">
            <a:off x="12365796" y="-124329"/>
            <a:ext cx="2958012" cy="39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y2mate.com -  NO COPYRIGHT MUSIC  COTTON CANDY TRIP  CUTE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6C33954-A424-16A4-B1CE-459F9130D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1903" y="-244849"/>
            <a:ext cx="731045" cy="731045"/>
          </a:xfrm>
          <a:prstGeom prst="rect">
            <a:avLst/>
          </a:prstGeom>
        </p:spPr>
      </p:pic>
      <p:pic>
        <p:nvPicPr>
          <p:cNvPr id="45" name="Picture 4" descr="Gift Tiffany Sticker by cloakwork">
            <a:extLst>
              <a:ext uri="{FF2B5EF4-FFF2-40B4-BE49-F238E27FC236}">
                <a16:creationId xmlns:a16="http://schemas.microsoft.com/office/drawing/2014/main" xmlns="" id="{212EE6ED-24F5-3574-ECB3-4D7FFF7675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48" y="1916153"/>
            <a:ext cx="5540504" cy="60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451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51070E3D-1ACA-26FD-3005-50626049A4A2}"/>
              </a:ext>
            </a:extLst>
          </p:cNvPr>
          <p:cNvSpPr/>
          <p:nvPr/>
        </p:nvSpPr>
        <p:spPr>
          <a:xfrm>
            <a:off x="-1722914" y="8559479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7054EBA-276E-D3D3-6CB1-F641DBEB34B0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A7EBC91-48E2-167C-823A-F4A921F59E2E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A317C67-1CC5-B91F-B809-C8F6B686DBA1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8A49409-5FDF-9F44-68B0-D98F191970E4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E413492-35A5-A171-1BBD-CE5B83861580}"/>
              </a:ext>
            </a:extLst>
          </p:cNvPr>
          <p:cNvSpPr/>
          <p:nvPr/>
        </p:nvSpPr>
        <p:spPr>
          <a:xfrm>
            <a:off x="11829040" y="8700089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2124271F-A3E9-7D8D-88F8-1C57F8D36BC8}"/>
              </a:ext>
            </a:extLst>
          </p:cNvPr>
          <p:cNvSpPr/>
          <p:nvPr/>
        </p:nvSpPr>
        <p:spPr>
          <a:xfrm>
            <a:off x="14050847" y="8712895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E55D50B4-D5FE-2438-7A0C-1A09AA465342}"/>
              </a:ext>
            </a:extLst>
          </p:cNvPr>
          <p:cNvSpPr/>
          <p:nvPr/>
        </p:nvSpPr>
        <p:spPr>
          <a:xfrm>
            <a:off x="16229056" y="8098190"/>
            <a:ext cx="1407239" cy="1407239"/>
          </a:xfrm>
          <a:prstGeom prst="ellipse">
            <a:avLst/>
          </a:prstGeom>
          <a:solidFill>
            <a:srgbClr val="EF5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5D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xmlns="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7" y="-51416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xmlns="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98973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xmlns="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06" y="-210846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xmlns="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100" y="516990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xmlns="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41" y="-273483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CF0-A84F-482B-97DE-EFF6E79DFD96}"/>
              </a:ext>
            </a:extLst>
          </p:cNvPr>
          <p:cNvSpPr txBox="1"/>
          <p:nvPr/>
        </p:nvSpPr>
        <p:spPr>
          <a:xfrm>
            <a:off x="3185825" y="903049"/>
            <a:ext cx="12748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12321;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2,5; 0,25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A. Đáp án sai">
            <a:extLst>
              <a:ext uri="{FF2B5EF4-FFF2-40B4-BE49-F238E27FC236}">
                <a16:creationId xmlns:a16="http://schemas.microsoft.com/office/drawing/2014/main" xmlns="" id="{C7D0E9B2-90BA-4B02-B8F1-BA2C37DF853D}"/>
              </a:ext>
            </a:extLst>
          </p:cNvPr>
          <p:cNvSpPr/>
          <p:nvPr/>
        </p:nvSpPr>
        <p:spPr>
          <a:xfrm>
            <a:off x="3662325" y="3361862"/>
            <a:ext cx="11795760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12321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. Đáp án đúng">
            <a:extLst>
              <a:ext uri="{FF2B5EF4-FFF2-40B4-BE49-F238E27FC236}">
                <a16:creationId xmlns:a16="http://schemas.microsoft.com/office/drawing/2014/main" xmlns="" id="{16A526F5-1C4F-469D-9F73-F9C2082BA7DE}"/>
              </a:ext>
            </a:extLst>
          </p:cNvPr>
          <p:cNvSpPr/>
          <p:nvPr/>
        </p:nvSpPr>
        <p:spPr>
          <a:xfrm>
            <a:off x="3685704" y="4962128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. Đáp án sai">
            <a:extLst>
              <a:ext uri="{FF2B5EF4-FFF2-40B4-BE49-F238E27FC236}">
                <a16:creationId xmlns:a16="http://schemas.microsoft.com/office/drawing/2014/main" xmlns="" id="{D48A2C34-20CA-48ED-88FF-01E54E465E18}"/>
              </a:ext>
            </a:extLst>
          </p:cNvPr>
          <p:cNvSpPr/>
          <p:nvPr/>
        </p:nvSpPr>
        <p:spPr>
          <a:xfrm>
            <a:off x="3685704" y="6548546"/>
            <a:ext cx="11772381" cy="1209942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xmlns="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8" y="4383107"/>
            <a:ext cx="2123699" cy="21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xmlns="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6548546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xmlns="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94" y="3369882"/>
            <a:ext cx="1245591" cy="1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3D86B31-D93F-2890-E5BA-2A052D022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227" y="8712893"/>
            <a:ext cx="1627773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402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37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403740" y="2406901"/>
            <a:ext cx="13436991" cy="6352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632204">
            <a:off x="-1367851" y="-736276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47082" flipH="1">
            <a:off x="15321842" y="5611763"/>
            <a:ext cx="1051683" cy="7141054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4962918" y="1277855"/>
            <a:ext cx="898168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399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63158" y="3383153"/>
            <a:ext cx="1083062" cy="10830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34" y="3337179"/>
            <a:ext cx="861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74043" y="5247363"/>
            <a:ext cx="1083062" cy="10830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9812" y="4944006"/>
            <a:ext cx="1090966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73071" y="7312057"/>
            <a:ext cx="1083062" cy="10830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7360" y="7092633"/>
            <a:ext cx="109603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4377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20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72068" y="1028700"/>
            <a:ext cx="16497300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28672" y="3835332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2000" y="498851"/>
            <a:ext cx="2438788" cy="22215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81394" y="6471297"/>
            <a:ext cx="1715739" cy="27038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3780148" y="6583625"/>
            <a:ext cx="2856073" cy="24792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59055" y="2685645"/>
            <a:ext cx="14723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403740" y="2406901"/>
            <a:ext cx="13436991" cy="6352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632204">
            <a:off x="-1367851" y="-736276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47082" flipH="1">
            <a:off x="15321842" y="5611763"/>
            <a:ext cx="1051683" cy="7141054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4962919" y="1277855"/>
            <a:ext cx="7892818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399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63159" y="3555615"/>
            <a:ext cx="1083062" cy="10830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35" y="3337179"/>
            <a:ext cx="470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63159" y="6199606"/>
            <a:ext cx="1083062" cy="10830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8659" y="6485038"/>
            <a:ext cx="212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38572" y="3584311"/>
            <a:ext cx="1083062" cy="10830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64159" y="3555615"/>
            <a:ext cx="525779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238572" y="6156338"/>
            <a:ext cx="1083062" cy="10830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64159" y="6029294"/>
            <a:ext cx="580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2716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1701" flipH="1">
            <a:off x="-1639035" y="2025882"/>
            <a:ext cx="8427807" cy="1016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1701" flipH="1">
            <a:off x="12762442" y="-8581145"/>
            <a:ext cx="8064909" cy="9731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4928442" y="7712501"/>
            <a:ext cx="4661716" cy="44169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882924" y="1052334"/>
            <a:ext cx="1083062" cy="10830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0927" y="1001487"/>
            <a:ext cx="101346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56655" y="2628900"/>
            <a:ext cx="2286746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HĐKP1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2307499"/>
            <a:ext cx="1303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 : 2 = ?         37 : 25 = ?          5 : 3 = ?          1 : 9 = 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610100" y="4553452"/>
                <a:ext cx="12649200" cy="2582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4553452"/>
                <a:ext cx="12649200" cy="2582438"/>
              </a:xfrm>
              <a:prstGeom prst="rect">
                <a:avLst/>
              </a:prstGeom>
              <a:blipFill rotWithShape="0">
                <a:blip r:embed="rId7"/>
                <a:stretch>
                  <a:fillRect l="-16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248400" y="3946684"/>
            <a:ext cx="990600" cy="707886"/>
          </a:xfrm>
          <a:prstGeom prst="rect">
            <a:avLst/>
          </a:prstGeom>
          <a:solidFill>
            <a:srgbClr val="E9E7F5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82199" y="3946684"/>
            <a:ext cx="1249659" cy="707886"/>
          </a:xfrm>
          <a:prstGeom prst="rect">
            <a:avLst/>
          </a:prstGeom>
          <a:solidFill>
            <a:srgbClr val="E9E7F5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5469" y="3946684"/>
            <a:ext cx="1249659" cy="707886"/>
          </a:xfrm>
          <a:prstGeom prst="rect">
            <a:avLst/>
          </a:prstGeom>
          <a:solidFill>
            <a:srgbClr val="E9E7F5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1,(6)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8739" y="3946684"/>
            <a:ext cx="1249659" cy="707886"/>
          </a:xfrm>
          <a:prstGeom prst="rect">
            <a:avLst/>
          </a:prstGeom>
          <a:solidFill>
            <a:srgbClr val="E9E7F5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,(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flipH="1">
                <a:off x="5268181" y="7293459"/>
                <a:ext cx="3154682" cy="10445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 : 2 = 1,5</a:t>
                </a:r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268181" y="7293459"/>
                <a:ext cx="3154682" cy="1044517"/>
              </a:xfrm>
              <a:prstGeom prst="rect">
                <a:avLst/>
              </a:prstGeom>
              <a:blipFill rotWithShape="0">
                <a:blip r:embed="rId8"/>
                <a:stretch>
                  <a:fillRect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flipH="1">
                <a:off x="10832347" y="7187966"/>
                <a:ext cx="4374222" cy="10490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37 : 25 = 1,48</a:t>
                </a:r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832347" y="7187966"/>
                <a:ext cx="4374222" cy="1049070"/>
              </a:xfrm>
              <a:prstGeom prst="rect">
                <a:avLst/>
              </a:prstGeom>
              <a:blipFill rotWithShape="0">
                <a:blip r:embed="rId9"/>
                <a:stretch>
                  <a:fillRect l="-139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flipH="1">
                <a:off x="5233545" y="8624626"/>
                <a:ext cx="3154682" cy="10550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5 : 3 = 1,(6)</a:t>
                </a:r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233545" y="8624626"/>
                <a:ext cx="3154682" cy="1055097"/>
              </a:xfrm>
              <a:prstGeom prst="rect">
                <a:avLst/>
              </a:prstGeom>
              <a:blipFill rotWithShape="0">
                <a:blip r:embed="rId10"/>
                <a:stretch>
                  <a:fillRect l="-193" r="-8124" b="-5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flipH="1">
                <a:off x="10906981" y="8629915"/>
                <a:ext cx="3154682" cy="1042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 : 9 = 0,(1)</a:t>
                </a:r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906981" y="8629915"/>
                <a:ext cx="3154682" cy="1042978"/>
              </a:xfrm>
              <a:prstGeom prst="rect">
                <a:avLst/>
              </a:prstGeom>
              <a:blipFill rotWithShape="0">
                <a:blip r:embed="rId11"/>
                <a:stretch>
                  <a:fillRect r="-8108" b="-5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1942" y="4340437"/>
            <a:ext cx="3008372" cy="7995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865918" y="2175713"/>
            <a:ext cx="10661675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2200" y="1406647"/>
            <a:ext cx="13513824" cy="743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483416" y="2709728"/>
            <a:ext cx="1807339" cy="1199228"/>
          </a:xfrm>
          <a:prstGeom prst="wedgeEllipseCallout">
            <a:avLst>
              <a:gd name="adj1" fmla="val 34475"/>
              <a:gd name="adj2" fmla="val 4864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40930" y="2674467"/>
                <a:ext cx="13133769" cy="3057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930" y="2674467"/>
                <a:ext cx="13133769" cy="3057632"/>
              </a:xfrm>
              <a:prstGeom prst="rect">
                <a:avLst/>
              </a:prstGeom>
              <a:blipFill rotWithShape="0">
                <a:blip r:embed="rId10"/>
                <a:stretch>
                  <a:fillRect l="-1671" r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244271" y="5464102"/>
                <a:ext cx="8466420" cy="15494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4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37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1,48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271" y="5464102"/>
                <a:ext cx="8466420" cy="1549463"/>
              </a:xfrm>
              <a:prstGeom prst="rect">
                <a:avLst/>
              </a:prstGeom>
              <a:blipFill rotWithShape="0">
                <a:blip r:embed="rId11"/>
                <a:stretch>
                  <a:fillRect l="-2520" r="-288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3540930" y="7361321"/>
            <a:ext cx="12486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1,48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586275">
            <a:off x="-505983" y="7014505"/>
            <a:ext cx="1463286" cy="52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389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865918" y="2175713"/>
            <a:ext cx="10661675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2200" y="1406647"/>
            <a:ext cx="13513824" cy="743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86275">
            <a:off x="-505983" y="7014505"/>
            <a:ext cx="1463286" cy="5260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483416" y="2709728"/>
            <a:ext cx="1807339" cy="1199228"/>
          </a:xfrm>
          <a:prstGeom prst="wedgeEllipseCallout">
            <a:avLst>
              <a:gd name="adj1" fmla="val 34475"/>
              <a:gd name="adj2" fmla="val 4864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74695" y="2352738"/>
                <a:ext cx="12615438" cy="3641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cứ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cụm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lặp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lặp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695" y="2352738"/>
                <a:ext cx="12615438" cy="3641638"/>
              </a:xfrm>
              <a:prstGeom prst="rect">
                <a:avLst/>
              </a:prstGeom>
              <a:blipFill rotWithShape="0">
                <a:blip r:embed="rId12"/>
                <a:stretch>
                  <a:fillRect l="-1449" r="-1449" b="-2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28082" y="5720452"/>
                <a:ext cx="10783721" cy="15494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0,8333... = 0,8(3);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431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165</m:t>
                        </m:r>
                      </m:den>
                    </m:f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2,61212...= 2,6(12)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82" y="5720452"/>
                <a:ext cx="10783721" cy="1549463"/>
              </a:xfrm>
              <a:prstGeom prst="rect">
                <a:avLst/>
              </a:prstGeom>
              <a:blipFill rotWithShape="0">
                <a:blip r:embed="rId13"/>
                <a:stretch>
                  <a:fillRect l="-1696" r="-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362200" y="7301624"/>
            <a:ext cx="14487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0,8(3); 2,6(12)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(3); (12)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6313" y="6690218"/>
            <a:ext cx="1297805" cy="2045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6019799" y="9526812"/>
            <a:ext cx="12417283" cy="10071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30812" b="3179"/>
          <a:stretch>
            <a:fillRect/>
          </a:stretch>
        </p:blipFill>
        <p:spPr>
          <a:xfrm>
            <a:off x="6669193" y="8572257"/>
            <a:ext cx="2845966" cy="95455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06313" y="1710877"/>
            <a:ext cx="10299887" cy="6048943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8706908"/>
            <a:ext cx="3581400" cy="60422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029557" y="4203016"/>
            <a:ext cx="3819311" cy="5786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5237678" y="5448300"/>
            <a:ext cx="3692805" cy="42490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11085" y="3296757"/>
            <a:ext cx="7948133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Mỗi số hữu tỉ được biểu diễn bởi một số thập phân hữu hạn hoặc vô hạn tuần hoàn.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5439" y="1295939"/>
            <a:ext cx="4837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315483" flipH="1" flipV="1">
            <a:off x="13280544" y="7321815"/>
            <a:ext cx="7464832" cy="90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82800" y="4238415"/>
            <a:ext cx="3328429" cy="5962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315483" flipH="1" flipV="1">
            <a:off x="-1124053" y="-3810320"/>
            <a:ext cx="7464832" cy="90073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617347">
            <a:off x="-99720" y="7489026"/>
            <a:ext cx="4076942" cy="326155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905000" y="884063"/>
            <a:ext cx="2785650" cy="1295400"/>
          </a:xfrm>
          <a:prstGeom prst="wedgeRoundRectCallout">
            <a:avLst>
              <a:gd name="adj1" fmla="val 62055"/>
              <a:gd name="adj2" fmla="val 36526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9"/>
          <p:cNvSpPr txBox="1"/>
          <p:nvPr/>
        </p:nvSpPr>
        <p:spPr>
          <a:xfrm>
            <a:off x="2304123" y="1048121"/>
            <a:ext cx="2170973" cy="80926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4000" b="1" dirty="0">
              <a:solidFill>
                <a:srgbClr val="202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04123" y="2314378"/>
                <a:ext cx="153924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0,342;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431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2,6(12);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0,111... = 0,(1) 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123" y="2314378"/>
                <a:ext cx="15392400" cy="1279325"/>
              </a:xfrm>
              <a:prstGeom prst="rect">
                <a:avLst/>
              </a:prstGeom>
              <a:blipFill rotWithShape="0">
                <a:blip r:embed="rId10"/>
                <a:stretch>
                  <a:fillRect l="-142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ular Callout 15"/>
          <p:cNvSpPr/>
          <p:nvPr/>
        </p:nvSpPr>
        <p:spPr>
          <a:xfrm>
            <a:off x="1924896" y="4611297"/>
            <a:ext cx="3733800" cy="1295400"/>
          </a:xfrm>
          <a:prstGeom prst="wedgeRoundRectCallout">
            <a:avLst>
              <a:gd name="adj1" fmla="val 62055"/>
              <a:gd name="adj2" fmla="val 36526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4496" y="4386742"/>
            <a:ext cx="8251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91942" y="6945793"/>
                <a:ext cx="990600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5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42" y="6945793"/>
                <a:ext cx="990600" cy="127265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80422" y="6954404"/>
                <a:ext cx="990600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422" y="6954404"/>
                <a:ext cx="990600" cy="127265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841026" y="6945793"/>
                <a:ext cx="990600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026" y="6945793"/>
                <a:ext cx="990600" cy="127265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33644" y="6908175"/>
                <a:ext cx="3105595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48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0,48</a:t>
                </a:r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644" y="6908175"/>
                <a:ext cx="3105595" cy="1272656"/>
              </a:xfrm>
              <a:prstGeom prst="rect">
                <a:avLst/>
              </a:prstGeom>
              <a:blipFill rotWithShape="0">
                <a:blip r:embed="rId14"/>
                <a:stretch>
                  <a:fillRect l="-7073" r="-5108" b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953549" y="6908175"/>
                <a:ext cx="3105595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13,5</a:t>
                </a:r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549" y="6908175"/>
                <a:ext cx="3105595" cy="1284519"/>
              </a:xfrm>
              <a:prstGeom prst="rect">
                <a:avLst/>
              </a:prstGeom>
              <a:blipFill rotWithShape="0">
                <a:blip r:embed="rId15"/>
                <a:stretch>
                  <a:fillRect l="-7073" r="-5108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2785222" y="7204494"/>
            <a:ext cx="183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1,(1)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722D1-C6C4-4773-BDE9-5FCE9DF8BCE4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1867</Words>
  <Application>Microsoft Office PowerPoint</Application>
  <PresentationFormat>Custom</PresentationFormat>
  <Paragraphs>311</Paragraphs>
  <Slides>38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Times New Roman</vt:lpstr>
      <vt:lpstr>Wingdings</vt:lpstr>
      <vt:lpstr>Arial</vt:lpstr>
      <vt:lpstr>Cambria Math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40</cp:revision>
  <dcterms:created xsi:type="dcterms:W3CDTF">2006-08-16T00:00:00Z</dcterms:created>
  <dcterms:modified xsi:type="dcterms:W3CDTF">2022-06-14T14:04:13Z</dcterms:modified>
  <dc:identifier>DAFCm-7J2_Y</dc:identifier>
</cp:coreProperties>
</file>