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33"/>
  </p:notesMasterIdLst>
  <p:sldIdLst>
    <p:sldId id="276" r:id="rId3"/>
    <p:sldId id="335" r:id="rId4"/>
    <p:sldId id="287" r:id="rId5"/>
    <p:sldId id="277" r:id="rId6"/>
    <p:sldId id="256" r:id="rId7"/>
    <p:sldId id="278" r:id="rId8"/>
    <p:sldId id="257" r:id="rId9"/>
    <p:sldId id="313" r:id="rId10"/>
    <p:sldId id="334" r:id="rId11"/>
    <p:sldId id="270" r:id="rId12"/>
    <p:sldId id="286" r:id="rId13"/>
    <p:sldId id="314" r:id="rId14"/>
    <p:sldId id="268" r:id="rId15"/>
    <p:sldId id="336" r:id="rId16"/>
    <p:sldId id="337" r:id="rId17"/>
    <p:sldId id="338" r:id="rId18"/>
    <p:sldId id="288" r:id="rId19"/>
    <p:sldId id="339" r:id="rId20"/>
    <p:sldId id="342" r:id="rId21"/>
    <p:sldId id="341" r:id="rId22"/>
    <p:sldId id="289" r:id="rId23"/>
    <p:sldId id="315" r:id="rId24"/>
    <p:sldId id="343" r:id="rId25"/>
    <p:sldId id="344" r:id="rId26"/>
    <p:sldId id="345" r:id="rId27"/>
    <p:sldId id="319" r:id="rId28"/>
    <p:sldId id="346" r:id="rId29"/>
    <p:sldId id="333" r:id="rId30"/>
    <p:sldId id="348" r:id="rId31"/>
    <p:sldId id="260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EBF5EF"/>
    <a:srgbClr val="E6F3FC"/>
    <a:srgbClr val="9BE254"/>
    <a:srgbClr val="C5EEA0"/>
    <a:srgbClr val="A7F12F"/>
    <a:srgbClr val="B0F456"/>
    <a:srgbClr val="B4DC84"/>
    <a:srgbClr val="9FD6D9"/>
    <a:srgbClr val="F5B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6314" autoAdjust="0"/>
  </p:normalViewPr>
  <p:slideViewPr>
    <p:cSldViewPr snapToGrid="0" showGuides="1">
      <p:cViewPr>
        <p:scale>
          <a:sx n="73" d="100"/>
          <a:sy n="73" d="100"/>
        </p:scale>
        <p:origin x="-444" y="28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F39C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04-4A96-9850-6272E13BCD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B04-4A96-9850-6272E13BCD40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04-4A96-9850-6272E13BCD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F7E-46C0-923D-171EFCB201ED}"/>
              </c:ext>
            </c:extLst>
          </c:dPt>
          <c:dLbls>
            <c:dLbl>
              <c:idx val="0"/>
              <c:layout>
                <c:manualLayout>
                  <c:x val="-5.4312007874015862E-2"/>
                  <c:y val="0.2179687365914901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B04-4A96-9850-6272E13BCD40}"/>
                </c:ext>
              </c:extLst>
            </c:dLbl>
            <c:dLbl>
              <c:idx val="1"/>
              <c:layout>
                <c:manualLayout>
                  <c:x val="-0.1495279281496063"/>
                  <c:y val="3.337905798603236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B04-4A96-9850-6272E13BCD40}"/>
                </c:ext>
              </c:extLst>
            </c:dLbl>
            <c:dLbl>
              <c:idx val="2"/>
              <c:layout>
                <c:manualLayout>
                  <c:x val="0.17304952017716535"/>
                  <c:y val="-0.141694811657553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B04-4A96-9850-6272E13BCD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04-4A96-9850-6272E13BCD40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456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900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899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618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8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218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612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2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9415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6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22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8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81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41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720FB3-1D98-628B-421C-6AAEBE6EC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B5CDBA3-9F16-05A6-3E4C-25966A7AE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B0286A-7E40-CE2C-3A41-C3C8A45C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4B374-8FE4-4ED5-BCA6-AEA398684D9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678A18-4475-EAB4-446E-8D1A9967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905DE1-ED42-D8F9-A38B-C14C31FE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20B8B-F57E-4B7C-9FCF-D5AED906AF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314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0C9E59-B57C-16FF-403B-A4BEFAB2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2E66EC-48A8-064B-875A-D37D2655A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E9B225-A0BE-0C27-F180-2D339462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4B374-8FE4-4ED5-BCA6-AEA398684D9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549B55-2A3C-757C-44C1-2F4EBBCC1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CEB864-6841-BFB1-5B20-E570672A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20B8B-F57E-4B7C-9FCF-D5AED906AF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801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C2A868-7B9F-324F-2B58-2A4633F7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4FCDFA7-A607-1132-C25A-8F772EBA2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E67E43-594D-7E52-0D47-47A808D5E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4B374-8FE4-4ED5-BCA6-AEA398684D9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B356B8-0653-341A-7486-4EB90FFFA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1EB851-2C58-9DC3-92FA-D9470AD4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20B8B-F57E-4B7C-9FCF-D5AED906AF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339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F2DB28-646C-D365-AFAF-FD8AA4651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4B7ABF-75CD-C4B7-CF4A-886ACBB3B8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CBC9FE-8520-9D69-0282-E1D5C29FB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1030A5D-8FB3-12CD-DD13-F3C238CD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4B374-8FE4-4ED5-BCA6-AEA398684D9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C701D6A-5534-BE6E-B9AD-E9A21636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8C1F9DC-4B3D-45FB-AAE4-587F6F3EF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20B8B-F57E-4B7C-9FCF-D5AED906AF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827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8F177A-1D7D-D1D7-F23B-554C5BE62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7F7E9E9-AB2D-6A91-06F4-D63438189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72A2C2E-61A8-15DA-CD47-E75265BFF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2B4221A-FA76-79D5-EE6D-C217E204BF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B5CD6D6-7274-B3E6-B17B-6D912ED451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5CAF14D-2868-77B4-3A09-809961851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4B374-8FE4-4ED5-BCA6-AEA398684D9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092425A-BC61-F5AB-9B12-362A8034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FE1E2BB-BE07-5F67-2302-1238C447A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20B8B-F57E-4B7C-9FCF-D5AED906AF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848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DC5571-D65C-8799-047A-301EEEF39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CF059A3-094C-5C11-7CBC-38F6737D4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4B374-8FE4-4ED5-BCA6-AEA398684D9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2613719-D620-919A-8A40-1E02C5172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A72E31F-B5CF-1F18-118C-F096E069E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20B8B-F57E-4B7C-9FCF-D5AED906AF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942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9EE738B-2C3B-1229-9F2B-17971A53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4B374-8FE4-4ED5-BCA6-AEA398684D9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F862619-5317-D1BB-8716-0D8D0CE5A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EA628CC-FB9F-3DD0-2A63-4D822074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20B8B-F57E-4B7C-9FCF-D5AED906AF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909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71AEE9-4397-DEBF-00DE-74C03CCB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8A51AF-53DA-4F0D-5A8A-8DD0DDF94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225F487-E1BD-90C0-D38C-3055ADBB7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BD9442E-8700-2196-934D-58DE7DD23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4B374-8FE4-4ED5-BCA6-AEA398684D9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56D4C6-0512-8E43-6320-A6BAFE46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42CD7CB-6EE9-3748-498F-8909D7F5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20B8B-F57E-4B7C-9FCF-D5AED906AF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009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13052D-EFF1-1CD7-177F-892AEC091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AFCD1F5-D1D9-77CA-5D53-537D015E6B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BC9B751-0FDA-EF8D-6432-7F0FFC1CA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7E122C3-6B32-1E0F-49D9-2910D88DC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4B374-8FE4-4ED5-BCA6-AEA398684D9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8D8B49-F3D7-2AFC-ACFB-9A5B6181C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6B0323-1F98-FA4D-1F4B-F64A45AEA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20B8B-F57E-4B7C-9FCF-D5AED906AF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22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57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79564B-426E-D2D6-6FBB-AAD7F406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062C9F1-E7BD-FD99-8A21-66C5D3000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D80DB0-4074-E2FC-28AF-23646D02C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4B374-8FE4-4ED5-BCA6-AEA398684D9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D834E0-8C92-3BF6-4B9A-879FD9704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68004B-7420-1D62-CFE9-0C72C8BD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20B8B-F57E-4B7C-9FCF-D5AED906AF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146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1036071-CE01-B596-5487-BA2648AEAD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AA9405-A993-F80E-C53A-53E30FFC0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C93605-DA6E-3BDE-CDE1-D303D7F6E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4B374-8FE4-4ED5-BCA6-AEA398684D9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5BBCA9-B08D-0F64-DA96-838B4437A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69208C-A0CB-1D6C-A1A2-D870807CA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20B8B-F57E-4B7C-9FCF-D5AED906AF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24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4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4" r:id="rId3"/>
    <p:sldLayoutId id="2147483661" r:id="rId4"/>
    <p:sldLayoutId id="2147483667" r:id="rId5"/>
    <p:sldLayoutId id="2147483666" r:id="rId6"/>
    <p:sldLayoutId id="2147483665" r:id="rId7"/>
    <p:sldLayoutId id="2147483664" r:id="rId8"/>
    <p:sldLayoutId id="2147483673" r:id="rId9"/>
    <p:sldLayoutId id="2147483663" r:id="rId10"/>
    <p:sldLayoutId id="2147483662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72" r:id="rId17"/>
    <p:sldLayoutId id="2147483671" r:id="rId18"/>
    <p:sldLayoutId id="2147483670" r:id="rId19"/>
    <p:sldLayoutId id="214748365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ABD2E88-4F86-5BD2-FB87-805F064F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651A49-931A-9E23-30CD-41E605CCA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5E89A2-692A-CCB5-8190-CC1BCE63F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4B374-8FE4-4ED5-BCA6-AEA398684D9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4849D5-CA3B-B091-91A7-DA87CCDD4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FFBC5A-C188-E333-53E8-3E79E3734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20B8B-F57E-4B7C-9FCF-D5AED906AF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08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21.png"/><Relationship Id="rId10" Type="http://schemas.openxmlformats.org/officeDocument/2006/relationships/image" Target="../media/image29.wmf"/><Relationship Id="rId4" Type="http://schemas.openxmlformats.org/officeDocument/2006/relationships/image" Target="../media/image80.svg"/><Relationship Id="rId9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7.wmf"/><Relationship Id="rId5" Type="http://schemas.openxmlformats.org/officeDocument/2006/relationships/image" Target="../media/image4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8.png"/><Relationship Id="rId9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0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4.jp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4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8.pn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47.png"/><Relationship Id="rId4" Type="http://schemas.openxmlformats.org/officeDocument/2006/relationships/image" Target="../media/image1.png"/><Relationship Id="rId9" Type="http://schemas.openxmlformats.org/officeDocument/2006/relationships/image" Target="../media/image5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0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1135172" y="-126676"/>
            <a:ext cx="9913630" cy="61849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858993" y="5015454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1079909" y="4827472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94087" y="1787295"/>
            <a:ext cx="62222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CHÀO MỪNG CÁC EM ĐẾN VỚI TIẾT HỌC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!</a:t>
            </a:r>
          </a:p>
          <a:p>
            <a:pPr algn="ctr">
              <a:lnSpc>
                <a:spcPct val="150000"/>
              </a:lnSpc>
            </a:pPr>
            <a:endParaRPr lang="en-US" sz="4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73521" y="4578162"/>
            <a:ext cx="3507698" cy="24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/>
          <p:cNvSpPr/>
          <p:nvPr/>
        </p:nvSpPr>
        <p:spPr>
          <a:xfrm>
            <a:off x="482469" y="1631129"/>
            <a:ext cx="11142133" cy="3005039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E6F3FC"/>
          </a:solidFill>
        </p:spPr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56" y="-633975"/>
            <a:ext cx="2705994" cy="270599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083" y="5388737"/>
            <a:ext cx="1566808" cy="14692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428947" y="-403844"/>
            <a:ext cx="2468358" cy="17132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2" y="-398450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64224" y="2791968"/>
            <a:ext cx="2316480" cy="147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i="1">
                <a:latin typeface="+mj-lt"/>
              </a:rPr>
              <a:t>Abc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9141" y="1731902"/>
            <a:ext cx="104492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phép</a:t>
            </a:r>
            <a:r>
              <a:rPr lang="en-US" sz="2800" dirty="0" smtClean="0"/>
              <a:t> </a:t>
            </a:r>
            <a:r>
              <a:rPr lang="en-US" sz="2800" dirty="0" err="1" smtClean="0"/>
              <a:t>thử</a:t>
            </a:r>
            <a:r>
              <a:rPr lang="en-US" sz="2800" dirty="0" smtClean="0"/>
              <a:t> </a:t>
            </a:r>
            <a:r>
              <a:rPr lang="en-US" sz="2800" dirty="0" err="1" smtClean="0"/>
              <a:t>tung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xu</a:t>
            </a:r>
            <a:r>
              <a:rPr lang="en-US" sz="2800" dirty="0" smtClean="0"/>
              <a:t> (</a:t>
            </a:r>
            <a:r>
              <a:rPr lang="en-US" sz="2800" dirty="0" err="1" smtClean="0"/>
              <a:t>hoặc</a:t>
            </a:r>
            <a:r>
              <a:rPr lang="en-US" sz="2800" dirty="0" smtClean="0"/>
              <a:t> </a:t>
            </a:r>
            <a:r>
              <a:rPr lang="en-US" sz="2800" dirty="0" err="1" smtClean="0"/>
              <a:t>gieo</a:t>
            </a:r>
            <a:r>
              <a:rPr lang="en-US" sz="2800" dirty="0" smtClean="0"/>
              <a:t> </a:t>
            </a:r>
            <a:r>
              <a:rPr lang="en-US" sz="2800" dirty="0" err="1" smtClean="0"/>
              <a:t>xúc</a:t>
            </a:r>
            <a:r>
              <a:rPr lang="en-US" sz="2800" dirty="0" smtClean="0"/>
              <a:t> </a:t>
            </a:r>
            <a:r>
              <a:rPr lang="en-US" sz="2800" dirty="0" err="1" smtClean="0"/>
              <a:t>xắc</a:t>
            </a:r>
            <a:r>
              <a:rPr lang="en-US" sz="2800" dirty="0" smtClean="0"/>
              <a:t>), </a:t>
            </a:r>
            <a:r>
              <a:rPr lang="en-US" sz="2800" dirty="0" err="1" smtClean="0"/>
              <a:t>nếu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giả</a:t>
            </a:r>
            <a:r>
              <a:rPr lang="en-US" sz="2800" dirty="0" smtClean="0"/>
              <a:t> </a:t>
            </a:r>
            <a:r>
              <a:rPr lang="en-US" sz="2800" dirty="0" err="1" smtClean="0"/>
              <a:t>thiết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xu</a:t>
            </a:r>
            <a:r>
              <a:rPr lang="en-US" sz="2800" dirty="0" smtClean="0"/>
              <a:t>, </a:t>
            </a:r>
            <a:r>
              <a:rPr lang="en-US" sz="2800" dirty="0" err="1" smtClean="0"/>
              <a:t>xúc</a:t>
            </a:r>
            <a:r>
              <a:rPr lang="en-US" sz="2800" dirty="0" smtClean="0"/>
              <a:t> </a:t>
            </a:r>
            <a:r>
              <a:rPr lang="en-US" sz="2800" dirty="0" err="1" smtClean="0"/>
              <a:t>xắc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cân</a:t>
            </a:r>
            <a:r>
              <a:rPr lang="en-US" sz="2800" dirty="0" smtClean="0"/>
              <a:t> </a:t>
            </a:r>
            <a:r>
              <a:rPr lang="en-US" sz="2800" dirty="0" err="1" smtClean="0"/>
              <a:t>đối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chất</a:t>
            </a:r>
            <a:r>
              <a:rPr lang="en-US" sz="2800" dirty="0" smtClean="0"/>
              <a:t> </a:t>
            </a:r>
            <a:r>
              <a:rPr lang="en-US" sz="2800" dirty="0" err="1" smtClean="0"/>
              <a:t>thì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xu</a:t>
            </a:r>
            <a:r>
              <a:rPr lang="en-US" sz="2800" dirty="0" smtClean="0"/>
              <a:t> hay </a:t>
            </a:r>
            <a:r>
              <a:rPr lang="en-US" sz="2800" dirty="0" err="1" smtClean="0"/>
              <a:t>xúc</a:t>
            </a:r>
            <a:r>
              <a:rPr lang="en-US" sz="2800" dirty="0" smtClean="0"/>
              <a:t> </a:t>
            </a:r>
            <a:r>
              <a:rPr lang="en-US" sz="2800" dirty="0" err="1" smtClean="0"/>
              <a:t>xắc</a:t>
            </a:r>
            <a:r>
              <a:rPr lang="en-US" sz="2800" dirty="0" smtClean="0"/>
              <a:t> </a:t>
            </a:r>
            <a:r>
              <a:rPr lang="en-US" sz="2800" dirty="0" err="1" smtClean="0"/>
              <a:t>sẽ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cùng</a:t>
            </a:r>
            <a:r>
              <a:rPr lang="en-US" sz="2800" dirty="0" smtClean="0"/>
              <a:t> </a:t>
            </a:r>
            <a:r>
              <a:rPr lang="en-US" sz="2800" dirty="0" err="1" smtClean="0"/>
              <a:t>khả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.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phép</a:t>
            </a:r>
            <a:r>
              <a:rPr lang="en-US" sz="2800" dirty="0" smtClean="0"/>
              <a:t> </a:t>
            </a:r>
            <a:r>
              <a:rPr lang="en-US" sz="2800" dirty="0" err="1" smtClean="0"/>
              <a:t>thử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(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, </a:t>
            </a:r>
            <a:r>
              <a:rPr lang="en-US" sz="2800" dirty="0" err="1" smtClean="0"/>
              <a:t>viên</a:t>
            </a:r>
            <a:r>
              <a:rPr lang="en-US" sz="2800" dirty="0" smtClean="0"/>
              <a:t> bi,…), </a:t>
            </a:r>
            <a:r>
              <a:rPr lang="en-US" sz="2800" dirty="0" err="1" smtClean="0"/>
              <a:t>nếu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giả</a:t>
            </a:r>
            <a:r>
              <a:rPr lang="en-US" sz="2800" dirty="0" smtClean="0"/>
              <a:t> </a:t>
            </a:r>
            <a:r>
              <a:rPr lang="en-US" sz="2800" dirty="0" err="1" smtClean="0"/>
              <a:t>thiết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cùng</a:t>
            </a:r>
            <a:r>
              <a:rPr lang="en-US" sz="2800" dirty="0" smtClean="0"/>
              <a:t> </a:t>
            </a:r>
            <a:r>
              <a:rPr lang="en-US" sz="2800" dirty="0" err="1" smtClean="0"/>
              <a:t>kích</a:t>
            </a:r>
            <a:r>
              <a:rPr lang="en-US" sz="2800" dirty="0" smtClean="0"/>
              <a:t> </a:t>
            </a:r>
            <a:r>
              <a:rPr lang="en-US" sz="2800" dirty="0" err="1" smtClean="0"/>
              <a:t>thước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thì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 smtClean="0"/>
              <a:t>đều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cùng</a:t>
            </a:r>
            <a:r>
              <a:rPr lang="en-US" sz="2800" dirty="0" smtClean="0"/>
              <a:t> </a:t>
            </a:r>
            <a:r>
              <a:rPr lang="en-US" sz="2800" dirty="0" err="1" smtClean="0"/>
              <a:t>khả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lựa</a:t>
            </a:r>
            <a:r>
              <a:rPr lang="en-US" sz="2800" dirty="0" smtClean="0"/>
              <a:t> </a:t>
            </a:r>
            <a:r>
              <a:rPr lang="en-US" sz="2800" dirty="0" err="1" smtClean="0"/>
              <a:t>chọn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169861" y="1208682"/>
            <a:ext cx="1801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Chú</a:t>
            </a:r>
            <a:r>
              <a:rPr lang="en-US" sz="2800" i="1" dirty="0" smtClean="0"/>
              <a:t> ý: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8470" y="534144"/>
            <a:ext cx="1605773" cy="40144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1</a:t>
            </a:r>
            <a:endParaRPr lang="vi-VN" sz="24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4242" y="458856"/>
            <a:ext cx="9484013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 smtClean="0">
                <a:latin typeface="+mj-lt"/>
              </a:rPr>
              <a:t>Kết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quả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mỗi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phép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thử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sau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có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khả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năng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không</a:t>
            </a:r>
            <a:r>
              <a:rPr lang="en-US" sz="2400" dirty="0" smtClean="0">
                <a:latin typeface="+mj-lt"/>
              </a:rPr>
              <a:t>? </a:t>
            </a:r>
            <a:r>
              <a:rPr lang="en-US" sz="2400" dirty="0" err="1" smtClean="0">
                <a:latin typeface="+mj-lt"/>
              </a:rPr>
              <a:t>Tại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sao</a:t>
            </a:r>
            <a:r>
              <a:rPr lang="en-US" sz="2400" dirty="0" smtClean="0">
                <a:latin typeface="+mj-lt"/>
              </a:rPr>
              <a:t>?</a:t>
            </a:r>
            <a:endParaRPr lang="en-US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625" y="988421"/>
            <a:ext cx="10917631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400" dirty="0" smtClean="0"/>
              <a:t>Tung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xu</a:t>
            </a:r>
            <a:r>
              <a:rPr lang="en-US" sz="2400" dirty="0" smtClean="0"/>
              <a:t> </a:t>
            </a:r>
            <a:r>
              <a:rPr lang="en-US" sz="2400" dirty="0" err="1" smtClean="0"/>
              <a:t>cân</a:t>
            </a:r>
            <a:r>
              <a:rPr lang="en-US" sz="2400" dirty="0" smtClean="0"/>
              <a:t> </a:t>
            </a:r>
            <a:r>
              <a:rPr lang="en-US" sz="2400" dirty="0" err="1" smtClean="0"/>
              <a:t>đối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.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400" dirty="0" err="1" smtClean="0">
                <a:latin typeface="+mj-lt"/>
              </a:rPr>
              <a:t>Gieo</a:t>
            </a:r>
            <a:r>
              <a:rPr lang="en-US" sz="2400" dirty="0" smtClean="0">
                <a:latin typeface="+mj-lt"/>
              </a:rPr>
              <a:t> con </a:t>
            </a:r>
            <a:r>
              <a:rPr lang="en-US" sz="2400" dirty="0" err="1" smtClean="0">
                <a:latin typeface="+mj-lt"/>
              </a:rPr>
              <a:t>xúc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xắc</a:t>
            </a:r>
            <a:r>
              <a:rPr lang="en-US" sz="2400" dirty="0" smtClean="0">
                <a:latin typeface="+mj-lt"/>
              </a:rPr>
              <a:t> ở </a:t>
            </a:r>
            <a:r>
              <a:rPr lang="en-US" sz="2400" dirty="0" err="1" smtClean="0">
                <a:latin typeface="+mj-lt"/>
              </a:rPr>
              <a:t>Hình</a:t>
            </a:r>
            <a:r>
              <a:rPr lang="en-US" sz="2400" dirty="0" smtClean="0">
                <a:latin typeface="+mj-lt"/>
              </a:rPr>
              <a:t> 1b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400" dirty="0" err="1" smtClean="0">
                <a:latin typeface="+mj-lt"/>
              </a:rPr>
              <a:t>Chọn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ngẫu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nhiên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lượt</a:t>
            </a:r>
            <a:r>
              <a:rPr lang="en-US" sz="2400" dirty="0" smtClean="0">
                <a:latin typeface="+mj-lt"/>
              </a:rPr>
              <a:t> 2 </a:t>
            </a:r>
            <a:r>
              <a:rPr lang="en-US" sz="2400" dirty="0" err="1" smtClean="0">
                <a:latin typeface="+mj-lt"/>
              </a:rPr>
              <a:t>quả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bàn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từ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một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hộp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chứa</a:t>
            </a:r>
            <a:r>
              <a:rPr lang="en-US" sz="2400" dirty="0" smtClean="0">
                <a:latin typeface="+mj-lt"/>
              </a:rPr>
              <a:t> 7 </a:t>
            </a:r>
            <a:r>
              <a:rPr lang="en-US" sz="2400" dirty="0" err="1" smtClean="0">
                <a:latin typeface="+mj-lt"/>
              </a:rPr>
              <a:t>quả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bàn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có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cùng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kích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thước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khối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lượng</a:t>
            </a:r>
            <a:r>
              <a:rPr lang="en-US" sz="2400" dirty="0" smtClean="0">
                <a:latin typeface="+mj-lt"/>
              </a:rPr>
              <a:t>. </a:t>
            </a:r>
            <a:endParaRPr lang="vi-VN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1462" y="3343831"/>
            <a:ext cx="10163739" cy="275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B59AA66-5911-42DF-8D83-BF76EA83B477}"/>
              </a:ext>
            </a:extLst>
          </p:cNvPr>
          <p:cNvSpPr txBox="1"/>
          <p:nvPr/>
        </p:nvSpPr>
        <p:spPr>
          <a:xfrm>
            <a:off x="-1" y="478345"/>
            <a:ext cx="92598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C00000"/>
                </a:solidFill>
              </a:rPr>
              <a:t>Giải</a:t>
            </a:r>
            <a:endParaRPr lang="en-US" sz="2800" b="1" u="sng" dirty="0">
              <a:solidFill>
                <a:srgbClr val="C00000"/>
              </a:solidFill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="" xmlns:a16="http://schemas.microsoft.com/office/drawing/2014/main" id="{F04F07B2-8233-4E40-84C3-E2BF22F10F02}"/>
              </a:ext>
            </a:extLst>
          </p:cNvPr>
          <p:cNvSpPr/>
          <p:nvPr/>
        </p:nvSpPr>
        <p:spPr>
          <a:xfrm>
            <a:off x="925982" y="478345"/>
            <a:ext cx="10961215" cy="2055803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a) Do </a:t>
            </a:r>
            <a:r>
              <a:rPr lang="en-US" sz="28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xu</a:t>
            </a:r>
            <a:r>
              <a:rPr lang="en-US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thử</a:t>
            </a:r>
            <a:r>
              <a:rPr lang="en-US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endParaRPr lang="en-US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5981" y="2636840"/>
            <a:ext cx="10961215" cy="1951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/>
              <a:t>b) Do con </a:t>
            </a:r>
            <a:r>
              <a:rPr lang="en-US" sz="2800" b="1" dirty="0" err="1" smtClean="0"/>
              <a:t>xúc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xắc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đối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năng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xuất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mặt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nhau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kết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phép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đồng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năng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25983" y="4770858"/>
            <a:ext cx="10961215" cy="1951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/>
              <a:t>c) Do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bóng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cùng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kích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thước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khối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lượng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cùng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năng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chọn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kết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phép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đồng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năng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2143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59" y="-291709"/>
            <a:ext cx="1680082" cy="16800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322" y="-470128"/>
            <a:ext cx="1566808" cy="14692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1826" y="5889222"/>
            <a:ext cx="1033096" cy="9687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774" y="4898599"/>
            <a:ext cx="1127858" cy="8657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368" y="1388373"/>
            <a:ext cx="1127858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6743" y="4247347"/>
            <a:ext cx="1127858" cy="86570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84686" y="1138226"/>
            <a:ext cx="2467599" cy="587524"/>
          </a:xfrm>
          <a:prstGeom prst="round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+mj-lt"/>
              </a:rPr>
              <a:t>Thực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hành</a:t>
            </a:r>
            <a:r>
              <a:rPr lang="en-US" sz="2400" b="1" dirty="0" smtClean="0">
                <a:latin typeface="+mj-lt"/>
              </a:rPr>
              <a:t> 1</a:t>
            </a:r>
            <a:endParaRPr lang="vi-VN" sz="24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055" y="1821226"/>
            <a:ext cx="108558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</a:t>
            </a:r>
            <a:r>
              <a:rPr lang="en-US" sz="2400" dirty="0" err="1" smtClean="0"/>
              <a:t>thử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khả</a:t>
            </a:r>
            <a:r>
              <a:rPr lang="en-US" sz="2400" dirty="0" smtClean="0"/>
              <a:t> </a:t>
            </a:r>
            <a:r>
              <a:rPr lang="en-US" sz="2400" dirty="0" err="1" smtClean="0"/>
              <a:t>năng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? </a:t>
            </a:r>
            <a:r>
              <a:rPr lang="en-US" sz="2400" dirty="0" err="1" smtClean="0"/>
              <a:t>Tại</a:t>
            </a:r>
            <a:r>
              <a:rPr lang="en-US" sz="2400" dirty="0" smtClean="0"/>
              <a:t> </a:t>
            </a:r>
            <a:r>
              <a:rPr lang="en-US" sz="2400" dirty="0" err="1" smtClean="0"/>
              <a:t>sao</a:t>
            </a:r>
            <a:r>
              <a:rPr lang="en-US" sz="2400" dirty="0" smtClean="0"/>
              <a:t>?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 smtClean="0"/>
              <a:t>Rút</a:t>
            </a:r>
            <a:r>
              <a:rPr lang="en-US" sz="2400" dirty="0" smtClean="0"/>
              <a:t> </a:t>
            </a:r>
            <a:r>
              <a:rPr lang="en-US" sz="2400" dirty="0" err="1" smtClean="0"/>
              <a:t>ngẫu</a:t>
            </a:r>
            <a:r>
              <a:rPr lang="en-US" sz="2400" dirty="0" smtClean="0"/>
              <a:t> </a:t>
            </a:r>
            <a:r>
              <a:rPr lang="en-US" sz="2400" dirty="0" err="1" smtClean="0"/>
              <a:t>nhiên</a:t>
            </a:r>
            <a:r>
              <a:rPr lang="en-US" sz="2400" dirty="0" smtClean="0"/>
              <a:t> 1 </a:t>
            </a:r>
            <a:r>
              <a:rPr lang="en-US" sz="2400" dirty="0" err="1" smtClean="0"/>
              <a:t>tấm</a:t>
            </a:r>
            <a:r>
              <a:rPr lang="en-US" sz="2400" dirty="0" smtClean="0"/>
              <a:t> </a:t>
            </a:r>
            <a:r>
              <a:rPr lang="en-US" sz="2400" dirty="0" err="1" smtClean="0"/>
              <a:t>thẻ</a:t>
            </a:r>
            <a:r>
              <a:rPr lang="en-US" sz="2400" dirty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10 </a:t>
            </a:r>
            <a:r>
              <a:rPr lang="en-US" sz="2400" dirty="0" err="1" smtClean="0"/>
              <a:t>tấm</a:t>
            </a:r>
            <a:r>
              <a:rPr lang="en-US" sz="2400" dirty="0" smtClean="0"/>
              <a:t> </a:t>
            </a:r>
            <a:r>
              <a:rPr lang="en-US" sz="2400" dirty="0" err="1" smtClean="0"/>
              <a:t>thẻ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đánh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lượt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1 </a:t>
            </a:r>
            <a:r>
              <a:rPr lang="en-US" sz="2400" dirty="0" err="1" smtClean="0"/>
              <a:t>đến</a:t>
            </a:r>
            <a:r>
              <a:rPr lang="en-US" sz="2400" dirty="0" smtClean="0"/>
              <a:t> 10.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 smtClean="0"/>
              <a:t>Chọn</a:t>
            </a:r>
            <a:r>
              <a:rPr lang="en-US" sz="2400" dirty="0" smtClean="0"/>
              <a:t> </a:t>
            </a:r>
            <a:r>
              <a:rPr lang="en-US" sz="2400" dirty="0" err="1" smtClean="0"/>
              <a:t>ngẫu</a:t>
            </a:r>
            <a:r>
              <a:rPr lang="en-US" sz="2400" dirty="0" smtClean="0"/>
              <a:t> </a:t>
            </a:r>
            <a:r>
              <a:rPr lang="en-US" sz="2400" dirty="0" err="1" smtClean="0"/>
              <a:t>nhiên</a:t>
            </a:r>
            <a:r>
              <a:rPr lang="en-US" sz="2400" dirty="0" smtClean="0"/>
              <a:t> 1 </a:t>
            </a: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danh</a:t>
            </a:r>
            <a:r>
              <a:rPr lang="en-US" sz="2400" dirty="0" smtClean="0"/>
              <a:t> </a:t>
            </a:r>
            <a:r>
              <a:rPr lang="en-US" sz="2400" dirty="0" err="1" smtClean="0"/>
              <a:t>sách</a:t>
            </a:r>
            <a:r>
              <a:rPr lang="en-US" sz="2400" dirty="0" smtClean="0"/>
              <a:t> </a:t>
            </a:r>
            <a:r>
              <a:rPr lang="en-US" sz="2400" dirty="0" err="1" smtClean="0"/>
              <a:t>lớp</a:t>
            </a:r>
            <a:r>
              <a:rPr lang="en-US" sz="2400" dirty="0" smtClean="0"/>
              <a:t>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ngẫu</a:t>
            </a:r>
            <a:r>
              <a:rPr lang="en-US" sz="2400" dirty="0" smtClean="0"/>
              <a:t> </a:t>
            </a:r>
            <a:r>
              <a:rPr lang="en-US" sz="2400" dirty="0" err="1" smtClean="0"/>
              <a:t>nhiên</a:t>
            </a:r>
            <a:r>
              <a:rPr lang="en-US" sz="2400" dirty="0" smtClean="0"/>
              <a:t> 1 </a:t>
            </a:r>
            <a:r>
              <a:rPr lang="en-US" sz="2400" dirty="0" err="1" smtClean="0"/>
              <a:t>viên</a:t>
            </a:r>
            <a:r>
              <a:rPr lang="en-US" sz="2400" dirty="0" smtClean="0"/>
              <a:t> bi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hộp</a:t>
            </a:r>
            <a:r>
              <a:rPr lang="en-US" sz="2400" dirty="0" smtClean="0"/>
              <a:t> </a:t>
            </a:r>
            <a:r>
              <a:rPr lang="en-US" sz="2400" dirty="0" err="1" smtClean="0"/>
              <a:t>chứa</a:t>
            </a:r>
            <a:r>
              <a:rPr lang="en-US" sz="2400" dirty="0" smtClean="0"/>
              <a:t> 1 </a:t>
            </a:r>
            <a:r>
              <a:rPr lang="en-US" sz="2400" dirty="0" err="1" smtClean="0"/>
              <a:t>viên</a:t>
            </a:r>
            <a:r>
              <a:rPr lang="en-US" sz="2400" dirty="0" smtClean="0"/>
              <a:t> bi </a:t>
            </a:r>
            <a:r>
              <a:rPr lang="en-US" sz="2400" dirty="0" err="1" smtClean="0"/>
              <a:t>xanh</a:t>
            </a:r>
            <a:r>
              <a:rPr lang="en-US" sz="2400" dirty="0" smtClean="0"/>
              <a:t>, 1 </a:t>
            </a:r>
            <a:r>
              <a:rPr lang="en-US" sz="2400" dirty="0" err="1" smtClean="0"/>
              <a:t>viên</a:t>
            </a:r>
            <a:r>
              <a:rPr lang="en-US" sz="2400" dirty="0" smtClean="0"/>
              <a:t> bi </a:t>
            </a:r>
            <a:r>
              <a:rPr lang="en-US" sz="2400" dirty="0" err="1" smtClean="0"/>
              <a:t>đỏ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8 </a:t>
            </a:r>
            <a:r>
              <a:rPr lang="en-US" sz="2400" dirty="0" err="1" smtClean="0"/>
              <a:t>viên</a:t>
            </a:r>
            <a:r>
              <a:rPr lang="en-US" sz="2400" dirty="0" smtClean="0"/>
              <a:t> bi </a:t>
            </a:r>
            <a:r>
              <a:rPr lang="en-US" sz="2400" dirty="0" err="1" smtClean="0"/>
              <a:t>trắng</a:t>
            </a:r>
            <a:r>
              <a:rPr lang="en-US" sz="2400" dirty="0" smtClean="0"/>
              <a:t> </a:t>
            </a:r>
            <a:r>
              <a:rPr lang="en-US" sz="2400" dirty="0" err="1" smtClean="0"/>
              <a:t>rồi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sát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nó</a:t>
            </a:r>
            <a:r>
              <a:rPr lang="en-US" sz="2400" dirty="0" smtClean="0"/>
              <a:t>, </a:t>
            </a:r>
            <a:r>
              <a:rPr lang="en-US" sz="2400" dirty="0" err="1" smtClean="0"/>
              <a:t>biết</a:t>
            </a:r>
            <a:r>
              <a:rPr lang="en-US" sz="2400" dirty="0" smtClean="0"/>
              <a:t> </a:t>
            </a:r>
            <a:r>
              <a:rPr lang="en-US" sz="2400" dirty="0" err="1" smtClean="0"/>
              <a:t>rằng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viên</a:t>
            </a:r>
            <a:r>
              <a:rPr lang="en-US" sz="2400" dirty="0" smtClean="0"/>
              <a:t> bi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cùng</a:t>
            </a:r>
            <a:r>
              <a:rPr lang="en-US" sz="2400" dirty="0" smtClean="0"/>
              <a:t> </a:t>
            </a:r>
            <a:r>
              <a:rPr lang="en-US" sz="2400" dirty="0" err="1" smtClean="0"/>
              <a:t>kích</a:t>
            </a:r>
            <a:r>
              <a:rPr lang="en-US" sz="2400" dirty="0" smtClean="0"/>
              <a:t> </a:t>
            </a:r>
            <a:r>
              <a:rPr lang="en-US" sz="2400" dirty="0" err="1" smtClean="0"/>
              <a:t>thước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khối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. </a:t>
            </a:r>
            <a:endParaRPr lang="vi-V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D46157A-6A6D-4ACC-927E-A5A507792C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561" y="618591"/>
            <a:ext cx="1376363" cy="13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5881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2" y="808495"/>
            <a:ext cx="1615580" cy="646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655" y="1454727"/>
            <a:ext cx="11125200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K</a:t>
            </a:r>
            <a:r>
              <a:rPr lang="en-US" sz="2800" dirty="0" err="1" smtClean="0"/>
              <a:t>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khả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vì</a:t>
            </a:r>
            <a:r>
              <a:rPr lang="en-US" sz="2800" dirty="0" smtClean="0"/>
              <a:t> 10 </a:t>
            </a:r>
            <a:r>
              <a:rPr lang="en-US" sz="2800" dirty="0" err="1" smtClean="0"/>
              <a:t>tấm</a:t>
            </a:r>
            <a:r>
              <a:rPr lang="en-US" sz="2800" dirty="0" smtClean="0"/>
              <a:t> </a:t>
            </a:r>
            <a:r>
              <a:rPr lang="en-US" sz="2800" dirty="0" err="1" smtClean="0"/>
              <a:t>thẻ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khả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vì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khả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vì</a:t>
            </a:r>
            <a:r>
              <a:rPr lang="en-US" sz="2800" dirty="0" smtClean="0"/>
              <a:t> ta </a:t>
            </a: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 smtClean="0"/>
              <a:t>tâm</a:t>
            </a:r>
            <a:r>
              <a:rPr lang="en-US" sz="2800" dirty="0" smtClean="0"/>
              <a:t>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viên</a:t>
            </a:r>
            <a:r>
              <a:rPr lang="en-US" sz="2800" dirty="0" smtClean="0"/>
              <a:t> bi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nên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viên</a:t>
            </a:r>
            <a:r>
              <a:rPr lang="en-US" sz="2800" dirty="0" smtClean="0"/>
              <a:t> bi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trắng</a:t>
            </a:r>
            <a:r>
              <a:rPr lang="en-US" sz="2800" dirty="0" smtClean="0"/>
              <a:t> </a:t>
            </a:r>
            <a:r>
              <a:rPr lang="en-US" sz="2800" dirty="0" err="1" smtClean="0"/>
              <a:t>sẽ</a:t>
            </a:r>
            <a:r>
              <a:rPr lang="en-US" sz="2800" dirty="0" smtClean="0"/>
              <a:t> </a:t>
            </a:r>
            <a:r>
              <a:rPr lang="en-US" sz="2800" dirty="0" err="1" smtClean="0"/>
              <a:t>cao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viên</a:t>
            </a:r>
            <a:r>
              <a:rPr lang="en-US" sz="2800" dirty="0" smtClean="0"/>
              <a:t> bi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khác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123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690" y="577443"/>
            <a:ext cx="4016219" cy="4223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382" y="577443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Vận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</a:rPr>
              <a:t> 1.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100663"/>
            <a:ext cx="759389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phép</a:t>
            </a:r>
            <a:r>
              <a:rPr lang="en-US" sz="2800" dirty="0" smtClean="0"/>
              <a:t> </a:t>
            </a:r>
            <a:r>
              <a:rPr lang="en-US" sz="2800" dirty="0" err="1" smtClean="0"/>
              <a:t>thử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cùng</a:t>
            </a:r>
            <a:r>
              <a:rPr lang="en-US" sz="2800" dirty="0" smtClean="0"/>
              <a:t> </a:t>
            </a:r>
            <a:r>
              <a:rPr lang="en-US" sz="2800" dirty="0" err="1" smtClean="0"/>
              <a:t>khả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xảy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? </a:t>
            </a:r>
            <a:r>
              <a:rPr lang="en-US" sz="2800" dirty="0" err="1" smtClean="0"/>
              <a:t>Tại</a:t>
            </a:r>
            <a:r>
              <a:rPr lang="en-US" sz="2800" dirty="0" smtClean="0"/>
              <a:t> </a:t>
            </a:r>
            <a:r>
              <a:rPr lang="en-US" sz="2800" dirty="0" err="1" smtClean="0"/>
              <a:t>sao</a:t>
            </a:r>
            <a:r>
              <a:rPr lang="en-US" sz="2800" dirty="0" smtClean="0"/>
              <a:t>? 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400965"/>
            <a:ext cx="73013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a) </a:t>
            </a:r>
            <a:r>
              <a:rPr lang="en-US" sz="2800" dirty="0" err="1" smtClean="0"/>
              <a:t>Gặp</a:t>
            </a:r>
            <a:r>
              <a:rPr lang="en-US" sz="2800" dirty="0" smtClean="0"/>
              <a:t> </a:t>
            </a:r>
            <a:r>
              <a:rPr lang="en-US" sz="2800" dirty="0" err="1" smtClean="0"/>
              <a:t>ngẫu</a:t>
            </a:r>
            <a:r>
              <a:rPr lang="en-US" sz="2800" dirty="0" smtClean="0"/>
              <a:t> </a:t>
            </a:r>
            <a:r>
              <a:rPr lang="en-US" sz="2800" dirty="0" err="1" smtClean="0"/>
              <a:t>nhiên</a:t>
            </a:r>
            <a:r>
              <a:rPr lang="en-US" sz="2800" dirty="0" smtClean="0"/>
              <a:t> 1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ở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Tháp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hỏi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ở </a:t>
            </a:r>
            <a:r>
              <a:rPr lang="en-US" sz="2800" dirty="0" err="1" smtClean="0"/>
              <a:t>huyện</a:t>
            </a:r>
            <a:r>
              <a:rPr lang="en-US" sz="2800" dirty="0" smtClean="0"/>
              <a:t>/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phố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726951"/>
            <a:ext cx="748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b) </a:t>
            </a:r>
            <a:r>
              <a:rPr lang="en-US" sz="2800" dirty="0" err="1" smtClean="0"/>
              <a:t>Rút</a:t>
            </a:r>
            <a:r>
              <a:rPr lang="en-US" sz="2800" dirty="0" smtClean="0"/>
              <a:t> </a:t>
            </a:r>
            <a:r>
              <a:rPr lang="en-US" sz="2800" dirty="0" err="1" smtClean="0"/>
              <a:t>ngẫu</a:t>
            </a:r>
            <a:r>
              <a:rPr lang="en-US" sz="2800" dirty="0" smtClean="0"/>
              <a:t> </a:t>
            </a:r>
            <a:r>
              <a:rPr lang="en-US" sz="2800" dirty="0" err="1" smtClean="0"/>
              <a:t>nhiên</a:t>
            </a:r>
            <a:r>
              <a:rPr lang="en-US" sz="2800" dirty="0" smtClean="0"/>
              <a:t> 1 </a:t>
            </a:r>
            <a:r>
              <a:rPr lang="en-US" sz="2800" dirty="0" err="1" smtClean="0"/>
              <a:t>lá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bộ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tây</a:t>
            </a:r>
            <a:r>
              <a:rPr lang="en-US" sz="2800" dirty="0" smtClean="0"/>
              <a:t> 52 </a:t>
            </a:r>
            <a:r>
              <a:rPr lang="en-US" sz="2800" dirty="0" err="1" smtClean="0"/>
              <a:t>lá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281" y="4270992"/>
            <a:ext cx="3778174" cy="23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8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945" y="665018"/>
            <a:ext cx="199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Trả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lời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8764" y="1468582"/>
            <a:ext cx="1124989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a)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phép</a:t>
            </a:r>
            <a:r>
              <a:rPr lang="en-US" sz="2800" dirty="0" smtClean="0"/>
              <a:t> </a:t>
            </a:r>
            <a:r>
              <a:rPr lang="en-US" sz="2800" dirty="0" err="1" smtClean="0"/>
              <a:t>thử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khả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vì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ở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huyện</a:t>
            </a:r>
            <a:r>
              <a:rPr lang="en-US" sz="2800" dirty="0" smtClean="0"/>
              <a:t>/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phố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khác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81891" y="3054091"/>
            <a:ext cx="110836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phép</a:t>
            </a:r>
            <a:r>
              <a:rPr lang="en-US" sz="2800" dirty="0" smtClean="0"/>
              <a:t> </a:t>
            </a:r>
            <a:r>
              <a:rPr lang="en-US" sz="2800" dirty="0" err="1" smtClean="0"/>
              <a:t>thử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khả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vì</a:t>
            </a:r>
            <a:r>
              <a:rPr lang="en-US" sz="2800" dirty="0" smtClean="0"/>
              <a:t> 52 </a:t>
            </a:r>
            <a:r>
              <a:rPr lang="en-US" sz="2800" dirty="0" err="1" smtClean="0"/>
              <a:t>lá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cùng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271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65" y="722956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831796" y="1682894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23399" y="3281781"/>
            <a:ext cx="2764026" cy="39976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63630" y="2834681"/>
            <a:ext cx="945277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</a:rPr>
              <a:t>XÁC SUẤT CỦA BIẾN </a:t>
            </a:r>
            <a:r>
              <a:rPr lang="en-US" sz="4000" b="1" dirty="0" smtClean="0">
                <a:solidFill>
                  <a:srgbClr val="002060"/>
                </a:solidFill>
              </a:rPr>
              <a:t>CỐ</a:t>
            </a:r>
            <a:endParaRPr lang="vi-VN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7948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18" y="482447"/>
            <a:ext cx="1579418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HĐKP 2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818" y="1005667"/>
            <a:ext cx="118179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/>
              <a:t>Bạn</a:t>
            </a:r>
            <a:r>
              <a:rPr lang="en-US" sz="2800" dirty="0" smtClean="0"/>
              <a:t> An </a:t>
            </a:r>
            <a:r>
              <a:rPr lang="en-US" sz="2800" dirty="0" err="1" smtClean="0"/>
              <a:t>gieo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con </a:t>
            </a:r>
            <a:r>
              <a:rPr lang="en-US" sz="2800" dirty="0" err="1" smtClean="0"/>
              <a:t>xúc</a:t>
            </a:r>
            <a:r>
              <a:rPr lang="en-US" sz="2800" dirty="0" smtClean="0"/>
              <a:t> </a:t>
            </a:r>
            <a:r>
              <a:rPr lang="en-US" sz="2800" dirty="0" err="1" smtClean="0"/>
              <a:t>xắc</a:t>
            </a:r>
            <a:r>
              <a:rPr lang="en-US" sz="2800" dirty="0" smtClean="0"/>
              <a:t> </a:t>
            </a:r>
            <a:r>
              <a:rPr lang="en-US" sz="2800" dirty="0" err="1" smtClean="0"/>
              <a:t>cân</a:t>
            </a:r>
            <a:r>
              <a:rPr lang="en-US" sz="2800" dirty="0" smtClean="0"/>
              <a:t> </a:t>
            </a:r>
            <a:r>
              <a:rPr lang="en-US" sz="2800" dirty="0" err="1" smtClean="0"/>
              <a:t>đối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chất</a:t>
            </a:r>
            <a:r>
              <a:rPr lang="en-US" sz="2800" dirty="0" smtClean="0"/>
              <a:t>.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Trang</a:t>
            </a:r>
            <a:r>
              <a:rPr lang="en-US" sz="2800" dirty="0" smtClean="0"/>
              <a:t> </a:t>
            </a:r>
            <a:r>
              <a:rPr lang="en-US" sz="2800" dirty="0" err="1" smtClean="0"/>
              <a:t>tung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xu</a:t>
            </a:r>
            <a:r>
              <a:rPr lang="en-US" sz="2800" dirty="0" smtClean="0"/>
              <a:t> </a:t>
            </a:r>
            <a:r>
              <a:rPr lang="en-US" sz="2800" dirty="0" err="1" smtClean="0"/>
              <a:t>cân</a:t>
            </a:r>
            <a:r>
              <a:rPr lang="en-US" sz="2800" dirty="0" smtClean="0"/>
              <a:t> </a:t>
            </a:r>
            <a:r>
              <a:rPr lang="en-US" sz="2800" dirty="0" err="1" smtClean="0"/>
              <a:t>đối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chất</a:t>
            </a:r>
            <a:r>
              <a:rPr lang="en-US" sz="2800" dirty="0" smtClean="0"/>
              <a:t>. So </a:t>
            </a:r>
            <a:r>
              <a:rPr lang="en-US" sz="2800" dirty="0" err="1" smtClean="0"/>
              <a:t>sánh</a:t>
            </a:r>
            <a:r>
              <a:rPr lang="en-US" sz="2800" dirty="0" smtClean="0"/>
              <a:t> </a:t>
            </a:r>
            <a:r>
              <a:rPr lang="en-US" sz="2800" dirty="0" err="1" smtClean="0"/>
              <a:t>khả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xảy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biến</a:t>
            </a:r>
            <a:r>
              <a:rPr lang="en-US" sz="2800" dirty="0" smtClean="0"/>
              <a:t> </a:t>
            </a:r>
            <a:r>
              <a:rPr lang="en-US" sz="2800" dirty="0" err="1" smtClean="0"/>
              <a:t>cố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A: “An </a:t>
            </a:r>
            <a:r>
              <a:rPr lang="en-US" sz="2800" dirty="0" err="1" smtClean="0"/>
              <a:t>gieo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chẵn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r>
              <a:rPr lang="en-US" sz="2800" dirty="0" smtClean="0"/>
              <a:t>”;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B: “An </a:t>
            </a:r>
            <a:r>
              <a:rPr lang="en-US" sz="2800" dirty="0" err="1" smtClean="0"/>
              <a:t>gieo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2 </a:t>
            </a:r>
            <a:r>
              <a:rPr lang="en-US" sz="2800" dirty="0" err="1" smtClean="0"/>
              <a:t>chấm</a:t>
            </a:r>
            <a:r>
              <a:rPr lang="en-US" sz="2800" dirty="0" smtClean="0"/>
              <a:t>”;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C: “</a:t>
            </a:r>
            <a:r>
              <a:rPr lang="en-US" sz="2800" dirty="0" err="1" smtClean="0"/>
              <a:t>Trang</a:t>
            </a:r>
            <a:r>
              <a:rPr lang="en-US" sz="2800" dirty="0" smtClean="0"/>
              <a:t> </a:t>
            </a:r>
            <a:r>
              <a:rPr lang="en-US" sz="2800" dirty="0" err="1" smtClean="0"/>
              <a:t>tung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sấp</a:t>
            </a:r>
            <a:r>
              <a:rPr lang="en-US" sz="2800" dirty="0" smtClean="0"/>
              <a:t>”.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896156"/>
            <a:ext cx="12192000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</a:rPr>
              <a:t>Trả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dirty="0" err="1" smtClean="0"/>
              <a:t>Khả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xảy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biến</a:t>
            </a:r>
            <a:r>
              <a:rPr lang="en-US" sz="2800" dirty="0" smtClean="0"/>
              <a:t> </a:t>
            </a:r>
            <a:r>
              <a:rPr lang="en-US" sz="2800" dirty="0" err="1" smtClean="0"/>
              <a:t>cố</a:t>
            </a:r>
            <a:r>
              <a:rPr lang="en-US" sz="2800" dirty="0" smtClean="0"/>
              <a:t> A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biến</a:t>
            </a:r>
            <a:r>
              <a:rPr lang="en-US" sz="2800" dirty="0" smtClean="0"/>
              <a:t> </a:t>
            </a:r>
            <a:r>
              <a:rPr lang="en-US" sz="2800" dirty="0" err="1" smtClean="0"/>
              <a:t>cố</a:t>
            </a:r>
            <a:r>
              <a:rPr lang="en-US" sz="2800" dirty="0" smtClean="0"/>
              <a:t> C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cùng</a:t>
            </a:r>
            <a:r>
              <a:rPr lang="en-US" sz="2800" dirty="0" smtClean="0"/>
              <a:t> </a:t>
            </a:r>
            <a:r>
              <a:rPr lang="en-US" sz="2800" dirty="0" err="1" smtClean="0"/>
              <a:t>lớn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</a:t>
            </a:r>
            <a:r>
              <a:rPr lang="en-US" sz="2800" dirty="0" err="1" smtClean="0"/>
              <a:t>khả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xảy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biến</a:t>
            </a:r>
            <a:r>
              <a:rPr lang="en-US" sz="2800" dirty="0" smtClean="0"/>
              <a:t> </a:t>
            </a:r>
            <a:r>
              <a:rPr lang="en-US" sz="2800" dirty="0" err="1" smtClean="0"/>
              <a:t>cố</a:t>
            </a:r>
            <a:r>
              <a:rPr lang="en-US" sz="2800" dirty="0" smtClean="0"/>
              <a:t> 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343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59;p11"/>
          <p:cNvSpPr/>
          <p:nvPr/>
        </p:nvSpPr>
        <p:spPr>
          <a:xfrm>
            <a:off x="453063" y="1632622"/>
            <a:ext cx="11285874" cy="4658787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just" defTabSz="609630">
              <a:lnSpc>
                <a:spcPct val="150000"/>
              </a:lnSpc>
              <a:defRPr/>
            </a:pPr>
            <a:endParaRPr sz="2667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60759" y="572365"/>
            <a:ext cx="3470482" cy="949681"/>
            <a:chOff x="6833877" y="38100"/>
            <a:chExt cx="5205723" cy="1424521"/>
          </a:xfrm>
        </p:grpSpPr>
        <p:grpSp>
          <p:nvGrpSpPr>
            <p:cNvPr id="23" name="Group 9"/>
            <p:cNvGrpSpPr/>
            <p:nvPr/>
          </p:nvGrpSpPr>
          <p:grpSpPr>
            <a:xfrm>
              <a:off x="6833877" y="38100"/>
              <a:ext cx="5205723" cy="1424521"/>
              <a:chOff x="-30037" y="0"/>
              <a:chExt cx="6481861" cy="1216384"/>
            </a:xfrm>
          </p:grpSpPr>
          <p:sp>
            <p:nvSpPr>
              <p:cNvPr id="24" name="Freeform 10"/>
              <p:cNvSpPr/>
              <p:nvPr/>
            </p:nvSpPr>
            <p:spPr>
              <a:xfrm>
                <a:off x="-30037" y="12698"/>
                <a:ext cx="6387054" cy="1147804"/>
              </a:xfrm>
              <a:custGeom>
                <a:avLst/>
                <a:gdLst/>
                <a:ahLst/>
                <a:cxnLst/>
                <a:rect l="l" t="t" r="r" b="b"/>
                <a:pathLst>
                  <a:path w="6387054" h="1147804">
                    <a:moveTo>
                      <a:pt x="146050" y="1147804"/>
                    </a:moveTo>
                    <a:lnTo>
                      <a:pt x="6241004" y="1147804"/>
                    </a:lnTo>
                    <a:cubicBezTo>
                      <a:pt x="6321015" y="1147804"/>
                      <a:pt x="6387054" y="1081764"/>
                      <a:pt x="6387054" y="1001754"/>
                    </a:cubicBezTo>
                    <a:lnTo>
                      <a:pt x="6387054" y="146050"/>
                    </a:lnTo>
                    <a:cubicBezTo>
                      <a:pt x="6387054" y="66040"/>
                      <a:pt x="6321015" y="0"/>
                      <a:pt x="624100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001754"/>
                    </a:lnTo>
                    <a:cubicBezTo>
                      <a:pt x="0" y="1083034"/>
                      <a:pt x="66040" y="1147804"/>
                      <a:pt x="146050" y="1147804"/>
                    </a:cubicBezTo>
                    <a:close/>
                  </a:path>
                </a:pathLst>
              </a:custGeom>
              <a:solidFill>
                <a:srgbClr val="FFF7E4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Freeform 11"/>
              <p:cNvSpPr/>
              <p:nvPr/>
            </p:nvSpPr>
            <p:spPr>
              <a:xfrm>
                <a:off x="0" y="0"/>
                <a:ext cx="6451824" cy="1216384"/>
              </a:xfrm>
              <a:custGeom>
                <a:avLst/>
                <a:gdLst/>
                <a:ahLst/>
                <a:cxnLst/>
                <a:rect l="l" t="t" r="r" b="b"/>
                <a:pathLst>
                  <a:path w="6451824" h="1216384">
                    <a:moveTo>
                      <a:pt x="6388324" y="74930"/>
                    </a:moveTo>
                    <a:cubicBezTo>
                      <a:pt x="6360384" y="30480"/>
                      <a:pt x="6310854" y="0"/>
                      <a:pt x="625370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014454"/>
                    </a:lnTo>
                    <a:cubicBezTo>
                      <a:pt x="0" y="1066524"/>
                      <a:pt x="25400" y="1112244"/>
                      <a:pt x="63500" y="1141454"/>
                    </a:cubicBezTo>
                    <a:cubicBezTo>
                      <a:pt x="91440" y="1185904"/>
                      <a:pt x="140970" y="1216384"/>
                      <a:pt x="220244" y="1216384"/>
                    </a:cubicBezTo>
                    <a:lnTo>
                      <a:pt x="6293074" y="1216384"/>
                    </a:lnTo>
                    <a:cubicBezTo>
                      <a:pt x="6380704" y="1216384"/>
                      <a:pt x="6451824" y="1145264"/>
                      <a:pt x="6451824" y="1057634"/>
                    </a:cubicBezTo>
                    <a:lnTo>
                      <a:pt x="6451824" y="199532"/>
                    </a:lnTo>
                    <a:cubicBezTo>
                      <a:pt x="6451824" y="149860"/>
                      <a:pt x="6426424" y="104140"/>
                      <a:pt x="6388324" y="74930"/>
                    </a:cubicBezTo>
                    <a:close/>
                    <a:moveTo>
                      <a:pt x="12700" y="101445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6253704" y="12700"/>
                    </a:lnTo>
                    <a:cubicBezTo>
                      <a:pt x="6333715" y="12700"/>
                      <a:pt x="6399754" y="78740"/>
                      <a:pt x="6399754" y="158750"/>
                    </a:cubicBezTo>
                    <a:lnTo>
                      <a:pt x="6399754" y="1014454"/>
                    </a:lnTo>
                    <a:cubicBezTo>
                      <a:pt x="6399754" y="1094464"/>
                      <a:pt x="6333715" y="1160504"/>
                      <a:pt x="6253704" y="1160504"/>
                    </a:cubicBezTo>
                    <a:lnTo>
                      <a:pt x="158750" y="1160504"/>
                    </a:lnTo>
                    <a:cubicBezTo>
                      <a:pt x="78740" y="1160504"/>
                      <a:pt x="12700" y="1095734"/>
                      <a:pt x="12700" y="1014454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7" name="Google Shape;197;p7"/>
            <p:cNvSpPr txBox="1"/>
            <p:nvPr/>
          </p:nvSpPr>
          <p:spPr>
            <a:xfrm>
              <a:off x="7188929" y="255687"/>
              <a:ext cx="4419480" cy="938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algn="ctr" defTabSz="609630">
                <a:defRPr/>
              </a:pPr>
              <a:r>
                <a:rPr lang="en-US" sz="3667" b="1" dirty="0" smtClean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GHI NHỚ</a:t>
              </a:r>
              <a:endParaRPr sz="3667" b="1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141244" y="4747984"/>
            <a:ext cx="782213" cy="696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218" y="321389"/>
            <a:ext cx="1790183" cy="1786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0" y="192187"/>
            <a:ext cx="1991533" cy="16785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3063" y="1900253"/>
            <a:ext cx="11285873" cy="3754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thử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gồm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hữu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hạn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khả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cố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.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suất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cố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A,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P(A),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endParaRPr lang="en-US" sz="2533" dirty="0" smtClean="0">
              <a:latin typeface="Cambria Math" panose="020405030504060302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endParaRPr lang="en-US" sz="2533" dirty="0">
              <a:latin typeface="Cambria Math" panose="020405030504060302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n(A)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thuận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lợi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A; n(    )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xảy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33" dirty="0" err="1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ra.</a:t>
            </a:r>
            <a:r>
              <a:rPr lang="en-US" sz="2533" dirty="0" smtClean="0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 defTabSz="60963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endParaRPr lang="en-US" sz="2533" dirty="0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283251"/>
              </p:ext>
            </p:extLst>
          </p:nvPr>
        </p:nvGraphicFramePr>
        <p:xfrm>
          <a:off x="6181618" y="1939379"/>
          <a:ext cx="625582" cy="537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7" imgW="164880" imgH="164880" progId="Equation.DSMT4">
                  <p:embed/>
                </p:oleObj>
              </mc:Choice>
              <mc:Fallback>
                <p:oleObj name="Equation" r:id="rId7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81618" y="1939379"/>
                        <a:ext cx="625582" cy="537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169073"/>
              </p:ext>
            </p:extLst>
          </p:nvPr>
        </p:nvGraphicFramePr>
        <p:xfrm>
          <a:off x="4597460" y="3271854"/>
          <a:ext cx="2442898" cy="1221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9" imgW="838080" imgH="419040" progId="Equation.DSMT4">
                  <p:embed/>
                </p:oleObj>
              </mc:Choice>
              <mc:Fallback>
                <p:oleObj name="Equation" r:id="rId9" imgW="8380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97460" y="3271854"/>
                        <a:ext cx="2442898" cy="1221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083955"/>
              </p:ext>
            </p:extLst>
          </p:nvPr>
        </p:nvGraphicFramePr>
        <p:xfrm>
          <a:off x="6781740" y="4491186"/>
          <a:ext cx="405634" cy="405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11" imgW="164880" imgH="164880" progId="Equation.DSMT4">
                  <p:embed/>
                </p:oleObj>
              </mc:Choice>
              <mc:Fallback>
                <p:oleObj name="Equation" r:id="rId11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81740" y="4491186"/>
                        <a:ext cx="405634" cy="405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1993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8C31D2EC-181E-0914-D098-A55302575570}"/>
              </a:ext>
            </a:extLst>
          </p:cNvPr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Arrow: Down 7">
            <a:extLst>
              <a:ext uri="{FF2B5EF4-FFF2-40B4-BE49-F238E27FC236}">
                <a16:creationId xmlns="" xmlns:a16="http://schemas.microsoft.com/office/drawing/2014/main" id="{C292C342-E933-92F6-55AB-F290425DE188}"/>
              </a:ext>
            </a:extLst>
          </p:cNvPr>
          <p:cNvSpPr/>
          <p:nvPr/>
        </p:nvSpPr>
        <p:spPr>
          <a:xfrm>
            <a:off x="5869171" y="74428"/>
            <a:ext cx="786809" cy="103135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8DB09E4-6D8D-9804-9A9F-D66B8807434E}"/>
              </a:ext>
            </a:extLst>
          </p:cNvPr>
          <p:cNvSpPr/>
          <p:nvPr/>
        </p:nvSpPr>
        <p:spPr>
          <a:xfrm>
            <a:off x="9144001" y="4082902"/>
            <a:ext cx="2658140" cy="240295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944" y="249382"/>
            <a:ext cx="153785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HĐKĐ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3344" y="1551709"/>
            <a:ext cx="3255819" cy="253119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Chúng</a:t>
            </a:r>
            <a:r>
              <a:rPr lang="en-US" sz="2800" b="1" dirty="0" smtClean="0"/>
              <a:t> ta </a:t>
            </a:r>
            <a:r>
              <a:rPr lang="en-US" sz="2800" b="1" dirty="0" err="1" smtClean="0"/>
              <a:t>cùng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xoay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tấm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bìa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Dương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nhé</a:t>
            </a:r>
            <a:r>
              <a:rPr lang="en-US" sz="2800" b="1" dirty="0" smtClean="0"/>
              <a:t>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526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 animBg="1"/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92" y="497619"/>
            <a:ext cx="978929" cy="938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8821" y="857837"/>
            <a:ext cx="1012767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tính</a:t>
            </a:r>
            <a:r>
              <a:rPr lang="en-US" sz="2800" dirty="0"/>
              <a:t> </a:t>
            </a:r>
            <a:r>
              <a:rPr lang="en-US" sz="2800" dirty="0" err="1" smtClean="0"/>
              <a:t>xác</a:t>
            </a:r>
            <a:r>
              <a:rPr lang="en-US" sz="2800" dirty="0" smtClean="0"/>
              <a:t> </a:t>
            </a:r>
            <a:r>
              <a:rPr lang="en-US" sz="2800" dirty="0" err="1" smtClean="0"/>
              <a:t>suất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biến</a:t>
            </a:r>
            <a:r>
              <a:rPr lang="en-US" sz="2800" dirty="0" smtClean="0"/>
              <a:t> </a:t>
            </a:r>
            <a:r>
              <a:rPr lang="en-US" sz="2800" dirty="0" err="1" smtClean="0"/>
              <a:t>cố</a:t>
            </a:r>
            <a:r>
              <a:rPr lang="en-US" sz="2800" dirty="0" smtClean="0"/>
              <a:t> A, ta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bước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i="1" dirty="0" err="1" smtClean="0"/>
              <a:t>Bước</a:t>
            </a:r>
            <a:r>
              <a:rPr lang="en-US" sz="2800" i="1" dirty="0" smtClean="0"/>
              <a:t> 1: </a:t>
            </a:r>
            <a:r>
              <a:rPr lang="en-US" sz="2800" dirty="0" err="1" smtClean="0"/>
              <a:t>Xác</a:t>
            </a:r>
            <a:r>
              <a:rPr lang="en-US" sz="2800" dirty="0" smtClean="0"/>
              <a:t> </a:t>
            </a:r>
            <a:r>
              <a:rPr lang="en-US" sz="2800" dirty="0" err="1" smtClean="0"/>
              <a:t>định</a:t>
            </a:r>
            <a:r>
              <a:rPr lang="en-US" sz="2800" dirty="0" smtClean="0"/>
              <a:t> n(     )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xảy</a:t>
            </a:r>
            <a:r>
              <a:rPr lang="en-US" sz="2800" dirty="0" smtClean="0"/>
              <a:t> </a:t>
            </a:r>
            <a:r>
              <a:rPr lang="en-US" sz="2800" dirty="0" err="1" smtClean="0"/>
              <a:t>ra.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i="1" dirty="0" err="1" smtClean="0"/>
              <a:t>Bước</a:t>
            </a:r>
            <a:r>
              <a:rPr lang="en-US" sz="2800" i="1" dirty="0" smtClean="0"/>
              <a:t> 2: </a:t>
            </a:r>
            <a:r>
              <a:rPr lang="en-US" sz="2800" dirty="0" err="1" smtClean="0"/>
              <a:t>Kiểm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tra</a:t>
            </a:r>
            <a:r>
              <a:rPr lang="en-US" sz="2800" dirty="0" smtClean="0"/>
              <a:t>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khả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i="1" dirty="0" err="1" smtClean="0"/>
              <a:t>Bước</a:t>
            </a:r>
            <a:r>
              <a:rPr lang="en-US" sz="2800" i="1" dirty="0" smtClean="0"/>
              <a:t> 3: </a:t>
            </a:r>
            <a:r>
              <a:rPr lang="en-US" sz="2800" dirty="0" err="1" smtClean="0"/>
              <a:t>Kiểm</a:t>
            </a:r>
            <a:r>
              <a:rPr lang="en-US" sz="2800" dirty="0" smtClean="0"/>
              <a:t> </a:t>
            </a:r>
            <a:r>
              <a:rPr lang="en-US" sz="2800" dirty="0" err="1" smtClean="0"/>
              <a:t>đếm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thuận</a:t>
            </a:r>
            <a:r>
              <a:rPr lang="en-US" sz="2800" dirty="0" smtClean="0"/>
              <a:t> </a:t>
            </a:r>
            <a:r>
              <a:rPr lang="en-US" sz="2800" dirty="0" err="1" smtClean="0"/>
              <a:t>lợi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biến</a:t>
            </a:r>
            <a:r>
              <a:rPr lang="en-US" sz="2800" dirty="0" smtClean="0"/>
              <a:t> </a:t>
            </a:r>
            <a:r>
              <a:rPr lang="en-US" sz="2800" dirty="0" err="1" smtClean="0"/>
              <a:t>cố</a:t>
            </a:r>
            <a:r>
              <a:rPr lang="en-US" sz="2800" dirty="0" smtClean="0"/>
              <a:t> A.</a:t>
            </a:r>
          </a:p>
          <a:p>
            <a:pPr>
              <a:lnSpc>
                <a:spcPct val="150000"/>
              </a:lnSpc>
            </a:pPr>
            <a:r>
              <a:rPr lang="en-US" sz="2800" i="1" dirty="0" err="1" smtClean="0"/>
              <a:t>Bước</a:t>
            </a:r>
            <a:r>
              <a:rPr lang="en-US" sz="2800" i="1" dirty="0" smtClean="0"/>
              <a:t> 4: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xác</a:t>
            </a:r>
            <a:r>
              <a:rPr lang="en-US" sz="2800" dirty="0" smtClean="0"/>
              <a:t> </a:t>
            </a:r>
            <a:r>
              <a:rPr lang="en-US" sz="2800" dirty="0" err="1" smtClean="0"/>
              <a:t>suất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biến</a:t>
            </a:r>
            <a:r>
              <a:rPr lang="en-US" sz="2800" dirty="0" smtClean="0"/>
              <a:t> </a:t>
            </a:r>
            <a:r>
              <a:rPr lang="en-US" sz="2800" dirty="0" err="1" smtClean="0"/>
              <a:t>cố</a:t>
            </a:r>
            <a:r>
              <a:rPr lang="en-US" sz="2800" dirty="0" smtClean="0"/>
              <a:t> A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thức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716427"/>
              </p:ext>
            </p:extLst>
          </p:nvPr>
        </p:nvGraphicFramePr>
        <p:xfrm>
          <a:off x="4391890" y="1708223"/>
          <a:ext cx="767236" cy="378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4" imgW="164880" imgH="164880" progId="Equation.DSMT4">
                  <p:embed/>
                </p:oleObj>
              </mc:Choice>
              <mc:Fallback>
                <p:oleObj name="Equation" r:id="rId4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1890" y="1708223"/>
                        <a:ext cx="767236" cy="378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953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799" y="806869"/>
            <a:ext cx="117242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 </a:t>
            </a:r>
            <a:r>
              <a:rPr lang="en-US" sz="2800" dirty="0" err="1" smtClean="0"/>
              <a:t>đựng</a:t>
            </a:r>
            <a:r>
              <a:rPr lang="en-US" sz="2800" dirty="0" smtClean="0"/>
              <a:t> 1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trắng</a:t>
            </a:r>
            <a:r>
              <a:rPr lang="en-US" sz="2800" dirty="0" smtClean="0"/>
              <a:t>, 1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. </a:t>
            </a: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đựng</a:t>
            </a:r>
            <a:r>
              <a:rPr lang="en-US" sz="2800" dirty="0" smtClean="0"/>
              <a:t> 1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, 1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vàng</a:t>
            </a:r>
            <a:r>
              <a:rPr lang="en-US" sz="2800" dirty="0" smtClean="0"/>
              <a:t>.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ngẫu</a:t>
            </a:r>
            <a:r>
              <a:rPr lang="en-US" sz="2800" dirty="0" smtClean="0"/>
              <a:t> </a:t>
            </a:r>
            <a:r>
              <a:rPr lang="en-US" sz="2800" dirty="0" err="1" smtClean="0"/>
              <a:t>nhiên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hộp</a:t>
            </a:r>
            <a:r>
              <a:rPr lang="en-US" sz="2800" dirty="0" smtClean="0"/>
              <a:t> 1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.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800" dirty="0" err="1" smtClean="0"/>
              <a:t>Xác</a:t>
            </a:r>
            <a:r>
              <a:rPr lang="en-US" sz="2800" dirty="0" smtClean="0"/>
              <a:t> </a:t>
            </a:r>
            <a:r>
              <a:rPr lang="en-US" sz="2800" dirty="0" err="1" smtClean="0"/>
              <a:t>định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gian</a:t>
            </a:r>
            <a:r>
              <a:rPr lang="en-US" sz="2800" dirty="0" smtClean="0"/>
              <a:t> </a:t>
            </a:r>
            <a:r>
              <a:rPr lang="en-US" sz="2800" dirty="0" err="1" smtClean="0"/>
              <a:t>mẫu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xảy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phép</a:t>
            </a:r>
            <a:r>
              <a:rPr lang="en-US" sz="2800" dirty="0" smtClean="0"/>
              <a:t> </a:t>
            </a:r>
            <a:r>
              <a:rPr lang="en-US" sz="2800" dirty="0" err="1" smtClean="0"/>
              <a:t>thử</a:t>
            </a:r>
            <a:r>
              <a:rPr lang="en-US" sz="2800" dirty="0" smtClean="0"/>
              <a:t>.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rằng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cùng</a:t>
            </a:r>
            <a:r>
              <a:rPr lang="en-US" sz="2800" dirty="0" smtClean="0"/>
              <a:t> </a:t>
            </a:r>
            <a:r>
              <a:rPr lang="en-US" sz="2800" dirty="0" err="1" smtClean="0"/>
              <a:t>kích</a:t>
            </a:r>
            <a:r>
              <a:rPr lang="en-US" sz="2800" dirty="0" smtClean="0"/>
              <a:t> </a:t>
            </a:r>
            <a:r>
              <a:rPr lang="en-US" sz="2800" dirty="0" err="1" smtClean="0"/>
              <a:t>thước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.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xác</a:t>
            </a:r>
            <a:r>
              <a:rPr lang="en-US" sz="2800" dirty="0" smtClean="0"/>
              <a:t> </a:t>
            </a:r>
            <a:r>
              <a:rPr lang="en-US" sz="2800" dirty="0" err="1" smtClean="0"/>
              <a:t>suất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biến</a:t>
            </a:r>
            <a:r>
              <a:rPr lang="en-US" sz="2800" dirty="0" smtClean="0"/>
              <a:t> </a:t>
            </a:r>
            <a:r>
              <a:rPr lang="en-US" sz="2800" dirty="0" err="1" smtClean="0"/>
              <a:t>cố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A: “2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cùng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”;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B: “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đúng</a:t>
            </a:r>
            <a:r>
              <a:rPr lang="en-US" sz="2800" dirty="0" smtClean="0"/>
              <a:t> 1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2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”.</a:t>
            </a:r>
            <a:endParaRPr lang="vi-V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4799" y="545259"/>
            <a:ext cx="199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Ví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dụ</a:t>
            </a:r>
            <a:r>
              <a:rPr lang="en-US" sz="2800" b="1" i="1" dirty="0" smtClean="0"/>
              <a:t> 2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912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784"/>
            <a:ext cx="2065639" cy="206563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EF942A-95A5-48A2-8225-CEDA393A7A49}"/>
              </a:ext>
            </a:extLst>
          </p:cNvPr>
          <p:cNvSpPr txBox="1"/>
          <p:nvPr/>
        </p:nvSpPr>
        <p:spPr>
          <a:xfrm>
            <a:off x="548111" y="418378"/>
            <a:ext cx="1260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Giải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B9BF9D2-A225-4CE0-B3CD-1945298AF9B8}"/>
              </a:ext>
            </a:extLst>
          </p:cNvPr>
          <p:cNvSpPr txBox="1"/>
          <p:nvPr/>
        </p:nvSpPr>
        <p:spPr>
          <a:xfrm>
            <a:off x="409566" y="1337314"/>
            <a:ext cx="1128913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 smtClean="0"/>
              <a:t>Kí</a:t>
            </a:r>
            <a:r>
              <a:rPr lang="en-US" sz="2400" dirty="0" smtClean="0"/>
              <a:t> </a:t>
            </a:r>
            <a:r>
              <a:rPr lang="en-US" sz="2400" dirty="0" err="1" smtClean="0"/>
              <a:t>hiệu</a:t>
            </a:r>
            <a:r>
              <a:rPr lang="en-US" sz="2400" dirty="0" smtClean="0"/>
              <a:t> T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trắng</a:t>
            </a:r>
            <a:r>
              <a:rPr lang="en-US" sz="2400" dirty="0" smtClean="0"/>
              <a:t>, Đ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đỏ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V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/>
              <a:t>Kí</a:t>
            </a:r>
            <a:r>
              <a:rPr lang="en-US" sz="2400" dirty="0" smtClean="0"/>
              <a:t> </a:t>
            </a:r>
            <a:r>
              <a:rPr lang="en-US" sz="2400" dirty="0" err="1" smtClean="0"/>
              <a:t>hiệu</a:t>
            </a:r>
            <a:r>
              <a:rPr lang="en-US" sz="2400" dirty="0" smtClean="0"/>
              <a:t> XY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ở </a:t>
            </a:r>
            <a:r>
              <a:rPr lang="en-US" sz="2400" dirty="0" err="1" smtClean="0"/>
              <a:t>hộp</a:t>
            </a:r>
            <a:r>
              <a:rPr lang="en-US" sz="2400" dirty="0" smtClean="0"/>
              <a:t> </a:t>
            </a:r>
            <a:r>
              <a:rPr lang="en-US" sz="2400" dirty="0" err="1" smtClean="0"/>
              <a:t>thứ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X,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ở </a:t>
            </a:r>
            <a:r>
              <a:rPr lang="en-US" sz="2400" dirty="0" err="1" smtClean="0"/>
              <a:t>hộp</a:t>
            </a:r>
            <a:r>
              <a:rPr lang="en-US" sz="2400" dirty="0" smtClean="0"/>
              <a:t> </a:t>
            </a:r>
            <a:r>
              <a:rPr lang="en-US" sz="2400" dirty="0" err="1" smtClean="0"/>
              <a:t>thứ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Y.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gian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</a:t>
            </a:r>
            <a:r>
              <a:rPr lang="en-US" sz="2400" dirty="0" err="1" smtClean="0"/>
              <a:t>thử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xảy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                   </a:t>
            </a:r>
            <a:endParaRPr lang="en-US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277510"/>
              </p:ext>
            </p:extLst>
          </p:nvPr>
        </p:nvGraphicFramePr>
        <p:xfrm>
          <a:off x="5139604" y="3082886"/>
          <a:ext cx="3159269" cy="616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6" imgW="1422360" imgH="253800" progId="Equation.DSMT4">
                  <p:embed/>
                </p:oleObj>
              </mc:Choice>
              <mc:Fallback>
                <p:oleObj name="Equation" r:id="rId6" imgW="1422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39604" y="3082886"/>
                        <a:ext cx="3159269" cy="616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553653"/>
              </p:ext>
            </p:extLst>
          </p:nvPr>
        </p:nvGraphicFramePr>
        <p:xfrm>
          <a:off x="4268356" y="3699767"/>
          <a:ext cx="1148772" cy="399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8" imgW="583920" imgH="203040" progId="Equation.DSMT4">
                  <p:embed/>
                </p:oleObj>
              </mc:Choice>
              <mc:Fallback>
                <p:oleObj name="Equation" r:id="rId8" imgW="583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68356" y="3699767"/>
                        <a:ext cx="1148772" cy="399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387528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784"/>
            <a:ext cx="2065639" cy="206563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EF942A-95A5-48A2-8225-CEDA393A7A49}"/>
              </a:ext>
            </a:extLst>
          </p:cNvPr>
          <p:cNvSpPr txBox="1"/>
          <p:nvPr/>
        </p:nvSpPr>
        <p:spPr>
          <a:xfrm>
            <a:off x="548111" y="418378"/>
            <a:ext cx="1260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Giải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B9BF9D2-A225-4CE0-B3CD-1945298AF9B8}"/>
              </a:ext>
            </a:extLst>
          </p:cNvPr>
          <p:cNvSpPr txBox="1"/>
          <p:nvPr/>
        </p:nvSpPr>
        <p:spPr>
          <a:xfrm>
            <a:off x="409566" y="1337314"/>
            <a:ext cx="11289138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     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062" y="1337314"/>
            <a:ext cx="106541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Vì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cùng</a:t>
            </a:r>
            <a:r>
              <a:rPr lang="en-US" sz="2800" dirty="0" smtClean="0"/>
              <a:t> </a:t>
            </a:r>
            <a:r>
              <a:rPr lang="en-US" sz="2800" dirty="0" err="1" smtClean="0"/>
              <a:t>kích</a:t>
            </a:r>
            <a:r>
              <a:rPr lang="en-US" sz="2800" dirty="0" smtClean="0"/>
              <a:t> </a:t>
            </a:r>
            <a:r>
              <a:rPr lang="en-US" sz="2800" dirty="0" err="1" smtClean="0"/>
              <a:t>thước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nên</a:t>
            </a:r>
            <a:r>
              <a:rPr lang="en-US" sz="2800" dirty="0" smtClean="0"/>
              <a:t> 4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cùng</a:t>
            </a:r>
            <a:r>
              <a:rPr lang="en-US" sz="2800" dirty="0" smtClean="0"/>
              <a:t> </a:t>
            </a:r>
            <a:r>
              <a:rPr lang="en-US" sz="2800" dirty="0" err="1" smtClean="0"/>
              <a:t>khả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xảy</a:t>
            </a:r>
            <a:r>
              <a:rPr lang="en-US" sz="2800" dirty="0" smtClean="0"/>
              <a:t> </a:t>
            </a:r>
            <a:r>
              <a:rPr lang="en-US" sz="2800" dirty="0" err="1" smtClean="0"/>
              <a:t>ra.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thuận</a:t>
            </a:r>
            <a:r>
              <a:rPr lang="en-US" sz="2800" dirty="0" smtClean="0"/>
              <a:t> </a:t>
            </a:r>
            <a:r>
              <a:rPr lang="en-US" sz="2800" dirty="0" err="1" smtClean="0"/>
              <a:t>lợi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biến</a:t>
            </a:r>
            <a:r>
              <a:rPr lang="en-US" sz="2800" dirty="0" smtClean="0"/>
              <a:t> </a:t>
            </a:r>
            <a:r>
              <a:rPr lang="en-US" sz="2800" dirty="0" err="1" smtClean="0"/>
              <a:t>cố</a:t>
            </a:r>
            <a:r>
              <a:rPr lang="en-US" sz="2800" dirty="0" smtClean="0"/>
              <a:t> A </a:t>
            </a:r>
            <a:r>
              <a:rPr lang="en-US" sz="2800" dirty="0" err="1" smtClean="0"/>
              <a:t>là</a:t>
            </a:r>
            <a:r>
              <a:rPr lang="en-US" sz="2800" dirty="0" smtClean="0"/>
              <a:t> ĐĐ </a:t>
            </a:r>
            <a:r>
              <a:rPr lang="en-US" sz="2800" dirty="0" err="1" smtClean="0"/>
              <a:t>nên</a:t>
            </a:r>
            <a:r>
              <a:rPr lang="en-US" sz="2800" dirty="0" smtClean="0"/>
              <a:t> n(A) = 1.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Xác</a:t>
            </a:r>
            <a:r>
              <a:rPr lang="en-US" sz="2800" dirty="0" smtClean="0"/>
              <a:t> </a:t>
            </a:r>
            <a:r>
              <a:rPr lang="en-US" sz="2800" dirty="0" err="1" smtClean="0"/>
              <a:t>suất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biến</a:t>
            </a:r>
            <a:r>
              <a:rPr lang="en-US" sz="2800" dirty="0" smtClean="0"/>
              <a:t> </a:t>
            </a:r>
            <a:r>
              <a:rPr lang="en-US" sz="2800" dirty="0" err="1" smtClean="0"/>
              <a:t>cố</a:t>
            </a:r>
            <a:r>
              <a:rPr lang="en-US" sz="2800" dirty="0" smtClean="0"/>
              <a:t> A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thuận</a:t>
            </a:r>
            <a:r>
              <a:rPr lang="en-US" sz="2800" dirty="0" smtClean="0"/>
              <a:t> </a:t>
            </a:r>
            <a:r>
              <a:rPr lang="en-US" sz="2800" dirty="0" err="1" smtClean="0"/>
              <a:t>lợi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biến</a:t>
            </a:r>
            <a:r>
              <a:rPr lang="en-US" sz="2800" dirty="0" smtClean="0"/>
              <a:t> </a:t>
            </a:r>
            <a:r>
              <a:rPr lang="en-US" sz="2800" dirty="0" err="1" smtClean="0"/>
              <a:t>cố</a:t>
            </a:r>
            <a:r>
              <a:rPr lang="en-US" sz="2800" dirty="0" smtClean="0"/>
              <a:t> B </a:t>
            </a:r>
            <a:r>
              <a:rPr lang="en-US" sz="2800" dirty="0" err="1" smtClean="0"/>
              <a:t>là</a:t>
            </a:r>
            <a:r>
              <a:rPr lang="en-US" sz="2800" dirty="0" smtClean="0"/>
              <a:t> TĐ </a:t>
            </a:r>
            <a:r>
              <a:rPr lang="en-US" sz="2800" dirty="0" err="1" smtClean="0"/>
              <a:t>và</a:t>
            </a:r>
            <a:r>
              <a:rPr lang="en-US" sz="2800" dirty="0" smtClean="0"/>
              <a:t> DDV </a:t>
            </a:r>
            <a:r>
              <a:rPr lang="en-US" sz="2800" dirty="0" err="1" smtClean="0"/>
              <a:t>nên</a:t>
            </a:r>
            <a:r>
              <a:rPr lang="en-US" sz="2800" dirty="0" smtClean="0"/>
              <a:t> n(B) = 2.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Xác</a:t>
            </a:r>
            <a:r>
              <a:rPr lang="en-US" sz="2800" dirty="0" smtClean="0"/>
              <a:t> </a:t>
            </a:r>
            <a:r>
              <a:rPr lang="en-US" sz="2800" dirty="0" err="1" smtClean="0"/>
              <a:t>suất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biến</a:t>
            </a:r>
            <a:r>
              <a:rPr lang="en-US" sz="2800" dirty="0" smtClean="0"/>
              <a:t> </a:t>
            </a:r>
            <a:r>
              <a:rPr lang="en-US" sz="2800" dirty="0" err="1" smtClean="0"/>
              <a:t>cố</a:t>
            </a:r>
            <a:r>
              <a:rPr lang="en-US" sz="2800" dirty="0" smtClean="0"/>
              <a:t> B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</a:p>
          <a:p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102914"/>
              </p:ext>
            </p:extLst>
          </p:nvPr>
        </p:nvGraphicFramePr>
        <p:xfrm>
          <a:off x="5100780" y="3301716"/>
          <a:ext cx="3863111" cy="85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Equation" r:id="rId6" imgW="1523880" imgH="419040" progId="Equation.DSMT4">
                  <p:embed/>
                </p:oleObj>
              </mc:Choice>
              <mc:Fallback>
                <p:oleObj name="Equation" r:id="rId6" imgW="15238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00780" y="3301716"/>
                        <a:ext cx="3863111" cy="852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705576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8" imgW="914400" imgH="198720" progId="Equation.DSMT4">
                  <p:embed/>
                </p:oleObj>
              </mc:Choice>
              <mc:Fallback>
                <p:oleObj name="Equation" r:id="rId8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280366"/>
              </p:ext>
            </p:extLst>
          </p:nvPr>
        </p:nvGraphicFramePr>
        <p:xfrm>
          <a:off x="5100780" y="5082428"/>
          <a:ext cx="3090637" cy="90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Equation" r:id="rId10" imgW="1434960" imgH="419040" progId="Equation.DSMT4">
                  <p:embed/>
                </p:oleObj>
              </mc:Choice>
              <mc:Fallback>
                <p:oleObj name="Equation" r:id="rId10" imgW="14349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00780" y="5082428"/>
                        <a:ext cx="3090637" cy="90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439996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782" y="983673"/>
            <a:ext cx="11513127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err="1" smtClean="0"/>
              <a:t>Ví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dụ</a:t>
            </a:r>
            <a:r>
              <a:rPr lang="en-US" sz="2800" b="1" i="1" dirty="0" smtClean="0"/>
              <a:t> 3.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chứa</a:t>
            </a:r>
            <a:r>
              <a:rPr lang="en-US" sz="2800" dirty="0" smtClean="0"/>
              <a:t> 5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mà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trắng</a:t>
            </a:r>
            <a:r>
              <a:rPr lang="en-US" sz="2800" dirty="0" smtClean="0"/>
              <a:t>.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cùng</a:t>
            </a:r>
            <a:r>
              <a:rPr lang="en-US" sz="2800" dirty="0" smtClean="0"/>
              <a:t> </a:t>
            </a:r>
            <a:r>
              <a:rPr lang="en-US" sz="2800" dirty="0" err="1" smtClean="0"/>
              <a:t>kích</a:t>
            </a:r>
            <a:r>
              <a:rPr lang="en-US" sz="2800" dirty="0" smtClean="0"/>
              <a:t> </a:t>
            </a:r>
            <a:r>
              <a:rPr lang="en-US" sz="2800" dirty="0" err="1" smtClean="0"/>
              <a:t>thước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.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ngẫu</a:t>
            </a:r>
            <a:r>
              <a:rPr lang="en-US" sz="2800" dirty="0" smtClean="0"/>
              <a:t> </a:t>
            </a:r>
            <a:r>
              <a:rPr lang="en-US" sz="2800" dirty="0" err="1" smtClean="0"/>
              <a:t>nhiên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hộp</a:t>
            </a:r>
            <a:r>
              <a:rPr lang="en-US" sz="2800" dirty="0" smtClean="0"/>
              <a:t>, </a:t>
            </a:r>
            <a:r>
              <a:rPr lang="en-US" sz="2800" dirty="0" err="1" smtClean="0"/>
              <a:t>xem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rồi</a:t>
            </a:r>
            <a:r>
              <a:rPr lang="en-US" sz="2800" dirty="0" smtClean="0"/>
              <a:t> </a:t>
            </a:r>
            <a:r>
              <a:rPr lang="en-US" sz="2800" dirty="0" err="1" smtClean="0"/>
              <a:t>trả</a:t>
            </a:r>
            <a:r>
              <a:rPr lang="en-US" sz="2800" dirty="0" smtClean="0"/>
              <a:t> </a:t>
            </a:r>
            <a:r>
              <a:rPr lang="en-US" sz="2800" dirty="0" err="1" smtClean="0"/>
              <a:t>lại</a:t>
            </a:r>
            <a:r>
              <a:rPr lang="en-US" sz="2800" dirty="0" smtClean="0"/>
              <a:t> </a:t>
            </a:r>
            <a:r>
              <a:rPr lang="en-US" sz="2800" dirty="0" err="1" smtClean="0"/>
              <a:t>hộp</a:t>
            </a:r>
            <a:r>
              <a:rPr lang="en-US" sz="2800" dirty="0" smtClean="0"/>
              <a:t>. </a:t>
            </a:r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xác</a:t>
            </a:r>
            <a:r>
              <a:rPr lang="en-US" sz="2800" dirty="0" smtClean="0"/>
              <a:t> </a:t>
            </a:r>
            <a:r>
              <a:rPr lang="en-US" sz="2800" dirty="0" err="1" smtClean="0"/>
              <a:t>suất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biến</a:t>
            </a:r>
            <a:r>
              <a:rPr lang="en-US" sz="2800" dirty="0" smtClean="0"/>
              <a:t> </a:t>
            </a:r>
            <a:r>
              <a:rPr lang="en-US" sz="2800" dirty="0" err="1" smtClean="0"/>
              <a:t>cố</a:t>
            </a:r>
            <a:r>
              <a:rPr lang="en-US" sz="2800" dirty="0"/>
              <a:t> </a:t>
            </a:r>
            <a:r>
              <a:rPr lang="en-US" sz="2800" dirty="0" smtClean="0"/>
              <a:t>“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” </a:t>
            </a:r>
            <a:r>
              <a:rPr lang="en-US" sz="2800" dirty="0" err="1" smtClean="0"/>
              <a:t>là</a:t>
            </a:r>
            <a:r>
              <a:rPr lang="en-US" sz="2800" dirty="0" smtClean="0"/>
              <a:t> 0,25. </a:t>
            </a:r>
            <a:r>
              <a:rPr lang="en-US" sz="2800" dirty="0" err="1" smtClean="0"/>
              <a:t>Hỏi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trắng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94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507" y="374073"/>
            <a:ext cx="103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Giải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507" y="807461"/>
            <a:ext cx="114854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/>
              <a:t>Gọi</a:t>
            </a:r>
            <a:r>
              <a:rPr lang="en-US" sz="2800" dirty="0" smtClean="0"/>
              <a:t> n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trắng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hộp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ngẫu</a:t>
            </a:r>
            <a:r>
              <a:rPr lang="en-US" sz="2800" dirty="0" smtClean="0"/>
              <a:t> </a:t>
            </a:r>
            <a:r>
              <a:rPr lang="en-US" sz="2800" dirty="0" err="1" smtClean="0"/>
              <a:t>nhiên</a:t>
            </a:r>
            <a:r>
              <a:rPr lang="en-US" sz="2800" dirty="0" smtClean="0"/>
              <a:t> 1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n + 5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Do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cùng</a:t>
            </a:r>
            <a:r>
              <a:rPr lang="en-US" sz="2800" dirty="0" smtClean="0"/>
              <a:t> </a:t>
            </a:r>
            <a:r>
              <a:rPr lang="en-US" sz="2800" dirty="0" err="1" smtClean="0"/>
              <a:t>kích</a:t>
            </a:r>
            <a:r>
              <a:rPr lang="en-US" sz="2800" dirty="0" smtClean="0"/>
              <a:t> </a:t>
            </a:r>
            <a:r>
              <a:rPr lang="en-US" sz="2800" dirty="0" err="1" smtClean="0"/>
              <a:t>thước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nên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cùng</a:t>
            </a:r>
            <a:r>
              <a:rPr lang="en-US" sz="2800" dirty="0" smtClean="0"/>
              <a:t> </a:t>
            </a:r>
            <a:r>
              <a:rPr lang="en-US" sz="2800" dirty="0" err="1" smtClean="0"/>
              <a:t>khả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chọn</a:t>
            </a:r>
            <a:r>
              <a:rPr lang="en-US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thuận</a:t>
            </a:r>
            <a:r>
              <a:rPr lang="en-US" sz="2800" dirty="0" smtClean="0"/>
              <a:t> </a:t>
            </a:r>
            <a:r>
              <a:rPr lang="en-US" sz="2800" dirty="0" err="1" smtClean="0"/>
              <a:t>lợi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biến</a:t>
            </a:r>
            <a:r>
              <a:rPr lang="en-US" sz="2800" dirty="0" smtClean="0"/>
              <a:t> </a:t>
            </a:r>
            <a:r>
              <a:rPr lang="en-US" sz="2800" dirty="0" err="1" smtClean="0"/>
              <a:t>cố</a:t>
            </a:r>
            <a:r>
              <a:rPr lang="en-US" sz="2800" dirty="0" smtClean="0"/>
              <a:t> “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” </a:t>
            </a:r>
            <a:r>
              <a:rPr lang="en-US" sz="2800" dirty="0" err="1" smtClean="0"/>
              <a:t>là</a:t>
            </a:r>
            <a:r>
              <a:rPr lang="en-US" sz="2800" dirty="0" smtClean="0"/>
              <a:t> 5 </a:t>
            </a:r>
            <a:r>
              <a:rPr lang="en-US" sz="2800" dirty="0" err="1" smtClean="0"/>
              <a:t>nên</a:t>
            </a:r>
            <a:r>
              <a:rPr lang="en-US" sz="2800" dirty="0"/>
              <a:t> </a:t>
            </a:r>
            <a:r>
              <a:rPr lang="en-US" sz="2800" dirty="0" err="1" smtClean="0"/>
              <a:t>xác</a:t>
            </a:r>
            <a:r>
              <a:rPr lang="en-US" sz="2800" dirty="0" smtClean="0"/>
              <a:t> </a:t>
            </a:r>
            <a:r>
              <a:rPr lang="en-US" sz="2800" dirty="0" err="1" smtClean="0"/>
              <a:t>suất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biến</a:t>
            </a:r>
            <a:r>
              <a:rPr lang="en-US" sz="2800" dirty="0" smtClean="0"/>
              <a:t> </a:t>
            </a:r>
            <a:r>
              <a:rPr lang="en-US" sz="2800" dirty="0" err="1" smtClean="0"/>
              <a:t>cố</a:t>
            </a:r>
            <a:r>
              <a:rPr lang="en-US" sz="2800" dirty="0" smtClean="0"/>
              <a:t> </a:t>
            </a:r>
            <a:r>
              <a:rPr lang="en-US" sz="2800" dirty="0" err="1" smtClean="0"/>
              <a:t>này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Giải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trình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ta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n = 15. </a:t>
            </a:r>
            <a:r>
              <a:rPr lang="en-US" sz="2800" dirty="0" err="1" smtClean="0"/>
              <a:t>Vậy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15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trắng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hộp</a:t>
            </a:r>
            <a:r>
              <a:rPr lang="en-US" sz="2800" dirty="0" smtClean="0"/>
              <a:t>.          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735882"/>
              </p:ext>
            </p:extLst>
          </p:nvPr>
        </p:nvGraphicFramePr>
        <p:xfrm>
          <a:off x="4821380" y="3915942"/>
          <a:ext cx="886691" cy="981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3" imgW="355320" imgH="393480" progId="Equation.DSMT4">
                  <p:embed/>
                </p:oleObj>
              </mc:Choice>
              <mc:Fallback>
                <p:oleObj name="Equation" r:id="rId3" imgW="355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1380" y="3915942"/>
                        <a:ext cx="886691" cy="981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522784"/>
              </p:ext>
            </p:extLst>
          </p:nvPr>
        </p:nvGraphicFramePr>
        <p:xfrm>
          <a:off x="3393858" y="4680695"/>
          <a:ext cx="3879779" cy="918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5" imgW="1663560" imgH="393480" progId="Equation.DSMT4">
                  <p:embed/>
                </p:oleObj>
              </mc:Choice>
              <mc:Fallback>
                <p:oleObj name="Equation" r:id="rId5" imgW="1663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93858" y="4680695"/>
                        <a:ext cx="3879779" cy="918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06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59" y="-291709"/>
            <a:ext cx="1680082" cy="16800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322" y="-470128"/>
            <a:ext cx="1566808" cy="14692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1826" y="5889222"/>
            <a:ext cx="1033096" cy="9687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774" y="4898599"/>
            <a:ext cx="1127858" cy="8657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368" y="1388373"/>
            <a:ext cx="1127858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6743" y="4247347"/>
            <a:ext cx="1127858" cy="86570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094859" y="787794"/>
            <a:ext cx="2467599" cy="58752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prstClr val="white"/>
                </a:solidFill>
                <a:latin typeface="Arial" panose="020B0604020202020204"/>
              </a:rPr>
              <a:t>Thực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Arial" panose="020B0604020202020204"/>
              </a:rPr>
              <a:t>hành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9279" y="1320793"/>
            <a:ext cx="94973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hộp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chứa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4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tấm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thẻ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loại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1; 4; 7; 9. </a:t>
            </a:r>
            <a:r>
              <a:rPr lang="en-US" sz="24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Bạn</a:t>
            </a: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Khuê</a:t>
            </a: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và</a:t>
            </a: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bạn</a:t>
            </a: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Hương</a:t>
            </a: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lần</a:t>
            </a: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lượt</a:t>
            </a: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mỗi</a:t>
            </a: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người</a:t>
            </a: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lấy</a:t>
            </a: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ra</a:t>
            </a: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1 </a:t>
            </a:r>
            <a:r>
              <a:rPr lang="en-US" sz="24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tấm</a:t>
            </a: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thẻ</a:t>
            </a: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từ</a:t>
            </a: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hộp</a:t>
            </a: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4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Tính</a:t>
            </a: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xác</a:t>
            </a: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suất</a:t>
            </a: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của</a:t>
            </a: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mỗi</a:t>
            </a: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biến</a:t>
            </a: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cố</a:t>
            </a: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sau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A: “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Tích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ghi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trên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2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tấm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thẻ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lẻ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”;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B: “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Tổng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ghi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trên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2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tấm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thẻ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lẻ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”;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C: “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ghi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trên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tấm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thẻ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Khuê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nhỏ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ghi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trên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tấm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thẻ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Hương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D46157A-6A6D-4ACC-927E-A5A507792C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561" y="618591"/>
            <a:ext cx="1376363" cy="13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9549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030" y="386084"/>
            <a:ext cx="1122218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Trả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Kí</a:t>
            </a:r>
            <a:r>
              <a:rPr lang="en-US" sz="2400" dirty="0" smtClean="0"/>
              <a:t> </a:t>
            </a:r>
            <a:r>
              <a:rPr lang="en-US" sz="2400" dirty="0" err="1" smtClean="0"/>
              <a:t>hiệu</a:t>
            </a:r>
            <a:r>
              <a:rPr lang="en-US" sz="2400" dirty="0" smtClean="0"/>
              <a:t> (</a:t>
            </a:r>
            <a:r>
              <a:rPr lang="en-US" sz="2400" dirty="0" err="1"/>
              <a:t>i</a:t>
            </a:r>
            <a:r>
              <a:rPr lang="en-US" sz="2400" dirty="0" err="1" smtClean="0"/>
              <a:t>;j</a:t>
            </a:r>
            <a:r>
              <a:rPr lang="en-US" sz="2400" dirty="0" smtClean="0"/>
              <a:t>)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Khuê</a:t>
            </a:r>
            <a:r>
              <a:rPr lang="en-US" sz="2400" dirty="0" smtClean="0"/>
              <a:t>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thẻ</a:t>
            </a:r>
            <a:r>
              <a:rPr lang="en-US" sz="2400" dirty="0" smtClean="0"/>
              <a:t> </a:t>
            </a:r>
            <a:r>
              <a:rPr lang="en-US" sz="2400" dirty="0" err="1" smtClean="0"/>
              <a:t>đánh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I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thẻ</a:t>
            </a:r>
            <a:r>
              <a:rPr lang="en-US" sz="2400" dirty="0" smtClean="0"/>
              <a:t> </a:t>
            </a:r>
            <a:r>
              <a:rPr lang="en-US" sz="2400" dirty="0" err="1" smtClean="0"/>
              <a:t>đánh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j.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gian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</a:t>
            </a:r>
            <a:r>
              <a:rPr lang="en-US" sz="2400" dirty="0" err="1" smtClean="0"/>
              <a:t>thử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: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Ta </a:t>
            </a:r>
            <a:r>
              <a:rPr lang="en-US" sz="2400" dirty="0" err="1" smtClean="0"/>
              <a:t>thấy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thuận</a:t>
            </a:r>
            <a:r>
              <a:rPr lang="en-US" sz="2400" dirty="0" smtClean="0"/>
              <a:t> </a:t>
            </a:r>
            <a:r>
              <a:rPr lang="en-US" sz="2400" dirty="0" err="1" smtClean="0"/>
              <a:t>lợi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biến</a:t>
            </a:r>
            <a:r>
              <a:rPr lang="en-US" sz="2400" dirty="0" smtClean="0"/>
              <a:t> </a:t>
            </a:r>
            <a:r>
              <a:rPr lang="en-US" sz="2400" dirty="0" err="1" smtClean="0"/>
              <a:t>cố</a:t>
            </a:r>
            <a:r>
              <a:rPr lang="en-US" sz="2400" dirty="0" smtClean="0"/>
              <a:t> A </a:t>
            </a:r>
            <a:r>
              <a:rPr lang="en-US" sz="2400" dirty="0" err="1" smtClean="0"/>
              <a:t>là</a:t>
            </a:r>
            <a:r>
              <a:rPr lang="en-US" sz="2400" dirty="0" smtClean="0"/>
              <a:t> (1;7); (1;9); (7;1); (7;9); (9;1); (9;7)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Do </a:t>
            </a:r>
            <a:r>
              <a:rPr lang="en-US" sz="2400" dirty="0" err="1" smtClean="0"/>
              <a:t>đó</a:t>
            </a:r>
            <a:r>
              <a:rPr lang="en-US" sz="2400" dirty="0" smtClean="0"/>
              <a:t> n(A) = 6. </a:t>
            </a:r>
            <a:r>
              <a:rPr lang="en-US" sz="2400" dirty="0" err="1" smtClean="0"/>
              <a:t>Vậy</a:t>
            </a:r>
            <a:r>
              <a:rPr lang="en-US" sz="2400" dirty="0" smtClean="0"/>
              <a:t> P(A) = 0,5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thuận</a:t>
            </a:r>
            <a:r>
              <a:rPr lang="en-US" sz="2400" dirty="0" smtClean="0"/>
              <a:t> </a:t>
            </a:r>
            <a:r>
              <a:rPr lang="en-US" sz="2400" dirty="0" err="1" smtClean="0"/>
              <a:t>lợi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biến</a:t>
            </a:r>
            <a:r>
              <a:rPr lang="en-US" sz="2400" dirty="0" smtClean="0"/>
              <a:t> </a:t>
            </a:r>
            <a:r>
              <a:rPr lang="en-US" sz="2400" dirty="0" err="1" smtClean="0"/>
              <a:t>cố</a:t>
            </a:r>
            <a:r>
              <a:rPr lang="en-US" sz="2400" dirty="0" smtClean="0"/>
              <a:t> B </a:t>
            </a:r>
            <a:r>
              <a:rPr lang="en-US" sz="2400" dirty="0" err="1" smtClean="0"/>
              <a:t>là</a:t>
            </a:r>
            <a:r>
              <a:rPr lang="en-US" sz="2400" dirty="0" smtClean="0"/>
              <a:t>: (1;4); (4;1); (4;7); (4;9); (7;4); (9;4)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Do </a:t>
            </a:r>
            <a:r>
              <a:rPr lang="en-US" sz="2400" dirty="0" err="1" smtClean="0"/>
              <a:t>đó</a:t>
            </a:r>
            <a:r>
              <a:rPr lang="en-US" sz="2400" dirty="0" smtClean="0"/>
              <a:t> n(B) = 6. </a:t>
            </a:r>
            <a:r>
              <a:rPr lang="en-US" sz="2400" dirty="0" err="1" smtClean="0"/>
              <a:t>Vậy</a:t>
            </a:r>
            <a:r>
              <a:rPr lang="en-US" sz="2400" dirty="0" smtClean="0"/>
              <a:t> P(B) = 0,5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thuận</a:t>
            </a:r>
            <a:r>
              <a:rPr lang="en-US" sz="2400" dirty="0" smtClean="0"/>
              <a:t> </a:t>
            </a:r>
            <a:r>
              <a:rPr lang="en-US" sz="2400" dirty="0" err="1" smtClean="0"/>
              <a:t>lợi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biến</a:t>
            </a:r>
            <a:r>
              <a:rPr lang="en-US" sz="2400" dirty="0" smtClean="0"/>
              <a:t> </a:t>
            </a:r>
            <a:r>
              <a:rPr lang="en-US" sz="2400" dirty="0" err="1" smtClean="0"/>
              <a:t>cố</a:t>
            </a:r>
            <a:r>
              <a:rPr lang="en-US" sz="2400" dirty="0" smtClean="0"/>
              <a:t> C </a:t>
            </a:r>
            <a:r>
              <a:rPr lang="en-US" sz="2400" dirty="0" err="1" smtClean="0"/>
              <a:t>là</a:t>
            </a:r>
            <a:r>
              <a:rPr lang="en-US" sz="2400" dirty="0" smtClean="0"/>
              <a:t>: (1;4); (1;7); (1;9); (4;7); (4;9); (7;9)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Do </a:t>
            </a:r>
            <a:r>
              <a:rPr lang="en-US" sz="2400" dirty="0" err="1" smtClean="0"/>
              <a:t>đó</a:t>
            </a:r>
            <a:r>
              <a:rPr lang="en-US" sz="2400" dirty="0" smtClean="0"/>
              <a:t>, n(C) = 6. </a:t>
            </a:r>
            <a:r>
              <a:rPr lang="en-US" sz="2400" dirty="0" err="1" smtClean="0"/>
              <a:t>Vậy</a:t>
            </a:r>
            <a:r>
              <a:rPr lang="en-US" sz="2400" dirty="0" smtClean="0"/>
              <a:t> P(C) = 0,5.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191610"/>
              </p:ext>
            </p:extLst>
          </p:nvPr>
        </p:nvGraphicFramePr>
        <p:xfrm>
          <a:off x="290946" y="1890993"/>
          <a:ext cx="11263745" cy="620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3" imgW="4609800" imgH="253800" progId="Equation.DSMT4">
                  <p:embed/>
                </p:oleObj>
              </mc:Choice>
              <mc:Fallback>
                <p:oleObj name="Equation" r:id="rId3" imgW="4609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946" y="1890993"/>
                        <a:ext cx="11263745" cy="620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507712"/>
              </p:ext>
            </p:extLst>
          </p:nvPr>
        </p:nvGraphicFramePr>
        <p:xfrm>
          <a:off x="1375064" y="2511585"/>
          <a:ext cx="1728354" cy="553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5" imgW="634680" imgH="203040" progId="Equation.DSMT4">
                  <p:embed/>
                </p:oleObj>
              </mc:Choice>
              <mc:Fallback>
                <p:oleObj name="Equation" r:id="rId5" imgW="634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5064" y="2511585"/>
                        <a:ext cx="1728354" cy="553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781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59" y="-291709"/>
            <a:ext cx="1680082" cy="16800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322" y="-470128"/>
            <a:ext cx="1566808" cy="14692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1826" y="5889222"/>
            <a:ext cx="1033096" cy="9687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774" y="4898599"/>
            <a:ext cx="1127858" cy="8657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368" y="1388373"/>
            <a:ext cx="1127858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6743" y="4247347"/>
            <a:ext cx="1127858" cy="86570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79701" y="510788"/>
            <a:ext cx="2467599" cy="58752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prstClr val="white"/>
                </a:solidFill>
                <a:latin typeface="Arial" panose="020B0604020202020204"/>
              </a:rPr>
              <a:t>Vận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Arial" panose="020B0604020202020204"/>
              </a:rPr>
              <a:t>dụng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/>
              </a:rPr>
              <a:t>2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6211" y="1037659"/>
            <a:ext cx="94973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Thắng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tấm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thẻ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loại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n.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Thắng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rút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ngẫu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nhiên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tấm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thẻ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Biết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rằng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xác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suất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biến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“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Lấy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tấm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thẻ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ghi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chữ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”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0,18.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Hỏi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Thắng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bao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nhiêu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tấm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thẻ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?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211" y="3334343"/>
            <a:ext cx="151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Trả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lời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  <a:endParaRPr kumimoji="0" lang="vi-VN" sz="2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9701" y="3796008"/>
            <a:ext cx="1005521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/>
              <a:t>Vì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tấm</a:t>
            </a:r>
            <a:r>
              <a:rPr lang="en-US" sz="2400" dirty="0" smtClean="0"/>
              <a:t> </a:t>
            </a:r>
            <a:r>
              <a:rPr lang="en-US" sz="2400" dirty="0" err="1" smtClean="0"/>
              <a:t>thẻ</a:t>
            </a:r>
            <a:r>
              <a:rPr lang="en-US" sz="2400" dirty="0" smtClean="0"/>
              <a:t> </a:t>
            </a:r>
            <a:r>
              <a:rPr lang="en-US" sz="2400" dirty="0" err="1" smtClean="0"/>
              <a:t>ghi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0,18 &lt; 1 </a:t>
            </a:r>
            <a:r>
              <a:rPr lang="en-US" sz="2400" dirty="0" err="1" smtClean="0"/>
              <a:t>nên</a:t>
            </a:r>
            <a:r>
              <a:rPr lang="en-US" sz="2400" dirty="0" smtClean="0"/>
              <a:t> n &gt; 9. Ta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thẻ</a:t>
            </a:r>
            <a:r>
              <a:rPr lang="en-US" sz="2400" dirty="0" smtClean="0"/>
              <a:t> </a:t>
            </a:r>
            <a:r>
              <a:rPr lang="en-US" sz="2400" dirty="0" err="1" smtClean="0"/>
              <a:t>ghi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                                        hay n = 50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/>
              <a:t>Vậy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Thắng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50 </a:t>
            </a:r>
            <a:r>
              <a:rPr lang="en-US" sz="2400" dirty="0" err="1" smtClean="0"/>
              <a:t>tấm</a:t>
            </a:r>
            <a:r>
              <a:rPr lang="en-US" sz="2400" dirty="0" smtClean="0"/>
              <a:t> </a:t>
            </a:r>
            <a:r>
              <a:rPr lang="en-US" sz="2400" dirty="0" err="1" smtClean="0"/>
              <a:t>thẻ</a:t>
            </a:r>
            <a:r>
              <a:rPr lang="en-US" sz="2400" dirty="0" smtClean="0"/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D46157A-6A6D-4ACC-927E-A5A507792C1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561" y="618591"/>
            <a:ext cx="1376363" cy="137636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01049"/>
              </p:ext>
            </p:extLst>
          </p:nvPr>
        </p:nvGraphicFramePr>
        <p:xfrm>
          <a:off x="2997418" y="4882108"/>
          <a:ext cx="1216207" cy="856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8" imgW="558720" imgH="393480" progId="Equation.DSMT4">
                  <p:embed/>
                </p:oleObj>
              </mc:Choice>
              <mc:Fallback>
                <p:oleObj name="Equation" r:id="rId8" imgW="558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97418" y="4882108"/>
                        <a:ext cx="1216207" cy="856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20013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  <p:bldP spid="4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0726721">
            <a:off x="10077838" y="5450946"/>
            <a:ext cx="3604884" cy="3528281"/>
          </a:xfrm>
          <a:prstGeom prst="rect">
            <a:avLst/>
          </a:prstGeom>
        </p:spPr>
      </p:pic>
      <p:grpSp>
        <p:nvGrpSpPr>
          <p:cNvPr id="15" name="Google Shape;1097;p63"/>
          <p:cNvGrpSpPr/>
          <p:nvPr/>
        </p:nvGrpSpPr>
        <p:grpSpPr>
          <a:xfrm>
            <a:off x="378530" y="2322873"/>
            <a:ext cx="3270683" cy="3036527"/>
            <a:chOff x="1026411" y="3000040"/>
            <a:chExt cx="4447408" cy="4574994"/>
          </a:xfrm>
        </p:grpSpPr>
        <p:sp>
          <p:nvSpPr>
            <p:cNvPr id="16" name="Google Shape;1098;p63"/>
            <p:cNvSpPr/>
            <p:nvPr/>
          </p:nvSpPr>
          <p:spPr>
            <a:xfrm rot="10800000">
              <a:off x="1026411" y="3000040"/>
              <a:ext cx="4447408" cy="4574994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/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Google Shape;1100;p63"/>
            <p:cNvSpPr txBox="1"/>
            <p:nvPr/>
          </p:nvSpPr>
          <p:spPr>
            <a:xfrm>
              <a:off x="1215181" y="4119901"/>
              <a:ext cx="4030937" cy="28755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algn="ctr" defTabSz="609630">
                <a:lnSpc>
                  <a:spcPct val="150000"/>
                </a:lnSpc>
              </a:pP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Ghi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nhớ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kiến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thức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trọng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tâm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trong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2667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101;p63"/>
          <p:cNvGrpSpPr/>
          <p:nvPr/>
        </p:nvGrpSpPr>
        <p:grpSpPr>
          <a:xfrm>
            <a:off x="3942097" y="2322873"/>
            <a:ext cx="3599439" cy="3036527"/>
            <a:chOff x="6803003" y="2868931"/>
            <a:chExt cx="4894444" cy="3798570"/>
          </a:xfrm>
        </p:grpSpPr>
        <p:sp>
          <p:nvSpPr>
            <p:cNvPr id="20" name="Google Shape;1102;p63"/>
            <p:cNvSpPr/>
            <p:nvPr/>
          </p:nvSpPr>
          <p:spPr>
            <a:xfrm rot="10800000">
              <a:off x="6899689" y="2868931"/>
              <a:ext cx="4797758" cy="3798570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/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Google Shape;1104;p63"/>
            <p:cNvSpPr txBox="1"/>
            <p:nvPr/>
          </p:nvSpPr>
          <p:spPr>
            <a:xfrm>
              <a:off x="6803003" y="3798739"/>
              <a:ext cx="4894444" cy="2387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algn="ctr" defTabSz="609630">
                <a:lnSpc>
                  <a:spcPct val="150000"/>
                </a:lnSpc>
              </a:pP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Hoàn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thành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 smtClean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các</a:t>
              </a:r>
              <a:r>
                <a:rPr lang="en-US" sz="2667" dirty="0" smtClean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 smtClean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2667" dirty="0" smtClean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tập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trong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SGK </a:t>
              </a:r>
              <a:r>
                <a:rPr lang="en-US" sz="2667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trang</a:t>
              </a:r>
              <a:r>
                <a:rPr lang="en-US" sz="2667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smtClean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60, 61.</a:t>
              </a:r>
              <a:endParaRPr sz="2667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1105;p63"/>
          <p:cNvGrpSpPr/>
          <p:nvPr/>
        </p:nvGrpSpPr>
        <p:grpSpPr>
          <a:xfrm>
            <a:off x="7834420" y="2322873"/>
            <a:ext cx="3646067" cy="3036527"/>
            <a:chOff x="12263298" y="3009914"/>
            <a:chExt cx="4957847" cy="4565119"/>
          </a:xfrm>
        </p:grpSpPr>
        <p:sp>
          <p:nvSpPr>
            <p:cNvPr id="24" name="Google Shape;1106;p63"/>
            <p:cNvSpPr/>
            <p:nvPr/>
          </p:nvSpPr>
          <p:spPr>
            <a:xfrm rot="10800000">
              <a:off x="12263298" y="3009914"/>
              <a:ext cx="4957847" cy="4565119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/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Google Shape;1108;p63"/>
            <p:cNvSpPr txBox="1"/>
            <p:nvPr/>
          </p:nvSpPr>
          <p:spPr>
            <a:xfrm>
              <a:off x="12472322" y="3507686"/>
              <a:ext cx="4539800" cy="2729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algn="ctr" defTabSz="609630">
                <a:lnSpc>
                  <a:spcPct val="150000"/>
                </a:lnSpc>
              </a:pPr>
              <a:r>
                <a:rPr lang="en-US" sz="2533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Chuẩn</a:t>
              </a:r>
              <a:r>
                <a:rPr lang="en-US" sz="2533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33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bị</a:t>
              </a:r>
              <a:r>
                <a:rPr lang="en-US" sz="2533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33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2533" dirty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33" dirty="0" err="1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mới</a:t>
              </a:r>
              <a:r>
                <a:rPr lang="en-US" sz="2533" dirty="0" smtClean="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</a:p>
            <a:p>
              <a:pPr algn="ctr" defTabSz="609630">
                <a:lnSpc>
                  <a:spcPct val="150000"/>
                </a:lnSpc>
              </a:pPr>
              <a:r>
                <a:rPr lang="en-US" sz="2533" b="1" i="1" dirty="0" smtClean="0">
                  <a:solidFill>
                    <a:prstClr val="black"/>
                  </a:solidFill>
                  <a:latin typeface="Arial"/>
                  <a:ea typeface="Calibri"/>
                  <a:cs typeface="Arial"/>
                  <a:sym typeface="Arial"/>
                </a:rPr>
                <a:t>“</a:t>
              </a:r>
              <a:r>
                <a:rPr lang="en-US" sz="2533" b="1" i="1" dirty="0" err="1" smtClean="0">
                  <a:solidFill>
                    <a:prstClr val="black"/>
                  </a:solidFill>
                  <a:latin typeface="Arial"/>
                  <a:ea typeface="Calibri"/>
                  <a:cs typeface="Arial"/>
                  <a:sym typeface="Arial"/>
                </a:rPr>
                <a:t>Bài</a:t>
              </a:r>
              <a:r>
                <a:rPr lang="en-US" sz="2533" b="1" i="1" dirty="0" smtClean="0">
                  <a:solidFill>
                    <a:prstClr val="black"/>
                  </a:solidFill>
                  <a:latin typeface="Arial"/>
                  <a:ea typeface="Calibri"/>
                  <a:cs typeface="Arial"/>
                  <a:sym typeface="Arial"/>
                </a:rPr>
                <a:t> </a:t>
              </a:r>
              <a:r>
                <a:rPr lang="en-US" sz="2533" b="1" i="1" dirty="0" err="1" smtClean="0">
                  <a:solidFill>
                    <a:prstClr val="black"/>
                  </a:solidFill>
                  <a:latin typeface="Arial"/>
                  <a:ea typeface="Calibri"/>
                  <a:cs typeface="Arial"/>
                  <a:sym typeface="Arial"/>
                </a:rPr>
                <a:t>tập</a:t>
              </a:r>
              <a:r>
                <a:rPr lang="en-US" sz="2533" b="1" i="1" dirty="0" smtClean="0">
                  <a:solidFill>
                    <a:prstClr val="black"/>
                  </a:solidFill>
                  <a:latin typeface="Arial"/>
                  <a:ea typeface="Calibri"/>
                  <a:cs typeface="Arial"/>
                  <a:sym typeface="Arial"/>
                </a:rPr>
                <a:t> </a:t>
              </a:r>
              <a:r>
                <a:rPr lang="en-US" sz="2533" b="1" i="1" dirty="0" err="1" smtClean="0">
                  <a:solidFill>
                    <a:prstClr val="black"/>
                  </a:solidFill>
                  <a:latin typeface="Arial"/>
                  <a:ea typeface="Calibri"/>
                  <a:cs typeface="Arial"/>
                  <a:sym typeface="Arial"/>
                </a:rPr>
                <a:t>cuối</a:t>
              </a:r>
              <a:r>
                <a:rPr lang="en-US" sz="2533" b="1" i="1" dirty="0" smtClean="0">
                  <a:solidFill>
                    <a:prstClr val="black"/>
                  </a:solidFill>
                  <a:latin typeface="Arial"/>
                  <a:ea typeface="Calibri"/>
                  <a:cs typeface="Arial"/>
                  <a:sym typeface="Arial"/>
                </a:rPr>
                <a:t> </a:t>
              </a:r>
              <a:r>
                <a:rPr lang="en-US" sz="2533" b="1" i="1" dirty="0" err="1" smtClean="0">
                  <a:solidFill>
                    <a:prstClr val="black"/>
                  </a:solidFill>
                  <a:latin typeface="Arial"/>
                  <a:ea typeface="Calibri"/>
                  <a:cs typeface="Arial"/>
                  <a:sym typeface="Arial"/>
                </a:rPr>
                <a:t>chương</a:t>
              </a:r>
              <a:r>
                <a:rPr lang="en-US" sz="2533" b="1" i="1" dirty="0" smtClean="0">
                  <a:solidFill>
                    <a:prstClr val="black"/>
                  </a:solidFill>
                  <a:latin typeface="Arial"/>
                  <a:ea typeface="Calibri"/>
                  <a:cs typeface="Arial"/>
                  <a:sym typeface="Arial"/>
                </a:rPr>
                <a:t> 8”</a:t>
              </a:r>
              <a:endParaRPr sz="2533" b="1" i="1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048000" y="683793"/>
            <a:ext cx="6146800" cy="965200"/>
            <a:chOff x="5272240" y="162426"/>
            <a:chExt cx="9220200" cy="1447800"/>
          </a:xfrm>
        </p:grpSpPr>
        <p:sp>
          <p:nvSpPr>
            <p:cNvPr id="30" name="Rounded Rectangle 29"/>
            <p:cNvSpPr/>
            <p:nvPr/>
          </p:nvSpPr>
          <p:spPr>
            <a:xfrm>
              <a:off x="5272240" y="162426"/>
              <a:ext cx="9220200" cy="1447800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TextBox 5"/>
            <p:cNvSpPr txBox="1"/>
            <p:nvPr/>
          </p:nvSpPr>
          <p:spPr>
            <a:xfrm>
              <a:off x="5638800" y="310817"/>
              <a:ext cx="8539952" cy="12311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400"/>
                </a:lnSpc>
              </a:pPr>
              <a:r>
                <a:rPr lang="en-US" sz="40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17200" y="134664"/>
            <a:ext cx="1263081" cy="1307199"/>
          </a:xfrm>
          <a:prstGeom prst="rect">
            <a:avLst/>
          </a:prstGeom>
        </p:spPr>
      </p:pic>
      <p:pic>
        <p:nvPicPr>
          <p:cNvPr id="34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79600" y="5574631"/>
            <a:ext cx="2922184" cy="2743200"/>
          </a:xfrm>
          <a:prstGeom prst="rect">
            <a:avLst/>
          </a:prstGeom>
        </p:spPr>
      </p:pic>
      <p:pic>
        <p:nvPicPr>
          <p:cNvPr id="3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008927" y="472224"/>
            <a:ext cx="2017853" cy="184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31354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439093" y="4116914"/>
            <a:ext cx="5571450" cy="2341033"/>
          </a:xfrm>
          <a:prstGeom prst="cloudCallout">
            <a:avLst>
              <a:gd name="adj1" fmla="val -72155"/>
              <a:gd name="adj2" fmla="val 1776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nl-NL" sz="2400" b="1" i="1" dirty="0">
                <a:solidFill>
                  <a:srgbClr val="FF0000"/>
                </a:solidFill>
              </a:rPr>
              <a:t>Làm thế nào </a:t>
            </a:r>
            <a:r>
              <a:rPr lang="nl-NL" sz="2400" b="1" i="1" dirty="0" smtClean="0">
                <a:solidFill>
                  <a:srgbClr val="FF0000"/>
                </a:solidFill>
              </a:rPr>
              <a:t>để biết được các kết quả đồng khả năng xảy ra?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EAAB006-0650-4483-BA16-19FBEB733C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19" y="4663486"/>
            <a:ext cx="3048688" cy="21538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644" t="5649" r="34288" b="6353"/>
          <a:stretch/>
        </p:blipFill>
        <p:spPr>
          <a:xfrm>
            <a:off x="895159" y="1000862"/>
            <a:ext cx="5380950" cy="3844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4697" t="6237" r="3209" b="20121"/>
          <a:stretch/>
        </p:blipFill>
        <p:spPr>
          <a:xfrm>
            <a:off x="7874000" y="1138123"/>
            <a:ext cx="2701637" cy="297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" y="-2311777"/>
            <a:ext cx="11090371" cy="1109037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616582" y="2342274"/>
            <a:ext cx="3289797" cy="47597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2413297" y="219708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82326" y="0"/>
            <a:ext cx="2574289" cy="1786826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9776" y="4291584"/>
            <a:ext cx="2147054" cy="2147054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" b="2564"/>
          <a:stretch>
            <a:fillRect/>
          </a:stretch>
        </p:blipFill>
        <p:spPr>
          <a:xfrm>
            <a:off x="5566190" y="4325414"/>
            <a:ext cx="2532585" cy="2532586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6160" y="3059235"/>
            <a:ext cx="2614806" cy="2614806"/>
          </a:xfrm>
        </p:spPr>
      </p:pic>
      <p:sp>
        <p:nvSpPr>
          <p:cNvPr id="3" name="TextBox 2"/>
          <p:cNvSpPr txBox="1"/>
          <p:nvPr/>
        </p:nvSpPr>
        <p:spPr>
          <a:xfrm>
            <a:off x="3217956" y="1864149"/>
            <a:ext cx="59782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458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94771" y="802888"/>
            <a:ext cx="10734146" cy="4226312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4400" b="1" cap="all" dirty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-US" sz="4400" b="1" cap="all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sz="4400" b="1" cap="all" dirty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30000"/>
              </a:lnSpc>
            </a:pPr>
            <a:r>
              <a:rPr lang="vi-VN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latin typeface="+mj-lt"/>
              </a:rPr>
              <a:t>Xác</a:t>
            </a:r>
            <a:r>
              <a:rPr lang="en-GB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latin typeface="+mj-lt"/>
              </a:rPr>
              <a:t>suất</a:t>
            </a:r>
            <a:r>
              <a:rPr lang="en-GB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biến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 smtClean="0">
                <a:solidFill>
                  <a:srgbClr val="FF0000"/>
                </a:solidFill>
                <a:latin typeface="+mj-lt"/>
              </a:rPr>
              <a:t>cố</a:t>
            </a:r>
            <a:endParaRPr lang="zh-CN" altLang="en-US" sz="4800" dirty="0">
              <a:solidFill>
                <a:srgbClr val="FF0000"/>
              </a:solidFill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553186" y="4424629"/>
            <a:ext cx="1895912" cy="2743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874391" y="453209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330" y="3009717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330" y="1031605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2891953" y="1658545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891952" y="3652189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951509" y="4701391"/>
            <a:ext cx="3003728" cy="206326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-169545" y="152535"/>
            <a:ext cx="1601699" cy="11117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5406634" y="2571768"/>
            <a:ext cx="1123405" cy="862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 DUNG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1616" y="1608852"/>
            <a:ext cx="8449925" cy="69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+mj-lt"/>
              </a:rPr>
              <a:t>KẾT QUẢ ĐỒNG KHẢ NĂNG</a:t>
            </a:r>
            <a:endParaRPr lang="vi-VN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57018" y="3624204"/>
            <a:ext cx="844992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002060"/>
                </a:solidFill>
                <a:latin typeface="+mj-lt"/>
              </a:rPr>
              <a:t>XÁC SUẤT CỦA BIẾN </a:t>
            </a:r>
            <a:r>
              <a:rPr lang="en-US" sz="3600" b="1" dirty="0" smtClean="0">
                <a:solidFill>
                  <a:srgbClr val="002060"/>
                </a:solidFill>
                <a:latin typeface="+mj-lt"/>
              </a:rPr>
              <a:t>CỐ</a:t>
            </a:r>
            <a:endParaRPr lang="vi-VN" sz="3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403033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78" y="613621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409909" y="1573559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3398" y="2589502"/>
            <a:ext cx="8778876" cy="76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 smtClean="0">
                <a:solidFill>
                  <a:srgbClr val="002060"/>
                </a:solidFill>
              </a:rPr>
              <a:t>KẾT QUẢ ĐỒNG KHẢ NĂNG</a:t>
            </a:r>
            <a:endParaRPr lang="vi-VN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996" y="-189927"/>
            <a:ext cx="2494899" cy="19297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996" y="87428"/>
            <a:ext cx="1127858" cy="865707"/>
          </a:xfrm>
          <a:prstGeom prst="rect">
            <a:avLst/>
          </a:prstGeom>
        </p:spPr>
      </p:pic>
      <p:sp>
        <p:nvSpPr>
          <p:cNvPr id="14" name="Google Shape;169;p5"/>
          <p:cNvSpPr/>
          <p:nvPr/>
        </p:nvSpPr>
        <p:spPr>
          <a:xfrm>
            <a:off x="0" y="4176"/>
            <a:ext cx="2193168" cy="77077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HĐKP 1</a:t>
            </a:r>
            <a:endParaRPr sz="4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943" y="794348"/>
            <a:ext cx="115045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10.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235" y="3472004"/>
            <a:ext cx="114940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0,5.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0,1.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="" xmlns:a16="http://schemas.microsoft.com/office/drawing/2014/main" id="{25C3AF63-DE61-4477-9DF3-FA2906A61CEA}"/>
              </a:ext>
            </a:extLst>
          </p:cNvPr>
          <p:cNvSpPr/>
          <p:nvPr/>
        </p:nvSpPr>
        <p:spPr>
          <a:xfrm>
            <a:off x="695569" y="557119"/>
            <a:ext cx="7068809" cy="2794697"/>
          </a:xfrm>
          <a:prstGeom prst="wedgeEllipseCallout">
            <a:avLst>
              <a:gd name="adj1" fmla="val 43375"/>
              <a:gd name="adj2" fmla="val 8406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i="1" dirty="0" err="1" smtClean="0">
                <a:solidFill>
                  <a:srgbClr val="002060"/>
                </a:solidFill>
              </a:rPr>
              <a:t>Trong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một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phép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thử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ngẫu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nhiên</a:t>
            </a:r>
            <a:r>
              <a:rPr lang="en-US" sz="2800" b="1" i="1" dirty="0" smtClean="0">
                <a:solidFill>
                  <a:srgbClr val="002060"/>
                </a:solidFill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hai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kết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quả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được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gọi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là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đồng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khả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năng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75000"/>
                  </a:schemeClr>
                </a:solidFill>
              </a:rPr>
              <a:t>khi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75000"/>
                  </a:schemeClr>
                </a:solidFill>
              </a:rPr>
              <a:t>nào</a:t>
            </a:r>
            <a:r>
              <a:rPr lang="en-US" sz="2800" i="1" dirty="0" smtClean="0">
                <a:solidFill>
                  <a:srgbClr val="002060"/>
                </a:solidFill>
              </a:rPr>
              <a:t>?</a:t>
            </a:r>
            <a:endParaRPr lang="en-US" sz="2800" i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F194336-AEA7-445C-98BF-CFB6BDF8C1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508" y="3506185"/>
            <a:ext cx="3629532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60400" y="2722066"/>
            <a:ext cx="10894017" cy="2388125"/>
            <a:chOff x="1066800" y="3009900"/>
            <a:chExt cx="16341026" cy="3582187"/>
          </a:xfrm>
        </p:grpSpPr>
        <p:sp>
          <p:nvSpPr>
            <p:cNvPr id="28" name="Google Shape;259;p11"/>
            <p:cNvSpPr/>
            <p:nvPr/>
          </p:nvSpPr>
          <p:spPr>
            <a:xfrm>
              <a:off x="1066800" y="3009900"/>
              <a:ext cx="16341026" cy="3582187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29803"/>
                </a:srgbClr>
              </a:outerShdw>
            </a:effectLst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just" defTabSz="609630">
                <a:lnSpc>
                  <a:spcPct val="150000"/>
                </a:lnSpc>
              </a:pPr>
              <a:endParaRPr sz="2667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86708" y="3467887"/>
              <a:ext cx="15029693" cy="2601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20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da-DK" sz="2667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 một phép </a:t>
              </a:r>
              <a:r>
                <a:rPr lang="da-DK" sz="2667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thử ngẫu nhiên, hai kết quả được gọi là đồng khả năng nếu chúng có khả năng xảy ra như nhau.</a:t>
              </a:r>
              <a:endParaRPr lang="en-US" sz="2667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71274" y="5457033"/>
            <a:ext cx="782213" cy="696881"/>
          </a:xfrm>
          <a:prstGeom prst="rect">
            <a:avLst/>
          </a:prstGeom>
        </p:spPr>
      </p:pic>
      <p:pic>
        <p:nvPicPr>
          <p:cNvPr id="34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66133">
            <a:off x="1481366" y="6253881"/>
            <a:ext cx="1455907" cy="373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3158" y="1143000"/>
            <a:ext cx="2158171" cy="2154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0" y="192187"/>
            <a:ext cx="1991533" cy="16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744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</TotalTime>
  <Words>1899</Words>
  <Application>Microsoft Office PowerPoint</Application>
  <PresentationFormat>Custom</PresentationFormat>
  <Paragraphs>144</Paragraphs>
  <Slides>30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主题​​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QT</cp:lastModifiedBy>
  <cp:revision>2</cp:revision>
  <dcterms:created xsi:type="dcterms:W3CDTF">2017-05-23T12:09:32Z</dcterms:created>
  <dcterms:modified xsi:type="dcterms:W3CDTF">2025-02-07T15:11:04Z</dcterms:modified>
</cp:coreProperties>
</file>