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36"/>
  </p:notesMasterIdLst>
  <p:sldIdLst>
    <p:sldId id="256" r:id="rId3"/>
    <p:sldId id="257" r:id="rId4"/>
    <p:sldId id="273" r:id="rId5"/>
    <p:sldId id="260" r:id="rId6"/>
    <p:sldId id="258" r:id="rId7"/>
    <p:sldId id="274" r:id="rId8"/>
    <p:sldId id="264" r:id="rId9"/>
    <p:sldId id="259" r:id="rId10"/>
    <p:sldId id="277" r:id="rId11"/>
    <p:sldId id="278" r:id="rId12"/>
    <p:sldId id="263" r:id="rId13"/>
    <p:sldId id="262" r:id="rId14"/>
    <p:sldId id="268" r:id="rId15"/>
    <p:sldId id="280" r:id="rId16"/>
    <p:sldId id="265" r:id="rId17"/>
    <p:sldId id="279" r:id="rId18"/>
    <p:sldId id="269" r:id="rId19"/>
    <p:sldId id="284" r:id="rId20"/>
    <p:sldId id="285" r:id="rId21"/>
    <p:sldId id="286" r:id="rId22"/>
    <p:sldId id="267" r:id="rId23"/>
    <p:sldId id="270" r:id="rId24"/>
    <p:sldId id="26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76" r:id="rId34"/>
    <p:sldId id="271" r:id="rId35"/>
  </p:sldIdLst>
  <p:sldSz cx="18288000" cy="10287000"/>
  <p:notesSz cx="6858000" cy="9144000"/>
  <p:embeddedFontLst>
    <p:embeddedFont>
      <p:font typeface="Tahoma" panose="020B0604030504040204" pitchFamily="34" charset="0"/>
      <p:regular r:id="rId37"/>
      <p:bold r:id="rId38"/>
    </p:embeddedFont>
    <p:embeddedFont>
      <p:font typeface="Calibri Light" panose="020F0302020204030204" pitchFamily="34" charset="0"/>
      <p:regular r:id="rId39"/>
      <p:italic r:id="rId40"/>
    </p:embeddedFont>
    <p:embeddedFont>
      <p:font typeface="Fredoka One" panose="020B0604020202020204" charset="0"/>
      <p:regular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Cambria Math" panose="02040503050406030204" pitchFamily="18" charset="0"/>
      <p:regular r:id="rId4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22" autoAdjust="0"/>
  </p:normalViewPr>
  <p:slideViewPr>
    <p:cSldViewPr>
      <p:cViewPr varScale="1">
        <p:scale>
          <a:sx n="50" d="100"/>
          <a:sy n="50" d="100"/>
        </p:scale>
        <p:origin x="54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3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6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7.fntdata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0" Type="http://schemas.openxmlformats.org/officeDocument/2006/relationships/slide" Target="slides/slide18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A4FA61-171F-4DFE-9DFA-2186BAEE3A87}" type="datetimeFigureOut">
              <a:rPr lang="en-US" smtClean="0"/>
              <a:t>9/12/2022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22623-B6A1-4CCD-B4C4-3F3DD39DD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261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lần</a:t>
            </a:r>
            <a:r>
              <a:rPr lang="en-US" dirty="0"/>
              <a:t> 1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khoảng</a:t>
            </a:r>
            <a:r>
              <a:rPr lang="en-US" dirty="0"/>
              <a:t> </a:t>
            </a:r>
            <a:r>
              <a:rPr lang="en-US" dirty="0" err="1"/>
              <a:t>trống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bỏ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ly</a:t>
            </a:r>
            <a:r>
              <a:rPr lang="en-US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lần</a:t>
            </a:r>
            <a:r>
              <a:rPr lang="en-US" dirty="0"/>
              <a:t> 2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khoảng</a:t>
            </a:r>
            <a:r>
              <a:rPr lang="en-US" dirty="0"/>
              <a:t> </a:t>
            </a:r>
            <a:r>
              <a:rPr lang="en-US" dirty="0" err="1"/>
              <a:t>trống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trộn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ly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bắt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bắt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6AAF5-3CCB-4A12-B1E4-46370C414B5F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111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cốc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sang slide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vàng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slide </a:t>
            </a:r>
            <a:r>
              <a:rPr lang="en-US" dirty="0" err="1"/>
              <a:t>nội</a:t>
            </a:r>
            <a:r>
              <a:rPr lang="en-US" dirty="0"/>
              <a:t> dung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theo.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6AAF5-3CCB-4A12-B1E4-46370C414B5F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639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(slide 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6AAF5-3CCB-4A12-B1E4-46370C414B5F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719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(slide 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6AAF5-3CCB-4A12-B1E4-46370C414B5F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128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(slide 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6AAF5-3CCB-4A12-B1E4-46370C414B5F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986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(slide 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6AAF5-3CCB-4A12-B1E4-46370C414B5F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821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794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8201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376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237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5284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6649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1845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229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174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6684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65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144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../media/image4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NULL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7" Type="http://schemas.openxmlformats.org/officeDocument/2006/relationships/image" Target="../media/image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34.svg"/><Relationship Id="rId7" Type="http://schemas.openxmlformats.org/officeDocument/2006/relationships/image" Target="../media/image10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36.svg"/><Relationship Id="rId10" Type="http://schemas.openxmlformats.org/officeDocument/2006/relationships/image" Target="../media/image51.png"/><Relationship Id="rId4" Type="http://schemas.openxmlformats.org/officeDocument/2006/relationships/image" Target="../media/image48.png"/><Relationship Id="rId9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7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svg"/><Relationship Id="rId11" Type="http://schemas.openxmlformats.org/officeDocument/2006/relationships/image" Target="../media/image57.png"/><Relationship Id="rId10" Type="http://schemas.openxmlformats.org/officeDocument/2006/relationships/image" Target="../media/image56.png"/><Relationship Id="rId9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../media/image62.png"/><Relationship Id="rId4" Type="http://schemas.openxmlformats.org/officeDocument/2006/relationships/image" Target="../media/image59.png"/><Relationship Id="rId9" Type="http://schemas.openxmlformats.org/officeDocument/2006/relationships/image" Target="NUL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6.png"/><Relationship Id="rId3" Type="http://schemas.openxmlformats.org/officeDocument/2006/relationships/image" Target="../media/image6.svg"/><Relationship Id="rId12" Type="http://schemas.openxmlformats.org/officeDocument/2006/relationships/image" Target="../media/image65.png"/><Relationship Id="rId2" Type="http://schemas.openxmlformats.org/officeDocument/2006/relationships/image" Target="../media/image3.png"/><Relationship Id="rId16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4.svg"/><Relationship Id="rId15" Type="http://schemas.openxmlformats.org/officeDocument/2006/relationships/image" Target="../media/image68.png"/><Relationship Id="rId10" Type="http://schemas.openxmlformats.org/officeDocument/2006/relationships/image" Target="../media/image7.png"/><Relationship Id="rId4" Type="http://schemas.openxmlformats.org/officeDocument/2006/relationships/image" Target="../media/image64.png"/><Relationship Id="rId9" Type="http://schemas.openxmlformats.org/officeDocument/2006/relationships/image" Target="../media/image26.svg"/><Relationship Id="rId14" Type="http://schemas.openxmlformats.org/officeDocument/2006/relationships/image" Target="../media/image6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71.png"/><Relationship Id="rId7" Type="http://schemas.openxmlformats.org/officeDocument/2006/relationships/image" Target="../media/image6.svg"/><Relationship Id="rId17" Type="http://schemas.openxmlformats.org/officeDocument/2006/relationships/image" Target="NUL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49.svg"/><Relationship Id="rId7" Type="http://schemas.openxmlformats.org/officeDocument/2006/relationships/image" Target="../media/image76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12.svg"/><Relationship Id="rId10" Type="http://schemas.openxmlformats.org/officeDocument/2006/relationships/image" Target="../media/image79.png"/><Relationship Id="rId4" Type="http://schemas.openxmlformats.org/officeDocument/2006/relationships/image" Target="../media/image6.png"/><Relationship Id="rId9" Type="http://schemas.openxmlformats.org/officeDocument/2006/relationships/image" Target="../media/image7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38.svg"/><Relationship Id="rId7" Type="http://schemas.openxmlformats.org/officeDocument/2006/relationships/image" Target="../media/image8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7" Type="http://schemas.openxmlformats.org/officeDocument/2006/relationships/image" Target="../media/image9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NULL"/><Relationship Id="rId7" Type="http://schemas.openxmlformats.org/officeDocument/2006/relationships/image" Target="../media/image9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5" Type="http://schemas.openxmlformats.org/officeDocument/2006/relationships/image" Target="NUL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26.svg"/><Relationship Id="rId7" Type="http://schemas.openxmlformats.org/officeDocument/2006/relationships/image" Target="../media/image9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5" Type="http://schemas.openxmlformats.org/officeDocument/2006/relationships/image" Target="../media/image40.svg"/><Relationship Id="rId4" Type="http://schemas.openxmlformats.org/officeDocument/2006/relationships/image" Target="../media/image94.png"/><Relationship Id="rId9" Type="http://schemas.openxmlformats.org/officeDocument/2006/relationships/image" Target="../media/image9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8.png"/><Relationship Id="rId3" Type="http://schemas.openxmlformats.org/officeDocument/2006/relationships/image" Target="../media/image51.svg"/><Relationship Id="rId7" Type="http://schemas.openxmlformats.org/officeDocument/2006/relationships/image" Target="../media/image102.png"/><Relationship Id="rId12" Type="http://schemas.openxmlformats.org/officeDocument/2006/relationships/image" Target="../media/image107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png"/><Relationship Id="rId11" Type="http://schemas.openxmlformats.org/officeDocument/2006/relationships/image" Target="../media/image106.png"/><Relationship Id="rId5" Type="http://schemas.openxmlformats.org/officeDocument/2006/relationships/image" Target="../media/image53.svg"/><Relationship Id="rId15" Type="http://schemas.openxmlformats.org/officeDocument/2006/relationships/image" Target="../media/image34.png"/><Relationship Id="rId10" Type="http://schemas.openxmlformats.org/officeDocument/2006/relationships/image" Target="../media/image105.png"/><Relationship Id="rId4" Type="http://schemas.openxmlformats.org/officeDocument/2006/relationships/image" Target="../media/image100.png"/><Relationship Id="rId9" Type="http://schemas.openxmlformats.org/officeDocument/2006/relationships/image" Target="../media/image104.png"/><Relationship Id="rId14" Type="http://schemas.openxmlformats.org/officeDocument/2006/relationships/image" Target="../media/image10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42" Type="http://schemas.openxmlformats.org/officeDocument/2006/relationships/image" Target="../media/image34.png"/><Relationship Id="rId2" Type="http://schemas.openxmlformats.org/officeDocument/2006/relationships/image" Target="../media/image29.png"/><Relationship Id="rId41" Type="http://schemas.openxmlformats.org/officeDocument/2006/relationships/image" Target="../media/image95.svg"/><Relationship Id="rId1" Type="http://schemas.openxmlformats.org/officeDocument/2006/relationships/slideLayout" Target="../slideLayouts/slideLayout7.xml"/><Relationship Id="rId45" Type="http://schemas.openxmlformats.org/officeDocument/2006/relationships/image" Target="../media/image114.png"/><Relationship Id="rId44" Type="http://schemas.openxmlformats.org/officeDocument/2006/relationships/image" Target="../media/image112.png"/><Relationship Id="rId4" Type="http://schemas.openxmlformats.org/officeDocument/2006/relationships/image" Target="../media/image31.png"/><Relationship Id="rId43" Type="http://schemas.openxmlformats.org/officeDocument/2006/relationships/image" Target="../media/image1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6.png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115.png"/><Relationship Id="rId4" Type="http://schemas.openxmlformats.org/officeDocument/2006/relationships/audio" Target="../media/audio3.wav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3" Type="http://schemas.openxmlformats.org/officeDocument/2006/relationships/audio" Target="../media/audio1.wav"/><Relationship Id="rId7" Type="http://schemas.openxmlformats.org/officeDocument/2006/relationships/slide" Target="slide3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28.xml"/><Relationship Id="rId11" Type="http://schemas.openxmlformats.org/officeDocument/2006/relationships/slide" Target="slide32.xml"/><Relationship Id="rId5" Type="http://schemas.microsoft.com/office/2007/relationships/hdphoto" Target="../media/hdphoto1.wdp"/><Relationship Id="rId10" Type="http://schemas.openxmlformats.org/officeDocument/2006/relationships/image" Target="../media/image117.png"/><Relationship Id="rId4" Type="http://schemas.openxmlformats.org/officeDocument/2006/relationships/image" Target="../media/image115.png"/><Relationship Id="rId9" Type="http://schemas.openxmlformats.org/officeDocument/2006/relationships/slide" Target="slide29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115.png"/><Relationship Id="rId7" Type="http://schemas.openxmlformats.org/officeDocument/2006/relationships/image" Target="../media/image1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9.png"/><Relationship Id="rId11" Type="http://schemas.openxmlformats.org/officeDocument/2006/relationships/image" Target="../media/image123.png"/><Relationship Id="rId5" Type="http://schemas.openxmlformats.org/officeDocument/2006/relationships/image" Target="../media/image118.png"/><Relationship Id="rId10" Type="http://schemas.openxmlformats.org/officeDocument/2006/relationships/slide" Target="slide27.xml"/><Relationship Id="rId4" Type="http://schemas.microsoft.com/office/2007/relationships/hdphoto" Target="../media/hdphoto1.wdp"/><Relationship Id="rId9" Type="http://schemas.openxmlformats.org/officeDocument/2006/relationships/image" Target="../media/image1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3.png"/><Relationship Id="rId5" Type="http://schemas.openxmlformats.org/officeDocument/2006/relationships/slide" Target="slide2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NULL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3" Type="http://schemas.openxmlformats.org/officeDocument/2006/relationships/image" Target="../media/image115.png"/><Relationship Id="rId7" Type="http://schemas.openxmlformats.org/officeDocument/2006/relationships/image" Target="../media/image1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5.png"/><Relationship Id="rId5" Type="http://schemas.openxmlformats.org/officeDocument/2006/relationships/image" Target="../media/image124.png"/><Relationship Id="rId10" Type="http://schemas.openxmlformats.org/officeDocument/2006/relationships/image" Target="../media/image123.png"/><Relationship Id="rId4" Type="http://schemas.microsoft.com/office/2007/relationships/hdphoto" Target="../media/hdphoto1.wdp"/><Relationship Id="rId9" Type="http://schemas.openxmlformats.org/officeDocument/2006/relationships/slide" Target="slide2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image" Target="../media/image115.png"/><Relationship Id="rId7" Type="http://schemas.openxmlformats.org/officeDocument/2006/relationships/image" Target="../media/image1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9.png"/><Relationship Id="rId11" Type="http://schemas.openxmlformats.org/officeDocument/2006/relationships/image" Target="../media/image123.png"/><Relationship Id="rId5" Type="http://schemas.openxmlformats.org/officeDocument/2006/relationships/image" Target="../media/image128.png"/><Relationship Id="rId10" Type="http://schemas.openxmlformats.org/officeDocument/2006/relationships/slide" Target="slide27.xml"/><Relationship Id="rId4" Type="http://schemas.microsoft.com/office/2007/relationships/hdphoto" Target="../media/hdphoto1.wdp"/><Relationship Id="rId9" Type="http://schemas.openxmlformats.org/officeDocument/2006/relationships/image" Target="../media/image1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svg"/><Relationship Id="rId4" Type="http://schemas.openxmlformats.org/officeDocument/2006/relationships/image" Target="../media/image13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6.sv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NUL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2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16.sv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42" Type="http://schemas.openxmlformats.org/officeDocument/2006/relationships/image" Target="../media/image32.png"/><Relationship Id="rId2" Type="http://schemas.openxmlformats.org/officeDocument/2006/relationships/image" Target="../media/image29.png"/><Relationship Id="rId41" Type="http://schemas.openxmlformats.org/officeDocument/2006/relationships/image" Target="../media/image95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4" Type="http://schemas.openxmlformats.org/officeDocument/2006/relationships/image" Target="../media/image34.png"/><Relationship Id="rId4" Type="http://schemas.openxmlformats.org/officeDocument/2006/relationships/image" Target="../media/image30.png"/><Relationship Id="rId43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NULL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CF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7245759"/>
            <a:chOff x="0" y="0"/>
            <a:chExt cx="8732589" cy="38984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732589" cy="3898454"/>
            </a:xfrm>
            <a:custGeom>
              <a:avLst/>
              <a:gdLst/>
              <a:ahLst/>
              <a:cxnLst/>
              <a:rect l="l" t="t" r="r" b="b"/>
              <a:pathLst>
                <a:path w="8732589" h="3898454">
                  <a:moveTo>
                    <a:pt x="8608130" y="3898453"/>
                  </a:moveTo>
                  <a:lnTo>
                    <a:pt x="124460" y="3898453"/>
                  </a:lnTo>
                  <a:cubicBezTo>
                    <a:pt x="55880" y="3898453"/>
                    <a:pt x="0" y="3842573"/>
                    <a:pt x="0" y="377399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8608130" y="0"/>
                  </a:lnTo>
                  <a:cubicBezTo>
                    <a:pt x="8676710" y="0"/>
                    <a:pt x="8732589" y="55880"/>
                    <a:pt x="8732589" y="124460"/>
                  </a:cubicBezTo>
                  <a:lnTo>
                    <a:pt x="8732589" y="3773993"/>
                  </a:lnTo>
                  <a:cubicBezTo>
                    <a:pt x="8732589" y="3842574"/>
                    <a:pt x="8676710" y="3898454"/>
                    <a:pt x="8608130" y="389845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1739777" y="2438846"/>
            <a:ext cx="14808444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rgbClr val="1C4F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rgbClr val="1C4F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VỚI TIẾT HỌC HÔM NAY!</a:t>
            </a:r>
            <a:endParaRPr lang="en-US" sz="7200" b="1" dirty="0">
              <a:solidFill>
                <a:srgbClr val="1C4F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0" y="9466902"/>
            <a:ext cx="18288000" cy="820098"/>
            <a:chOff x="0" y="0"/>
            <a:chExt cx="6555032" cy="29395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555032" cy="293951"/>
            </a:xfrm>
            <a:custGeom>
              <a:avLst/>
              <a:gdLst/>
              <a:ahLst/>
              <a:cxnLst/>
              <a:rect l="l" t="t" r="r" b="b"/>
              <a:pathLst>
                <a:path w="6555032" h="293951">
                  <a:moveTo>
                    <a:pt x="0" y="0"/>
                  </a:moveTo>
                  <a:lnTo>
                    <a:pt x="6555032" y="0"/>
                  </a:lnTo>
                  <a:lnTo>
                    <a:pt x="6555032" y="293951"/>
                  </a:lnTo>
                  <a:lnTo>
                    <a:pt x="0" y="293951"/>
                  </a:lnTo>
                  <a:close/>
                </a:path>
              </a:pathLst>
            </a:custGeom>
            <a:solidFill>
              <a:srgbClr val="1C4F59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502374" y="6679877"/>
            <a:ext cx="5283251" cy="318916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13044">
            <a:off x="793109" y="6292883"/>
            <a:ext cx="3626896" cy="287513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793684" y="1265158"/>
            <a:ext cx="3149468" cy="324383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348435">
            <a:off x="15996545" y="1346681"/>
            <a:ext cx="3652766" cy="241746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866238" y="-809340"/>
            <a:ext cx="2493303" cy="283916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646248" y="-1554296"/>
            <a:ext cx="3057724" cy="310859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4445633" y="6749961"/>
            <a:ext cx="3169477" cy="28121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82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304800" y="2400300"/>
            <a:ext cx="3913078" cy="70104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13443">
            <a:off x="1885645" y="8016073"/>
            <a:ext cx="3238507" cy="129540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696" y="483036"/>
            <a:ext cx="3243228" cy="207588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455110" y="1167036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486400" y="2171700"/>
                <a:ext cx="11560986" cy="69711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spcAft>
                    <a:spcPts val="600"/>
                  </a:spcAft>
                  <a:buFont typeface="Wingdings" panose="05000000000000000000" pitchFamily="2" charset="2"/>
                  <a:buChar char="Ø"/>
                </a:pPr>
                <a:r>
                  <a:rPr lang="nl-NL" sz="4000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Khi nhân hai lũy thừa cùng cơ số, ta giữ nguyên cơ số và cộng hai số mũ:</a:t>
                </a:r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4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4400" b="1" baseline="30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US" sz="4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4400" b="1" baseline="30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sz="4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4400" b="1" baseline="30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US" sz="4400" b="1" baseline="30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:r>
                  <a:rPr lang="en-US" sz="4400" b="1" baseline="300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endParaRPr lang="en-US" sz="4400" b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Aft>
                    <a:spcPts val="600"/>
                  </a:spcAft>
                  <a:buFont typeface="Wingdings" panose="05000000000000000000" pitchFamily="2" charset="2"/>
                  <a:buChar char="Ø"/>
                </a:pPr>
                <a:r>
                  <a:rPr lang="nl-NL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Khi chia hai lũy thừa cùng cơ số khác 0, ta giữ nguyên cơ số và lấy số mũ của lũy thừa bị trừ đi số mũ của lũy thừa </a:t>
                </a:r>
                <a:r>
                  <a:rPr lang="nl-NL" sz="4000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chia:</a:t>
                </a:r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400" b="1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4400" b="1" baseline="30000" dirty="0" err="1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US" sz="4400" b="1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4400" b="1" baseline="30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US" sz="44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r>
                  <a:rPr lang="en-US" sz="4400" b="1" baseline="30000" dirty="0" err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</a:t>
                </a:r>
                <a:r>
                  <a:rPr lang="en-US" sz="4400" b="1" baseline="30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baseline="300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 n</a:t>
                </a:r>
                <a:r>
                  <a:rPr lang="en-US" sz="4000" b="1" dirty="0" smtClean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(x </a:t>
                </a:r>
                <a14:m>
                  <m:oMath xmlns:m="http://schemas.openxmlformats.org/officeDocument/2006/math">
                    <m:r>
                      <a:rPr lang="en-US" sz="4000" i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0; m </a:t>
                </a:r>
                <a14:m>
                  <m:oMath xmlns:m="http://schemas.openxmlformats.org/officeDocument/2006/math">
                    <m:r>
                      <a:rPr lang="en-US" sz="4000" i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</m:t>
                    </m:r>
                  </m:oMath>
                </a14:m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n)</a:t>
                </a:r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2171700"/>
                <a:ext cx="11560986" cy="6971139"/>
              </a:xfrm>
              <a:prstGeom prst="rect">
                <a:avLst/>
              </a:prstGeom>
              <a:blipFill rotWithShape="0">
                <a:blip r:embed="rId7"/>
                <a:stretch>
                  <a:fillRect l="-1688" r="-1846" b="-1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9232258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CF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0" y="813113"/>
            <a:ext cx="18288000" cy="988564"/>
            <a:chOff x="0" y="0"/>
            <a:chExt cx="6555032" cy="29395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555032" cy="293951"/>
            </a:xfrm>
            <a:custGeom>
              <a:avLst/>
              <a:gdLst/>
              <a:ahLst/>
              <a:cxnLst/>
              <a:rect l="l" t="t" r="r" b="b"/>
              <a:pathLst>
                <a:path w="6555032" h="293951">
                  <a:moveTo>
                    <a:pt x="0" y="0"/>
                  </a:moveTo>
                  <a:lnTo>
                    <a:pt x="6555032" y="0"/>
                  </a:lnTo>
                  <a:lnTo>
                    <a:pt x="6555032" y="293951"/>
                  </a:lnTo>
                  <a:lnTo>
                    <a:pt x="0" y="293951"/>
                  </a:lnTo>
                  <a:close/>
                </a:path>
              </a:pathLst>
            </a:custGeom>
            <a:solidFill>
              <a:srgbClr val="189F87"/>
            </a:solidFill>
          </p:spPr>
        </p:sp>
      </p:grpSp>
      <p:grpSp>
        <p:nvGrpSpPr>
          <p:cNvPr id="11" name="Group 2"/>
          <p:cNvGrpSpPr/>
          <p:nvPr/>
        </p:nvGrpSpPr>
        <p:grpSpPr>
          <a:xfrm>
            <a:off x="949391" y="2095500"/>
            <a:ext cx="16271809" cy="7467600"/>
            <a:chOff x="0" y="0"/>
            <a:chExt cx="2393585" cy="2845382"/>
          </a:xfrm>
        </p:grpSpPr>
        <p:sp>
          <p:nvSpPr>
            <p:cNvPr id="12" name="Freeform 3"/>
            <p:cNvSpPr/>
            <p:nvPr/>
          </p:nvSpPr>
          <p:spPr>
            <a:xfrm>
              <a:off x="0" y="0"/>
              <a:ext cx="2393585" cy="2845382"/>
            </a:xfrm>
            <a:custGeom>
              <a:avLst/>
              <a:gdLst/>
              <a:ahLst/>
              <a:cxnLst/>
              <a:rect l="l" t="t" r="r" b="b"/>
              <a:pathLst>
                <a:path w="2393585" h="2845382">
                  <a:moveTo>
                    <a:pt x="2269125" y="2845382"/>
                  </a:moveTo>
                  <a:lnTo>
                    <a:pt x="124460" y="2845382"/>
                  </a:lnTo>
                  <a:cubicBezTo>
                    <a:pt x="55880" y="2845382"/>
                    <a:pt x="0" y="2789502"/>
                    <a:pt x="0" y="272092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69125" y="0"/>
                  </a:lnTo>
                  <a:cubicBezTo>
                    <a:pt x="2337705" y="0"/>
                    <a:pt x="2393585" y="55880"/>
                    <a:pt x="2393585" y="124460"/>
                  </a:cubicBezTo>
                  <a:lnTo>
                    <a:pt x="2393585" y="2720922"/>
                  </a:lnTo>
                  <a:cubicBezTo>
                    <a:pt x="2393585" y="2789502"/>
                    <a:pt x="2337705" y="2845382"/>
                    <a:pt x="2269125" y="284538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3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308366">
            <a:off x="-796455" y="2071664"/>
            <a:ext cx="3267029" cy="3094767"/>
          </a:xfrm>
          <a:prstGeom prst="rect">
            <a:avLst/>
          </a:prstGeom>
        </p:spPr>
      </p:pic>
      <p:pic>
        <p:nvPicPr>
          <p:cNvPr id="14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274472">
            <a:off x="15925210" y="6968400"/>
            <a:ext cx="3267029" cy="309476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875495" y="916526"/>
            <a:ext cx="441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62200" y="2629406"/>
            <a:ext cx="1440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lũy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613660" y="4207605"/>
                <a:ext cx="4246595" cy="13436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80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−2</m:t>
                                </m:r>
                              </m:num>
                              <m:den>
                                <m:r>
                                  <a:rPr lang="en-US" sz="48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5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8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−2</m:t>
                            </m:r>
                          </m:num>
                          <m:den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</m:den>
                        </m:f>
                      </m:e>
                    </m:d>
                  </m:oMath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3660" y="4207605"/>
                <a:ext cx="4246595" cy="1343638"/>
              </a:xfrm>
              <a:prstGeom prst="rect">
                <a:avLst/>
              </a:prstGeom>
              <a:blipFill rotWithShape="0">
                <a:blip r:embed="rId4"/>
                <a:stretch>
                  <a:fillRect l="-5172" b="-22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2613660" y="6407202"/>
            <a:ext cx="4076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b) (2,3)</a:t>
            </a:r>
            <a:r>
              <a:rPr lang="en-US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: (2,3)</a:t>
            </a:r>
            <a:r>
              <a:rPr lang="en-US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725920" y="4207605"/>
                <a:ext cx="5331745" cy="13436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80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−2</m:t>
                                </m:r>
                              </m:num>
                              <m:den>
                                <m:r>
                                  <a:rPr lang="en-US" sz="4800" b="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5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2+1</m:t>
                        </m:r>
                      </m:sup>
                    </m:sSup>
                  </m:oMath>
                </a14:m>
                <a:r>
                  <a:rPr lang="en-US" sz="40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80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−2</m:t>
                                </m:r>
                              </m:num>
                              <m:den>
                                <m:r>
                                  <a:rPr lang="en-US" sz="4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5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48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5920" y="4207605"/>
                <a:ext cx="5331745" cy="1343638"/>
              </a:xfrm>
              <a:prstGeom prst="rect">
                <a:avLst/>
              </a:prstGeom>
              <a:blipFill rotWithShape="0">
                <a:blip r:embed="rId5"/>
                <a:stretch>
                  <a:fillRect l="-4000" b="-22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6725920" y="6407202"/>
            <a:ext cx="49329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(2,3)</a:t>
            </a:r>
            <a:r>
              <a:rPr lang="en-US" sz="4000" baseline="30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5 - 2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(2,3)</a:t>
            </a:r>
            <a:r>
              <a:rPr lang="en-US" sz="4000" baseline="30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2093225" y="3870404"/>
            <a:ext cx="2631143" cy="64893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4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63772" y="2673218"/>
            <a:ext cx="5262240" cy="5562600"/>
            <a:chOff x="0" y="0"/>
            <a:chExt cx="2393585" cy="197785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93585" cy="1977856"/>
            </a:xfrm>
            <a:custGeom>
              <a:avLst/>
              <a:gdLst/>
              <a:ahLst/>
              <a:cxnLst/>
              <a:rect l="l" t="t" r="r" b="b"/>
              <a:pathLst>
                <a:path w="2393585" h="1977856">
                  <a:moveTo>
                    <a:pt x="2269125" y="1977856"/>
                  </a:moveTo>
                  <a:lnTo>
                    <a:pt x="124460" y="1977856"/>
                  </a:lnTo>
                  <a:cubicBezTo>
                    <a:pt x="55880" y="1977856"/>
                    <a:pt x="0" y="1921976"/>
                    <a:pt x="0" y="185339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69125" y="0"/>
                  </a:lnTo>
                  <a:cubicBezTo>
                    <a:pt x="2337705" y="0"/>
                    <a:pt x="2393585" y="55880"/>
                    <a:pt x="2393585" y="124460"/>
                  </a:cubicBezTo>
                  <a:lnTo>
                    <a:pt x="2393585" y="1853396"/>
                  </a:lnTo>
                  <a:cubicBezTo>
                    <a:pt x="2393585" y="1921976"/>
                    <a:pt x="2337705" y="1977856"/>
                    <a:pt x="2269125" y="1977856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6798062" y="2645278"/>
            <a:ext cx="5262240" cy="5562600"/>
            <a:chOff x="0" y="0"/>
            <a:chExt cx="2393585" cy="197785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393585" cy="1977856"/>
            </a:xfrm>
            <a:custGeom>
              <a:avLst/>
              <a:gdLst/>
              <a:ahLst/>
              <a:cxnLst/>
              <a:rect l="l" t="t" r="r" b="b"/>
              <a:pathLst>
                <a:path w="2393585" h="1977856">
                  <a:moveTo>
                    <a:pt x="2269125" y="1977856"/>
                  </a:moveTo>
                  <a:lnTo>
                    <a:pt x="124460" y="1977856"/>
                  </a:lnTo>
                  <a:cubicBezTo>
                    <a:pt x="55880" y="1977856"/>
                    <a:pt x="0" y="1921976"/>
                    <a:pt x="0" y="185339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69125" y="0"/>
                  </a:lnTo>
                  <a:cubicBezTo>
                    <a:pt x="2337705" y="0"/>
                    <a:pt x="2393585" y="55880"/>
                    <a:pt x="2393585" y="124460"/>
                  </a:cubicBezTo>
                  <a:lnTo>
                    <a:pt x="2393585" y="1853396"/>
                  </a:lnTo>
                  <a:cubicBezTo>
                    <a:pt x="2393585" y="1921976"/>
                    <a:pt x="2337705" y="1977856"/>
                    <a:pt x="2269125" y="1977856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2332352" y="2645278"/>
            <a:ext cx="5262240" cy="5562600"/>
            <a:chOff x="0" y="0"/>
            <a:chExt cx="2393585" cy="197785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393585" cy="1977856"/>
            </a:xfrm>
            <a:custGeom>
              <a:avLst/>
              <a:gdLst/>
              <a:ahLst/>
              <a:cxnLst/>
              <a:rect l="l" t="t" r="r" b="b"/>
              <a:pathLst>
                <a:path w="2393585" h="1977856">
                  <a:moveTo>
                    <a:pt x="2269125" y="1977856"/>
                  </a:moveTo>
                  <a:lnTo>
                    <a:pt x="124460" y="1977856"/>
                  </a:lnTo>
                  <a:cubicBezTo>
                    <a:pt x="55880" y="1977856"/>
                    <a:pt x="0" y="1921976"/>
                    <a:pt x="0" y="185339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69125" y="0"/>
                  </a:lnTo>
                  <a:cubicBezTo>
                    <a:pt x="2337705" y="0"/>
                    <a:pt x="2393585" y="55880"/>
                    <a:pt x="2393585" y="124460"/>
                  </a:cubicBezTo>
                  <a:lnTo>
                    <a:pt x="2393585" y="1853396"/>
                  </a:lnTo>
                  <a:cubicBezTo>
                    <a:pt x="2393585" y="1921976"/>
                    <a:pt x="2337705" y="1977856"/>
                    <a:pt x="2269125" y="1977856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1360799" y="1087920"/>
            <a:ext cx="5165214" cy="987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679"/>
              </a:lnSpc>
            </a:pP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44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4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147316">
            <a:off x="10608703" y="7471076"/>
            <a:ext cx="1927221" cy="112479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6230600" y="7207877"/>
            <a:ext cx="1544986" cy="157068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120754" y="7328130"/>
            <a:ext cx="1677308" cy="1909978"/>
          </a:xfrm>
          <a:prstGeom prst="rect">
            <a:avLst/>
          </a:prstGeom>
        </p:spPr>
      </p:pic>
      <p:grpSp>
        <p:nvGrpSpPr>
          <p:cNvPr id="22" name="Group 22"/>
          <p:cNvGrpSpPr/>
          <p:nvPr/>
        </p:nvGrpSpPr>
        <p:grpSpPr>
          <a:xfrm>
            <a:off x="0" y="9466902"/>
            <a:ext cx="18288000" cy="820098"/>
            <a:chOff x="0" y="0"/>
            <a:chExt cx="6555032" cy="293951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555032" cy="293951"/>
            </a:xfrm>
            <a:custGeom>
              <a:avLst/>
              <a:gdLst/>
              <a:ahLst/>
              <a:cxnLst/>
              <a:rect l="l" t="t" r="r" b="b"/>
              <a:pathLst>
                <a:path w="6555032" h="293951">
                  <a:moveTo>
                    <a:pt x="0" y="0"/>
                  </a:moveTo>
                  <a:lnTo>
                    <a:pt x="6555032" y="0"/>
                  </a:lnTo>
                  <a:lnTo>
                    <a:pt x="6555032" y="293951"/>
                  </a:lnTo>
                  <a:lnTo>
                    <a:pt x="0" y="293951"/>
                  </a:lnTo>
                  <a:close/>
                </a:path>
              </a:pathLst>
            </a:custGeom>
            <a:solidFill>
              <a:srgbClr val="FADECC"/>
            </a:solidFill>
          </p:spPr>
        </p:sp>
      </p:grpSp>
      <p:sp>
        <p:nvSpPr>
          <p:cNvPr id="25" name="TextBox 24"/>
          <p:cNvSpPr txBox="1"/>
          <p:nvPr/>
        </p:nvSpPr>
        <p:spPr>
          <a:xfrm>
            <a:off x="1752600" y="3215964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a) (-2)</a:t>
            </a:r>
            <a:r>
              <a:rPr lang="en-US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(-2)</a:t>
            </a:r>
            <a:r>
              <a:rPr lang="en-US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98604" y="3210434"/>
            <a:ext cx="4661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 (-0,25)</a:t>
            </a:r>
            <a:r>
              <a:rPr lang="en-US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(-0,25)</a:t>
            </a:r>
            <a:r>
              <a:rPr lang="en-US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2900685" y="2894097"/>
                <a:ext cx="3521506" cy="1340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80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48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80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48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00685" y="2894097"/>
                <a:ext cx="3521506" cy="1340560"/>
              </a:xfrm>
              <a:prstGeom prst="rect">
                <a:avLst/>
              </a:prstGeom>
              <a:blipFill rotWithShape="0">
                <a:blip r:embed="rId8"/>
                <a:stretch>
                  <a:fillRect l="-6055" b="-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1752600" y="4292246"/>
            <a:ext cx="43552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= (-2)</a:t>
            </a:r>
            <a:r>
              <a:rPr lang="en-US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 + 2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= (-2)</a:t>
            </a:r>
            <a:r>
              <a:rPr lang="en-US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= -32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6866386" y="4287990"/>
                <a:ext cx="5137610" cy="2736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(-0,25)</a:t>
                </a:r>
                <a:r>
                  <a:rPr lang="en-US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7 - 5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(-0,25)</a:t>
                </a:r>
                <a:r>
                  <a:rPr lang="en-US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80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8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16</m:t>
                        </m:r>
                      </m:den>
                    </m:f>
                  </m:oMath>
                </a14:m>
                <a:endParaRPr lang="en-US" sz="4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6386" y="4287990"/>
                <a:ext cx="5137610" cy="2736262"/>
              </a:xfrm>
              <a:prstGeom prst="rect">
                <a:avLst/>
              </a:prstGeom>
              <a:blipFill rotWithShape="0">
                <a:blip r:embed="rId9"/>
                <a:stretch>
                  <a:fillRect l="-4152" r="-712" b="-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2823036" y="4589923"/>
                <a:ext cx="4114800" cy="13436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80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48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4+3</m:t>
                        </m:r>
                      </m:sup>
                    </m:sSup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80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48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sup>
                    </m:sSup>
                  </m:oMath>
                </a14:m>
                <a:endParaRPr lang="en-US" sz="4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3036" y="4589923"/>
                <a:ext cx="4114800" cy="1343638"/>
              </a:xfrm>
              <a:prstGeom prst="rect">
                <a:avLst/>
              </a:prstGeom>
              <a:blipFill rotWithShape="0">
                <a:blip r:embed="rId10"/>
                <a:stretch>
                  <a:fillRect l="-5333" b="-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Pentagon 30"/>
          <p:cNvSpPr/>
          <p:nvPr/>
        </p:nvSpPr>
        <p:spPr>
          <a:xfrm flipH="1">
            <a:off x="12332352" y="868742"/>
            <a:ext cx="5976430" cy="1004440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5" grpId="0"/>
      <p:bldP spid="26" grpId="0"/>
      <p:bldP spid="27" grpId="0"/>
      <p:bldP spid="28" grpId="0"/>
      <p:bldP spid="29" grpId="0"/>
      <p:bldP spid="30" grpId="0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9F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0" y="876300"/>
            <a:ext cx="18288000" cy="1371600"/>
            <a:chOff x="0" y="0"/>
            <a:chExt cx="6555032" cy="293951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2" name="Freeform 12"/>
            <p:cNvSpPr/>
            <p:nvPr/>
          </p:nvSpPr>
          <p:spPr>
            <a:xfrm>
              <a:off x="0" y="0"/>
              <a:ext cx="6555032" cy="293951"/>
            </a:xfrm>
            <a:custGeom>
              <a:avLst/>
              <a:gdLst/>
              <a:ahLst/>
              <a:cxnLst/>
              <a:rect l="l" t="t" r="r" b="b"/>
              <a:pathLst>
                <a:path w="6555032" h="293951">
                  <a:moveTo>
                    <a:pt x="0" y="0"/>
                  </a:moveTo>
                  <a:lnTo>
                    <a:pt x="6555032" y="0"/>
                  </a:lnTo>
                  <a:lnTo>
                    <a:pt x="6555032" y="293951"/>
                  </a:lnTo>
                  <a:lnTo>
                    <a:pt x="0" y="293951"/>
                  </a:lnTo>
                  <a:close/>
                </a:path>
              </a:pathLst>
            </a:custGeom>
            <a:grpFill/>
          </p:spPr>
        </p:sp>
      </p:grpSp>
      <p:sp>
        <p:nvSpPr>
          <p:cNvPr id="14" name="TextBox 13"/>
          <p:cNvSpPr txBox="1"/>
          <p:nvPr/>
        </p:nvSpPr>
        <p:spPr>
          <a:xfrm>
            <a:off x="1676400" y="1181100"/>
            <a:ext cx="1524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Lũy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lũy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4630400" y="1159921"/>
            <a:ext cx="3123666" cy="1505039"/>
          </a:xfrm>
          <a:prstGeom prst="rect">
            <a:avLst/>
          </a:prstGeom>
        </p:spPr>
      </p:pic>
      <p:grpSp>
        <p:nvGrpSpPr>
          <p:cNvPr id="26" name="Group 7"/>
          <p:cNvGrpSpPr/>
          <p:nvPr/>
        </p:nvGrpSpPr>
        <p:grpSpPr>
          <a:xfrm>
            <a:off x="1066800" y="2664960"/>
            <a:ext cx="16230600" cy="7086600"/>
            <a:chOff x="0" y="0"/>
            <a:chExt cx="8732589" cy="2870189"/>
          </a:xfrm>
        </p:grpSpPr>
        <p:sp>
          <p:nvSpPr>
            <p:cNvPr id="27" name="Freeform 8"/>
            <p:cNvSpPr/>
            <p:nvPr/>
          </p:nvSpPr>
          <p:spPr>
            <a:xfrm>
              <a:off x="0" y="0"/>
              <a:ext cx="8732589" cy="2870189"/>
            </a:xfrm>
            <a:custGeom>
              <a:avLst/>
              <a:gdLst/>
              <a:ahLst/>
              <a:cxnLst/>
              <a:rect l="l" t="t" r="r" b="b"/>
              <a:pathLst>
                <a:path w="8732589" h="2870189">
                  <a:moveTo>
                    <a:pt x="8608130" y="2870189"/>
                  </a:moveTo>
                  <a:lnTo>
                    <a:pt x="124460" y="2870189"/>
                  </a:lnTo>
                  <a:cubicBezTo>
                    <a:pt x="55880" y="2870189"/>
                    <a:pt x="0" y="2814309"/>
                    <a:pt x="0" y="274572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8608130" y="0"/>
                  </a:lnTo>
                  <a:cubicBezTo>
                    <a:pt x="8676710" y="0"/>
                    <a:pt x="8732589" y="55880"/>
                    <a:pt x="8732589" y="124460"/>
                  </a:cubicBezTo>
                  <a:lnTo>
                    <a:pt x="8732589" y="2745729"/>
                  </a:lnTo>
                  <a:cubicBezTo>
                    <a:pt x="8732589" y="2814309"/>
                    <a:pt x="8676710" y="2870189"/>
                    <a:pt x="8608130" y="287018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8" name="Rounded Rectangle 27"/>
          <p:cNvSpPr/>
          <p:nvPr/>
        </p:nvSpPr>
        <p:spPr>
          <a:xfrm>
            <a:off x="1651000" y="3074400"/>
            <a:ext cx="2438400" cy="122124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HĐKP2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70400" y="3331077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108200" y="4233260"/>
                <a:ext cx="12954000" cy="17818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 [(-2)</a:t>
                </a:r>
                <a:r>
                  <a:rPr lang="en-US" sz="4400" baseline="30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]</a:t>
                </a:r>
                <a:r>
                  <a:rPr lang="en-US" sz="4400" baseline="30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(-2)</a:t>
                </a:r>
                <a:r>
                  <a:rPr lang="en-US" sz="4400" baseline="30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5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5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54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5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5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54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sz="5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5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5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5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5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54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5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</m:oMath>
                </a14:m>
                <a:endParaRPr lang="en-US" sz="5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8200" y="4233260"/>
                <a:ext cx="12954000" cy="1781834"/>
              </a:xfrm>
              <a:prstGeom prst="rect">
                <a:avLst/>
              </a:prstGeom>
              <a:blipFill rotWithShape="0">
                <a:blip r:embed="rId7"/>
                <a:stretch>
                  <a:fillRect l="-1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Callout 30"/>
          <p:cNvSpPr/>
          <p:nvPr/>
        </p:nvSpPr>
        <p:spPr>
          <a:xfrm>
            <a:off x="2108200" y="6209391"/>
            <a:ext cx="1981200" cy="1362714"/>
          </a:xfrm>
          <a:prstGeom prst="wedgeEllipseCallout">
            <a:avLst>
              <a:gd name="adj1" fmla="val 45470"/>
              <a:gd name="adj2" fmla="val 40211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67200" y="7332104"/>
            <a:ext cx="4622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a) [(-2)</a:t>
            </a:r>
            <a:r>
              <a:rPr lang="en-US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en-US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= (-2)</a:t>
            </a:r>
            <a:r>
              <a:rPr lang="en-US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880600" y="6890748"/>
                <a:ext cx="5181600" cy="17818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5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5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54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540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5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54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sz="5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5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5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54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5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5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5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</m:oMath>
                </a14:m>
                <a:endParaRPr lang="en-US" sz="4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0600" y="6890748"/>
                <a:ext cx="5181600" cy="1781834"/>
              </a:xfrm>
              <a:prstGeom prst="rect">
                <a:avLst/>
              </a:prstGeom>
              <a:blipFill rotWithShape="0">
                <a:blip r:embed="rId8"/>
                <a:stretch>
                  <a:fillRect l="-4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3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4822" y="8016087"/>
            <a:ext cx="2327537" cy="195326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49815">
            <a:off x="14192724" y="8598575"/>
            <a:ext cx="1249788" cy="164606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607" y="7985209"/>
            <a:ext cx="1328385" cy="14694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8" grpId="0" animBg="1"/>
      <p:bldP spid="29" grpId="0"/>
      <p:bldP spid="30" grpId="0"/>
      <p:bldP spid="31" grpId="0" animBg="1"/>
      <p:bldP spid="32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C8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77509">
            <a:off x="-829207" y="-1713331"/>
            <a:ext cx="4095387" cy="622227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500533" y="6443866"/>
            <a:ext cx="5517534" cy="477517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28700" y="7382133"/>
            <a:ext cx="5523343" cy="441867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628066">
            <a:off x="115611" y="6103116"/>
            <a:ext cx="2501321" cy="48102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840611" y="-1793550"/>
            <a:ext cx="4455197" cy="44227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76208" y="1879007"/>
            <a:ext cx="11664887" cy="653287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 rot="182642">
            <a:off x="4598411" y="3745381"/>
            <a:ext cx="961032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Khi tính lũy thừa của một lũy thừa, ta giữ nguyên cơ số và nhân hai số mũ.</a:t>
            </a:r>
          </a:p>
          <a:p>
            <a:pPr algn="ctr">
              <a:lnSpc>
                <a:spcPct val="150000"/>
              </a:lnSpc>
            </a:pPr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4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800" b="1" baseline="30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4800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4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800" b="1" baseline="30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4800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</a:t>
            </a:r>
            <a:endParaRPr lang="en-US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95846">
            <a:off x="7154130" y="2795382"/>
            <a:ext cx="47296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  <a:endParaRPr lang="en-US" sz="48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2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4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24263" y="737188"/>
            <a:ext cx="15693573" cy="987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680"/>
              </a:lnSpc>
            </a:pPr>
            <a:r>
              <a:rPr lang="en-US" sz="4000" b="1" dirty="0" err="1" smtClean="0">
                <a:solidFill>
                  <a:srgbClr val="1C4F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 smtClean="0">
                <a:solidFill>
                  <a:srgbClr val="1C4F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1C4F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 smtClean="0">
                <a:solidFill>
                  <a:srgbClr val="1C4F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n-US" sz="4000" dirty="0" err="1" smtClean="0">
                <a:solidFill>
                  <a:srgbClr val="1C4F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 smtClean="0">
                <a:solidFill>
                  <a:srgbClr val="1C4F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1C4F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solidFill>
                  <a:srgbClr val="1C4F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1C4F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 smtClean="0">
                <a:solidFill>
                  <a:srgbClr val="1C4F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1C4F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 smtClean="0">
                <a:solidFill>
                  <a:srgbClr val="1C4F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1C4F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 smtClean="0">
                <a:solidFill>
                  <a:srgbClr val="1C4F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1C4F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4000" dirty="0" smtClean="0">
                <a:solidFill>
                  <a:srgbClr val="1C4F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1C4F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4000" dirty="0" smtClean="0">
                <a:solidFill>
                  <a:srgbClr val="1C4F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1C4F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lũy</a:t>
            </a:r>
            <a:r>
              <a:rPr lang="en-US" sz="4000" dirty="0" smtClean="0">
                <a:solidFill>
                  <a:srgbClr val="1C4F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1C4F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4000" dirty="0" smtClean="0">
                <a:solidFill>
                  <a:srgbClr val="1C4F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1C4F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solidFill>
                  <a:srgbClr val="1C4F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1C4F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 smtClean="0">
                <a:solidFill>
                  <a:srgbClr val="1C4F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1C4F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solidFill>
                  <a:srgbClr val="1C4F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1C4F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sz="4000" dirty="0" smtClean="0">
                <a:solidFill>
                  <a:srgbClr val="1C4F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1C4F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endParaRPr lang="en-US" sz="4000" dirty="0">
              <a:solidFill>
                <a:srgbClr val="1C4F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1687961" y="1910758"/>
            <a:ext cx="15163800" cy="2307574"/>
            <a:chOff x="0" y="0"/>
            <a:chExt cx="7457039" cy="152616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457039" cy="1526168"/>
            </a:xfrm>
            <a:custGeom>
              <a:avLst/>
              <a:gdLst/>
              <a:ahLst/>
              <a:cxnLst/>
              <a:rect l="l" t="t" r="r" b="b"/>
              <a:pathLst>
                <a:path w="7457039" h="1526168">
                  <a:moveTo>
                    <a:pt x="7332579" y="1526168"/>
                  </a:moveTo>
                  <a:lnTo>
                    <a:pt x="124460" y="1526168"/>
                  </a:lnTo>
                  <a:cubicBezTo>
                    <a:pt x="55880" y="1526168"/>
                    <a:pt x="0" y="1470288"/>
                    <a:pt x="0" y="140170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332579" y="0"/>
                  </a:lnTo>
                  <a:cubicBezTo>
                    <a:pt x="7401159" y="0"/>
                    <a:pt x="7457039" y="55880"/>
                    <a:pt x="7457039" y="124460"/>
                  </a:cubicBezTo>
                  <a:lnTo>
                    <a:pt x="7457039" y="1401708"/>
                  </a:lnTo>
                  <a:cubicBezTo>
                    <a:pt x="7457039" y="1470288"/>
                    <a:pt x="7401159" y="1526168"/>
                    <a:pt x="7332579" y="1526168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94314">
            <a:off x="15745439" y="2757956"/>
            <a:ext cx="2193937" cy="225967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977776">
            <a:off x="16905183" y="39943"/>
            <a:ext cx="1171916" cy="138613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483538" y="2101140"/>
            <a:ext cx="1695107" cy="1504022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0" y="9466902"/>
            <a:ext cx="18288000" cy="820098"/>
            <a:chOff x="0" y="0"/>
            <a:chExt cx="6555032" cy="29395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555032" cy="293951"/>
            </a:xfrm>
            <a:custGeom>
              <a:avLst/>
              <a:gdLst/>
              <a:ahLst/>
              <a:cxnLst/>
              <a:rect l="l" t="t" r="r" b="b"/>
              <a:pathLst>
                <a:path w="6555032" h="293951">
                  <a:moveTo>
                    <a:pt x="0" y="0"/>
                  </a:moveTo>
                  <a:lnTo>
                    <a:pt x="6555032" y="0"/>
                  </a:lnTo>
                  <a:lnTo>
                    <a:pt x="6555032" y="293951"/>
                  </a:lnTo>
                  <a:lnTo>
                    <a:pt x="0" y="293951"/>
                  </a:lnTo>
                  <a:close/>
                </a:path>
              </a:pathLst>
            </a:custGeom>
            <a:solidFill>
              <a:srgbClr val="FADECC"/>
            </a:solidFill>
          </p:spPr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392944" y="1687146"/>
                <a:ext cx="3123850" cy="234506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48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80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80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480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48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−1</m:t>
                                        </m:r>
                                      </m:num>
                                      <m:den>
                                        <m:r>
                                          <a:rPr lang="en-US" sz="48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sz="48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2944" y="1687146"/>
                <a:ext cx="3123850" cy="2345066"/>
              </a:xfrm>
              <a:prstGeom prst="rect">
                <a:avLst/>
              </a:prstGeom>
              <a:blipFill rotWithShape="0">
                <a:blip r:embed="rId12"/>
                <a:stretch>
                  <a:fillRect l="-7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10450961" y="2835033"/>
            <a:ext cx="2895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b) [(0,3)</a:t>
            </a:r>
            <a:r>
              <a:rPr lang="en-US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en-US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516794" y="2471395"/>
                <a:ext cx="2235769" cy="13436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80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−1</m:t>
                                </m:r>
                              </m:num>
                              <m:den>
                                <m:r>
                                  <a:rPr lang="en-US" sz="48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sup>
                    </m:sSup>
                  </m:oMath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6794" y="2471395"/>
                <a:ext cx="2235769" cy="1343638"/>
              </a:xfrm>
              <a:prstGeom prst="rect">
                <a:avLst/>
              </a:prstGeom>
              <a:blipFill rotWithShape="0">
                <a:blip r:embed="rId13"/>
                <a:stretch>
                  <a:fillRect l="-9809" b="-22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13325890" y="2835033"/>
            <a:ext cx="2286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= (0,3)</a:t>
            </a:r>
            <a:r>
              <a:rPr lang="en-US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091798" y="5444409"/>
            <a:ext cx="4146358" cy="176297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3444883" y="5869834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730850" y="4485588"/>
            <a:ext cx="114460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chéo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55" y="3972140"/>
            <a:ext cx="2790495" cy="279049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286712" y="6577720"/>
            <a:ext cx="124090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“?” 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155842" y="7632877"/>
                <a:ext cx="15503605" cy="16047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48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480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80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480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48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−2</m:t>
                                        </m:r>
                                      </m:num>
                                      <m:den>
                                        <m:r>
                                          <a:rPr lang="en-US" sz="48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sz="48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80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−2</m:t>
                                </m:r>
                              </m:num>
                              <m:den>
                                <m:r>
                                  <a:rPr lang="en-US" sz="48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?</m:t>
                        </m:r>
                      </m:sup>
                    </m:sSup>
                  </m:oMath>
                </a14:m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b) [(0,4)</a:t>
                </a:r>
                <a:r>
                  <a:rPr lang="en-US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]</a:t>
                </a:r>
                <a:r>
                  <a:rPr lang="en-US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(0,4) </a:t>
                </a:r>
                <a:r>
                  <a:rPr lang="en-US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c) [(7,31)</a:t>
                </a:r>
                <a:r>
                  <a:rPr lang="en-US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]</a:t>
                </a:r>
                <a:r>
                  <a:rPr lang="en-US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?</a:t>
                </a:r>
                <a:r>
                  <a:rPr lang="en-US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842" y="7632877"/>
                <a:ext cx="15503605" cy="1604735"/>
              </a:xfrm>
              <a:prstGeom prst="rect">
                <a:avLst/>
              </a:prstGeom>
              <a:blipFill rotWithShape="0">
                <a:blip r:embed="rId16"/>
                <a:stretch>
                  <a:fillRect l="-1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5581650" y="7711104"/>
            <a:ext cx="731606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995375" y="8013975"/>
            <a:ext cx="519551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5620344" y="8166200"/>
            <a:ext cx="519551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  <p:bldP spid="18" grpId="0"/>
      <p:bldP spid="19" grpId="0"/>
      <p:bldP spid="22" grpId="0"/>
      <p:bldP spid="23" grpId="0"/>
      <p:bldP spid="25" grpId="0"/>
      <p:bldP spid="26" grpId="0"/>
      <p:bldP spid="27" grpId="0" animBg="1"/>
      <p:bldP spid="28" grpId="0" animBg="1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8329172" cy="10287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</p:sp>
      <p:sp>
        <p:nvSpPr>
          <p:cNvPr id="12" name="Rounded Rectangle 11"/>
          <p:cNvSpPr/>
          <p:nvPr/>
        </p:nvSpPr>
        <p:spPr>
          <a:xfrm>
            <a:off x="685800" y="1257300"/>
            <a:ext cx="7265414" cy="31242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SGK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20.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5277666" y="4533900"/>
            <a:ext cx="914400" cy="0"/>
          </a:xfrm>
          <a:prstGeom prst="straightConnector1">
            <a:avLst/>
          </a:prstGeom>
          <a:ln w="38100">
            <a:solidFill>
              <a:srgbClr val="C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8800666" y="1176278"/>
            <a:ext cx="8991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Khoảng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Mặt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Trời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Sao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Thủy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khoảng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58 000 000 km 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5,8 . 10</a:t>
            </a:r>
            <a:r>
              <a:rPr lang="en-US" sz="4000" baseline="300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km.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970414" y="5268850"/>
            <a:ext cx="865210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khoảng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9 460 000 000 km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9,46 . 10</a:t>
            </a:r>
            <a:r>
              <a:rPr lang="en-US" sz="4000" baseline="300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km.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6466" y="3543300"/>
            <a:ext cx="1981200" cy="19812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9" t="21250" r="22351" b="21250"/>
          <a:stretch/>
        </p:blipFill>
        <p:spPr>
          <a:xfrm>
            <a:off x="16392269" y="3936110"/>
            <a:ext cx="1230250" cy="1230250"/>
          </a:xfrm>
          <a:prstGeom prst="rect">
            <a:avLst/>
          </a:prstGeom>
        </p:spPr>
      </p:pic>
      <p:pic>
        <p:nvPicPr>
          <p:cNvPr id="28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131647" flipH="1" flipV="1">
            <a:off x="14817679" y="6898040"/>
            <a:ext cx="2798254" cy="3936163"/>
          </a:xfrm>
          <a:prstGeom prst="rect">
            <a:avLst/>
          </a:prstGeom>
        </p:spPr>
      </p:pic>
      <p:pic>
        <p:nvPicPr>
          <p:cNvPr id="29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219200" y="5905500"/>
            <a:ext cx="4456794" cy="35330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70016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3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4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409700" y="956046"/>
            <a:ext cx="15468600" cy="927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79"/>
              </a:lnSpc>
            </a:pPr>
            <a:r>
              <a:rPr lang="en-US" sz="6399" b="1" dirty="0" smtClean="0">
                <a:solidFill>
                  <a:srgbClr val="1C4F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6399" b="1" dirty="0">
              <a:solidFill>
                <a:srgbClr val="1C4F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762000" y="2171700"/>
            <a:ext cx="16687800" cy="6781800"/>
            <a:chOff x="0" y="0"/>
            <a:chExt cx="3982260" cy="2789783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3982260" cy="2789783"/>
            </a:xfrm>
            <a:custGeom>
              <a:avLst/>
              <a:gdLst/>
              <a:ahLst/>
              <a:cxnLst/>
              <a:rect l="l" t="t" r="r" b="b"/>
              <a:pathLst>
                <a:path w="3982260" h="2789783">
                  <a:moveTo>
                    <a:pt x="3857800" y="2789783"/>
                  </a:moveTo>
                  <a:lnTo>
                    <a:pt x="124460" y="2789783"/>
                  </a:lnTo>
                  <a:cubicBezTo>
                    <a:pt x="55880" y="2789783"/>
                    <a:pt x="0" y="2733903"/>
                    <a:pt x="0" y="266532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57801" y="0"/>
                  </a:lnTo>
                  <a:cubicBezTo>
                    <a:pt x="3926380" y="0"/>
                    <a:pt x="3982260" y="55880"/>
                    <a:pt x="3982260" y="124460"/>
                  </a:cubicBezTo>
                  <a:lnTo>
                    <a:pt x="3982260" y="2665323"/>
                  </a:lnTo>
                  <a:cubicBezTo>
                    <a:pt x="3982260" y="2733903"/>
                    <a:pt x="3926380" y="2789783"/>
                    <a:pt x="3857801" y="2789783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3032287">
            <a:off x="444310" y="8524647"/>
            <a:ext cx="1469590" cy="85770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714604" flipH="1">
            <a:off x="16468464" y="1270895"/>
            <a:ext cx="1962669" cy="1995320"/>
          </a:xfrm>
          <a:prstGeom prst="rect">
            <a:avLst/>
          </a:prstGeom>
        </p:spPr>
      </p:pic>
      <p:grpSp>
        <p:nvGrpSpPr>
          <p:cNvPr id="20" name="Group 20"/>
          <p:cNvGrpSpPr/>
          <p:nvPr/>
        </p:nvGrpSpPr>
        <p:grpSpPr>
          <a:xfrm>
            <a:off x="0" y="9466902"/>
            <a:ext cx="18288000" cy="820098"/>
            <a:chOff x="0" y="0"/>
            <a:chExt cx="6555032" cy="29395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555032" cy="293951"/>
            </a:xfrm>
            <a:custGeom>
              <a:avLst/>
              <a:gdLst/>
              <a:ahLst/>
              <a:cxnLst/>
              <a:rect l="l" t="t" r="r" b="b"/>
              <a:pathLst>
                <a:path w="6555032" h="293951">
                  <a:moveTo>
                    <a:pt x="0" y="0"/>
                  </a:moveTo>
                  <a:lnTo>
                    <a:pt x="6555032" y="0"/>
                  </a:lnTo>
                  <a:lnTo>
                    <a:pt x="6555032" y="293951"/>
                  </a:lnTo>
                  <a:lnTo>
                    <a:pt x="0" y="293951"/>
                  </a:lnTo>
                  <a:close/>
                </a:path>
              </a:pathLst>
            </a:custGeom>
            <a:solidFill>
              <a:srgbClr val="189F87"/>
            </a:solidFill>
          </p:spPr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409700" y="2298143"/>
                <a:ext cx="14973300" cy="24588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Bài 1 (SGK - tr20):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dưới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dạng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lũy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thừa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mũ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hơn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0,49;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32</m:t>
                        </m:r>
                      </m:den>
                    </m:f>
                    <m:r>
                      <a:rPr lang="en-US" sz="48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−8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125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16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81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121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169</m:t>
                        </m:r>
                      </m:den>
                    </m:f>
                  </m:oMath>
                </a14:m>
                <a:r>
                  <a:rPr lang="en-US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700" y="2298143"/>
                <a:ext cx="14973300" cy="2458878"/>
              </a:xfrm>
              <a:prstGeom prst="rect">
                <a:avLst/>
              </a:prstGeom>
              <a:blipFill rotWithShape="0">
                <a:blip r:embed="rId6"/>
                <a:stretch>
                  <a:fillRect l="-1425" r="-1425" b="-4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676400" y="5562600"/>
                <a:ext cx="4683333" cy="13436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0,49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49</m:t>
                        </m:r>
                      </m:num>
                      <m:den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=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7</m:t>
                                </m:r>
                              </m:num>
                              <m:den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10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5562600"/>
                <a:ext cx="4683333" cy="1343638"/>
              </a:xfrm>
              <a:prstGeom prst="rect">
                <a:avLst/>
              </a:prstGeom>
              <a:blipFill rotWithShape="0">
                <a:blip r:embed="rId7"/>
                <a:stretch>
                  <a:fillRect l="-4557" r="-3646" b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8245235" y="4760147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8123742" y="5562600"/>
                <a:ext cx="2609048" cy="135421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32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3742" y="5562600"/>
                <a:ext cx="2609048" cy="1354217"/>
              </a:xfrm>
              <a:prstGeom prst="rect">
                <a:avLst/>
              </a:prstGeom>
              <a:blipFill rotWithShape="0">
                <a:blip r:embed="rId8"/>
                <a:stretch>
                  <a:fillRect r="-6075" b="-2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12496800" y="5538591"/>
                <a:ext cx="3166893" cy="13436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−8</m:t>
                        </m:r>
                      </m:num>
                      <m:den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125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−2</m:t>
                                </m:r>
                              </m:num>
                              <m:den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6800" y="5538591"/>
                <a:ext cx="3166893" cy="1343638"/>
              </a:xfrm>
              <a:prstGeom prst="rect">
                <a:avLst/>
              </a:prstGeom>
              <a:blipFill rotWithShape="0">
                <a:blip r:embed="rId9"/>
                <a:stretch>
                  <a:fillRect r="-5769" b="-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5759866" y="7264878"/>
                <a:ext cx="2597827" cy="13405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16</m:t>
                        </m:r>
                      </m:num>
                      <m:den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81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4000" dirty="0" smtClean="0"/>
                  <a:t>;</a:t>
                </a:r>
                <a:endParaRPr lang="en-US" sz="48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9866" y="7264878"/>
                <a:ext cx="2597827" cy="1340560"/>
              </a:xfrm>
              <a:prstGeom prst="rect">
                <a:avLst/>
              </a:prstGeom>
              <a:blipFill rotWithShape="0">
                <a:blip r:embed="rId10"/>
                <a:stretch>
                  <a:fillRect r="-7277" b="-4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10281641" y="7205101"/>
                <a:ext cx="3073918" cy="13436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121</m:t>
                        </m:r>
                      </m:num>
                      <m:den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169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</a:t>
                </a:r>
                <a:r>
                  <a:rPr lang="en-US" sz="4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11</m:t>
                                </m:r>
                              </m:num>
                              <m:den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1641" y="7205101"/>
                <a:ext cx="3073918" cy="1343638"/>
              </a:xfrm>
              <a:prstGeom prst="rect">
                <a:avLst/>
              </a:prstGeom>
              <a:blipFill rotWithShape="0">
                <a:blip r:embed="rId11"/>
                <a:stretch>
                  <a:fillRect b="-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CF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0" y="813113"/>
            <a:ext cx="18288000" cy="988564"/>
            <a:chOff x="0" y="0"/>
            <a:chExt cx="6555032" cy="29395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555032" cy="293951"/>
            </a:xfrm>
            <a:custGeom>
              <a:avLst/>
              <a:gdLst/>
              <a:ahLst/>
              <a:cxnLst/>
              <a:rect l="l" t="t" r="r" b="b"/>
              <a:pathLst>
                <a:path w="6555032" h="293951">
                  <a:moveTo>
                    <a:pt x="0" y="0"/>
                  </a:moveTo>
                  <a:lnTo>
                    <a:pt x="6555032" y="0"/>
                  </a:lnTo>
                  <a:lnTo>
                    <a:pt x="6555032" y="293951"/>
                  </a:lnTo>
                  <a:lnTo>
                    <a:pt x="0" y="293951"/>
                  </a:lnTo>
                  <a:close/>
                </a:path>
              </a:pathLst>
            </a:custGeom>
            <a:solidFill>
              <a:srgbClr val="189F87"/>
            </a:solidFill>
          </p:spPr>
        </p:sp>
      </p:grpSp>
      <p:grpSp>
        <p:nvGrpSpPr>
          <p:cNvPr id="11" name="Group 2"/>
          <p:cNvGrpSpPr/>
          <p:nvPr/>
        </p:nvGrpSpPr>
        <p:grpSpPr>
          <a:xfrm>
            <a:off x="949391" y="2095500"/>
            <a:ext cx="16271809" cy="7467600"/>
            <a:chOff x="0" y="0"/>
            <a:chExt cx="2393585" cy="2845382"/>
          </a:xfrm>
        </p:grpSpPr>
        <p:sp>
          <p:nvSpPr>
            <p:cNvPr id="12" name="Freeform 3"/>
            <p:cNvSpPr/>
            <p:nvPr/>
          </p:nvSpPr>
          <p:spPr>
            <a:xfrm>
              <a:off x="0" y="0"/>
              <a:ext cx="2393585" cy="2845382"/>
            </a:xfrm>
            <a:custGeom>
              <a:avLst/>
              <a:gdLst/>
              <a:ahLst/>
              <a:cxnLst/>
              <a:rect l="l" t="t" r="r" b="b"/>
              <a:pathLst>
                <a:path w="2393585" h="2845382">
                  <a:moveTo>
                    <a:pt x="2269125" y="2845382"/>
                  </a:moveTo>
                  <a:lnTo>
                    <a:pt x="124460" y="2845382"/>
                  </a:lnTo>
                  <a:cubicBezTo>
                    <a:pt x="55880" y="2845382"/>
                    <a:pt x="0" y="2789502"/>
                    <a:pt x="0" y="272092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69125" y="0"/>
                  </a:lnTo>
                  <a:cubicBezTo>
                    <a:pt x="2337705" y="0"/>
                    <a:pt x="2393585" y="55880"/>
                    <a:pt x="2393585" y="124460"/>
                  </a:cubicBezTo>
                  <a:lnTo>
                    <a:pt x="2393585" y="2720922"/>
                  </a:lnTo>
                  <a:cubicBezTo>
                    <a:pt x="2393585" y="2789502"/>
                    <a:pt x="2337705" y="2845382"/>
                    <a:pt x="2269125" y="284538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3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308366">
            <a:off x="-433911" y="2046536"/>
            <a:ext cx="2374661" cy="2249451"/>
          </a:xfrm>
          <a:prstGeom prst="rect">
            <a:avLst/>
          </a:prstGeom>
        </p:spPr>
      </p:pic>
      <p:pic>
        <p:nvPicPr>
          <p:cNvPr id="14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274472">
            <a:off x="16086220" y="7840647"/>
            <a:ext cx="2334918" cy="221180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334000" y="922674"/>
            <a:ext cx="69929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(SGK - tr20): </a:t>
            </a:r>
            <a:r>
              <a:rPr lang="en-US" sz="44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  <a:endParaRPr lang="en-US" sz="4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968563" y="2203282"/>
                <a:ext cx="4450898" cy="19693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ase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4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x :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4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8563" y="2203282"/>
                <a:ext cx="4450898" cy="1969322"/>
              </a:xfrm>
              <a:prstGeom prst="rect">
                <a:avLst/>
              </a:prstGeom>
              <a:blipFill rotWithShape="0">
                <a:blip r:embed="rId4"/>
                <a:stretch>
                  <a:fillRect l="-4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594586" y="2173695"/>
                <a:ext cx="5464637" cy="18129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ase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x .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=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sup>
                    </m:sSup>
                  </m:oMath>
                </a14:m>
                <a:endParaRPr lang="en-US" sz="4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4586" y="2173695"/>
                <a:ext cx="5464637" cy="1812932"/>
              </a:xfrm>
              <a:prstGeom prst="rect">
                <a:avLst/>
              </a:prstGeom>
              <a:blipFill rotWithShape="0">
                <a:blip r:embed="rId5"/>
                <a:stretch>
                  <a:fillRect l="-4018" b="-2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514600" y="4004077"/>
                <a:ext cx="4419600" cy="3771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 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 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.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4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fontAlgn="base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 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 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16</m:t>
                        </m:r>
                      </m:den>
                    </m:f>
                  </m:oMath>
                </a14:m>
                <a:endParaRPr lang="en-US" sz="4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4004077"/>
                <a:ext cx="4419600" cy="3771545"/>
              </a:xfrm>
              <a:prstGeom prst="rect">
                <a:avLst/>
              </a:prstGeom>
              <a:blipFill rotWithShape="0">
                <a:blip r:embed="rId6"/>
                <a:stretch>
                  <a:fillRect l="-4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614906" y="3986627"/>
                <a:ext cx="5806077" cy="18129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ase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   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   =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: 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sup>
                    </m:sSup>
                  </m:oMath>
                </a14:m>
                <a:endParaRPr lang="en-US" sz="4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4906" y="3986627"/>
                <a:ext cx="5806077" cy="1812932"/>
              </a:xfrm>
              <a:prstGeom prst="rect">
                <a:avLst/>
              </a:prstGeom>
              <a:blipFill rotWithShape="0">
                <a:blip r:embed="rId7"/>
                <a:stretch>
                  <a:fillRect b="-2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0134600" y="6268853"/>
                <a:ext cx="3022622" cy="13436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   =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4600" y="6268853"/>
                <a:ext cx="3022622" cy="1343638"/>
              </a:xfrm>
              <a:prstGeom prst="rect">
                <a:avLst/>
              </a:prstGeom>
              <a:blipFill rotWithShape="0">
                <a:blip r:embed="rId8"/>
                <a:stretch>
                  <a:fillRect l="-7273" b="-22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9614906" y="7723817"/>
                <a:ext cx="2630848" cy="16659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ase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4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  x  </a:t>
                </a:r>
                <a:r>
                  <a:rPr lang="en-US" sz="4000" dirty="0" smtClean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</a:t>
                </a:r>
                <a:r>
                  <a:rPr lang="en-US" sz="4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25</m:t>
                        </m:r>
                      </m:den>
                    </m:f>
                  </m:oMath>
                </a14:m>
                <a:endParaRPr lang="en-US" sz="4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4906" y="7723817"/>
                <a:ext cx="2630848" cy="166596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3906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/>
      <p:bldP spid="3" grpId="0"/>
      <p:bldP spid="4" grpId="0"/>
      <p:bldP spid="5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CF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0" y="813113"/>
            <a:ext cx="18288000" cy="988564"/>
            <a:chOff x="0" y="0"/>
            <a:chExt cx="6555032" cy="29395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555032" cy="293951"/>
            </a:xfrm>
            <a:custGeom>
              <a:avLst/>
              <a:gdLst/>
              <a:ahLst/>
              <a:cxnLst/>
              <a:rect l="l" t="t" r="r" b="b"/>
              <a:pathLst>
                <a:path w="6555032" h="293951">
                  <a:moveTo>
                    <a:pt x="0" y="0"/>
                  </a:moveTo>
                  <a:lnTo>
                    <a:pt x="6555032" y="0"/>
                  </a:lnTo>
                  <a:lnTo>
                    <a:pt x="6555032" y="293951"/>
                  </a:lnTo>
                  <a:lnTo>
                    <a:pt x="0" y="293951"/>
                  </a:lnTo>
                  <a:close/>
                </a:path>
              </a:pathLst>
            </a:custGeom>
            <a:solidFill>
              <a:srgbClr val="189F87"/>
            </a:solidFill>
          </p:spPr>
        </p:sp>
      </p:grpSp>
      <p:grpSp>
        <p:nvGrpSpPr>
          <p:cNvPr id="11" name="Group 2"/>
          <p:cNvGrpSpPr/>
          <p:nvPr/>
        </p:nvGrpSpPr>
        <p:grpSpPr>
          <a:xfrm>
            <a:off x="949391" y="2095500"/>
            <a:ext cx="16271809" cy="7467600"/>
            <a:chOff x="0" y="0"/>
            <a:chExt cx="2393585" cy="2845382"/>
          </a:xfrm>
        </p:grpSpPr>
        <p:sp>
          <p:nvSpPr>
            <p:cNvPr id="12" name="Freeform 3"/>
            <p:cNvSpPr/>
            <p:nvPr/>
          </p:nvSpPr>
          <p:spPr>
            <a:xfrm>
              <a:off x="0" y="0"/>
              <a:ext cx="2393585" cy="2845382"/>
            </a:xfrm>
            <a:custGeom>
              <a:avLst/>
              <a:gdLst/>
              <a:ahLst/>
              <a:cxnLst/>
              <a:rect l="l" t="t" r="r" b="b"/>
              <a:pathLst>
                <a:path w="2393585" h="2845382">
                  <a:moveTo>
                    <a:pt x="2269125" y="2845382"/>
                  </a:moveTo>
                  <a:lnTo>
                    <a:pt x="124460" y="2845382"/>
                  </a:lnTo>
                  <a:cubicBezTo>
                    <a:pt x="55880" y="2845382"/>
                    <a:pt x="0" y="2789502"/>
                    <a:pt x="0" y="272092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69125" y="0"/>
                  </a:lnTo>
                  <a:cubicBezTo>
                    <a:pt x="2337705" y="0"/>
                    <a:pt x="2393585" y="55880"/>
                    <a:pt x="2393585" y="124460"/>
                  </a:cubicBezTo>
                  <a:lnTo>
                    <a:pt x="2393585" y="2720922"/>
                  </a:lnTo>
                  <a:cubicBezTo>
                    <a:pt x="2393585" y="2789502"/>
                    <a:pt x="2337705" y="2845382"/>
                    <a:pt x="2269125" y="284538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3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308366">
            <a:off x="-433911" y="2046536"/>
            <a:ext cx="2374661" cy="2249451"/>
          </a:xfrm>
          <a:prstGeom prst="rect">
            <a:avLst/>
          </a:prstGeom>
        </p:spPr>
      </p:pic>
      <p:pic>
        <p:nvPicPr>
          <p:cNvPr id="14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274472">
            <a:off x="16086220" y="7840647"/>
            <a:ext cx="2334918" cy="221180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334000" y="922674"/>
            <a:ext cx="69929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(SGK - tr20): </a:t>
            </a:r>
            <a:r>
              <a:rPr lang="en-US" sz="44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  <a:endParaRPr lang="en-US" sz="4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905000" y="2095500"/>
                <a:ext cx="5353710" cy="18129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ase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c)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−2</m:t>
                                </m:r>
                              </m:num>
                              <m:den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11</m:t>
                        </m:r>
                      </m:sup>
                    </m:sSup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: x = 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−2</m:t>
                                </m:r>
                              </m:num>
                              <m:den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sup>
                    </m:sSup>
                  </m:oMath>
                </a14:m>
                <a:endParaRPr lang="en-US" sz="4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2095500"/>
                <a:ext cx="5353710" cy="1812932"/>
              </a:xfrm>
              <a:prstGeom prst="rect">
                <a:avLst/>
              </a:prstGeom>
              <a:blipFill rotWithShape="0">
                <a:blip r:embed="rId4"/>
                <a:stretch>
                  <a:fillRect l="-4100" b="-2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0287000" y="2077720"/>
                <a:ext cx="4734629" cy="18129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ase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d) x . (0,25)</a:t>
                </a:r>
                <a:r>
                  <a:rPr lang="en-US" sz="4000" baseline="30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6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sup>
                    </m:sSup>
                  </m:oMath>
                </a14:m>
                <a:endParaRPr lang="en-US" sz="4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00" y="2077720"/>
                <a:ext cx="4734629" cy="1812932"/>
              </a:xfrm>
              <a:prstGeom prst="rect">
                <a:avLst/>
              </a:prstGeom>
              <a:blipFill rotWithShape="0">
                <a:blip r:embed="rId5"/>
                <a:stretch>
                  <a:fillRect l="-4639" b="-2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476500" y="4202255"/>
                <a:ext cx="5715000" cy="41020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 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−2</m:t>
                                </m:r>
                              </m:num>
                              <m:den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11</m:t>
                        </m:r>
                      </m:sup>
                    </m:sSup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: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−2</m:t>
                                </m:r>
                              </m:num>
                              <m:den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fontAlgn="base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−2</m:t>
                                </m:r>
                              </m:num>
                              <m:den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r>
                  <a:rPr lang="en-US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500" y="4202255"/>
                <a:ext cx="5715000" cy="4102020"/>
              </a:xfrm>
              <a:prstGeom prst="rect">
                <a:avLst/>
              </a:prstGeom>
              <a:blipFill rotWithShape="0">
                <a:blip r:embed="rId6"/>
                <a:stretch>
                  <a:fillRect l="-3731" b="-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0820400" y="4166695"/>
                <a:ext cx="5178155" cy="42580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   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sup>
                    </m:sSup>
                  </m:oMath>
                </a14:m>
                <a:r>
                  <a:rPr lang="en-US" sz="4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sup>
                    </m:sSup>
                  </m:oMath>
                </a14:m>
                <a:endParaRPr lang="en-US" sz="4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fontAlgn="base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  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fontAlgn="base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  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16</m:t>
                        </m:r>
                      </m:den>
                    </m:f>
                  </m:oMath>
                </a14:m>
                <a:endParaRPr lang="en-US" sz="4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20400" y="4166695"/>
                <a:ext cx="5178155" cy="4258089"/>
              </a:xfrm>
              <a:prstGeom prst="rect">
                <a:avLst/>
              </a:prstGeom>
              <a:blipFill rotWithShape="0">
                <a:blip r:embed="rId7"/>
                <a:stretch>
                  <a:fillRect l="-4122" b="-7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9255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CF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09600" y="1714500"/>
            <a:ext cx="6279418" cy="4407009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013863" y="8079488"/>
            <a:ext cx="11911200" cy="1353738"/>
            <a:chOff x="1194473" y="4506"/>
            <a:chExt cx="2793172" cy="184755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5" name="Freeform 5"/>
            <p:cNvSpPr/>
            <p:nvPr/>
          </p:nvSpPr>
          <p:spPr>
            <a:xfrm>
              <a:off x="1194473" y="4506"/>
              <a:ext cx="2793172" cy="184755"/>
            </a:xfrm>
            <a:custGeom>
              <a:avLst/>
              <a:gdLst/>
              <a:ahLst/>
              <a:cxnLst/>
              <a:rect l="l" t="t" r="r" b="b"/>
              <a:pathLst>
                <a:path w="6555032" h="293951">
                  <a:moveTo>
                    <a:pt x="0" y="0"/>
                  </a:moveTo>
                  <a:lnTo>
                    <a:pt x="6555032" y="0"/>
                  </a:lnTo>
                  <a:lnTo>
                    <a:pt x="6555032" y="293951"/>
                  </a:lnTo>
                  <a:lnTo>
                    <a:pt x="0" y="293951"/>
                  </a:lnTo>
                  <a:close/>
                </a:path>
              </a:pathLst>
            </a:custGeom>
            <a:solidFill>
              <a:srgbClr val="FADECC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7620000" y="2628900"/>
            <a:ext cx="9372600" cy="5196040"/>
            <a:chOff x="0" y="0"/>
            <a:chExt cx="4366295" cy="245803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366295" cy="2458038"/>
            </a:xfrm>
            <a:custGeom>
              <a:avLst/>
              <a:gdLst/>
              <a:ahLst/>
              <a:cxnLst/>
              <a:rect l="l" t="t" r="r" b="b"/>
              <a:pathLst>
                <a:path w="4366295" h="2458038">
                  <a:moveTo>
                    <a:pt x="4241834" y="2458038"/>
                  </a:moveTo>
                  <a:lnTo>
                    <a:pt x="124460" y="2458038"/>
                  </a:lnTo>
                  <a:cubicBezTo>
                    <a:pt x="55880" y="2458038"/>
                    <a:pt x="0" y="2402158"/>
                    <a:pt x="0" y="233357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241835" y="0"/>
                  </a:lnTo>
                  <a:cubicBezTo>
                    <a:pt x="4310415" y="0"/>
                    <a:pt x="4366295" y="55880"/>
                    <a:pt x="4366295" y="124460"/>
                  </a:cubicBezTo>
                  <a:lnTo>
                    <a:pt x="4366295" y="2333578"/>
                  </a:lnTo>
                  <a:cubicBezTo>
                    <a:pt x="4366295" y="2402158"/>
                    <a:pt x="4310415" y="2458038"/>
                    <a:pt x="4241835" y="245803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3" name="TextBox 12"/>
          <p:cNvSpPr txBox="1"/>
          <p:nvPr/>
        </p:nvSpPr>
        <p:spPr>
          <a:xfrm>
            <a:off x="9164320" y="1011588"/>
            <a:ext cx="586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13863" y="2324100"/>
            <a:ext cx="5470891" cy="26154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800" dirty="0">
                <a:latin typeface="Arial" panose="020B0604020202020204" pitchFamily="34" charset="0"/>
                <a:cs typeface="Arial" panose="020B0604020202020204" pitchFamily="34" charset="0"/>
              </a:rPr>
              <a:t>Tính thể tích V của khối </a:t>
            </a:r>
            <a:r>
              <a:rPr lang="vi-VN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ru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vi-VN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ik </a:t>
            </a:r>
            <a:r>
              <a:rPr lang="vi-VN" sz="3800" dirty="0">
                <a:latin typeface="Arial" panose="020B0604020202020204" pitchFamily="34" charset="0"/>
                <a:cs typeface="Arial" panose="020B0604020202020204" pitchFamily="34" charset="0"/>
              </a:rPr>
              <a:t>hình lập phương có cạnh dài 5,5 </a:t>
            </a:r>
            <a:r>
              <a:rPr lang="vi-VN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/>
          <p:nvPr/>
        </p:nvPicPr>
        <p:blipFill>
          <a:blip r:embed="rId4"/>
          <a:stretch>
            <a:fillRect/>
          </a:stretch>
        </p:blipFill>
        <p:spPr>
          <a:xfrm>
            <a:off x="10945495" y="2828344"/>
            <a:ext cx="2721610" cy="288880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9601200" y="5822501"/>
            <a:ext cx="6809105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800" dirty="0">
                <a:latin typeface="Arial" panose="020B0604020202020204" pitchFamily="34" charset="0"/>
                <a:cs typeface="Arial" panose="020B0604020202020204" pitchFamily="34" charset="0"/>
              </a:rPr>
              <a:t>Em hãy nêu lại công thức tính thể tích hình lập phương?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Callout 16"/>
          <p:cNvSpPr/>
          <p:nvPr/>
        </p:nvSpPr>
        <p:spPr>
          <a:xfrm>
            <a:off x="7924800" y="4591489"/>
            <a:ext cx="2076951" cy="1178334"/>
          </a:xfrm>
          <a:prstGeom prst="wedgeEllipseCallout">
            <a:avLst>
              <a:gd name="adj1" fmla="val 39967"/>
              <a:gd name="adj2" fmla="val 53414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369" y="6059248"/>
            <a:ext cx="1241340" cy="13731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69218" y="8371636"/>
                <a:ext cx="1208478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 = a × a × a = 5,5 × 5,5 × 5,5 = 166,375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400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cm</m:t>
                        </m:r>
                      </m:e>
                      <m:sup>
                        <m:r>
                          <a:rPr lang="en-US" sz="4400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sz="44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218" y="8371636"/>
                <a:ext cx="12084782" cy="769441"/>
              </a:xfrm>
              <a:prstGeom prst="rect">
                <a:avLst/>
              </a:prstGeom>
              <a:blipFill rotWithShape="0">
                <a:blip r:embed="rId6"/>
                <a:stretch>
                  <a:fillRect l="-959" t="-16535" r="-908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Curved Connector 20"/>
          <p:cNvCxnSpPr/>
          <p:nvPr/>
        </p:nvCxnSpPr>
        <p:spPr>
          <a:xfrm rot="10800000" flipV="1">
            <a:off x="13098646" y="7883114"/>
            <a:ext cx="2979555" cy="917986"/>
          </a:xfrm>
          <a:prstGeom prst="curved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17" grpId="0" animBg="1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82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514600" y="419100"/>
            <a:ext cx="13520771" cy="948912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65439">
            <a:off x="430507" y="7956515"/>
            <a:ext cx="4496543" cy="21665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59985" y="1485900"/>
            <a:ext cx="1143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4 (SGK - tr21):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(0,25)</a:t>
            </a:r>
            <a:r>
              <a:rPr lang="en-US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; (0,125)</a:t>
            </a:r>
            <a:r>
              <a:rPr lang="en-US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; (0,0625)</a:t>
            </a:r>
            <a:r>
              <a:rPr lang="en-US" sz="4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lũy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0,5.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33700" y="3783806"/>
            <a:ext cx="304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151435" y="3507117"/>
                <a:ext cx="6590650" cy="16565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ase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(0,25)</a:t>
                </a:r>
                <a:r>
                  <a:rPr lang="en-US" sz="4000" baseline="30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8 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sup>
                    </m:sSup>
                  </m:oMath>
                </a14:m>
                <a:r>
                  <a:rPr lang="en-US" sz="4000" baseline="30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16</m:t>
                        </m:r>
                      </m:sup>
                    </m:sSup>
                  </m:oMath>
                </a14:m>
                <a:r>
                  <a:rPr lang="en-US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 0,5</a:t>
                </a:r>
                <a:r>
                  <a:rPr lang="en-US" sz="4000" baseline="30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16</a:t>
                </a:r>
                <a:r>
                  <a:rPr lang="en-US" sz="4000" dirty="0" smtClean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1435" y="3507117"/>
                <a:ext cx="6590650" cy="1656544"/>
              </a:xfrm>
              <a:prstGeom prst="rect">
                <a:avLst/>
              </a:prstGeom>
              <a:blipFill rotWithShape="0">
                <a:blip r:embed="rId6"/>
                <a:stretch>
                  <a:fillRect l="-3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151435" y="5258586"/>
                <a:ext cx="6934200" cy="11351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(0,125)</a:t>
                </a:r>
                <a:r>
                  <a:rPr lang="en-US" sz="4000" baseline="30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4 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8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12</m:t>
                        </m:r>
                      </m:sup>
                    </m:sSup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0,5</a:t>
                </a:r>
                <a:r>
                  <a:rPr lang="en-US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12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1435" y="5258586"/>
                <a:ext cx="6934200" cy="1135119"/>
              </a:xfrm>
              <a:prstGeom prst="rect">
                <a:avLst/>
              </a:prstGeom>
              <a:blipFill rotWithShape="0">
                <a:blip r:embed="rId7"/>
                <a:stretch>
                  <a:fillRect l="-3076" b="-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151435" y="6375925"/>
                <a:ext cx="7877430" cy="16565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(0,0625)</a:t>
                </a:r>
                <a:r>
                  <a:rPr lang="en-US" sz="4000" baseline="30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16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sup>
                    </m:sSup>
                  </m:oMath>
                </a14:m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 0,5</a:t>
                </a:r>
                <a:r>
                  <a:rPr lang="en-US" sz="4000" baseline="30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8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1435" y="6375925"/>
                <a:ext cx="7877430" cy="1656544"/>
              </a:xfrm>
              <a:prstGeom prst="rect">
                <a:avLst/>
              </a:prstGeom>
              <a:blipFill rotWithShape="0">
                <a:blip r:embed="rId8"/>
                <a:stretch>
                  <a:fillRect l="-2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376138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4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0" y="9466902"/>
            <a:ext cx="18288000" cy="820098"/>
            <a:chOff x="0" y="0"/>
            <a:chExt cx="6555032" cy="29395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555032" cy="293951"/>
            </a:xfrm>
            <a:custGeom>
              <a:avLst/>
              <a:gdLst/>
              <a:ahLst/>
              <a:cxnLst/>
              <a:rect l="l" t="t" r="r" b="b"/>
              <a:pathLst>
                <a:path w="6555032" h="293951">
                  <a:moveTo>
                    <a:pt x="0" y="0"/>
                  </a:moveTo>
                  <a:lnTo>
                    <a:pt x="6555032" y="0"/>
                  </a:lnTo>
                  <a:lnTo>
                    <a:pt x="6555032" y="293951"/>
                  </a:lnTo>
                  <a:lnTo>
                    <a:pt x="0" y="293951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77776">
            <a:off x="15319168" y="977818"/>
            <a:ext cx="1883634" cy="2227954"/>
          </a:xfrm>
          <a:prstGeom prst="rect">
            <a:avLst/>
          </a:prstGeom>
        </p:spPr>
      </p:pic>
      <p:pic>
        <p:nvPicPr>
          <p:cNvPr id="10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37902">
            <a:off x="758615" y="553989"/>
            <a:ext cx="2536797" cy="229695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22441" y="1406653"/>
            <a:ext cx="81647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6(SGK - tr21):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057400" y="3277833"/>
                <a:ext cx="5531066" cy="14588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  <m:sSup>
                      <m:sSup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func>
                          <m:func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: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7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e>
                      <m: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sup>
                    </m:sSup>
                  </m:oMath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3277833"/>
                <a:ext cx="5531066" cy="1458861"/>
              </a:xfrm>
              <a:prstGeom prst="rect">
                <a:avLst/>
              </a:prstGeom>
              <a:blipFill rotWithShape="0">
                <a:blip r:embed="rId6"/>
                <a:stretch>
                  <a:fillRect l="-39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057400" y="5578012"/>
                <a:ext cx="4642361" cy="14588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p>
                        </m:sSup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func>
                              <m:funcPr>
                                <m:ctrlP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: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4800" i="1"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4800" i="1">
                                            <a:effectLst/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4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7</m:t>
                                        </m:r>
                                      </m:num>
                                      <m:den>
                                        <m:r>
                                          <a:rPr lang="en-US" sz="4800" i="1">
                                            <a:effectLst/>
                                            <a:latin typeface="Cambria Math" panose="02040503050406030204" pitchFamily="18" charset="0"/>
                                            <a:ea typeface="Calibri" panose="020F0502020204030204" pitchFamily="34" charset="0"/>
                                            <a:cs typeface="Times New Roman" panose="02020603050405020304" pitchFamily="18" charset="0"/>
                                          </a:rPr>
                                          <m:t>8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</m:e>
                          <m:sup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d>
                    <m:r>
                      <a:rPr lang="en-US" sz="4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5578012"/>
                <a:ext cx="4642361" cy="1458861"/>
              </a:xfrm>
              <a:prstGeom prst="rect">
                <a:avLst/>
              </a:prstGeom>
              <a:blipFill rotWithShape="0">
                <a:blip r:embed="rId7"/>
                <a:stretch>
                  <a:fillRect l="-4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2087880" y="7930586"/>
            <a:ext cx="79784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 [(0,6)</a:t>
            </a:r>
            <a:r>
              <a:rPr lang="en-US" sz="40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. (0,6)</a:t>
            </a:r>
            <a:r>
              <a:rPr lang="en-US" sz="40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] : [ (0,6)</a:t>
            </a:r>
            <a:r>
              <a:rPr lang="en-US" sz="40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. (0,6)</a:t>
            </a:r>
            <a:r>
              <a:rPr lang="en-US" sz="40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]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7804820" y="2846084"/>
                <a:ext cx="6747681" cy="18129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ase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4800" dirty="0" smtClean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800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4800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7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8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sup>
                    </m:sSup>
                  </m:oMath>
                </a14:m>
                <a:r>
                  <a:rPr lang="en-US" sz="4800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800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4800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7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8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US" sz="4800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800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4800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7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8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800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48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49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4820" y="2846084"/>
                <a:ext cx="6747681" cy="1812932"/>
              </a:xfrm>
              <a:prstGeom prst="rect">
                <a:avLst/>
              </a:prstGeom>
              <a:blipFill rotWithShape="0">
                <a:blip r:embed="rId8"/>
                <a:stretch>
                  <a:fillRect l="-4065" b="-63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7804820" y="5394351"/>
                <a:ext cx="4981492" cy="13436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dirty="0" smtClean="0">
                    <a:solidFill>
                      <a:srgbClr val="00206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8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  <m:r>
                      <a:rPr lang="en-US" sz="48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  <m:f>
                      <m:fPr>
                        <m:ctrlPr>
                          <a:rPr lang="en-US" sz="48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8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800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7</m:t>
                                </m:r>
                              </m:num>
                              <m:den>
                                <m:r>
                                  <a:rPr lang="en-US" sz="4800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8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8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800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49</m:t>
                        </m:r>
                      </m:num>
                      <m:den>
                        <m:r>
                          <a:rPr lang="en-US" sz="48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64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4820" y="5394351"/>
                <a:ext cx="4981492" cy="1343638"/>
              </a:xfrm>
              <a:prstGeom prst="rect">
                <a:avLst/>
              </a:prstGeom>
              <a:blipFill rotWithShape="0">
                <a:blip r:embed="rId9"/>
                <a:stretch>
                  <a:fillRect l="-5508" b="-8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9906000" y="7990858"/>
            <a:ext cx="71307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(0,6)</a:t>
            </a:r>
            <a:r>
              <a:rPr lang="en-US" sz="4000" baseline="30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11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: (0,6)</a:t>
            </a:r>
            <a:r>
              <a:rPr lang="en-US" sz="4000" baseline="30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= (0,6)</a:t>
            </a:r>
            <a:r>
              <a:rPr lang="en-US" sz="4000" baseline="30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= 0,36</a:t>
            </a:r>
            <a:endParaRPr lang="en-US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CF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35689" y="2095500"/>
            <a:ext cx="7174337" cy="3574556"/>
            <a:chOff x="0" y="0"/>
            <a:chExt cx="3715773" cy="12128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15773" cy="1212833"/>
            </a:xfrm>
            <a:custGeom>
              <a:avLst/>
              <a:gdLst/>
              <a:ahLst/>
              <a:cxnLst/>
              <a:rect l="l" t="t" r="r" b="b"/>
              <a:pathLst>
                <a:path w="3715773" h="1212833">
                  <a:moveTo>
                    <a:pt x="3591313" y="1212833"/>
                  </a:moveTo>
                  <a:lnTo>
                    <a:pt x="124460" y="1212833"/>
                  </a:lnTo>
                  <a:cubicBezTo>
                    <a:pt x="55880" y="1212833"/>
                    <a:pt x="0" y="1156953"/>
                    <a:pt x="0" y="108837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1313" y="0"/>
                  </a:lnTo>
                  <a:cubicBezTo>
                    <a:pt x="3659893" y="0"/>
                    <a:pt x="3715773" y="55880"/>
                    <a:pt x="3715773" y="124460"/>
                  </a:cubicBezTo>
                  <a:lnTo>
                    <a:pt x="3715773" y="1088373"/>
                  </a:lnTo>
                  <a:cubicBezTo>
                    <a:pt x="3715773" y="1156954"/>
                    <a:pt x="3659893" y="1212833"/>
                    <a:pt x="3591313" y="121283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635689" y="6057124"/>
            <a:ext cx="7174337" cy="3574556"/>
            <a:chOff x="0" y="0"/>
            <a:chExt cx="3715773" cy="121283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715773" cy="1212833"/>
            </a:xfrm>
            <a:custGeom>
              <a:avLst/>
              <a:gdLst/>
              <a:ahLst/>
              <a:cxnLst/>
              <a:rect l="l" t="t" r="r" b="b"/>
              <a:pathLst>
                <a:path w="3715773" h="1212833">
                  <a:moveTo>
                    <a:pt x="3591313" y="1212833"/>
                  </a:moveTo>
                  <a:lnTo>
                    <a:pt x="124460" y="1212833"/>
                  </a:lnTo>
                  <a:cubicBezTo>
                    <a:pt x="55880" y="1212833"/>
                    <a:pt x="0" y="1156953"/>
                    <a:pt x="0" y="108837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1313" y="0"/>
                  </a:lnTo>
                  <a:cubicBezTo>
                    <a:pt x="3659893" y="0"/>
                    <a:pt x="3715773" y="55880"/>
                    <a:pt x="3715773" y="124460"/>
                  </a:cubicBezTo>
                  <a:lnTo>
                    <a:pt x="3715773" y="1088373"/>
                  </a:lnTo>
                  <a:cubicBezTo>
                    <a:pt x="3715773" y="1156954"/>
                    <a:pt x="3659893" y="1212833"/>
                    <a:pt x="3591313" y="121283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208663" y="6064744"/>
            <a:ext cx="7174337" cy="3574556"/>
            <a:chOff x="0" y="0"/>
            <a:chExt cx="3715773" cy="121283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715773" cy="1212833"/>
            </a:xfrm>
            <a:custGeom>
              <a:avLst/>
              <a:gdLst/>
              <a:ahLst/>
              <a:cxnLst/>
              <a:rect l="l" t="t" r="r" b="b"/>
              <a:pathLst>
                <a:path w="3715773" h="1212833">
                  <a:moveTo>
                    <a:pt x="3591313" y="1212833"/>
                  </a:moveTo>
                  <a:lnTo>
                    <a:pt x="124460" y="1212833"/>
                  </a:lnTo>
                  <a:cubicBezTo>
                    <a:pt x="55880" y="1212833"/>
                    <a:pt x="0" y="1156953"/>
                    <a:pt x="0" y="108837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1313" y="0"/>
                  </a:lnTo>
                  <a:cubicBezTo>
                    <a:pt x="3659893" y="0"/>
                    <a:pt x="3715773" y="55880"/>
                    <a:pt x="3715773" y="124460"/>
                  </a:cubicBezTo>
                  <a:lnTo>
                    <a:pt x="3715773" y="1088373"/>
                  </a:lnTo>
                  <a:cubicBezTo>
                    <a:pt x="3715773" y="1156954"/>
                    <a:pt x="3659893" y="1212833"/>
                    <a:pt x="3591313" y="121283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9208663" y="2095500"/>
            <a:ext cx="7174337" cy="3574556"/>
            <a:chOff x="0" y="0"/>
            <a:chExt cx="3715773" cy="121283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715773" cy="1212833"/>
            </a:xfrm>
            <a:custGeom>
              <a:avLst/>
              <a:gdLst/>
              <a:ahLst/>
              <a:cxnLst/>
              <a:rect l="l" t="t" r="r" b="b"/>
              <a:pathLst>
                <a:path w="3715773" h="1212833">
                  <a:moveTo>
                    <a:pt x="3591313" y="1212833"/>
                  </a:moveTo>
                  <a:lnTo>
                    <a:pt x="124460" y="1212833"/>
                  </a:lnTo>
                  <a:cubicBezTo>
                    <a:pt x="55880" y="1212833"/>
                    <a:pt x="0" y="1156953"/>
                    <a:pt x="0" y="108837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591313" y="0"/>
                  </a:lnTo>
                  <a:cubicBezTo>
                    <a:pt x="3659893" y="0"/>
                    <a:pt x="3715773" y="55880"/>
                    <a:pt x="3715773" y="124460"/>
                  </a:cubicBezTo>
                  <a:lnTo>
                    <a:pt x="3715773" y="1088373"/>
                  </a:lnTo>
                  <a:cubicBezTo>
                    <a:pt x="3715773" y="1156954"/>
                    <a:pt x="3659893" y="1212833"/>
                    <a:pt x="3591313" y="121283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2" name="TextBox 22"/>
          <p:cNvSpPr txBox="1"/>
          <p:nvPr/>
        </p:nvSpPr>
        <p:spPr>
          <a:xfrm>
            <a:off x="1635689" y="704165"/>
            <a:ext cx="10792424" cy="987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679"/>
              </a:lnSpc>
            </a:pP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(SGK - tr21):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836420">
            <a:off x="15526655" y="760476"/>
            <a:ext cx="1684055" cy="1886159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20741" y="7210361"/>
            <a:ext cx="1712859" cy="16225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2133600" y="2369476"/>
                <a:ext cx="2131161" cy="12454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sz="4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4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</m:e>
                          <m:sup>
                            <m:r>
                              <a:rPr lang="en-US" sz="4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sup>
                        </m:sSup>
                      </m:num>
                      <m:den>
                        <m:r>
                          <a:rPr lang="en-US" sz="4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e>
                          <m:sup>
                            <m:r>
                              <a:rPr lang="en-US" sz="4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en-US" sz="4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8</m:t>
                            </m:r>
                          </m:e>
                          <m:sup>
                            <m:r>
                              <a:rPr lang="en-US" sz="4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2369476"/>
                <a:ext cx="2131161" cy="1245406"/>
              </a:xfrm>
              <a:prstGeom prst="rect">
                <a:avLst/>
              </a:prstGeom>
              <a:blipFill rotWithShape="0">
                <a:blip r:embed="rId6"/>
                <a:stretch>
                  <a:fillRect l="-10000" b="-4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9663962" y="2370759"/>
                <a:ext cx="3269293" cy="12441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(−2</m:t>
                        </m:r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.(−2</m:t>
                        </m:r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sup>
                        </m:sSup>
                      </m:num>
                      <m:den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3.</m:t>
                        </m:r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sup>
                        </m:sSup>
                      </m:den>
                    </m:f>
                  </m:oMath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3962" y="2370759"/>
                <a:ext cx="3269293" cy="1244123"/>
              </a:xfrm>
              <a:prstGeom prst="rect">
                <a:avLst/>
              </a:prstGeom>
              <a:blipFill rotWithShape="0">
                <a:blip r:embed="rId7"/>
                <a:stretch>
                  <a:fillRect l="-6518" b="-4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2133600" y="6365605"/>
                <a:ext cx="3536994" cy="13475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(0,2</m:t>
                        </m:r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.(0,09</m:t>
                        </m:r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(0,2</m:t>
                        </m:r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sup>
                        </m:s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.(0,3</m:t>
                        </m:r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</m:den>
                    </m:f>
                  </m:oMath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6365605"/>
                <a:ext cx="3536994" cy="1347548"/>
              </a:xfrm>
              <a:prstGeom prst="rect">
                <a:avLst/>
              </a:prstGeom>
              <a:blipFill rotWithShape="0">
                <a:blip r:embed="rId8"/>
                <a:stretch>
                  <a:fillRect l="-6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9687826" y="6463644"/>
                <a:ext cx="2932085" cy="12495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e>
                          <m:sup>
                            <m: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7826" y="6463644"/>
                <a:ext cx="2932085" cy="1249509"/>
              </a:xfrm>
              <a:prstGeom prst="rect">
                <a:avLst/>
              </a:prstGeom>
              <a:blipFill rotWithShape="0">
                <a:blip r:embed="rId9"/>
                <a:stretch>
                  <a:fillRect l="-7277" b="-4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910773"/>
            <a:ext cx="6010157" cy="152690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906" y="4116157"/>
            <a:ext cx="4890238" cy="113107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0" y="8034128"/>
            <a:ext cx="6035557" cy="131207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576" y="7958314"/>
            <a:ext cx="2284449" cy="112517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8600" y="7857165"/>
            <a:ext cx="2256604" cy="207567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7212" y="8034128"/>
            <a:ext cx="891868" cy="2013249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9" grpId="0"/>
      <p:bldP spid="30" grpId="0"/>
      <p:bldP spid="31" grpId="0"/>
      <p:bldP spid="3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CF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196655" flipH="1">
            <a:off x="675571" y="2427968"/>
            <a:ext cx="2494069" cy="1650620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0" y="876300"/>
            <a:ext cx="18303240" cy="1359965"/>
            <a:chOff x="0" y="0"/>
            <a:chExt cx="6555032" cy="293951"/>
          </a:xfrm>
          <a:solidFill>
            <a:schemeClr val="bg1"/>
          </a:solidFill>
        </p:grpSpPr>
        <p:sp>
          <p:nvSpPr>
            <p:cNvPr id="22" name="Freeform 22"/>
            <p:cNvSpPr/>
            <p:nvPr/>
          </p:nvSpPr>
          <p:spPr>
            <a:xfrm>
              <a:off x="0" y="0"/>
              <a:ext cx="6555032" cy="293951"/>
            </a:xfrm>
            <a:custGeom>
              <a:avLst/>
              <a:gdLst/>
              <a:ahLst/>
              <a:cxnLst/>
              <a:rect l="l" t="t" r="r" b="b"/>
              <a:pathLst>
                <a:path w="6555032" h="293951">
                  <a:moveTo>
                    <a:pt x="0" y="0"/>
                  </a:moveTo>
                  <a:lnTo>
                    <a:pt x="6555032" y="0"/>
                  </a:lnTo>
                  <a:lnTo>
                    <a:pt x="6555032" y="293951"/>
                  </a:lnTo>
                  <a:lnTo>
                    <a:pt x="0" y="293951"/>
                  </a:lnTo>
                  <a:close/>
                </a:path>
              </a:pathLst>
            </a:custGeom>
            <a:grpFill/>
          </p:spPr>
        </p:sp>
      </p:grpSp>
      <p:sp>
        <p:nvSpPr>
          <p:cNvPr id="34" name="TextBox 33"/>
          <p:cNvSpPr txBox="1"/>
          <p:nvPr/>
        </p:nvSpPr>
        <p:spPr>
          <a:xfrm>
            <a:off x="5791200" y="1002284"/>
            <a:ext cx="7391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376367" y="2899336"/>
            <a:ext cx="114826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(SGK -tr21).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281396" y="3924300"/>
            <a:ext cx="1348875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lnSpc>
                <a:spcPct val="150000"/>
              </a:lnSpc>
              <a:buAutoNum type="alphaLcParenR"/>
            </a:pP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5,97. 10</a:t>
            </a:r>
            <a:r>
              <a:rPr lang="en-US" sz="3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kg,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Trăng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7,35. 10</a:t>
            </a:r>
            <a:r>
              <a:rPr lang="en-US" sz="3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kg.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Trăng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indent="-742950" algn="just">
              <a:lnSpc>
                <a:spcPct val="150000"/>
              </a:lnSpc>
              <a:buAutoNum type="alphaLcParenR"/>
            </a:pP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Sao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Mộc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8,27. 10</a:t>
            </a:r>
            <a:r>
              <a:rPr lang="en-US" sz="3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km, Sao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Vương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3,09. 10</a:t>
            </a:r>
            <a:r>
              <a:rPr lang="en-US" sz="3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km. Sao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gần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9249" y="5981700"/>
            <a:ext cx="4723708" cy="47237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1708" y="786537"/>
            <a:ext cx="3506292" cy="31377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4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14400" y="723900"/>
            <a:ext cx="5159944" cy="2880187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0" y="9466902"/>
            <a:ext cx="18288000" cy="820098"/>
            <a:chOff x="0" y="0"/>
            <a:chExt cx="6555032" cy="29395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555032" cy="293951"/>
            </a:xfrm>
            <a:custGeom>
              <a:avLst/>
              <a:gdLst/>
              <a:ahLst/>
              <a:cxnLst/>
              <a:rect l="l" t="t" r="r" b="b"/>
              <a:pathLst>
                <a:path w="6555032" h="293951">
                  <a:moveTo>
                    <a:pt x="0" y="0"/>
                  </a:moveTo>
                  <a:lnTo>
                    <a:pt x="6555032" y="0"/>
                  </a:lnTo>
                  <a:lnTo>
                    <a:pt x="6555032" y="293951"/>
                  </a:lnTo>
                  <a:lnTo>
                    <a:pt x="0" y="293951"/>
                  </a:lnTo>
                  <a:close/>
                </a:path>
              </a:pathLst>
            </a:custGeom>
            <a:solidFill>
              <a:srgbClr val="FADECC"/>
            </a:solidFill>
          </p:spPr>
        </p:sp>
      </p:grpSp>
      <p:sp>
        <p:nvSpPr>
          <p:cNvPr id="13" name="TextBox 12"/>
          <p:cNvSpPr txBox="1"/>
          <p:nvPr/>
        </p:nvSpPr>
        <p:spPr>
          <a:xfrm>
            <a:off x="1828800" y="1669783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1"/>
              </a:ext>
            </a:extLst>
          </a:blip>
          <a:srcRect/>
          <a:stretch>
            <a:fillRect/>
          </a:stretch>
        </p:blipFill>
        <p:spPr>
          <a:xfrm>
            <a:off x="11963400" y="7791613"/>
            <a:ext cx="1857453" cy="159065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5944" y="7145546"/>
            <a:ext cx="1187164" cy="267983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28800" y="3825580"/>
            <a:ext cx="14259085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</a:t>
            </a:r>
            <a:r>
              <a:rPr lang="en-US" sz="36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Tổng</a:t>
            </a: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khối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lượng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Trái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Đất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Mặt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Trăng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fontAlgn="base">
              <a:lnSpc>
                <a:spcPct val="150000"/>
              </a:lnSpc>
              <a:spcAft>
                <a:spcPts val="0"/>
              </a:spcAft>
            </a:pP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5,97 .10</a:t>
            </a:r>
            <a:r>
              <a:rPr lang="en-US" sz="36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24 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+ 7,35 . 10</a:t>
            </a:r>
            <a:r>
              <a:rPr lang="en-US" sz="36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22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 =  597 .10</a:t>
            </a:r>
            <a:r>
              <a:rPr lang="en-US" sz="36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22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+ 7,35 . 10</a:t>
            </a:r>
            <a:r>
              <a:rPr lang="en-US" sz="36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22 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604,35 .10</a:t>
            </a:r>
            <a:r>
              <a:rPr lang="en-US" sz="36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22 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(kg)</a:t>
            </a:r>
            <a:endParaRPr lang="en-US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fontAlgn="base">
              <a:lnSpc>
                <a:spcPct val="150000"/>
              </a:lnSpc>
              <a:spcAft>
                <a:spcPts val="0"/>
              </a:spcAft>
            </a:pP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Vậy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tổng</a:t>
            </a: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khối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lượng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Trái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Đất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Mặt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Trăng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604,35 .10</a:t>
            </a:r>
            <a:r>
              <a:rPr lang="en-US" sz="3600" baseline="30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22 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kg.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5944" y="1390803"/>
            <a:ext cx="3488648" cy="28548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0" y="80531"/>
            <a:ext cx="4299568" cy="38476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808480" y="6939280"/>
                <a:ext cx="9469120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lnSpc>
                    <a:spcPct val="150000"/>
                  </a:lnSpc>
                </a:pPr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: 8,27 .10</a:t>
                </a:r>
                <a:r>
                  <a:rPr lang="en-US" sz="3600" baseline="30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8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= 0,827 .10</a:t>
                </a:r>
                <a:r>
                  <a:rPr lang="en-US" sz="3600" baseline="30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9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&lt; 3,09 .10</a:t>
                </a:r>
                <a:r>
                  <a:rPr lang="en-US" sz="3600" baseline="30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9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Sao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Mộc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ở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gần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Trái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Đất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hơn</a:t>
                </a:r>
                <a:r>
                  <a:rPr lang="en-US" sz="3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8480" y="6939280"/>
                <a:ext cx="9469120" cy="1754326"/>
              </a:xfrm>
              <a:prstGeom prst="rect">
                <a:avLst/>
              </a:prstGeom>
              <a:blipFill rotWithShape="0">
                <a:blip r:embed="rId45"/>
                <a:stretch>
                  <a:fillRect l="-1996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4030493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D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5385392"/>
            <a:ext cx="18289586" cy="49016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655669" y="1559016"/>
            <a:ext cx="6006131" cy="1523494"/>
          </a:xfrm>
          <a:prstGeom prst="rect">
            <a:avLst/>
          </a:prstGeom>
          <a:noFill/>
        </p:spPr>
        <p:txBody>
          <a:bodyPr wrap="none" lIns="137160" tIns="68580" rIns="137160" bIns="68580">
            <a:spAutoFit/>
          </a:bodyPr>
          <a:lstStyle/>
          <a:p>
            <a:pPr algn="ctr"/>
            <a:r>
              <a:rPr lang="en-US" sz="9000" b="1" dirty="0">
                <a:ln w="9525">
                  <a:noFill/>
                  <a:prstDash val="solid"/>
                </a:ln>
                <a:solidFill>
                  <a:prstClr val="black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TRÒ CHƠI</a:t>
            </a:r>
          </a:p>
        </p:txBody>
      </p:sp>
      <p:sp>
        <p:nvSpPr>
          <p:cNvPr id="6" name="Rectangle 5"/>
          <p:cNvSpPr/>
          <p:nvPr/>
        </p:nvSpPr>
        <p:spPr>
          <a:xfrm>
            <a:off x="7993226" y="3018172"/>
            <a:ext cx="9331016" cy="3970318"/>
          </a:xfrm>
          <a:prstGeom prst="rect">
            <a:avLst/>
          </a:prstGeom>
          <a:noFill/>
        </p:spPr>
        <p:txBody>
          <a:bodyPr wrap="none" lIns="137160" tIns="68580" rIns="137160" bIns="68580">
            <a:spAutoFit/>
          </a:bodyPr>
          <a:lstStyle/>
          <a:p>
            <a:pPr algn="ctr"/>
            <a:r>
              <a:rPr lang="en-US" sz="24900" b="1" dirty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ÚP LY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875" y="1886198"/>
            <a:ext cx="6051735" cy="649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03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2.5E-6 -0.1807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05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0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5E-6 -0.00324 C -0.00716 0.05857 0.12526 0.15787 0.11823 0.22037 C 0.06263 0.25185 -0.05339 0.33472 -0.10899 0.36621 C -0.13386 0.33658 -0.24401 0.15347 -0.26914 0.12385 C -0.32696 0.13959 -0.37643 0.16898 -0.43594 0.14931 " pathEditMode="relative" rAng="0" ptsTypes="AAAAA">
                                      <p:cBhvr>
                                        <p:cTn id="13" dur="175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72" y="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utou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5385392"/>
            <a:ext cx="18289586" cy="4901609"/>
          </a:xfrm>
          <a:prstGeom prst="rect">
            <a:avLst/>
          </a:prstGeom>
        </p:spPr>
      </p:pic>
      <p:sp>
        <p:nvSpPr>
          <p:cNvPr id="61" name="Rectangle 60"/>
          <p:cNvSpPr/>
          <p:nvPr/>
        </p:nvSpPr>
        <p:spPr>
          <a:xfrm>
            <a:off x="13258562" y="8077200"/>
            <a:ext cx="3657600" cy="933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4200" b="1" noProof="1"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  <a:t>Câu 4</a:t>
            </a: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644" y="3817545"/>
            <a:ext cx="2743439" cy="29423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85562" y="8077200"/>
            <a:ext cx="3657600" cy="933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4200" b="1" noProof="1"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  <a:t>Câu 1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644" y="3817545"/>
            <a:ext cx="2743439" cy="2942358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4876562" y="8077200"/>
            <a:ext cx="3657600" cy="933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4200" b="1" noProof="1"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  <a:t>Câu 2</a:t>
            </a: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644" y="3817545"/>
            <a:ext cx="2743439" cy="2942358"/>
          </a:xfrm>
          <a:prstGeom prst="rect">
            <a:avLst/>
          </a:prstGeom>
        </p:spPr>
      </p:pic>
      <p:sp>
        <p:nvSpPr>
          <p:cNvPr id="59" name="Rectangle 58"/>
          <p:cNvSpPr/>
          <p:nvPr/>
        </p:nvSpPr>
        <p:spPr>
          <a:xfrm>
            <a:off x="9067562" y="8077200"/>
            <a:ext cx="3657600" cy="933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4200" b="1" noProof="1"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  <a:t>Câu 3</a:t>
            </a: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644" y="3817545"/>
            <a:ext cx="2743439" cy="2942358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886400" y="1912103"/>
            <a:ext cx="1255923" cy="1255923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6077400" y="1912103"/>
            <a:ext cx="1255923" cy="1255923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10268400" y="1912103"/>
            <a:ext cx="1255923" cy="1255923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" name="Oval 13"/>
          <p:cNvSpPr/>
          <p:nvPr/>
        </p:nvSpPr>
        <p:spPr>
          <a:xfrm>
            <a:off x="14459400" y="1912103"/>
            <a:ext cx="1255923" cy="1255923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" name="Rectangle 2">
            <a:hlinkClick r:id="" action="ppaction://hlinkshowjump?jump=nextslide"/>
          </p:cNvPr>
          <p:cNvSpPr/>
          <p:nvPr/>
        </p:nvSpPr>
        <p:spPr>
          <a:xfrm>
            <a:off x="6329191" y="7224671"/>
            <a:ext cx="4808864" cy="1097280"/>
          </a:xfrm>
          <a:prstGeom prst="rect">
            <a:avLst/>
          </a:prstGeom>
          <a:solidFill>
            <a:srgbClr val="FFC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 b="1" noProof="1">
                <a:solidFill>
                  <a:prstClr val="black"/>
                </a:solidFill>
                <a:cs typeface="Arial" panose="020B0604020202020204" pitchFamily="34" charset="0"/>
              </a:rPr>
              <a:t>Bắt đầu</a:t>
            </a:r>
          </a:p>
        </p:txBody>
      </p:sp>
    </p:spTree>
    <p:extLst>
      <p:ext uri="{BB962C8B-B14F-4D97-AF65-F5344CB8AC3E}">
        <p14:creationId xmlns:p14="http://schemas.microsoft.com/office/powerpoint/2010/main" val="37745604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 -0.23241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62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xit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5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3.33333E-6 -0.23241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62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3.33333E-6 -0.25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xit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5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3.33333E-6 -0.23241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62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4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-3.33333E-6 -0.25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0" presetClass="exit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500" fill="hold"/>
                                        <p:tgtEl>
                                          <p:spTgt spid="6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44444E-6 L 1.11022E-16 -0.23241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62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4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7037E-7 L 1.11022E-16 -0.25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0" presetClass="exit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C 0.05013 0.00185 0.10338 0.12199 0.1539 0.12407 C 0.23372 0.1331 0.40794 0.01226 0.48711 0.02152 C 0.55885 0.0368 0.61536 -0.01505 0.68906 0.00046 " pathEditMode="fixed" rAng="0" ptsTypes="AAAA">
                                      <p:cBhvr>
                                        <p:cTn id="4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53" y="611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1.11111E-6 C 0.06862 0.07153 0.16367 0.17245 0.23268 0.24514 C 0.21354 0.16829 0.18177 0.10231 0.15664 0.00995 C 0.20338 0.00764 -0.18724 0.00208 -0.22917 1.11111E-6 " pathEditMode="relative" rAng="0" ptsTypes="AAAA">
                                      <p:cBhvr>
                                        <p:cTn id="4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12245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0.00046 L 0.28203 0.20648 L -0.47513 0.19815 L -0.26041 0.07245 C -0.25989 0.07245 -0.22916 -0.00023 -0.22916 2.59259E-6 " pathEditMode="relative" rAng="0" ptsTypes="AAAAA">
                                      <p:cBhvr>
                                        <p:cTn id="4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87" y="10278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48148E-6 L -0.16094 -0.03496 L -0.68854 0.04861 C -0.53646 0.04861 -0.38099 0.00162 -0.22878 0.00162 " pathEditMode="relative" rAng="0" ptsTypes="AAAA">
                                      <p:cBhvr>
                                        <p:cTn id="5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427" y="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61" grpId="2" animBg="1"/>
      <p:bldP spid="9" grpId="0" animBg="1"/>
      <p:bldP spid="9" grpId="1" animBg="1"/>
      <p:bldP spid="9" grpId="2" animBg="1"/>
      <p:bldP spid="57" grpId="0" animBg="1"/>
      <p:bldP spid="57" grpId="1" animBg="1"/>
      <p:bldP spid="57" grpId="2" animBg="1"/>
      <p:bldP spid="59" grpId="0" animBg="1"/>
      <p:bldP spid="59" grpId="1" animBg="1"/>
      <p:bldP spid="59" grpId="2" animBg="1"/>
      <p:bldP spid="2" grpId="0" animBg="1"/>
      <p:bldP spid="12" grpId="0" animBg="1"/>
      <p:bldP spid="13" grpId="0" animBg="1"/>
      <p:bldP spid="14" grpId="0" animBg="1"/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utou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5385392"/>
            <a:ext cx="18289586" cy="4901609"/>
          </a:xfrm>
          <a:prstGeom prst="rect">
            <a:avLst/>
          </a:prstGeom>
        </p:spPr>
      </p:pic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13272342" y="5799870"/>
            <a:ext cx="3657600" cy="933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Câu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19" name="Rectangle 18">
            <a:hlinkClick r:id="rId7" action="ppaction://hlinksldjump"/>
          </p:cNvPr>
          <p:cNvSpPr/>
          <p:nvPr/>
        </p:nvSpPr>
        <p:spPr>
          <a:xfrm>
            <a:off x="9061949" y="5799870"/>
            <a:ext cx="3657600" cy="933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Câu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4</a:t>
            </a:r>
          </a:p>
        </p:txBody>
      </p:sp>
      <p:sp>
        <p:nvSpPr>
          <p:cNvPr id="16" name="Rectangle 15">
            <a:hlinkClick r:id="rId8" action="ppaction://hlinksldjump"/>
          </p:cNvPr>
          <p:cNvSpPr/>
          <p:nvPr/>
        </p:nvSpPr>
        <p:spPr>
          <a:xfrm>
            <a:off x="4851555" y="5799870"/>
            <a:ext cx="3657600" cy="933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Câu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9" name="Rectangle 8">
            <a:hlinkClick r:id="rId9" action="ppaction://hlinksldjump"/>
          </p:cNvPr>
          <p:cNvSpPr/>
          <p:nvPr/>
        </p:nvSpPr>
        <p:spPr>
          <a:xfrm>
            <a:off x="641162" y="5799870"/>
            <a:ext cx="3657600" cy="933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Câu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2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644" y="3817545"/>
            <a:ext cx="2743439" cy="2942358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886400" y="1912103"/>
            <a:ext cx="1255923" cy="1255923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675" y="3779312"/>
            <a:ext cx="2743439" cy="2942358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6088434" y="1912098"/>
            <a:ext cx="1255923" cy="1255923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694" y="3778262"/>
            <a:ext cx="2743439" cy="2942358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10269336" y="1912097"/>
            <a:ext cx="1255923" cy="1255923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4" name="Oval 23"/>
          <p:cNvSpPr/>
          <p:nvPr/>
        </p:nvSpPr>
        <p:spPr>
          <a:xfrm>
            <a:off x="14454845" y="1912095"/>
            <a:ext cx="1255923" cy="1255923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1088" y="3817538"/>
            <a:ext cx="2743439" cy="2942358"/>
          </a:xfrm>
          <a:prstGeom prst="rect">
            <a:avLst/>
          </a:prstGeom>
        </p:spPr>
      </p:pic>
      <p:sp>
        <p:nvSpPr>
          <p:cNvPr id="3" name="Action Button: Go Forward or Next 2">
            <a:hlinkClick r:id="rId11" action="ppaction://hlinksldjump" highlightClick="1"/>
            <a:extLst>
              <a:ext uri="{FF2B5EF4-FFF2-40B4-BE49-F238E27FC236}">
                <a16:creationId xmlns="" xmlns:a16="http://schemas.microsoft.com/office/drawing/2014/main" id="{48EFEA8A-01B0-3A42-F45A-51E8915F1CFE}"/>
              </a:ext>
            </a:extLst>
          </p:cNvPr>
          <p:cNvSpPr/>
          <p:nvPr/>
        </p:nvSpPr>
        <p:spPr>
          <a:xfrm>
            <a:off x="1" y="9157854"/>
            <a:ext cx="1246910" cy="1129146"/>
          </a:xfrm>
          <a:prstGeom prst="actionButtonForwardNex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5321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20988E-6 L 0.00078 -0.1430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716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7.40741E-7 L -0.00105 0.21389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069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0556E-6 4.93827E-7 L 0.00079 -0.1430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716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7.40741E-7 L -0.00104 0.21389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069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81481E-6 L 0.00078 -0.14306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716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7.40741E-7 L -0.00104 0.21389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0694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7 L 0.00078 -0.14306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71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7.40741E-7 L -0.00104 0.21389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0694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19" grpId="0" animBg="1"/>
      <p:bldP spid="19" grpId="1" animBg="1"/>
      <p:bldP spid="16" grpId="0" animBg="1"/>
      <p:bldP spid="16" grpId="1" animBg="1"/>
      <p:bldP spid="9" grpId="0" animBg="1"/>
      <p:bldP spid="9" grpId="1" animBg="1"/>
      <p:bldP spid="2" grpId="0" animBg="1"/>
      <p:bldP spid="18" grpId="0" animBg="1"/>
      <p:bldP spid="21" grpId="0" animBg="1"/>
      <p:bldP spid="2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2F703A1-26B2-4BC3-DD06-A4A48ED925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85" y="3962400"/>
            <a:ext cx="18289586" cy="6324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="" xmlns:a16="http://schemas.microsoft.com/office/drawing/2014/main" id="{F446B5B9-D551-FAD6-4EDB-3C52DE651E59}"/>
                  </a:ext>
                </a:extLst>
              </p:cNvPr>
              <p:cNvSpPr/>
              <p:nvPr/>
            </p:nvSpPr>
            <p:spPr>
              <a:xfrm>
                <a:off x="1257300" y="4452254"/>
                <a:ext cx="6484776" cy="230621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6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6600" b="0" i="1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6600" b="0" i="1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32</m:t>
                        </m:r>
                      </m:den>
                    </m:f>
                  </m:oMath>
                </a14:m>
                <a:endParaRPr lang="vi-VN" sz="6600" noProof="1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="" xmlns:a16="http://schemas.microsoft.com/office/drawing/2014/main" id="{F446B5B9-D551-FAD6-4EDB-3C52DE651E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300" y="4452254"/>
                <a:ext cx="6484776" cy="2306216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>
                <a:extLst>
                  <a:ext uri="{FF2B5EF4-FFF2-40B4-BE49-F238E27FC236}">
                    <a16:creationId xmlns="" xmlns:a16="http://schemas.microsoft.com/office/drawing/2014/main" id="{97D0A386-7BF8-E254-18CB-ECD9F402BBD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257300" y="1261480"/>
                <a:ext cx="15773400" cy="1988345"/>
              </a:xfrm>
            </p:spPr>
            <p:txBody>
              <a:bodyPr/>
              <a:lstStyle/>
              <a:p>
                <a:r>
                  <a:rPr lang="vi-VN" b="1" noProof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Câu hỏi 1:</a:t>
                </a:r>
                <a:r>
                  <a:rPr lang="en-US" b="1" noProof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noProof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Tính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noProof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noProof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 noProof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noProof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−1</m:t>
                                </m:r>
                              </m:num>
                              <m:den>
                                <m:r>
                                  <a:rPr lang="en-US" b="0" i="1" noProof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noProof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noProof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vi-VN" noProof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itle 4">
                <a:extLst>
                  <a:ext uri="{FF2B5EF4-FFF2-40B4-BE49-F238E27FC236}">
                    <a16:creationId xmlns="" xmlns:a16="http://schemas.microsoft.com/office/drawing/2014/main" id="{97D0A386-7BF8-E254-18CB-ECD9F402BB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257300" y="1261480"/>
                <a:ext cx="15773400" cy="1988345"/>
              </a:xfrm>
              <a:blipFill rotWithShape="0">
                <a:blip r:embed="rId6"/>
                <a:stretch>
                  <a:fillRect l="-2628" b="-3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6">
                <a:extLst>
                  <a:ext uri="{FF2B5EF4-FFF2-40B4-BE49-F238E27FC236}">
                    <a16:creationId xmlns="" xmlns:a16="http://schemas.microsoft.com/office/drawing/2014/main" id="{778CFA75-B06E-0B34-96F6-8C8647A3B2AB}"/>
                  </a:ext>
                </a:extLst>
              </p:cNvPr>
              <p:cNvSpPr/>
              <p:nvPr/>
            </p:nvSpPr>
            <p:spPr>
              <a:xfrm>
                <a:off x="1257300" y="7359073"/>
                <a:ext cx="6484776" cy="230621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6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6600" b="0" i="1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6600" b="0" i="1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</m:oMath>
                </a14:m>
                <a:endParaRPr lang="vi-VN" sz="6600" noProof="1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: Rounded Corners 6">
                <a:extLst>
                  <a:ext uri="{FF2B5EF4-FFF2-40B4-BE49-F238E27FC236}">
                    <a16:creationId xmlns="" xmlns:a16="http://schemas.microsoft.com/office/drawing/2014/main" id="{778CFA75-B06E-0B34-96F6-8C8647A3B2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300" y="7359073"/>
                <a:ext cx="6484776" cy="2306216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Rounded Corners 7">
                <a:extLst>
                  <a:ext uri="{FF2B5EF4-FFF2-40B4-BE49-F238E27FC236}">
                    <a16:creationId xmlns="" xmlns:a16="http://schemas.microsoft.com/office/drawing/2014/main" id="{A65919FA-E20A-2328-7678-9B01AC8FA02F}"/>
                  </a:ext>
                </a:extLst>
              </p:cNvPr>
              <p:cNvSpPr/>
              <p:nvPr/>
            </p:nvSpPr>
            <p:spPr>
              <a:xfrm>
                <a:off x="10545924" y="4452254"/>
                <a:ext cx="6484776" cy="230621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6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6600" b="0" i="1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num>
                      <m:den>
                        <m:r>
                          <a:rPr lang="en-US" sz="6600" b="0" i="1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32</m:t>
                        </m:r>
                      </m:den>
                    </m:f>
                  </m:oMath>
                </a14:m>
                <a:endParaRPr lang="vi-VN" sz="6600" noProof="1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angle: Rounded Corners 7">
                <a:extLst>
                  <a:ext uri="{FF2B5EF4-FFF2-40B4-BE49-F238E27FC236}">
                    <a16:creationId xmlns="" xmlns:a16="http://schemas.microsoft.com/office/drawing/2014/main" id="{A65919FA-E20A-2328-7678-9B01AC8FA0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5924" y="4452254"/>
                <a:ext cx="6484776" cy="2306216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="" xmlns:a16="http://schemas.microsoft.com/office/drawing/2014/main" id="{5E95C89F-354E-1884-E5C2-076667369572}"/>
                  </a:ext>
                </a:extLst>
              </p:cNvPr>
              <p:cNvSpPr/>
              <p:nvPr/>
            </p:nvSpPr>
            <p:spPr>
              <a:xfrm>
                <a:off x="10545924" y="7359073"/>
                <a:ext cx="6484776" cy="230621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6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6600" b="0" i="1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6600" b="0" i="1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</m:oMath>
                </a14:m>
                <a:endParaRPr lang="vi-VN" sz="6600" noProof="1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="" xmlns:a16="http://schemas.microsoft.com/office/drawing/2014/main" id="{5E95C89F-354E-1884-E5C2-0766673695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5924" y="7359073"/>
                <a:ext cx="6484776" cy="2306216"/>
              </a:xfrm>
              <a:prstGeom prst="round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ction Button: Go Back or Previous 9">
            <a:hlinkClick r:id="rId10" action="ppaction://hlinksldjump" highlightClick="1"/>
            <a:extLst>
              <a:ext uri="{FF2B5EF4-FFF2-40B4-BE49-F238E27FC236}">
                <a16:creationId xmlns="" xmlns:a16="http://schemas.microsoft.com/office/drawing/2014/main" id="{B8573AD2-7DA9-1A53-1370-4899C5D7CAF3}"/>
              </a:ext>
            </a:extLst>
          </p:cNvPr>
          <p:cNvSpPr/>
          <p:nvPr/>
        </p:nvSpPr>
        <p:spPr>
          <a:xfrm>
            <a:off x="17190720" y="0"/>
            <a:ext cx="1097280" cy="1097280"/>
          </a:xfrm>
          <a:prstGeom prst="actionButtonBackPreviou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0" y="4452254"/>
            <a:ext cx="2086818" cy="210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6794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8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2F703A1-26B2-4BC3-DD06-A4A48ED925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85" y="3962400"/>
            <a:ext cx="18289586" cy="63246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F446B5B9-D551-FAD6-4EDB-3C52DE651E59}"/>
              </a:ext>
            </a:extLst>
          </p:cNvPr>
          <p:cNvSpPr/>
          <p:nvPr/>
        </p:nvSpPr>
        <p:spPr>
          <a:xfrm>
            <a:off x="1257300" y="4452254"/>
            <a:ext cx="6484776" cy="23062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66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0</a:t>
            </a:r>
            <a:endParaRPr lang="vi-VN" sz="66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97D0A386-7BF8-E254-18CB-ECD9F402B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1261480"/>
            <a:ext cx="15773400" cy="198834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vi-VN" b="1" noProof="1">
                <a:latin typeface="Arial" panose="020B0604020202020204" pitchFamily="34" charset="0"/>
                <a:cs typeface="Arial" panose="020B0604020202020204" pitchFamily="34" charset="0"/>
              </a:rPr>
              <a:t>Câu hỏi </a:t>
            </a:r>
            <a:r>
              <a:rPr lang="en-US" b="1" noProof="1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b="1" noProof="1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b="1" noProof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6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fr-FR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fr-FR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br>
              <a:rPr lang="fr-FR" sz="6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= (100 -1) . (100 - 2</a:t>
            </a:r>
            <a:r>
              <a:rPr lang="en-US" sz="6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) . (100 - 3</a:t>
            </a:r>
            <a:r>
              <a:rPr lang="en-US" sz="6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) .... (100 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- 50</a:t>
            </a:r>
            <a:r>
              <a:rPr lang="en-US" sz="6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vi-VN" sz="60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778CFA75-B06E-0B34-96F6-8C8647A3B2AB}"/>
              </a:ext>
            </a:extLst>
          </p:cNvPr>
          <p:cNvSpPr/>
          <p:nvPr/>
        </p:nvSpPr>
        <p:spPr>
          <a:xfrm>
            <a:off x="1257300" y="7359073"/>
            <a:ext cx="6484776" cy="23062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66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100</a:t>
            </a:r>
            <a:endParaRPr lang="vi-VN" sz="66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A65919FA-E20A-2328-7678-9B01AC8FA02F}"/>
              </a:ext>
            </a:extLst>
          </p:cNvPr>
          <p:cNvSpPr/>
          <p:nvPr/>
        </p:nvSpPr>
        <p:spPr>
          <a:xfrm>
            <a:off x="10545924" y="4452254"/>
            <a:ext cx="6484776" cy="23062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66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54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 xác định</a:t>
            </a:r>
            <a:endParaRPr lang="vi-VN" sz="54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5E95C89F-354E-1884-E5C2-076667369572}"/>
              </a:ext>
            </a:extLst>
          </p:cNvPr>
          <p:cNvSpPr/>
          <p:nvPr/>
        </p:nvSpPr>
        <p:spPr>
          <a:xfrm>
            <a:off x="10545924" y="7359073"/>
            <a:ext cx="6484776" cy="23062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66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54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quả khác</a:t>
            </a:r>
            <a:endParaRPr lang="vi-VN" sz="54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1" name="Action Button: Go Back or Previous 9">
            <a:hlinkClick r:id="rId5" action="ppaction://hlinksldjump" highlightClick="1"/>
            <a:extLst>
              <a:ext uri="{FF2B5EF4-FFF2-40B4-BE49-F238E27FC236}">
                <a16:creationId xmlns="" xmlns:a16="http://schemas.microsoft.com/office/drawing/2014/main" id="{B8573AD2-7DA9-1A53-1370-4899C5D7CAF3}"/>
              </a:ext>
            </a:extLst>
          </p:cNvPr>
          <p:cNvSpPr/>
          <p:nvPr/>
        </p:nvSpPr>
        <p:spPr>
          <a:xfrm>
            <a:off x="17190720" y="0"/>
            <a:ext cx="1097280" cy="1097280"/>
          </a:xfrm>
          <a:prstGeom prst="actionButtonBackPreviou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452254"/>
            <a:ext cx="2086818" cy="210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1546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2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700000">
            <a:off x="14189028" y="5215847"/>
            <a:ext cx="7849710" cy="808490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358121">
            <a:off x="14320233" y="1367856"/>
            <a:ext cx="5878135" cy="597592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47156" flipH="1">
            <a:off x="11047392" y="-4242010"/>
            <a:ext cx="8903816" cy="79001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47800" y="2827448"/>
            <a:ext cx="11948859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BÀI 3: LŨY THỪA CỦA MỘT SỐ HỮU TỈ </a:t>
            </a:r>
            <a:r>
              <a:rPr 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(2 </a:t>
            </a:r>
            <a:r>
              <a:rPr lang="en-US" sz="6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63169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2F703A1-26B2-4BC3-DD06-A4A48ED925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85" y="3962400"/>
            <a:ext cx="18289586" cy="6324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="" xmlns:a16="http://schemas.microsoft.com/office/drawing/2014/main" id="{F446B5B9-D551-FAD6-4EDB-3C52DE651E59}"/>
                  </a:ext>
                </a:extLst>
              </p:cNvPr>
              <p:cNvSpPr/>
              <p:nvPr/>
            </p:nvSpPr>
            <p:spPr>
              <a:xfrm>
                <a:off x="1257300" y="4452254"/>
                <a:ext cx="6484776" cy="230621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6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6600" b="0" i="1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num>
                      <m:den>
                        <m:r>
                          <a:rPr lang="en-US" sz="6600" b="0" i="1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den>
                    </m:f>
                  </m:oMath>
                </a14:m>
                <a:endParaRPr lang="vi-VN" sz="6600" noProof="1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="" xmlns:a16="http://schemas.microsoft.com/office/drawing/2014/main" id="{F446B5B9-D551-FAD6-4EDB-3C52DE651E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300" y="4452254"/>
                <a:ext cx="6484776" cy="2306216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>
                <a:extLst>
                  <a:ext uri="{FF2B5EF4-FFF2-40B4-BE49-F238E27FC236}">
                    <a16:creationId xmlns="" xmlns:a16="http://schemas.microsoft.com/office/drawing/2014/main" id="{97D0A386-7BF8-E254-18CB-ECD9F402BBD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257300" y="1261480"/>
                <a:ext cx="15773400" cy="1988345"/>
              </a:xfrm>
            </p:spPr>
            <p:txBody>
              <a:bodyPr>
                <a:normAutofit fontScale="90000"/>
              </a:bodyPr>
              <a:lstStyle/>
              <a:p>
                <a:r>
                  <a:rPr lang="vi-VN" b="1" noProof="1">
                    <a:latin typeface="Arial" panose="020B0604020202020204" pitchFamily="34" charset="0"/>
                    <a:cs typeface="Arial" panose="020B0604020202020204" pitchFamily="34" charset="0"/>
                  </a:rPr>
                  <a:t>Câu hỏi </a:t>
                </a:r>
                <a:r>
                  <a:rPr lang="en-US" b="1" noProof="1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vi-VN" b="1" noProof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b="1" noProof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Kết</a:t>
                </a:r>
                <a:r>
                  <a:rPr lang="fr-FR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fr-FR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fr-FR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phép</a:t>
                </a:r>
                <a:r>
                  <a:rPr lang="fr-FR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fr-FR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dirty="0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fr-FR" dirty="0"/>
                  <a:t> </a:t>
                </a:r>
                <a:endParaRPr lang="vi-VN" noProof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itle 4">
                <a:extLst>
                  <a:ext uri="{FF2B5EF4-FFF2-40B4-BE49-F238E27FC236}">
                    <a16:creationId xmlns="" xmlns:a16="http://schemas.microsoft.com/office/drawing/2014/main" id="{97D0A386-7BF8-E254-18CB-ECD9F402BB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257300" y="1261480"/>
                <a:ext cx="15773400" cy="1988345"/>
              </a:xfrm>
              <a:blipFill rotWithShape="0">
                <a:blip r:embed="rId6"/>
                <a:stretch>
                  <a:fillRect l="-2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6">
                <a:extLst>
                  <a:ext uri="{FF2B5EF4-FFF2-40B4-BE49-F238E27FC236}">
                    <a16:creationId xmlns="" xmlns:a16="http://schemas.microsoft.com/office/drawing/2014/main" id="{778CFA75-B06E-0B34-96F6-8C8647A3B2AB}"/>
                  </a:ext>
                </a:extLst>
              </p:cNvPr>
              <p:cNvSpPr/>
              <p:nvPr/>
            </p:nvSpPr>
            <p:spPr>
              <a:xfrm>
                <a:off x="1257300" y="7359073"/>
                <a:ext cx="6484776" cy="230621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6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6600" b="0" i="1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81</m:t>
                        </m:r>
                      </m:num>
                      <m:den>
                        <m:r>
                          <a:rPr lang="en-US" sz="6600" b="0" i="1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100</m:t>
                        </m:r>
                      </m:den>
                    </m:f>
                  </m:oMath>
                </a14:m>
                <a:endParaRPr lang="vi-VN" sz="6600" noProof="1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: Rounded Corners 6">
                <a:extLst>
                  <a:ext uri="{FF2B5EF4-FFF2-40B4-BE49-F238E27FC236}">
                    <a16:creationId xmlns="" xmlns:a16="http://schemas.microsoft.com/office/drawing/2014/main" id="{778CFA75-B06E-0B34-96F6-8C8647A3B2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300" y="7359073"/>
                <a:ext cx="6484776" cy="2306216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Rounded Corners 7">
                <a:extLst>
                  <a:ext uri="{FF2B5EF4-FFF2-40B4-BE49-F238E27FC236}">
                    <a16:creationId xmlns="" xmlns:a16="http://schemas.microsoft.com/office/drawing/2014/main" id="{A65919FA-E20A-2328-7678-9B01AC8FA02F}"/>
                  </a:ext>
                </a:extLst>
              </p:cNvPr>
              <p:cNvSpPr/>
              <p:nvPr/>
            </p:nvSpPr>
            <p:spPr>
              <a:xfrm>
                <a:off x="10545924" y="4452254"/>
                <a:ext cx="6484776" cy="230621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6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6600" b="0" i="1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41</m:t>
                        </m:r>
                      </m:num>
                      <m:den>
                        <m:r>
                          <a:rPr lang="en-US" sz="6600" b="0" i="1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100</m:t>
                        </m:r>
                      </m:den>
                    </m:f>
                  </m:oMath>
                </a14:m>
                <a:endParaRPr lang="vi-VN" sz="6600" noProof="1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angle: Rounded Corners 7">
                <a:extLst>
                  <a:ext uri="{FF2B5EF4-FFF2-40B4-BE49-F238E27FC236}">
                    <a16:creationId xmlns="" xmlns:a16="http://schemas.microsoft.com/office/drawing/2014/main" id="{A65919FA-E20A-2328-7678-9B01AC8FA0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5924" y="4452254"/>
                <a:ext cx="6484776" cy="2306216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5E95C89F-354E-1884-E5C2-076667369572}"/>
              </a:ext>
            </a:extLst>
          </p:cNvPr>
          <p:cNvSpPr/>
          <p:nvPr/>
        </p:nvSpPr>
        <p:spPr>
          <a:xfrm>
            <a:off x="10545924" y="7359073"/>
            <a:ext cx="6484776" cy="23062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66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54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quả khác</a:t>
            </a:r>
            <a:endParaRPr lang="vi-VN" sz="66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1" name="Action Button: Go Back or Previous 9">
            <a:hlinkClick r:id="rId9" action="ppaction://hlinksldjump" highlightClick="1"/>
            <a:extLst>
              <a:ext uri="{FF2B5EF4-FFF2-40B4-BE49-F238E27FC236}">
                <a16:creationId xmlns="" xmlns:a16="http://schemas.microsoft.com/office/drawing/2014/main" id="{B8573AD2-7DA9-1A53-1370-4899C5D7CAF3}"/>
              </a:ext>
            </a:extLst>
          </p:cNvPr>
          <p:cNvSpPr/>
          <p:nvPr/>
        </p:nvSpPr>
        <p:spPr>
          <a:xfrm>
            <a:off x="17190720" y="0"/>
            <a:ext cx="1097280" cy="1097280"/>
          </a:xfrm>
          <a:prstGeom prst="actionButtonBackPreviou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7248324"/>
            <a:ext cx="2086818" cy="210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8021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8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2F703A1-26B2-4BC3-DD06-A4A48ED925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85" y="3962400"/>
            <a:ext cx="18289586" cy="6324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="" xmlns:a16="http://schemas.microsoft.com/office/drawing/2014/main" id="{F446B5B9-D551-FAD6-4EDB-3C52DE651E59}"/>
                  </a:ext>
                </a:extLst>
              </p:cNvPr>
              <p:cNvSpPr/>
              <p:nvPr/>
            </p:nvSpPr>
            <p:spPr>
              <a:xfrm>
                <a:off x="1257300" y="4452254"/>
                <a:ext cx="6484776" cy="230621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6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6600" b="0" i="1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125</m:t>
                        </m:r>
                      </m:num>
                      <m:den>
                        <m:r>
                          <a:rPr lang="en-US" sz="6600" b="0" i="1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27</m:t>
                        </m:r>
                      </m:den>
                    </m:f>
                  </m:oMath>
                </a14:m>
                <a:endParaRPr lang="vi-VN" sz="6600" noProof="1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="" xmlns:a16="http://schemas.microsoft.com/office/drawing/2014/main" id="{F446B5B9-D551-FAD6-4EDB-3C52DE651E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300" y="4452254"/>
                <a:ext cx="6484776" cy="2306216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>
                <a:extLst>
                  <a:ext uri="{FF2B5EF4-FFF2-40B4-BE49-F238E27FC236}">
                    <a16:creationId xmlns="" xmlns:a16="http://schemas.microsoft.com/office/drawing/2014/main" id="{97D0A386-7BF8-E254-18CB-ECD9F402BBD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257300" y="1261480"/>
                <a:ext cx="15773400" cy="1988345"/>
              </a:xfrm>
            </p:spPr>
            <p:txBody>
              <a:bodyPr>
                <a:normAutofit fontScale="90000"/>
              </a:bodyPr>
              <a:lstStyle/>
              <a:p>
                <a:r>
                  <a:rPr lang="vi-VN" b="1" noProof="1">
                    <a:latin typeface="Arial" panose="020B0604020202020204" pitchFamily="34" charset="0"/>
                    <a:cs typeface="Arial" panose="020B0604020202020204" pitchFamily="34" charset="0"/>
                  </a:rPr>
                  <a:t>Câu hỏi </a:t>
                </a:r>
                <a:r>
                  <a:rPr lang="en-US" b="1" noProof="1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vi-VN" b="1" noProof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b="1" noProof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6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Kết</a:t>
                </a:r>
                <a:r>
                  <a:rPr lang="en-US" sz="6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6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6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6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6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6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phép</a:t>
                </a:r>
                <a:r>
                  <a:rPr lang="en-US" sz="6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6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6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6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60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60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15</m:t>
                        </m:r>
                      </m:sup>
                    </m:sSup>
                    <m:sSup>
                      <m:sSupPr>
                        <m:ctrlPr>
                          <a:rPr lang="en-US" sz="6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unc>
                          <m:funcPr>
                            <m:ctrlPr>
                              <a:rPr lang="en-US" sz="6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6000" i="1">
                                <a:latin typeface="Cambria Math" panose="02040503050406030204" pitchFamily="18" charset="0"/>
                              </a:rPr>
                              <m:t>: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6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6000" i="1">
                                    <a:latin typeface="Cambria Math" panose="02040503050406030204" pitchFamily="18" charset="0"/>
                                  </a:rPr>
                                  <m:t>0,36</m:t>
                                </m:r>
                              </m:e>
                            </m:d>
                          </m:e>
                        </m:func>
                      </m:e>
                      <m:sup>
                        <m:r>
                          <a:rPr lang="en-US" sz="6000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6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6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vi-VN" sz="6000" noProof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itle 4">
                <a:extLst>
                  <a:ext uri="{FF2B5EF4-FFF2-40B4-BE49-F238E27FC236}">
                    <a16:creationId xmlns="" xmlns:a16="http://schemas.microsoft.com/office/drawing/2014/main" id="{97D0A386-7BF8-E254-18CB-ECD9F402BB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257300" y="1261480"/>
                <a:ext cx="15773400" cy="1988345"/>
              </a:xfrm>
              <a:blipFill rotWithShape="0">
                <a:blip r:embed="rId6"/>
                <a:stretch>
                  <a:fillRect l="-2280" r="-1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6">
                <a:extLst>
                  <a:ext uri="{FF2B5EF4-FFF2-40B4-BE49-F238E27FC236}">
                    <a16:creationId xmlns="" xmlns:a16="http://schemas.microsoft.com/office/drawing/2014/main" id="{778CFA75-B06E-0B34-96F6-8C8647A3B2AB}"/>
                  </a:ext>
                </a:extLst>
              </p:cNvPr>
              <p:cNvSpPr/>
              <p:nvPr/>
            </p:nvSpPr>
            <p:spPr>
              <a:xfrm>
                <a:off x="1257300" y="7359073"/>
                <a:ext cx="6484776" cy="230621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6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6600" b="0" i="1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27</m:t>
                        </m:r>
                      </m:num>
                      <m:den>
                        <m:r>
                          <a:rPr lang="en-US" sz="6600" b="0" i="1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125</m:t>
                        </m:r>
                      </m:den>
                    </m:f>
                  </m:oMath>
                </a14:m>
                <a:endParaRPr lang="vi-VN" sz="6600" noProof="1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: Rounded Corners 6">
                <a:extLst>
                  <a:ext uri="{FF2B5EF4-FFF2-40B4-BE49-F238E27FC236}">
                    <a16:creationId xmlns="" xmlns:a16="http://schemas.microsoft.com/office/drawing/2014/main" id="{778CFA75-B06E-0B34-96F6-8C8647A3B2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300" y="7359073"/>
                <a:ext cx="6484776" cy="2306216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Rounded Corners 7">
                <a:extLst>
                  <a:ext uri="{FF2B5EF4-FFF2-40B4-BE49-F238E27FC236}">
                    <a16:creationId xmlns="" xmlns:a16="http://schemas.microsoft.com/office/drawing/2014/main" id="{A65919FA-E20A-2328-7678-9B01AC8FA02F}"/>
                  </a:ext>
                </a:extLst>
              </p:cNvPr>
              <p:cNvSpPr/>
              <p:nvPr/>
            </p:nvSpPr>
            <p:spPr>
              <a:xfrm>
                <a:off x="10545924" y="4452254"/>
                <a:ext cx="6484776" cy="230621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6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6600" b="0" i="1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3125</m:t>
                        </m:r>
                      </m:num>
                      <m:den>
                        <m:r>
                          <a:rPr lang="en-US" sz="6600" b="0" i="1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243</m:t>
                        </m:r>
                      </m:den>
                    </m:f>
                  </m:oMath>
                </a14:m>
                <a:endParaRPr lang="vi-VN" sz="6600" noProof="1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angle: Rounded Corners 7">
                <a:extLst>
                  <a:ext uri="{FF2B5EF4-FFF2-40B4-BE49-F238E27FC236}">
                    <a16:creationId xmlns="" xmlns:a16="http://schemas.microsoft.com/office/drawing/2014/main" id="{A65919FA-E20A-2328-7678-9B01AC8FA0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5924" y="4452254"/>
                <a:ext cx="6484776" cy="2306216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="" xmlns:a16="http://schemas.microsoft.com/office/drawing/2014/main" id="{5E95C89F-354E-1884-E5C2-076667369572}"/>
                  </a:ext>
                </a:extLst>
              </p:cNvPr>
              <p:cNvSpPr/>
              <p:nvPr/>
            </p:nvSpPr>
            <p:spPr>
              <a:xfrm>
                <a:off x="10545924" y="7359073"/>
                <a:ext cx="6484776" cy="230621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600" noProof="1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6600" b="0" i="1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243</m:t>
                        </m:r>
                      </m:num>
                      <m:den>
                        <m:r>
                          <a:rPr lang="en-US" sz="6600" b="0" i="1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3125</m:t>
                        </m:r>
                      </m:den>
                    </m:f>
                  </m:oMath>
                </a14:m>
                <a:endParaRPr lang="vi-VN" sz="6600" noProof="1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="" xmlns:a16="http://schemas.microsoft.com/office/drawing/2014/main" id="{5E95C89F-354E-1884-E5C2-0766673695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5924" y="7359073"/>
                <a:ext cx="6484776" cy="2306216"/>
              </a:xfrm>
              <a:prstGeom prst="round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ction Button: Go Back or Previous 9">
            <a:hlinkClick r:id="rId10" action="ppaction://hlinksldjump" highlightClick="1"/>
            <a:extLst>
              <a:ext uri="{FF2B5EF4-FFF2-40B4-BE49-F238E27FC236}">
                <a16:creationId xmlns="" xmlns:a16="http://schemas.microsoft.com/office/drawing/2014/main" id="{B8573AD2-7DA9-1A53-1370-4899C5D7CAF3}"/>
              </a:ext>
            </a:extLst>
          </p:cNvPr>
          <p:cNvSpPr/>
          <p:nvPr/>
        </p:nvSpPr>
        <p:spPr>
          <a:xfrm>
            <a:off x="17190720" y="0"/>
            <a:ext cx="1097280" cy="1097280"/>
          </a:xfrm>
          <a:prstGeom prst="actionButtonBackPreviou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prstClr val="white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0" y="7320973"/>
            <a:ext cx="2086818" cy="210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3110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8" grpId="0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2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2"/>
          <p:cNvGrpSpPr/>
          <p:nvPr/>
        </p:nvGrpSpPr>
        <p:grpSpPr>
          <a:xfrm>
            <a:off x="8439237" y="1265838"/>
            <a:ext cx="1225988" cy="1225988"/>
            <a:chOff x="0" y="0"/>
            <a:chExt cx="1634651" cy="1634651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1634651" cy="1634651"/>
              <a:chOff x="0" y="0"/>
              <a:chExt cx="6350000" cy="63500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9EC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330704" y="299801"/>
              <a:ext cx="973243" cy="1025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000"/>
                </a:lnSpc>
              </a:pPr>
              <a:r>
                <a:rPr lang="en-US" sz="5000">
                  <a:solidFill>
                    <a:srgbClr val="1B1B1B"/>
                  </a:solidFill>
                  <a:latin typeface="Fredoka One"/>
                </a:rPr>
                <a:t>1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8411492" y="3541459"/>
            <a:ext cx="1225988" cy="1225988"/>
            <a:chOff x="0" y="0"/>
            <a:chExt cx="1634651" cy="1634651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1634651" cy="1634651"/>
              <a:chOff x="0" y="0"/>
              <a:chExt cx="6350000" cy="63500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9EC"/>
              </a:solidFill>
            </p:spPr>
          </p:sp>
        </p:grpSp>
        <p:sp>
          <p:nvSpPr>
            <p:cNvPr id="19" name="TextBox 19"/>
            <p:cNvSpPr txBox="1"/>
            <p:nvPr/>
          </p:nvSpPr>
          <p:spPr>
            <a:xfrm>
              <a:off x="330704" y="299801"/>
              <a:ext cx="973243" cy="1025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000"/>
                </a:lnSpc>
              </a:pPr>
              <a:r>
                <a:rPr lang="en-US" sz="5000" dirty="0">
                  <a:solidFill>
                    <a:srgbClr val="1B1B1B"/>
                  </a:solidFill>
                  <a:latin typeface="Fredoka One"/>
                </a:rPr>
                <a:t>2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8406412" y="6743700"/>
            <a:ext cx="1225988" cy="1225988"/>
            <a:chOff x="0" y="0"/>
            <a:chExt cx="1634651" cy="1634651"/>
          </a:xfrm>
        </p:grpSpPr>
        <p:grpSp>
          <p:nvGrpSpPr>
            <p:cNvPr id="21" name="Group 21"/>
            <p:cNvGrpSpPr/>
            <p:nvPr/>
          </p:nvGrpSpPr>
          <p:grpSpPr>
            <a:xfrm>
              <a:off x="0" y="0"/>
              <a:ext cx="1634651" cy="1634651"/>
              <a:chOff x="0" y="0"/>
              <a:chExt cx="6350000" cy="63500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9EC"/>
              </a:solidFill>
            </p:spPr>
          </p:sp>
        </p:grpSp>
        <p:sp>
          <p:nvSpPr>
            <p:cNvPr id="23" name="TextBox 23"/>
            <p:cNvSpPr txBox="1"/>
            <p:nvPr/>
          </p:nvSpPr>
          <p:spPr>
            <a:xfrm>
              <a:off x="330704" y="299801"/>
              <a:ext cx="973243" cy="1025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000"/>
                </a:lnSpc>
              </a:pPr>
              <a:r>
                <a:rPr lang="en-US" sz="5000">
                  <a:solidFill>
                    <a:srgbClr val="1B1B1B"/>
                  </a:solidFill>
                  <a:latin typeface="Fredoka One"/>
                </a:rPr>
                <a:t>3</a:t>
              </a:r>
            </a:p>
          </p:txBody>
        </p:sp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990600" y="5399122"/>
            <a:ext cx="4902548" cy="465296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219200" y="1216587"/>
            <a:ext cx="6629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907782" y="1322500"/>
            <a:ext cx="7010400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030655" y="3336286"/>
            <a:ext cx="63228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SGK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025575" y="6743700"/>
            <a:ext cx="632281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vế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31086986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9F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408401" y="2135999"/>
            <a:ext cx="15471198" cy="3465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en-US" sz="8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LẮNG NGHE BÀI GIẢNG!</a:t>
            </a:r>
            <a:endParaRPr lang="en-US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308366">
            <a:off x="-604814" y="-97792"/>
            <a:ext cx="3267029" cy="309476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9172708">
            <a:off x="16006786" y="5718038"/>
            <a:ext cx="3267029" cy="3094767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0" y="9466902"/>
            <a:ext cx="18288000" cy="820098"/>
            <a:chOff x="0" y="0"/>
            <a:chExt cx="6555032" cy="29395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555032" cy="293951"/>
            </a:xfrm>
            <a:custGeom>
              <a:avLst/>
              <a:gdLst/>
              <a:ahLst/>
              <a:cxnLst/>
              <a:rect l="l" t="t" r="r" b="b"/>
              <a:pathLst>
                <a:path w="6555032" h="293951">
                  <a:moveTo>
                    <a:pt x="0" y="0"/>
                  </a:moveTo>
                  <a:lnTo>
                    <a:pt x="6555032" y="0"/>
                  </a:lnTo>
                  <a:lnTo>
                    <a:pt x="6555032" y="293951"/>
                  </a:lnTo>
                  <a:lnTo>
                    <a:pt x="0" y="293951"/>
                  </a:lnTo>
                  <a:close/>
                </a:path>
              </a:pathLst>
            </a:custGeom>
            <a:solidFill>
              <a:srgbClr val="1C4F59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687917" y="7514551"/>
            <a:ext cx="1985355" cy="21882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4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79406" y="2857500"/>
            <a:ext cx="5083834" cy="4915142"/>
            <a:chOff x="0" y="0"/>
            <a:chExt cx="2393585" cy="2283865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3" name="Freeform 3"/>
            <p:cNvSpPr/>
            <p:nvPr/>
          </p:nvSpPr>
          <p:spPr>
            <a:xfrm>
              <a:off x="0" y="0"/>
              <a:ext cx="2393585" cy="2283865"/>
            </a:xfrm>
            <a:custGeom>
              <a:avLst/>
              <a:gdLst/>
              <a:ahLst/>
              <a:cxnLst/>
              <a:rect l="l" t="t" r="r" b="b"/>
              <a:pathLst>
                <a:path w="2393585" h="2283865">
                  <a:moveTo>
                    <a:pt x="2269125" y="2283865"/>
                  </a:moveTo>
                  <a:lnTo>
                    <a:pt x="124460" y="2283865"/>
                  </a:lnTo>
                  <a:cubicBezTo>
                    <a:pt x="55880" y="2283865"/>
                    <a:pt x="0" y="2227985"/>
                    <a:pt x="0" y="215940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69125" y="0"/>
                  </a:lnTo>
                  <a:cubicBezTo>
                    <a:pt x="2337705" y="0"/>
                    <a:pt x="2393585" y="55880"/>
                    <a:pt x="2393585" y="124460"/>
                  </a:cubicBezTo>
                  <a:lnTo>
                    <a:pt x="2393585" y="2159405"/>
                  </a:lnTo>
                  <a:cubicBezTo>
                    <a:pt x="2393585" y="2227985"/>
                    <a:pt x="2337705" y="2283865"/>
                    <a:pt x="2269125" y="228386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6612808" y="2857500"/>
            <a:ext cx="5083834" cy="4915142"/>
            <a:chOff x="0" y="0"/>
            <a:chExt cx="2393585" cy="2283865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8" name="Freeform 8"/>
            <p:cNvSpPr/>
            <p:nvPr/>
          </p:nvSpPr>
          <p:spPr>
            <a:xfrm>
              <a:off x="0" y="0"/>
              <a:ext cx="2393585" cy="2283865"/>
            </a:xfrm>
            <a:custGeom>
              <a:avLst/>
              <a:gdLst/>
              <a:ahLst/>
              <a:cxnLst/>
              <a:rect l="l" t="t" r="r" b="b"/>
              <a:pathLst>
                <a:path w="2393585" h="2283865">
                  <a:moveTo>
                    <a:pt x="2269125" y="2283865"/>
                  </a:moveTo>
                  <a:lnTo>
                    <a:pt x="124460" y="2283865"/>
                  </a:lnTo>
                  <a:cubicBezTo>
                    <a:pt x="55880" y="2283865"/>
                    <a:pt x="0" y="2227985"/>
                    <a:pt x="0" y="215940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69125" y="0"/>
                  </a:lnTo>
                  <a:cubicBezTo>
                    <a:pt x="2337705" y="0"/>
                    <a:pt x="2393585" y="55880"/>
                    <a:pt x="2393585" y="124460"/>
                  </a:cubicBezTo>
                  <a:lnTo>
                    <a:pt x="2393585" y="2159405"/>
                  </a:lnTo>
                  <a:cubicBezTo>
                    <a:pt x="2393585" y="2227985"/>
                    <a:pt x="2337705" y="2283865"/>
                    <a:pt x="2269125" y="228386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2166530" y="2857500"/>
            <a:ext cx="5083834" cy="4915142"/>
            <a:chOff x="0" y="0"/>
            <a:chExt cx="2393585" cy="2283865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3" name="Freeform 13"/>
            <p:cNvSpPr/>
            <p:nvPr/>
          </p:nvSpPr>
          <p:spPr>
            <a:xfrm>
              <a:off x="0" y="0"/>
              <a:ext cx="2393585" cy="2283865"/>
            </a:xfrm>
            <a:custGeom>
              <a:avLst/>
              <a:gdLst/>
              <a:ahLst/>
              <a:cxnLst/>
              <a:rect l="l" t="t" r="r" b="b"/>
              <a:pathLst>
                <a:path w="2393585" h="2283865">
                  <a:moveTo>
                    <a:pt x="2269125" y="2283865"/>
                  </a:moveTo>
                  <a:lnTo>
                    <a:pt x="124460" y="2283865"/>
                  </a:lnTo>
                  <a:cubicBezTo>
                    <a:pt x="55880" y="2283865"/>
                    <a:pt x="0" y="2227985"/>
                    <a:pt x="0" y="215940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269125" y="0"/>
                  </a:lnTo>
                  <a:cubicBezTo>
                    <a:pt x="2337705" y="0"/>
                    <a:pt x="2393585" y="55880"/>
                    <a:pt x="2393585" y="124460"/>
                  </a:cubicBezTo>
                  <a:lnTo>
                    <a:pt x="2393585" y="2159405"/>
                  </a:lnTo>
                  <a:cubicBezTo>
                    <a:pt x="2393585" y="2227985"/>
                    <a:pt x="2337705" y="2283865"/>
                    <a:pt x="2269125" y="228386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6" name="TextBox 16"/>
          <p:cNvSpPr txBox="1"/>
          <p:nvPr/>
        </p:nvSpPr>
        <p:spPr>
          <a:xfrm>
            <a:off x="1703739" y="1090058"/>
            <a:ext cx="14880521" cy="1255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680"/>
              </a:lnSpc>
            </a:pPr>
            <a:r>
              <a:rPr lang="en-US" sz="6000" b="1" u="none" dirty="0" smtClean="0">
                <a:solidFill>
                  <a:srgbClr val="189F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6000" b="1" u="none" dirty="0">
              <a:solidFill>
                <a:srgbClr val="189F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276878" y="6579473"/>
            <a:ext cx="1564402" cy="1822925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652080" y="6776718"/>
            <a:ext cx="1452910" cy="171849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308366">
            <a:off x="5061138" y="6813497"/>
            <a:ext cx="1567988" cy="1485312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0" y="9466902"/>
            <a:ext cx="18288000" cy="820098"/>
            <a:chOff x="0" y="0"/>
            <a:chExt cx="6555032" cy="293951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555032" cy="293951"/>
            </a:xfrm>
            <a:custGeom>
              <a:avLst/>
              <a:gdLst/>
              <a:ahLst/>
              <a:cxnLst/>
              <a:rect l="l" t="t" r="r" b="b"/>
              <a:pathLst>
                <a:path w="6555032" h="293951">
                  <a:moveTo>
                    <a:pt x="0" y="0"/>
                  </a:moveTo>
                  <a:lnTo>
                    <a:pt x="6555032" y="0"/>
                  </a:lnTo>
                  <a:lnTo>
                    <a:pt x="6555032" y="293951"/>
                  </a:lnTo>
                  <a:lnTo>
                    <a:pt x="0" y="293951"/>
                  </a:lnTo>
                  <a:close/>
                </a:path>
              </a:pathLst>
            </a:custGeom>
            <a:solidFill>
              <a:srgbClr val="FADECC"/>
            </a:solidFill>
          </p:spPr>
        </p:sp>
      </p:grpSp>
      <p:sp>
        <p:nvSpPr>
          <p:cNvPr id="24" name="TextBox 23"/>
          <p:cNvSpPr txBox="1"/>
          <p:nvPr/>
        </p:nvSpPr>
        <p:spPr>
          <a:xfrm>
            <a:off x="1159463" y="4027055"/>
            <a:ext cx="492372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Lũy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mũ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92865" y="4027055"/>
            <a:ext cx="4923720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lũy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801760" y="4039615"/>
            <a:ext cx="37825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Lũy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lũy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3164123" y="3037603"/>
            <a:ext cx="914400" cy="914400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8686799" y="3057710"/>
            <a:ext cx="914400" cy="9144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9" name="Oval 28"/>
          <p:cNvSpPr/>
          <p:nvPr/>
        </p:nvSpPr>
        <p:spPr>
          <a:xfrm>
            <a:off x="14251247" y="3070623"/>
            <a:ext cx="914400" cy="9144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 animBg="1"/>
      <p:bldP spid="28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9F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0" y="871524"/>
            <a:ext cx="18288000" cy="1102869"/>
            <a:chOff x="0" y="0"/>
            <a:chExt cx="6555032" cy="293951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5" name="Freeform 5"/>
            <p:cNvSpPr/>
            <p:nvPr/>
          </p:nvSpPr>
          <p:spPr>
            <a:xfrm>
              <a:off x="0" y="0"/>
              <a:ext cx="6555032" cy="293951"/>
            </a:xfrm>
            <a:custGeom>
              <a:avLst/>
              <a:gdLst/>
              <a:ahLst/>
              <a:cxnLst/>
              <a:rect l="l" t="t" r="r" b="b"/>
              <a:pathLst>
                <a:path w="6555032" h="293951">
                  <a:moveTo>
                    <a:pt x="0" y="0"/>
                  </a:moveTo>
                  <a:lnTo>
                    <a:pt x="6555032" y="0"/>
                  </a:lnTo>
                  <a:lnTo>
                    <a:pt x="6555032" y="293951"/>
                  </a:lnTo>
                  <a:lnTo>
                    <a:pt x="0" y="293951"/>
                  </a:lnTo>
                  <a:close/>
                </a:path>
              </a:pathLst>
            </a:custGeom>
            <a:grpFill/>
          </p:spPr>
        </p:sp>
      </p:grpSp>
      <p:grpSp>
        <p:nvGrpSpPr>
          <p:cNvPr id="7" name="Group 7"/>
          <p:cNvGrpSpPr/>
          <p:nvPr/>
        </p:nvGrpSpPr>
        <p:grpSpPr>
          <a:xfrm>
            <a:off x="1028700" y="2400300"/>
            <a:ext cx="16230600" cy="7086600"/>
            <a:chOff x="0" y="0"/>
            <a:chExt cx="8732589" cy="287018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732589" cy="2870189"/>
            </a:xfrm>
            <a:custGeom>
              <a:avLst/>
              <a:gdLst/>
              <a:ahLst/>
              <a:cxnLst/>
              <a:rect l="l" t="t" r="r" b="b"/>
              <a:pathLst>
                <a:path w="8732589" h="2870189">
                  <a:moveTo>
                    <a:pt x="8608130" y="2870189"/>
                  </a:moveTo>
                  <a:lnTo>
                    <a:pt x="124460" y="2870189"/>
                  </a:lnTo>
                  <a:cubicBezTo>
                    <a:pt x="55880" y="2870189"/>
                    <a:pt x="0" y="2814309"/>
                    <a:pt x="0" y="274572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8608130" y="0"/>
                  </a:lnTo>
                  <a:cubicBezTo>
                    <a:pt x="8676710" y="0"/>
                    <a:pt x="8732589" y="55880"/>
                    <a:pt x="8732589" y="124460"/>
                  </a:cubicBezTo>
                  <a:lnTo>
                    <a:pt x="8732589" y="2745729"/>
                  </a:lnTo>
                  <a:cubicBezTo>
                    <a:pt x="8732589" y="2814309"/>
                    <a:pt x="8676710" y="2870189"/>
                    <a:pt x="8608130" y="287018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4" name="Rectangle 13"/>
          <p:cNvSpPr/>
          <p:nvPr/>
        </p:nvSpPr>
        <p:spPr>
          <a:xfrm>
            <a:off x="1345770" y="800400"/>
            <a:ext cx="8493031" cy="9825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Lũy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mũ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770" y="2640176"/>
            <a:ext cx="1447800" cy="109972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105560" y="2836094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029030" y="3805544"/>
                <a:ext cx="116967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(−4)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0,5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9030" y="3805544"/>
                <a:ext cx="11696700" cy="707886"/>
              </a:xfrm>
              <a:prstGeom prst="rect">
                <a:avLst/>
              </a:prstGeom>
              <a:blipFill rotWithShape="0">
                <a:blip r:embed="rId3"/>
                <a:stretch>
                  <a:fillRect l="-1876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2069670" y="4927573"/>
            <a:ext cx="1752600" cy="707886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029030" y="5953047"/>
                <a:ext cx="6324600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= 3. 3. 3 = 27                  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(−4)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(- 4). (- 4) = 16                 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0,5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= 0,5. 0,5 = 0,25            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9030" y="5953047"/>
                <a:ext cx="6324600" cy="2862322"/>
              </a:xfrm>
              <a:prstGeom prst="rect">
                <a:avLst/>
              </a:prstGeom>
              <a:blipFill rotWithShape="0">
                <a:blip r:embed="rId4"/>
                <a:stretch>
                  <a:fillRect l="-3472" b="-4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ight Arrow 19"/>
          <p:cNvSpPr/>
          <p:nvPr/>
        </p:nvSpPr>
        <p:spPr>
          <a:xfrm>
            <a:off x="7993380" y="5035132"/>
            <a:ext cx="762000" cy="396213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9144000" y="4879295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9144000" y="5573680"/>
                <a:ext cx="7836244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 smtClean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Lũy</a:t>
                </a:r>
                <a:r>
                  <a:rPr lang="en-US" sz="3600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thừa</a:t>
                </a:r>
                <a:r>
                  <a:rPr lang="en-US" sz="3600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bậc</a:t>
                </a:r>
                <a:r>
                  <a:rPr lang="en-US" sz="3600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 </a:t>
                </a:r>
                <a:r>
                  <a:rPr lang="en-US" sz="3600" dirty="0" err="1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600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hữu</a:t>
                </a:r>
                <a:r>
                  <a:rPr lang="en-US" sz="3600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x, </a:t>
                </a:r>
                <a:r>
                  <a:rPr lang="en-US" sz="3600" dirty="0" err="1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kí</a:t>
                </a:r>
                <a:r>
                  <a:rPr lang="en-US" sz="3600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en-US" sz="3600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n</m:t>
                        </m:r>
                      </m:sup>
                    </m:sSup>
                  </m:oMath>
                </a14:m>
                <a:r>
                  <a:rPr lang="en-US" sz="3600" dirty="0" smtClean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3600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 </a:t>
                </a:r>
                <a:r>
                  <a:rPr lang="en-US" sz="3600" dirty="0" err="1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thừa</a:t>
                </a:r>
                <a:r>
                  <a:rPr lang="en-US" sz="3600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x.</a:t>
                </a: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0" y="5573680"/>
                <a:ext cx="7836244" cy="1754326"/>
              </a:xfrm>
              <a:prstGeom prst="rect">
                <a:avLst/>
              </a:prstGeom>
              <a:blipFill rotWithShape="0">
                <a:blip r:embed="rId5"/>
                <a:stretch>
                  <a:fillRect l="-2335" r="-2335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9144000" y="7446130"/>
                <a:ext cx="79629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n</m:t>
                        </m:r>
                      </m:sup>
                    </m:sSup>
                  </m:oMath>
                </a14:m>
                <a:r>
                  <a:rPr lang="en-US" sz="3600" dirty="0" smtClean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x. x. x.... . x (x 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</m:oMath>
                </a14:m>
                <a:r>
                  <a:rPr lang="en-US" sz="3600" dirty="0" smtClean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ℚ</m:t>
                    </m:r>
                  </m:oMath>
                </a14:m>
                <a:r>
                  <a:rPr lang="en-US" sz="3600" dirty="0" smtClean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n 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sz="360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lang="en-US" sz="3600" dirty="0" smtClean="0">
                    <a:solidFill>
                      <a:schemeClr val="tx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n &gt; 1)</a:t>
                </a:r>
                <a:endParaRPr lang="en-US" sz="3600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0" y="7446130"/>
                <a:ext cx="7962900" cy="646331"/>
              </a:xfrm>
              <a:prstGeom prst="rect">
                <a:avLst/>
              </a:prstGeom>
              <a:blipFill rotWithShape="0">
                <a:blip r:embed="rId6"/>
                <a:stretch>
                  <a:fillRect t="-14019" b="-33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Left Brace 23"/>
          <p:cNvSpPr/>
          <p:nvPr/>
        </p:nvSpPr>
        <p:spPr>
          <a:xfrm rot="16200000">
            <a:off x="11234375" y="6847721"/>
            <a:ext cx="319067" cy="2825111"/>
          </a:xfrm>
          <a:prstGeom prst="leftBrace">
            <a:avLst>
              <a:gd name="adj1" fmla="val 97892"/>
              <a:gd name="adj2" fmla="val 49281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9941244" y="8522551"/>
            <a:ext cx="2825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</a:t>
            </a:r>
            <a:endParaRPr lang="en-US" sz="3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8" grpId="0" animBg="1"/>
      <p:bldP spid="20" grpId="0" animBg="1"/>
      <p:bldP spid="21" grpId="0"/>
      <p:bldP spid="22" grpId="0"/>
      <p:bldP spid="23" grpId="0"/>
      <p:bldP spid="24" grpId="0" animBg="1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82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738529" y="398939"/>
            <a:ext cx="13520771" cy="948912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65439">
            <a:off x="443569" y="7413791"/>
            <a:ext cx="5682860" cy="27381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572583" y="1470780"/>
                <a:ext cx="10288623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đọc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𝐱</m:t>
                        </m:r>
                      </m:e>
                      <m:sup>
                        <m:r>
                          <a:rPr lang="en-US" sz="44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𝐧</m:t>
                        </m:r>
                      </m:sup>
                    </m:sSup>
                  </m:oMath>
                </a14:m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“</a:t>
                </a:r>
                <a:r>
                  <a:rPr lang="en-US" sz="4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 </a:t>
                </a:r>
                <a:r>
                  <a:rPr lang="en-US" sz="440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mũ</a:t>
                </a:r>
                <a:r>
                  <a:rPr lang="en-US" sz="4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hoặc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“</a:t>
                </a:r>
                <a:r>
                  <a:rPr lang="en-US" sz="4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 </a:t>
                </a:r>
                <a:r>
                  <a:rPr lang="en-US" sz="440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lũy</a:t>
                </a:r>
                <a:r>
                  <a:rPr lang="en-US" sz="4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thừa</a:t>
                </a:r>
                <a:r>
                  <a:rPr lang="en-US" sz="4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hoặc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“</a:t>
                </a:r>
                <a:r>
                  <a:rPr lang="en-US" sz="440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lũy</a:t>
                </a:r>
                <a:r>
                  <a:rPr lang="en-US" sz="4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thừa</a:t>
                </a:r>
                <a:r>
                  <a:rPr lang="en-US" sz="4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bậc</a:t>
                </a:r>
                <a:r>
                  <a:rPr lang="en-US" sz="4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 </a:t>
                </a:r>
                <a:r>
                  <a:rPr lang="en-US" sz="4400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x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”.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2583" y="1470780"/>
                <a:ext cx="10288623" cy="2123658"/>
              </a:xfrm>
              <a:prstGeom prst="rect">
                <a:avLst/>
              </a:prstGeom>
              <a:blipFill rotWithShape="0">
                <a:blip r:embed="rId6"/>
                <a:stretch>
                  <a:fillRect l="-2370" r="-2429" b="-6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>
          <a:xfrm>
            <a:off x="5619749" y="5143500"/>
            <a:ext cx="2743200" cy="9906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888094" y="5752418"/>
                <a:ext cx="3657600" cy="1997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4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4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x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4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4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1 (x 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</m:oMath>
                </a14:m>
                <a:r>
                  <a:rPr lang="en-US" sz="44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0)</a:t>
                </a:r>
                <a:endParaRPr lang="en-US" sz="44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8094" y="5752418"/>
                <a:ext cx="3657600" cy="1997983"/>
              </a:xfrm>
              <a:prstGeom prst="rect">
                <a:avLst/>
              </a:prstGeom>
              <a:blipFill rotWithShape="0">
                <a:blip r:embed="rId7"/>
                <a:stretch>
                  <a:fillRect r="-3333" b="-13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619749" y="3850838"/>
            <a:ext cx="91630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; n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mũ</a:t>
            </a:r>
            <a:r>
              <a:rPr lang="en-US" sz="4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6644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9F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028700" y="2019301"/>
            <a:ext cx="16230600" cy="6480446"/>
            <a:chOff x="0" y="0"/>
            <a:chExt cx="8732589" cy="312130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732589" cy="3121303"/>
            </a:xfrm>
            <a:custGeom>
              <a:avLst/>
              <a:gdLst/>
              <a:ahLst/>
              <a:cxnLst/>
              <a:rect l="l" t="t" r="r" b="b"/>
              <a:pathLst>
                <a:path w="8732589" h="3121303">
                  <a:moveTo>
                    <a:pt x="8608130" y="3121302"/>
                  </a:moveTo>
                  <a:lnTo>
                    <a:pt x="124460" y="3121302"/>
                  </a:lnTo>
                  <a:cubicBezTo>
                    <a:pt x="55880" y="3121302"/>
                    <a:pt x="0" y="3065422"/>
                    <a:pt x="0" y="299684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8608130" y="0"/>
                  </a:lnTo>
                  <a:cubicBezTo>
                    <a:pt x="8676710" y="0"/>
                    <a:pt x="8732589" y="55880"/>
                    <a:pt x="8732589" y="124460"/>
                  </a:cubicBezTo>
                  <a:lnTo>
                    <a:pt x="8732589" y="2996842"/>
                  </a:lnTo>
                  <a:cubicBezTo>
                    <a:pt x="8732589" y="3065422"/>
                    <a:pt x="8676710" y="3121303"/>
                    <a:pt x="8608130" y="312130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904725" y="7065339"/>
            <a:ext cx="1950677" cy="227303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230361">
            <a:off x="421130" y="1503344"/>
            <a:ext cx="2110078" cy="1480891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0" y="9466902"/>
            <a:ext cx="18288000" cy="820098"/>
            <a:chOff x="0" y="0"/>
            <a:chExt cx="6555032" cy="29395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555032" cy="293951"/>
            </a:xfrm>
            <a:custGeom>
              <a:avLst/>
              <a:gdLst/>
              <a:ahLst/>
              <a:cxnLst/>
              <a:rect l="l" t="t" r="r" b="b"/>
              <a:pathLst>
                <a:path w="6555032" h="293951">
                  <a:moveTo>
                    <a:pt x="0" y="0"/>
                  </a:moveTo>
                  <a:lnTo>
                    <a:pt x="6555032" y="0"/>
                  </a:lnTo>
                  <a:lnTo>
                    <a:pt x="6555032" y="293951"/>
                  </a:lnTo>
                  <a:lnTo>
                    <a:pt x="0" y="293951"/>
                  </a:lnTo>
                  <a:close/>
                </a:path>
              </a:pathLst>
            </a:custGeom>
            <a:solidFill>
              <a:srgbClr val="1C4F59"/>
            </a:solidFill>
          </p:spPr>
        </p:sp>
      </p:grpSp>
      <p:sp>
        <p:nvSpPr>
          <p:cNvPr id="14" name="TextBox 13"/>
          <p:cNvSpPr txBox="1"/>
          <p:nvPr/>
        </p:nvSpPr>
        <p:spPr>
          <a:xfrm>
            <a:off x="7239000" y="830547"/>
            <a:ext cx="381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038600" y="2446234"/>
                <a:ext cx="10210800" cy="18646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lũy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thừa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dưới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dạng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ctr"/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(0,3)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40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−1</m:t>
                                </m:r>
                              </m:num>
                              <m:den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600" y="2446234"/>
                <a:ext cx="10210800" cy="1864613"/>
              </a:xfrm>
              <a:prstGeom prst="rect">
                <a:avLst/>
              </a:prstGeom>
              <a:blipFill rotWithShape="0">
                <a:blip r:embed="rId6"/>
                <a:stretch>
                  <a:fillRect l="-2149" t="-5882" r="-1134" b="-3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Callout 15"/>
          <p:cNvSpPr/>
          <p:nvPr/>
        </p:nvSpPr>
        <p:spPr>
          <a:xfrm>
            <a:off x="2229648" y="3957686"/>
            <a:ext cx="1752600" cy="1295400"/>
          </a:xfrm>
          <a:prstGeom prst="wedgeEllipseCallout">
            <a:avLst>
              <a:gd name="adj1" fmla="val 33660"/>
              <a:gd name="adj2" fmla="val 5465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495800" y="4991100"/>
                <a:ext cx="10134600" cy="27507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(0,3)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0,3. 0,3. 0,3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80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−1</m:t>
                                </m:r>
                              </m:num>
                              <m:den>
                                <m:r>
                                  <a:rPr lang="en-US" sz="48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8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8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8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8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8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4991100"/>
                <a:ext cx="10134600" cy="2750753"/>
              </a:xfrm>
              <a:prstGeom prst="rect">
                <a:avLst/>
              </a:prstGeom>
              <a:blipFill rotWithShape="0">
                <a:blip r:embed="rId7"/>
                <a:stretch>
                  <a:fillRect l="-2166" b="-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dir="u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4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04800" y="490278"/>
            <a:ext cx="5715000" cy="3190009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0" y="9466902"/>
            <a:ext cx="18288000" cy="820098"/>
            <a:chOff x="0" y="0"/>
            <a:chExt cx="6555032" cy="29395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555032" cy="293951"/>
            </a:xfrm>
            <a:custGeom>
              <a:avLst/>
              <a:gdLst/>
              <a:ahLst/>
              <a:cxnLst/>
              <a:rect l="l" t="t" r="r" b="b"/>
              <a:pathLst>
                <a:path w="6555032" h="293951">
                  <a:moveTo>
                    <a:pt x="0" y="0"/>
                  </a:moveTo>
                  <a:lnTo>
                    <a:pt x="6555032" y="0"/>
                  </a:lnTo>
                  <a:lnTo>
                    <a:pt x="6555032" y="293951"/>
                  </a:lnTo>
                  <a:lnTo>
                    <a:pt x="0" y="293951"/>
                  </a:lnTo>
                  <a:close/>
                </a:path>
              </a:pathLst>
            </a:custGeom>
            <a:solidFill>
              <a:srgbClr val="FADECC"/>
            </a:solidFill>
          </p:spPr>
        </p:sp>
      </p:grpSp>
      <p:sp>
        <p:nvSpPr>
          <p:cNvPr id="13" name="TextBox 12"/>
          <p:cNvSpPr txBox="1"/>
          <p:nvPr/>
        </p:nvSpPr>
        <p:spPr>
          <a:xfrm>
            <a:off x="2133600" y="1658319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6248400" y="261814"/>
                <a:ext cx="11430000" cy="36240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hữu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x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dưới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dạng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5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54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</m:t>
                        </m:r>
                      </m:den>
                    </m:f>
                  </m:oMath>
                </a14:m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(a, b </a:t>
                </a:r>
                <a14:m>
                  <m:oMath xmlns:m="http://schemas.openxmlformats.org/officeDocument/2006/math">
                    <m:r>
                      <a:rPr lang="en-US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</m:oMath>
                </a14:m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ℤ</m:t>
                    </m:r>
                  </m:oMath>
                </a14:m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b </a:t>
                </a:r>
                <a14:m>
                  <m:oMath xmlns:m="http://schemas.openxmlformats.org/officeDocument/2006/math">
                    <m:r>
                      <a:rPr lang="en-US" sz="4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≠</m:t>
                    </m:r>
                  </m:oMath>
                </a14:m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0) </a:t>
                </a:r>
              </a:p>
              <a:p>
                <a:pPr algn="ctr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800" i="1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sz="4800" i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a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sz="4800" i="0">
                                    <a:solidFill>
                                      <a:srgbClr val="C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b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sz="4800" i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</m:sup>
                    </m:sSup>
                    <m:r>
                      <a:rPr lang="en-US" sz="4800" i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8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800" i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4800" i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800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800" i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4800" i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n</m:t>
                            </m:r>
                          </m:sup>
                        </m:sSup>
                      </m:den>
                    </m:f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261814"/>
                <a:ext cx="11430000" cy="3624005"/>
              </a:xfrm>
              <a:prstGeom prst="rect">
                <a:avLst/>
              </a:prstGeom>
              <a:blipFill rotWithShape="0">
                <a:blip r:embed="rId4"/>
                <a:stretch>
                  <a:fillRect l="-1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1"/>
              </a:ext>
            </a:extLst>
          </a:blip>
          <a:srcRect/>
          <a:stretch>
            <a:fillRect/>
          </a:stretch>
        </p:blipFill>
        <p:spPr>
          <a:xfrm>
            <a:off x="619285" y="4199926"/>
            <a:ext cx="1514315" cy="12968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428715" y="4154881"/>
                <a:ext cx="15773400" cy="1239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Thực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hành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1: </a:t>
                </a:r>
                <a:r>
                  <a:rPr lang="en-US" sz="4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40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−2</m:t>
                                </m:r>
                              </m:num>
                              <m:den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40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−3</m:t>
                                </m:r>
                              </m:num>
                              <m:den>
                                <m:r>
                                  <a:rPr lang="en-US" sz="4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5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(-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0,5)</a:t>
                </a:r>
                <a:r>
                  <a:rPr lang="en-US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(-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0,5)</a:t>
                </a:r>
                <a:r>
                  <a:rPr lang="en-US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;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37,57)</a:t>
                </a:r>
                <a:r>
                  <a:rPr lang="en-US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; (3,57)</a:t>
                </a:r>
                <a:r>
                  <a:rPr lang="en-US" sz="40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8715" y="4154881"/>
                <a:ext cx="15773400" cy="1239378"/>
              </a:xfrm>
              <a:prstGeom prst="rect">
                <a:avLst/>
              </a:prstGeom>
              <a:blipFill rotWithShape="0">
                <a:blip r:embed="rId42"/>
                <a:stretch>
                  <a:fillRect l="-1352" b="-5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7086600" y="5865709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134360" y="6779126"/>
                <a:ext cx="12019280" cy="2671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−2</m:t>
                                </m:r>
                              </m:num>
                              <m:den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−8</m:t>
                        </m:r>
                      </m:num>
                      <m:den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27</m:t>
                        </m:r>
                      </m:den>
                    </m:f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 ;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−3</m:t>
                                </m:r>
                              </m:num>
                              <m:den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5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(-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0,5)</a:t>
                </a:r>
                <a:r>
                  <a:rPr lang="en-US" sz="40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num>
                              <m:den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; </a:t>
                </a:r>
              </a:p>
              <a:p>
                <a:pPr algn="just">
                  <a:spcAft>
                    <a:spcPts val="6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(-0,5)</a:t>
                </a:r>
                <a:r>
                  <a:rPr lang="en-US" sz="40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num>
                              <m:den>
                                <m:r>
                                  <a:rPr lang="en-US" sz="4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(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37,57)</a:t>
                </a:r>
                <a:r>
                  <a:rPr lang="en-US" sz="40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0 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 1 ; (</a:t>
                </a:r>
                <a:r>
                  <a:rPr lang="en-US" sz="4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3,57)</a:t>
                </a:r>
                <a:r>
                  <a:rPr lang="en-US" sz="4000" baseline="300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</a:t>
                </a:r>
                <a:r>
                  <a:rPr lang="en-US" sz="4000" baseline="30000" dirty="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 3,57</a:t>
                </a: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4360" y="6779126"/>
                <a:ext cx="12019280" cy="2671885"/>
              </a:xfrm>
              <a:prstGeom prst="rect">
                <a:avLst/>
              </a:prstGeom>
              <a:blipFill rotWithShape="0">
                <a:blip r:embed="rId43"/>
                <a:stretch>
                  <a:fillRect l="-1775" b="-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/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8200" y="6972300"/>
            <a:ext cx="1187164" cy="2679831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6862" y="7734300"/>
            <a:ext cx="3077666" cy="3077666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9EC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8149" y="8425610"/>
            <a:ext cx="3395089" cy="163581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002936" y="410075"/>
            <a:ext cx="2285064" cy="1512297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081462" y="1114831"/>
            <a:ext cx="126287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Tích và thương của hai lũy thừa cùng cơ số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8"/>
          <p:cNvGrpSpPr/>
          <p:nvPr/>
        </p:nvGrpSpPr>
        <p:grpSpPr>
          <a:xfrm>
            <a:off x="3796" y="82960"/>
            <a:ext cx="3077666" cy="3077666"/>
            <a:chOff x="0" y="0"/>
            <a:chExt cx="6350000" cy="6350000"/>
          </a:xfrm>
        </p:grpSpPr>
        <p:sp>
          <p:nvSpPr>
            <p:cNvPr id="24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9EC"/>
            </a:solidFill>
          </p:spPr>
        </p:sp>
      </p:grpSp>
      <p:pic>
        <p:nvPicPr>
          <p:cNvPr id="25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31250" y="676699"/>
            <a:ext cx="1878624" cy="1844467"/>
          </a:xfrm>
          <a:prstGeom prst="rect">
            <a:avLst/>
          </a:prstGeom>
        </p:spPr>
      </p:pic>
      <p:sp>
        <p:nvSpPr>
          <p:cNvPr id="26" name="AutoShape 2"/>
          <p:cNvSpPr/>
          <p:nvPr/>
        </p:nvSpPr>
        <p:spPr>
          <a:xfrm>
            <a:off x="1600200" y="2521166"/>
            <a:ext cx="15499635" cy="4146334"/>
          </a:xfrm>
          <a:prstGeom prst="rect">
            <a:avLst/>
          </a:prstGeom>
          <a:solidFill>
            <a:srgbClr val="F8C2EE"/>
          </a:solidFill>
        </p:spPr>
      </p:sp>
      <p:sp>
        <p:nvSpPr>
          <p:cNvPr id="27" name="Rounded Rectangle 26"/>
          <p:cNvSpPr/>
          <p:nvPr/>
        </p:nvSpPr>
        <p:spPr>
          <a:xfrm>
            <a:off x="1796794" y="2785136"/>
            <a:ext cx="2362200" cy="10668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HĐKP1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62116" y="2882440"/>
            <a:ext cx="12734597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2133600" y="4322478"/>
                <a:ext cx="5860194" cy="15213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5400" i="1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5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5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5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5400" i="1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5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5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5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5400" i="1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5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5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5400" b="1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?</m:t>
                        </m:r>
                      </m:sup>
                    </m:sSup>
                  </m:oMath>
                </a14:m>
                <a:endParaRPr lang="en-US" sz="5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4322478"/>
                <a:ext cx="5860194" cy="1521314"/>
              </a:xfrm>
              <a:prstGeom prst="rect">
                <a:avLst/>
              </a:prstGeom>
              <a:blipFill rotWithShape="0">
                <a:blip r:embed="rId8"/>
                <a:stretch>
                  <a:fillRect l="-4162" b="-9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/>
          <p:cNvSpPr/>
          <p:nvPr/>
        </p:nvSpPr>
        <p:spPr>
          <a:xfrm>
            <a:off x="9541564" y="4489480"/>
            <a:ext cx="624722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(0,2)</a:t>
            </a:r>
            <a:r>
              <a:rPr lang="en-US" sz="4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. (0,2)</a:t>
            </a:r>
            <a:r>
              <a:rPr lang="en-US" sz="4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= (0,2</a:t>
            </a: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4400" b="1" baseline="30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577234" y="4345263"/>
            <a:ext cx="526194" cy="64633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5262593" y="4488830"/>
            <a:ext cx="526194" cy="64633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6" name="Down Arrow 35"/>
          <p:cNvSpPr/>
          <p:nvPr/>
        </p:nvSpPr>
        <p:spPr>
          <a:xfrm>
            <a:off x="9395851" y="6923394"/>
            <a:ext cx="685800" cy="68580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158994" y="7609194"/>
            <a:ext cx="11582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nhân hai lũy thừa cùng cơ số, ta giữ nguyên cơ số và cộng hai số </a:t>
            </a:r>
            <a:r>
              <a:rPr lang="vi-VN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mũ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sz="4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000" baseline="30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000" baseline="30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4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4000" baseline="30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4000" baseline="30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n</a:t>
            </a:r>
            <a:endParaRPr lang="en-US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4978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 animBg="1"/>
      <p:bldP spid="28" grpId="0"/>
      <p:bldP spid="31" grpId="0"/>
      <p:bldP spid="33" grpId="0"/>
      <p:bldP spid="34" grpId="0" animBg="1"/>
      <p:bldP spid="35" grpId="0" animBg="1"/>
      <p:bldP spid="36" grpId="0" animBg="1"/>
      <p:bldP spid="3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1149</Words>
  <Application>Microsoft Office PowerPoint</Application>
  <PresentationFormat>Custom</PresentationFormat>
  <Paragraphs>214</Paragraphs>
  <Slides>33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Tahoma</vt:lpstr>
      <vt:lpstr>Calibri Light</vt:lpstr>
      <vt:lpstr>Fredoka One</vt:lpstr>
      <vt:lpstr>Calibri</vt:lpstr>
      <vt:lpstr>Times New Roman</vt:lpstr>
      <vt:lpstr>Wingdings</vt:lpstr>
      <vt:lpstr>Arial</vt:lpstr>
      <vt:lpstr>Cambria Math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hỏi 1: Tính ((-1)/2)^5 </vt:lpstr>
      <vt:lpstr>Câu hỏi 2: Tính nhanh:  M = (100 -1) . (100 - 22) . (100 - 32) .... (100 - 502)</vt:lpstr>
      <vt:lpstr>Câu hỏi 3: Kết quả của phép tính (2/5+1/2)^2là </vt:lpstr>
      <vt:lpstr>Câu hỏi 4: Kết quả của phép tính (3/5)^15 〖:⁡(0,36)〗^5là: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Microsoft account</cp:lastModifiedBy>
  <cp:revision>43</cp:revision>
  <dcterms:created xsi:type="dcterms:W3CDTF">2006-08-16T00:00:00Z</dcterms:created>
  <dcterms:modified xsi:type="dcterms:W3CDTF">2022-09-12T01:33:51Z</dcterms:modified>
  <dc:identifier>DAEsho6oQSk</dc:identifier>
</cp:coreProperties>
</file>