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36"/>
  </p:notesMasterIdLst>
  <p:sldIdLst>
    <p:sldId id="256" r:id="rId4"/>
    <p:sldId id="310" r:id="rId5"/>
    <p:sldId id="399" r:id="rId6"/>
    <p:sldId id="492" r:id="rId7"/>
    <p:sldId id="282" r:id="rId8"/>
    <p:sldId id="488" r:id="rId9"/>
    <p:sldId id="446" r:id="rId10"/>
    <p:sldId id="447" r:id="rId11"/>
    <p:sldId id="489" r:id="rId12"/>
    <p:sldId id="490" r:id="rId13"/>
    <p:sldId id="491" r:id="rId14"/>
    <p:sldId id="445" r:id="rId15"/>
    <p:sldId id="266" r:id="rId16"/>
    <p:sldId id="360" r:id="rId17"/>
    <p:sldId id="470" r:id="rId18"/>
    <p:sldId id="472" r:id="rId19"/>
    <p:sldId id="473" r:id="rId20"/>
    <p:sldId id="476" r:id="rId21"/>
    <p:sldId id="477" r:id="rId22"/>
    <p:sldId id="478" r:id="rId23"/>
    <p:sldId id="479" r:id="rId24"/>
    <p:sldId id="407" r:id="rId25"/>
    <p:sldId id="482" r:id="rId26"/>
    <p:sldId id="481" r:id="rId27"/>
    <p:sldId id="417" r:id="rId28"/>
    <p:sldId id="263" r:id="rId29"/>
    <p:sldId id="420" r:id="rId30"/>
    <p:sldId id="484" r:id="rId31"/>
    <p:sldId id="485" r:id="rId32"/>
    <p:sldId id="486" r:id="rId33"/>
    <p:sldId id="264" r:id="rId34"/>
    <p:sldId id="261" r:id="rId35"/>
  </p:sldIdLst>
  <p:sldSz cx="18288000" cy="10287000"/>
  <p:notesSz cx="6858000" cy="9144000"/>
  <p:embeddedFontLst>
    <p:embeddedFont>
      <p:font typeface="Webdings" pitchFamily="18" charset="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Nunito" charset="0"/>
      <p:regular r:id="rId42"/>
      <p:bold r:id="rId43"/>
      <p:italic r:id="rId44"/>
      <p:boldItalic r:id="rId45"/>
    </p:embeddedFont>
    <p:embeddedFont>
      <p:font typeface="Cambria Math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F53D9D"/>
    <a:srgbClr val="FAFCA8"/>
    <a:srgbClr val="FCC0DF"/>
    <a:srgbClr val="FFD9D9"/>
    <a:srgbClr val="B7ECFF"/>
    <a:srgbClr val="FA9ECE"/>
    <a:srgbClr val="FF9999"/>
    <a:srgbClr val="FF6D6D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8293" autoAdjust="0"/>
  </p:normalViewPr>
  <p:slideViewPr>
    <p:cSldViewPr>
      <p:cViewPr>
        <p:scale>
          <a:sx n="43" d="100"/>
          <a:sy n="43" d="100"/>
        </p:scale>
        <p:origin x="-70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4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69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3.wmf"/><Relationship Id="rId5" Type="http://schemas.openxmlformats.org/officeDocument/2006/relationships/image" Target="../media/image88.wmf"/><Relationship Id="rId10" Type="http://schemas.openxmlformats.org/officeDocument/2006/relationships/image" Target="../media/image77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89.wmf"/><Relationship Id="rId1" Type="http://schemas.openxmlformats.org/officeDocument/2006/relationships/image" Target="../media/image95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5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14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577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858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858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A7274-2722-4ED5-82D1-3F365BFF4E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42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A7274-2722-4ED5-82D1-3F365BFF4E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A7274-2722-4ED5-82D1-3F365BFF4E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1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A7274-2722-4ED5-82D1-3F365BFF4E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A7274-2722-4ED5-82D1-3F365BFF4E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14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48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26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37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88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47F83-C03C-9D5A-D7C9-2219BD472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E7619B-1CCE-77F3-A06D-8FAC84BC2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3347E2-6760-4B7B-A12E-9C262F3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BDF7FB-FF09-D3C4-DE1F-F323500A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FD3823-32CA-7552-9804-2A144355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4905F-4E69-4A7E-8B0C-210136C58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15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9BCFD-25D9-D79B-7722-C8850BC2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5239CA-DFDC-3CCA-4D56-222834CD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35BA47-0674-6A5C-1852-1678DB71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172482-C63B-6B63-4D79-6925F582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2C4C8-B077-1763-B5ED-908D29C4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DD6EB-2922-46AC-905E-50E474832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88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B0225-4DCA-A1E4-AD17-546E533F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069B90-F389-1D95-2A3C-1B7C4596F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2F2A4-60BF-57B5-71F3-0DA62D12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B8962-71FC-BA58-E57B-43F8D2AB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AC0563-E7FD-416C-CCD7-B4A87BB5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A493D-545C-4601-9B7B-8DC7A5046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47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5E5BE-F8BF-5398-F454-A46286F9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596D1-64AB-2A25-7D9F-0B24AF197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6D9A33-2E38-04F4-7132-C9A1A4346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647A4D-F053-0882-F0CD-A8A91A6F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5D8B9C-DD48-DAB3-2E50-0FB65B05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1A80D1-4682-5A1D-FA3F-D15697CA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6519-9971-4077-A3C7-0CBE689E3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148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6EA04-6B9B-231A-14F7-4304D1C9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AA71B-10C1-8FE4-B8D4-BD45D63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41B1C9-1C4A-5B33-F1D7-155060B3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80AE2E-BDA2-B854-80E4-D8393FCD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6B0485-75F7-F315-1097-67FE6380F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C80C1A-CC4D-3060-B0A6-2ED1507B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958232-5353-2467-C470-096BF5C8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B73783-221D-F009-D964-E447F2AD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F051E-43FC-4D84-9F59-678FDDC1D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704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7CE97-9B8B-2921-F7D3-8B32E147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228807-460E-88BC-4ABF-F35C929D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2D62E2-63DC-5697-351D-D9E9E592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67C321-63A2-5160-9192-749F58F8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2A2A4-015B-4AE7-A482-8F1C6B51B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40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6C6D6F-E345-1A08-C1A5-6C67F570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6C3194-B732-D069-63CC-6469C87E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B92C58-3760-1677-406B-871E0C4F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18D1C-ED17-4AF3-A95B-2B82B9F37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98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41243-A661-3972-4959-B6FF02D0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E8FB41-A977-D9A7-379B-4161942E2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B5F181-B977-7B35-5196-0EE95316B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33C0A-09A6-077A-A61F-F35CC9DB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58A7EA-85B3-473B-3B6B-ADFC9CFD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8E34F7-0C19-C8D9-E390-9666C67E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AE75A-B8AC-4781-80CE-ED5442A6E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95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4AE24-BA05-16FB-8AF4-7B2F4026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D9610F-13F9-21FB-6F5C-C4CAC8CCC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DFC45C-5461-C3DF-859E-9789F8247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4F7FE7-63DE-2F1A-4AE4-EC822187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F5C724-E240-D669-8023-74E65B54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80D1BA-F8CE-06AB-7FD4-1815F17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B48EE-AC92-40BA-888E-A799E9F44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07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51A99-A6B4-F16B-3367-0783B8B7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2C2484-E0A0-DDC9-933C-979E72B77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B4F071-D8AB-1842-11E1-17CEE416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72F59F-9C56-62E6-F273-ABCFEA77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0D76D0-F068-BD92-DF90-D3799E78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7545-40AE-4D4D-819C-FC2444F7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97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2C3CC4-976C-7C3F-02D0-5B45E93F1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44A94-9B80-CDB2-0C2B-DA686D763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580684-7D1A-5A47-93D0-EA17FA41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7F080D-D9E1-4A6F-C933-D7F69715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133566-060C-2548-D940-D8661717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FA21-535A-4A2D-8E28-063DFA7C6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3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8E2B170-81CC-20CA-96D3-F4E517EA2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980369E-2490-708D-AF22-7B5F0012F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F4AAF0A-9AFF-AE56-4DD3-2711E1B60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6D598F1-26C8-2CDF-D368-779F96B28E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1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7AA6038-CFC7-5EB9-4CC6-4D60EA4E98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/>
            </a:lvl1pPr>
          </a:lstStyle>
          <a:p>
            <a:fld id="{99EEA1D5-F795-4E06-860F-70F2A7CA4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93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.png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18" Type="http://schemas.openxmlformats.org/officeDocument/2006/relationships/image" Target="../media/image25.wmf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7.png"/><Relationship Id="rId17" Type="http://schemas.openxmlformats.org/officeDocument/2006/relationships/oleObject" Target="../embeddings/oleObject16.bin"/><Relationship Id="rId2" Type="http://schemas.microsoft.com/office/2007/relationships/media" Target="../media/media1.mp3"/><Relationship Id="rId16" Type="http://schemas.openxmlformats.org/officeDocument/2006/relationships/image" Target="../media/image41.svg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7.png"/><Relationship Id="rId5" Type="http://schemas.openxmlformats.org/officeDocument/2006/relationships/audio" Target="../media/media2.mp3"/><Relationship Id="rId1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microsoft.com/office/2007/relationships/media" Target="../media/media2.mp3"/><Relationship Id="rId9" Type="http://schemas.openxmlformats.org/officeDocument/2006/relationships/image" Target="../media/image35.png"/><Relationship Id="rId14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9.svg"/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1.svg"/><Relationship Id="rId10" Type="http://schemas.openxmlformats.org/officeDocument/2006/relationships/image" Target="../media/image47.png"/><Relationship Id="rId4" Type="http://schemas.openxmlformats.org/officeDocument/2006/relationships/audio" Target="../media/media2.mp3"/><Relationship Id="rId9" Type="http://schemas.openxmlformats.org/officeDocument/2006/relationships/image" Target="../media/image46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1.sv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9.sv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49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9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1.svg"/><Relationship Id="rId10" Type="http://schemas.openxmlformats.org/officeDocument/2006/relationships/image" Target="../media/image55.png"/><Relationship Id="rId4" Type="http://schemas.openxmlformats.org/officeDocument/2006/relationships/audio" Target="../media/media2.mp3"/><Relationship Id="rId9" Type="http://schemas.openxmlformats.org/officeDocument/2006/relationships/image" Target="../media/image5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8.png"/><Relationship Id="rId18" Type="http://schemas.openxmlformats.org/officeDocument/2006/relationships/image" Target="../media/image25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19.bin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7.png"/><Relationship Id="rId17" Type="http://schemas.openxmlformats.org/officeDocument/2006/relationships/oleObject" Target="../embeddings/oleObject17.bin"/><Relationship Id="rId2" Type="http://schemas.microsoft.com/office/2007/relationships/media" Target="../media/media1.mp3"/><Relationship Id="rId16" Type="http://schemas.openxmlformats.org/officeDocument/2006/relationships/image" Target="../media/image41.svg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9.png"/><Relationship Id="rId24" Type="http://schemas.openxmlformats.org/officeDocument/2006/relationships/image" Target="../media/image33.wmf"/><Relationship Id="rId5" Type="http://schemas.openxmlformats.org/officeDocument/2006/relationships/audio" Target="../media/media2.mp3"/><Relationship Id="rId15" Type="http://schemas.openxmlformats.org/officeDocument/2006/relationships/image" Target="../media/image29.png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58.png"/><Relationship Id="rId19" Type="http://schemas.openxmlformats.org/officeDocument/2006/relationships/oleObject" Target="../embeddings/oleObject18.bin"/><Relationship Id="rId4" Type="http://schemas.microsoft.com/office/2007/relationships/media" Target="../media/media2.mp3"/><Relationship Id="rId9" Type="http://schemas.openxmlformats.org/officeDocument/2006/relationships/image" Target="../media/image57.png"/><Relationship Id="rId14" Type="http://schemas.openxmlformats.org/officeDocument/2006/relationships/image" Target="../media/image39.svg"/><Relationship Id="rId22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oleObject" Target="../embeddings/oleObject21.bin"/><Relationship Id="rId3" Type="http://schemas.openxmlformats.org/officeDocument/2006/relationships/audio" Target="../media/media1.mp3"/><Relationship Id="rId21" Type="http://schemas.openxmlformats.org/officeDocument/2006/relationships/image" Target="../media/image35.wmf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66.png"/><Relationship Id="rId17" Type="http://schemas.openxmlformats.org/officeDocument/2006/relationships/image" Target="../media/image37.emf"/><Relationship Id="rId2" Type="http://schemas.microsoft.com/office/2007/relationships/media" Target="../media/media1.mp3"/><Relationship Id="rId16" Type="http://schemas.openxmlformats.org/officeDocument/2006/relationships/image" Target="../media/image41.svg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65.png"/><Relationship Id="rId5" Type="http://schemas.openxmlformats.org/officeDocument/2006/relationships/audio" Target="../media/media2.mp3"/><Relationship Id="rId15" Type="http://schemas.openxmlformats.org/officeDocument/2006/relationships/image" Target="../media/image29.png"/><Relationship Id="rId23" Type="http://schemas.openxmlformats.org/officeDocument/2006/relationships/image" Target="../media/image36.wmf"/><Relationship Id="rId10" Type="http://schemas.openxmlformats.org/officeDocument/2006/relationships/image" Target="../media/image64.png"/><Relationship Id="rId19" Type="http://schemas.openxmlformats.org/officeDocument/2006/relationships/image" Target="../media/image34.wmf"/><Relationship Id="rId4" Type="http://schemas.microsoft.com/office/2007/relationships/media" Target="../media/media2.mp3"/><Relationship Id="rId9" Type="http://schemas.openxmlformats.org/officeDocument/2006/relationships/image" Target="../media/image63.png"/><Relationship Id="rId14" Type="http://schemas.openxmlformats.org/officeDocument/2006/relationships/image" Target="../media/image39.svg"/><Relationship Id="rId22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0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28.bin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41.svg"/><Relationship Id="rId17" Type="http://schemas.openxmlformats.org/officeDocument/2006/relationships/oleObject" Target="../embeddings/oleObject26.bin"/><Relationship Id="rId2" Type="http://schemas.microsoft.com/office/2007/relationships/media" Target="../media/media1.mp3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9.png"/><Relationship Id="rId5" Type="http://schemas.openxmlformats.org/officeDocument/2006/relationships/audio" Target="../media/media2.mp3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9.svg"/><Relationship Id="rId19" Type="http://schemas.openxmlformats.org/officeDocument/2006/relationships/oleObject" Target="../embeddings/oleObject27.bin"/><Relationship Id="rId4" Type="http://schemas.microsoft.com/office/2007/relationships/media" Target="../media/media2.mp3"/><Relationship Id="rId9" Type="http://schemas.openxmlformats.org/officeDocument/2006/relationships/image" Target="../media/image45.png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9.sv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1.svg"/><Relationship Id="rId10" Type="http://schemas.openxmlformats.org/officeDocument/2006/relationships/image" Target="../media/image79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9.svg"/><Relationship Id="rId3" Type="http://schemas.microsoft.com/office/2007/relationships/media" Target="../media/media2.mp3"/><Relationship Id="rId7" Type="http://schemas.openxmlformats.org/officeDocument/2006/relationships/image" Target="../media/image60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1.svg"/><Relationship Id="rId10" Type="http://schemas.openxmlformats.org/officeDocument/2006/relationships/image" Target="../media/image83.png"/><Relationship Id="rId4" Type="http://schemas.openxmlformats.org/officeDocument/2006/relationships/audio" Target="../media/media2.mp3"/><Relationship Id="rId9" Type="http://schemas.openxmlformats.org/officeDocument/2006/relationships/image" Target="../media/image61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51.emf"/><Relationship Id="rId7" Type="http://schemas.openxmlformats.org/officeDocument/2006/relationships/image" Target="../media/image63.sv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11" Type="http://schemas.openxmlformats.org/officeDocument/2006/relationships/image" Target="../media/image46.wmf"/><Relationship Id="rId5" Type="http://schemas.openxmlformats.org/officeDocument/2006/relationships/image" Target="../media/image16.svg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50.wmf"/><Relationship Id="rId4" Type="http://schemas.openxmlformats.org/officeDocument/2006/relationships/image" Target="../media/image10.png"/><Relationship Id="rId9" Type="http://schemas.openxmlformats.org/officeDocument/2006/relationships/image" Target="../media/image139.png"/><Relationship Id="rId1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11.png"/><Relationship Id="rId7" Type="http://schemas.openxmlformats.org/officeDocument/2006/relationships/image" Target="../media/image74.png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sv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73.png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69.wmf"/><Relationship Id="rId4" Type="http://schemas.openxmlformats.org/officeDocument/2006/relationships/image" Target="../media/image6.sv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7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image" Target="../media/image156.png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73.svg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78.wmf"/><Relationship Id="rId25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png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6.svg"/><Relationship Id="rId15" Type="http://schemas.openxmlformats.org/officeDocument/2006/relationships/image" Target="../media/image77.wmf"/><Relationship Id="rId23" Type="http://schemas.openxmlformats.org/officeDocument/2006/relationships/image" Target="../media/image83.emf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11.png"/><Relationship Id="rId9" Type="http://schemas.openxmlformats.org/officeDocument/2006/relationships/image" Target="../media/image75.svg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80.wmf"/><Relationship Id="rId27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87.wmf"/><Relationship Id="rId26" Type="http://schemas.openxmlformats.org/officeDocument/2006/relationships/image" Target="../media/image91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3.bin"/><Relationship Id="rId34" Type="http://schemas.openxmlformats.org/officeDocument/2006/relationships/image" Target="../media/image69.wmf"/><Relationship Id="rId7" Type="http://schemas.openxmlformats.org/officeDocument/2006/relationships/image" Target="../media/image73.svg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90.wmf"/><Relationship Id="rId32" Type="http://schemas.openxmlformats.org/officeDocument/2006/relationships/image" Target="../media/image93.wmf"/><Relationship Id="rId5" Type="http://schemas.openxmlformats.org/officeDocument/2006/relationships/image" Target="../media/image6.svg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92.wmf"/><Relationship Id="rId36" Type="http://schemas.openxmlformats.org/officeDocument/2006/relationships/image" Target="../media/image94.wmf"/><Relationship Id="rId10" Type="http://schemas.openxmlformats.org/officeDocument/2006/relationships/image" Target="../media/image83.emf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8.bin"/><Relationship Id="rId4" Type="http://schemas.openxmlformats.org/officeDocument/2006/relationships/image" Target="../media/image11.png"/><Relationship Id="rId9" Type="http://schemas.openxmlformats.org/officeDocument/2006/relationships/image" Target="../media/image75.svg"/><Relationship Id="rId14" Type="http://schemas.openxmlformats.org/officeDocument/2006/relationships/image" Target="../media/image85.wmf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77.wmf"/><Relationship Id="rId35" Type="http://schemas.openxmlformats.org/officeDocument/2006/relationships/oleObject" Target="../embeddings/oleObject6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98.wmf"/><Relationship Id="rId7" Type="http://schemas.openxmlformats.org/officeDocument/2006/relationships/image" Target="../media/image75.svg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96.wmf"/><Relationship Id="rId25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10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png"/><Relationship Id="rId11" Type="http://schemas.openxmlformats.org/officeDocument/2006/relationships/image" Target="../media/image73.svg"/><Relationship Id="rId24" Type="http://schemas.openxmlformats.org/officeDocument/2006/relationships/oleObject" Target="../embeddings/oleObject67.bin"/><Relationship Id="rId5" Type="http://schemas.openxmlformats.org/officeDocument/2006/relationships/image" Target="../media/image6.svg"/><Relationship Id="rId15" Type="http://schemas.openxmlformats.org/officeDocument/2006/relationships/image" Target="../media/image89.wmf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69.bin"/><Relationship Id="rId10" Type="http://schemas.openxmlformats.org/officeDocument/2006/relationships/image" Target="../media/image73.png"/><Relationship Id="rId19" Type="http://schemas.openxmlformats.org/officeDocument/2006/relationships/image" Target="../media/image97.wmf"/><Relationship Id="rId4" Type="http://schemas.openxmlformats.org/officeDocument/2006/relationships/image" Target="../media/image11.png"/><Relationship Id="rId9" Type="http://schemas.openxmlformats.org/officeDocument/2006/relationships/image" Target="../media/image83.e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10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10" Type="http://schemas.openxmlformats.org/officeDocument/2006/relationships/image" Target="../media/image83.emf"/><Relationship Id="rId4" Type="http://schemas.openxmlformats.org/officeDocument/2006/relationships/image" Target="../media/image73.svg"/><Relationship Id="rId9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11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0999" y="1488910"/>
            <a:ext cx="16884921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nton"/>
              </a:rPr>
              <a:t>ĐẾN VỚI BÀI HỌC HÔM NAY!</a:t>
            </a:r>
          </a:p>
          <a:p>
            <a:pPr lvl="0" algn="ctr">
              <a:lnSpc>
                <a:spcPct val="150000"/>
              </a:lnSpc>
            </a:pPr>
            <a:endParaRPr lang="en-US" sz="7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nton"/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1793D1-2DEA-7F0C-6C1E-6E5F2E262F64}"/>
              </a:ext>
            </a:extLst>
          </p:cNvPr>
          <p:cNvSpPr txBox="1"/>
          <p:nvPr/>
        </p:nvSpPr>
        <p:spPr>
          <a:xfrm>
            <a:off x="762000" y="589422"/>
            <a:ext cx="6324600" cy="985591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AFCA8"/>
              </a:gs>
              <a:gs pos="100000">
                <a:srgbClr val="FAFCA8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4150" algn="l"/>
              </a:tabLst>
              <a:defRPr/>
            </a:pPr>
            <a:r>
              <a:rPr kumimoji="0" lang="da-DK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da-DK" sz="44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822887F-5418-C059-740B-97E58C7F13B7}"/>
                  </a:ext>
                </a:extLst>
              </p:cNvPr>
              <p:cNvSpPr txBox="1"/>
              <p:nvPr/>
            </p:nvSpPr>
            <p:spPr>
              <a:xfrm>
                <a:off x="1066799" y="2292614"/>
                <a:ext cx="16154401" cy="4934684"/>
              </a:xfrm>
              <a:prstGeom prst="rect">
                <a:avLst/>
              </a:prstGeom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40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 quay </a:t>
                </a:r>
                <a:r>
                  <a:rPr lang="en-US" sz="4000" i="1" kern="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40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kern="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i="1" kern="100" dirty="0">
                    <a:solidFill>
                      <a:prstClr val="black"/>
                    </a:solidFill>
                    <a:latin typeface="Nunito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4000" i="1" kern="100" dirty="0">
                            <a:solidFill>
                              <a:prstClr val="black"/>
                            </a:solidFill>
                            <a:latin typeface="Nunito" pitchFamily="2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α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i="1" kern="100" dirty="0">
                    <a:solidFill>
                      <a:prstClr val="black"/>
                    </a:solidFill>
                    <a:latin typeface="Nunito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(</m:t>
                    </m:r>
                    <m:sSup>
                      <m:sSupPr>
                        <m:ctrlP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e>
                      <m:sup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&lt;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4000" i="1" kern="100" dirty="0">
                            <a:solidFill>
                              <a:prstClr val="black"/>
                            </a:solidFill>
                            <a:latin typeface="Nunito" pitchFamily="2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α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40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36</m:t>
                        </m:r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40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4000" b="0" i="1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4000" b="0" i="1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O,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(O; OM)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OM quay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kim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endParaRPr kumimoji="0" lang="en-US" sz="4000" b="0" u="none" strike="noStrike" kern="1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9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3900" kern="100" dirty="0">
                            <a:solidFill>
                              <a:prstClr val="black"/>
                            </a:solidFill>
                            <a:latin typeface="Nunito" pitchFamily="2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α</m:t>
                        </m:r>
                      </m:e>
                      <m:sup>
                        <m:r>
                          <a:rPr lang="en-US" sz="39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  <m:r>
                      <a:rPr lang="en-US" sz="39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. Đị</m:t>
                    </m:r>
                    <m:r>
                      <m:rPr>
                        <m:sty m:val="p"/>
                      </m:rPr>
                      <a:rPr lang="en-US" sz="39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nh</m:t>
                    </m:r>
                    <m:r>
                      <a:rPr lang="en-US" sz="39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9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ngh</m:t>
                    </m:r>
                    <m:r>
                      <a:rPr lang="en-US" sz="39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ĩ</m:t>
                    </m:r>
                    <m:r>
                      <m:rPr>
                        <m:sty m:val="p"/>
                      </m:rPr>
                      <a:rPr lang="en-US" sz="39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a</m:t>
                    </m:r>
                    <m:r>
                      <a:rPr lang="en-US" sz="39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 </m:t>
                    </m:r>
                  </m:oMath>
                </a14:m>
                <a:r>
                  <a:rPr kumimoji="0" lang="en-US" sz="39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9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kumimoji="0" lang="en-US" sz="39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39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00" b="0" i="1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kumimoji="0" lang="en-US" sz="3900" b="0" i="1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quay </a:t>
                </a:r>
                <a:r>
                  <a:rPr kumimoji="0" lang="en-US" sz="3900" b="0" i="1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kumimoji="0" lang="en-US" sz="3900" b="0" i="1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900" b="0" i="1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900" b="0" i="1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9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3900" i="1" kern="100" dirty="0">
                            <a:solidFill>
                              <a:prstClr val="black"/>
                            </a:solidFill>
                            <a:latin typeface="Nunito" pitchFamily="2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α</m:t>
                        </m:r>
                      </m:e>
                      <m:sup>
                        <m:r>
                          <a:rPr lang="en-US" sz="39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900" i="1" kern="100" dirty="0">
                    <a:solidFill>
                      <a:prstClr val="black"/>
                    </a:solidFill>
                    <a:latin typeface="Nunito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sz="3900" i="1" kern="100" dirty="0" err="1">
                    <a:solidFill>
                      <a:prstClr val="black"/>
                    </a:solidFill>
                    <a:latin typeface="Nunito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tâm</a:t>
                </a:r>
                <a:r>
                  <a:rPr lang="en-US" sz="3900" i="1" kern="100" dirty="0">
                    <a:solidFill>
                      <a:prstClr val="black"/>
                    </a:solidFill>
                    <a:latin typeface="Nunito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O.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Nunito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Phép</a:t>
                </a:r>
                <a:r>
                  <a:rPr lang="en-US" sz="4000" kern="100" dirty="0">
                    <a:solidFill>
                      <a:prstClr val="black"/>
                    </a:solidFill>
                    <a:latin typeface="Nunito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quay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4000" b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36</m:t>
                        </m:r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4000" b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22887F-5418-C059-740B-97E58C7F1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2292614"/>
                <a:ext cx="16154401" cy="4934684"/>
              </a:xfrm>
              <a:prstGeom prst="rect">
                <a:avLst/>
              </a:prstGeom>
              <a:blipFill>
                <a:blip r:embed="rId4"/>
                <a:stretch>
                  <a:fillRect l="-1205" r="-1205" b="-4167"/>
                </a:stretch>
              </a:blipFill>
              <a:ln w="38100"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4ED1FB-1A33-6ADA-4D61-1B2B512F7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0" y="302789"/>
            <a:ext cx="3585747" cy="1558856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27E688E4-DCB6-79E6-3F98-A05EB204A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76379"/>
              </p:ext>
            </p:extLst>
          </p:nvPr>
        </p:nvGraphicFramePr>
        <p:xfrm>
          <a:off x="8356600" y="3543300"/>
          <a:ext cx="55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558720" imgH="406080" progId="Equation.DSMT4">
                  <p:embed/>
                </p:oleObj>
              </mc:Choice>
              <mc:Fallback>
                <p:oleObj name="Equation" r:id="rId6" imgW="5587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56600" y="3543300"/>
                        <a:ext cx="558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BB59EEB8-4517-FEE7-E981-147F9BECE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992500"/>
              </p:ext>
            </p:extLst>
          </p:nvPr>
        </p:nvGraphicFramePr>
        <p:xfrm>
          <a:off x="9906000" y="4457700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8" imgW="914400" imgH="419040" progId="Equation.DSMT4">
                  <p:embed/>
                </p:oleObj>
              </mc:Choice>
              <mc:Fallback>
                <p:oleObj name="Equation" r:id="rId8" imgW="91440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27E688E4-DCB6-79E6-3F98-A05EB204A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0" y="4457700"/>
                        <a:ext cx="914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6023FB8E-6983-71BD-3A78-DBEE8A976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21059"/>
              </p:ext>
            </p:extLst>
          </p:nvPr>
        </p:nvGraphicFramePr>
        <p:xfrm>
          <a:off x="16217900" y="4470400"/>
          <a:ext cx="1003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0" imgW="1002960" imgH="406080" progId="Equation.DSMT4">
                  <p:embed/>
                </p:oleObj>
              </mc:Choice>
              <mc:Fallback>
                <p:oleObj name="Equation" r:id="rId10" imgW="1002960" imgH="4060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BB59EEB8-4517-FEE7-E981-147F9BECE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217900" y="4470400"/>
                        <a:ext cx="1003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25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1793D1-2DEA-7F0C-6C1E-6E5F2E262F64}"/>
              </a:ext>
            </a:extLst>
          </p:cNvPr>
          <p:cNvSpPr txBox="1"/>
          <p:nvPr/>
        </p:nvSpPr>
        <p:spPr>
          <a:xfrm>
            <a:off x="762000" y="589422"/>
            <a:ext cx="6324600" cy="985591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AFCA8"/>
              </a:gs>
              <a:gs pos="100000">
                <a:srgbClr val="FAFCA8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4150" algn="l"/>
              </a:tabLst>
              <a:defRPr/>
            </a:pPr>
            <a:r>
              <a:rPr kumimoji="0" lang="da-DK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da-DK" sz="44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848017-4C0B-87E2-4F20-FC817A189482}"/>
              </a:ext>
            </a:extLst>
          </p:cNvPr>
          <p:cNvSpPr txBox="1"/>
          <p:nvPr/>
        </p:nvSpPr>
        <p:spPr>
          <a:xfrm>
            <a:off x="1066799" y="3696328"/>
            <a:ext cx="16154401" cy="4906151"/>
          </a:xfrm>
          <a:prstGeom prst="rect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.   Khi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4ED1FB-1A33-6ADA-4D61-1B2B512F7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800" y="302789"/>
            <a:ext cx="3585747" cy="1558856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27E688E4-DCB6-79E6-3F98-A05EB204A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24200" y="5118100"/>
          <a:ext cx="55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558720" imgH="406080" progId="Equation.DSMT4">
                  <p:embed/>
                </p:oleObj>
              </mc:Choice>
              <mc:Fallback>
                <p:oleObj name="Equation" r:id="rId5" imgW="558720" imgH="406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27E688E4-DCB6-79E6-3F98-A05EB204A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24200" y="5118100"/>
                        <a:ext cx="558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02D26C5E-3F64-5043-45D2-E0EAE792B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801695"/>
              </p:ext>
            </p:extLst>
          </p:nvPr>
        </p:nvGraphicFramePr>
        <p:xfrm>
          <a:off x="11658600" y="4991100"/>
          <a:ext cx="685800" cy="5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7" imgW="419040" imgH="317160" progId="Equation.DSMT4">
                  <p:embed/>
                </p:oleObj>
              </mc:Choice>
              <mc:Fallback>
                <p:oleObj name="Equation" r:id="rId7" imgW="419040" imgH="317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02D26C5E-3F64-5043-45D2-E0EAE792B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58600" y="4991100"/>
                        <a:ext cx="685800" cy="5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38410FE0-B7FD-3A38-3050-7D49A4F12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8800" y="6032500"/>
          <a:ext cx="55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9" imgW="558720" imgH="406080" progId="Equation.DSMT4">
                  <p:embed/>
                </p:oleObj>
              </mc:Choice>
              <mc:Fallback>
                <p:oleObj name="Equation" r:id="rId9" imgW="558720" imgH="406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38410FE0-B7FD-3A38-3050-7D49A4F12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8800" y="6032500"/>
                        <a:ext cx="558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6CFC1CF5-77DD-E9A6-4C20-CC3136CCE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76950"/>
              </p:ext>
            </p:extLst>
          </p:nvPr>
        </p:nvGraphicFramePr>
        <p:xfrm>
          <a:off x="7467600" y="5955598"/>
          <a:ext cx="10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0" imgW="101520" imgH="406080" progId="Equation.DSMT4">
                  <p:embed/>
                </p:oleObj>
              </mc:Choice>
              <mc:Fallback>
                <p:oleObj name="Equation" r:id="rId10" imgW="101520" imgH="4060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6CFC1CF5-77DD-E9A6-4C20-CC3136CCE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67600" y="5955598"/>
                        <a:ext cx="101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5FF6C117-3F40-BF11-F591-A66759B03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899444"/>
          <a:ext cx="685800" cy="5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2" imgW="419040" imgH="317160" progId="Equation.DSMT4">
                  <p:embed/>
                </p:oleObj>
              </mc:Choice>
              <mc:Fallback>
                <p:oleObj name="Equation" r:id="rId12" imgW="41904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5FF6C117-3F40-BF11-F591-A66759B03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1800" y="5899444"/>
                        <a:ext cx="685800" cy="5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5C320E23-C7D0-5ABA-D047-E5EBD8F29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0200" y="6876054"/>
          <a:ext cx="10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3" imgW="101520" imgH="406080" progId="Equation.DSMT4">
                  <p:embed/>
                </p:oleObj>
              </mc:Choice>
              <mc:Fallback>
                <p:oleObj name="Equation" r:id="rId13" imgW="10152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5C320E23-C7D0-5ABA-D047-E5EBD8F29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70200" y="6876054"/>
                        <a:ext cx="101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E5D6A645-0B15-5640-02D5-640FEC914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49250"/>
              </p:ext>
            </p:extLst>
          </p:nvPr>
        </p:nvGraphicFramePr>
        <p:xfrm>
          <a:off x="2133600" y="6819900"/>
          <a:ext cx="685800" cy="5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5" imgW="419040" imgH="317160" progId="Equation.DSMT4">
                  <p:embed/>
                </p:oleObj>
              </mc:Choice>
              <mc:Fallback>
                <p:oleObj name="Equation" r:id="rId15" imgW="419040" imgH="317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E5D6A645-0B15-5640-02D5-640FEC9148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6819900"/>
                        <a:ext cx="685800" cy="5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0DD96D34-FF52-93C8-E52A-1C43D04D4F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6819900"/>
          <a:ext cx="685800" cy="5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6" imgW="419040" imgH="317160" progId="Equation.DSMT4">
                  <p:embed/>
                </p:oleObj>
              </mc:Choice>
              <mc:Fallback>
                <p:oleObj name="Equation" r:id="rId16" imgW="419040" imgH="317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0DD96D34-FF52-93C8-E52A-1C43D04D4F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0" y="6819900"/>
                        <a:ext cx="685800" cy="5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114EBA10-6AEA-C455-1BB6-6414701B0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0" y="5899444"/>
          <a:ext cx="685800" cy="5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7" imgW="419040" imgH="317160" progId="Equation.DSMT4">
                  <p:embed/>
                </p:oleObj>
              </mc:Choice>
              <mc:Fallback>
                <p:oleObj name="Equation" r:id="rId17" imgW="41904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114EBA10-6AEA-C455-1BB6-6414701B0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0" y="5899444"/>
                        <a:ext cx="685800" cy="5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B2F2D77-5334-2A17-F5CA-4673BE5720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4259" y="6876054"/>
          <a:ext cx="10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8" imgW="101520" imgH="406080" progId="Equation.DSMT4">
                  <p:embed/>
                </p:oleObj>
              </mc:Choice>
              <mc:Fallback>
                <p:oleObj name="Equation" r:id="rId18" imgW="101520" imgH="4060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B2F2D77-5334-2A17-F5CA-4673BE572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24259" y="6876054"/>
                        <a:ext cx="101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299971E1-C4DC-0E90-ED7C-59E88DFE0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6819900"/>
          <a:ext cx="685800" cy="5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9" imgW="419040" imgH="317160" progId="Equation.DSMT4">
                  <p:embed/>
                </p:oleObj>
              </mc:Choice>
              <mc:Fallback>
                <p:oleObj name="Equation" r:id="rId19" imgW="419040" imgH="3171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299971E1-C4DC-0E90-ED7C-59E88DFE0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800" y="6819900"/>
                        <a:ext cx="685800" cy="5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C1C77E14-72D7-C6BD-0356-84C9F7CCB0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78200" y="6819900"/>
          <a:ext cx="685800" cy="51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20" imgW="419040" imgH="317160" progId="Equation.DSMT4">
                  <p:embed/>
                </p:oleObj>
              </mc:Choice>
              <mc:Fallback>
                <p:oleObj name="Equation" r:id="rId20" imgW="419040" imgH="3171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C1C77E14-72D7-C6BD-0356-84C9F7CCB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78200" y="6819900"/>
                        <a:ext cx="685800" cy="51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111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xmlns="" id="{4F134E5C-DF16-88B1-B4A7-7A3333B1A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2" y="0"/>
            <a:ext cx="17264895" cy="10287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5601413" y="6486757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endParaRPr kumimoji="0" lang="vi-VN" sz="440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13" y="6486757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 l="-1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436261" y="6486757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endParaRPr kumimoji="0" lang="vi-VN" sz="440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61" y="6486757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13526975" y="6489683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975" y="6489683"/>
                <a:ext cx="2931445" cy="1392529"/>
              </a:xfrm>
              <a:prstGeom prst="roundRect">
                <a:avLst/>
              </a:prstGeom>
              <a:blipFill>
                <a:blip r:embed="rId11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71884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701177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68444" y="6656306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811000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39EBA26C-CD7A-DDC8-853E-3C0A04DE8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66604"/>
              </p:ext>
            </p:extLst>
          </p:nvPr>
        </p:nvGraphicFramePr>
        <p:xfrm>
          <a:off x="4927600" y="264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7" imgW="914400" imgH="198720" progId="Equation.DSMT4">
                  <p:embed/>
                </p:oleObj>
              </mc:Choice>
              <mc:Fallback>
                <p:oleObj name="Equation" r:id="rId1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âu hỏi">
            <a:extLst>
              <a:ext uri="{FF2B5EF4-FFF2-40B4-BE49-F238E27FC236}">
                <a16:creationId xmlns:a16="http://schemas.microsoft.com/office/drawing/2014/main" xmlns="" id="{2390DCB8-4098-F185-CB64-82E77051F269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7B44A10-57F4-D843-79C6-3FDAC8A0BF8A}"/>
              </a:ext>
            </a:extLst>
          </p:cNvPr>
          <p:cNvSpPr/>
          <p:nvPr/>
        </p:nvSpPr>
        <p:spPr>
          <a:xfrm>
            <a:off x="2209800" y="2442918"/>
            <a:ext cx="13868399" cy="259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đều ABC </a:t>
            </a:r>
            <a:r>
              <a:rPr lang="pt-BR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9 cm</a:t>
            </a:r>
            <a:r>
              <a:rPr lang="pt-BR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Bán kính r của đường tròn nội tiếp tam giác có độ dài là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447800" y="6229908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229908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 l="-6250" b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296400" y="6221980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221980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l="-6029" b="-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3222955" y="622210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955" y="6222101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 l="-6029" b="-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5410200" y="6240446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 l="-1458" b="-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110869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773400" y="638118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696200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11000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442918"/>
            <a:ext cx="13868399" cy="259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4 cm. Bán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5446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4068816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442918"/>
            <a:ext cx="13868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xmlns="" id="{FBC4C1ED-AE44-1129-0220-872E0B6AA667}"/>
                  </a:ext>
                </a:extLst>
              </p:cNvPr>
              <p:cNvSpPr/>
              <p:nvPr/>
            </p:nvSpPr>
            <p:spPr>
              <a:xfrm>
                <a:off x="1600200" y="733237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nh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FBC4C1ED-AE44-1129-0220-872E0B6AA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32371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l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Đáp án sai 2">
            <a:extLst>
              <a:ext uri="{FF2B5EF4-FFF2-40B4-BE49-F238E27FC236}">
                <a16:creationId xmlns:a16="http://schemas.microsoft.com/office/drawing/2014/main" xmlns="" id="{12C91C88-FBFA-1F29-1785-A02A69434F97}"/>
              </a:ext>
            </a:extLst>
          </p:cNvPr>
          <p:cNvSpPr/>
          <p:nvPr/>
        </p:nvSpPr>
        <p:spPr>
          <a:xfrm>
            <a:off x="13182600" y="7332371"/>
            <a:ext cx="2931445" cy="1392529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endParaRPr kumimoji="0" lang="vi-VN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xmlns="" id="{4AE4CD2F-6F84-CBD1-292C-7CA18491D202}"/>
                  </a:ext>
                </a:extLst>
              </p:cNvPr>
              <p:cNvSpPr/>
              <p:nvPr/>
            </p:nvSpPr>
            <p:spPr>
              <a:xfrm>
                <a:off x="5486400" y="733237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4AE4CD2F-6F84-CBD1-292C-7CA18491D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332371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 l="-60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34098F2F-ED41-109F-F873-976654B55D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73660" y="7491459"/>
            <a:ext cx="1143000" cy="101830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B45786E3-F1A9-8E6B-C841-592325098C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848600" y="7498994"/>
            <a:ext cx="1143000" cy="1018308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4C948309-0134-9E10-634F-087D6E204C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962400" y="7491580"/>
            <a:ext cx="1143000" cy="1018308"/>
          </a:xfrm>
          <a:prstGeom prst="rect">
            <a:avLst/>
          </a:prstGeom>
        </p:spPr>
      </p:pic>
      <p:pic>
        <p:nvPicPr>
          <p:cNvPr id="27" name="Picture 26" descr="A diagram of a circle with a triangle and a triangle&#10;&#10;Description automatically generated with medium confidence">
            <a:extLst>
              <a:ext uri="{FF2B5EF4-FFF2-40B4-BE49-F238E27FC236}">
                <a16:creationId xmlns:a16="http://schemas.microsoft.com/office/drawing/2014/main" xmlns="" id="{9B4F0D6A-FF8A-5AC4-4DE5-BF61E95FB5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37" y="3950097"/>
            <a:ext cx="9739526" cy="2380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77CF4F03-EFC3-BF86-5463-D6A278CE3DEE}"/>
                  </a:ext>
                </a:extLst>
              </p:cNvPr>
              <p:cNvSpPr/>
              <p:nvPr/>
            </p:nvSpPr>
            <p:spPr>
              <a:xfrm>
                <a:off x="9296400" y="733237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kumimoji="0" lang="vi-VN" sz="4400" b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77CF4F03-EFC3-BF86-5463-D6A278CE3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7332371"/>
                <a:ext cx="2931445" cy="1392529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E2A65B39-3E31-A009-0255-0508CA9164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959469" y="7514207"/>
            <a:ext cx="1146931" cy="9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739658" y="2254985"/>
            <a:ext cx="14602987" cy="1180620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880963" y="6022766"/>
                <a:ext cx="14517640" cy="783746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ổ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ố đ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hai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đố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ứ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gi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lu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ô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vi-VN" sz="4000" b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63" y="6022766"/>
                <a:ext cx="14517640" cy="783746"/>
              </a:xfrm>
              <a:prstGeom prst="roundRect">
                <a:avLst/>
              </a:prstGeom>
              <a:blipFill>
                <a:blip r:embed="rId7"/>
                <a:stretch>
                  <a:fillRect l="-1260" t="-8527" b="-279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1886405" y="3767471"/>
                <a:ext cx="14456239" cy="833518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ứ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gi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lu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ô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đườ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tr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kumimoji="0" lang="en-US" sz="40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05" y="3767471"/>
                <a:ext cx="14456239" cy="833518"/>
              </a:xfrm>
              <a:prstGeom prst="roundRect">
                <a:avLst/>
              </a:prstGeom>
              <a:blipFill>
                <a:blip r:embed="rId8"/>
                <a:stretch>
                  <a:fillRect l="-1180" t="-5109" b="-23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880963" y="7068662"/>
                <a:ext cx="14517641" cy="766500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ả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thang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đề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ứ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gi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</m:oMath>
                </a14:m>
                <a:endParaRPr kumimoji="0" lang="vi-VN" sz="4400" b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63" y="7068662"/>
                <a:ext cx="14517641" cy="766500"/>
              </a:xfrm>
              <a:prstGeom prst="roundRect">
                <a:avLst/>
              </a:prstGeom>
              <a:blipFill>
                <a:blip r:embed="rId9"/>
                <a:stretch>
                  <a:fillRect l="-1470" t="-16000" b="-39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1886406" y="4917273"/>
                <a:ext cx="14830254" cy="833518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Trong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ứ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gi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ổ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ố đ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hai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đố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nhau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06" y="4917273"/>
                <a:ext cx="14830254" cy="833518"/>
              </a:xfrm>
              <a:prstGeom prst="roundRect">
                <a:avLst/>
              </a:prstGeom>
              <a:blipFill>
                <a:blip r:embed="rId10"/>
                <a:stretch>
                  <a:fillRect l="-370" t="-5147" b="-242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25814" y="5829300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85695" y="6942758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83000" y="4838700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85695" y="3675076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9395" y="2257436"/>
            <a:ext cx="14509209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4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4A83D3B-8EAE-DD1F-620F-EDABD4DA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79961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5601413" y="6486757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13" y="6486757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6486757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436261" y="6486757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A. </a:t>
                </a: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61" y="6486757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13526975" y="6489683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D. </a:t>
                </a:r>
                <a14:m>
                  <m:oMath xmlns:m="http://schemas.openxmlformats.org/officeDocument/2006/math">
                    <m:r>
                      <a:rPr lang="en-US" sz="440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975" y="6489683"/>
                <a:ext cx="2931445" cy="139252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71884" y="66685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701177" y="66458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68444" y="6656306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811000" y="66533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39EBA26C-CD7A-DDC8-853E-3C0A04DE8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7" imgW="914400" imgH="198720" progId="Equation.DSMT4">
                  <p:embed/>
                </p:oleObj>
              </mc:Choice>
              <mc:Fallback>
                <p:oleObj name="Equation" r:id="rId17" imgW="914400" imgH="198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39EBA26C-CD7A-DDC8-853E-3C0A04DE8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âu hỏi">
            <a:extLst>
              <a:ext uri="{FF2B5EF4-FFF2-40B4-BE49-F238E27FC236}">
                <a16:creationId xmlns:a16="http://schemas.microsoft.com/office/drawing/2014/main" xmlns="" id="{2390DCB8-4098-F185-CB64-82E77051F269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7B44A10-57F4-D843-79C6-3FDAC8A0BF8A}"/>
              </a:ext>
            </a:extLst>
          </p:cNvPr>
          <p:cNvSpPr/>
          <p:nvPr/>
        </p:nvSpPr>
        <p:spPr>
          <a:xfrm>
            <a:off x="2209800" y="2442918"/>
            <a:ext cx="13868399" cy="259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43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vi-VN" sz="4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MNPQ nội tiếp đường tròn (O; R) và   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vi-VN" sz="4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Số đo của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552C44DF-1C7C-8189-2C68-672988F1C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5839"/>
              </p:ext>
            </p:extLst>
          </p:nvPr>
        </p:nvGraphicFramePr>
        <p:xfrm>
          <a:off x="4927600" y="2641600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9" imgW="914400" imgH="444240" progId="Equation.DSMT4">
                  <p:embed/>
                </p:oleObj>
              </mc:Choice>
              <mc:Fallback>
                <p:oleObj name="Equation" r:id="rId19" imgW="914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176D0032-A14A-D018-1D01-3BFFD70BC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51705"/>
              </p:ext>
            </p:extLst>
          </p:nvPr>
        </p:nvGraphicFramePr>
        <p:xfrm>
          <a:off x="4572000" y="4152900"/>
          <a:ext cx="457200" cy="67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21" imgW="368280" imgH="545760" progId="Equation.DSMT4">
                  <p:embed/>
                </p:oleObj>
              </mc:Choice>
              <mc:Fallback>
                <p:oleObj name="Equation" r:id="rId21" imgW="368280" imgH="545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1D0C08E6-0315-CE4C-4BF9-D2ADD8718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72000" y="4152900"/>
                        <a:ext cx="457200" cy="677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A43C2802-237A-3D2D-6EA6-4EE27AA97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93244"/>
              </p:ext>
            </p:extLst>
          </p:nvPr>
        </p:nvGraphicFramePr>
        <p:xfrm>
          <a:off x="13792200" y="2840038"/>
          <a:ext cx="21113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3" imgW="1701720" imgH="558720" progId="Equation.DSMT4">
                  <p:embed/>
                </p:oleObj>
              </mc:Choice>
              <mc:Fallback>
                <p:oleObj name="Equation" r:id="rId23" imgW="170172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176D0032-A14A-D018-1D01-3BFFD70BC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792200" y="2840038"/>
                        <a:ext cx="21113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522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739658" y="2459709"/>
            <a:ext cx="14602987" cy="4068816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442918"/>
            <a:ext cx="13868399" cy="3633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81225" lvl="0" indent="-218122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nội tiếp đường tròn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81225" lvl="0" indent="-218122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(O)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,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5). </a:t>
            </a:r>
          </a:p>
          <a:p>
            <a:pPr marL="2181225" lvl="0" indent="-218122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đo 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xmlns="" id="{05A39F57-F97C-79D5-49EC-648F0341033B}"/>
                  </a:ext>
                </a:extLst>
              </p:cNvPr>
              <p:cNvSpPr/>
              <p:nvPr/>
            </p:nvSpPr>
            <p:spPr>
              <a:xfrm>
                <a:off x="9296400" y="733237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05A39F57-F97C-79D5-49EC-648F03410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7332371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xmlns="" id="{FBC4C1ED-AE44-1129-0220-872E0B6AA667}"/>
                  </a:ext>
                </a:extLst>
              </p:cNvPr>
              <p:cNvSpPr/>
              <p:nvPr/>
            </p:nvSpPr>
            <p:spPr>
              <a:xfrm>
                <a:off x="1600200" y="733237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FBC4C1ED-AE44-1129-0220-872E0B6AA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32371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xmlns="" id="{12C91C88-FBFA-1F29-1785-A02A69434F97}"/>
                  </a:ext>
                </a:extLst>
              </p:cNvPr>
              <p:cNvSpPr/>
              <p:nvPr/>
            </p:nvSpPr>
            <p:spPr>
              <a:xfrm>
                <a:off x="13182600" y="733237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2C91C88-FBFA-1F29-1785-A02A69434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7332371"/>
                <a:ext cx="2931445" cy="139252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xmlns="" id="{4AE4CD2F-6F84-CBD1-292C-7CA18491D202}"/>
                  </a:ext>
                </a:extLst>
              </p:cNvPr>
              <p:cNvSpPr/>
              <p:nvPr/>
            </p:nvSpPr>
            <p:spPr>
              <a:xfrm>
                <a:off x="5486400" y="733237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4AE4CD2F-6F84-CBD1-292C-7CA18491D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332371"/>
                <a:ext cx="2931445" cy="139252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5FE735AB-A914-D621-1104-59254036E5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1883269" y="7514207"/>
            <a:ext cx="1146931" cy="998293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34098F2F-ED41-109F-F873-976654B55D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73660" y="7491459"/>
            <a:ext cx="1143000" cy="101830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B45786E3-F1A9-8E6B-C841-592325098C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848600" y="7498994"/>
            <a:ext cx="1143000" cy="1018308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4C948309-0134-9E10-634F-087D6E204C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962400" y="7491580"/>
            <a:ext cx="1143000" cy="1018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3B8595-14B6-2DFD-8EE1-A6C17EB5FA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26586" y="2674600"/>
            <a:ext cx="3779046" cy="365627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BA39C7B8-B5C7-5999-4CED-8BC16AB6C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58189"/>
              </p:ext>
            </p:extLst>
          </p:nvPr>
        </p:nvGraphicFramePr>
        <p:xfrm>
          <a:off x="4402137" y="3771900"/>
          <a:ext cx="21685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8" imgW="774360" imgH="241200" progId="Equation.DSMT4">
                  <p:embed/>
                </p:oleObj>
              </mc:Choice>
              <mc:Fallback>
                <p:oleObj name="Equation" r:id="rId18" imgW="77436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9763FCA4-33DB-BB4C-75F5-85A296973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02137" y="3771900"/>
                        <a:ext cx="2168525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4AFD041-255C-44D7-557C-B06913FE3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93883"/>
              </p:ext>
            </p:extLst>
          </p:nvPr>
        </p:nvGraphicFramePr>
        <p:xfrm>
          <a:off x="6764337" y="3783921"/>
          <a:ext cx="21685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20" imgW="774360" imgH="241200" progId="Equation.DSMT4">
                  <p:embed/>
                </p:oleObj>
              </mc:Choice>
              <mc:Fallback>
                <p:oleObj name="Equation" r:id="rId20" imgW="7743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7CEDBAF7-C0D1-2653-F5F3-40B6A7319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64337" y="3783921"/>
                        <a:ext cx="2168525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1F5A595-B303-DD33-20AF-B5D697F9E7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219857"/>
              </p:ext>
            </p:extLst>
          </p:nvPr>
        </p:nvGraphicFramePr>
        <p:xfrm>
          <a:off x="4648200" y="5064125"/>
          <a:ext cx="1066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22" imgW="380880" imgH="241200" progId="Equation.DSMT4">
                  <p:embed/>
                </p:oleObj>
              </mc:Choice>
              <mc:Fallback>
                <p:oleObj name="Equation" r:id="rId22" imgW="380880" imgH="241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A5D0A225-FA24-BC4B-7B1C-9C2751A4A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48200" y="5064125"/>
                        <a:ext cx="10668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76371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3" name="Đáp án đúng">
            <a:extLst>
              <a:ext uri="{FF2B5EF4-FFF2-40B4-BE49-F238E27FC236}">
                <a16:creationId xmlns:a16="http://schemas.microsoft.com/office/drawing/2014/main" xmlns="" id="{05A39F57-F97C-79D5-49EC-648F0341033B}"/>
              </a:ext>
            </a:extLst>
          </p:cNvPr>
          <p:cNvSpPr/>
          <p:nvPr/>
        </p:nvSpPr>
        <p:spPr>
          <a:xfrm>
            <a:off x="8946954" y="6486757"/>
            <a:ext cx="3975104" cy="1392529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4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44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xmlns="" id="{FBC4C1ED-AE44-1129-0220-872E0B6AA667}"/>
              </a:ext>
            </a:extLst>
          </p:cNvPr>
          <p:cNvSpPr/>
          <p:nvPr/>
        </p:nvSpPr>
        <p:spPr>
          <a:xfrm>
            <a:off x="838200" y="6486757"/>
            <a:ext cx="3312445" cy="1392529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xmlns="" id="{12C91C88-FBFA-1F29-1785-A02A69434F97}"/>
              </a:ext>
            </a:extLst>
          </p:cNvPr>
          <p:cNvSpPr/>
          <p:nvPr/>
        </p:nvSpPr>
        <p:spPr>
          <a:xfrm>
            <a:off x="13310432" y="6486757"/>
            <a:ext cx="3536754" cy="1392529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kumimoji="0" lang="en-US" sz="4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kumimoji="0" lang="vi-VN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xmlns="" id="{4AE4CD2F-6F84-CBD1-292C-7CA18491D202}"/>
              </a:ext>
            </a:extLst>
          </p:cNvPr>
          <p:cNvSpPr/>
          <p:nvPr/>
        </p:nvSpPr>
        <p:spPr>
          <a:xfrm>
            <a:off x="4797326" y="6486757"/>
            <a:ext cx="3468119" cy="1392529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5FE735AB-A914-D621-1104-59254036E5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035669" y="6668593"/>
            <a:ext cx="1299331" cy="998293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34098F2F-ED41-109F-F873-976654B55D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306800" y="6645845"/>
            <a:ext cx="1143000" cy="101830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B45786E3-F1A9-8E6B-C841-592325098C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96200" y="6653380"/>
            <a:ext cx="1143000" cy="1018308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4C948309-0134-9E10-634F-087D6E204C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581400" y="6645966"/>
            <a:ext cx="1143000" cy="1018308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xmlns="" id="{5BA8C5F8-8A9D-870C-C1A6-7A3701E2B3AC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529A7DC-075E-A9C7-7E4C-9003D6497A56}"/>
              </a:ext>
            </a:extLst>
          </p:cNvPr>
          <p:cNvSpPr/>
          <p:nvPr/>
        </p:nvSpPr>
        <p:spPr>
          <a:xfrm>
            <a:off x="2209800" y="2442918"/>
            <a:ext cx="13868399" cy="259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nội tiếp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76058944-BA34-29E8-E518-36BA0CF63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027071"/>
              </p:ext>
            </p:extLst>
          </p:nvPr>
        </p:nvGraphicFramePr>
        <p:xfrm>
          <a:off x="9906000" y="2701925"/>
          <a:ext cx="21685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774360" imgH="241200" progId="Equation.DSMT4">
                  <p:embed/>
                </p:oleObj>
              </mc:Choice>
              <mc:Fallback>
                <p:oleObj name="Equation" r:id="rId13" imgW="7743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74AFD041-255C-44D7-557C-B06913FE3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06000" y="2701925"/>
                        <a:ext cx="2168525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08F539D7-52A6-EE86-AC2A-89CE36744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28493"/>
              </p:ext>
            </p:extLst>
          </p:nvPr>
        </p:nvGraphicFramePr>
        <p:xfrm>
          <a:off x="1554162" y="6677025"/>
          <a:ext cx="20272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723600" imgH="228600" progId="Equation.DSMT4">
                  <p:embed/>
                </p:oleObj>
              </mc:Choice>
              <mc:Fallback>
                <p:oleObj name="Equation" r:id="rId15" imgW="72360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76058944-BA34-29E8-E518-36BA0CF63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54162" y="6677025"/>
                        <a:ext cx="2027238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F364E12C-7793-18A1-B8F2-D753041979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493932"/>
              </p:ext>
            </p:extLst>
          </p:nvPr>
        </p:nvGraphicFramePr>
        <p:xfrm>
          <a:off x="5556250" y="6688138"/>
          <a:ext cx="22034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787320" imgH="228600" progId="Equation.DSMT4">
                  <p:embed/>
                </p:oleObj>
              </mc:Choice>
              <mc:Fallback>
                <p:oleObj name="Equation" r:id="rId17" imgW="78732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08F539D7-52A6-EE86-AC2A-89CE36744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56250" y="6688138"/>
                        <a:ext cx="220345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CF68061C-7CFF-46E9-9718-852538360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02134"/>
              </p:ext>
            </p:extLst>
          </p:nvPr>
        </p:nvGraphicFramePr>
        <p:xfrm>
          <a:off x="9753600" y="6688138"/>
          <a:ext cx="22574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711000" imgH="228600" progId="Equation.DSMT4">
                  <p:embed/>
                </p:oleObj>
              </mc:Choice>
              <mc:Fallback>
                <p:oleObj name="Equation" r:id="rId19" imgW="71100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F364E12C-7793-18A1-B8F2-D75304197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753600" y="6688138"/>
                        <a:ext cx="225742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811937AA-37CC-1644-0C16-7EF360CDF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363666"/>
              </p:ext>
            </p:extLst>
          </p:nvPr>
        </p:nvGraphicFramePr>
        <p:xfrm>
          <a:off x="14063663" y="6688138"/>
          <a:ext cx="21669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1" imgW="774360" imgH="228600" progId="Equation.DSMT4">
                  <p:embed/>
                </p:oleObj>
              </mc:Choice>
              <mc:Fallback>
                <p:oleObj name="Equation" r:id="rId21" imgW="77436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CF68061C-7CFF-46E9-9718-852538360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063663" y="6688138"/>
                        <a:ext cx="2166937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33154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3216" y="5919907"/>
            <a:ext cx="12427462" cy="1490216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CUỐI CHƯƠNG IX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3713" y="1792400"/>
            <a:ext cx="14820597" cy="3319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72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CHƯƠNG </a:t>
            </a:r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IX</a:t>
            </a:r>
            <a:r>
              <a:rPr lang="vi-VN" sz="72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TỨ GIÁC NỘI TIẾP,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72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 GIÁC ĐỀU</a:t>
            </a:r>
            <a:endParaRPr lang="vi-VN" sz="7200" b="1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447800" y="6229908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229908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296400" y="6221980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221980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 b="-5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3222955" y="6222101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955" y="6222101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5410200" y="6240446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4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 b="-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110869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773400" y="638118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72400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11000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442918"/>
            <a:ext cx="13868399" cy="259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ABCDEF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5749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3276722" y="6229908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722" y="6229908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9296400" y="6221980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221980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1451956" y="6259366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vi-VN" sz="4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56" y="6259366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5410200" y="6240446"/>
                <a:ext cx="2931445" cy="1392529"/>
              </a:xfrm>
              <a:prstGeom prst="roundRect">
                <a:avLst/>
              </a:prstGeom>
              <a:solidFill>
                <a:srgbClr val="FF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  <a:defRPr/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939791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002401" y="6418454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696200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11000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442918"/>
            <a:ext cx="13868399" cy="259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2693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24400" y="2857500"/>
            <a:ext cx="8839200" cy="1820819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393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F9D678-3231-351C-104A-B5C78EA1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525" y="2470502"/>
            <a:ext cx="4263704" cy="50119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441820" y="1459123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233879" y="8393230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0FEF6DF-0673-6178-26A8-6E1E6149BA26}"/>
                  </a:ext>
                </a:extLst>
              </p:cNvPr>
              <p:cNvSpPr/>
              <p:nvPr/>
            </p:nvSpPr>
            <p:spPr>
              <a:xfrm>
                <a:off x="800100" y="595950"/>
                <a:ext cx="16687800" cy="2884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:r>
                  <a:rPr kumimoji="0" lang="en-US" sz="4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2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20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4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AH (H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20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a:rPr kumimoji="0" lang="en-US" sz="4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kumimoji="0" lang="en-US" sz="42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(</a:t>
                </a:r>
                <a:r>
                  <a:rPr lang="en-US" sz="4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ình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6).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200" noProof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noProof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endParaRPr kumimoji="0" lang="en-US" sz="4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FEF6DF-0673-6178-26A8-6E1E6149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95950"/>
                <a:ext cx="16687800" cy="2884700"/>
              </a:xfrm>
              <a:prstGeom prst="rect">
                <a:avLst/>
              </a:prstGeom>
              <a:blipFill>
                <a:blip r:embed="rId8"/>
                <a:stretch>
                  <a:fillRect l="-1388" r="-1388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E3CDDE-2DAA-DFF7-F230-E541E7190C62}"/>
              </a:ext>
            </a:extLst>
          </p:cNvPr>
          <p:cNvSpPr/>
          <p:nvPr/>
        </p:nvSpPr>
        <p:spPr>
          <a:xfrm>
            <a:off x="800100" y="763112"/>
            <a:ext cx="6000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10">
            <a:extLst>
              <a:ext uri="{FF2B5EF4-FFF2-40B4-BE49-F238E27FC236}">
                <a16:creationId xmlns:a16="http://schemas.microsoft.com/office/drawing/2014/main" xmlns="" id="{3795C5EA-D68D-90A8-B08A-909BA1DFAE4E}"/>
              </a:ext>
            </a:extLst>
          </p:cNvPr>
          <p:cNvSpPr/>
          <p:nvPr/>
        </p:nvSpPr>
        <p:spPr>
          <a:xfrm>
            <a:off x="7889785" y="2795972"/>
            <a:ext cx="2033354" cy="975928"/>
          </a:xfrm>
          <a:prstGeom prst="wedgeEllipseCallout">
            <a:avLst>
              <a:gd name="adj1" fmla="val 24771"/>
              <a:gd name="adj2" fmla="val 74739"/>
            </a:avLst>
          </a:prstGeom>
          <a:solidFill>
            <a:srgbClr val="FF5757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BB4C00E-2B3F-8FDA-FA42-02E879385EDE}"/>
                  </a:ext>
                </a:extLst>
              </p:cNvPr>
              <p:cNvSpPr txBox="1"/>
              <p:nvPr/>
            </p:nvSpPr>
            <p:spPr>
              <a:xfrm>
                <a:off x="800100" y="4053794"/>
                <a:ext cx="16687800" cy="5793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(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da-DK" sz="42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AHB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ACM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da-DK" sz="4200" b="0" i="0" u="none" strike="noStrike" kern="1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da-DK" sz="42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AC).</a:t>
                </a:r>
                <a:r>
                  <a:rPr kumimoji="0" lang="da-DK" sz="42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∆AHB </a:t>
                </a:r>
                <a14:m>
                  <m:oMath xmlns:m="http://schemas.openxmlformats.org/officeDocument/2006/math">
                    <m:r>
                      <a:rPr lang="en-GB" sz="4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∽</m:t>
                    </m:r>
                  </m:oMath>
                </a14:m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∆ACM (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(2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                                                 </a:t>
                </a:r>
                <a:endParaRPr lang="en-GB" sz="42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nl-NL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                 </a:t>
                </a:r>
                <a:endParaRPr lang="da-DK" sz="42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B4C00E-2B3F-8FDA-FA42-02E87938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4053794"/>
                <a:ext cx="16687800" cy="5793189"/>
              </a:xfrm>
              <a:prstGeom prst="rect">
                <a:avLst/>
              </a:prstGeom>
              <a:blipFill>
                <a:blip r:embed="rId9"/>
                <a:stretch>
                  <a:fillRect l="-1388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99AA82D6-C6C1-C294-A246-9EF2DE98A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20385"/>
              </p:ext>
            </p:extLst>
          </p:nvPr>
        </p:nvGraphicFramePr>
        <p:xfrm>
          <a:off x="2152650" y="2605088"/>
          <a:ext cx="21907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0" imgW="927000" imgH="241200" progId="Equation.DSMT4">
                  <p:embed/>
                </p:oleObj>
              </mc:Choice>
              <mc:Fallback>
                <p:oleObj name="Equation" r:id="rId10" imgW="92700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8EE8B43F-CF18-0053-F4DF-FE005198D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52650" y="2605088"/>
                        <a:ext cx="219075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86CD9EAA-3003-6C10-7402-8FBB7BA6B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18392"/>
              </p:ext>
            </p:extLst>
          </p:nvPr>
        </p:nvGraphicFramePr>
        <p:xfrm>
          <a:off x="2154238" y="4152900"/>
          <a:ext cx="20367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2" imgW="825480" imgH="241200" progId="Equation.DSMT4">
                  <p:embed/>
                </p:oleObj>
              </mc:Choice>
              <mc:Fallback>
                <p:oleObj name="Equation" r:id="rId12" imgW="825480" imgH="2412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xmlns="" id="{8F921009-AA13-C69C-86BD-AC00C9AF5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54238" y="4152900"/>
                        <a:ext cx="2036762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086FA9D3-9350-D91C-DD75-647ACA49E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45412"/>
              </p:ext>
            </p:extLst>
          </p:nvPr>
        </p:nvGraphicFramePr>
        <p:xfrm>
          <a:off x="800100" y="6080125"/>
          <a:ext cx="56403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4" imgW="2286000" imgH="266400" progId="Equation.DSMT4">
                  <p:embed/>
                </p:oleObj>
              </mc:Choice>
              <mc:Fallback>
                <p:oleObj name="Equation" r:id="rId14" imgW="2286000" imgH="2664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xmlns="" id="{F5D6D3AB-F8CE-C688-6FC1-24858B3562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0100" y="6080125"/>
                        <a:ext cx="5640388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47C70E08-BF07-C437-7804-FAB07179F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12279"/>
              </p:ext>
            </p:extLst>
          </p:nvPr>
        </p:nvGraphicFramePr>
        <p:xfrm>
          <a:off x="2360613" y="7962900"/>
          <a:ext cx="22875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6" imgW="927000" imgH="241200" progId="Equation.DSMT4">
                  <p:embed/>
                </p:oleObj>
              </mc:Choice>
              <mc:Fallback>
                <p:oleObj name="Equation" r:id="rId16" imgW="927000" imgH="2412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xmlns="" id="{B84E4EB3-D8D5-70C3-C34D-E6F1AA4FB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60613" y="7962900"/>
                        <a:ext cx="228758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7F530A0-91DC-EBE4-961B-87C7EF765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58063"/>
              </p:ext>
            </p:extLst>
          </p:nvPr>
        </p:nvGraphicFramePr>
        <p:xfrm>
          <a:off x="1863726" y="8953500"/>
          <a:ext cx="22875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8" imgW="927000" imgH="241200" progId="Equation.DSMT4">
                  <p:embed/>
                </p:oleObj>
              </mc:Choice>
              <mc:Fallback>
                <p:oleObj name="Equation" r:id="rId18" imgW="927000" imgH="24120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xmlns="" id="{775D76FA-718C-F69B-BC09-73BF1B53C2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63726" y="8953500"/>
                        <a:ext cx="228758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610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717418">
            <a:off x="12063102" y="2494814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400" y="7225368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80998" y="-18737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" y="595950"/>
            <a:ext cx="16687800" cy="1874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" y="763112"/>
            <a:ext cx="6000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71C024E-D994-4B90-1F91-E2A385D0CD31}"/>
                  </a:ext>
                </a:extLst>
              </p:cNvPr>
              <p:cNvSpPr txBox="1"/>
              <p:nvPr/>
            </p:nvSpPr>
            <p:spPr>
              <a:xfrm>
                <a:off x="800100" y="3911976"/>
                <a:ext cx="16687800" cy="5510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a-DK" sz="44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 giác đều 12 cạnh.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4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da-DK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là tâm đường tròn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da-DK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ngoại tiếp của đa giác đều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da-DK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 cạnh. Phép quay 30</a:t>
                </a:r>
                <a14:m>
                  <m:oMath xmlns:m="http://schemas.openxmlformats.org/officeDocument/2006/math">
                    <m:r>
                      <a:rPr kumimoji="0" lang="da-DK" sz="44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kumimoji="0" lang="en-US" sz="44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da-DK" sz="4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kumimoji="0" lang="en-US" sz="4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90</a:t>
                </a:r>
                <a:r>
                  <a:rPr lang="da-DK" sz="44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4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kumimoji="0" lang="en-US" sz="4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360</a:t>
                </a:r>
                <a:r>
                  <a:rPr lang="da-DK" sz="44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4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kumimoji="0" lang="en-US" sz="4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kim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kumimoji="0" lang="en-US" sz="4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1C024E-D994-4B90-1F91-E2A385D0C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911976"/>
                <a:ext cx="16687800" cy="5510676"/>
              </a:xfrm>
              <a:prstGeom prst="rect">
                <a:avLst/>
              </a:prstGeom>
              <a:blipFill>
                <a:blip r:embed="rId6"/>
                <a:stretch>
                  <a:fillRect l="-1461" r="-1461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close-up of a roof&#10;&#10;Description automatically generated">
            <a:extLst>
              <a:ext uri="{FF2B5EF4-FFF2-40B4-BE49-F238E27FC236}">
                <a16:creationId xmlns:a16="http://schemas.microsoft.com/office/drawing/2014/main" xmlns="" id="{E9DA44C7-DBC9-ACF4-6B3C-9E41553FE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844280"/>
            <a:ext cx="9486900" cy="4314590"/>
          </a:xfrm>
          <a:prstGeom prst="rect">
            <a:avLst/>
          </a:prstGeom>
        </p:spPr>
      </p:pic>
      <p:sp>
        <p:nvSpPr>
          <p:cNvPr id="4" name="Oval Callout 10">
            <a:extLst>
              <a:ext uri="{FF2B5EF4-FFF2-40B4-BE49-F238E27FC236}">
                <a16:creationId xmlns:a16="http://schemas.microsoft.com/office/drawing/2014/main" xmlns="" id="{2AD04E46-0B83-B564-AAB0-DA56A8CDE12A}"/>
              </a:ext>
            </a:extLst>
          </p:cNvPr>
          <p:cNvSpPr/>
          <p:nvPr/>
        </p:nvSpPr>
        <p:spPr>
          <a:xfrm>
            <a:off x="3383874" y="2719772"/>
            <a:ext cx="2033354" cy="975928"/>
          </a:xfrm>
          <a:prstGeom prst="wedgeEllipseCallout">
            <a:avLst>
              <a:gd name="adj1" fmla="val 24771"/>
              <a:gd name="adj2" fmla="val 74739"/>
            </a:avLst>
          </a:prstGeom>
          <a:solidFill>
            <a:srgbClr val="FF5757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62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0600" y="2857500"/>
            <a:ext cx="8686800" cy="1820819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9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217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183640">
            <a:off x="17038882" y="3984625"/>
            <a:ext cx="1078761" cy="1196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AE11B5-CBD2-8D58-F8C7-7DE708AD4AFF}"/>
              </a:ext>
            </a:extLst>
          </p:cNvPr>
          <p:cNvSpPr/>
          <p:nvPr/>
        </p:nvSpPr>
        <p:spPr>
          <a:xfrm>
            <a:off x="800100" y="595950"/>
            <a:ext cx="16687800" cy="959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en-US" sz="3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kumimoji="0" lang="en-US" sz="3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(AB &lt; AC) </a:t>
            </a:r>
            <a:r>
              <a:rPr kumimoji="0" lang="en-US" sz="3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sz="3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kumimoji="0" lang="en-US" sz="3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F.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AEHF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N. Cho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= 6 cm,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= 8 cm.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ANF.</a:t>
            </a:r>
          </a:p>
          <a:p>
            <a:pPr lvl="0" algn="just">
              <a:lnSpc>
                <a:spcPct val="150000"/>
              </a:lnSpc>
              <a:defRPr/>
            </a:pP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6B5778-91F3-DEF3-CEA7-ECE0657EBA3F}"/>
              </a:ext>
            </a:extLst>
          </p:cNvPr>
          <p:cNvSpPr/>
          <p:nvPr/>
        </p:nvSpPr>
        <p:spPr>
          <a:xfrm>
            <a:off x="800100" y="763112"/>
            <a:ext cx="4916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D8BB1947-E007-42C6-5C74-38FE1EE07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24439"/>
              </p:ext>
            </p:extLst>
          </p:nvPr>
        </p:nvGraphicFramePr>
        <p:xfrm>
          <a:off x="9667875" y="3543300"/>
          <a:ext cx="847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9" imgW="888840" imgH="533160" progId="Equation.DSMT4">
                  <p:embed/>
                </p:oleObj>
              </mc:Choice>
              <mc:Fallback>
                <p:oleObj name="Equation" r:id="rId9" imgW="88884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D549C67E-781F-9D37-7C93-2DDBCBDB2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67875" y="3543300"/>
                        <a:ext cx="8477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8A33466-5056-0C6F-8AC3-4BD47DA65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49215"/>
              </p:ext>
            </p:extLst>
          </p:nvPr>
        </p:nvGraphicFramePr>
        <p:xfrm>
          <a:off x="15163800" y="1796728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1" imgW="799920" imgH="533160" progId="Equation.DSMT4">
                  <p:embed/>
                </p:oleObj>
              </mc:Choice>
              <mc:Fallback>
                <p:oleObj name="Equation" r:id="rId11" imgW="79992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D8BB1947-E007-42C6-5C74-38FE1EE07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63800" y="1796728"/>
                        <a:ext cx="762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DA1D8C88-C7EC-A218-BF19-DA58739FB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56091"/>
              </p:ext>
            </p:extLst>
          </p:nvPr>
        </p:nvGraphicFramePr>
        <p:xfrm>
          <a:off x="9778139" y="4375951"/>
          <a:ext cx="763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3" imgW="799920" imgH="533160" progId="Equation.DSMT4">
                  <p:embed/>
                </p:oleObj>
              </mc:Choice>
              <mc:Fallback>
                <p:oleObj name="Equation" r:id="rId13" imgW="79992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D8BB1947-E007-42C6-5C74-38FE1EE07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78139" y="4375951"/>
                        <a:ext cx="76358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774B07B-7CAA-4223-160A-28586C97D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63227"/>
              </p:ext>
            </p:extLst>
          </p:nvPr>
        </p:nvGraphicFramePr>
        <p:xfrm>
          <a:off x="3944599" y="6997700"/>
          <a:ext cx="847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5" imgW="888840" imgH="533160" progId="Equation.DSMT4">
                  <p:embed/>
                </p:oleObj>
              </mc:Choice>
              <mc:Fallback>
                <p:oleObj name="Equation" r:id="rId15" imgW="88884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D8BB1947-E007-42C6-5C74-38FE1EE07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44599" y="6997700"/>
                        <a:ext cx="8477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27ECDF7-0B0B-C635-33BA-0FFFE1B6F888}"/>
                  </a:ext>
                </a:extLst>
              </p:cNvPr>
              <p:cNvSpPr txBox="1"/>
              <p:nvPr/>
            </p:nvSpPr>
            <p:spPr>
              <a:xfrm>
                <a:off x="800100" y="1762755"/>
                <a:ext cx="16687800" cy="7709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(O)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OH,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da-DK" sz="42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(O)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(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(O)).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 </a:t>
                </a:r>
                <a14:m>
                  <m:oMath xmlns:m="http://schemas.openxmlformats.org/officeDocument/2006/math">
                    <m:r>
                      <a:rPr lang="da-DK" sz="4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hay 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(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4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). 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algn="just">
                  <a:lnSpc>
                    <a:spcPct val="150000"/>
                  </a:lnSpc>
                  <a:defRPr/>
                </a:pP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HF </a:t>
                </a:r>
                <a14:m>
                  <m:oMath xmlns:m="http://schemas.openxmlformats.org/officeDocument/2006/math">
                    <m:r>
                      <a:rPr lang="da-DK" sz="4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hay 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AEHF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AEHF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GB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7ECDF7-0B0B-C635-33BA-0FFFE1B6F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762755"/>
                <a:ext cx="16687800" cy="7709098"/>
              </a:xfrm>
              <a:prstGeom prst="rect">
                <a:avLst/>
              </a:prstGeom>
              <a:blipFill>
                <a:blip r:embed="rId3"/>
                <a:stretch>
                  <a:fillRect l="-1388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83640">
            <a:off x="278471" y="8943099"/>
            <a:ext cx="1078761" cy="1196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4DF93195-D4C6-2EEB-9B38-0B9E18B45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62576"/>
              </p:ext>
            </p:extLst>
          </p:nvPr>
        </p:nvGraphicFramePr>
        <p:xfrm>
          <a:off x="2789238" y="3778250"/>
          <a:ext cx="19431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0" imgW="787320" imgH="241200" progId="Equation.DSMT4">
                  <p:embed/>
                </p:oleObj>
              </mc:Choice>
              <mc:Fallback>
                <p:oleObj name="Equation" r:id="rId10" imgW="78732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86CD9EAA-3003-6C10-7402-8FBB7BA6B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89238" y="3778250"/>
                        <a:ext cx="1943100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8ACAF782-C2CD-096F-41D9-0803B2C77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92324"/>
              </p:ext>
            </p:extLst>
          </p:nvPr>
        </p:nvGraphicFramePr>
        <p:xfrm>
          <a:off x="1600200" y="3068638"/>
          <a:ext cx="39116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2" imgW="3441600" imgH="419040" progId="Equation.DSMT4">
                  <p:embed/>
                </p:oleObj>
              </mc:Choice>
              <mc:Fallback>
                <p:oleObj name="Equation" r:id="rId12" imgW="34416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C0F507F5-8D8E-E68C-6AC0-041B1696D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00200" y="3068638"/>
                        <a:ext cx="391160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3D534679-234D-A4CE-8396-661BD9965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80666"/>
              </p:ext>
            </p:extLst>
          </p:nvPr>
        </p:nvGraphicFramePr>
        <p:xfrm>
          <a:off x="8153400" y="3101726"/>
          <a:ext cx="7635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14" imgW="799920" imgH="533160" progId="Equation.DSMT4">
                  <p:embed/>
                </p:oleObj>
              </mc:Choice>
              <mc:Fallback>
                <p:oleObj name="Equation" r:id="rId14" imgW="799920" imgH="533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F380D31F-F7DF-013E-BCFD-83FCAAF62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53400" y="3101726"/>
                        <a:ext cx="763588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009F261E-0689-14F7-E61C-221EB27BE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359930"/>
              </p:ext>
            </p:extLst>
          </p:nvPr>
        </p:nvGraphicFramePr>
        <p:xfrm>
          <a:off x="5311775" y="4716463"/>
          <a:ext cx="19748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16" imgW="799920" imgH="241200" progId="Equation.DSMT4">
                  <p:embed/>
                </p:oleObj>
              </mc:Choice>
              <mc:Fallback>
                <p:oleObj name="Equation" r:id="rId16" imgW="79992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4DF93195-D4C6-2EEB-9B38-0B9E18B45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11775" y="4716463"/>
                        <a:ext cx="1974850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9A340304-6E87-70F5-5EB4-906EFC073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52699"/>
              </p:ext>
            </p:extLst>
          </p:nvPr>
        </p:nvGraphicFramePr>
        <p:xfrm>
          <a:off x="3162300" y="5707062"/>
          <a:ext cx="19431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18" imgW="787320" imgH="241200" progId="Equation.DSMT4">
                  <p:embed/>
                </p:oleObj>
              </mc:Choice>
              <mc:Fallback>
                <p:oleObj name="Equation" r:id="rId18" imgW="78732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4DF93195-D4C6-2EEB-9B38-0B9E18B45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62300" y="5707062"/>
                        <a:ext cx="1943100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9393DB3C-9DF1-9B81-9F6F-10E1AB58C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21719"/>
              </p:ext>
            </p:extLst>
          </p:nvPr>
        </p:nvGraphicFramePr>
        <p:xfrm>
          <a:off x="5453063" y="6667500"/>
          <a:ext cx="19748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19" imgW="799920" imgH="241200" progId="Equation.DSMT4">
                  <p:embed/>
                </p:oleObj>
              </mc:Choice>
              <mc:Fallback>
                <p:oleObj name="Equation" r:id="rId19" imgW="79992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009F261E-0689-14F7-E61C-221EB27BEC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53063" y="6667500"/>
                        <a:ext cx="1974850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1CEF2E89-8CCA-ADC2-156D-5C8CBC2A1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02332"/>
              </p:ext>
            </p:extLst>
          </p:nvPr>
        </p:nvGraphicFramePr>
        <p:xfrm>
          <a:off x="4887912" y="7604125"/>
          <a:ext cx="57038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21" imgW="2311200" imgH="266400" progId="Equation.DSMT4">
                  <p:embed/>
                </p:oleObj>
              </mc:Choice>
              <mc:Fallback>
                <p:oleObj name="Equation" r:id="rId21" imgW="2311200" imgH="266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9393DB3C-9DF1-9B81-9F6F-10E1AB58C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87912" y="7604125"/>
                        <a:ext cx="5703888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56EBF6-3850-2C7E-C54D-05CDBD2E5FA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565143" y="3254057"/>
            <a:ext cx="5184257" cy="3952212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380D31F-F7DF-013E-BCFD-83FCAAF62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517947"/>
              </p:ext>
            </p:extLst>
          </p:nvPr>
        </p:nvGraphicFramePr>
        <p:xfrm>
          <a:off x="11657012" y="2171700"/>
          <a:ext cx="7635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24" imgW="799920" imgH="533160" progId="Equation.DSMT4">
                  <p:embed/>
                </p:oleObj>
              </mc:Choice>
              <mc:Fallback>
                <p:oleObj name="Equation" r:id="rId24" imgW="79992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D8BB1947-E007-42C6-5C74-38FE1EE07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657012" y="2171700"/>
                        <a:ext cx="763588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8F5EB299-11A1-995D-64C4-81E84A4B8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72152"/>
              </p:ext>
            </p:extLst>
          </p:nvPr>
        </p:nvGraphicFramePr>
        <p:xfrm>
          <a:off x="15621000" y="2098964"/>
          <a:ext cx="105333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26" imgW="927000" imgH="419040" progId="Equation.DSMT4">
                  <p:embed/>
                </p:oleObj>
              </mc:Choice>
              <mc:Fallback>
                <p:oleObj name="Equation" r:id="rId26" imgW="92700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8ACAF782-C2CD-096F-41D9-0803B2C77A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621000" y="2098964"/>
                        <a:ext cx="105333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8F706CA6-3F32-D33A-DFB7-D808D3B61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34170"/>
              </p:ext>
            </p:extLst>
          </p:nvPr>
        </p:nvGraphicFramePr>
        <p:xfrm>
          <a:off x="12190412" y="5981700"/>
          <a:ext cx="7635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28" imgW="799920" imgH="533160" progId="Equation.DSMT4">
                  <p:embed/>
                </p:oleObj>
              </mc:Choice>
              <mc:Fallback>
                <p:oleObj name="Equation" r:id="rId28" imgW="799920" imgH="533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F380D31F-F7DF-013E-BCFD-83FCAAF62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2190412" y="5981700"/>
                        <a:ext cx="763588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Callout 10">
            <a:extLst>
              <a:ext uri="{FF2B5EF4-FFF2-40B4-BE49-F238E27FC236}">
                <a16:creationId xmlns:a16="http://schemas.microsoft.com/office/drawing/2014/main" xmlns="" id="{54C24C33-1727-0E48-AE8A-87316AA1B58A}"/>
              </a:ext>
            </a:extLst>
          </p:cNvPr>
          <p:cNvSpPr/>
          <p:nvPr/>
        </p:nvSpPr>
        <p:spPr>
          <a:xfrm>
            <a:off x="8127323" y="571500"/>
            <a:ext cx="2033354" cy="975928"/>
          </a:xfrm>
          <a:prstGeom prst="wedgeEllipseCallout">
            <a:avLst>
              <a:gd name="adj1" fmla="val 24771"/>
              <a:gd name="adj2" fmla="val 74739"/>
            </a:avLst>
          </a:prstGeom>
          <a:solidFill>
            <a:srgbClr val="FF5757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03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83640">
            <a:off x="278471" y="8943099"/>
            <a:ext cx="1078761" cy="1196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27" name="Oval Callout 10">
            <a:extLst>
              <a:ext uri="{FF2B5EF4-FFF2-40B4-BE49-F238E27FC236}">
                <a16:creationId xmlns:a16="http://schemas.microsoft.com/office/drawing/2014/main" xmlns="" id="{54C24C33-1727-0E48-AE8A-87316AA1B58A}"/>
              </a:ext>
            </a:extLst>
          </p:cNvPr>
          <p:cNvSpPr/>
          <p:nvPr/>
        </p:nvSpPr>
        <p:spPr>
          <a:xfrm>
            <a:off x="8127323" y="571500"/>
            <a:ext cx="2033354" cy="975928"/>
          </a:xfrm>
          <a:prstGeom prst="wedgeEllipseCallout">
            <a:avLst>
              <a:gd name="adj1" fmla="val 24771"/>
              <a:gd name="adj2" fmla="val 74739"/>
            </a:avLst>
          </a:prstGeom>
          <a:solidFill>
            <a:srgbClr val="FF5757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7ECDF7-0B0B-C635-33BA-0FFFE1B6F888}"/>
              </a:ext>
            </a:extLst>
          </p:cNvPr>
          <p:cNvSpPr txBox="1"/>
          <p:nvPr/>
        </p:nvSpPr>
        <p:spPr>
          <a:xfrm>
            <a:off x="800100" y="1762755"/>
            <a:ext cx="16687800" cy="747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EF,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 = IE = IH = IF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OI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IE = IH; OE = OH.</a:t>
            </a:r>
            <a:endParaRPr lang="da-DK" sz="36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IEO =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IHO (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c.c.c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>
              <a:lnSpc>
                <a:spcPct val="150000"/>
              </a:lnSpc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lvl="0">
              <a:lnSpc>
                <a:spcPct val="150000"/>
              </a:lnSpc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		(1)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  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     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IF = IH; </a:t>
            </a:r>
            <a:endParaRPr lang="da-DK" sz="36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    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    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c.c.c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>
              <a:lnSpc>
                <a:spcPct val="150000"/>
              </a:lnSpc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	(2) </a:t>
            </a:r>
          </a:p>
          <a:p>
            <a:pPr lvl="0">
              <a:lnSpc>
                <a:spcPct val="150000"/>
              </a:lnSpc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56EBF6-3850-2C7E-C54D-05CDBD2E5F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89910" y="3313264"/>
            <a:ext cx="5184257" cy="3952212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9393DB3C-9DF1-9B81-9F6F-10E1AB58C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267"/>
              </p:ext>
            </p:extLst>
          </p:nvPr>
        </p:nvGraphicFramePr>
        <p:xfrm>
          <a:off x="1453059" y="4305300"/>
          <a:ext cx="1716956" cy="72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1" imgW="774360" imgH="241200" progId="Equation.DSMT4">
                  <p:embed/>
                </p:oleObj>
              </mc:Choice>
              <mc:Fallback>
                <p:oleObj name="Equation" r:id="rId11" imgW="774360" imgH="241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9393DB3C-9DF1-9B81-9F6F-10E1AB58C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53059" y="4305300"/>
                        <a:ext cx="1716956" cy="725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AA1E40DF-BA11-D895-4094-8554C0685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1854"/>
              </p:ext>
            </p:extLst>
          </p:nvPr>
        </p:nvGraphicFramePr>
        <p:xfrm>
          <a:off x="7465075" y="3460378"/>
          <a:ext cx="2673831" cy="72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3" imgW="1206360" imgH="241200" progId="Equation.DSMT4">
                  <p:embed/>
                </p:oleObj>
              </mc:Choice>
              <mc:Fallback>
                <p:oleObj name="Equation" r:id="rId13" imgW="120636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1CEF2E89-8CCA-ADC2-156D-5C8CBC2A1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65075" y="3460378"/>
                        <a:ext cx="2673831" cy="725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681A8C4-6323-8266-F12C-5351587F9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4566"/>
              </p:ext>
            </p:extLst>
          </p:nvPr>
        </p:nvGraphicFramePr>
        <p:xfrm>
          <a:off x="2473325" y="6134100"/>
          <a:ext cx="8143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9A340304-6E87-70F5-5EB4-906EFC073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73325" y="6134100"/>
                        <a:ext cx="814388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B9B3F44-ED52-31D7-1577-B9E832A7A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60117"/>
              </p:ext>
            </p:extLst>
          </p:nvPr>
        </p:nvGraphicFramePr>
        <p:xfrm>
          <a:off x="4206875" y="6134100"/>
          <a:ext cx="8985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7" imgW="406080" imgH="177480" progId="Equation.DSMT4">
                  <p:embed/>
                </p:oleObj>
              </mc:Choice>
              <mc:Fallback>
                <p:oleObj name="Equation" r:id="rId17" imgW="40608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681A8C4-6323-8266-F12C-5351587F9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06875" y="6134100"/>
                        <a:ext cx="89852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9B02178-931A-351E-E87D-8BAEA5F60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602219"/>
              </p:ext>
            </p:extLst>
          </p:nvPr>
        </p:nvGraphicFramePr>
        <p:xfrm>
          <a:off x="5937250" y="6134100"/>
          <a:ext cx="61753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9" imgW="279360" imgH="177480" progId="Equation.DSMT4">
                  <p:embed/>
                </p:oleObj>
              </mc:Choice>
              <mc:Fallback>
                <p:oleObj name="Equation" r:id="rId19" imgW="27936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FB9B3F44-ED52-31D7-1577-B9E832A7A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37250" y="6134100"/>
                        <a:ext cx="617538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8AAB959B-0769-DBAD-7D23-0EC799267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749029"/>
              </p:ext>
            </p:extLst>
          </p:nvPr>
        </p:nvGraphicFramePr>
        <p:xfrm>
          <a:off x="11080297" y="6134100"/>
          <a:ext cx="17684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21" imgW="799920" imgH="177480" progId="Equation.DSMT4">
                  <p:embed/>
                </p:oleObj>
              </mc:Choice>
              <mc:Fallback>
                <p:oleObj name="Equation" r:id="rId21" imgW="7999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9B02178-931A-351E-E87D-8BAEA5F60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080297" y="6134100"/>
                        <a:ext cx="176847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5A9E91E7-4C89-112A-8DBA-A0BD98320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31628"/>
              </p:ext>
            </p:extLst>
          </p:nvPr>
        </p:nvGraphicFramePr>
        <p:xfrm>
          <a:off x="2386012" y="6946092"/>
          <a:ext cx="8143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23" imgW="368280" imgH="177480" progId="Equation.DSMT4">
                  <p:embed/>
                </p:oleObj>
              </mc:Choice>
              <mc:Fallback>
                <p:oleObj name="Equation" r:id="rId23" imgW="36828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681A8C4-6323-8266-F12C-5351587F9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6012" y="6946092"/>
                        <a:ext cx="814388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297ED1A3-4869-02BB-6F0A-83C6BAA27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85210"/>
              </p:ext>
            </p:extLst>
          </p:nvPr>
        </p:nvGraphicFramePr>
        <p:xfrm>
          <a:off x="4075113" y="6945313"/>
          <a:ext cx="8985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25" imgW="406080" imgH="177480" progId="Equation.DSMT4">
                  <p:embed/>
                </p:oleObj>
              </mc:Choice>
              <mc:Fallback>
                <p:oleObj name="Equation" r:id="rId25" imgW="4060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5A9E91E7-4C89-112A-8DBA-A0BD983204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75113" y="6945313"/>
                        <a:ext cx="89852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4C65E7EC-556D-09B8-413D-424DA09C8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579443"/>
              </p:ext>
            </p:extLst>
          </p:nvPr>
        </p:nvGraphicFramePr>
        <p:xfrm>
          <a:off x="7696200" y="6756400"/>
          <a:ext cx="25622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27" imgW="1155600" imgH="241200" progId="Equation.DSMT4">
                  <p:embed/>
                </p:oleObj>
              </mc:Choice>
              <mc:Fallback>
                <p:oleObj name="Equation" r:id="rId27" imgW="1155600" imgH="241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AA1E40DF-BA11-D895-4094-8554C0685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96200" y="6756400"/>
                        <a:ext cx="256222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3D534679-234D-A4CE-8396-661BD9965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12754"/>
              </p:ext>
            </p:extLst>
          </p:nvPr>
        </p:nvGraphicFramePr>
        <p:xfrm>
          <a:off x="7542212" y="7797800"/>
          <a:ext cx="7635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29" imgW="799920" imgH="533160" progId="Equation.DSMT4">
                  <p:embed/>
                </p:oleObj>
              </mc:Choice>
              <mc:Fallback>
                <p:oleObj name="Equation" r:id="rId29" imgW="799920" imgH="533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3D534679-234D-A4CE-8396-661BD9965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542212" y="7797800"/>
                        <a:ext cx="763588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790577A9-826E-E016-550E-60A17790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651673"/>
              </p:ext>
            </p:extLst>
          </p:nvPr>
        </p:nvGraphicFramePr>
        <p:xfrm>
          <a:off x="1446212" y="7580313"/>
          <a:ext cx="18303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31" imgW="825480" imgH="241200" progId="Equation.DSMT4">
                  <p:embed/>
                </p:oleObj>
              </mc:Choice>
              <mc:Fallback>
                <p:oleObj name="Equation" r:id="rId31" imgW="825480" imgH="241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9393DB3C-9DF1-9B81-9F6F-10E1AB58C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46212" y="7580313"/>
                        <a:ext cx="1830388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C018C8DB-67CC-29E3-48F3-69DB96D8C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15478"/>
              </p:ext>
            </p:extLst>
          </p:nvPr>
        </p:nvGraphicFramePr>
        <p:xfrm>
          <a:off x="12911138" y="7797800"/>
          <a:ext cx="847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3" imgW="888840" imgH="533160" progId="Equation.DSMT4">
                  <p:embed/>
                </p:oleObj>
              </mc:Choice>
              <mc:Fallback>
                <p:oleObj name="Equation" r:id="rId33" imgW="888840" imgH="533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3D534679-234D-A4CE-8396-661BD9965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2911138" y="7797800"/>
                        <a:ext cx="8477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DF6D66AC-3DFC-AD99-4F19-2C482B786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26684"/>
              </p:ext>
            </p:extLst>
          </p:nvPr>
        </p:nvGraphicFramePr>
        <p:xfrm>
          <a:off x="14630400" y="8648700"/>
          <a:ext cx="847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5" imgW="888840" imgH="533160" progId="Equation.DSMT4">
                  <p:embed/>
                </p:oleObj>
              </mc:Choice>
              <mc:Fallback>
                <p:oleObj name="Equation" r:id="rId35" imgW="888840" imgH="533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C018C8DB-67CC-29E3-48F3-69DB96D8C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4630400" y="8648700"/>
                        <a:ext cx="8477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521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27" name="Oval Callout 10">
            <a:extLst>
              <a:ext uri="{FF2B5EF4-FFF2-40B4-BE49-F238E27FC236}">
                <a16:creationId xmlns:a16="http://schemas.microsoft.com/office/drawing/2014/main" xmlns="" id="{54C24C33-1727-0E48-AE8A-87316AA1B58A}"/>
              </a:ext>
            </a:extLst>
          </p:cNvPr>
          <p:cNvSpPr/>
          <p:nvPr/>
        </p:nvSpPr>
        <p:spPr>
          <a:xfrm>
            <a:off x="8127323" y="571500"/>
            <a:ext cx="2033354" cy="975928"/>
          </a:xfrm>
          <a:prstGeom prst="wedgeEllipseCallout">
            <a:avLst>
              <a:gd name="adj1" fmla="val 24771"/>
              <a:gd name="adj2" fmla="val 74739"/>
            </a:avLst>
          </a:prstGeom>
          <a:solidFill>
            <a:srgbClr val="FF5757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27ECDF7-0B0B-C635-33BA-0FFFE1B6F888}"/>
                  </a:ext>
                </a:extLst>
              </p:cNvPr>
              <p:cNvSpPr txBox="1"/>
              <p:nvPr/>
            </p:nvSpPr>
            <p:spPr>
              <a:xfrm>
                <a:off x="800100" y="1762755"/>
                <a:ext cx="16687800" cy="7058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 = BM =CM=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			      (3)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(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)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(4)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 //      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Mặc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a-DK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EF,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da-DK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tam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ABC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có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600" i="1" smtClean="0"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600" i="1" smtClean="0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AB</m:t>
                            </m:r>
                          </m:e>
                          <m:sup>
                            <m:r>
                              <a:rPr lang="en-GB" sz="36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GB" sz="360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GB" sz="3600" i="1" smtClean="0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AC</m:t>
                            </m:r>
                          </m:e>
                          <m:sup>
                            <m:r>
                              <a:rPr lang="en-GB" sz="36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600" i="1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6</m:t>
                            </m:r>
                          </m:e>
                          <m:sup>
                            <m:r>
                              <a:rPr lang="en-GB" sz="360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GB" sz="36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GB" sz="3600" i="1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8</m:t>
                            </m:r>
                          </m:e>
                          <m:sup>
                            <m:r>
                              <a:rPr lang="en-GB" sz="360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10 (cm).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7ECDF7-0B0B-C635-33BA-0FFFE1B6F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762755"/>
                <a:ext cx="16687800" cy="7058599"/>
              </a:xfrm>
              <a:prstGeom prst="rect">
                <a:avLst/>
              </a:prstGeom>
              <a:blipFill>
                <a:blip r:embed="rId8"/>
                <a:stretch>
                  <a:fillRect l="-1096" r="-877" b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56EBF6-3850-2C7E-C54D-05CDBD2E5F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0358" y="4393981"/>
            <a:ext cx="5807542" cy="44273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3640">
            <a:off x="278471" y="8943099"/>
            <a:ext cx="1078761" cy="119696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681A8C4-6323-8266-F12C-5351587F9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924033"/>
              </p:ext>
            </p:extLst>
          </p:nvPr>
        </p:nvGraphicFramePr>
        <p:xfrm>
          <a:off x="2667000" y="4006850"/>
          <a:ext cx="9556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2" imgW="431640" imgH="177480" progId="Equation.DSMT4">
                  <p:embed/>
                </p:oleObj>
              </mc:Choice>
              <mc:Fallback>
                <p:oleObj name="Equation" r:id="rId12" imgW="43164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681A8C4-6323-8266-F12C-5351587F9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67000" y="4006850"/>
                        <a:ext cx="95567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8AAB959B-0769-DBAD-7D23-0EC799267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726342"/>
              </p:ext>
            </p:extLst>
          </p:nvPr>
        </p:nvGraphicFramePr>
        <p:xfrm>
          <a:off x="6689725" y="4024727"/>
          <a:ext cx="17684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4" imgW="799920" imgH="177480" progId="Equation.DSMT4">
                  <p:embed/>
                </p:oleObj>
              </mc:Choice>
              <mc:Fallback>
                <p:oleObj name="Equation" r:id="rId14" imgW="7999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8AAB959B-0769-DBAD-7D23-0EC799267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89725" y="4024727"/>
                        <a:ext cx="176847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F08CE631-81F8-1F26-62F5-1A38EDB29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87359"/>
              </p:ext>
            </p:extLst>
          </p:nvPr>
        </p:nvGraphicFramePr>
        <p:xfrm>
          <a:off x="6729413" y="2949575"/>
          <a:ext cx="21097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6" imgW="952200" imgH="241200" progId="Equation.DSMT4">
                  <p:embed/>
                </p:oleObj>
              </mc:Choice>
              <mc:Fallback>
                <p:oleObj name="Equation" r:id="rId16" imgW="952200" imgH="241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AA1E40DF-BA11-D895-4094-8554C0685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29413" y="2949575"/>
                        <a:ext cx="2109787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B502BD2B-6833-CB20-BCB1-9577ACC8E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87937"/>
              </p:ext>
            </p:extLst>
          </p:nvPr>
        </p:nvGraphicFramePr>
        <p:xfrm>
          <a:off x="5195888" y="4051300"/>
          <a:ext cx="763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18" imgW="799920" imgH="533160" progId="Equation.DSMT4">
                  <p:embed/>
                </p:oleObj>
              </mc:Choice>
              <mc:Fallback>
                <p:oleObj name="Equation" r:id="rId18" imgW="799920" imgH="533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C018C8DB-67CC-29E3-48F3-69DB96D8C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95888" y="4051300"/>
                        <a:ext cx="76358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F847BF83-DD61-4A93-971A-3699BA554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96776"/>
              </p:ext>
            </p:extLst>
          </p:nvPr>
        </p:nvGraphicFramePr>
        <p:xfrm>
          <a:off x="10029825" y="3816350"/>
          <a:ext cx="22812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20" imgW="1028520" imgH="241200" progId="Equation.DSMT4">
                  <p:embed/>
                </p:oleObj>
              </mc:Choice>
              <mc:Fallback>
                <p:oleObj name="Equation" r:id="rId20" imgW="1028520" imgH="241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4C65E7EC-556D-09B8-413D-424DA09C8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029825" y="3816350"/>
                        <a:ext cx="2281238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E673D397-DA83-AB76-7F1C-2CABD0134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1669"/>
              </p:ext>
            </p:extLst>
          </p:nvPr>
        </p:nvGraphicFramePr>
        <p:xfrm>
          <a:off x="4538663" y="4643438"/>
          <a:ext cx="22526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22" imgW="1015920" imgH="241200" progId="Equation.DSMT4">
                  <p:embed/>
                </p:oleObj>
              </mc:Choice>
              <mc:Fallback>
                <p:oleObj name="Equation" r:id="rId22" imgW="101592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F847BF83-DD61-4A93-971A-3699BA554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38663" y="4643438"/>
                        <a:ext cx="2252662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AC1580AD-BFDD-DBA3-0AD8-30FFCAC46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16890"/>
              </p:ext>
            </p:extLst>
          </p:nvPr>
        </p:nvGraphicFramePr>
        <p:xfrm>
          <a:off x="1600200" y="5448300"/>
          <a:ext cx="199866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24" imgW="901440" imgH="266400" progId="Equation.DSMT4">
                  <p:embed/>
                </p:oleObj>
              </mc:Choice>
              <mc:Fallback>
                <p:oleObj name="Equation" r:id="rId24" imgW="901440" imgH="266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E673D397-DA83-AB76-7F1C-2CABD0134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00200" y="5448300"/>
                        <a:ext cx="1998663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024348AD-DA58-40BF-9F58-848A3CDD5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75622"/>
              </p:ext>
            </p:extLst>
          </p:nvPr>
        </p:nvGraphicFramePr>
        <p:xfrm>
          <a:off x="9048750" y="5667375"/>
          <a:ext cx="7905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26" imgW="355320" imgH="177480" progId="Equation.DSMT4">
                  <p:embed/>
                </p:oleObj>
              </mc:Choice>
              <mc:Fallback>
                <p:oleObj name="Equation" r:id="rId26" imgW="3553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AC1580AD-BFDD-DBA3-0AD8-30FFCAC46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048750" y="5667375"/>
                        <a:ext cx="79057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DDF7FF3C-E9F0-3680-C45B-24D402784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72094"/>
              </p:ext>
            </p:extLst>
          </p:nvPr>
        </p:nvGraphicFramePr>
        <p:xfrm>
          <a:off x="2790825" y="6457950"/>
          <a:ext cx="70643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28" imgW="317160" imgH="177480" progId="Equation.DSMT4">
                  <p:embed/>
                </p:oleObj>
              </mc:Choice>
              <mc:Fallback>
                <p:oleObj name="Equation" r:id="rId28" imgW="31716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024348AD-DA58-40BF-9F58-848A3CDD5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790825" y="6457950"/>
                        <a:ext cx="706438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875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7294" y="2715765"/>
            <a:ext cx="14267984" cy="3032048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vi-VN" sz="7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ÔN TẬP KIẾN THỨC ĐÃ HỌC TRONG CHƯƠNG </a:t>
            </a:r>
            <a:r>
              <a:rPr lang="en-US" sz="7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IX</a:t>
            </a:r>
            <a:endParaRPr lang="vi-VN" sz="7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1673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183640">
            <a:off x="278471" y="8943099"/>
            <a:ext cx="1078761" cy="11969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27ECDF7-0B0B-C635-33BA-0FFFE1B6F888}"/>
                  </a:ext>
                </a:extLst>
              </p:cNvPr>
              <p:cNvSpPr txBox="1"/>
              <p:nvPr/>
            </p:nvSpPr>
            <p:spPr>
              <a:xfrm>
                <a:off x="800100" y="301501"/>
                <a:ext cx="16687800" cy="968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△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 . 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. AC,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4,8 (cm).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 = AH = 4,8 cm.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∆AHF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∽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∆ACH (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g.g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den>
                    </m:f>
                    <m:r>
                      <a:rPr lang="en-US" sz="36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sz="36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Suy</m:t>
                    </m:r>
                    <m:r>
                      <a:rPr lang="en-US" sz="36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a:rPr lang="en-US" sz="36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kern="100" smtClean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𝐴𝐻</m:t>
                            </m:r>
                          </m:e>
                          <m:sup>
                            <m:r>
                              <a:rPr lang="en-US" sz="36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kern="1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6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6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36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2,88 (cm).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∆AEF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∽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∆NAF (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g.g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𝑁𝐹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den>
                    </m:f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36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Suy</m:t>
                    </m:r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kern="1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36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36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kern="1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6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6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88</m:t>
                            </m:r>
                          </m:e>
                          <m:sup>
                            <m:r>
                              <a:rPr lang="en-US" sz="36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1,728 (cm).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tam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AFN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A, ta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có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AN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600" i="1" smtClean="0"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600" i="1" smtClean="0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AF</m:t>
                            </m:r>
                          </m:e>
                          <m:sup>
                            <m:r>
                              <a:rPr lang="en-GB" sz="36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GB" sz="3600" i="1" smtClean="0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NF</m:t>
                            </m:r>
                          </m:e>
                          <m:sup>
                            <m:r>
                              <a:rPr lang="en-GB" sz="36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600" i="1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88</m:t>
                            </m:r>
                          </m:e>
                          <m:sup>
                            <m:r>
                              <a:rPr lang="en-GB" sz="360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 </m:t>
                        </m:r>
                        <m:sSup>
                          <m:sSupPr>
                            <m:ctrlPr>
                              <a:rPr lang="en-GB" sz="3600" i="1"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728</m:t>
                            </m:r>
                          </m:e>
                          <m:sup>
                            <m:r>
                              <a:rPr lang="en-GB" sz="360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2,304 (cm).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Diện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tích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tam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AFN </a:t>
                </a:r>
                <a:r>
                  <a:rPr lang="en-GB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△</m:t>
                        </m:r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𝐹𝑁</m:t>
                        </m:r>
                      </m:sub>
                    </m:sSub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. NF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2,304 . 1,728 </a:t>
                </a:r>
                <a14:m>
                  <m:oMath xmlns:m="http://schemas.openxmlformats.org/officeDocument/2006/math">
                    <m:r>
                      <a:rPr lang="en-US" sz="36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36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36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7ECDF7-0B0B-C635-33BA-0FFFE1B6F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01501"/>
                <a:ext cx="16687800" cy="9683998"/>
              </a:xfrm>
              <a:prstGeom prst="rect">
                <a:avLst/>
              </a:prstGeom>
              <a:blipFill>
                <a:blip r:embed="rId9"/>
                <a:stretch>
                  <a:fillRect l="-1096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sp>
        <p:nvSpPr>
          <p:cNvPr id="27" name="Oval Callout 10">
            <a:extLst>
              <a:ext uri="{FF2B5EF4-FFF2-40B4-BE49-F238E27FC236}">
                <a16:creationId xmlns:a16="http://schemas.microsoft.com/office/drawing/2014/main" xmlns="" id="{54C24C33-1727-0E48-AE8A-87316AA1B58A}"/>
              </a:ext>
            </a:extLst>
          </p:cNvPr>
          <p:cNvSpPr/>
          <p:nvPr/>
        </p:nvSpPr>
        <p:spPr>
          <a:xfrm>
            <a:off x="9067800" y="571500"/>
            <a:ext cx="2033354" cy="975928"/>
          </a:xfrm>
          <a:prstGeom prst="wedgeEllipseCallout">
            <a:avLst>
              <a:gd name="adj1" fmla="val 24771"/>
              <a:gd name="adj2" fmla="val 74739"/>
            </a:avLst>
          </a:prstGeom>
          <a:solidFill>
            <a:srgbClr val="FF5757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56EBF6-3850-2C7E-C54D-05CDBD2E5F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80358" y="419100"/>
            <a:ext cx="5807542" cy="44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8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40080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53D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vi-VN" sz="7500" b="1" kern="0" dirty="0">
              <a:solidFill>
                <a:srgbClr val="F53D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4906537" cy="3780348"/>
            <a:chOff x="1066801" y="3771900"/>
            <a:chExt cx="5130549" cy="3780348"/>
          </a:xfrm>
          <a:solidFill>
            <a:srgbClr val="FA9ECE"/>
          </a:solidFill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49" cy="3780348"/>
              <a:chOff x="0" y="0"/>
              <a:chExt cx="6038062" cy="6209703"/>
            </a:xfrm>
            <a:grpFill/>
          </p:grpSpPr>
          <p:sp>
            <p:nvSpPr>
              <p:cNvPr id="33" name="Freeform 5"/>
              <p:cNvSpPr/>
              <p:nvPr/>
            </p:nvSpPr>
            <p:spPr>
              <a:xfrm>
                <a:off x="31750" y="196864"/>
                <a:ext cx="5974562" cy="6012839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33961" y="4213154"/>
              <a:ext cx="4796230" cy="30176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trọng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tâm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r>
                <a:rPr lang="pt-BR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6756" y="3638827"/>
            <a:ext cx="4906536" cy="3788800"/>
            <a:chOff x="6494020" y="3791229"/>
            <a:chExt cx="5130549" cy="3788800"/>
          </a:xfrm>
          <a:solidFill>
            <a:srgbClr val="FA9ECE"/>
          </a:solidFill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49" cy="3788800"/>
              <a:chOff x="0" y="0"/>
              <a:chExt cx="6038062" cy="6223586"/>
            </a:xfrm>
            <a:grpFill/>
          </p:grpSpPr>
          <p:sp>
            <p:nvSpPr>
              <p:cNvPr id="38" name="Freeform 5"/>
              <p:cNvSpPr/>
              <p:nvPr/>
            </p:nvSpPr>
            <p:spPr>
              <a:xfrm>
                <a:off x="31750" y="210747"/>
                <a:ext cx="5974562" cy="6012839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79191" y="4240935"/>
              <a:ext cx="4360209" cy="30176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214947" y="3655732"/>
            <a:ext cx="6537171" cy="3866254"/>
            <a:chOff x="8107047" y="4880651"/>
            <a:chExt cx="5130549" cy="3866254"/>
          </a:xfrm>
          <a:solidFill>
            <a:srgbClr val="FA9ECE"/>
          </a:solidFill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49" cy="3699159"/>
              <a:chOff x="0" y="0"/>
              <a:chExt cx="6038062" cy="6076340"/>
            </a:xfrm>
            <a:grpFill/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39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8184458" y="5729219"/>
              <a:ext cx="4975728" cy="30176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</a:t>
              </a:r>
              <a:r>
                <a:rPr lang="en-US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lang="pt-BR" sz="44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400" b="1" i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“Chương X. Bài 1: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pt-BR" sz="4400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7379" y="8250464"/>
            <a:ext cx="6339902" cy="193746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3611" y="3009900"/>
            <a:ext cx="11260778" cy="334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nton"/>
              </a:rPr>
              <a:t>CẢM ƠN CÁC EM </a:t>
            </a:r>
            <a:br>
              <a:rPr lang="en-US" sz="7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nton"/>
              </a:rPr>
            </a:br>
            <a:r>
              <a:rPr lang="en-US" sz="7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nton"/>
              </a:rPr>
              <a:t>ĐÃ LÀM TỐT BÀI TẬP! </a:t>
            </a:r>
            <a:endParaRPr lang="en-US" sz="75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DBD597-B604-A652-DE24-0F76617051A1}"/>
              </a:ext>
            </a:extLst>
          </p:cNvPr>
          <p:cNvSpPr txBox="1"/>
          <p:nvPr/>
        </p:nvSpPr>
        <p:spPr>
          <a:xfrm>
            <a:off x="1295400" y="9051946"/>
            <a:ext cx="123665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31632" y="1224258"/>
            <a:ext cx="15417116" cy="2015103"/>
            <a:chOff x="1172763" y="988925"/>
            <a:chExt cx="15228540" cy="2015103"/>
          </a:xfrm>
        </p:grpSpPr>
        <p:sp>
          <p:nvSpPr>
            <p:cNvPr id="23" name="Rectangle 22"/>
            <p:cNvSpPr/>
            <p:nvPr/>
          </p:nvSpPr>
          <p:spPr>
            <a:xfrm>
              <a:off x="2785746" y="988925"/>
              <a:ext cx="13615557" cy="201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400" dirty="0">
                  <a:latin typeface="+mj-lt"/>
                  <a:cs typeface="Arial" panose="020B0604020202020204" pitchFamily="34" charset="0"/>
                </a:rPr>
                <a:t>Chia HS thành </a:t>
              </a:r>
              <a:r>
                <a:rPr lang="en-US" sz="4400" dirty="0">
                  <a:latin typeface="+mj-lt"/>
                  <a:cs typeface="Arial" panose="020B0604020202020204" pitchFamily="34" charset="0"/>
                </a:rPr>
                <a:t>3</a:t>
              </a:r>
              <a:r>
                <a:rPr lang="vi-VN" sz="4400" dirty="0">
                  <a:latin typeface="+mj-lt"/>
                  <a:cs typeface="Arial" panose="020B0604020202020204" pitchFamily="34" charset="0"/>
                </a:rPr>
                <a:t> nhóm và thực hiện hệ thống hóa kiến thức trong chương </a:t>
              </a:r>
              <a:r>
                <a:rPr lang="en-US" sz="4400" dirty="0">
                  <a:latin typeface="+mj-lt"/>
                  <a:cs typeface="Arial" panose="020B0604020202020204" pitchFamily="34" charset="0"/>
                </a:rPr>
                <a:t>IX</a:t>
              </a:r>
              <a:r>
                <a:rPr lang="vi-VN" sz="4400" dirty="0">
                  <a:latin typeface="+mj-lt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2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72763" y="1472243"/>
              <a:ext cx="1425813" cy="130232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990D404-9CA0-D094-C22B-CA98B891ECDA}"/>
              </a:ext>
            </a:extLst>
          </p:cNvPr>
          <p:cNvGrpSpPr/>
          <p:nvPr/>
        </p:nvGrpSpPr>
        <p:grpSpPr>
          <a:xfrm>
            <a:off x="1279061" y="4533900"/>
            <a:ext cx="4576035" cy="3980142"/>
            <a:chOff x="1830678" y="4705989"/>
            <a:chExt cx="7383661" cy="398014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CAA0D74-D0B3-6484-1358-FAF4BFC0D126}"/>
                </a:ext>
              </a:extLst>
            </p:cNvPr>
            <p:cNvGrpSpPr/>
            <p:nvPr/>
          </p:nvGrpSpPr>
          <p:grpSpPr>
            <a:xfrm>
              <a:off x="1830678" y="4718380"/>
              <a:ext cx="7383661" cy="3967751"/>
              <a:chOff x="1856079" y="4337468"/>
              <a:chExt cx="6659819" cy="4130565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xmlns="" id="{39E6065B-56C7-B002-0D05-FB29029E4609}"/>
                  </a:ext>
                </a:extLst>
              </p:cNvPr>
              <p:cNvGrpSpPr/>
              <p:nvPr/>
            </p:nvGrpSpPr>
            <p:grpSpPr>
              <a:xfrm>
                <a:off x="2004450" y="4524679"/>
                <a:ext cx="6511448" cy="3943354"/>
                <a:chOff x="0" y="0"/>
                <a:chExt cx="1714949" cy="1038579"/>
              </a:xfrm>
            </p:grpSpPr>
            <p:sp>
              <p:nvSpPr>
                <p:cNvPr id="29" name="Freeform 10">
                  <a:extLst>
                    <a:ext uri="{FF2B5EF4-FFF2-40B4-BE49-F238E27FC236}">
                      <a16:creationId xmlns:a16="http://schemas.microsoft.com/office/drawing/2014/main" xmlns="" id="{8BB9D07C-AB6E-8565-6DC9-729E8E6FEEB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14949" cy="1038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949" h="1038579">
                      <a:moveTo>
                        <a:pt x="0" y="0"/>
                      </a:moveTo>
                      <a:lnTo>
                        <a:pt x="1714949" y="0"/>
                      </a:lnTo>
                      <a:lnTo>
                        <a:pt x="1714949" y="1038579"/>
                      </a:lnTo>
                      <a:lnTo>
                        <a:pt x="0" y="1038579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11">
                  <a:extLst>
                    <a:ext uri="{FF2B5EF4-FFF2-40B4-BE49-F238E27FC236}">
                      <a16:creationId xmlns:a16="http://schemas.microsoft.com/office/drawing/2014/main" xmlns="" id="{40766228-2442-C20B-F728-2636BACD1508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4920"/>
                    </a:lnSpc>
                    <a:spcBef>
                      <a:spcPct val="0"/>
                    </a:spcBef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xmlns="" id="{A2983F54-13EF-B27B-2207-D8946EB77FF3}"/>
                  </a:ext>
                </a:extLst>
              </p:cNvPr>
              <p:cNvSpPr/>
              <p:nvPr/>
            </p:nvSpPr>
            <p:spPr>
              <a:xfrm>
                <a:off x="1856079" y="4337468"/>
                <a:ext cx="6511448" cy="3943354"/>
              </a:xfrm>
              <a:custGeom>
                <a:avLst/>
                <a:gdLst/>
                <a:ahLst/>
                <a:cxnLst/>
                <a:rect l="l" t="t" r="r" b="b"/>
                <a:pathLst>
                  <a:path w="1714949" h="1038579">
                    <a:moveTo>
                      <a:pt x="0" y="0"/>
                    </a:moveTo>
                    <a:lnTo>
                      <a:pt x="1714949" y="0"/>
                    </a:lnTo>
                    <a:lnTo>
                      <a:pt x="1714949" y="1038579"/>
                    </a:lnTo>
                    <a:lnTo>
                      <a:pt x="0" y="1038579"/>
                    </a:lnTo>
                    <a:close/>
                  </a:path>
                </a:pathLst>
              </a:custGeom>
              <a:solidFill>
                <a:srgbClr val="B7ECFF"/>
              </a:solidFill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233C0F3C-59BA-90B0-7115-62784805D286}"/>
                </a:ext>
              </a:extLst>
            </p:cNvPr>
            <p:cNvSpPr/>
            <p:nvPr/>
          </p:nvSpPr>
          <p:spPr>
            <a:xfrm>
              <a:off x="1979049" y="4705989"/>
              <a:ext cx="7004330" cy="3631763"/>
            </a:xfrm>
            <a:prstGeom prst="rect">
              <a:avLst/>
            </a:prstGeom>
            <a:solidFill>
              <a:srgbClr val="B7ECFF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BC5ED11-CF33-2F6C-F276-970A3F1C7EDA}"/>
              </a:ext>
            </a:extLst>
          </p:cNvPr>
          <p:cNvGrpSpPr/>
          <p:nvPr/>
        </p:nvGrpSpPr>
        <p:grpSpPr>
          <a:xfrm>
            <a:off x="6770355" y="4546291"/>
            <a:ext cx="4882661" cy="3967751"/>
            <a:chOff x="9595339" y="4718380"/>
            <a:chExt cx="7315199" cy="396775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D4FB006-8F05-1D43-D1C2-A66E116CC12B}"/>
                </a:ext>
              </a:extLst>
            </p:cNvPr>
            <p:cNvGrpSpPr/>
            <p:nvPr/>
          </p:nvGrpSpPr>
          <p:grpSpPr>
            <a:xfrm>
              <a:off x="9595339" y="4718380"/>
              <a:ext cx="7315199" cy="3967751"/>
              <a:chOff x="9977623" y="4337468"/>
              <a:chExt cx="6659819" cy="4130565"/>
            </a:xfrm>
          </p:grpSpPr>
          <p:grpSp>
            <p:nvGrpSpPr>
              <p:cNvPr id="34" name="Group 12">
                <a:extLst>
                  <a:ext uri="{FF2B5EF4-FFF2-40B4-BE49-F238E27FC236}">
                    <a16:creationId xmlns:a16="http://schemas.microsoft.com/office/drawing/2014/main" xmlns="" id="{41CF08D1-F570-BA0A-2BC5-EA0E15933299}"/>
                  </a:ext>
                </a:extLst>
              </p:cNvPr>
              <p:cNvGrpSpPr/>
              <p:nvPr/>
            </p:nvGrpSpPr>
            <p:grpSpPr>
              <a:xfrm>
                <a:off x="10125994" y="4524679"/>
                <a:ext cx="6511448" cy="3943354"/>
                <a:chOff x="0" y="0"/>
                <a:chExt cx="1714949" cy="1038579"/>
              </a:xfrm>
            </p:grpSpPr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xmlns="" id="{CFC664D2-E743-8510-CDF3-2A9529B2BC4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14949" cy="1038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949" h="1038579">
                      <a:moveTo>
                        <a:pt x="0" y="0"/>
                      </a:moveTo>
                      <a:lnTo>
                        <a:pt x="1714949" y="0"/>
                      </a:lnTo>
                      <a:lnTo>
                        <a:pt x="1714949" y="1038579"/>
                      </a:lnTo>
                      <a:lnTo>
                        <a:pt x="0" y="1038579"/>
                      </a:lnTo>
                      <a:close/>
                    </a:path>
                  </a:pathLst>
                </a:custGeom>
                <a:solidFill>
                  <a:srgbClr val="F53D9D"/>
                </a:solidFill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14">
                  <a:extLst>
                    <a:ext uri="{FF2B5EF4-FFF2-40B4-BE49-F238E27FC236}">
                      <a16:creationId xmlns:a16="http://schemas.microsoft.com/office/drawing/2014/main" xmlns="" id="{3980FAC6-9BC3-041B-F049-A2F27A7C70F3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4920"/>
                    </a:lnSpc>
                    <a:spcBef>
                      <a:spcPct val="0"/>
                    </a:spcBef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1B564084-33CF-0C10-1DE0-64F280063A29}"/>
                  </a:ext>
                </a:extLst>
              </p:cNvPr>
              <p:cNvSpPr/>
              <p:nvPr/>
            </p:nvSpPr>
            <p:spPr>
              <a:xfrm>
                <a:off x="9977623" y="4337468"/>
                <a:ext cx="6511448" cy="3943354"/>
              </a:xfrm>
              <a:custGeom>
                <a:avLst/>
                <a:gdLst/>
                <a:ahLst/>
                <a:cxnLst/>
                <a:rect l="l" t="t" r="r" b="b"/>
                <a:pathLst>
                  <a:path w="1714949" h="1038579">
                    <a:moveTo>
                      <a:pt x="0" y="0"/>
                    </a:moveTo>
                    <a:lnTo>
                      <a:pt x="1714949" y="0"/>
                    </a:lnTo>
                    <a:lnTo>
                      <a:pt x="1714949" y="1038579"/>
                    </a:lnTo>
                    <a:lnTo>
                      <a:pt x="0" y="1038579"/>
                    </a:lnTo>
                    <a:close/>
                  </a:path>
                </a:pathLst>
              </a:custGeom>
              <a:solidFill>
                <a:srgbClr val="FCC0DF"/>
              </a:solidFill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A672F64-BE90-8CA0-A410-21A6FF1B0045}"/>
                </a:ext>
              </a:extLst>
            </p:cNvPr>
            <p:cNvSpPr/>
            <p:nvPr/>
          </p:nvSpPr>
          <p:spPr>
            <a:xfrm>
              <a:off x="10211464" y="4720085"/>
              <a:ext cx="6125269" cy="2002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2: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Tứ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tiếp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FFB2D5B-4EC8-6CEA-7F58-3B4D4348FF85}"/>
              </a:ext>
            </a:extLst>
          </p:cNvPr>
          <p:cNvGrpSpPr/>
          <p:nvPr/>
        </p:nvGrpSpPr>
        <p:grpSpPr>
          <a:xfrm>
            <a:off x="12565852" y="4533900"/>
            <a:ext cx="4687527" cy="3967751"/>
            <a:chOff x="9758311" y="4718380"/>
            <a:chExt cx="7182873" cy="3967751"/>
          </a:xfrm>
          <a:solidFill>
            <a:srgbClr val="FFFF00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5E0DA314-3995-B57E-3A98-B6F8D19A0AB8}"/>
                </a:ext>
              </a:extLst>
            </p:cNvPr>
            <p:cNvGrpSpPr/>
            <p:nvPr/>
          </p:nvGrpSpPr>
          <p:grpSpPr>
            <a:xfrm>
              <a:off x="9758311" y="4718380"/>
              <a:ext cx="7182873" cy="3967751"/>
              <a:chOff x="10125994" y="4337468"/>
              <a:chExt cx="6539348" cy="4130565"/>
            </a:xfrm>
            <a:grpFill/>
          </p:grpSpPr>
          <p:grpSp>
            <p:nvGrpSpPr>
              <p:cNvPr id="41" name="Group 12">
                <a:extLst>
                  <a:ext uri="{FF2B5EF4-FFF2-40B4-BE49-F238E27FC236}">
                    <a16:creationId xmlns:a16="http://schemas.microsoft.com/office/drawing/2014/main" xmlns="" id="{C6803345-2E57-FD41-67FC-2566645D4B5B}"/>
                  </a:ext>
                </a:extLst>
              </p:cNvPr>
              <p:cNvGrpSpPr/>
              <p:nvPr/>
            </p:nvGrpSpPr>
            <p:grpSpPr>
              <a:xfrm>
                <a:off x="10125994" y="4524679"/>
                <a:ext cx="6511448" cy="3943354"/>
                <a:chOff x="0" y="0"/>
                <a:chExt cx="1714949" cy="1038579"/>
              </a:xfrm>
              <a:grpFill/>
            </p:grpSpPr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xmlns="" id="{9DDE5B03-BD94-35B5-B6AC-DB40D1E5F5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14949" cy="1038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949" h="1038579">
                      <a:moveTo>
                        <a:pt x="0" y="0"/>
                      </a:moveTo>
                      <a:lnTo>
                        <a:pt x="1714949" y="0"/>
                      </a:lnTo>
                      <a:lnTo>
                        <a:pt x="1714949" y="1038579"/>
                      </a:lnTo>
                      <a:lnTo>
                        <a:pt x="0" y="1038579"/>
                      </a:ln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14">
                  <a:extLst>
                    <a:ext uri="{FF2B5EF4-FFF2-40B4-BE49-F238E27FC236}">
                      <a16:creationId xmlns:a16="http://schemas.microsoft.com/office/drawing/2014/main" xmlns="" id="{A01BD8EB-C900-7DB9-B4F7-25B79B7EBBD8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  <a:grpFill/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4920"/>
                    </a:lnSpc>
                    <a:spcBef>
                      <a:spcPct val="0"/>
                    </a:spcBef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xmlns="" id="{52D6FA1D-E591-D25A-CB1B-AAF1FACE68D5}"/>
                  </a:ext>
                </a:extLst>
              </p:cNvPr>
              <p:cNvSpPr/>
              <p:nvPr/>
            </p:nvSpPr>
            <p:spPr>
              <a:xfrm>
                <a:off x="10153894" y="4337468"/>
                <a:ext cx="6511448" cy="3943354"/>
              </a:xfrm>
              <a:custGeom>
                <a:avLst/>
                <a:gdLst/>
                <a:ahLst/>
                <a:cxnLst/>
                <a:rect l="l" t="t" r="r" b="b"/>
                <a:pathLst>
                  <a:path w="1714949" h="1038579">
                    <a:moveTo>
                      <a:pt x="0" y="0"/>
                    </a:moveTo>
                    <a:lnTo>
                      <a:pt x="1714949" y="0"/>
                    </a:lnTo>
                    <a:lnTo>
                      <a:pt x="1714949" y="1038579"/>
                    </a:lnTo>
                    <a:lnTo>
                      <a:pt x="0" y="1038579"/>
                    </a:lnTo>
                    <a:close/>
                  </a:path>
                </a:pathLst>
              </a:custGeom>
              <a:solidFill>
                <a:srgbClr val="FAFCA8"/>
              </a:solidFill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79A76A69-90F4-B645-ACAD-43700990652F}"/>
                </a:ext>
              </a:extLst>
            </p:cNvPr>
            <p:cNvSpPr/>
            <p:nvPr/>
          </p:nvSpPr>
          <p:spPr>
            <a:xfrm>
              <a:off x="10234359" y="4718380"/>
              <a:ext cx="6200130" cy="3017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Đa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đều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quay</a:t>
              </a:r>
              <a:endParaRPr lang="vi-VN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2525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9" y="7732797"/>
            <a:ext cx="1724481" cy="13091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1793D1-2DEA-7F0C-6C1E-6E5F2E262F64}"/>
              </a:ext>
            </a:extLst>
          </p:cNvPr>
          <p:cNvSpPr txBox="1"/>
          <p:nvPr/>
        </p:nvSpPr>
        <p:spPr>
          <a:xfrm>
            <a:off x="762001" y="589422"/>
            <a:ext cx="7620000" cy="985591"/>
          </a:xfrm>
          <a:prstGeom prst="rect">
            <a:avLst/>
          </a:prstGeom>
          <a:gradFill>
            <a:gsLst>
              <a:gs pos="0">
                <a:srgbClr val="00B0F0"/>
              </a:gs>
              <a:gs pos="35000">
                <a:srgbClr val="B7ECFF"/>
              </a:gs>
              <a:gs pos="100000">
                <a:srgbClr val="B7EC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4150" algn="l"/>
              </a:tabLst>
              <a:defRPr/>
            </a:pPr>
            <a:r>
              <a:rPr lang="da-DK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ngoại tiếp tam 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22887F-5418-C059-740B-97E58C7F13B7}"/>
              </a:ext>
            </a:extLst>
          </p:cNvPr>
          <p:cNvSpPr txBox="1"/>
          <p:nvPr/>
        </p:nvSpPr>
        <p:spPr>
          <a:xfrm>
            <a:off x="1066799" y="2292614"/>
            <a:ext cx="16154401" cy="3323987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6C7A460-79FB-77A1-BC1E-4EF16438B434}"/>
                  </a:ext>
                </a:extLst>
              </p:cNvPr>
              <p:cNvSpPr txBox="1"/>
              <p:nvPr/>
            </p:nvSpPr>
            <p:spPr>
              <a:xfrm>
                <a:off x="1066799" y="5634087"/>
                <a:ext cx="16154401" cy="1690271"/>
              </a:xfrm>
              <a:prstGeom prst="rect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7A460-79FB-77A1-BC1E-4EF16438B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5634087"/>
                <a:ext cx="16154401" cy="1690271"/>
              </a:xfrm>
              <a:prstGeom prst="rect">
                <a:avLst/>
              </a:prstGeom>
              <a:blipFill>
                <a:blip r:embed="rId3"/>
                <a:stretch>
                  <a:fillRect l="-1205" t="-5282" r="-1205" b="-4930"/>
                </a:stretch>
              </a:blipFill>
              <a:ln w="38100">
                <a:solidFill>
                  <a:srgbClr val="00B0F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8ED323-5677-6DAA-5917-7E6A6FE8E8C9}"/>
              </a:ext>
            </a:extLst>
          </p:cNvPr>
          <p:cNvSpPr txBox="1"/>
          <p:nvPr/>
        </p:nvSpPr>
        <p:spPr>
          <a:xfrm>
            <a:off x="2133600" y="7341844"/>
            <a:ext cx="15087600" cy="1323439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ngoại tiếp tam giác vuông có tâm là trung điểm của cạnh huyền và bán kính bằng nửa cạnh huyền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51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9" y="7732797"/>
            <a:ext cx="1724481" cy="13091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1793D1-2DEA-7F0C-6C1E-6E5F2E262F64}"/>
              </a:ext>
            </a:extLst>
          </p:cNvPr>
          <p:cNvSpPr txBox="1"/>
          <p:nvPr/>
        </p:nvSpPr>
        <p:spPr>
          <a:xfrm>
            <a:off x="762000" y="589422"/>
            <a:ext cx="7620000" cy="985591"/>
          </a:xfrm>
          <a:prstGeom prst="rect">
            <a:avLst/>
          </a:prstGeom>
          <a:gradFill>
            <a:gsLst>
              <a:gs pos="0">
                <a:srgbClr val="00B0F0"/>
              </a:gs>
              <a:gs pos="35000">
                <a:srgbClr val="B7ECFF"/>
              </a:gs>
              <a:gs pos="100000">
                <a:srgbClr val="B7EC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4150" algn="l"/>
              </a:tabLst>
              <a:defRPr/>
            </a:pPr>
            <a:r>
              <a:rPr lang="da-DK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nội tiếp tam 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22887F-5418-C059-740B-97E58C7F13B7}"/>
              </a:ext>
            </a:extLst>
          </p:cNvPr>
          <p:cNvSpPr txBox="1"/>
          <p:nvPr/>
        </p:nvSpPr>
        <p:spPr>
          <a:xfrm>
            <a:off x="1066799" y="2292614"/>
            <a:ext cx="16154401" cy="3323987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4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C7A460-79FB-77A1-BC1E-4EF16438B434}"/>
              </a:ext>
            </a:extLst>
          </p:cNvPr>
          <p:cNvSpPr txBox="1"/>
          <p:nvPr/>
        </p:nvSpPr>
        <p:spPr>
          <a:xfrm>
            <a:off x="2133599" y="7279040"/>
            <a:ext cx="15087601" cy="1323439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 đều có tâm đường tròn nội tiếp và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tròn ngoại tiếp trùng 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5A72732-76A4-8C5B-3284-0BF49A9F79DC}"/>
                  </a:ext>
                </a:extLst>
              </p:cNvPr>
              <p:cNvSpPr txBox="1"/>
              <p:nvPr/>
            </p:nvSpPr>
            <p:spPr>
              <a:xfrm>
                <a:off x="1066799" y="5600700"/>
                <a:ext cx="16154401" cy="1691040"/>
              </a:xfrm>
              <a:prstGeom prst="rect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tròn nội tiếp tam giác đều cạnh a có tâm  là trọng tâm và bán kính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72732-76A4-8C5B-3284-0BF49A9F7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5600700"/>
                <a:ext cx="16154401" cy="1691040"/>
              </a:xfrm>
              <a:prstGeom prst="rect">
                <a:avLst/>
              </a:prstGeom>
              <a:blipFill>
                <a:blip r:embed="rId3"/>
                <a:stretch>
                  <a:fillRect l="-1205" t="-5300" r="-1205" b="-5300"/>
                </a:stretch>
              </a:blipFill>
              <a:ln w="38100">
                <a:solidFill>
                  <a:srgbClr val="00B0F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932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1793D1-2DEA-7F0C-6C1E-6E5F2E262F64}"/>
              </a:ext>
            </a:extLst>
          </p:cNvPr>
          <p:cNvSpPr txBox="1"/>
          <p:nvPr/>
        </p:nvSpPr>
        <p:spPr>
          <a:xfrm>
            <a:off x="762000" y="589422"/>
            <a:ext cx="7620000" cy="985591"/>
          </a:xfrm>
          <a:prstGeom prst="rect">
            <a:avLst/>
          </a:prstGeom>
          <a:gradFill>
            <a:gsLst>
              <a:gs pos="0">
                <a:srgbClr val="F53D9D"/>
              </a:gs>
              <a:gs pos="35000">
                <a:srgbClr val="FCC0DF"/>
              </a:gs>
              <a:gs pos="100000">
                <a:srgbClr val="FCC0DF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nghĩa tứ</a:t>
            </a:r>
            <a:r>
              <a:rPr kumimoji="0" lang="da-DK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giác nội tiếp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22887F-5418-C059-740B-97E58C7F13B7}"/>
              </a:ext>
            </a:extLst>
          </p:cNvPr>
          <p:cNvSpPr txBox="1"/>
          <p:nvPr/>
        </p:nvSpPr>
        <p:spPr>
          <a:xfrm>
            <a:off x="1066799" y="1918573"/>
            <a:ext cx="16154401" cy="3854581"/>
          </a:xfrm>
          <a:prstGeom prst="rect">
            <a:avLst/>
          </a:prstGeom>
          <a:ln w="38100">
            <a:solidFill>
              <a:srgbClr val="F53D9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tứ giác có bốn đỉnh nằm trên một đường tròn được gọi là </a:t>
            </a:r>
            <a:r>
              <a:rPr lang="vi-VN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giác nội tiếp đường tròn</a:t>
            </a:r>
            <a:r>
              <a:rPr lang="vi-VN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(gọi tắt là </a:t>
            </a:r>
            <a:r>
              <a:rPr lang="vi-VN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giác nội tiếp</a:t>
            </a:r>
            <a:r>
              <a:rPr lang="vi-VN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đi qua bốn đỉnh của tứ giác gọi là </a:t>
            </a:r>
            <a:r>
              <a:rPr lang="vi-VN" sz="40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ngoại tiếp</a:t>
            </a:r>
            <a:r>
              <a:rPr lang="vi-VN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giác đó.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C7A460-79FB-77A1-BC1E-4EF16438B434}"/>
              </a:ext>
            </a:extLst>
          </p:cNvPr>
          <p:cNvSpPr txBox="1"/>
          <p:nvPr/>
        </p:nvSpPr>
        <p:spPr>
          <a:xfrm>
            <a:off x="3023939" y="7505700"/>
            <a:ext cx="14197262" cy="1828386"/>
          </a:xfrm>
          <a:prstGeom prst="rect">
            <a:avLst/>
          </a:prstGeom>
          <a:ln w="38100">
            <a:solidFill>
              <a:srgbClr val="F53D9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da-DK" sz="40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lí: 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180º.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B6E37D-1065-114A-5828-E21142EFF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7467600"/>
            <a:ext cx="2450287" cy="2519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91D3B2-50D3-B696-316A-B1DBD9E0D802}"/>
              </a:ext>
            </a:extLst>
          </p:cNvPr>
          <p:cNvSpPr txBox="1"/>
          <p:nvPr/>
        </p:nvSpPr>
        <p:spPr>
          <a:xfrm>
            <a:off x="762000" y="6118199"/>
            <a:ext cx="7202905" cy="985591"/>
          </a:xfrm>
          <a:prstGeom prst="rect">
            <a:avLst/>
          </a:prstGeom>
          <a:gradFill>
            <a:gsLst>
              <a:gs pos="0">
                <a:srgbClr val="F53D9D"/>
              </a:gs>
              <a:gs pos="35000">
                <a:srgbClr val="FCC0DF"/>
              </a:gs>
              <a:gs pos="100000">
                <a:srgbClr val="FCC0DF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a-DK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en-US" sz="44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35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22887F-5418-C059-740B-97E58C7F13B7}"/>
              </a:ext>
            </a:extLst>
          </p:cNvPr>
          <p:cNvSpPr txBox="1"/>
          <p:nvPr/>
        </p:nvSpPr>
        <p:spPr>
          <a:xfrm>
            <a:off x="1066799" y="2857500"/>
            <a:ext cx="16154401" cy="3751989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chữ nhật, hình vuông là các tứ giác nội tiếp.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ngoại tiếp hình chữ nhật, hình vuông có tâm là giao điểm của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chéo và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 k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nửa đường chéo.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C0ECC3-E61F-897C-1223-1F5FA2640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1671" y="0"/>
            <a:ext cx="2450287" cy="2519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E68D0D-5F04-BBFF-EFF7-F0CA001864B5}"/>
              </a:ext>
            </a:extLst>
          </p:cNvPr>
          <p:cNvSpPr txBox="1"/>
          <p:nvPr/>
        </p:nvSpPr>
        <p:spPr>
          <a:xfrm>
            <a:off x="762000" y="1028700"/>
            <a:ext cx="12039600" cy="986360"/>
          </a:xfrm>
          <a:prstGeom prst="rect">
            <a:avLst/>
          </a:prstGeom>
          <a:gradFill>
            <a:gsLst>
              <a:gs pos="0">
                <a:srgbClr val="F53D9D"/>
              </a:gs>
              <a:gs pos="35000">
                <a:srgbClr val="FCC0DF"/>
              </a:gs>
              <a:gs pos="100000">
                <a:srgbClr val="FCC0DF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tròn ngoại tiếp hình chữ nhật, hình vuông</a:t>
            </a:r>
          </a:p>
        </p:txBody>
      </p:sp>
    </p:spTree>
    <p:extLst>
      <p:ext uri="{BB962C8B-B14F-4D97-AF65-F5344CB8AC3E}">
        <p14:creationId xmlns:p14="http://schemas.microsoft.com/office/powerpoint/2010/main" val="4032244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1793D1-2DEA-7F0C-6C1E-6E5F2E262F64}"/>
              </a:ext>
            </a:extLst>
          </p:cNvPr>
          <p:cNvSpPr txBox="1"/>
          <p:nvPr/>
        </p:nvSpPr>
        <p:spPr>
          <a:xfrm>
            <a:off x="762000" y="589422"/>
            <a:ext cx="6324600" cy="985591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AFCA8"/>
              </a:gs>
              <a:gs pos="100000">
                <a:srgbClr val="FAFCA8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4150" algn="l"/>
              </a:tabLst>
              <a:defRPr/>
            </a:pPr>
            <a:r>
              <a:rPr kumimoji="0" lang="da-DK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kumimoji="0" lang="da-DK" sz="44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niệm đa giác đều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22887F-5418-C059-740B-97E58C7F13B7}"/>
              </a:ext>
            </a:extLst>
          </p:cNvPr>
          <p:cNvSpPr txBox="1"/>
          <p:nvPr/>
        </p:nvSpPr>
        <p:spPr>
          <a:xfrm>
            <a:off x="1066799" y="2292614"/>
            <a:ext cx="16154401" cy="905056"/>
          </a:xfrm>
          <a:prstGeom prst="rect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848017-4C0B-87E2-4F20-FC817A189482}"/>
              </a:ext>
            </a:extLst>
          </p:cNvPr>
          <p:cNvSpPr txBox="1"/>
          <p:nvPr/>
        </p:nvSpPr>
        <p:spPr>
          <a:xfrm>
            <a:off x="1066799" y="3696328"/>
            <a:ext cx="16154401" cy="4906151"/>
          </a:xfrm>
          <a:prstGeom prst="rect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n-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4, 5, 6, 8, … 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them, ta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4ED1FB-1A33-6ADA-4D61-1B2B512F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0" y="302789"/>
            <a:ext cx="3585747" cy="15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</TotalTime>
  <Words>2073</Words>
  <Application>Microsoft Office PowerPoint</Application>
  <PresentationFormat>Custom</PresentationFormat>
  <Paragraphs>192</Paragraphs>
  <Slides>32</Slides>
  <Notes>15</Notes>
  <HiddenSlides>0</HiddenSlides>
  <MMClips>18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Anton</vt:lpstr>
      <vt:lpstr>Webdings</vt:lpstr>
      <vt:lpstr>Kavoon</vt:lpstr>
      <vt:lpstr>Symbol</vt:lpstr>
      <vt:lpstr>Calibri</vt:lpstr>
      <vt:lpstr>Times New Roman</vt:lpstr>
      <vt:lpstr>Nunito</vt:lpstr>
      <vt:lpstr>Cambria Math</vt:lpstr>
      <vt:lpstr>Office Theme</vt:lpstr>
      <vt:lpstr>5_Office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2</cp:revision>
  <dcterms:created xsi:type="dcterms:W3CDTF">2006-08-16T00:00:00Z</dcterms:created>
  <dcterms:modified xsi:type="dcterms:W3CDTF">2025-02-07T15:09:09Z</dcterms:modified>
  <dc:identifier>DAFSQ-Bl3TE</dc:identifier>
</cp:coreProperties>
</file>