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 id="2147483698" r:id="rId5"/>
  </p:sldMasterIdLst>
  <p:notesMasterIdLst>
    <p:notesMasterId r:id="rId57"/>
  </p:notesMasterIdLst>
  <p:sldIdLst>
    <p:sldId id="256" r:id="rId6"/>
    <p:sldId id="407" r:id="rId7"/>
    <p:sldId id="408" r:id="rId8"/>
    <p:sldId id="385" r:id="rId9"/>
    <p:sldId id="257" r:id="rId10"/>
    <p:sldId id="387" r:id="rId11"/>
    <p:sldId id="388" r:id="rId12"/>
    <p:sldId id="389" r:id="rId13"/>
    <p:sldId id="391" r:id="rId14"/>
    <p:sldId id="259" r:id="rId15"/>
    <p:sldId id="384" r:id="rId16"/>
    <p:sldId id="409" r:id="rId17"/>
    <p:sldId id="410" r:id="rId18"/>
    <p:sldId id="306" r:id="rId19"/>
    <p:sldId id="258" r:id="rId20"/>
    <p:sldId id="267" r:id="rId21"/>
    <p:sldId id="260" r:id="rId22"/>
    <p:sldId id="261" r:id="rId23"/>
    <p:sldId id="270" r:id="rId24"/>
    <p:sldId id="275" r:id="rId25"/>
    <p:sldId id="375" r:id="rId26"/>
    <p:sldId id="376" r:id="rId27"/>
    <p:sldId id="401" r:id="rId28"/>
    <p:sldId id="393" r:id="rId29"/>
    <p:sldId id="394" r:id="rId30"/>
    <p:sldId id="313" r:id="rId31"/>
    <p:sldId id="395" r:id="rId32"/>
    <p:sldId id="281" r:id="rId33"/>
    <p:sldId id="398" r:id="rId34"/>
    <p:sldId id="397" r:id="rId35"/>
    <p:sldId id="399" r:id="rId36"/>
    <p:sldId id="312" r:id="rId37"/>
    <p:sldId id="400" r:id="rId38"/>
    <p:sldId id="402" r:id="rId39"/>
    <p:sldId id="273" r:id="rId40"/>
    <p:sldId id="330" r:id="rId41"/>
    <p:sldId id="272" r:id="rId42"/>
    <p:sldId id="378" r:id="rId43"/>
    <p:sldId id="358" r:id="rId44"/>
    <p:sldId id="411" r:id="rId45"/>
    <p:sldId id="280" r:id="rId46"/>
    <p:sldId id="379" r:id="rId47"/>
    <p:sldId id="264" r:id="rId48"/>
    <p:sldId id="403" r:id="rId49"/>
    <p:sldId id="262" r:id="rId50"/>
    <p:sldId id="404" r:id="rId51"/>
    <p:sldId id="405" r:id="rId52"/>
    <p:sldId id="266" r:id="rId53"/>
    <p:sldId id="406" r:id="rId54"/>
    <p:sldId id="265" r:id="rId55"/>
    <p:sldId id="326" r:id="rId56"/>
  </p:sldIdLst>
  <p:sldSz cx="18288000" cy="10287000"/>
  <p:notesSz cx="6858000" cy="9144000"/>
  <p:embeddedFontLst>
    <p:embeddedFont>
      <p:font typeface=".VnTime" pitchFamily="34" charset="0"/>
      <p:regular r:id="rId58"/>
      <p:bold r:id="rId59"/>
      <p:italic r:id="rId60"/>
      <p:boldItalic r:id="rId61"/>
    </p:embeddedFont>
    <p:embeddedFont>
      <p:font typeface="Tahoma" pitchFamily="34" charset="0"/>
      <p:regular r:id="rId62"/>
      <p:bold r:id="rId63"/>
    </p:embeddedFont>
    <p:embeddedFont>
      <p:font typeface="Cambria Math" pitchFamily="18" charset="0"/>
      <p:regular r:id="rId64"/>
    </p:embeddedFont>
    <p:embeddedFont>
      <p:font typeface="Calibri" pitchFamily="34" charset="0"/>
      <p:regular r:id="rId65"/>
      <p:bold r:id="rId66"/>
      <p:italic r:id="rId67"/>
      <p:boldItalic r:id="rId68"/>
    </p:embeddedFont>
    <p:embeddedFont>
      <p:font typeface="SimSun" pitchFamily="2" charset="-122"/>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BF6"/>
    <a:srgbClr val="00C7FF"/>
    <a:srgbClr val="92D400"/>
    <a:srgbClr val="C5E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903" autoAdjust="0"/>
  </p:normalViewPr>
  <p:slideViewPr>
    <p:cSldViewPr>
      <p:cViewPr>
        <p:scale>
          <a:sx n="46" d="100"/>
          <a:sy n="46" d="100"/>
        </p:scale>
        <p:origin x="-560"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4" Type="http://schemas.openxmlformats.org/officeDocument/2006/relationships/image" Target="../media/image1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07/02/2025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Mỗi nhóm 4 HS xem video và trả lời câu hỏi tình </a:t>
            </a:r>
            <a:r>
              <a:rPr lang="en-US" dirty="0" err="1"/>
              <a:t>huống</a:t>
            </a:r>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3</a:t>
            </a:fld>
            <a:endParaRPr lang="en-US"/>
          </a:p>
        </p:txBody>
      </p:sp>
    </p:spTree>
    <p:extLst>
      <p:ext uri="{BB962C8B-B14F-4D97-AF65-F5344CB8AC3E}">
        <p14:creationId xmlns:p14="http://schemas.microsoft.com/office/powerpoint/2010/main" val="302574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nhóm chấm chéo nhau.</a:t>
            </a:r>
          </a:p>
          <a:p>
            <a:r>
              <a:rPr lang="en-US" dirty="0"/>
              <a:t>Cộng điểm </a:t>
            </a:r>
            <a:r>
              <a:rPr lang="en-US" dirty="0" err="1"/>
              <a:t>cho</a:t>
            </a:r>
            <a:r>
              <a:rPr lang="en-US" dirty="0"/>
              <a:t> 2 nhóm </a:t>
            </a:r>
            <a:r>
              <a:rPr lang="en-US" dirty="0" err="1"/>
              <a:t>kể</a:t>
            </a:r>
            <a:r>
              <a:rPr lang="en-US" dirty="0"/>
              <a:t> được nhiều </a:t>
            </a:r>
            <a:r>
              <a:rPr lang="en-US" dirty="0" err="1"/>
              <a:t>đáp</a:t>
            </a:r>
            <a:r>
              <a:rPr lang="en-US" dirty="0"/>
              <a:t> </a:t>
            </a:r>
            <a:r>
              <a:rPr lang="en-US" dirty="0" err="1"/>
              <a:t>án</a:t>
            </a:r>
            <a:r>
              <a:rPr lang="en-US" dirty="0"/>
              <a:t> nhất.</a:t>
            </a:r>
          </a:p>
        </p:txBody>
      </p:sp>
      <p:sp>
        <p:nvSpPr>
          <p:cNvPr id="4" name="Slide Number Placeholder 3"/>
          <p:cNvSpPr>
            <a:spLocks noGrp="1"/>
          </p:cNvSpPr>
          <p:nvPr>
            <p:ph type="sldNum" sz="quarter" idx="5"/>
          </p:nvPr>
        </p:nvSpPr>
        <p:spPr/>
        <p:txBody>
          <a:bodyPr/>
          <a:lstStyle/>
          <a:p>
            <a:fld id="{E1299C29-D0A8-4F91-A547-30E989B71766}" type="slidenum">
              <a:rPr lang="en-US" smtClean="0"/>
              <a:t>5</a:t>
            </a:fld>
            <a:endParaRPr lang="en-US"/>
          </a:p>
        </p:txBody>
      </p:sp>
    </p:spTree>
    <p:extLst>
      <p:ext uri="{BB962C8B-B14F-4D97-AF65-F5344CB8AC3E}">
        <p14:creationId xmlns:p14="http://schemas.microsoft.com/office/powerpoint/2010/main" val="3548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 – Đáp án: HS có thể trả lời một vài ý như sau: Các vật này có đặc điểm chung là có một tâm và khoảng cách từ tâm đến một điểm trên bề mặt không đổi, khi cắt các vật này bằng một mặt phăng thì sẽ được một hình tròn.</a:t>
            </a:r>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9</a:t>
            </a:fld>
            <a:endParaRPr lang="en-US"/>
          </a:p>
        </p:txBody>
      </p:sp>
    </p:spTree>
    <p:extLst>
      <p:ext uri="{BB962C8B-B14F-4D97-AF65-F5344CB8AC3E}">
        <p14:creationId xmlns:p14="http://schemas.microsoft.com/office/powerpoint/2010/main" val="25955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711215" y="400058"/>
            <a:ext cx="16865571" cy="9486885"/>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圆角 11"/>
          <p:cNvSpPr/>
          <p:nvPr userDrawn="1"/>
        </p:nvSpPr>
        <p:spPr>
          <a:xfrm>
            <a:off x="966866" y="607951"/>
            <a:ext cx="16279319" cy="8999165"/>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60" name="矩形: 圆角 59"/>
          <p:cNvSpPr/>
          <p:nvPr userDrawn="1"/>
        </p:nvSpPr>
        <p:spPr>
          <a:xfrm>
            <a:off x="1060551" y="685721"/>
            <a:ext cx="16092000" cy="8856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
        <p:nvSpPr>
          <p:cNvPr id="13" name="矩形: 一个圆顶角，剪去另一个顶角 12"/>
          <p:cNvSpPr/>
          <p:nvPr userDrawn="1"/>
        </p:nvSpPr>
        <p:spPr>
          <a:xfrm rot="16200000" flipV="1">
            <a:off x="16746701" y="1278975"/>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1437323" y="200978"/>
            <a:ext cx="15224760" cy="92202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grpSp>
      <p:sp>
        <p:nvSpPr>
          <p:cNvPr id="65" name="矩形: 一个圆顶角，剪去另一个顶角 64"/>
          <p:cNvSpPr/>
          <p:nvPr userDrawn="1"/>
        </p:nvSpPr>
        <p:spPr>
          <a:xfrm rot="16200000" flipV="1">
            <a:off x="16746701" y="2706746"/>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6746701" y="4134516"/>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6746701" y="5562286"/>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6746701" y="6990057"/>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6746701" y="8417828"/>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78351410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88B8CB9-55EC-4BA1-A6F1-9DD8A762BD80}" type="datetimeFigureOut">
              <a:rPr lang="en-US"/>
              <a:pPr>
                <a:defRPr/>
              </a:pPr>
              <a:t>07/02/2025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B892D6-7107-4503-800C-F59C8A2A5562}" type="slidenum">
              <a:rPr lang="en-US"/>
              <a:pPr>
                <a:defRPr/>
              </a:pPr>
              <a:t>‹#›</a:t>
            </a:fld>
            <a:endParaRPr lang="en-US"/>
          </a:p>
        </p:txBody>
      </p:sp>
    </p:spTree>
    <p:extLst>
      <p:ext uri="{BB962C8B-B14F-4D97-AF65-F5344CB8AC3E}">
        <p14:creationId xmlns:p14="http://schemas.microsoft.com/office/powerpoint/2010/main" val="106861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437ED1-0A30-478C-BCC3-CAFAE38E4CAA}" type="datetimeFigureOut">
              <a:rPr lang="en-US"/>
              <a:pPr>
                <a:defRPr/>
              </a:pPr>
              <a:t>07/02/2025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0FB006-92EF-4FAC-9D73-7F56554543C6}" type="slidenum">
              <a:rPr lang="en-US"/>
              <a:pPr>
                <a:defRPr/>
              </a:pPr>
              <a:t>‹#›</a:t>
            </a:fld>
            <a:endParaRPr lang="en-US"/>
          </a:p>
        </p:txBody>
      </p:sp>
    </p:spTree>
    <p:extLst>
      <p:ext uri="{BB962C8B-B14F-4D97-AF65-F5344CB8AC3E}">
        <p14:creationId xmlns:p14="http://schemas.microsoft.com/office/powerpoint/2010/main" val="428194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6F82164-5349-4835-A8EE-5A6B3BCE424D}" type="datetimeFigureOut">
              <a:rPr lang="en-US"/>
              <a:pPr>
                <a:defRPr/>
              </a:pPr>
              <a:t>07/02/2025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E12710-7113-4233-ADD1-8B187ED08809}" type="slidenum">
              <a:rPr lang="en-US"/>
              <a:pPr>
                <a:defRPr/>
              </a:pPr>
              <a:t>‹#›</a:t>
            </a:fld>
            <a:endParaRPr lang="en-US"/>
          </a:p>
        </p:txBody>
      </p:sp>
    </p:spTree>
    <p:extLst>
      <p:ext uri="{BB962C8B-B14F-4D97-AF65-F5344CB8AC3E}">
        <p14:creationId xmlns:p14="http://schemas.microsoft.com/office/powerpoint/2010/main" val="271310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44FBD5-E54E-4317-B143-8A32E7E610C3}" type="datetimeFigureOut">
              <a:rPr lang="en-US"/>
              <a:pPr>
                <a:defRPr/>
              </a:pPr>
              <a:t>07/02/2025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919E6D-D74C-4672-B27E-76E12834B76F}" type="slidenum">
              <a:rPr lang="en-US"/>
              <a:pPr>
                <a:defRPr/>
              </a:pPr>
              <a:t>‹#›</a:t>
            </a:fld>
            <a:endParaRPr lang="en-US"/>
          </a:p>
        </p:txBody>
      </p:sp>
    </p:spTree>
    <p:extLst>
      <p:ext uri="{BB962C8B-B14F-4D97-AF65-F5344CB8AC3E}">
        <p14:creationId xmlns:p14="http://schemas.microsoft.com/office/powerpoint/2010/main" val="547790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6FD8F4B-669E-4B28-9DE5-D4174199CE27}" type="datetimeFigureOut">
              <a:rPr lang="en-US"/>
              <a:pPr>
                <a:defRPr/>
              </a:pPr>
              <a:t>07/02/2025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6A40A7-DA39-4B63-9AE0-16D8AAD9AB40}" type="slidenum">
              <a:rPr lang="en-US"/>
              <a:pPr>
                <a:defRPr/>
              </a:pPr>
              <a:t>‹#›</a:t>
            </a:fld>
            <a:endParaRPr lang="en-US"/>
          </a:p>
        </p:txBody>
      </p:sp>
    </p:spTree>
    <p:extLst>
      <p:ext uri="{BB962C8B-B14F-4D97-AF65-F5344CB8AC3E}">
        <p14:creationId xmlns:p14="http://schemas.microsoft.com/office/powerpoint/2010/main" val="157643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7BF88C-7AC2-4820-958D-CF6E61301F99}" type="datetimeFigureOut">
              <a:rPr lang="en-US"/>
              <a:pPr>
                <a:defRPr/>
              </a:pPr>
              <a:t>07/02/2025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67D960-88CD-48AA-A7D4-682D6246AD5D}" type="slidenum">
              <a:rPr lang="en-US"/>
              <a:pPr>
                <a:defRPr/>
              </a:pPr>
              <a:t>‹#›</a:t>
            </a:fld>
            <a:endParaRPr lang="en-US"/>
          </a:p>
        </p:txBody>
      </p:sp>
    </p:spTree>
    <p:extLst>
      <p:ext uri="{BB962C8B-B14F-4D97-AF65-F5344CB8AC3E}">
        <p14:creationId xmlns:p14="http://schemas.microsoft.com/office/powerpoint/2010/main" val="1114504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C68246-6F7A-47A2-AB7C-61CA197CA95C}" type="datetimeFigureOut">
              <a:rPr lang="en-US"/>
              <a:pPr>
                <a:defRPr/>
              </a:pPr>
              <a:t>07/02/2025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E650CA-707E-46FD-9BAA-898884DB03EC}" type="slidenum">
              <a:rPr lang="en-US"/>
              <a:pPr>
                <a:defRPr/>
              </a:pPr>
              <a:t>‹#›</a:t>
            </a:fld>
            <a:endParaRPr lang="en-US"/>
          </a:p>
        </p:txBody>
      </p:sp>
    </p:spTree>
    <p:extLst>
      <p:ext uri="{BB962C8B-B14F-4D97-AF65-F5344CB8AC3E}">
        <p14:creationId xmlns:p14="http://schemas.microsoft.com/office/powerpoint/2010/main" val="384557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78E056-2D72-4AD5-8498-F35162B7FB79}" type="datetimeFigureOut">
              <a:rPr lang="en-US"/>
              <a:pPr>
                <a:defRPr/>
              </a:pPr>
              <a:t>07/02/2025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C605CF-0B1D-4048-906A-CBB31D9BC3B3}" type="slidenum">
              <a:rPr lang="en-US"/>
              <a:pPr>
                <a:defRPr/>
              </a:pPr>
              <a:t>‹#›</a:t>
            </a:fld>
            <a:endParaRPr lang="en-US"/>
          </a:p>
        </p:txBody>
      </p:sp>
    </p:spTree>
    <p:extLst>
      <p:ext uri="{BB962C8B-B14F-4D97-AF65-F5344CB8AC3E}">
        <p14:creationId xmlns:p14="http://schemas.microsoft.com/office/powerpoint/2010/main" val="3888236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71D52E-9BDB-4D9C-86F3-5CAD85CC3695}" type="datetimeFigureOut">
              <a:rPr lang="en-US"/>
              <a:pPr>
                <a:defRPr/>
              </a:pPr>
              <a:t>07/02/2025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14F09C-A4DC-44F7-8618-8D6A04AC3F33}" type="slidenum">
              <a:rPr lang="en-US"/>
              <a:pPr>
                <a:defRPr/>
              </a:pPr>
              <a:t>‹#›</a:t>
            </a:fld>
            <a:endParaRPr lang="en-US"/>
          </a:p>
        </p:txBody>
      </p:sp>
    </p:spTree>
    <p:extLst>
      <p:ext uri="{BB962C8B-B14F-4D97-AF65-F5344CB8AC3E}">
        <p14:creationId xmlns:p14="http://schemas.microsoft.com/office/powerpoint/2010/main" val="3231416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C6F7F6-7740-400B-8CC5-C5DD35ABD432}" type="datetimeFigureOut">
              <a:rPr lang="en-US"/>
              <a:pPr>
                <a:defRPr/>
              </a:pPr>
              <a:t>07/02/2025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717834-58EE-4D3B-8833-52C9916A56E2}" type="slidenum">
              <a:rPr lang="en-US"/>
              <a:pPr>
                <a:defRPr/>
              </a:pPr>
              <a:t>‹#›</a:t>
            </a:fld>
            <a:endParaRPr lang="en-US"/>
          </a:p>
        </p:txBody>
      </p:sp>
    </p:spTree>
    <p:extLst>
      <p:ext uri="{BB962C8B-B14F-4D97-AF65-F5344CB8AC3E}">
        <p14:creationId xmlns:p14="http://schemas.microsoft.com/office/powerpoint/2010/main" val="366622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0B358-66BF-4982-8913-567B7AD4DDEC}" type="datetimeFigureOut">
              <a:rPr lang="en-US"/>
              <a:pPr>
                <a:defRPr/>
              </a:pPr>
              <a:t>07/02/2025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CC5F35-0EA0-409F-8B66-AB4C146C10C8}" type="slidenum">
              <a:rPr lang="en-US"/>
              <a:pPr>
                <a:defRPr/>
              </a:pPr>
              <a:t>‹#›</a:t>
            </a:fld>
            <a:endParaRPr lang="en-US"/>
          </a:p>
        </p:txBody>
      </p:sp>
    </p:spTree>
    <p:extLst>
      <p:ext uri="{BB962C8B-B14F-4D97-AF65-F5344CB8AC3E}">
        <p14:creationId xmlns:p14="http://schemas.microsoft.com/office/powerpoint/2010/main" val="4138993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914400" y="411957"/>
            <a:ext cx="16459200" cy="873204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Nơi giữ chỗ cho Ngày tháng 2"/>
          <p:cNvSpPr>
            <a:spLocks noGrp="1"/>
          </p:cNvSpPr>
          <p:nvPr>
            <p:ph type="dt" sz="half" idx="10"/>
          </p:nvPr>
        </p:nvSpPr>
        <p:spPr/>
        <p:txBody>
          <a:bodyPr/>
          <a:lstStyle>
            <a:lvl1pPr>
              <a:defRPr/>
            </a:lvl1pPr>
          </a:lstStyle>
          <a:p>
            <a:pPr>
              <a:defRPr/>
            </a:pPr>
            <a:r>
              <a:rPr lang="en-US"/>
              <a:t>11/26/2009</a:t>
            </a:r>
          </a:p>
        </p:txBody>
      </p:sp>
      <p:sp>
        <p:nvSpPr>
          <p:cNvPr id="4" name="Nơi giữ chỗ cho Chân trang 3"/>
          <p:cNvSpPr>
            <a:spLocks noGrp="1"/>
          </p:cNvSpPr>
          <p:nvPr>
            <p:ph type="ftr" sz="quarter" idx="11"/>
          </p:nvPr>
        </p:nvSpPr>
        <p:spPr/>
        <p:txBody>
          <a:bodyPr/>
          <a:lstStyle>
            <a:lvl1pPr>
              <a:defRPr/>
            </a:lvl1pPr>
          </a:lstStyle>
          <a:p>
            <a:pPr>
              <a:defRPr/>
            </a:pPr>
            <a:r>
              <a:rPr lang="en-US"/>
              <a:t>GV: ĐỖ QUANG MINH</a:t>
            </a:r>
          </a:p>
        </p:txBody>
      </p:sp>
      <p:sp>
        <p:nvSpPr>
          <p:cNvPr id="5" name="Nơi giữ chỗ cho Số hiệu Bản chiếu 4"/>
          <p:cNvSpPr>
            <a:spLocks noGrp="1"/>
          </p:cNvSpPr>
          <p:nvPr>
            <p:ph type="sldNum" sz="quarter" idx="12"/>
          </p:nvPr>
        </p:nvSpPr>
        <p:spPr/>
        <p:txBody>
          <a:bodyPr/>
          <a:lstStyle>
            <a:lvl1pPr>
              <a:defRPr/>
            </a:lvl1pPr>
          </a:lstStyle>
          <a:p>
            <a:pPr>
              <a:defRPr/>
            </a:pPr>
            <a:fld id="{DD44D0D0-F154-4D42-84D2-A20A981272B3}" type="slidenum">
              <a:rPr lang="en-US"/>
              <a:pPr>
                <a:defRPr/>
              </a:pPr>
              <a:t>‹#›</a:t>
            </a:fld>
            <a:endParaRPr lang="en-US"/>
          </a:p>
        </p:txBody>
      </p:sp>
    </p:spTree>
    <p:extLst>
      <p:ext uri="{BB962C8B-B14F-4D97-AF65-F5344CB8AC3E}">
        <p14:creationId xmlns:p14="http://schemas.microsoft.com/office/powerpoint/2010/main" val="1033421558"/>
      </p:ext>
    </p:extLst>
  </p:cSld>
  <p:clrMapOvr>
    <a:masterClrMapping/>
  </p:clrMapOvr>
  <p:transition spd="slow">
    <p:wheel spokes="8"/>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1219170" indent="0" algn="ctr">
              <a:buNone/>
              <a:defRPr>
                <a:solidFill>
                  <a:schemeClr val="tx1">
                    <a:tint val="75000"/>
                  </a:schemeClr>
                </a:solidFill>
              </a:defRPr>
            </a:lvl2pPr>
            <a:lvl3pPr marL="2438340" indent="0" algn="ctr">
              <a:buNone/>
              <a:defRPr>
                <a:solidFill>
                  <a:schemeClr val="tx1">
                    <a:tint val="75000"/>
                  </a:schemeClr>
                </a:solidFill>
              </a:defRPr>
            </a:lvl3pPr>
            <a:lvl4pPr marL="3657508" indent="0" algn="ctr">
              <a:buNone/>
              <a:defRPr>
                <a:solidFill>
                  <a:schemeClr val="tx1">
                    <a:tint val="75000"/>
                  </a:schemeClr>
                </a:solidFill>
              </a:defRPr>
            </a:lvl4pPr>
            <a:lvl5pPr marL="4876678" indent="0" algn="ctr">
              <a:buNone/>
              <a:defRPr>
                <a:solidFill>
                  <a:schemeClr val="tx1">
                    <a:tint val="75000"/>
                  </a:schemeClr>
                </a:solidFill>
              </a:defRPr>
            </a:lvl5pPr>
            <a:lvl6pPr marL="6095848" indent="0" algn="ctr">
              <a:buNone/>
              <a:defRPr>
                <a:solidFill>
                  <a:schemeClr val="tx1">
                    <a:tint val="75000"/>
                  </a:schemeClr>
                </a:solidFill>
              </a:defRPr>
            </a:lvl6pPr>
            <a:lvl7pPr marL="7315018" indent="0" algn="ctr">
              <a:buNone/>
              <a:defRPr>
                <a:solidFill>
                  <a:schemeClr val="tx1">
                    <a:tint val="75000"/>
                  </a:schemeClr>
                </a:solidFill>
              </a:defRPr>
            </a:lvl7pPr>
            <a:lvl8pPr marL="8534186" indent="0" algn="ctr">
              <a:buNone/>
              <a:defRPr>
                <a:solidFill>
                  <a:schemeClr val="tx1">
                    <a:tint val="75000"/>
                  </a:schemeClr>
                </a:solidFill>
              </a:defRPr>
            </a:lvl8pPr>
            <a:lvl9pPr marL="97533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5418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3093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10666"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5334">
                <a:solidFill>
                  <a:schemeClr val="tx1">
                    <a:tint val="75000"/>
                  </a:schemeClr>
                </a:solidFill>
              </a:defRPr>
            </a:lvl1pPr>
            <a:lvl2pPr marL="1219170" indent="0">
              <a:buNone/>
              <a:defRPr sz="4800">
                <a:solidFill>
                  <a:schemeClr val="tx1">
                    <a:tint val="75000"/>
                  </a:schemeClr>
                </a:solidFill>
              </a:defRPr>
            </a:lvl2pPr>
            <a:lvl3pPr marL="2438340" indent="0">
              <a:buNone/>
              <a:defRPr sz="4266">
                <a:solidFill>
                  <a:schemeClr val="tx1">
                    <a:tint val="75000"/>
                  </a:schemeClr>
                </a:solidFill>
              </a:defRPr>
            </a:lvl3pPr>
            <a:lvl4pPr marL="3657508" indent="0">
              <a:buNone/>
              <a:defRPr sz="3734">
                <a:solidFill>
                  <a:schemeClr val="tx1">
                    <a:tint val="75000"/>
                  </a:schemeClr>
                </a:solidFill>
              </a:defRPr>
            </a:lvl4pPr>
            <a:lvl5pPr marL="4876678" indent="0">
              <a:buNone/>
              <a:defRPr sz="3734">
                <a:solidFill>
                  <a:schemeClr val="tx1">
                    <a:tint val="75000"/>
                  </a:schemeClr>
                </a:solidFill>
              </a:defRPr>
            </a:lvl5pPr>
            <a:lvl6pPr marL="6095848" indent="0">
              <a:buNone/>
              <a:defRPr sz="3734">
                <a:solidFill>
                  <a:schemeClr val="tx1">
                    <a:tint val="75000"/>
                  </a:schemeClr>
                </a:solidFill>
              </a:defRPr>
            </a:lvl6pPr>
            <a:lvl7pPr marL="7315018" indent="0">
              <a:buNone/>
              <a:defRPr sz="3734">
                <a:solidFill>
                  <a:schemeClr val="tx1">
                    <a:tint val="75000"/>
                  </a:schemeClr>
                </a:solidFill>
              </a:defRPr>
            </a:lvl7pPr>
            <a:lvl8pPr marL="8534186" indent="0">
              <a:buNone/>
              <a:defRPr sz="3734">
                <a:solidFill>
                  <a:schemeClr val="tx1">
                    <a:tint val="75000"/>
                  </a:schemeClr>
                </a:solidFill>
              </a:defRPr>
            </a:lvl8pPr>
            <a:lvl9pPr marL="9753356" indent="0">
              <a:buNone/>
              <a:defRPr sz="37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63503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134188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0"/>
            <a:ext cx="8080376" cy="959644"/>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4" name="Content Placeholder 3"/>
          <p:cNvSpPr>
            <a:spLocks noGrp="1"/>
          </p:cNvSpPr>
          <p:nvPr>
            <p:ph sz="half" idx="2"/>
          </p:nvPr>
        </p:nvSpPr>
        <p:spPr>
          <a:xfrm>
            <a:off x="914402" y="3262312"/>
            <a:ext cx="8080376" cy="5926932"/>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5" y="2302670"/>
            <a:ext cx="8083550" cy="959644"/>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9290055" y="3262312"/>
            <a:ext cx="8083550" cy="5926932"/>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07/02/2025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56245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07/02/2025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986825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07/02/2025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69396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6"/>
          </a:xfrm>
        </p:spPr>
        <p:txBody>
          <a:bodyPr anchor="b"/>
          <a:lstStyle>
            <a:lvl1pPr algn="l">
              <a:defRPr sz="5334" b="1"/>
            </a:lvl1pPr>
          </a:lstStyle>
          <a:p>
            <a:r>
              <a:rPr lang="en-US"/>
              <a:t>Click to edit Master title style</a:t>
            </a:r>
          </a:p>
        </p:txBody>
      </p:sp>
      <p:sp>
        <p:nvSpPr>
          <p:cNvPr id="3" name="Content Placeholder 2"/>
          <p:cNvSpPr>
            <a:spLocks noGrp="1"/>
          </p:cNvSpPr>
          <p:nvPr>
            <p:ph idx="1"/>
          </p:nvPr>
        </p:nvSpPr>
        <p:spPr>
          <a:xfrm>
            <a:off x="7150101" y="409581"/>
            <a:ext cx="10223502" cy="8779670"/>
          </a:xfrm>
        </p:spPr>
        <p:txBody>
          <a:bodyPr/>
          <a:lstStyle>
            <a:lvl1pPr>
              <a:defRPr sz="8534"/>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7"/>
            <a:ext cx="6016626" cy="7036594"/>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957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5334"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8534"/>
            </a:lvl1pPr>
            <a:lvl2pPr marL="1219170" indent="0">
              <a:buNone/>
              <a:defRPr sz="7466"/>
            </a:lvl2pPr>
            <a:lvl3pPr marL="2438340" indent="0">
              <a:buNone/>
              <a:defRPr sz="6400"/>
            </a:lvl3pPr>
            <a:lvl4pPr marL="3657508" indent="0">
              <a:buNone/>
              <a:defRPr sz="5334"/>
            </a:lvl4pPr>
            <a:lvl5pPr marL="4876678" indent="0">
              <a:buNone/>
              <a:defRPr sz="5334"/>
            </a:lvl5pPr>
            <a:lvl6pPr marL="6095848" indent="0">
              <a:buNone/>
              <a:defRPr sz="5334"/>
            </a:lvl6pPr>
            <a:lvl7pPr marL="7315018" indent="0">
              <a:buNone/>
              <a:defRPr sz="5334"/>
            </a:lvl7pPr>
            <a:lvl8pPr marL="8534186" indent="0">
              <a:buNone/>
              <a:defRPr sz="5334"/>
            </a:lvl8pPr>
            <a:lvl9pPr marL="9753356" indent="0">
              <a:buNone/>
              <a:defRPr sz="5334"/>
            </a:lvl9pPr>
          </a:lstStyle>
          <a:p>
            <a:endParaRPr lang="en-US"/>
          </a:p>
        </p:txBody>
      </p:sp>
      <p:sp>
        <p:nvSpPr>
          <p:cNvPr id="4" name="Text Placeholder 3"/>
          <p:cNvSpPr>
            <a:spLocks noGrp="1"/>
          </p:cNvSpPr>
          <p:nvPr>
            <p:ph type="body" sz="half" idx="2"/>
          </p:nvPr>
        </p:nvSpPr>
        <p:spPr>
          <a:xfrm>
            <a:off x="3584576" y="8051011"/>
            <a:ext cx="10972800" cy="1207294"/>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92704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7329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68285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53AEC0-DDAB-460A-8BD0-A0AEA93B847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xmlns="" id="{ABD10939-F13D-4276-8A64-D976A90C3D39}"/>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14AB3F2C-4BF2-4D4E-BCA9-6455FA58EBE6}"/>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6C389FE-B99D-490F-A17C-05B501D1C19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70703ECA-91DD-40A7-8CBE-15568B8E10D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50479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8149118-25DF-4423-BC4B-99C74B3D5C6A}"/>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D268BAC-1B8F-4979-BC1E-8DA803221022}"/>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85F23F2-6DD8-42FD-A3C4-BD513E653087}"/>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67DD987-E4A9-47FD-A1F6-4E3C92774A8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7303E1E-6555-422B-A112-F73325391315}"/>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417340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C396A4-8133-4AD7-8E79-9D1F5379245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EE3EAF0-01BC-4590-823B-9A687D5D405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D549F96-5B17-4FE3-9867-356A941BD098}"/>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73738EA2-CC45-45B1-A29F-75AA702D05D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39F750CA-BF3B-49F6-A614-FE3121D64CA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292812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A7FBF2-0E56-4295-9F13-326F2030A81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E9993CC0-7AE4-4113-A252-0C95674F7A4B}"/>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8018E5-9576-468C-9E5A-FE8CE0724125}"/>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C479F2B-1EDB-447B-954A-15D0701BC6F9}"/>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DCE21978-DF10-442D-BEF6-9090B1101D9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B15381F7-0A3C-4DDD-B9C7-0A60F468FE9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133182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DDFCFB-A216-4F72-85A0-E303DEBA549A}"/>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026887A4-3C94-4F58-8640-18FCAA52A96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0F8F593-FCCC-44AA-A65B-67E4468B0141}"/>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30A8C59-C999-4CA5-A3D7-32B683D843E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9B03C75-3376-4A14-95A9-E4EF01CDF3A0}"/>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DE1AE61-4C4B-427B-8931-8E81BCC8E1BB}"/>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AABF2C67-B26B-4F7F-B4A2-F2E8EC485C9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A431054C-B884-4A7D-A66D-FA5D56D4E0F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049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6A57CA-D1FA-4BA5-9D16-505C94A6754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37A38F4-BBB8-434A-8D4A-8538228E2DFA}"/>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929C4830-ACCC-4A74-A18D-43FD9C5E337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FE5D9F41-4172-4E5D-8FC9-070BD13C7BC3}"/>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583609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E0FFA0C-D605-4DCA-9EB3-44C52EC5BA7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BAE28AE2-7AB0-42D2-B4D3-AFE729F29825}"/>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427719D2-45CB-4672-A61D-6FA51132E4EA}"/>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0113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0AED7B-5E9F-468B-B0AB-7B9B5542065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6C7C3E-5E05-4238-B165-15C2F707BE9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D9FBEF5-18B5-48C7-8641-936ABF34DE8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F877742-FD3D-4168-AF60-05516A3571F0}"/>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9DB0C690-1D3F-4F45-9E09-B0900DBE7EE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7F1EB4C5-FF0F-4BAE-92E3-C06A18F5B2E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742570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76EA33-1CA1-474D-B8ED-B389EF9CB6C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CE8412C-0D20-4877-9881-AC4D1A623C6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EE57573D-8057-44A8-8FC0-D246CCBFD7D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5AED46F-0E4F-460D-9DC1-43A3C46D61B5}"/>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CD701760-21AC-4769-AEEB-16D94D62193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3470CB80-168B-405B-87F1-A4D509C1D3BB}"/>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531382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CE31AA-F75A-4FC3-BB44-AB0707ED509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B17F126-E71B-4118-B57C-D325F3D533A7}"/>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B1E542D-25FE-42C2-874B-1B55877482E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95CD4E1-F49A-45E0-B24F-1C521546406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46BFB52-8F21-4AF4-A415-00EC62CEB32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82095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0D58E4-3EB6-4097-8451-164F03054A51}"/>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80A2E4F-3DAC-41D9-81A5-988C6BE7721D}"/>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57E084D-061B-4391-9B8B-B57280E22E4E}"/>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622CC5CC-138D-465D-A81A-DBE38DAA415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AFBA30C-9BF9-47DE-8D11-30C64AE5129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418902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E562B0-D0E3-430C-A6BE-14A2270AE17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xmlns="" id="{EBE7895C-D6B1-407A-AD3F-6444AAC34344}"/>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C0F32C2-1068-4265-B737-A727A8A72DB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07C21BA-66BA-4A13-840B-DC0498B35721}"/>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F962978C-1506-4B43-8B44-CA54A90CFDC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84388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4DC0E7-83CB-4011-BE26-DE71940FCA7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C27629D-FD11-49BC-98E9-D8924FD82503}"/>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7EF2945-3142-4DEC-9877-8676FE817205}"/>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E5B7A0F4-012F-48CF-86C6-A39171DD118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9D4B327-F156-4D41-8FFE-C522ED36B5A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21017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B4BBE8-CE88-4DC7-A95B-5A33D6B2CE9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6CCEE31D-0484-47A2-A35B-803751193C1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81A1C41-1E3A-44E1-8CB2-DF072BB5750B}"/>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C01F47FE-4A89-4294-AF28-5DD75CF2955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4B7D9BE-8B5C-4AD6-97F2-77B6E375C2A7}"/>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17656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33BA2F-4814-49CF-B948-C0206FBE546C}"/>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C8C3350-CF8B-4EA0-868D-F836E6554E47}"/>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13D3E08-C75A-4E0E-8514-4FC30923879C}"/>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4DECC0F-8086-4CF4-9914-3EFB83E5581C}"/>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83A8F1D7-AAED-4379-A1C2-BE148A26F51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2721A88A-3D70-48A6-8708-C70FBA9B04F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9160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188CEC-7324-430B-BD08-B9DB30FE5EEC}"/>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B3779D8-2E68-4F2E-9954-F88D6F08D4C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D350C42-94FE-40AF-94B0-BD80364468FB}"/>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28A3EBE-5ADA-40C0-8007-DB8FF2BBE57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2A4AA4-A86F-4F50-AD21-5E825FE2BB74}"/>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4BEDE39-29A6-4409-AE46-349EFE916CE8}"/>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1A8FC6AD-2486-45BD-917A-60F7E6577ED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69E78504-84D7-47EB-8812-694A7E9D147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633587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CC3426-280D-40DC-BF24-93EDBB09D48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2FB41AE-508D-4B30-82E9-446C9BC0293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517E94C2-64A7-4E68-BC4F-BB58C63602C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8CA3C68D-881E-4ED7-AF1C-52253FD53FB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88763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FBB3A52-1F9A-495D-947C-05A207905170}"/>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47C37D79-CB4F-4173-8BB6-4FFE5716692E}"/>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A65FA9B2-7FF8-4B13-9556-1DEB2B2EA21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896893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511EF5-D9FD-4ECE-BF96-FF8D480F14A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C7A513C-BCDD-43BB-9EAB-03A02D8077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4A46D48-410D-4E1F-BC8E-70049D5970A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451872-06FB-4F3E-A745-E91774CA4953}"/>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4234DCE8-91B0-45D2-B187-AB5B6B23F23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EA5976F0-B0B2-4498-84DB-B616AAEB9A4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139548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A08652-294E-4962-8968-8576A1AB111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EA0AED0-0AF0-4E28-AFEF-5DEBD1D895A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87738783-1EEB-49F1-9EF5-EF990FC7DD0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34773BA-B624-44A6-A0E8-EFD4185BAC1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EA1A379B-C051-4AAE-BF28-72E915EE4FB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EC73A105-A494-4539-83B7-8EA8DC6BF5E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3393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3BA7881-0EA2-40DE-9917-E28E413CF4D4}"/>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B0E1B092-63AA-421E-8137-86E9F126D40F}"/>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6D6138F-AA7A-4E7F-B225-FECDD35F69A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D7260B0-40F9-495A-8FA9-312B02402C2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C6AFF596-ECB5-4C4B-9942-7C87B46903A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285530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0E2D838-5C35-4573-835B-65619F0B8A83}"/>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DA4B903-F43D-4DC8-8B49-B87973237828}"/>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06336D-E75D-4334-ADB3-3EF8678092EE}"/>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07/02/2025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E89CD070-4F4F-4993-A838-46D35C062007}"/>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0D828D0-5EB6-47F9-AF17-9898A173036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63599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07/02/2025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fontAlgn="auto">
              <a:spcBef>
                <a:spcPts val="0"/>
              </a:spcBef>
              <a:spcAft>
                <a:spcPts val="0"/>
              </a:spcAft>
              <a:defRPr sz="1800">
                <a:solidFill>
                  <a:schemeClr val="tx1">
                    <a:tint val="75000"/>
                  </a:schemeClr>
                </a:solidFill>
                <a:latin typeface="+mn-lt"/>
                <a:cs typeface="+mn-cs"/>
              </a:defRPr>
            </a:lvl1pPr>
          </a:lstStyle>
          <a:p>
            <a:pPr>
              <a:defRPr/>
            </a:pPr>
            <a:fld id="{D5102C15-CB66-4128-93B7-6170E3A4D2C0}" type="datetimeFigureOut">
              <a:rPr lang="en-US"/>
              <a:pPr>
                <a:defRPr/>
              </a:pPr>
              <a:t>07/02/2025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a:defRPr/>
            </a:pPr>
            <a:fld id="{56278C90-2A4F-464B-83AB-863F57291C6D}" type="slidenum">
              <a:rPr lang="en-US"/>
              <a:pPr>
                <a:defRPr/>
              </a:pPr>
              <a:t>‹#›</a:t>
            </a:fld>
            <a:endParaRPr lang="en-US"/>
          </a:p>
        </p:txBody>
      </p:sp>
    </p:spTree>
    <p:extLst>
      <p:ext uri="{BB962C8B-B14F-4D97-AF65-F5344CB8AC3E}">
        <p14:creationId xmlns:p14="http://schemas.microsoft.com/office/powerpoint/2010/main" val="2037847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3200">
                <a:solidFill>
                  <a:schemeClr val="tx1">
                    <a:tint val="75000"/>
                  </a:schemeClr>
                </a:solidFill>
              </a:defRPr>
            </a:lvl1pPr>
          </a:lstStyle>
          <a:p>
            <a:fld id="{8E1A2381-B563-4F09-922B-CF4B20ADD68C}" type="datetimeFigureOut">
              <a:rPr lang="en-US" smtClean="0"/>
              <a:t>07/02/2025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3200">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19943326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2438340" rtl="0" eaLnBrk="1" latinLnBrk="0" hangingPunct="1">
        <a:spcBef>
          <a:spcPct val="0"/>
        </a:spcBef>
        <a:buNone/>
        <a:defRPr sz="11734" kern="1200">
          <a:solidFill>
            <a:schemeClr val="tx1"/>
          </a:solidFill>
          <a:latin typeface="+mj-lt"/>
          <a:ea typeface="+mj-ea"/>
          <a:cs typeface="+mj-cs"/>
        </a:defRPr>
      </a:lvl1pPr>
    </p:titleStyle>
    <p:bodyStyle>
      <a:lvl1pPr marL="914378" indent="-914378" algn="l" defTabSz="2438340" rtl="0" eaLnBrk="1" latinLnBrk="0" hangingPunct="1">
        <a:spcBef>
          <a:spcPct val="20000"/>
        </a:spcBef>
        <a:buFont typeface="Arial" pitchFamily="34" charset="0"/>
        <a:buChar char="•"/>
        <a:defRPr sz="8534" kern="1200">
          <a:solidFill>
            <a:schemeClr val="tx1"/>
          </a:solidFill>
          <a:latin typeface="+mn-lt"/>
          <a:ea typeface="+mn-ea"/>
          <a:cs typeface="+mn-cs"/>
        </a:defRPr>
      </a:lvl1pPr>
      <a:lvl2pPr marL="1981150" indent="-761980" algn="l" defTabSz="2438340" rtl="0" eaLnBrk="1" latinLnBrk="0" hangingPunct="1">
        <a:spcBef>
          <a:spcPct val="20000"/>
        </a:spcBef>
        <a:buFont typeface="Arial" pitchFamily="34" charset="0"/>
        <a:buChar char="–"/>
        <a:defRPr sz="7466" kern="1200">
          <a:solidFill>
            <a:schemeClr val="tx1"/>
          </a:solidFill>
          <a:latin typeface="+mn-lt"/>
          <a:ea typeface="+mn-ea"/>
          <a:cs typeface="+mn-cs"/>
        </a:defRPr>
      </a:lvl2pPr>
      <a:lvl3pPr marL="3047924" indent="-609584" algn="l" defTabSz="2438340" rtl="0" eaLnBrk="1" latinLnBrk="0" hangingPunct="1">
        <a:spcBef>
          <a:spcPct val="20000"/>
        </a:spcBef>
        <a:buFont typeface="Arial" pitchFamily="34" charset="0"/>
        <a:buChar char="•"/>
        <a:defRPr sz="6400" kern="1200">
          <a:solidFill>
            <a:schemeClr val="tx1"/>
          </a:solidFill>
          <a:latin typeface="+mn-lt"/>
          <a:ea typeface="+mn-ea"/>
          <a:cs typeface="+mn-cs"/>
        </a:defRPr>
      </a:lvl3pPr>
      <a:lvl4pPr marL="4267094"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4pPr>
      <a:lvl5pPr marL="548626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5pPr>
      <a:lvl6pPr marL="670543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6pPr>
      <a:lvl7pPr marL="792460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7pPr>
      <a:lvl8pPr marL="914377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8pPr>
      <a:lvl9pPr marL="10362940"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9pPr>
    </p:bodyStyle>
    <p:otherStyle>
      <a:defPPr>
        <a:defRPr lang="en-US"/>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494B6D6-FAA0-4DC7-9511-8CB301D2995B}"/>
              </a:ext>
            </a:extLst>
          </p:cNvPr>
          <p:cNvSpPr/>
          <p:nvPr/>
        </p:nvSpPr>
        <p:spPr>
          <a:xfrm>
            <a:off x="6285400" y="8480966"/>
            <a:ext cx="5845831"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xmlns="" id="{B56C9370-43D5-4B64-A3F2-0C3F1697D5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967" y="1"/>
            <a:ext cx="16110066" cy="843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214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D533A062-C49C-4433-A712-37282C8CE60E}"/>
              </a:ext>
            </a:extLst>
          </p:cNvPr>
          <p:cNvSpPr/>
          <p:nvPr/>
        </p:nvSpPr>
        <p:spPr>
          <a:xfrm>
            <a:off x="6028499" y="7967750"/>
            <a:ext cx="6231000"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xmlns="" id="{80A00CC9-2EB7-43CD-8613-989D4D29E9D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3254777" y="1"/>
            <a:ext cx="11778446" cy="796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270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jpe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4.bin"/><Relationship Id="rId3" Type="http://schemas.openxmlformats.org/officeDocument/2006/relationships/image" Target="../media/image57.png"/><Relationship Id="rId7" Type="http://schemas.openxmlformats.org/officeDocument/2006/relationships/image" Target="../media/image54.wmf"/><Relationship Id="rId12"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8.png"/><Relationship Id="rId5" Type="http://schemas.openxmlformats.org/officeDocument/2006/relationships/image" Target="../media/image53.wmf"/><Relationship Id="rId15" Type="http://schemas.openxmlformats.org/officeDocument/2006/relationships/image" Target="../media/image60.png"/><Relationship Id="rId10" Type="http://schemas.openxmlformats.org/officeDocument/2006/relationships/hyperlink" Target="1_Hinh%20thanh%20hinh%20cau.gsp" TargetMode="External"/><Relationship Id="rId4" Type="http://schemas.openxmlformats.org/officeDocument/2006/relationships/oleObject" Target="../embeddings/oleObject1.bin"/><Relationship Id="rId9" Type="http://schemas.openxmlformats.org/officeDocument/2006/relationships/image" Target="../media/image55.wmf"/><Relationship Id="rId14" Type="http://schemas.openxmlformats.org/officeDocument/2006/relationships/image" Target="../media/image56.wmf"/></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4.xml"/><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hyperlink" Target="https://www.wisc-online.com/assetrepository/viewasset?id=1508" TargetMode="External"/><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www.wisc-online.com/assetrepository/viewasset?id=1508" TargetMode="Externa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7.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hyperlink" Target="https://www.wisc-online.com/assetrepository/viewasset?id=1508" TargetMode="External"/><Relationship Id="rId5" Type="http://schemas.openxmlformats.org/officeDocument/2006/relationships/image" Target="../media/image76.jpe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hyperlink" Target="https://www.wisc-online.com/assetrepository/viewasset?id=1508" TargetMode="External"/><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84.png"/><Relationship Id="rId4" Type="http://schemas.openxmlformats.org/officeDocument/2006/relationships/image" Target="../media/image74.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www.wisc-online.com/assetrepository/viewasset?id=1508" TargetMode="External"/><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hyperlink" Target="https://www.publicdomainpictures.net/en/view-image.php?image=317882&amp;picture=abstract-background" TargetMode="External"/><Relationship Id="rId3" Type="http://schemas.openxmlformats.org/officeDocument/2006/relationships/image" Target="../media/image87.png"/><Relationship Id="rId7" Type="http://schemas.openxmlformats.org/officeDocument/2006/relationships/image" Target="../media/image90.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93.pn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7.pn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4.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78.png"/><Relationship Id="rId3" Type="http://schemas.openxmlformats.org/officeDocument/2006/relationships/image" Target="../media/image72.png"/><Relationship Id="rId7" Type="http://schemas.microsoft.com/office/2007/relationships/hdphoto" Target="../media/hdphoto2.wdp"/><Relationship Id="rId12"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9.png"/><Relationship Id="rId11" Type="http://schemas.openxmlformats.org/officeDocument/2006/relationships/hyperlink" Target="https://www.wisc-online.com/assetrepository/viewasset?id=1508" TargetMode="External"/><Relationship Id="rId5" Type="http://schemas.openxmlformats.org/officeDocument/2006/relationships/image" Target="../media/image74.png"/><Relationship Id="rId10" Type="http://schemas.openxmlformats.org/officeDocument/2006/relationships/image" Target="../media/image76.jpeg"/><Relationship Id="rId4" Type="http://schemas.openxmlformats.org/officeDocument/2006/relationships/image" Target="../media/image73.png"/><Relationship Id="rId9" Type="http://schemas.openxmlformats.org/officeDocument/2006/relationships/image" Target="../media/image98.w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image" Target="../media/image105.png"/><Relationship Id="rId3" Type="http://schemas.openxmlformats.org/officeDocument/2006/relationships/video" Target="../media/media2.mp4"/><Relationship Id="rId7" Type="http://schemas.openxmlformats.org/officeDocument/2006/relationships/oleObject" Target="../embeddings/oleObject7.bin"/><Relationship Id="rId12" Type="http://schemas.openxmlformats.org/officeDocument/2006/relationships/hyperlink" Target="https://www.publicdomainpictures.net/en/view-image.php?image=317882&amp;picture=abstract-background" TargetMode="External"/><Relationship Id="rId2" Type="http://schemas.microsoft.com/office/2007/relationships/media" Target="../media/media2.mp4"/><Relationship Id="rId1" Type="http://schemas.openxmlformats.org/officeDocument/2006/relationships/vmlDrawing" Target="../drawings/vmlDrawing4.vml"/><Relationship Id="rId6" Type="http://schemas.openxmlformats.org/officeDocument/2006/relationships/image" Target="../media/image74.png"/><Relationship Id="rId11" Type="http://schemas.openxmlformats.org/officeDocument/2006/relationships/image" Target="../media/image103.jpeg"/><Relationship Id="rId5" Type="http://schemas.openxmlformats.org/officeDocument/2006/relationships/image" Target="../media/image102.png"/><Relationship Id="rId15" Type="http://schemas.openxmlformats.org/officeDocument/2006/relationships/image" Target="../media/image20.png"/><Relationship Id="rId10" Type="http://schemas.openxmlformats.org/officeDocument/2006/relationships/image" Target="../media/image101.wmf"/><Relationship Id="rId4" Type="http://schemas.openxmlformats.org/officeDocument/2006/relationships/slideLayout" Target="../slideLayouts/slideLayout7.xml"/><Relationship Id="rId9" Type="http://schemas.openxmlformats.org/officeDocument/2006/relationships/oleObject" Target="../embeddings/oleObject8.bin"/><Relationship Id="rId1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09.wmf"/><Relationship Id="rId3" Type="http://schemas.openxmlformats.org/officeDocument/2006/relationships/image" Target="../media/image110.png"/><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6.wmf"/><Relationship Id="rId11" Type="http://schemas.openxmlformats.org/officeDocument/2006/relationships/image" Target="../media/image74.png"/><Relationship Id="rId5" Type="http://schemas.openxmlformats.org/officeDocument/2006/relationships/oleObject" Target="../embeddings/oleObject9.bin"/><Relationship Id="rId10" Type="http://schemas.openxmlformats.org/officeDocument/2006/relationships/image" Target="../media/image108.wmf"/><Relationship Id="rId4" Type="http://schemas.openxmlformats.org/officeDocument/2006/relationships/image" Target="../media/image111.png"/><Relationship Id="rId9" Type="http://schemas.openxmlformats.org/officeDocument/2006/relationships/oleObject" Target="../embeddings/oleObject11.bin"/><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72.png"/><Relationship Id="rId7" Type="http://schemas.openxmlformats.org/officeDocument/2006/relationships/image" Target="../media/image112.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105.png"/><Relationship Id="rId3" Type="http://schemas.openxmlformats.org/officeDocument/2006/relationships/video" Target="../media/media2.mp4"/><Relationship Id="rId7" Type="http://schemas.openxmlformats.org/officeDocument/2006/relationships/oleObject" Target="../embeddings/oleObject14.bin"/><Relationship Id="rId12" Type="http://schemas.openxmlformats.org/officeDocument/2006/relationships/hyperlink" Target="https://www.publicdomainpictures.net/en/view-image.php?image=317882&amp;picture=abstract-background" TargetMode="External"/><Relationship Id="rId2" Type="http://schemas.microsoft.com/office/2007/relationships/media" Target="../media/media2.mp4"/><Relationship Id="rId1" Type="http://schemas.openxmlformats.org/officeDocument/2006/relationships/vmlDrawing" Target="../drawings/vmlDrawing7.vml"/><Relationship Id="rId6" Type="http://schemas.openxmlformats.org/officeDocument/2006/relationships/image" Target="../media/image116.png"/><Relationship Id="rId11" Type="http://schemas.openxmlformats.org/officeDocument/2006/relationships/image" Target="../media/image103.jpeg"/><Relationship Id="rId5" Type="http://schemas.openxmlformats.org/officeDocument/2006/relationships/image" Target="../media/image74.png"/><Relationship Id="rId15" Type="http://schemas.openxmlformats.org/officeDocument/2006/relationships/image" Target="../media/image20.png"/><Relationship Id="rId10" Type="http://schemas.openxmlformats.org/officeDocument/2006/relationships/image" Target="../media/image115.wmf"/><Relationship Id="rId4" Type="http://schemas.openxmlformats.org/officeDocument/2006/relationships/slideLayout" Target="../slideLayouts/slideLayout7.xml"/><Relationship Id="rId9" Type="http://schemas.openxmlformats.org/officeDocument/2006/relationships/oleObject" Target="../embeddings/oleObject15.bin"/><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18.wmf"/><Relationship Id="rId3" Type="http://schemas.openxmlformats.org/officeDocument/2006/relationships/image" Target="../media/image119.png"/><Relationship Id="rId7" Type="http://schemas.openxmlformats.org/officeDocument/2006/relationships/image" Target="../media/image123.jpeg"/><Relationship Id="rId12"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22.png"/><Relationship Id="rId11" Type="http://schemas.openxmlformats.org/officeDocument/2006/relationships/image" Target="../media/image117.wmf"/><Relationship Id="rId5" Type="http://schemas.openxmlformats.org/officeDocument/2006/relationships/image" Target="../media/image121.jpeg"/><Relationship Id="rId10" Type="http://schemas.openxmlformats.org/officeDocument/2006/relationships/oleObject" Target="../embeddings/oleObject16.bin"/><Relationship Id="rId4" Type="http://schemas.openxmlformats.org/officeDocument/2006/relationships/image" Target="../media/image120.png"/><Relationship Id="rId9" Type="http://schemas.openxmlformats.org/officeDocument/2006/relationships/image" Target="../media/image12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www.wisc-online.com/assetrepository/viewasset?id=1508" TargetMode="Externa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8" Type="http://schemas.openxmlformats.org/officeDocument/2006/relationships/image" Target="../media/image127.wmf"/><Relationship Id="rId13" Type="http://schemas.openxmlformats.org/officeDocument/2006/relationships/image" Target="../media/image77.png"/><Relationship Id="rId3" Type="http://schemas.openxmlformats.org/officeDocument/2006/relationships/image" Target="../media/image129.png"/><Relationship Id="rId7" Type="http://schemas.openxmlformats.org/officeDocument/2006/relationships/oleObject" Target="../embeddings/oleObject18.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4.png"/><Relationship Id="rId11" Type="http://schemas.openxmlformats.org/officeDocument/2006/relationships/image" Target="../media/image76.jpeg"/><Relationship Id="rId5" Type="http://schemas.openxmlformats.org/officeDocument/2006/relationships/image" Target="../media/image130.png"/><Relationship Id="rId10" Type="http://schemas.openxmlformats.org/officeDocument/2006/relationships/image" Target="../media/image128.emf"/><Relationship Id="rId4" Type="http://schemas.microsoft.com/office/2007/relationships/hdphoto" Target="../media/hdphoto3.wdp"/><Relationship Id="rId9" Type="http://schemas.openxmlformats.org/officeDocument/2006/relationships/oleObject" Target="../embeddings/oleObject19.bin"/><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7.png"/><Relationship Id="rId7" Type="http://schemas.openxmlformats.org/officeDocument/2006/relationships/image" Target="../media/image133.png"/><Relationship Id="rId12" Type="http://schemas.openxmlformats.org/officeDocument/2006/relationships/image" Target="../media/image78.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8.svg"/><Relationship Id="rId11" Type="http://schemas.openxmlformats.org/officeDocument/2006/relationships/image" Target="../media/image77.png"/><Relationship Id="rId5" Type="http://schemas.openxmlformats.org/officeDocument/2006/relationships/image" Target="../media/image132.png"/><Relationship Id="rId10" Type="http://schemas.openxmlformats.org/officeDocument/2006/relationships/hyperlink" Target="https://www.wisc-online.com/assetrepository/viewasset?id=1508" TargetMode="External"/><Relationship Id="rId4" Type="http://schemas.openxmlformats.org/officeDocument/2006/relationships/image" Target="../media/image20.svg"/><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7.png"/><Relationship Id="rId3" Type="http://schemas.openxmlformats.org/officeDocument/2006/relationships/image" Target="../media/image135.png"/><Relationship Id="rId7" Type="http://schemas.openxmlformats.org/officeDocument/2006/relationships/oleObject" Target="../embeddings/oleObject20.bin"/><Relationship Id="rId12"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9.png"/><Relationship Id="rId11" Type="http://schemas.openxmlformats.org/officeDocument/2006/relationships/image" Target="../media/image77.png"/><Relationship Id="rId5" Type="http://schemas.openxmlformats.org/officeDocument/2006/relationships/image" Target="../media/image136.png"/><Relationship Id="rId10" Type="http://schemas.openxmlformats.org/officeDocument/2006/relationships/hyperlink" Target="https://www.wisc-online.com/assetrepository/viewasset?id=1508" TargetMode="External"/><Relationship Id="rId4" Type="http://schemas.openxmlformats.org/officeDocument/2006/relationships/image" Target="../media/image74.png"/><Relationship Id="rId9" Type="http://schemas.openxmlformats.org/officeDocument/2006/relationships/image" Target="../media/image76.jpe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41.wmf"/><Relationship Id="rId3" Type="http://schemas.openxmlformats.org/officeDocument/2006/relationships/image" Target="../media/image142.png"/><Relationship Id="rId7" Type="http://schemas.openxmlformats.org/officeDocument/2006/relationships/image" Target="../media/image138.wmf"/><Relationship Id="rId12" Type="http://schemas.openxmlformats.org/officeDocument/2006/relationships/oleObject" Target="../embeddings/oleObject24.bin"/><Relationship Id="rId17" Type="http://schemas.openxmlformats.org/officeDocument/2006/relationships/image" Target="../media/image92.png"/><Relationship Id="rId2" Type="http://schemas.openxmlformats.org/officeDocument/2006/relationships/slideLayout" Target="../slideLayouts/slideLayout7.xml"/><Relationship Id="rId16" Type="http://schemas.openxmlformats.org/officeDocument/2006/relationships/image" Target="../media/image91.png"/><Relationship Id="rId1" Type="http://schemas.openxmlformats.org/officeDocument/2006/relationships/vmlDrawing" Target="../drawings/vmlDrawing11.vml"/><Relationship Id="rId6" Type="http://schemas.openxmlformats.org/officeDocument/2006/relationships/oleObject" Target="../embeddings/oleObject21.bin"/><Relationship Id="rId11" Type="http://schemas.openxmlformats.org/officeDocument/2006/relationships/image" Target="../media/image140.wmf"/><Relationship Id="rId5" Type="http://schemas.openxmlformats.org/officeDocument/2006/relationships/image" Target="../media/image74.png"/><Relationship Id="rId15" Type="http://schemas.openxmlformats.org/officeDocument/2006/relationships/hyperlink" Target="https://www.publicdomainpictures.net/en/view-image.php?image=317882&amp;picture=abstract-background" TargetMode="External"/><Relationship Id="rId10" Type="http://schemas.openxmlformats.org/officeDocument/2006/relationships/oleObject" Target="../embeddings/oleObject23.bin"/><Relationship Id="rId4" Type="http://schemas.microsoft.com/office/2007/relationships/hdphoto" Target="../media/hdphoto4.wdp"/><Relationship Id="rId9" Type="http://schemas.openxmlformats.org/officeDocument/2006/relationships/image" Target="../media/image139.wmf"/><Relationship Id="rId14" Type="http://schemas.openxmlformats.org/officeDocument/2006/relationships/image" Target="../media/image90.jpeg"/></Relationships>
</file>

<file path=ppt/slides/_rels/slide43.xml.rels><?xml version="1.0" encoding="UTF-8" standalone="yes"?>
<Relationships xmlns="http://schemas.openxmlformats.org/package/2006/relationships"><Relationship Id="rId8" Type="http://schemas.openxmlformats.org/officeDocument/2006/relationships/image" Target="../media/image146.gif"/><Relationship Id="rId3" Type="http://schemas.openxmlformats.org/officeDocument/2006/relationships/slideLayout" Target="../slideLayouts/slideLayout25.xml"/><Relationship Id="rId7" Type="http://schemas.openxmlformats.org/officeDocument/2006/relationships/image" Target="../media/image145.gif"/><Relationship Id="rId12" Type="http://schemas.openxmlformats.org/officeDocument/2006/relationships/image" Target="../media/image15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4.gif"/><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notesSlide" Target="../notesSlides/notesSlide4.xml"/><Relationship Id="rId9" Type="http://schemas.openxmlformats.org/officeDocument/2006/relationships/image" Target="../media/image147.gif"/></Relationships>
</file>

<file path=ppt/slides/_rels/slide44.xml.rels><?xml version="1.0" encoding="UTF-8" standalone="yes"?>
<Relationships xmlns="http://schemas.openxmlformats.org/package/2006/relationships"><Relationship Id="rId8" Type="http://schemas.openxmlformats.org/officeDocument/2006/relationships/image" Target="../media/image145.gif"/><Relationship Id="rId13" Type="http://schemas.openxmlformats.org/officeDocument/2006/relationships/image" Target="../media/image153.png"/><Relationship Id="rId3" Type="http://schemas.openxmlformats.org/officeDocument/2006/relationships/audio" Target="../media/audio2.wav"/><Relationship Id="rId7" Type="http://schemas.openxmlformats.org/officeDocument/2006/relationships/image" Target="../media/image144.gif"/><Relationship Id="rId12" Type="http://schemas.openxmlformats.org/officeDocument/2006/relationships/image" Target="../media/image14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52.png"/><Relationship Id="rId11" Type="http://schemas.openxmlformats.org/officeDocument/2006/relationships/image" Target="../media/image148.png"/><Relationship Id="rId5" Type="http://schemas.openxmlformats.org/officeDocument/2006/relationships/image" Target="../media/image151.png"/><Relationship Id="rId10" Type="http://schemas.openxmlformats.org/officeDocument/2006/relationships/image" Target="../media/image147.gif"/><Relationship Id="rId4" Type="http://schemas.openxmlformats.org/officeDocument/2006/relationships/image" Target="../media/image143.PNG"/><Relationship Id="rId9" Type="http://schemas.openxmlformats.org/officeDocument/2006/relationships/image" Target="../media/image146.gif"/><Relationship Id="rId14" Type="http://schemas.openxmlformats.org/officeDocument/2006/relationships/image" Target="../media/image154.png"/></Relationships>
</file>

<file path=ppt/slides/_rels/slide45.xml.rels><?xml version="1.0" encoding="UTF-8" standalone="yes"?>
<Relationships xmlns="http://schemas.openxmlformats.org/package/2006/relationships"><Relationship Id="rId8" Type="http://schemas.openxmlformats.org/officeDocument/2006/relationships/image" Target="../media/image147.gif"/><Relationship Id="rId13" Type="http://schemas.openxmlformats.org/officeDocument/2006/relationships/image" Target="../media/image1590.png"/><Relationship Id="rId18" Type="http://schemas.openxmlformats.org/officeDocument/2006/relationships/image" Target="../media/image163.png"/><Relationship Id="rId3" Type="http://schemas.openxmlformats.org/officeDocument/2006/relationships/audio" Target="../media/audio2.wav"/><Relationship Id="rId7" Type="http://schemas.openxmlformats.org/officeDocument/2006/relationships/image" Target="../media/image146.gif"/><Relationship Id="rId12" Type="http://schemas.openxmlformats.org/officeDocument/2006/relationships/image" Target="../media/image153.png"/><Relationship Id="rId17" Type="http://schemas.openxmlformats.org/officeDocument/2006/relationships/image" Target="../media/image1620.png"/><Relationship Id="rId2" Type="http://schemas.openxmlformats.org/officeDocument/2006/relationships/audio" Target="../media/audio1.wav"/><Relationship Id="rId16" Type="http://schemas.openxmlformats.org/officeDocument/2006/relationships/image" Target="../media/image1610.png"/><Relationship Id="rId1" Type="http://schemas.openxmlformats.org/officeDocument/2006/relationships/slideLayout" Target="../slideLayouts/slideLayout25.xml"/><Relationship Id="rId6" Type="http://schemas.openxmlformats.org/officeDocument/2006/relationships/image" Target="../media/image145.gif"/><Relationship Id="rId11" Type="http://schemas.openxmlformats.org/officeDocument/2006/relationships/image" Target="../media/image149.png"/><Relationship Id="rId5" Type="http://schemas.openxmlformats.org/officeDocument/2006/relationships/image" Target="../media/image144.gif"/><Relationship Id="rId15" Type="http://schemas.openxmlformats.org/officeDocument/2006/relationships/image" Target="../media/image155.png"/><Relationship Id="rId10" Type="http://schemas.openxmlformats.org/officeDocument/2006/relationships/image" Target="../media/image155.png"/><Relationship Id="rId19" Type="http://schemas.openxmlformats.org/officeDocument/2006/relationships/image" Target="../media/image164.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600.png"/></Relationships>
</file>

<file path=ppt/slides/_rels/slide46.xml.rels><?xml version="1.0" encoding="UTF-8" standalone="yes"?>
<Relationships xmlns="http://schemas.openxmlformats.org/package/2006/relationships"><Relationship Id="rId8" Type="http://schemas.openxmlformats.org/officeDocument/2006/relationships/image" Target="../media/image147.gif"/><Relationship Id="rId13" Type="http://schemas.openxmlformats.org/officeDocument/2006/relationships/image" Target="../media/image166.png"/><Relationship Id="rId18" Type="http://schemas.openxmlformats.org/officeDocument/2006/relationships/image" Target="../media/image170.png"/><Relationship Id="rId3" Type="http://schemas.openxmlformats.org/officeDocument/2006/relationships/audio" Target="../media/audio2.wav"/><Relationship Id="rId7" Type="http://schemas.openxmlformats.org/officeDocument/2006/relationships/image" Target="../media/image146.gif"/><Relationship Id="rId12" Type="http://schemas.openxmlformats.org/officeDocument/2006/relationships/image" Target="../media/image153.png"/><Relationship Id="rId17" Type="http://schemas.openxmlformats.org/officeDocument/2006/relationships/image" Target="../media/image169.png"/><Relationship Id="rId2" Type="http://schemas.openxmlformats.org/officeDocument/2006/relationships/audio" Target="../media/audio1.wav"/><Relationship Id="rId16" Type="http://schemas.openxmlformats.org/officeDocument/2006/relationships/image" Target="../media/image168.png"/><Relationship Id="rId1" Type="http://schemas.openxmlformats.org/officeDocument/2006/relationships/slideLayout" Target="../slideLayouts/slideLayout25.xml"/><Relationship Id="rId6" Type="http://schemas.openxmlformats.org/officeDocument/2006/relationships/image" Target="../media/image145.gif"/><Relationship Id="rId11" Type="http://schemas.openxmlformats.org/officeDocument/2006/relationships/image" Target="../media/image149.png"/><Relationship Id="rId5" Type="http://schemas.openxmlformats.org/officeDocument/2006/relationships/image" Target="../media/image144.gif"/><Relationship Id="rId15" Type="http://schemas.openxmlformats.org/officeDocument/2006/relationships/image" Target="../media/image154.png"/><Relationship Id="rId10" Type="http://schemas.openxmlformats.org/officeDocument/2006/relationships/image" Target="../media/image165.png"/><Relationship Id="rId19" Type="http://schemas.openxmlformats.org/officeDocument/2006/relationships/image" Target="../media/image171.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67.png"/></Relationships>
</file>

<file path=ppt/slides/_rels/slide47.xml.rels><?xml version="1.0" encoding="UTF-8" standalone="yes"?>
<Relationships xmlns="http://schemas.openxmlformats.org/package/2006/relationships"><Relationship Id="rId8" Type="http://schemas.openxmlformats.org/officeDocument/2006/relationships/image" Target="../media/image145.gif"/><Relationship Id="rId13" Type="http://schemas.openxmlformats.org/officeDocument/2006/relationships/image" Target="../media/image149.png"/><Relationship Id="rId18" Type="http://schemas.openxmlformats.org/officeDocument/2006/relationships/image" Target="../media/image176.png"/><Relationship Id="rId3" Type="http://schemas.openxmlformats.org/officeDocument/2006/relationships/audio" Target="../media/audio2.wav"/><Relationship Id="rId7" Type="http://schemas.openxmlformats.org/officeDocument/2006/relationships/image" Target="../media/image144.gif"/><Relationship Id="rId12" Type="http://schemas.openxmlformats.org/officeDocument/2006/relationships/image" Target="../media/image173.png"/><Relationship Id="rId17" Type="http://schemas.openxmlformats.org/officeDocument/2006/relationships/image" Target="../media/image175.png"/><Relationship Id="rId2" Type="http://schemas.openxmlformats.org/officeDocument/2006/relationships/audio" Target="../media/audio1.wav"/><Relationship Id="rId16" Type="http://schemas.openxmlformats.org/officeDocument/2006/relationships/image" Target="../media/image154.png"/><Relationship Id="rId20" Type="http://schemas.openxmlformats.org/officeDocument/2006/relationships/image" Target="../media/image178.png"/><Relationship Id="rId1" Type="http://schemas.openxmlformats.org/officeDocument/2006/relationships/slideLayout" Target="../slideLayouts/slideLayout25.xml"/><Relationship Id="rId6" Type="http://schemas.microsoft.com/office/2007/relationships/hdphoto" Target="../media/hdphoto5.wdp"/><Relationship Id="rId11" Type="http://schemas.openxmlformats.org/officeDocument/2006/relationships/image" Target="../media/image148.png"/><Relationship Id="rId5" Type="http://schemas.openxmlformats.org/officeDocument/2006/relationships/image" Target="../media/image156.png"/><Relationship Id="rId15" Type="http://schemas.openxmlformats.org/officeDocument/2006/relationships/image" Target="../media/image174.png"/><Relationship Id="rId10" Type="http://schemas.openxmlformats.org/officeDocument/2006/relationships/image" Target="../media/image147.gif"/><Relationship Id="rId19" Type="http://schemas.openxmlformats.org/officeDocument/2006/relationships/image" Target="../media/image177.png"/><Relationship Id="rId4" Type="http://schemas.openxmlformats.org/officeDocument/2006/relationships/image" Target="../media/image143.PNG"/><Relationship Id="rId9" Type="http://schemas.openxmlformats.org/officeDocument/2006/relationships/image" Target="../media/image146.gif"/><Relationship Id="rId14" Type="http://schemas.openxmlformats.org/officeDocument/2006/relationships/image" Target="../media/image153.png"/></Relationships>
</file>

<file path=ppt/slides/_rels/slide48.xml.rels><?xml version="1.0" encoding="UTF-8" standalone="yes"?>
<Relationships xmlns="http://schemas.openxmlformats.org/package/2006/relationships"><Relationship Id="rId8" Type="http://schemas.openxmlformats.org/officeDocument/2006/relationships/image" Target="../media/image147.gif"/><Relationship Id="rId13" Type="http://schemas.openxmlformats.org/officeDocument/2006/relationships/image" Target="../media/image154.png"/><Relationship Id="rId3" Type="http://schemas.openxmlformats.org/officeDocument/2006/relationships/audio" Target="../media/audio2.wav"/><Relationship Id="rId7" Type="http://schemas.openxmlformats.org/officeDocument/2006/relationships/image" Target="../media/image146.gif"/><Relationship Id="rId12" Type="http://schemas.openxmlformats.org/officeDocument/2006/relationships/image" Target="../media/image17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45.gif"/><Relationship Id="rId11" Type="http://schemas.openxmlformats.org/officeDocument/2006/relationships/image" Target="../media/image153.png"/><Relationship Id="rId5" Type="http://schemas.openxmlformats.org/officeDocument/2006/relationships/image" Target="../media/image144.gif"/><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80.png"/></Relationships>
</file>

<file path=ppt/slides/_rels/slide49.xml.rels><?xml version="1.0" encoding="UTF-8" standalone="yes"?>
<Relationships xmlns="http://schemas.openxmlformats.org/package/2006/relationships"><Relationship Id="rId8" Type="http://schemas.openxmlformats.org/officeDocument/2006/relationships/image" Target="../media/image145.gif"/><Relationship Id="rId13" Type="http://schemas.openxmlformats.org/officeDocument/2006/relationships/image" Target="../media/image149.png"/><Relationship Id="rId18" Type="http://schemas.openxmlformats.org/officeDocument/2006/relationships/image" Target="../media/image185.png"/><Relationship Id="rId3" Type="http://schemas.openxmlformats.org/officeDocument/2006/relationships/audio" Target="../media/audio2.wav"/><Relationship Id="rId21" Type="http://schemas.openxmlformats.org/officeDocument/2006/relationships/image" Target="../media/image158.png"/><Relationship Id="rId7" Type="http://schemas.openxmlformats.org/officeDocument/2006/relationships/image" Target="../media/image144.gif"/><Relationship Id="rId12" Type="http://schemas.openxmlformats.org/officeDocument/2006/relationships/image" Target="../media/image182.png"/><Relationship Id="rId17" Type="http://schemas.openxmlformats.org/officeDocument/2006/relationships/image" Target="../media/image154.png"/><Relationship Id="rId2" Type="http://schemas.openxmlformats.org/officeDocument/2006/relationships/audio" Target="../media/audio1.wav"/><Relationship Id="rId16" Type="http://schemas.openxmlformats.org/officeDocument/2006/relationships/image" Target="../media/image184.png"/><Relationship Id="rId20" Type="http://schemas.openxmlformats.org/officeDocument/2006/relationships/image" Target="../media/image187.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image" Target="../media/image148.png"/><Relationship Id="rId5" Type="http://schemas.openxmlformats.org/officeDocument/2006/relationships/image" Target="../media/image157.png"/><Relationship Id="rId15" Type="http://schemas.openxmlformats.org/officeDocument/2006/relationships/image" Target="../media/image183.png"/><Relationship Id="rId10" Type="http://schemas.openxmlformats.org/officeDocument/2006/relationships/image" Target="../media/image147.gif"/><Relationship Id="rId19" Type="http://schemas.openxmlformats.org/officeDocument/2006/relationships/image" Target="../media/image186.png"/><Relationship Id="rId4" Type="http://schemas.openxmlformats.org/officeDocument/2006/relationships/image" Target="../media/image143.PNG"/><Relationship Id="rId9" Type="http://schemas.openxmlformats.org/officeDocument/2006/relationships/image" Target="../media/image146.gif"/><Relationship Id="rId14" Type="http://schemas.openxmlformats.org/officeDocument/2006/relationships/image" Target="../media/image15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60.png"/><Relationship Id="rId4" Type="http://schemas.openxmlformats.org/officeDocument/2006/relationships/image" Target="../media/image18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mj-lt"/>
                <a:ea typeface="Arial"/>
                <a:cs typeface="Arial"/>
                <a:sym typeface="Arial"/>
              </a:rPr>
              <a:t>CHƯƠNG </a:t>
            </a:r>
            <a:r>
              <a:rPr lang="en-US" sz="7700" b="1" dirty="0">
                <a:solidFill>
                  <a:schemeClr val="lt1"/>
                </a:solidFill>
                <a:latin typeface="+mj-lt"/>
                <a:ea typeface="Arial"/>
                <a:cs typeface="Arial"/>
                <a:sym typeface="Arial"/>
              </a:rPr>
              <a:t>10</a:t>
            </a:r>
            <a:r>
              <a:rPr lang="vi-VN" sz="7700" b="1" dirty="0">
                <a:solidFill>
                  <a:schemeClr val="lt1"/>
                </a:solidFill>
                <a:latin typeface="+mj-lt"/>
                <a:ea typeface="Arial"/>
                <a:cs typeface="Arial"/>
                <a:sym typeface="Arial"/>
              </a:rPr>
              <a:t>:</a:t>
            </a:r>
            <a:r>
              <a:rPr lang="en-US" sz="7700" b="1" dirty="0">
                <a:solidFill>
                  <a:schemeClr val="lt1"/>
                </a:solidFill>
                <a:latin typeface="+mj-lt"/>
                <a:ea typeface="Arial"/>
                <a:cs typeface="Arial"/>
                <a:sym typeface="Arial"/>
              </a:rPr>
              <a:t> CÁC HÌNH KHỐI TRONG THỰC TIỄN</a:t>
            </a:r>
            <a:endParaRPr sz="7700" dirty="0">
              <a:solidFill>
                <a:schemeClr val="lt1"/>
              </a:solidFill>
              <a:latin typeface="+mj-lt"/>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0000"/>
                </a:solidFill>
                <a:latin typeface="Times New Roman" panose="02020603050405020304" pitchFamily="18" charset="0"/>
                <a:ea typeface="Arial"/>
                <a:cs typeface="Times New Roman" panose="02020603050405020304" pitchFamily="18" charset="0"/>
                <a:sym typeface="Arial"/>
              </a:rPr>
              <a:t>BÀI 3: HÌNH CẦU</a:t>
            </a:r>
            <a:endParaRPr sz="7500" b="1" dirty="0">
              <a:solidFill>
                <a:srgbClr val="FF0000"/>
              </a:solidFill>
              <a:latin typeface="Times New Roman" panose="02020603050405020304" pitchFamily="18" charset="0"/>
              <a:ea typeface="Calibri"/>
              <a:cs typeface="Times New Roman" panose="02020603050405020304" pitchFamily="18" charset="0"/>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7" y="3676124"/>
            <a:ext cx="4792384" cy="1002710"/>
          </a:xfrm>
          <a:prstGeom prst="rect">
            <a:avLst/>
          </a:prstGeom>
        </p:spPr>
        <p:txBody>
          <a:bodyPr wrap="square">
            <a:spAutoFit/>
          </a:bodyPr>
          <a:lstStyle/>
          <a:p>
            <a:pPr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HÌNH CẦU</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7280583"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CỦA MẶT CẦU</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xmlns="" id="{6BD0ECFE-AF9A-403A-BE54-810B240393E0}"/>
              </a:ext>
            </a:extLst>
          </p:cNvPr>
          <p:cNvSpPr/>
          <p:nvPr/>
        </p:nvSpPr>
        <p:spPr>
          <a:xfrm>
            <a:off x="5685468" y="8344676"/>
            <a:ext cx="5784725"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HÌNH CẦU</a:t>
            </a:r>
          </a:p>
        </p:txBody>
      </p:sp>
      <p:grpSp>
        <p:nvGrpSpPr>
          <p:cNvPr id="17" name="Group 16">
            <a:extLst>
              <a:ext uri="{FF2B5EF4-FFF2-40B4-BE49-F238E27FC236}">
                <a16:creationId xmlns:a16="http://schemas.microsoft.com/office/drawing/2014/main" xmlns="" id="{69F1C13B-253E-4339-BF32-454163E540BA}"/>
              </a:ext>
            </a:extLst>
          </p:cNvPr>
          <p:cNvGrpSpPr/>
          <p:nvPr/>
        </p:nvGrpSpPr>
        <p:grpSpPr>
          <a:xfrm>
            <a:off x="4259035" y="8063323"/>
            <a:ext cx="1236936" cy="1155973"/>
            <a:chOff x="2315060" y="3149849"/>
            <a:chExt cx="1236936" cy="1155973"/>
          </a:xfrm>
        </p:grpSpPr>
        <p:pic>
          <p:nvPicPr>
            <p:cNvPr id="18" name="Picture 2">
              <a:extLst>
                <a:ext uri="{FF2B5EF4-FFF2-40B4-BE49-F238E27FC236}">
                  <a16:creationId xmlns:a16="http://schemas.microsoft.com/office/drawing/2014/main" xmlns="" id="{E8460DB2-265E-4010-A577-6F0553CD77A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9" name="TextBox 15">
              <a:extLst>
                <a:ext uri="{FF2B5EF4-FFF2-40B4-BE49-F238E27FC236}">
                  <a16:creationId xmlns:a16="http://schemas.microsoft.com/office/drawing/2014/main" xmlns="" id="{ADA6886D-4BF9-4FEE-9995-35FFA008786C}"/>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BD548A-D9CC-444A-B887-51DDCAFDF719}"/>
              </a:ext>
            </a:extLst>
          </p:cNvPr>
          <p:cNvGrpSpPr/>
          <p:nvPr/>
        </p:nvGrpSpPr>
        <p:grpSpPr>
          <a:xfrm rot="323731">
            <a:off x="4502381" y="922421"/>
            <a:ext cx="4941093" cy="4514850"/>
            <a:chOff x="3448906" y="908337"/>
            <a:chExt cx="3294062" cy="3009900"/>
          </a:xfrm>
        </p:grpSpPr>
        <p:pic>
          <p:nvPicPr>
            <p:cNvPr id="3" name="Picture 55" descr="Cover">
              <a:extLst>
                <a:ext uri="{FF2B5EF4-FFF2-40B4-BE49-F238E27FC236}">
                  <a16:creationId xmlns:a16="http://schemas.microsoft.com/office/drawing/2014/main" xmlns="" id="{77C3B564-B7CE-4D37-AC4A-7D14B63F1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906" y="908337"/>
              <a:ext cx="3294062"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621ED4C-3F9B-4017-8926-BBD9D9F43683}"/>
                </a:ext>
              </a:extLst>
            </p:cNvPr>
            <p:cNvSpPr/>
            <p:nvPr/>
          </p:nvSpPr>
          <p:spPr>
            <a:xfrm>
              <a:off x="3833641" y="1258583"/>
              <a:ext cx="644457" cy="28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xmlns="" id="{E87D0FDF-7FF9-4056-8F14-2DCF5FC55323}"/>
              </a:ext>
            </a:extLst>
          </p:cNvPr>
          <p:cNvGrpSpPr/>
          <p:nvPr/>
        </p:nvGrpSpPr>
        <p:grpSpPr>
          <a:xfrm>
            <a:off x="4745373" y="3878045"/>
            <a:ext cx="4615032" cy="3589469"/>
            <a:chOff x="3342892" y="2422282"/>
            <a:chExt cx="3124200" cy="2840038"/>
          </a:xfrm>
        </p:grpSpPr>
        <p:pic>
          <p:nvPicPr>
            <p:cNvPr id="6" name="Picture 35" descr="Cover">
              <a:extLst>
                <a:ext uri="{FF2B5EF4-FFF2-40B4-BE49-F238E27FC236}">
                  <a16:creationId xmlns:a16="http://schemas.microsoft.com/office/drawing/2014/main" xmlns="" id="{881D1AE6-6A46-46D2-B71C-9A4989CBB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3178">
              <a:off x="3342892" y="2422282"/>
              <a:ext cx="3124200" cy="2840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FA09AC37-26E3-491D-8C2F-D856A8C6D8A5}"/>
                </a:ext>
              </a:extLst>
            </p:cNvPr>
            <p:cNvSpPr/>
            <p:nvPr/>
          </p:nvSpPr>
          <p:spPr>
            <a:xfrm>
              <a:off x="3642877" y="4226636"/>
              <a:ext cx="286866" cy="28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93281F3E-827D-4126-832C-6B7B82BC5EA7}"/>
              </a:ext>
            </a:extLst>
          </p:cNvPr>
          <p:cNvGrpSpPr/>
          <p:nvPr/>
        </p:nvGrpSpPr>
        <p:grpSpPr>
          <a:xfrm rot="20352497">
            <a:off x="8914349" y="4651837"/>
            <a:ext cx="4062197" cy="3934711"/>
            <a:chOff x="4949897" y="2798474"/>
            <a:chExt cx="3306762" cy="2809875"/>
          </a:xfrm>
        </p:grpSpPr>
        <p:pic>
          <p:nvPicPr>
            <p:cNvPr id="9" name="Picture 25" descr="Cover">
              <a:extLst>
                <a:ext uri="{FF2B5EF4-FFF2-40B4-BE49-F238E27FC236}">
                  <a16:creationId xmlns:a16="http://schemas.microsoft.com/office/drawing/2014/main" xmlns="" id="{98037696-D7DC-4489-8D97-5AEBDC46D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897" y="2798474"/>
              <a:ext cx="3306762" cy="2809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B9EE400E-62C8-4A41-A980-958B2A51F679}"/>
                </a:ext>
              </a:extLst>
            </p:cNvPr>
            <p:cNvSpPr/>
            <p:nvPr/>
          </p:nvSpPr>
          <p:spPr>
            <a:xfrm>
              <a:off x="7642979" y="4767166"/>
              <a:ext cx="302720" cy="30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3906AAF3-02E2-4C27-82CE-F8B312900101}"/>
              </a:ext>
            </a:extLst>
          </p:cNvPr>
          <p:cNvGrpSpPr/>
          <p:nvPr/>
        </p:nvGrpSpPr>
        <p:grpSpPr>
          <a:xfrm rot="804169">
            <a:off x="9867814" y="869903"/>
            <a:ext cx="3610934" cy="4350587"/>
            <a:chOff x="5604597" y="889866"/>
            <a:chExt cx="2943225" cy="2786063"/>
          </a:xfrm>
        </p:grpSpPr>
        <p:pic>
          <p:nvPicPr>
            <p:cNvPr id="12" name="Picture 5" descr="Cover">
              <a:extLst>
                <a:ext uri="{FF2B5EF4-FFF2-40B4-BE49-F238E27FC236}">
                  <a16:creationId xmlns:a16="http://schemas.microsoft.com/office/drawing/2014/main" xmlns="" id="{46F75666-5528-48CB-B370-CAACC43B8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597" y="889866"/>
              <a:ext cx="2943225" cy="27860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6D9F084E-104C-4029-8167-CC2BD4F491EA}"/>
                </a:ext>
              </a:extLst>
            </p:cNvPr>
            <p:cNvSpPr/>
            <p:nvPr/>
          </p:nvSpPr>
          <p:spPr>
            <a:xfrm>
              <a:off x="7685314" y="1001486"/>
              <a:ext cx="370115" cy="293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grpSp>
      <p:pic>
        <p:nvPicPr>
          <p:cNvPr id="14" name="Picture 4" descr="Cover">
            <a:extLst>
              <a:ext uri="{FF2B5EF4-FFF2-40B4-BE49-F238E27FC236}">
                <a16:creationId xmlns:a16="http://schemas.microsoft.com/office/drawing/2014/main" xmlns="" id="{1A227E90-D17C-49A3-BC88-9E0837255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537" y="3162250"/>
            <a:ext cx="4823295" cy="352250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341;p46">
            <a:extLst>
              <a:ext uri="{FF2B5EF4-FFF2-40B4-BE49-F238E27FC236}">
                <a16:creationId xmlns:a16="http://schemas.microsoft.com/office/drawing/2014/main" xmlns="" id="{EEE14460-3FDD-416B-B56A-38F661EE3515}"/>
              </a:ext>
            </a:extLst>
          </p:cNvPr>
          <p:cNvSpPr txBox="1">
            <a:spLocks noGrp="1"/>
          </p:cNvSpPr>
          <p:nvPr/>
        </p:nvSpPr>
        <p:spPr>
          <a:xfrm>
            <a:off x="6925913" y="4443269"/>
            <a:ext cx="4224812" cy="1168805"/>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altLang="en-GB" sz="6300" b="1" dirty="0" err="1">
                <a:solidFill>
                  <a:srgbClr val="FF0000"/>
                </a:solidFill>
                <a:latin typeface="Times New Roman" panose="02020603050405020304" pitchFamily="18" charset="0"/>
                <a:ea typeface="思源黑体 Medium" panose="020B0600000000000000" charset="-122"/>
                <a:cs typeface="Times New Roman" panose="02020603050405020304" pitchFamily="18" charset="0"/>
              </a:rPr>
              <a:t>Mục</a:t>
            </a:r>
            <a:r>
              <a:rPr lang="en-US" altLang="en-GB" sz="63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rPr>
              <a:t> </a:t>
            </a:r>
            <a:r>
              <a:rPr lang="en-US" altLang="en-GB" sz="6300" b="1" dirty="0" err="1">
                <a:solidFill>
                  <a:srgbClr val="FF0000"/>
                </a:solidFill>
                <a:latin typeface="Times New Roman" panose="02020603050405020304" pitchFamily="18" charset="0"/>
                <a:ea typeface="思源黑体 Medium" panose="020B0600000000000000" charset="-122"/>
                <a:cs typeface="Times New Roman" panose="02020603050405020304" pitchFamily="18" charset="0"/>
              </a:rPr>
              <a:t>tiêu</a:t>
            </a:r>
            <a:endParaRPr lang="en-US" altLang="en-GB" sz="63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16" name="Rectangle 15">
            <a:extLst>
              <a:ext uri="{FF2B5EF4-FFF2-40B4-BE49-F238E27FC236}">
                <a16:creationId xmlns:a16="http://schemas.microsoft.com/office/drawing/2014/main" xmlns="" id="{3626C703-0E17-44AF-A2F0-AA7D5386FEAA}"/>
              </a:ext>
            </a:extLst>
          </p:cNvPr>
          <p:cNvSpPr/>
          <p:nvPr/>
        </p:nvSpPr>
        <p:spPr>
          <a:xfrm>
            <a:off x="13335767" y="1431221"/>
            <a:ext cx="3378257" cy="2862322"/>
          </a:xfrm>
          <a:prstGeom prst="rect">
            <a:avLst/>
          </a:prstGeom>
          <a:ln w="60325">
            <a:solidFill>
              <a:srgbClr val="FF6C0D"/>
            </a:solidFill>
          </a:ln>
        </p:spPr>
        <p:txBody>
          <a:bodyPr wrap="square">
            <a:spAutoFit/>
          </a:bodyPr>
          <a:lstStyle/>
          <a:p>
            <a:r>
              <a:rPr lang="en-US" sz="3600" dirty="0">
                <a:latin typeface="Times New Roman" panose="02020603050405020304" pitchFamily="18" charset="0"/>
                <a:cs typeface="Times New Roman" panose="02020603050405020304" pitchFamily="18" charset="0"/>
              </a:rPr>
              <a:t>Tính được diện tích của mặt cầu và thể tích của hình cầu.</a:t>
            </a:r>
          </a:p>
          <a:p>
            <a:pPr marL="514350" indent="-514350" algn="just">
              <a:buFontTx/>
              <a:buChar char="-"/>
            </a:pPr>
            <a:endParaRPr lang="en-US" sz="36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77D3280A-1FF6-4BD9-B9B3-0FB0F3F9ACA5}"/>
              </a:ext>
            </a:extLst>
          </p:cNvPr>
          <p:cNvSpPr/>
          <p:nvPr/>
        </p:nvSpPr>
        <p:spPr>
          <a:xfrm>
            <a:off x="12573076" y="5164813"/>
            <a:ext cx="4438878" cy="4154984"/>
          </a:xfrm>
          <a:prstGeom prst="rect">
            <a:avLst/>
          </a:prstGeom>
          <a:ln w="76200">
            <a:solidFill>
              <a:srgbClr val="E5C10F"/>
            </a:solidFill>
          </a:ln>
        </p:spPr>
        <p:txBody>
          <a:bodyPr wrap="square">
            <a:spAutoFit/>
          </a:bodyPr>
          <a:lstStyle/>
          <a:p>
            <a:r>
              <a:rPr lang="en-US" sz="4400" dirty="0">
                <a:latin typeface="Times New Roman" panose="02020603050405020304" pitchFamily="18" charset="0"/>
                <a:cs typeface="Times New Roman" panose="02020603050405020304" pitchFamily="18" charset="0"/>
              </a:rPr>
              <a:t>– Giải quyết được một số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đề thực </a:t>
            </a: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với việc tính diện tích xung quanh và thể tích của hình cầu.</a:t>
            </a:r>
          </a:p>
        </p:txBody>
      </p:sp>
      <p:sp>
        <p:nvSpPr>
          <p:cNvPr id="18" name="Rectangle 17">
            <a:extLst>
              <a:ext uri="{FF2B5EF4-FFF2-40B4-BE49-F238E27FC236}">
                <a16:creationId xmlns:a16="http://schemas.microsoft.com/office/drawing/2014/main" xmlns="" id="{F1055F5F-15BE-40EB-B693-05E4DC49148E}"/>
              </a:ext>
            </a:extLst>
          </p:cNvPr>
          <p:cNvSpPr/>
          <p:nvPr/>
        </p:nvSpPr>
        <p:spPr>
          <a:xfrm>
            <a:off x="1003661" y="5983119"/>
            <a:ext cx="4084661" cy="1754326"/>
          </a:xfrm>
          <a:prstGeom prst="rect">
            <a:avLst/>
          </a:prstGeom>
          <a:ln w="60325">
            <a:solidFill>
              <a:srgbClr val="479F73"/>
            </a:solidFill>
          </a:ln>
        </p:spPr>
        <p:txBody>
          <a:bodyPr wrap="square">
            <a:spAutoFit/>
          </a:bodyPr>
          <a:lstStyle/>
          <a:p>
            <a:r>
              <a:rPr lang="en-US" sz="3600" dirty="0">
                <a:latin typeface="Times New Roman" panose="02020603050405020304" pitchFamily="18" charset="0"/>
                <a:cs typeface="Times New Roman" panose="02020603050405020304" pitchFamily="18" charset="0"/>
              </a:rPr>
              <a:t>– Nhận biết được phần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của mặt phẳng và hình cầu.</a:t>
            </a:r>
          </a:p>
        </p:txBody>
      </p:sp>
      <p:sp>
        <p:nvSpPr>
          <p:cNvPr id="19" name="Rectangle 18">
            <a:extLst>
              <a:ext uri="{FF2B5EF4-FFF2-40B4-BE49-F238E27FC236}">
                <a16:creationId xmlns:a16="http://schemas.microsoft.com/office/drawing/2014/main" xmlns="" id="{AB22B61E-FFB5-465B-BA95-B88E9BF0FA76}"/>
              </a:ext>
            </a:extLst>
          </p:cNvPr>
          <p:cNvSpPr/>
          <p:nvPr/>
        </p:nvSpPr>
        <p:spPr>
          <a:xfrm>
            <a:off x="1408493" y="1227179"/>
            <a:ext cx="4002200" cy="2308324"/>
          </a:xfrm>
          <a:prstGeom prst="rect">
            <a:avLst/>
          </a:prstGeom>
          <a:ln w="60325">
            <a:solidFill>
              <a:srgbClr val="45AFC9"/>
            </a:solidFill>
          </a:ln>
        </p:spPr>
        <p:txBody>
          <a:bodyPr wrap="square">
            <a:spAutoFit/>
          </a:bodyPr>
          <a:lstStyle/>
          <a:p>
            <a:r>
              <a:rPr lang="en-US" sz="3600" dirty="0">
                <a:latin typeface="Times New Roman" panose="02020603050405020304" pitchFamily="18" charset="0"/>
                <a:cs typeface="Times New Roman" panose="02020603050405020304" pitchFamily="18" charset="0"/>
              </a:rPr>
              <a:t>- Mô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được tâm, bán kính của hình cầu, tạo lập được hình cầu, mặt cầu.</a:t>
            </a:r>
          </a:p>
        </p:txBody>
      </p:sp>
    </p:spTree>
    <p:extLst>
      <p:ext uri="{BB962C8B-B14F-4D97-AF65-F5344CB8AC3E}">
        <p14:creationId xmlns:p14="http://schemas.microsoft.com/office/powerpoint/2010/main" val="2803473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0317" y="241610"/>
            <a:ext cx="17047367" cy="9688277"/>
          </a:xfrm>
          <a:prstGeom prst="rect">
            <a:avLst/>
          </a:prstGeom>
        </p:spPr>
      </p:pic>
      <p:sp>
        <p:nvSpPr>
          <p:cNvPr id="3" name="Sun 2">
            <a:extLst>
              <a:ext uri="{FF2B5EF4-FFF2-40B4-BE49-F238E27FC236}">
                <a16:creationId xmlns:a16="http://schemas.microsoft.com/office/drawing/2014/main" xmlns="" id="{6437E96C-B4D7-4CA6-90EE-43A5C748EF9C}"/>
              </a:ext>
            </a:extLst>
          </p:cNvPr>
          <p:cNvSpPr/>
          <p:nvPr/>
        </p:nvSpPr>
        <p:spPr>
          <a:xfrm>
            <a:off x="2710542" y="1910444"/>
            <a:ext cx="6172200" cy="61722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8882743" y="3306722"/>
            <a:ext cx="6988457" cy="2862322"/>
          </a:xfrm>
          <a:prstGeom prst="rect">
            <a:avLst/>
          </a:prstGeom>
          <a:noFill/>
        </p:spPr>
        <p:txBody>
          <a:bodyPr wrap="square">
            <a:spAutoFit/>
          </a:bodyPr>
          <a:lstStyle/>
          <a:p>
            <a:pPr algn="ctr"/>
            <a:r>
              <a:rPr lang="en-US" sz="9000" b="1" dirty="0" err="1">
                <a:solidFill>
                  <a:srgbClr val="FF0000"/>
                </a:solidFill>
                <a:latin typeface="Times New Roman" panose="02020603050405020304" pitchFamily="18" charset="0"/>
                <a:ea typeface="Calibri" panose="020F0502020204030204" pitchFamily="34" charset="0"/>
              </a:rPr>
              <a:t>Hình</a:t>
            </a:r>
            <a:r>
              <a:rPr lang="en-US" sz="9000" b="1" dirty="0">
                <a:solidFill>
                  <a:srgbClr val="FF0000"/>
                </a:solidFill>
                <a:latin typeface="Times New Roman" panose="02020603050405020304" pitchFamily="18" charset="0"/>
                <a:ea typeface="Calibri" panose="020F0502020204030204" pitchFamily="34" charset="0"/>
              </a:rPr>
              <a:t> </a:t>
            </a:r>
            <a:r>
              <a:rPr lang="en-US" sz="9000" b="1" dirty="0" err="1">
                <a:solidFill>
                  <a:srgbClr val="FF0000"/>
                </a:solidFill>
                <a:latin typeface="Times New Roman" panose="02020603050405020304" pitchFamily="18" charset="0"/>
                <a:ea typeface="Calibri" panose="020F0502020204030204" pitchFamily="34" charset="0"/>
              </a:rPr>
              <a:t>thành</a:t>
            </a:r>
            <a:r>
              <a:rPr lang="en-US" sz="9000" b="1" dirty="0">
                <a:solidFill>
                  <a:srgbClr val="FF0000"/>
                </a:solidFill>
                <a:latin typeface="Times New Roman" panose="02020603050405020304" pitchFamily="18" charset="0"/>
                <a:ea typeface="Calibri" panose="020F0502020204030204" pitchFamily="34" charset="0"/>
              </a:rPr>
              <a:t> </a:t>
            </a:r>
            <a:r>
              <a:rPr lang="en-US" sz="9000" b="1" dirty="0" err="1">
                <a:solidFill>
                  <a:srgbClr val="FF0000"/>
                </a:solidFill>
                <a:latin typeface="Times New Roman" panose="02020603050405020304" pitchFamily="18" charset="0"/>
                <a:ea typeface="Calibri" panose="020F0502020204030204" pitchFamily="34" charset="0"/>
              </a:rPr>
              <a:t>kiến</a:t>
            </a:r>
            <a:r>
              <a:rPr lang="en-US" sz="9000" b="1" dirty="0">
                <a:solidFill>
                  <a:srgbClr val="FF0000"/>
                </a:solidFill>
                <a:latin typeface="Times New Roman" panose="02020603050405020304" pitchFamily="18" charset="0"/>
                <a:ea typeface="Calibri" panose="020F0502020204030204" pitchFamily="34" charset="0"/>
              </a:rPr>
              <a:t> </a:t>
            </a:r>
            <a:r>
              <a:rPr lang="en-US" sz="9000" b="1" dirty="0" err="1">
                <a:solidFill>
                  <a:srgbClr val="FF0000"/>
                </a:solidFill>
                <a:latin typeface="Times New Roman" panose="02020603050405020304" pitchFamily="18" charset="0"/>
                <a:ea typeface="Calibri" panose="020F0502020204030204" pitchFamily="34" charset="0"/>
              </a:rPr>
              <a:t>thức</a:t>
            </a:r>
            <a:endParaRPr lang="en-US" sz="90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142306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217425" y="3390900"/>
              <a:ext cx="4613764"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HÌNH CẦU </a:t>
              </a:r>
              <a:endParaRPr kumimoji="0" lang="en-US" sz="55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4" descr="C:\Users\PC\Pictures\1qaz.jpg">
            <a:extLst>
              <a:ext uri="{FF2B5EF4-FFF2-40B4-BE49-F238E27FC236}">
                <a16:creationId xmlns:a16="http://schemas.microsoft.com/office/drawing/2014/main" xmlns="" id="{2593B984-F25F-433E-93F6-E1A7B5E57CCF}"/>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1506238" y="2635744"/>
            <a:ext cx="8486733" cy="6541452"/>
          </a:xfrm>
          <a:prstGeom prst="rect">
            <a:avLst/>
          </a:prstGeom>
          <a:noFill/>
          <a:ln w="9525">
            <a:noFill/>
            <a:miter lim="800000"/>
            <a:headEnd/>
            <a:tailEnd/>
          </a:ln>
        </p:spPr>
      </p:pic>
      <p:pic>
        <p:nvPicPr>
          <p:cNvPr id="6" name="Picture 6"/>
          <p:cNvPicPr>
            <a:picLocks noChangeAspect="1"/>
          </p:cNvPicPr>
          <p:nvPr/>
        </p:nvPicPr>
        <p:blipFill>
          <a:blip r:embed="rId5"/>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6"/>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2104925" y="443981"/>
            <a:ext cx="14600321" cy="2123658"/>
          </a:xfrm>
          <a:prstGeom prst="rect">
            <a:avLst/>
          </a:prstGeom>
          <a:noFill/>
        </p:spPr>
        <p:txBody>
          <a:bodyPr wrap="square">
            <a:spAutoFit/>
          </a:bodyPr>
          <a:lstStyle/>
          <a:p>
            <a:pPr algn="just">
              <a:spcAft>
                <a:spcPts val="800"/>
              </a:spcAft>
            </a:pPr>
            <a:r>
              <a:rPr lang="vi-VN" sz="4400" b="1" kern="100" dirty="0">
                <a:latin typeface="+mj-lt"/>
                <a:ea typeface="Times New Roman" panose="02020603050405020304" pitchFamily="18" charset="0"/>
                <a:cs typeface="Times New Roman" panose="02020603050405020304" pitchFamily="18" charset="0"/>
              </a:rPr>
              <a:t>Cho tấm bia có dạng nửa hình tròn tâm O và đường kính AB cố định (Hình </a:t>
            </a:r>
            <a:r>
              <a:rPr lang="en-US" sz="4400" b="1" kern="100" dirty="0">
                <a:latin typeface="Times New Roman" panose="02020603050405020304" pitchFamily="18" charset="0"/>
                <a:ea typeface="Times New Roman" panose="02020603050405020304" pitchFamily="18" charset="0"/>
                <a:cs typeface="Times New Roman" panose="02020603050405020304" pitchFamily="18" charset="0"/>
              </a:rPr>
              <a:t>1</a:t>
            </a:r>
            <a:r>
              <a:rPr lang="vi-VN" sz="4400" b="1" kern="100" dirty="0">
                <a:latin typeface="+mj-lt"/>
                <a:ea typeface="Times New Roman" panose="02020603050405020304" pitchFamily="18" charset="0"/>
                <a:cs typeface="Times New Roman" panose="02020603050405020304" pitchFamily="18" charset="0"/>
              </a:rPr>
              <a:t>a). Quay tấm bìa quanh đường kính AB thì hình tạo ra giống với vật thể quen thuộc nào?</a:t>
            </a:r>
            <a:endParaRPr lang="en-US" sz="3600" b="1" kern="100" dirty="0">
              <a:latin typeface="+mj-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01E3F9C3-F031-CB98-774D-A1CEF934FE62}"/>
              </a:ext>
            </a:extLst>
          </p:cNvPr>
          <p:cNvSpPr/>
          <p:nvPr/>
        </p:nvSpPr>
        <p:spPr>
          <a:xfrm>
            <a:off x="4016586" y="9245301"/>
            <a:ext cx="11447365" cy="769441"/>
          </a:xfrm>
          <a:prstGeom prst="rect">
            <a:avLst/>
          </a:prstGeom>
        </p:spPr>
        <p:txBody>
          <a:bodyPr wrap="none">
            <a:spAutoFit/>
          </a:bodyPr>
          <a:lstStyle/>
          <a:p>
            <a:r>
              <a:rPr lang="en-US" sz="4400" b="1" dirty="0">
                <a:solidFill>
                  <a:prstClr val="black"/>
                </a:solidFill>
                <a:latin typeface="Times New Roman" panose="02020603050405020304" pitchFamily="18" charset="0"/>
                <a:cs typeface="Times New Roman" panose="02020603050405020304" pitchFamily="18" charset="0"/>
              </a:rPr>
              <a:t>Hình </a:t>
            </a:r>
            <a:r>
              <a:rPr lang="en-US" sz="4400" b="1" dirty="0" err="1">
                <a:solidFill>
                  <a:prstClr val="black"/>
                </a:solidFill>
                <a:latin typeface="Times New Roman" panose="02020603050405020304" pitchFamily="18" charset="0"/>
                <a:cs typeface="Times New Roman" panose="02020603050405020304" pitchFamily="18" charset="0"/>
              </a:rPr>
              <a:t>giống</a:t>
            </a:r>
            <a:r>
              <a:rPr lang="en-US" sz="4400" b="1" dirty="0">
                <a:solidFill>
                  <a:prstClr val="black"/>
                </a:solidFill>
                <a:latin typeface="Times New Roman" panose="02020603050405020304" pitchFamily="18" charset="0"/>
                <a:cs typeface="Times New Roman" panose="02020603050405020304" pitchFamily="18" charset="0"/>
              </a:rPr>
              <a:t> với: quả địa cầu, quả bóng, viên bi,</a:t>
            </a:r>
            <a:endParaRPr lang="en-US" sz="2400" b="1" dirty="0">
              <a:latin typeface="Times New Roman" panose="02020603050405020304" pitchFamily="18" charset="0"/>
              <a:cs typeface="Times New Roman" panose="02020603050405020304" pitchFamily="18" charset="0"/>
            </a:endParaRPr>
          </a:p>
        </p:txBody>
      </p:sp>
      <p:pic>
        <p:nvPicPr>
          <p:cNvPr id="10" name="Picture 33">
            <a:extLst>
              <a:ext uri="{FF2B5EF4-FFF2-40B4-BE49-F238E27FC236}">
                <a16:creationId xmlns:a16="http://schemas.microsoft.com/office/drawing/2014/main" xmlns="" id="{8605FC01-BAA7-4820-99D3-CA0E538E59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552" y="333996"/>
            <a:ext cx="1197373" cy="11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0" name="TextBox 29">
            <a:extLst>
              <a:ext uri="{FF2B5EF4-FFF2-40B4-BE49-F238E27FC236}">
                <a16:creationId xmlns:a16="http://schemas.microsoft.com/office/drawing/2014/main" xmlns="" id="{BDB02230-86B9-4CC9-BBDC-1F14CA3BFC04}"/>
              </a:ext>
            </a:extLst>
          </p:cNvPr>
          <p:cNvSpPr txBox="1"/>
          <p:nvPr/>
        </p:nvSpPr>
        <p:spPr>
          <a:xfrm>
            <a:off x="1676400" y="9245301"/>
            <a:ext cx="2302086"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cs typeface="Times New Roman" panose="02020603050405020304" pitchFamily="18" charset="0"/>
              </a:rPr>
              <a:t>Trả lời : </a:t>
            </a:r>
          </a:p>
        </p:txBody>
      </p:sp>
      <p:pic>
        <p:nvPicPr>
          <p:cNvPr id="11" name="Screen Recording 1">
            <a:hlinkClick r:id="" action="ppaction://media"/>
            <a:extLst>
              <a:ext uri="{FF2B5EF4-FFF2-40B4-BE49-F238E27FC236}">
                <a16:creationId xmlns:a16="http://schemas.microsoft.com/office/drawing/2014/main" xmlns="" id="{C9B7CBB6-CCA9-4914-884E-B83C42947DB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10800" y="3543300"/>
            <a:ext cx="5943600" cy="501865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0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100000">
                <p:cTn id="20" fill="hold" display="0">
                  <p:stCondLst>
                    <p:cond delay="indefinite"/>
                  </p:stCondLst>
                </p:cTn>
                <p:tgtEl>
                  <p:spTgt spid="11"/>
                </p:tgtEl>
              </p:cMediaNode>
            </p:video>
          </p:childTnLst>
        </p:cTn>
      </p:par>
    </p:tnLst>
    <p:bldLst>
      <p:bldP spid="4"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1454345" y="1801185"/>
            <a:ext cx="2561676" cy="7364945"/>
          </a:xfrm>
          <a:prstGeom prst="rect">
            <a:avLst/>
          </a:prstGeom>
        </p:spPr>
      </p:pic>
      <p:sp>
        <p:nvSpPr>
          <p:cNvPr id="4" name="TextBox 3"/>
          <p:cNvSpPr txBox="1"/>
          <p:nvPr/>
        </p:nvSpPr>
        <p:spPr>
          <a:xfrm>
            <a:off x="404624" y="205588"/>
            <a:ext cx="3616696" cy="769441"/>
          </a:xfrm>
          <a:prstGeom prst="rect">
            <a:avLst/>
          </a:prstGeom>
          <a:noFill/>
        </p:spPr>
        <p:txBody>
          <a:bodyPr wrap="none" rtlCol="0">
            <a:spAutoFit/>
          </a:bodyPr>
          <a:lstStyle/>
          <a:p>
            <a:r>
              <a:rPr lang="en-US" sz="4400" b="1" u="sng" dirty="0">
                <a:solidFill>
                  <a:srgbClr val="FF0000"/>
                </a:solidFill>
                <a:latin typeface="Times New Roman" panose="02020603050405020304" pitchFamily="18" charset="0"/>
                <a:cs typeface="Times New Roman" panose="02020603050405020304" pitchFamily="18" charset="0"/>
              </a:rPr>
              <a:t>1. HÌNH CẦU</a:t>
            </a:r>
          </a:p>
        </p:txBody>
      </p:sp>
      <p:graphicFrame>
        <p:nvGraphicFramePr>
          <p:cNvPr id="47" name="Object 46"/>
          <p:cNvGraphicFramePr>
            <a:graphicFrameLocks noChangeAspect="1"/>
          </p:cNvGraphicFramePr>
          <p:nvPr>
            <p:extLst>
              <p:ext uri="{D42A27DB-BD31-4B8C-83A1-F6EECF244321}">
                <p14:modId xmlns:p14="http://schemas.microsoft.com/office/powerpoint/2010/main" val="2064788701"/>
              </p:ext>
            </p:extLst>
          </p:nvPr>
        </p:nvGraphicFramePr>
        <p:xfrm>
          <a:off x="13812515" y="9205444"/>
          <a:ext cx="638175" cy="640556"/>
        </p:xfrm>
        <a:graphic>
          <a:graphicData uri="http://schemas.openxmlformats.org/presentationml/2006/ole">
            <mc:AlternateContent xmlns:mc="http://schemas.openxmlformats.org/markup-compatibility/2006">
              <mc:Choice xmlns:v="urn:schemas-microsoft-com:vml" Requires="v">
                <p:oleObj spid="_x0000_s1054" name="Equation" r:id="rId4" imgW="164880" imgH="164880" progId="Equation.DSMT4">
                  <p:embed/>
                </p:oleObj>
              </mc:Choice>
              <mc:Fallback>
                <p:oleObj name="Equation" r:id="rId4" imgW="164880" imgH="164880" progId="Equation.DSMT4">
                  <p:embed/>
                  <p:pic>
                    <p:nvPicPr>
                      <p:cNvPr id="47" name="Object 46"/>
                      <p:cNvPicPr/>
                      <p:nvPr/>
                    </p:nvPicPr>
                    <p:blipFill>
                      <a:blip r:embed="rId5"/>
                      <a:stretch>
                        <a:fillRect/>
                      </a:stretch>
                    </p:blipFill>
                    <p:spPr>
                      <a:xfrm>
                        <a:off x="13812515" y="9205444"/>
                        <a:ext cx="638175" cy="640556"/>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2141341065"/>
              </p:ext>
            </p:extLst>
          </p:nvPr>
        </p:nvGraphicFramePr>
        <p:xfrm>
          <a:off x="14108098" y="5054600"/>
          <a:ext cx="590550" cy="639763"/>
        </p:xfrm>
        <a:graphic>
          <a:graphicData uri="http://schemas.openxmlformats.org/presentationml/2006/ole">
            <mc:AlternateContent xmlns:mc="http://schemas.openxmlformats.org/markup-compatibility/2006">
              <mc:Choice xmlns:v="urn:schemas-microsoft-com:vml" Requires="v">
                <p:oleObj spid="_x0000_s1055" name="Equation" r:id="rId6" imgW="152280" imgH="164880" progId="Equation.DSMT4">
                  <p:embed/>
                </p:oleObj>
              </mc:Choice>
              <mc:Fallback>
                <p:oleObj name="Equation" r:id="rId6" imgW="152280" imgH="164880" progId="Equation.DSMT4">
                  <p:embed/>
                  <p:pic>
                    <p:nvPicPr>
                      <p:cNvPr id="48" name="Object 47"/>
                      <p:cNvPicPr/>
                      <p:nvPr/>
                    </p:nvPicPr>
                    <p:blipFill>
                      <a:blip r:embed="rId7"/>
                      <a:stretch>
                        <a:fillRect/>
                      </a:stretch>
                    </p:blipFill>
                    <p:spPr>
                      <a:xfrm>
                        <a:off x="14108098" y="5054600"/>
                        <a:ext cx="590550" cy="639763"/>
                      </a:xfrm>
                      <a:prstGeom prst="rect">
                        <a:avLst/>
                      </a:prstGeom>
                    </p:spPr>
                  </p:pic>
                </p:oleObj>
              </mc:Fallback>
            </mc:AlternateContent>
          </a:graphicData>
        </a:graphic>
      </p:graphicFrame>
      <p:sp>
        <p:nvSpPr>
          <p:cNvPr id="50" name="TextBox 49"/>
          <p:cNvSpPr txBox="1"/>
          <p:nvPr/>
        </p:nvSpPr>
        <p:spPr>
          <a:xfrm>
            <a:off x="1375784" y="3372458"/>
            <a:ext cx="857609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Nửa</a:t>
            </a:r>
            <a:r>
              <a:rPr lang="en-US" sz="4400" i="1" dirty="0">
                <a:solidFill>
                  <a:srgbClr val="FF0000"/>
                </a:solidFill>
                <a:latin typeface="Times New Roman" panose="02020603050405020304" pitchFamily="18" charset="0"/>
                <a:cs typeface="Times New Roman" panose="02020603050405020304" pitchFamily="18" charset="0"/>
              </a:rPr>
              <a:t> đường tròn </a:t>
            </a:r>
            <a:r>
              <a:rPr lang="en-US" sz="4400" dirty="0">
                <a:latin typeface="Times New Roman" panose="02020603050405020304" pitchFamily="18" charset="0"/>
                <a:cs typeface="Times New Roman" panose="02020603050405020304" pitchFamily="18" charset="0"/>
              </a:rPr>
              <a:t>trong phép quay nói trên tạo nên</a:t>
            </a:r>
            <a:r>
              <a:rPr lang="en-US" sz="4400" dirty="0">
                <a:solidFill>
                  <a:schemeClr val="bg1"/>
                </a:solidFill>
                <a:latin typeface="Times New Roman" panose="02020603050405020304" pitchFamily="18" charset="0"/>
                <a:cs typeface="Times New Roman" panose="02020603050405020304" pitchFamily="18" charset="0"/>
              </a:rPr>
              <a:t> </a:t>
            </a:r>
            <a:r>
              <a:rPr lang="en-US" sz="4400" b="1" i="1" dirty="0">
                <a:solidFill>
                  <a:srgbClr val="FF0000"/>
                </a:solidFill>
                <a:latin typeface="Times New Roman" panose="02020603050405020304" pitchFamily="18" charset="0"/>
                <a:cs typeface="Times New Roman" panose="02020603050405020304" pitchFamily="18" charset="0"/>
              </a:rPr>
              <a:t>mặt cầu</a:t>
            </a:r>
            <a:r>
              <a:rPr lang="en-US" sz="4400" dirty="0">
                <a:solidFill>
                  <a:srgbClr val="FF0000"/>
                </a:solidFill>
                <a:latin typeface="Times New Roman" panose="02020603050405020304" pitchFamily="18" charset="0"/>
                <a:cs typeface="Times New Roman" panose="02020603050405020304" pitchFamily="18" charset="0"/>
              </a:rPr>
              <a:t> </a:t>
            </a:r>
          </a:p>
        </p:txBody>
      </p:sp>
      <p:sp>
        <p:nvSpPr>
          <p:cNvPr id="51" name="TextBox 50"/>
          <p:cNvSpPr txBox="1"/>
          <p:nvPr/>
        </p:nvSpPr>
        <p:spPr>
          <a:xfrm>
            <a:off x="1261628" y="4917185"/>
            <a:ext cx="8210748" cy="2002023"/>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O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R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bán</a:t>
            </a:r>
            <a:r>
              <a:rPr lang="en-US" sz="4400" b="1" i="1" dirty="0">
                <a:solidFill>
                  <a:srgbClr val="FFFF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kính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465104" y="1246024"/>
            <a:ext cx="9642138"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quay </a:t>
            </a:r>
            <a:r>
              <a:rPr lang="en-US" sz="4400" i="1" dirty="0" err="1">
                <a:solidFill>
                  <a:srgbClr val="FF0000"/>
                </a:solidFill>
                <a:latin typeface="Times New Roman" panose="02020603050405020304" pitchFamily="18" charset="0"/>
                <a:cs typeface="Times New Roman" panose="02020603050405020304" pitchFamily="18" charset="0"/>
              </a:rPr>
              <a:t>nửa</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hình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tròn</a:t>
            </a:r>
            <a:r>
              <a:rPr lang="en-US" sz="4400" i="1" dirty="0">
                <a:solidFill>
                  <a:srgbClr val="FF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O,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R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AB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hình</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cầu</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6" name="Oval 331"/>
          <p:cNvSpPr>
            <a:spLocks noChangeArrowheads="1"/>
          </p:cNvSpPr>
          <p:nvPr/>
        </p:nvSpPr>
        <p:spPr bwMode="auto">
          <a:xfrm>
            <a:off x="10271110" y="1684243"/>
            <a:ext cx="7498557" cy="7481888"/>
          </a:xfrm>
          <a:prstGeom prst="ellipse">
            <a:avLst/>
          </a:prstGeom>
          <a:noFill/>
          <a:ln w="476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200" dirty="0">
              <a:latin typeface="Times New Roman" panose="02020603050405020304" pitchFamily="18" charset="0"/>
              <a:cs typeface="Times New Roman" panose="02020603050405020304" pitchFamily="18" charset="0"/>
            </a:endParaRPr>
          </a:p>
        </p:txBody>
      </p:sp>
      <p:sp>
        <p:nvSpPr>
          <p:cNvPr id="7" name="Freeform 332"/>
          <p:cNvSpPr>
            <a:spLocks/>
          </p:cNvSpPr>
          <p:nvPr/>
        </p:nvSpPr>
        <p:spPr bwMode="auto">
          <a:xfrm>
            <a:off x="10899760" y="1684243"/>
            <a:ext cx="3150395" cy="7481888"/>
          </a:xfrm>
          <a:custGeom>
            <a:avLst/>
            <a:gdLst>
              <a:gd name="T0" fmla="*/ 1323 w 1323"/>
              <a:gd name="T1" fmla="*/ 3142 h 3142"/>
              <a:gd name="T2" fmla="*/ 316 w 1323"/>
              <a:gd name="T3" fmla="*/ 995 h 3142"/>
              <a:gd name="T4" fmla="*/ 1298 w 1323"/>
              <a:gd name="T5" fmla="*/ 0 h 3142"/>
            </a:gdLst>
            <a:ahLst/>
            <a:cxnLst>
              <a:cxn ang="0">
                <a:pos x="T0" y="T1"/>
              </a:cxn>
              <a:cxn ang="0">
                <a:pos x="T2" y="T3"/>
              </a:cxn>
              <a:cxn ang="0">
                <a:pos x="T4" y="T5"/>
              </a:cxn>
            </a:cxnLst>
            <a:rect l="0" t="0" r="r" b="b"/>
            <a:pathLst>
              <a:path w="1323" h="3142">
                <a:moveTo>
                  <a:pt x="1323" y="3142"/>
                </a:moveTo>
                <a:cubicBezTo>
                  <a:pt x="451" y="2827"/>
                  <a:pt x="0" y="1865"/>
                  <a:pt x="316" y="995"/>
                </a:cubicBezTo>
                <a:cubicBezTo>
                  <a:pt x="483" y="537"/>
                  <a:pt x="842" y="173"/>
                  <a:pt x="1298" y="0"/>
                </a:cubicBezTo>
              </a:path>
            </a:pathLst>
          </a:custGeom>
          <a:noFill/>
          <a:ln w="476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grpSp>
        <p:nvGrpSpPr>
          <p:cNvPr id="9" name="Group 338"/>
          <p:cNvGrpSpPr>
            <a:grpSpLocks/>
          </p:cNvGrpSpPr>
          <p:nvPr/>
        </p:nvGrpSpPr>
        <p:grpSpPr bwMode="auto">
          <a:xfrm>
            <a:off x="10235390" y="3905948"/>
            <a:ext cx="7555707" cy="1583532"/>
            <a:chOff x="596" y="1608"/>
            <a:chExt cx="3173" cy="665"/>
          </a:xfrm>
        </p:grpSpPr>
        <p:sp>
          <p:nvSpPr>
            <p:cNvPr id="17" name="Freeform 336"/>
            <p:cNvSpPr>
              <a:spLocks noEditPoints="1"/>
            </p:cNvSpPr>
            <p:nvPr/>
          </p:nvSpPr>
          <p:spPr bwMode="auto">
            <a:xfrm>
              <a:off x="602" y="1608"/>
              <a:ext cx="3167" cy="652"/>
            </a:xfrm>
            <a:custGeom>
              <a:avLst/>
              <a:gdLst>
                <a:gd name="T0" fmla="*/ 34 w 3167"/>
                <a:gd name="T1" fmla="*/ 560 h 652"/>
                <a:gd name="T2" fmla="*/ 70 w 3167"/>
                <a:gd name="T3" fmla="*/ 459 h 652"/>
                <a:gd name="T4" fmla="*/ 142 w 3167"/>
                <a:gd name="T5" fmla="*/ 407 h 652"/>
                <a:gd name="T6" fmla="*/ 101 w 3167"/>
                <a:gd name="T7" fmla="*/ 449 h 652"/>
                <a:gd name="T8" fmla="*/ 58 w 3167"/>
                <a:gd name="T9" fmla="*/ 477 h 652"/>
                <a:gd name="T10" fmla="*/ 186 w 3167"/>
                <a:gd name="T11" fmla="*/ 347 h 652"/>
                <a:gd name="T12" fmla="*/ 420 w 3167"/>
                <a:gd name="T13" fmla="*/ 212 h 652"/>
                <a:gd name="T14" fmla="*/ 410 w 3167"/>
                <a:gd name="T15" fmla="*/ 236 h 652"/>
                <a:gd name="T16" fmla="*/ 358 w 3167"/>
                <a:gd name="T17" fmla="*/ 261 h 652"/>
                <a:gd name="T18" fmla="*/ 607 w 3167"/>
                <a:gd name="T19" fmla="*/ 142 h 652"/>
                <a:gd name="T20" fmla="*/ 505 w 3167"/>
                <a:gd name="T21" fmla="*/ 177 h 652"/>
                <a:gd name="T22" fmla="*/ 786 w 3167"/>
                <a:gd name="T23" fmla="*/ 111 h 652"/>
                <a:gd name="T24" fmla="*/ 682 w 3167"/>
                <a:gd name="T25" fmla="*/ 138 h 652"/>
                <a:gd name="T26" fmla="*/ 890 w 3167"/>
                <a:gd name="T27" fmla="*/ 69 h 652"/>
                <a:gd name="T28" fmla="*/ 946 w 3167"/>
                <a:gd name="T29" fmla="*/ 77 h 652"/>
                <a:gd name="T30" fmla="*/ 894 w 3167"/>
                <a:gd name="T31" fmla="*/ 87 h 652"/>
                <a:gd name="T32" fmla="*/ 856 w 3167"/>
                <a:gd name="T33" fmla="*/ 95 h 652"/>
                <a:gd name="T34" fmla="*/ 1065 w 3167"/>
                <a:gd name="T35" fmla="*/ 39 h 652"/>
                <a:gd name="T36" fmla="*/ 1139 w 3167"/>
                <a:gd name="T37" fmla="*/ 47 h 652"/>
                <a:gd name="T38" fmla="*/ 1102 w 3167"/>
                <a:gd name="T39" fmla="*/ 52 h 652"/>
                <a:gd name="T40" fmla="*/ 1050 w 3167"/>
                <a:gd name="T41" fmla="*/ 59 h 652"/>
                <a:gd name="T42" fmla="*/ 1209 w 3167"/>
                <a:gd name="T43" fmla="*/ 21 h 652"/>
                <a:gd name="T44" fmla="*/ 1317 w 3167"/>
                <a:gd name="T45" fmla="*/ 11 h 652"/>
                <a:gd name="T46" fmla="*/ 1276 w 3167"/>
                <a:gd name="T47" fmla="*/ 33 h 652"/>
                <a:gd name="T48" fmla="*/ 1211 w 3167"/>
                <a:gd name="T49" fmla="*/ 39 h 652"/>
                <a:gd name="T50" fmla="*/ 1483 w 3167"/>
                <a:gd name="T51" fmla="*/ 2 h 652"/>
                <a:gd name="T52" fmla="*/ 1467 w 3167"/>
                <a:gd name="T53" fmla="*/ 21 h 652"/>
                <a:gd name="T54" fmla="*/ 1389 w 3167"/>
                <a:gd name="T55" fmla="*/ 7 h 652"/>
                <a:gd name="T56" fmla="*/ 1677 w 3167"/>
                <a:gd name="T57" fmla="*/ 19 h 652"/>
                <a:gd name="T58" fmla="*/ 1569 w 3167"/>
                <a:gd name="T59" fmla="*/ 19 h 652"/>
                <a:gd name="T60" fmla="*/ 1815 w 3167"/>
                <a:gd name="T61" fmla="*/ 6 h 652"/>
                <a:gd name="T62" fmla="*/ 1849 w 3167"/>
                <a:gd name="T63" fmla="*/ 26 h 652"/>
                <a:gd name="T64" fmla="*/ 1762 w 3167"/>
                <a:gd name="T65" fmla="*/ 21 h 652"/>
                <a:gd name="T66" fmla="*/ 1937 w 3167"/>
                <a:gd name="T67" fmla="*/ 14 h 652"/>
                <a:gd name="T68" fmla="*/ 2038 w 3167"/>
                <a:gd name="T69" fmla="*/ 24 h 652"/>
                <a:gd name="T70" fmla="*/ 1988 w 3167"/>
                <a:gd name="T71" fmla="*/ 37 h 652"/>
                <a:gd name="T72" fmla="*/ 1935 w 3167"/>
                <a:gd name="T73" fmla="*/ 32 h 652"/>
                <a:gd name="T74" fmla="*/ 2112 w 3167"/>
                <a:gd name="T75" fmla="*/ 33 h 652"/>
                <a:gd name="T76" fmla="*/ 2216 w 3167"/>
                <a:gd name="T77" fmla="*/ 49 h 652"/>
                <a:gd name="T78" fmla="*/ 2196 w 3167"/>
                <a:gd name="T79" fmla="*/ 64 h 652"/>
                <a:gd name="T80" fmla="*/ 2161 w 3167"/>
                <a:gd name="T81" fmla="*/ 59 h 652"/>
                <a:gd name="T82" fmla="*/ 2107 w 3167"/>
                <a:gd name="T83" fmla="*/ 51 h 652"/>
                <a:gd name="T84" fmla="*/ 2339 w 3167"/>
                <a:gd name="T85" fmla="*/ 73 h 652"/>
                <a:gd name="T86" fmla="*/ 2370 w 3167"/>
                <a:gd name="T87" fmla="*/ 98 h 652"/>
                <a:gd name="T88" fmla="*/ 2335 w 3167"/>
                <a:gd name="T89" fmla="*/ 90 h 652"/>
                <a:gd name="T90" fmla="*/ 2284 w 3167"/>
                <a:gd name="T91" fmla="*/ 80 h 652"/>
                <a:gd name="T92" fmla="*/ 2514 w 3167"/>
                <a:gd name="T93" fmla="*/ 116 h 652"/>
                <a:gd name="T94" fmla="*/ 2492 w 3167"/>
                <a:gd name="T95" fmla="*/ 128 h 652"/>
                <a:gd name="T96" fmla="*/ 2464 w 3167"/>
                <a:gd name="T97" fmla="*/ 102 h 652"/>
                <a:gd name="T98" fmla="*/ 2732 w 3167"/>
                <a:gd name="T99" fmla="*/ 210 h 652"/>
                <a:gd name="T100" fmla="*/ 2631 w 3167"/>
                <a:gd name="T101" fmla="*/ 173 h 652"/>
                <a:gd name="T102" fmla="*/ 2847 w 3167"/>
                <a:gd name="T103" fmla="*/ 245 h 652"/>
                <a:gd name="T104" fmla="*/ 2891 w 3167"/>
                <a:gd name="T105" fmla="*/ 290 h 652"/>
                <a:gd name="T106" fmla="*/ 2856 w 3167"/>
                <a:gd name="T107" fmla="*/ 270 h 652"/>
                <a:gd name="T108" fmla="*/ 2822 w 3167"/>
                <a:gd name="T109" fmla="*/ 252 h 652"/>
                <a:gd name="T110" fmla="*/ 2961 w 3167"/>
                <a:gd name="T111" fmla="*/ 315 h 652"/>
                <a:gd name="T112" fmla="*/ 3032 w 3167"/>
                <a:gd name="T113" fmla="*/ 397 h 652"/>
                <a:gd name="T114" fmla="*/ 2977 w 3167"/>
                <a:gd name="T115" fmla="*/ 348 h 652"/>
                <a:gd name="T116" fmla="*/ 3113 w 3167"/>
                <a:gd name="T117" fmla="*/ 463 h 652"/>
                <a:gd name="T118" fmla="*/ 3116 w 3167"/>
                <a:gd name="T119" fmla="*/ 501 h 652"/>
                <a:gd name="T120" fmla="*/ 3162 w 3167"/>
                <a:gd name="T121" fmla="*/ 60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7" h="652">
                  <a:moveTo>
                    <a:pt x="0" y="648"/>
                  </a:moveTo>
                  <a:lnTo>
                    <a:pt x="17" y="554"/>
                  </a:lnTo>
                  <a:lnTo>
                    <a:pt x="23" y="541"/>
                  </a:lnTo>
                  <a:lnTo>
                    <a:pt x="39" y="548"/>
                  </a:lnTo>
                  <a:lnTo>
                    <a:pt x="34" y="560"/>
                  </a:lnTo>
                  <a:lnTo>
                    <a:pt x="34" y="558"/>
                  </a:lnTo>
                  <a:lnTo>
                    <a:pt x="18" y="652"/>
                  </a:lnTo>
                  <a:lnTo>
                    <a:pt x="0" y="648"/>
                  </a:lnTo>
                  <a:close/>
                  <a:moveTo>
                    <a:pt x="58" y="477"/>
                  </a:moveTo>
                  <a:lnTo>
                    <a:pt x="70" y="459"/>
                  </a:lnTo>
                  <a:lnTo>
                    <a:pt x="88" y="437"/>
                  </a:lnTo>
                  <a:lnTo>
                    <a:pt x="105" y="418"/>
                  </a:lnTo>
                  <a:lnTo>
                    <a:pt x="123" y="400"/>
                  </a:lnTo>
                  <a:lnTo>
                    <a:pt x="130" y="394"/>
                  </a:lnTo>
                  <a:lnTo>
                    <a:pt x="142" y="407"/>
                  </a:lnTo>
                  <a:lnTo>
                    <a:pt x="135" y="413"/>
                  </a:lnTo>
                  <a:lnTo>
                    <a:pt x="135" y="413"/>
                  </a:lnTo>
                  <a:lnTo>
                    <a:pt x="118" y="431"/>
                  </a:lnTo>
                  <a:lnTo>
                    <a:pt x="118" y="430"/>
                  </a:lnTo>
                  <a:lnTo>
                    <a:pt x="101" y="449"/>
                  </a:lnTo>
                  <a:lnTo>
                    <a:pt x="101" y="449"/>
                  </a:lnTo>
                  <a:lnTo>
                    <a:pt x="84" y="470"/>
                  </a:lnTo>
                  <a:lnTo>
                    <a:pt x="85" y="470"/>
                  </a:lnTo>
                  <a:lnTo>
                    <a:pt x="73" y="487"/>
                  </a:lnTo>
                  <a:lnTo>
                    <a:pt x="58" y="477"/>
                  </a:lnTo>
                  <a:close/>
                  <a:moveTo>
                    <a:pt x="186" y="347"/>
                  </a:moveTo>
                  <a:lnTo>
                    <a:pt x="276" y="287"/>
                  </a:lnTo>
                  <a:lnTo>
                    <a:pt x="286" y="302"/>
                  </a:lnTo>
                  <a:lnTo>
                    <a:pt x="196" y="362"/>
                  </a:lnTo>
                  <a:lnTo>
                    <a:pt x="186" y="347"/>
                  </a:lnTo>
                  <a:close/>
                  <a:moveTo>
                    <a:pt x="339" y="251"/>
                  </a:moveTo>
                  <a:lnTo>
                    <a:pt x="350" y="245"/>
                  </a:lnTo>
                  <a:lnTo>
                    <a:pt x="367" y="237"/>
                  </a:lnTo>
                  <a:lnTo>
                    <a:pt x="402" y="220"/>
                  </a:lnTo>
                  <a:lnTo>
                    <a:pt x="420" y="212"/>
                  </a:lnTo>
                  <a:lnTo>
                    <a:pt x="438" y="205"/>
                  </a:lnTo>
                  <a:lnTo>
                    <a:pt x="445" y="221"/>
                  </a:lnTo>
                  <a:lnTo>
                    <a:pt x="427" y="229"/>
                  </a:lnTo>
                  <a:lnTo>
                    <a:pt x="427" y="229"/>
                  </a:lnTo>
                  <a:lnTo>
                    <a:pt x="410" y="236"/>
                  </a:lnTo>
                  <a:lnTo>
                    <a:pt x="410" y="236"/>
                  </a:lnTo>
                  <a:lnTo>
                    <a:pt x="375" y="253"/>
                  </a:lnTo>
                  <a:lnTo>
                    <a:pt x="375" y="253"/>
                  </a:lnTo>
                  <a:lnTo>
                    <a:pt x="358" y="261"/>
                  </a:lnTo>
                  <a:lnTo>
                    <a:pt x="358" y="261"/>
                  </a:lnTo>
                  <a:lnTo>
                    <a:pt x="348" y="267"/>
                  </a:lnTo>
                  <a:lnTo>
                    <a:pt x="339" y="251"/>
                  </a:lnTo>
                  <a:close/>
                  <a:moveTo>
                    <a:pt x="505" y="177"/>
                  </a:moveTo>
                  <a:lnTo>
                    <a:pt x="507" y="177"/>
                  </a:lnTo>
                  <a:lnTo>
                    <a:pt x="607" y="142"/>
                  </a:lnTo>
                  <a:lnTo>
                    <a:pt x="613" y="159"/>
                  </a:lnTo>
                  <a:lnTo>
                    <a:pt x="513" y="194"/>
                  </a:lnTo>
                  <a:lnTo>
                    <a:pt x="513" y="193"/>
                  </a:lnTo>
                  <a:lnTo>
                    <a:pt x="511" y="194"/>
                  </a:lnTo>
                  <a:lnTo>
                    <a:pt x="505" y="177"/>
                  </a:lnTo>
                  <a:close/>
                  <a:moveTo>
                    <a:pt x="677" y="121"/>
                  </a:moveTo>
                  <a:lnTo>
                    <a:pt x="716" y="110"/>
                  </a:lnTo>
                  <a:lnTo>
                    <a:pt x="734" y="105"/>
                  </a:lnTo>
                  <a:lnTo>
                    <a:pt x="781" y="93"/>
                  </a:lnTo>
                  <a:lnTo>
                    <a:pt x="786" y="111"/>
                  </a:lnTo>
                  <a:lnTo>
                    <a:pt x="738" y="122"/>
                  </a:lnTo>
                  <a:lnTo>
                    <a:pt x="738" y="122"/>
                  </a:lnTo>
                  <a:lnTo>
                    <a:pt x="721" y="127"/>
                  </a:lnTo>
                  <a:lnTo>
                    <a:pt x="721" y="127"/>
                  </a:lnTo>
                  <a:lnTo>
                    <a:pt x="682" y="138"/>
                  </a:lnTo>
                  <a:lnTo>
                    <a:pt x="677" y="121"/>
                  </a:lnTo>
                  <a:close/>
                  <a:moveTo>
                    <a:pt x="852" y="77"/>
                  </a:moveTo>
                  <a:lnTo>
                    <a:pt x="856" y="76"/>
                  </a:lnTo>
                  <a:lnTo>
                    <a:pt x="873" y="73"/>
                  </a:lnTo>
                  <a:lnTo>
                    <a:pt x="890" y="69"/>
                  </a:lnTo>
                  <a:lnTo>
                    <a:pt x="925" y="62"/>
                  </a:lnTo>
                  <a:lnTo>
                    <a:pt x="943" y="59"/>
                  </a:lnTo>
                  <a:lnTo>
                    <a:pt x="958" y="56"/>
                  </a:lnTo>
                  <a:lnTo>
                    <a:pt x="961" y="74"/>
                  </a:lnTo>
                  <a:lnTo>
                    <a:pt x="946" y="77"/>
                  </a:lnTo>
                  <a:lnTo>
                    <a:pt x="946" y="76"/>
                  </a:lnTo>
                  <a:lnTo>
                    <a:pt x="929" y="80"/>
                  </a:lnTo>
                  <a:lnTo>
                    <a:pt x="929" y="80"/>
                  </a:lnTo>
                  <a:lnTo>
                    <a:pt x="894" y="87"/>
                  </a:lnTo>
                  <a:lnTo>
                    <a:pt x="894" y="87"/>
                  </a:lnTo>
                  <a:lnTo>
                    <a:pt x="877" y="90"/>
                  </a:lnTo>
                  <a:lnTo>
                    <a:pt x="877" y="90"/>
                  </a:lnTo>
                  <a:lnTo>
                    <a:pt x="859" y="94"/>
                  </a:lnTo>
                  <a:lnTo>
                    <a:pt x="859" y="94"/>
                  </a:lnTo>
                  <a:lnTo>
                    <a:pt x="856" y="95"/>
                  </a:lnTo>
                  <a:lnTo>
                    <a:pt x="852" y="77"/>
                  </a:lnTo>
                  <a:close/>
                  <a:moveTo>
                    <a:pt x="1030" y="44"/>
                  </a:moveTo>
                  <a:lnTo>
                    <a:pt x="1030" y="44"/>
                  </a:lnTo>
                  <a:lnTo>
                    <a:pt x="1047" y="41"/>
                  </a:lnTo>
                  <a:lnTo>
                    <a:pt x="1065" y="39"/>
                  </a:lnTo>
                  <a:lnTo>
                    <a:pt x="1100" y="34"/>
                  </a:lnTo>
                  <a:lnTo>
                    <a:pt x="1117" y="32"/>
                  </a:lnTo>
                  <a:lnTo>
                    <a:pt x="1135" y="29"/>
                  </a:lnTo>
                  <a:lnTo>
                    <a:pt x="1137" y="29"/>
                  </a:lnTo>
                  <a:lnTo>
                    <a:pt x="1139" y="47"/>
                  </a:lnTo>
                  <a:lnTo>
                    <a:pt x="1137" y="47"/>
                  </a:lnTo>
                  <a:lnTo>
                    <a:pt x="1137" y="47"/>
                  </a:lnTo>
                  <a:lnTo>
                    <a:pt x="1119" y="50"/>
                  </a:lnTo>
                  <a:lnTo>
                    <a:pt x="1119" y="50"/>
                  </a:lnTo>
                  <a:lnTo>
                    <a:pt x="1102" y="52"/>
                  </a:lnTo>
                  <a:lnTo>
                    <a:pt x="1102" y="52"/>
                  </a:lnTo>
                  <a:lnTo>
                    <a:pt x="1067" y="57"/>
                  </a:lnTo>
                  <a:lnTo>
                    <a:pt x="1067" y="57"/>
                  </a:lnTo>
                  <a:lnTo>
                    <a:pt x="1050" y="59"/>
                  </a:lnTo>
                  <a:lnTo>
                    <a:pt x="1050" y="59"/>
                  </a:lnTo>
                  <a:lnTo>
                    <a:pt x="1033" y="62"/>
                  </a:lnTo>
                  <a:lnTo>
                    <a:pt x="1033" y="62"/>
                  </a:lnTo>
                  <a:lnTo>
                    <a:pt x="1032" y="62"/>
                  </a:lnTo>
                  <a:lnTo>
                    <a:pt x="1030" y="44"/>
                  </a:lnTo>
                  <a:close/>
                  <a:moveTo>
                    <a:pt x="1209" y="21"/>
                  </a:moveTo>
                  <a:lnTo>
                    <a:pt x="1222" y="20"/>
                  </a:lnTo>
                  <a:lnTo>
                    <a:pt x="1257" y="16"/>
                  </a:lnTo>
                  <a:lnTo>
                    <a:pt x="1274" y="15"/>
                  </a:lnTo>
                  <a:lnTo>
                    <a:pt x="1291" y="13"/>
                  </a:lnTo>
                  <a:lnTo>
                    <a:pt x="1317" y="11"/>
                  </a:lnTo>
                  <a:lnTo>
                    <a:pt x="1318" y="29"/>
                  </a:lnTo>
                  <a:lnTo>
                    <a:pt x="1293" y="31"/>
                  </a:lnTo>
                  <a:lnTo>
                    <a:pt x="1293" y="31"/>
                  </a:lnTo>
                  <a:lnTo>
                    <a:pt x="1276" y="33"/>
                  </a:lnTo>
                  <a:lnTo>
                    <a:pt x="1276" y="33"/>
                  </a:lnTo>
                  <a:lnTo>
                    <a:pt x="1258" y="34"/>
                  </a:lnTo>
                  <a:lnTo>
                    <a:pt x="1258" y="34"/>
                  </a:lnTo>
                  <a:lnTo>
                    <a:pt x="1223" y="38"/>
                  </a:lnTo>
                  <a:lnTo>
                    <a:pt x="1224" y="38"/>
                  </a:lnTo>
                  <a:lnTo>
                    <a:pt x="1211" y="39"/>
                  </a:lnTo>
                  <a:lnTo>
                    <a:pt x="1209" y="21"/>
                  </a:lnTo>
                  <a:close/>
                  <a:moveTo>
                    <a:pt x="1389" y="7"/>
                  </a:moveTo>
                  <a:lnTo>
                    <a:pt x="1448" y="4"/>
                  </a:lnTo>
                  <a:lnTo>
                    <a:pt x="1466" y="3"/>
                  </a:lnTo>
                  <a:lnTo>
                    <a:pt x="1483" y="2"/>
                  </a:lnTo>
                  <a:lnTo>
                    <a:pt x="1497" y="2"/>
                  </a:lnTo>
                  <a:lnTo>
                    <a:pt x="1497" y="20"/>
                  </a:lnTo>
                  <a:lnTo>
                    <a:pt x="1484" y="20"/>
                  </a:lnTo>
                  <a:lnTo>
                    <a:pt x="1484" y="20"/>
                  </a:lnTo>
                  <a:lnTo>
                    <a:pt x="1467" y="21"/>
                  </a:lnTo>
                  <a:lnTo>
                    <a:pt x="1467" y="21"/>
                  </a:lnTo>
                  <a:lnTo>
                    <a:pt x="1449" y="22"/>
                  </a:lnTo>
                  <a:lnTo>
                    <a:pt x="1449" y="22"/>
                  </a:lnTo>
                  <a:lnTo>
                    <a:pt x="1390" y="25"/>
                  </a:lnTo>
                  <a:lnTo>
                    <a:pt x="1389" y="7"/>
                  </a:lnTo>
                  <a:close/>
                  <a:moveTo>
                    <a:pt x="1569" y="1"/>
                  </a:moveTo>
                  <a:lnTo>
                    <a:pt x="1623" y="0"/>
                  </a:lnTo>
                  <a:lnTo>
                    <a:pt x="1640" y="1"/>
                  </a:lnTo>
                  <a:lnTo>
                    <a:pt x="1678" y="1"/>
                  </a:lnTo>
                  <a:lnTo>
                    <a:pt x="1677" y="19"/>
                  </a:lnTo>
                  <a:lnTo>
                    <a:pt x="1640" y="19"/>
                  </a:lnTo>
                  <a:lnTo>
                    <a:pt x="1640" y="19"/>
                  </a:lnTo>
                  <a:lnTo>
                    <a:pt x="1623" y="18"/>
                  </a:lnTo>
                  <a:lnTo>
                    <a:pt x="1623" y="18"/>
                  </a:lnTo>
                  <a:lnTo>
                    <a:pt x="1569" y="19"/>
                  </a:lnTo>
                  <a:lnTo>
                    <a:pt x="1569" y="1"/>
                  </a:lnTo>
                  <a:close/>
                  <a:moveTo>
                    <a:pt x="1750" y="3"/>
                  </a:moveTo>
                  <a:lnTo>
                    <a:pt x="1762" y="3"/>
                  </a:lnTo>
                  <a:lnTo>
                    <a:pt x="1797" y="5"/>
                  </a:lnTo>
                  <a:lnTo>
                    <a:pt x="1815" y="6"/>
                  </a:lnTo>
                  <a:lnTo>
                    <a:pt x="1850" y="8"/>
                  </a:lnTo>
                  <a:lnTo>
                    <a:pt x="1858" y="8"/>
                  </a:lnTo>
                  <a:lnTo>
                    <a:pt x="1857" y="26"/>
                  </a:lnTo>
                  <a:lnTo>
                    <a:pt x="1849" y="26"/>
                  </a:lnTo>
                  <a:lnTo>
                    <a:pt x="1849" y="26"/>
                  </a:lnTo>
                  <a:lnTo>
                    <a:pt x="1814" y="24"/>
                  </a:lnTo>
                  <a:lnTo>
                    <a:pt x="1814" y="24"/>
                  </a:lnTo>
                  <a:lnTo>
                    <a:pt x="1796" y="23"/>
                  </a:lnTo>
                  <a:lnTo>
                    <a:pt x="1796" y="23"/>
                  </a:lnTo>
                  <a:lnTo>
                    <a:pt x="1762" y="21"/>
                  </a:lnTo>
                  <a:lnTo>
                    <a:pt x="1762" y="21"/>
                  </a:lnTo>
                  <a:lnTo>
                    <a:pt x="1749" y="21"/>
                  </a:lnTo>
                  <a:lnTo>
                    <a:pt x="1750" y="3"/>
                  </a:lnTo>
                  <a:close/>
                  <a:moveTo>
                    <a:pt x="1930" y="14"/>
                  </a:moveTo>
                  <a:lnTo>
                    <a:pt x="1937" y="14"/>
                  </a:lnTo>
                  <a:lnTo>
                    <a:pt x="1954" y="16"/>
                  </a:lnTo>
                  <a:lnTo>
                    <a:pt x="1972" y="17"/>
                  </a:lnTo>
                  <a:lnTo>
                    <a:pt x="1989" y="19"/>
                  </a:lnTo>
                  <a:lnTo>
                    <a:pt x="2007" y="21"/>
                  </a:lnTo>
                  <a:lnTo>
                    <a:pt x="2038" y="24"/>
                  </a:lnTo>
                  <a:lnTo>
                    <a:pt x="2036" y="42"/>
                  </a:lnTo>
                  <a:lnTo>
                    <a:pt x="2005" y="39"/>
                  </a:lnTo>
                  <a:lnTo>
                    <a:pt x="2005" y="39"/>
                  </a:lnTo>
                  <a:lnTo>
                    <a:pt x="1988" y="37"/>
                  </a:lnTo>
                  <a:lnTo>
                    <a:pt x="1988" y="37"/>
                  </a:lnTo>
                  <a:lnTo>
                    <a:pt x="1970" y="35"/>
                  </a:lnTo>
                  <a:lnTo>
                    <a:pt x="1970" y="35"/>
                  </a:lnTo>
                  <a:lnTo>
                    <a:pt x="1953" y="34"/>
                  </a:lnTo>
                  <a:lnTo>
                    <a:pt x="1953" y="34"/>
                  </a:lnTo>
                  <a:lnTo>
                    <a:pt x="1935" y="32"/>
                  </a:lnTo>
                  <a:lnTo>
                    <a:pt x="1936" y="32"/>
                  </a:lnTo>
                  <a:lnTo>
                    <a:pt x="1928" y="32"/>
                  </a:lnTo>
                  <a:lnTo>
                    <a:pt x="1930" y="14"/>
                  </a:lnTo>
                  <a:close/>
                  <a:moveTo>
                    <a:pt x="2109" y="33"/>
                  </a:moveTo>
                  <a:lnTo>
                    <a:pt x="2112" y="33"/>
                  </a:lnTo>
                  <a:lnTo>
                    <a:pt x="2147" y="38"/>
                  </a:lnTo>
                  <a:lnTo>
                    <a:pt x="2164" y="41"/>
                  </a:lnTo>
                  <a:lnTo>
                    <a:pt x="2182" y="44"/>
                  </a:lnTo>
                  <a:lnTo>
                    <a:pt x="2199" y="46"/>
                  </a:lnTo>
                  <a:lnTo>
                    <a:pt x="2216" y="49"/>
                  </a:lnTo>
                  <a:lnTo>
                    <a:pt x="2217" y="49"/>
                  </a:lnTo>
                  <a:lnTo>
                    <a:pt x="2214" y="67"/>
                  </a:lnTo>
                  <a:lnTo>
                    <a:pt x="2213" y="67"/>
                  </a:lnTo>
                  <a:lnTo>
                    <a:pt x="2213" y="67"/>
                  </a:lnTo>
                  <a:lnTo>
                    <a:pt x="2196" y="64"/>
                  </a:lnTo>
                  <a:lnTo>
                    <a:pt x="2196" y="64"/>
                  </a:lnTo>
                  <a:lnTo>
                    <a:pt x="2179" y="61"/>
                  </a:lnTo>
                  <a:lnTo>
                    <a:pt x="2179" y="61"/>
                  </a:lnTo>
                  <a:lnTo>
                    <a:pt x="2161" y="59"/>
                  </a:lnTo>
                  <a:lnTo>
                    <a:pt x="2161" y="59"/>
                  </a:lnTo>
                  <a:lnTo>
                    <a:pt x="2144" y="56"/>
                  </a:lnTo>
                  <a:lnTo>
                    <a:pt x="2144" y="56"/>
                  </a:lnTo>
                  <a:lnTo>
                    <a:pt x="2109" y="51"/>
                  </a:lnTo>
                  <a:lnTo>
                    <a:pt x="2109" y="51"/>
                  </a:lnTo>
                  <a:lnTo>
                    <a:pt x="2107" y="51"/>
                  </a:lnTo>
                  <a:lnTo>
                    <a:pt x="2109" y="33"/>
                  </a:lnTo>
                  <a:close/>
                  <a:moveTo>
                    <a:pt x="2288" y="62"/>
                  </a:moveTo>
                  <a:lnTo>
                    <a:pt x="2304" y="65"/>
                  </a:lnTo>
                  <a:lnTo>
                    <a:pt x="2321" y="69"/>
                  </a:lnTo>
                  <a:lnTo>
                    <a:pt x="2339" y="73"/>
                  </a:lnTo>
                  <a:lnTo>
                    <a:pt x="2356" y="76"/>
                  </a:lnTo>
                  <a:lnTo>
                    <a:pt x="2374" y="80"/>
                  </a:lnTo>
                  <a:lnTo>
                    <a:pt x="2394" y="85"/>
                  </a:lnTo>
                  <a:lnTo>
                    <a:pt x="2390" y="102"/>
                  </a:lnTo>
                  <a:lnTo>
                    <a:pt x="2370" y="98"/>
                  </a:lnTo>
                  <a:lnTo>
                    <a:pt x="2370" y="98"/>
                  </a:lnTo>
                  <a:lnTo>
                    <a:pt x="2352" y="94"/>
                  </a:lnTo>
                  <a:lnTo>
                    <a:pt x="2353" y="94"/>
                  </a:lnTo>
                  <a:lnTo>
                    <a:pt x="2335" y="90"/>
                  </a:lnTo>
                  <a:lnTo>
                    <a:pt x="2335" y="90"/>
                  </a:lnTo>
                  <a:lnTo>
                    <a:pt x="2318" y="86"/>
                  </a:lnTo>
                  <a:lnTo>
                    <a:pt x="2318" y="87"/>
                  </a:lnTo>
                  <a:lnTo>
                    <a:pt x="2300" y="83"/>
                  </a:lnTo>
                  <a:lnTo>
                    <a:pt x="2300" y="83"/>
                  </a:lnTo>
                  <a:lnTo>
                    <a:pt x="2284" y="80"/>
                  </a:lnTo>
                  <a:lnTo>
                    <a:pt x="2288" y="62"/>
                  </a:lnTo>
                  <a:close/>
                  <a:moveTo>
                    <a:pt x="2464" y="102"/>
                  </a:moveTo>
                  <a:lnTo>
                    <a:pt x="2479" y="106"/>
                  </a:lnTo>
                  <a:lnTo>
                    <a:pt x="2496" y="111"/>
                  </a:lnTo>
                  <a:lnTo>
                    <a:pt x="2514" y="116"/>
                  </a:lnTo>
                  <a:lnTo>
                    <a:pt x="2568" y="134"/>
                  </a:lnTo>
                  <a:lnTo>
                    <a:pt x="2562" y="151"/>
                  </a:lnTo>
                  <a:lnTo>
                    <a:pt x="2509" y="133"/>
                  </a:lnTo>
                  <a:lnTo>
                    <a:pt x="2509" y="133"/>
                  </a:lnTo>
                  <a:lnTo>
                    <a:pt x="2492" y="128"/>
                  </a:lnTo>
                  <a:lnTo>
                    <a:pt x="2492" y="128"/>
                  </a:lnTo>
                  <a:lnTo>
                    <a:pt x="2474" y="123"/>
                  </a:lnTo>
                  <a:lnTo>
                    <a:pt x="2474" y="123"/>
                  </a:lnTo>
                  <a:lnTo>
                    <a:pt x="2459" y="119"/>
                  </a:lnTo>
                  <a:lnTo>
                    <a:pt x="2464" y="102"/>
                  </a:lnTo>
                  <a:close/>
                  <a:moveTo>
                    <a:pt x="2636" y="156"/>
                  </a:moveTo>
                  <a:lnTo>
                    <a:pt x="2689" y="174"/>
                  </a:lnTo>
                  <a:lnTo>
                    <a:pt x="2707" y="181"/>
                  </a:lnTo>
                  <a:lnTo>
                    <a:pt x="2738" y="194"/>
                  </a:lnTo>
                  <a:lnTo>
                    <a:pt x="2732" y="210"/>
                  </a:lnTo>
                  <a:lnTo>
                    <a:pt x="2700" y="197"/>
                  </a:lnTo>
                  <a:lnTo>
                    <a:pt x="2700" y="197"/>
                  </a:lnTo>
                  <a:lnTo>
                    <a:pt x="2683" y="190"/>
                  </a:lnTo>
                  <a:lnTo>
                    <a:pt x="2683" y="191"/>
                  </a:lnTo>
                  <a:lnTo>
                    <a:pt x="2631" y="173"/>
                  </a:lnTo>
                  <a:lnTo>
                    <a:pt x="2636" y="156"/>
                  </a:lnTo>
                  <a:close/>
                  <a:moveTo>
                    <a:pt x="2805" y="223"/>
                  </a:moveTo>
                  <a:lnTo>
                    <a:pt x="2812" y="227"/>
                  </a:lnTo>
                  <a:lnTo>
                    <a:pt x="2830" y="236"/>
                  </a:lnTo>
                  <a:lnTo>
                    <a:pt x="2847" y="245"/>
                  </a:lnTo>
                  <a:lnTo>
                    <a:pt x="2865" y="254"/>
                  </a:lnTo>
                  <a:lnTo>
                    <a:pt x="2882" y="264"/>
                  </a:lnTo>
                  <a:lnTo>
                    <a:pt x="2900" y="274"/>
                  </a:lnTo>
                  <a:lnTo>
                    <a:pt x="2901" y="275"/>
                  </a:lnTo>
                  <a:lnTo>
                    <a:pt x="2891" y="290"/>
                  </a:lnTo>
                  <a:lnTo>
                    <a:pt x="2891" y="290"/>
                  </a:lnTo>
                  <a:lnTo>
                    <a:pt x="2891" y="290"/>
                  </a:lnTo>
                  <a:lnTo>
                    <a:pt x="2873" y="280"/>
                  </a:lnTo>
                  <a:lnTo>
                    <a:pt x="2874" y="280"/>
                  </a:lnTo>
                  <a:lnTo>
                    <a:pt x="2856" y="270"/>
                  </a:lnTo>
                  <a:lnTo>
                    <a:pt x="2856" y="270"/>
                  </a:lnTo>
                  <a:lnTo>
                    <a:pt x="2839" y="261"/>
                  </a:lnTo>
                  <a:lnTo>
                    <a:pt x="2839" y="261"/>
                  </a:lnTo>
                  <a:lnTo>
                    <a:pt x="2821" y="252"/>
                  </a:lnTo>
                  <a:lnTo>
                    <a:pt x="2822" y="252"/>
                  </a:lnTo>
                  <a:lnTo>
                    <a:pt x="2804" y="243"/>
                  </a:lnTo>
                  <a:lnTo>
                    <a:pt x="2804" y="243"/>
                  </a:lnTo>
                  <a:lnTo>
                    <a:pt x="2797" y="240"/>
                  </a:lnTo>
                  <a:lnTo>
                    <a:pt x="2805" y="223"/>
                  </a:lnTo>
                  <a:close/>
                  <a:moveTo>
                    <a:pt x="2961" y="315"/>
                  </a:moveTo>
                  <a:lnTo>
                    <a:pt x="2988" y="334"/>
                  </a:lnTo>
                  <a:lnTo>
                    <a:pt x="3006" y="348"/>
                  </a:lnTo>
                  <a:lnTo>
                    <a:pt x="3024" y="363"/>
                  </a:lnTo>
                  <a:lnTo>
                    <a:pt x="3045" y="385"/>
                  </a:lnTo>
                  <a:lnTo>
                    <a:pt x="3032" y="397"/>
                  </a:lnTo>
                  <a:lnTo>
                    <a:pt x="3011" y="376"/>
                  </a:lnTo>
                  <a:lnTo>
                    <a:pt x="3012" y="376"/>
                  </a:lnTo>
                  <a:lnTo>
                    <a:pt x="2995" y="362"/>
                  </a:lnTo>
                  <a:lnTo>
                    <a:pt x="2995" y="362"/>
                  </a:lnTo>
                  <a:lnTo>
                    <a:pt x="2977" y="348"/>
                  </a:lnTo>
                  <a:lnTo>
                    <a:pt x="2978" y="348"/>
                  </a:lnTo>
                  <a:lnTo>
                    <a:pt x="2951" y="330"/>
                  </a:lnTo>
                  <a:lnTo>
                    <a:pt x="2961" y="315"/>
                  </a:lnTo>
                  <a:close/>
                  <a:moveTo>
                    <a:pt x="3096" y="438"/>
                  </a:moveTo>
                  <a:lnTo>
                    <a:pt x="3113" y="463"/>
                  </a:lnTo>
                  <a:lnTo>
                    <a:pt x="3132" y="493"/>
                  </a:lnTo>
                  <a:lnTo>
                    <a:pt x="3143" y="537"/>
                  </a:lnTo>
                  <a:lnTo>
                    <a:pt x="3126" y="541"/>
                  </a:lnTo>
                  <a:lnTo>
                    <a:pt x="3115" y="499"/>
                  </a:lnTo>
                  <a:lnTo>
                    <a:pt x="3116" y="501"/>
                  </a:lnTo>
                  <a:lnTo>
                    <a:pt x="3098" y="472"/>
                  </a:lnTo>
                  <a:lnTo>
                    <a:pt x="3098" y="473"/>
                  </a:lnTo>
                  <a:lnTo>
                    <a:pt x="3081" y="448"/>
                  </a:lnTo>
                  <a:lnTo>
                    <a:pt x="3096" y="438"/>
                  </a:lnTo>
                  <a:close/>
                  <a:moveTo>
                    <a:pt x="3162" y="606"/>
                  </a:moveTo>
                  <a:lnTo>
                    <a:pt x="3167" y="624"/>
                  </a:lnTo>
                  <a:lnTo>
                    <a:pt x="3149" y="628"/>
                  </a:lnTo>
                  <a:lnTo>
                    <a:pt x="3145" y="611"/>
                  </a:lnTo>
                  <a:lnTo>
                    <a:pt x="3162" y="606"/>
                  </a:lnTo>
                  <a:close/>
                </a:path>
              </a:pathLst>
            </a:custGeom>
            <a:solidFill>
              <a:srgbClr val="FFFFFF"/>
            </a:solidFill>
            <a:ln w="1588" cap="flat">
              <a:solidFill>
                <a:schemeClr val="tx1"/>
              </a:solidFill>
              <a:prstDash val="solid"/>
              <a:bevel/>
              <a:headEnd/>
              <a:tailEnd/>
            </a:ln>
          </p:spPr>
          <p:txBody>
            <a:bodyPr vert="horz" wrap="square" lIns="137160" tIns="68580" rIns="137160" bIns="68580" numCol="1" anchor="t" anchorCtr="0" compatLnSpc="1">
              <a:prstTxWarp prst="textNoShape">
                <a:avLst/>
              </a:prstTxWarp>
            </a:bodyPr>
            <a:lstStyle/>
            <a:p>
              <a:endParaRPr lang="en-US" sz="3200" dirty="0">
                <a:latin typeface="Times New Roman" panose="02020603050405020304" pitchFamily="18" charset="0"/>
                <a:cs typeface="Times New Roman" panose="02020603050405020304" pitchFamily="18" charset="0"/>
              </a:endParaRPr>
            </a:p>
          </p:txBody>
        </p:sp>
        <p:sp>
          <p:nvSpPr>
            <p:cNvPr id="18" name="Rectangle 337"/>
            <p:cNvSpPr>
              <a:spLocks noChangeArrowheads="1"/>
            </p:cNvSpPr>
            <p:nvPr/>
          </p:nvSpPr>
          <p:spPr bwMode="auto">
            <a:xfrm>
              <a:off x="596" y="2243"/>
              <a:ext cx="30" cy="30"/>
            </a:xfrm>
            <a:prstGeom prst="rect">
              <a:avLst/>
            </a:prstGeom>
            <a:solidFill>
              <a:srgbClr val="FFFFFF"/>
            </a:solidFill>
            <a:ln w="9525">
              <a:solidFill>
                <a:schemeClr val="tx1"/>
              </a:solidFill>
              <a:miter lim="800000"/>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grpSp>
      <p:sp>
        <p:nvSpPr>
          <p:cNvPr id="11" name="Freeform 340"/>
          <p:cNvSpPr>
            <a:spLocks noEditPoints="1"/>
          </p:cNvSpPr>
          <p:nvPr/>
        </p:nvSpPr>
        <p:spPr bwMode="auto">
          <a:xfrm>
            <a:off x="13969191" y="1684243"/>
            <a:ext cx="102395" cy="7481888"/>
          </a:xfrm>
          <a:custGeom>
            <a:avLst/>
            <a:gdLst>
              <a:gd name="T0" fmla="*/ 19 w 43"/>
              <a:gd name="T1" fmla="*/ 108 h 3142"/>
              <a:gd name="T2" fmla="*/ 0 w 43"/>
              <a:gd name="T3" fmla="*/ 0 h 3142"/>
              <a:gd name="T4" fmla="*/ 20 w 43"/>
              <a:gd name="T5" fmla="*/ 180 h 3142"/>
              <a:gd name="T6" fmla="*/ 3 w 43"/>
              <a:gd name="T7" fmla="*/ 287 h 3142"/>
              <a:gd name="T8" fmla="*/ 20 w 43"/>
              <a:gd name="T9" fmla="*/ 180 h 3142"/>
              <a:gd name="T10" fmla="*/ 22 w 43"/>
              <a:gd name="T11" fmla="*/ 467 h 3142"/>
              <a:gd name="T12" fmla="*/ 3 w 43"/>
              <a:gd name="T13" fmla="*/ 359 h 3142"/>
              <a:gd name="T14" fmla="*/ 23 w 43"/>
              <a:gd name="T15" fmla="*/ 539 h 3142"/>
              <a:gd name="T16" fmla="*/ 6 w 43"/>
              <a:gd name="T17" fmla="*/ 647 h 3142"/>
              <a:gd name="T18" fmla="*/ 23 w 43"/>
              <a:gd name="T19" fmla="*/ 539 h 3142"/>
              <a:gd name="T20" fmla="*/ 25 w 43"/>
              <a:gd name="T21" fmla="*/ 827 h 3142"/>
              <a:gd name="T22" fmla="*/ 6 w 43"/>
              <a:gd name="T23" fmla="*/ 719 h 3142"/>
              <a:gd name="T24" fmla="*/ 25 w 43"/>
              <a:gd name="T25" fmla="*/ 899 h 3142"/>
              <a:gd name="T26" fmla="*/ 8 w 43"/>
              <a:gd name="T27" fmla="*/ 1007 h 3142"/>
              <a:gd name="T28" fmla="*/ 25 w 43"/>
              <a:gd name="T29" fmla="*/ 899 h 3142"/>
              <a:gd name="T30" fmla="*/ 28 w 43"/>
              <a:gd name="T31" fmla="*/ 1186 h 3142"/>
              <a:gd name="T32" fmla="*/ 9 w 43"/>
              <a:gd name="T33" fmla="*/ 1079 h 3142"/>
              <a:gd name="T34" fmla="*/ 28 w 43"/>
              <a:gd name="T35" fmla="*/ 1258 h 3142"/>
              <a:gd name="T36" fmla="*/ 11 w 43"/>
              <a:gd name="T37" fmla="*/ 1366 h 3142"/>
              <a:gd name="T38" fmla="*/ 28 w 43"/>
              <a:gd name="T39" fmla="*/ 1258 h 3142"/>
              <a:gd name="T40" fmla="*/ 30 w 43"/>
              <a:gd name="T41" fmla="*/ 1546 h 3142"/>
              <a:gd name="T42" fmla="*/ 12 w 43"/>
              <a:gd name="T43" fmla="*/ 1438 h 3142"/>
              <a:gd name="T44" fmla="*/ 31 w 43"/>
              <a:gd name="T45" fmla="*/ 1618 h 3142"/>
              <a:gd name="T46" fmla="*/ 14 w 43"/>
              <a:gd name="T47" fmla="*/ 1726 h 3142"/>
              <a:gd name="T48" fmla="*/ 31 w 43"/>
              <a:gd name="T49" fmla="*/ 1618 h 3142"/>
              <a:gd name="T50" fmla="*/ 33 w 43"/>
              <a:gd name="T51" fmla="*/ 1905 h 3142"/>
              <a:gd name="T52" fmla="*/ 14 w 43"/>
              <a:gd name="T53" fmla="*/ 1798 h 3142"/>
              <a:gd name="T54" fmla="*/ 34 w 43"/>
              <a:gd name="T55" fmla="*/ 1977 h 3142"/>
              <a:gd name="T56" fmla="*/ 16 w 43"/>
              <a:gd name="T57" fmla="*/ 2085 h 3142"/>
              <a:gd name="T58" fmla="*/ 34 w 43"/>
              <a:gd name="T59" fmla="*/ 1977 h 3142"/>
              <a:gd name="T60" fmla="*/ 36 w 43"/>
              <a:gd name="T61" fmla="*/ 2265 h 3142"/>
              <a:gd name="T62" fmla="*/ 17 w 43"/>
              <a:gd name="T63" fmla="*/ 2157 h 3142"/>
              <a:gd name="T64" fmla="*/ 36 w 43"/>
              <a:gd name="T65" fmla="*/ 2337 h 3142"/>
              <a:gd name="T66" fmla="*/ 19 w 43"/>
              <a:gd name="T67" fmla="*/ 2445 h 3142"/>
              <a:gd name="T68" fmla="*/ 36 w 43"/>
              <a:gd name="T69" fmla="*/ 2337 h 3142"/>
              <a:gd name="T70" fmla="*/ 39 w 43"/>
              <a:gd name="T71" fmla="*/ 2624 h 3142"/>
              <a:gd name="T72" fmla="*/ 20 w 43"/>
              <a:gd name="T73" fmla="*/ 2517 h 3142"/>
              <a:gd name="T74" fmla="*/ 39 w 43"/>
              <a:gd name="T75" fmla="*/ 2696 h 3142"/>
              <a:gd name="T76" fmla="*/ 22 w 43"/>
              <a:gd name="T77" fmla="*/ 2804 h 3142"/>
              <a:gd name="T78" fmla="*/ 39 w 43"/>
              <a:gd name="T79" fmla="*/ 2696 h 3142"/>
              <a:gd name="T80" fmla="*/ 41 w 43"/>
              <a:gd name="T81" fmla="*/ 2984 h 3142"/>
              <a:gd name="T82" fmla="*/ 23 w 43"/>
              <a:gd name="T83" fmla="*/ 2876 h 3142"/>
              <a:gd name="T84" fmla="*/ 42 w 43"/>
              <a:gd name="T85" fmla="*/ 3056 h 3142"/>
              <a:gd name="T86" fmla="*/ 25 w 43"/>
              <a:gd name="T87" fmla="*/ 3142 h 3142"/>
              <a:gd name="T88" fmla="*/ 42 w 43"/>
              <a:gd name="T89" fmla="*/ 3056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142">
                <a:moveTo>
                  <a:pt x="18" y="0"/>
                </a:moveTo>
                <a:lnTo>
                  <a:pt x="19" y="108"/>
                </a:lnTo>
                <a:lnTo>
                  <a:pt x="1" y="108"/>
                </a:lnTo>
                <a:lnTo>
                  <a:pt x="0" y="0"/>
                </a:lnTo>
                <a:lnTo>
                  <a:pt x="18" y="0"/>
                </a:lnTo>
                <a:close/>
                <a:moveTo>
                  <a:pt x="20" y="180"/>
                </a:moveTo>
                <a:lnTo>
                  <a:pt x="21" y="287"/>
                </a:lnTo>
                <a:lnTo>
                  <a:pt x="3" y="287"/>
                </a:lnTo>
                <a:lnTo>
                  <a:pt x="2" y="180"/>
                </a:lnTo>
                <a:lnTo>
                  <a:pt x="20" y="180"/>
                </a:lnTo>
                <a:close/>
                <a:moveTo>
                  <a:pt x="21" y="359"/>
                </a:moveTo>
                <a:lnTo>
                  <a:pt x="22" y="467"/>
                </a:lnTo>
                <a:lnTo>
                  <a:pt x="4" y="467"/>
                </a:lnTo>
                <a:lnTo>
                  <a:pt x="3" y="359"/>
                </a:lnTo>
                <a:lnTo>
                  <a:pt x="21" y="359"/>
                </a:lnTo>
                <a:close/>
                <a:moveTo>
                  <a:pt x="23" y="539"/>
                </a:moveTo>
                <a:lnTo>
                  <a:pt x="24" y="647"/>
                </a:lnTo>
                <a:lnTo>
                  <a:pt x="6" y="647"/>
                </a:lnTo>
                <a:lnTo>
                  <a:pt x="5" y="539"/>
                </a:lnTo>
                <a:lnTo>
                  <a:pt x="23" y="539"/>
                </a:lnTo>
                <a:close/>
                <a:moveTo>
                  <a:pt x="24" y="719"/>
                </a:moveTo>
                <a:lnTo>
                  <a:pt x="25" y="827"/>
                </a:lnTo>
                <a:lnTo>
                  <a:pt x="7" y="827"/>
                </a:lnTo>
                <a:lnTo>
                  <a:pt x="6" y="719"/>
                </a:lnTo>
                <a:lnTo>
                  <a:pt x="24" y="719"/>
                </a:lnTo>
                <a:close/>
                <a:moveTo>
                  <a:pt x="25" y="899"/>
                </a:moveTo>
                <a:lnTo>
                  <a:pt x="26" y="1006"/>
                </a:lnTo>
                <a:lnTo>
                  <a:pt x="8" y="1007"/>
                </a:lnTo>
                <a:lnTo>
                  <a:pt x="7" y="899"/>
                </a:lnTo>
                <a:lnTo>
                  <a:pt x="25" y="899"/>
                </a:lnTo>
                <a:close/>
                <a:moveTo>
                  <a:pt x="27" y="1078"/>
                </a:moveTo>
                <a:lnTo>
                  <a:pt x="28" y="1186"/>
                </a:lnTo>
                <a:lnTo>
                  <a:pt x="10" y="1186"/>
                </a:lnTo>
                <a:lnTo>
                  <a:pt x="9" y="1079"/>
                </a:lnTo>
                <a:lnTo>
                  <a:pt x="27" y="1078"/>
                </a:lnTo>
                <a:close/>
                <a:moveTo>
                  <a:pt x="28" y="1258"/>
                </a:moveTo>
                <a:lnTo>
                  <a:pt x="29" y="1366"/>
                </a:lnTo>
                <a:lnTo>
                  <a:pt x="11" y="1366"/>
                </a:lnTo>
                <a:lnTo>
                  <a:pt x="10" y="1258"/>
                </a:lnTo>
                <a:lnTo>
                  <a:pt x="28" y="1258"/>
                </a:lnTo>
                <a:close/>
                <a:moveTo>
                  <a:pt x="30" y="1438"/>
                </a:moveTo>
                <a:lnTo>
                  <a:pt x="30" y="1546"/>
                </a:lnTo>
                <a:lnTo>
                  <a:pt x="12" y="1546"/>
                </a:lnTo>
                <a:lnTo>
                  <a:pt x="12" y="1438"/>
                </a:lnTo>
                <a:lnTo>
                  <a:pt x="30" y="1438"/>
                </a:lnTo>
                <a:close/>
                <a:moveTo>
                  <a:pt x="31" y="1618"/>
                </a:moveTo>
                <a:lnTo>
                  <a:pt x="32" y="1725"/>
                </a:lnTo>
                <a:lnTo>
                  <a:pt x="14" y="1726"/>
                </a:lnTo>
                <a:lnTo>
                  <a:pt x="13" y="1618"/>
                </a:lnTo>
                <a:lnTo>
                  <a:pt x="31" y="1618"/>
                </a:lnTo>
                <a:close/>
                <a:moveTo>
                  <a:pt x="32" y="1797"/>
                </a:moveTo>
                <a:lnTo>
                  <a:pt x="33" y="1905"/>
                </a:lnTo>
                <a:lnTo>
                  <a:pt x="15" y="1905"/>
                </a:lnTo>
                <a:lnTo>
                  <a:pt x="14" y="1798"/>
                </a:lnTo>
                <a:lnTo>
                  <a:pt x="32" y="1797"/>
                </a:lnTo>
                <a:close/>
                <a:moveTo>
                  <a:pt x="34" y="1977"/>
                </a:moveTo>
                <a:lnTo>
                  <a:pt x="34" y="2085"/>
                </a:lnTo>
                <a:lnTo>
                  <a:pt x="16" y="2085"/>
                </a:lnTo>
                <a:lnTo>
                  <a:pt x="16" y="1977"/>
                </a:lnTo>
                <a:lnTo>
                  <a:pt x="34" y="1977"/>
                </a:lnTo>
                <a:close/>
                <a:moveTo>
                  <a:pt x="35" y="2157"/>
                </a:moveTo>
                <a:lnTo>
                  <a:pt x="36" y="2265"/>
                </a:lnTo>
                <a:lnTo>
                  <a:pt x="18" y="2265"/>
                </a:lnTo>
                <a:lnTo>
                  <a:pt x="17" y="2157"/>
                </a:lnTo>
                <a:lnTo>
                  <a:pt x="35" y="2157"/>
                </a:lnTo>
                <a:close/>
                <a:moveTo>
                  <a:pt x="36" y="2337"/>
                </a:moveTo>
                <a:lnTo>
                  <a:pt x="37" y="2445"/>
                </a:lnTo>
                <a:lnTo>
                  <a:pt x="19" y="2445"/>
                </a:lnTo>
                <a:lnTo>
                  <a:pt x="18" y="2337"/>
                </a:lnTo>
                <a:lnTo>
                  <a:pt x="36" y="2337"/>
                </a:lnTo>
                <a:close/>
                <a:moveTo>
                  <a:pt x="38" y="2516"/>
                </a:moveTo>
                <a:lnTo>
                  <a:pt x="39" y="2624"/>
                </a:lnTo>
                <a:lnTo>
                  <a:pt x="21" y="2624"/>
                </a:lnTo>
                <a:lnTo>
                  <a:pt x="20" y="2517"/>
                </a:lnTo>
                <a:lnTo>
                  <a:pt x="38" y="2516"/>
                </a:lnTo>
                <a:close/>
                <a:moveTo>
                  <a:pt x="39" y="2696"/>
                </a:moveTo>
                <a:lnTo>
                  <a:pt x="40" y="2804"/>
                </a:lnTo>
                <a:lnTo>
                  <a:pt x="22" y="2804"/>
                </a:lnTo>
                <a:lnTo>
                  <a:pt x="21" y="2696"/>
                </a:lnTo>
                <a:lnTo>
                  <a:pt x="39" y="2696"/>
                </a:lnTo>
                <a:close/>
                <a:moveTo>
                  <a:pt x="41" y="2876"/>
                </a:moveTo>
                <a:lnTo>
                  <a:pt x="41" y="2984"/>
                </a:lnTo>
                <a:lnTo>
                  <a:pt x="23" y="2984"/>
                </a:lnTo>
                <a:lnTo>
                  <a:pt x="23" y="2876"/>
                </a:lnTo>
                <a:lnTo>
                  <a:pt x="41" y="2876"/>
                </a:lnTo>
                <a:close/>
                <a:moveTo>
                  <a:pt x="42" y="3056"/>
                </a:moveTo>
                <a:lnTo>
                  <a:pt x="43" y="3142"/>
                </a:lnTo>
                <a:lnTo>
                  <a:pt x="25" y="3142"/>
                </a:lnTo>
                <a:lnTo>
                  <a:pt x="24" y="3056"/>
                </a:lnTo>
                <a:lnTo>
                  <a:pt x="42" y="3056"/>
                </a:lnTo>
                <a:close/>
              </a:path>
            </a:pathLst>
          </a:custGeom>
          <a:solidFill>
            <a:srgbClr val="FFFFFF"/>
          </a:solidFill>
          <a:ln w="1588" cap="flat">
            <a:solidFill>
              <a:schemeClr val="tx1"/>
            </a:solidFill>
            <a:prstDash val="solid"/>
            <a:bevel/>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sp>
        <p:nvSpPr>
          <p:cNvPr id="12" name="Oval 341"/>
          <p:cNvSpPr>
            <a:spLocks noChangeArrowheads="1"/>
          </p:cNvSpPr>
          <p:nvPr/>
        </p:nvSpPr>
        <p:spPr bwMode="auto">
          <a:xfrm>
            <a:off x="14028723" y="9144699"/>
            <a:ext cx="42863" cy="42863"/>
          </a:xfrm>
          <a:prstGeom prst="ellipse">
            <a:avLst/>
          </a:prstGeom>
          <a:solidFill>
            <a:srgbClr val="FFFFFF"/>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sp>
        <p:nvSpPr>
          <p:cNvPr id="13" name="Oval 342"/>
          <p:cNvSpPr>
            <a:spLocks noChangeArrowheads="1"/>
          </p:cNvSpPr>
          <p:nvPr/>
        </p:nvSpPr>
        <p:spPr bwMode="auto">
          <a:xfrm>
            <a:off x="13971573" y="1662811"/>
            <a:ext cx="42863" cy="42863"/>
          </a:xfrm>
          <a:prstGeom prst="ellipse">
            <a:avLst/>
          </a:prstGeom>
          <a:solidFill>
            <a:srgbClr val="FFFFFF"/>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grpSp>
        <p:nvGrpSpPr>
          <p:cNvPr id="14" name="Group 345"/>
          <p:cNvGrpSpPr>
            <a:grpSpLocks/>
          </p:cNvGrpSpPr>
          <p:nvPr/>
        </p:nvGrpSpPr>
        <p:grpSpPr bwMode="auto">
          <a:xfrm>
            <a:off x="13962047" y="5368036"/>
            <a:ext cx="116682" cy="114300"/>
            <a:chOff x="2161" y="2222"/>
            <a:chExt cx="49" cy="48"/>
          </a:xfrm>
        </p:grpSpPr>
        <p:sp>
          <p:nvSpPr>
            <p:cNvPr id="15" name="Oval 343"/>
            <p:cNvSpPr>
              <a:spLocks noChangeArrowheads="1"/>
            </p:cNvSpPr>
            <p:nvPr/>
          </p:nvSpPr>
          <p:spPr bwMode="auto">
            <a:xfrm>
              <a:off x="2162" y="2222"/>
              <a:ext cx="48" cy="48"/>
            </a:xfrm>
            <a:prstGeom prst="ellipse">
              <a:avLst/>
            </a:prstGeom>
            <a:solidFill>
              <a:srgbClr val="FFFFFF"/>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sp>
          <p:nvSpPr>
            <p:cNvPr id="16" name="Oval 344"/>
            <p:cNvSpPr>
              <a:spLocks noChangeArrowheads="1"/>
            </p:cNvSpPr>
            <p:nvPr/>
          </p:nvSpPr>
          <p:spPr bwMode="auto">
            <a:xfrm>
              <a:off x="2161" y="2222"/>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grpSp>
      <p:grpSp>
        <p:nvGrpSpPr>
          <p:cNvPr id="8" name="Group 335"/>
          <p:cNvGrpSpPr>
            <a:grpSpLocks/>
          </p:cNvGrpSpPr>
          <p:nvPr/>
        </p:nvGrpSpPr>
        <p:grpSpPr bwMode="auto">
          <a:xfrm>
            <a:off x="10249678" y="5496229"/>
            <a:ext cx="7534275" cy="1526382"/>
            <a:chOff x="596" y="2234"/>
            <a:chExt cx="3164" cy="641"/>
          </a:xfrm>
        </p:grpSpPr>
        <p:sp>
          <p:nvSpPr>
            <p:cNvPr id="19" name="Freeform 333"/>
            <p:cNvSpPr>
              <a:spLocks/>
            </p:cNvSpPr>
            <p:nvPr/>
          </p:nvSpPr>
          <p:spPr bwMode="auto">
            <a:xfrm>
              <a:off x="611" y="2234"/>
              <a:ext cx="3149" cy="641"/>
            </a:xfrm>
            <a:custGeom>
              <a:avLst/>
              <a:gdLst>
                <a:gd name="T0" fmla="*/ 18 w 3149"/>
                <a:gd name="T1" fmla="*/ 117 h 641"/>
                <a:gd name="T2" fmla="*/ 53 w 3149"/>
                <a:gd name="T3" fmla="*/ 184 h 641"/>
                <a:gd name="T4" fmla="*/ 88 w 3149"/>
                <a:gd name="T5" fmla="*/ 229 h 641"/>
                <a:gd name="T6" fmla="*/ 141 w 3149"/>
                <a:gd name="T7" fmla="*/ 281 h 641"/>
                <a:gd name="T8" fmla="*/ 176 w 3149"/>
                <a:gd name="T9" fmla="*/ 310 h 641"/>
                <a:gd name="T10" fmla="*/ 281 w 3149"/>
                <a:gd name="T11" fmla="*/ 379 h 641"/>
                <a:gd name="T12" fmla="*/ 316 w 3149"/>
                <a:gd name="T13" fmla="*/ 398 h 641"/>
                <a:gd name="T14" fmla="*/ 351 w 3149"/>
                <a:gd name="T15" fmla="*/ 416 h 641"/>
                <a:gd name="T16" fmla="*/ 403 w 3149"/>
                <a:gd name="T17" fmla="*/ 440 h 641"/>
                <a:gd name="T18" fmla="*/ 491 w 3149"/>
                <a:gd name="T19" fmla="*/ 475 h 641"/>
                <a:gd name="T20" fmla="*/ 665 w 3149"/>
                <a:gd name="T21" fmla="*/ 531 h 641"/>
                <a:gd name="T22" fmla="*/ 735 w 3149"/>
                <a:gd name="T23" fmla="*/ 549 h 641"/>
                <a:gd name="T24" fmla="*/ 787 w 3149"/>
                <a:gd name="T25" fmla="*/ 561 h 641"/>
                <a:gd name="T26" fmla="*/ 840 w 3149"/>
                <a:gd name="T27" fmla="*/ 573 h 641"/>
                <a:gd name="T28" fmla="*/ 874 w 3149"/>
                <a:gd name="T29" fmla="*/ 579 h 641"/>
                <a:gd name="T30" fmla="*/ 909 w 3149"/>
                <a:gd name="T31" fmla="*/ 586 h 641"/>
                <a:gd name="T32" fmla="*/ 944 w 3149"/>
                <a:gd name="T33" fmla="*/ 592 h 641"/>
                <a:gd name="T34" fmla="*/ 979 w 3149"/>
                <a:gd name="T35" fmla="*/ 598 h 641"/>
                <a:gd name="T36" fmla="*/ 1014 w 3149"/>
                <a:gd name="T37" fmla="*/ 603 h 641"/>
                <a:gd name="T38" fmla="*/ 1049 w 3149"/>
                <a:gd name="T39" fmla="*/ 608 h 641"/>
                <a:gd name="T40" fmla="*/ 1084 w 3149"/>
                <a:gd name="T41" fmla="*/ 612 h 641"/>
                <a:gd name="T42" fmla="*/ 1136 w 3149"/>
                <a:gd name="T43" fmla="*/ 619 h 641"/>
                <a:gd name="T44" fmla="*/ 1206 w 3149"/>
                <a:gd name="T45" fmla="*/ 625 h 641"/>
                <a:gd name="T46" fmla="*/ 1293 w 3149"/>
                <a:gd name="T47" fmla="*/ 632 h 641"/>
                <a:gd name="T48" fmla="*/ 1380 w 3149"/>
                <a:gd name="T49" fmla="*/ 637 h 641"/>
                <a:gd name="T50" fmla="*/ 1415 w 3149"/>
                <a:gd name="T51" fmla="*/ 638 h 641"/>
                <a:gd name="T52" fmla="*/ 1571 w 3149"/>
                <a:gd name="T53" fmla="*/ 641 h 641"/>
                <a:gd name="T54" fmla="*/ 1693 w 3149"/>
                <a:gd name="T55" fmla="*/ 638 h 641"/>
                <a:gd name="T56" fmla="*/ 1745 w 3149"/>
                <a:gd name="T57" fmla="*/ 636 h 641"/>
                <a:gd name="T58" fmla="*/ 1815 w 3149"/>
                <a:gd name="T59" fmla="*/ 632 h 641"/>
                <a:gd name="T60" fmla="*/ 1902 w 3149"/>
                <a:gd name="T61" fmla="*/ 625 h 641"/>
                <a:gd name="T62" fmla="*/ 1954 w 3149"/>
                <a:gd name="T63" fmla="*/ 620 h 641"/>
                <a:gd name="T64" fmla="*/ 2006 w 3149"/>
                <a:gd name="T65" fmla="*/ 614 h 641"/>
                <a:gd name="T66" fmla="*/ 2058 w 3149"/>
                <a:gd name="T67" fmla="*/ 607 h 641"/>
                <a:gd name="T68" fmla="*/ 2093 w 3149"/>
                <a:gd name="T69" fmla="*/ 602 h 641"/>
                <a:gd name="T70" fmla="*/ 2145 w 3149"/>
                <a:gd name="T71" fmla="*/ 594 h 641"/>
                <a:gd name="T72" fmla="*/ 2180 w 3149"/>
                <a:gd name="T73" fmla="*/ 588 h 641"/>
                <a:gd name="T74" fmla="*/ 2215 w 3149"/>
                <a:gd name="T75" fmla="*/ 582 h 641"/>
                <a:gd name="T76" fmla="*/ 2267 w 3149"/>
                <a:gd name="T77" fmla="*/ 572 h 641"/>
                <a:gd name="T78" fmla="*/ 2302 w 3149"/>
                <a:gd name="T79" fmla="*/ 565 h 641"/>
                <a:gd name="T80" fmla="*/ 2354 w 3149"/>
                <a:gd name="T81" fmla="*/ 553 h 641"/>
                <a:gd name="T82" fmla="*/ 2388 w 3149"/>
                <a:gd name="T83" fmla="*/ 545 h 641"/>
                <a:gd name="T84" fmla="*/ 2423 w 3149"/>
                <a:gd name="T85" fmla="*/ 536 h 641"/>
                <a:gd name="T86" fmla="*/ 2527 w 3149"/>
                <a:gd name="T87" fmla="*/ 506 h 641"/>
                <a:gd name="T88" fmla="*/ 2562 w 3149"/>
                <a:gd name="T89" fmla="*/ 495 h 641"/>
                <a:gd name="T90" fmla="*/ 2666 w 3149"/>
                <a:gd name="T91" fmla="*/ 458 h 641"/>
                <a:gd name="T92" fmla="*/ 2718 w 3149"/>
                <a:gd name="T93" fmla="*/ 437 h 641"/>
                <a:gd name="T94" fmla="*/ 2753 w 3149"/>
                <a:gd name="T95" fmla="*/ 421 h 641"/>
                <a:gd name="T96" fmla="*/ 2805 w 3149"/>
                <a:gd name="T97" fmla="*/ 396 h 641"/>
                <a:gd name="T98" fmla="*/ 2857 w 3149"/>
                <a:gd name="T99" fmla="*/ 368 h 641"/>
                <a:gd name="T100" fmla="*/ 2996 w 3149"/>
                <a:gd name="T101" fmla="*/ 274 h 641"/>
                <a:gd name="T102" fmla="*/ 3030 w 3149"/>
                <a:gd name="T103" fmla="*/ 242 h 641"/>
                <a:gd name="T104" fmla="*/ 3065 w 3149"/>
                <a:gd name="T105" fmla="*/ 206 h 641"/>
                <a:gd name="T106" fmla="*/ 3099 w 3149"/>
                <a:gd name="T107" fmla="*/ 159 h 641"/>
                <a:gd name="T108" fmla="*/ 3149 w 3149"/>
                <a:gd name="T109"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9" h="641">
                  <a:moveTo>
                    <a:pt x="0" y="24"/>
                  </a:moveTo>
                  <a:lnTo>
                    <a:pt x="18" y="117"/>
                  </a:lnTo>
                  <a:lnTo>
                    <a:pt x="36" y="155"/>
                  </a:lnTo>
                  <a:lnTo>
                    <a:pt x="53" y="184"/>
                  </a:lnTo>
                  <a:lnTo>
                    <a:pt x="71" y="208"/>
                  </a:lnTo>
                  <a:lnTo>
                    <a:pt x="88" y="229"/>
                  </a:lnTo>
                  <a:lnTo>
                    <a:pt x="106" y="248"/>
                  </a:lnTo>
                  <a:lnTo>
                    <a:pt x="141" y="281"/>
                  </a:lnTo>
                  <a:lnTo>
                    <a:pt x="159" y="296"/>
                  </a:lnTo>
                  <a:lnTo>
                    <a:pt x="176" y="310"/>
                  </a:lnTo>
                  <a:lnTo>
                    <a:pt x="264" y="369"/>
                  </a:lnTo>
                  <a:lnTo>
                    <a:pt x="281" y="379"/>
                  </a:lnTo>
                  <a:lnTo>
                    <a:pt x="299" y="389"/>
                  </a:lnTo>
                  <a:lnTo>
                    <a:pt x="316" y="398"/>
                  </a:lnTo>
                  <a:lnTo>
                    <a:pt x="334" y="407"/>
                  </a:lnTo>
                  <a:lnTo>
                    <a:pt x="351" y="416"/>
                  </a:lnTo>
                  <a:lnTo>
                    <a:pt x="368" y="424"/>
                  </a:lnTo>
                  <a:lnTo>
                    <a:pt x="403" y="440"/>
                  </a:lnTo>
                  <a:lnTo>
                    <a:pt x="421" y="447"/>
                  </a:lnTo>
                  <a:lnTo>
                    <a:pt x="491" y="475"/>
                  </a:lnTo>
                  <a:lnTo>
                    <a:pt x="508" y="481"/>
                  </a:lnTo>
                  <a:lnTo>
                    <a:pt x="665" y="531"/>
                  </a:lnTo>
                  <a:lnTo>
                    <a:pt x="683" y="536"/>
                  </a:lnTo>
                  <a:lnTo>
                    <a:pt x="735" y="549"/>
                  </a:lnTo>
                  <a:lnTo>
                    <a:pt x="752" y="553"/>
                  </a:lnTo>
                  <a:lnTo>
                    <a:pt x="787" y="561"/>
                  </a:lnTo>
                  <a:lnTo>
                    <a:pt x="805" y="565"/>
                  </a:lnTo>
                  <a:lnTo>
                    <a:pt x="840" y="573"/>
                  </a:lnTo>
                  <a:lnTo>
                    <a:pt x="857" y="576"/>
                  </a:lnTo>
                  <a:lnTo>
                    <a:pt x="874" y="579"/>
                  </a:lnTo>
                  <a:lnTo>
                    <a:pt x="892" y="583"/>
                  </a:lnTo>
                  <a:lnTo>
                    <a:pt x="909" y="586"/>
                  </a:lnTo>
                  <a:lnTo>
                    <a:pt x="927" y="589"/>
                  </a:lnTo>
                  <a:lnTo>
                    <a:pt x="944" y="592"/>
                  </a:lnTo>
                  <a:lnTo>
                    <a:pt x="962" y="595"/>
                  </a:lnTo>
                  <a:lnTo>
                    <a:pt x="979" y="598"/>
                  </a:lnTo>
                  <a:lnTo>
                    <a:pt x="997" y="600"/>
                  </a:lnTo>
                  <a:lnTo>
                    <a:pt x="1014" y="603"/>
                  </a:lnTo>
                  <a:lnTo>
                    <a:pt x="1031" y="605"/>
                  </a:lnTo>
                  <a:lnTo>
                    <a:pt x="1049" y="608"/>
                  </a:lnTo>
                  <a:lnTo>
                    <a:pt x="1066" y="610"/>
                  </a:lnTo>
                  <a:lnTo>
                    <a:pt x="1084" y="612"/>
                  </a:lnTo>
                  <a:lnTo>
                    <a:pt x="1101" y="614"/>
                  </a:lnTo>
                  <a:lnTo>
                    <a:pt x="1136" y="619"/>
                  </a:lnTo>
                  <a:lnTo>
                    <a:pt x="1153" y="620"/>
                  </a:lnTo>
                  <a:lnTo>
                    <a:pt x="1206" y="625"/>
                  </a:lnTo>
                  <a:lnTo>
                    <a:pt x="1223" y="627"/>
                  </a:lnTo>
                  <a:lnTo>
                    <a:pt x="1293" y="632"/>
                  </a:lnTo>
                  <a:lnTo>
                    <a:pt x="1310" y="633"/>
                  </a:lnTo>
                  <a:lnTo>
                    <a:pt x="1380" y="637"/>
                  </a:lnTo>
                  <a:lnTo>
                    <a:pt x="1397" y="638"/>
                  </a:lnTo>
                  <a:lnTo>
                    <a:pt x="1415" y="638"/>
                  </a:lnTo>
                  <a:lnTo>
                    <a:pt x="1554" y="641"/>
                  </a:lnTo>
                  <a:lnTo>
                    <a:pt x="1571" y="641"/>
                  </a:lnTo>
                  <a:lnTo>
                    <a:pt x="1676" y="639"/>
                  </a:lnTo>
                  <a:lnTo>
                    <a:pt x="1693" y="638"/>
                  </a:lnTo>
                  <a:lnTo>
                    <a:pt x="1728" y="637"/>
                  </a:lnTo>
                  <a:lnTo>
                    <a:pt x="1745" y="636"/>
                  </a:lnTo>
                  <a:lnTo>
                    <a:pt x="1797" y="633"/>
                  </a:lnTo>
                  <a:lnTo>
                    <a:pt x="1815" y="632"/>
                  </a:lnTo>
                  <a:lnTo>
                    <a:pt x="1884" y="626"/>
                  </a:lnTo>
                  <a:lnTo>
                    <a:pt x="1902" y="625"/>
                  </a:lnTo>
                  <a:lnTo>
                    <a:pt x="1937" y="621"/>
                  </a:lnTo>
                  <a:lnTo>
                    <a:pt x="1954" y="620"/>
                  </a:lnTo>
                  <a:lnTo>
                    <a:pt x="1989" y="616"/>
                  </a:lnTo>
                  <a:lnTo>
                    <a:pt x="2006" y="614"/>
                  </a:lnTo>
                  <a:lnTo>
                    <a:pt x="2041" y="609"/>
                  </a:lnTo>
                  <a:lnTo>
                    <a:pt x="2058" y="607"/>
                  </a:lnTo>
                  <a:lnTo>
                    <a:pt x="2076" y="605"/>
                  </a:lnTo>
                  <a:lnTo>
                    <a:pt x="2093" y="602"/>
                  </a:lnTo>
                  <a:lnTo>
                    <a:pt x="2128" y="597"/>
                  </a:lnTo>
                  <a:lnTo>
                    <a:pt x="2145" y="594"/>
                  </a:lnTo>
                  <a:lnTo>
                    <a:pt x="2163" y="591"/>
                  </a:lnTo>
                  <a:lnTo>
                    <a:pt x="2180" y="588"/>
                  </a:lnTo>
                  <a:lnTo>
                    <a:pt x="2197" y="585"/>
                  </a:lnTo>
                  <a:lnTo>
                    <a:pt x="2215" y="582"/>
                  </a:lnTo>
                  <a:lnTo>
                    <a:pt x="2232" y="579"/>
                  </a:lnTo>
                  <a:lnTo>
                    <a:pt x="2267" y="572"/>
                  </a:lnTo>
                  <a:lnTo>
                    <a:pt x="2284" y="569"/>
                  </a:lnTo>
                  <a:lnTo>
                    <a:pt x="2302" y="565"/>
                  </a:lnTo>
                  <a:lnTo>
                    <a:pt x="2319" y="561"/>
                  </a:lnTo>
                  <a:lnTo>
                    <a:pt x="2354" y="553"/>
                  </a:lnTo>
                  <a:lnTo>
                    <a:pt x="2371" y="549"/>
                  </a:lnTo>
                  <a:lnTo>
                    <a:pt x="2388" y="545"/>
                  </a:lnTo>
                  <a:lnTo>
                    <a:pt x="2406" y="541"/>
                  </a:lnTo>
                  <a:lnTo>
                    <a:pt x="2423" y="536"/>
                  </a:lnTo>
                  <a:lnTo>
                    <a:pt x="2441" y="531"/>
                  </a:lnTo>
                  <a:lnTo>
                    <a:pt x="2527" y="506"/>
                  </a:lnTo>
                  <a:lnTo>
                    <a:pt x="2545" y="501"/>
                  </a:lnTo>
                  <a:lnTo>
                    <a:pt x="2562" y="495"/>
                  </a:lnTo>
                  <a:lnTo>
                    <a:pt x="2649" y="465"/>
                  </a:lnTo>
                  <a:lnTo>
                    <a:pt x="2666" y="458"/>
                  </a:lnTo>
                  <a:lnTo>
                    <a:pt x="2701" y="444"/>
                  </a:lnTo>
                  <a:lnTo>
                    <a:pt x="2718" y="437"/>
                  </a:lnTo>
                  <a:lnTo>
                    <a:pt x="2736" y="429"/>
                  </a:lnTo>
                  <a:lnTo>
                    <a:pt x="2753" y="421"/>
                  </a:lnTo>
                  <a:lnTo>
                    <a:pt x="2788" y="405"/>
                  </a:lnTo>
                  <a:lnTo>
                    <a:pt x="2805" y="396"/>
                  </a:lnTo>
                  <a:lnTo>
                    <a:pt x="2822" y="387"/>
                  </a:lnTo>
                  <a:lnTo>
                    <a:pt x="2857" y="368"/>
                  </a:lnTo>
                  <a:lnTo>
                    <a:pt x="2874" y="358"/>
                  </a:lnTo>
                  <a:lnTo>
                    <a:pt x="2996" y="274"/>
                  </a:lnTo>
                  <a:lnTo>
                    <a:pt x="3013" y="259"/>
                  </a:lnTo>
                  <a:lnTo>
                    <a:pt x="3030" y="242"/>
                  </a:lnTo>
                  <a:lnTo>
                    <a:pt x="3048" y="225"/>
                  </a:lnTo>
                  <a:lnTo>
                    <a:pt x="3065" y="206"/>
                  </a:lnTo>
                  <a:lnTo>
                    <a:pt x="3082" y="184"/>
                  </a:lnTo>
                  <a:lnTo>
                    <a:pt x="3099" y="159"/>
                  </a:lnTo>
                  <a:lnTo>
                    <a:pt x="3116" y="130"/>
                  </a:lnTo>
                  <a:lnTo>
                    <a:pt x="3149" y="0"/>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sp>
          <p:nvSpPr>
            <p:cNvPr id="20" name="Rectangle 334"/>
            <p:cNvSpPr>
              <a:spLocks noChangeArrowheads="1"/>
            </p:cNvSpPr>
            <p:nvPr/>
          </p:nvSpPr>
          <p:spPr bwMode="auto">
            <a:xfrm>
              <a:off x="596" y="2243"/>
              <a:ext cx="30" cy="30"/>
            </a:xfrm>
            <a:prstGeom prst="rect">
              <a:avLst/>
            </a:prstGeom>
            <a:solidFill>
              <a:srgbClr val="FFFFFF"/>
            </a:solidFill>
            <a:ln w="9525">
              <a:solidFill>
                <a:srgbClr val="000000"/>
              </a:solidFill>
              <a:miter lim="800000"/>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2035819443"/>
              </p:ext>
            </p:extLst>
          </p:nvPr>
        </p:nvGraphicFramePr>
        <p:xfrm>
          <a:off x="12415286" y="5239221"/>
          <a:ext cx="590550" cy="688181"/>
        </p:xfrm>
        <a:graphic>
          <a:graphicData uri="http://schemas.openxmlformats.org/presentationml/2006/ole">
            <mc:AlternateContent xmlns:mc="http://schemas.openxmlformats.org/markup-compatibility/2006">
              <mc:Choice xmlns:v="urn:schemas-microsoft-com:vml" Requires="v">
                <p:oleObj spid="_x0000_s1056" name="Equation" r:id="rId8" imgW="152280" imgH="177480" progId="Equation.DSMT4">
                  <p:embed/>
                </p:oleObj>
              </mc:Choice>
              <mc:Fallback>
                <p:oleObj name="Equation" r:id="rId8" imgW="152280" imgH="177480" progId="Equation.DSMT4">
                  <p:embed/>
                  <p:pic>
                    <p:nvPicPr>
                      <p:cNvPr id="49" name="Object 48"/>
                      <p:cNvPicPr/>
                      <p:nvPr/>
                    </p:nvPicPr>
                    <p:blipFill>
                      <a:blip r:embed="rId9"/>
                      <a:stretch>
                        <a:fillRect/>
                      </a:stretch>
                    </p:blipFill>
                    <p:spPr>
                      <a:xfrm>
                        <a:off x="12415286" y="5239221"/>
                        <a:ext cx="590550" cy="688181"/>
                      </a:xfrm>
                      <a:prstGeom prst="rect">
                        <a:avLst/>
                      </a:prstGeom>
                    </p:spPr>
                  </p:pic>
                </p:oleObj>
              </mc:Fallback>
            </mc:AlternateContent>
          </a:graphicData>
        </a:graphic>
      </p:graphicFrame>
      <p:sp>
        <p:nvSpPr>
          <p:cNvPr id="10" name="Freeform 339"/>
          <p:cNvSpPr>
            <a:spLocks noEditPoints="1"/>
          </p:cNvSpPr>
          <p:nvPr/>
        </p:nvSpPr>
        <p:spPr bwMode="auto">
          <a:xfrm>
            <a:off x="11621279" y="5450303"/>
            <a:ext cx="2450307" cy="1193007"/>
          </a:xfrm>
          <a:custGeom>
            <a:avLst/>
            <a:gdLst>
              <a:gd name="T0" fmla="*/ 0 w 1029"/>
              <a:gd name="T1" fmla="*/ 485 h 501"/>
              <a:gd name="T2" fmla="*/ 97 w 1029"/>
              <a:gd name="T3" fmla="*/ 438 h 501"/>
              <a:gd name="T4" fmla="*/ 105 w 1029"/>
              <a:gd name="T5" fmla="*/ 455 h 501"/>
              <a:gd name="T6" fmla="*/ 8 w 1029"/>
              <a:gd name="T7" fmla="*/ 501 h 501"/>
              <a:gd name="T8" fmla="*/ 0 w 1029"/>
              <a:gd name="T9" fmla="*/ 485 h 501"/>
              <a:gd name="T10" fmla="*/ 163 w 1029"/>
              <a:gd name="T11" fmla="*/ 407 h 501"/>
              <a:gd name="T12" fmla="*/ 260 w 1029"/>
              <a:gd name="T13" fmla="*/ 361 h 501"/>
              <a:gd name="T14" fmla="*/ 268 w 1029"/>
              <a:gd name="T15" fmla="*/ 377 h 501"/>
              <a:gd name="T16" fmla="*/ 170 w 1029"/>
              <a:gd name="T17" fmla="*/ 424 h 501"/>
              <a:gd name="T18" fmla="*/ 163 w 1029"/>
              <a:gd name="T19" fmla="*/ 407 h 501"/>
              <a:gd name="T20" fmla="*/ 325 w 1029"/>
              <a:gd name="T21" fmla="*/ 330 h 501"/>
              <a:gd name="T22" fmla="*/ 423 w 1029"/>
              <a:gd name="T23" fmla="*/ 284 h 501"/>
              <a:gd name="T24" fmla="*/ 431 w 1029"/>
              <a:gd name="T25" fmla="*/ 300 h 501"/>
              <a:gd name="T26" fmla="*/ 333 w 1029"/>
              <a:gd name="T27" fmla="*/ 347 h 501"/>
              <a:gd name="T28" fmla="*/ 325 w 1029"/>
              <a:gd name="T29" fmla="*/ 330 h 501"/>
              <a:gd name="T30" fmla="*/ 488 w 1029"/>
              <a:gd name="T31" fmla="*/ 253 h 501"/>
              <a:gd name="T32" fmla="*/ 586 w 1029"/>
              <a:gd name="T33" fmla="*/ 207 h 501"/>
              <a:gd name="T34" fmla="*/ 593 w 1029"/>
              <a:gd name="T35" fmla="*/ 223 h 501"/>
              <a:gd name="T36" fmla="*/ 496 w 1029"/>
              <a:gd name="T37" fmla="*/ 269 h 501"/>
              <a:gd name="T38" fmla="*/ 488 w 1029"/>
              <a:gd name="T39" fmla="*/ 253 h 501"/>
              <a:gd name="T40" fmla="*/ 651 w 1029"/>
              <a:gd name="T41" fmla="*/ 176 h 501"/>
              <a:gd name="T42" fmla="*/ 748 w 1029"/>
              <a:gd name="T43" fmla="*/ 130 h 501"/>
              <a:gd name="T44" fmla="*/ 756 w 1029"/>
              <a:gd name="T45" fmla="*/ 146 h 501"/>
              <a:gd name="T46" fmla="*/ 658 w 1029"/>
              <a:gd name="T47" fmla="*/ 192 h 501"/>
              <a:gd name="T48" fmla="*/ 651 w 1029"/>
              <a:gd name="T49" fmla="*/ 176 h 501"/>
              <a:gd name="T50" fmla="*/ 813 w 1029"/>
              <a:gd name="T51" fmla="*/ 99 h 501"/>
              <a:gd name="T52" fmla="*/ 911 w 1029"/>
              <a:gd name="T53" fmla="*/ 52 h 501"/>
              <a:gd name="T54" fmla="*/ 919 w 1029"/>
              <a:gd name="T55" fmla="*/ 69 h 501"/>
              <a:gd name="T56" fmla="*/ 821 w 1029"/>
              <a:gd name="T57" fmla="*/ 115 h 501"/>
              <a:gd name="T58" fmla="*/ 813 w 1029"/>
              <a:gd name="T59" fmla="*/ 99 h 501"/>
              <a:gd name="T60" fmla="*/ 976 w 1029"/>
              <a:gd name="T61" fmla="*/ 22 h 501"/>
              <a:gd name="T62" fmla="*/ 1022 w 1029"/>
              <a:gd name="T63" fmla="*/ 0 h 501"/>
              <a:gd name="T64" fmla="*/ 1029 w 1029"/>
              <a:gd name="T65" fmla="*/ 16 h 501"/>
              <a:gd name="T66" fmla="*/ 984 w 1029"/>
              <a:gd name="T67" fmla="*/ 38 h 501"/>
              <a:gd name="T68" fmla="*/ 976 w 1029"/>
              <a:gd name="T69" fmla="*/ 2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9" h="501">
                <a:moveTo>
                  <a:pt x="0" y="485"/>
                </a:moveTo>
                <a:lnTo>
                  <a:pt x="97" y="438"/>
                </a:lnTo>
                <a:lnTo>
                  <a:pt x="105" y="455"/>
                </a:lnTo>
                <a:lnTo>
                  <a:pt x="8" y="501"/>
                </a:lnTo>
                <a:lnTo>
                  <a:pt x="0" y="485"/>
                </a:lnTo>
                <a:close/>
                <a:moveTo>
                  <a:pt x="163" y="407"/>
                </a:moveTo>
                <a:lnTo>
                  <a:pt x="260" y="361"/>
                </a:lnTo>
                <a:lnTo>
                  <a:pt x="268" y="377"/>
                </a:lnTo>
                <a:lnTo>
                  <a:pt x="170" y="424"/>
                </a:lnTo>
                <a:lnTo>
                  <a:pt x="163" y="407"/>
                </a:lnTo>
                <a:close/>
                <a:moveTo>
                  <a:pt x="325" y="330"/>
                </a:moveTo>
                <a:lnTo>
                  <a:pt x="423" y="284"/>
                </a:lnTo>
                <a:lnTo>
                  <a:pt x="431" y="300"/>
                </a:lnTo>
                <a:lnTo>
                  <a:pt x="333" y="347"/>
                </a:lnTo>
                <a:lnTo>
                  <a:pt x="325" y="330"/>
                </a:lnTo>
                <a:close/>
                <a:moveTo>
                  <a:pt x="488" y="253"/>
                </a:moveTo>
                <a:lnTo>
                  <a:pt x="586" y="207"/>
                </a:lnTo>
                <a:lnTo>
                  <a:pt x="593" y="223"/>
                </a:lnTo>
                <a:lnTo>
                  <a:pt x="496" y="269"/>
                </a:lnTo>
                <a:lnTo>
                  <a:pt x="488" y="253"/>
                </a:lnTo>
                <a:close/>
                <a:moveTo>
                  <a:pt x="651" y="176"/>
                </a:moveTo>
                <a:lnTo>
                  <a:pt x="748" y="130"/>
                </a:lnTo>
                <a:lnTo>
                  <a:pt x="756" y="146"/>
                </a:lnTo>
                <a:lnTo>
                  <a:pt x="658" y="192"/>
                </a:lnTo>
                <a:lnTo>
                  <a:pt x="651" y="176"/>
                </a:lnTo>
                <a:close/>
                <a:moveTo>
                  <a:pt x="813" y="99"/>
                </a:moveTo>
                <a:lnTo>
                  <a:pt x="911" y="52"/>
                </a:lnTo>
                <a:lnTo>
                  <a:pt x="919" y="69"/>
                </a:lnTo>
                <a:lnTo>
                  <a:pt x="821" y="115"/>
                </a:lnTo>
                <a:lnTo>
                  <a:pt x="813" y="99"/>
                </a:lnTo>
                <a:close/>
                <a:moveTo>
                  <a:pt x="976" y="22"/>
                </a:moveTo>
                <a:lnTo>
                  <a:pt x="1022" y="0"/>
                </a:lnTo>
                <a:lnTo>
                  <a:pt x="1029" y="16"/>
                </a:lnTo>
                <a:lnTo>
                  <a:pt x="984" y="38"/>
                </a:lnTo>
                <a:lnTo>
                  <a:pt x="976" y="22"/>
                </a:lnTo>
                <a:close/>
              </a:path>
            </a:pathLst>
          </a:custGeom>
          <a:solidFill>
            <a:srgbClr val="FFFFFF"/>
          </a:solidFill>
          <a:ln w="1588" cap="flat">
            <a:solidFill>
              <a:srgbClr val="00B0F0"/>
            </a:solidFill>
            <a:prstDash val="solid"/>
            <a:bevel/>
            <a:headEnd/>
            <a:tailEnd/>
          </a:ln>
        </p:spPr>
        <p:txBody>
          <a:bodyPr vert="horz" wrap="square" lIns="137160" tIns="68580" rIns="137160" bIns="6858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pic>
        <p:nvPicPr>
          <p:cNvPr id="29" name="Picture 28">
            <a:hlinkClick r:id="rId10" action="ppaction://hlinkfile"/>
          </p:cNvPr>
          <p:cNvPicPr>
            <a:picLocks noChangeAspect="1"/>
          </p:cNvPicPr>
          <p:nvPr/>
        </p:nvPicPr>
        <p:blipFill>
          <a:blip r:embed="rId11">
            <a:duotone>
              <a:prstClr val="black"/>
              <a:schemeClr val="accent2">
                <a:tint val="45000"/>
                <a:satMod val="400000"/>
              </a:schemeClr>
            </a:duotone>
          </a:blip>
          <a:stretch>
            <a:fillRect/>
          </a:stretch>
        </p:blipFill>
        <p:spPr>
          <a:xfrm>
            <a:off x="13463465" y="2653536"/>
            <a:ext cx="1362651" cy="728765"/>
          </a:xfrm>
          <a:prstGeom prst="rect">
            <a:avLst/>
          </a:prstGeom>
        </p:spPr>
      </p:pic>
      <p:pic>
        <p:nvPicPr>
          <p:cNvPr id="22" name="Picture 21"/>
          <p:cNvPicPr>
            <a:picLocks noChangeAspect="1"/>
          </p:cNvPicPr>
          <p:nvPr/>
        </p:nvPicPr>
        <p:blipFill>
          <a:blip r:embed="rId12"/>
          <a:stretch>
            <a:fillRect/>
          </a:stretch>
        </p:blipFill>
        <p:spPr>
          <a:xfrm>
            <a:off x="11242618" y="1582417"/>
            <a:ext cx="2918288" cy="7763558"/>
          </a:xfrm>
          <a:prstGeom prst="rect">
            <a:avLst/>
          </a:prstGeom>
        </p:spPr>
      </p:pic>
      <p:pic>
        <p:nvPicPr>
          <p:cNvPr id="33" name="Picture 32"/>
          <p:cNvPicPr>
            <a:picLocks noChangeAspect="1"/>
          </p:cNvPicPr>
          <p:nvPr/>
        </p:nvPicPr>
        <p:blipFill>
          <a:blip r:embed="rId12"/>
          <a:stretch>
            <a:fillRect/>
          </a:stretch>
        </p:blipFill>
        <p:spPr>
          <a:xfrm>
            <a:off x="11271925" y="1568524"/>
            <a:ext cx="2918288" cy="7763558"/>
          </a:xfrm>
          <a:prstGeom prst="rect">
            <a:avLst/>
          </a:prstGeom>
        </p:spPr>
      </p:pic>
      <p:graphicFrame>
        <p:nvGraphicFramePr>
          <p:cNvPr id="25" name="Object 24">
            <a:extLst>
              <a:ext uri="{FF2B5EF4-FFF2-40B4-BE49-F238E27FC236}">
                <a16:creationId xmlns:a16="http://schemas.microsoft.com/office/drawing/2014/main" xmlns="" id="{66B0513E-E9F4-43D8-A74A-6D26991C35FC}"/>
              </a:ext>
            </a:extLst>
          </p:cNvPr>
          <p:cNvGraphicFramePr>
            <a:graphicFrameLocks noChangeAspect="1"/>
          </p:cNvGraphicFramePr>
          <p:nvPr>
            <p:extLst>
              <p:ext uri="{D42A27DB-BD31-4B8C-83A1-F6EECF244321}">
                <p14:modId xmlns:p14="http://schemas.microsoft.com/office/powerpoint/2010/main" val="214197730"/>
              </p:ext>
            </p:extLst>
          </p:nvPr>
        </p:nvGraphicFramePr>
        <p:xfrm>
          <a:off x="13660294" y="831648"/>
          <a:ext cx="708283" cy="767306"/>
        </p:xfrm>
        <a:graphic>
          <a:graphicData uri="http://schemas.openxmlformats.org/presentationml/2006/ole">
            <mc:AlternateContent xmlns:mc="http://schemas.openxmlformats.org/markup-compatibility/2006">
              <mc:Choice xmlns:v="urn:schemas-microsoft-com:vml" Requires="v">
                <p:oleObj spid="_x0000_s1057" name="Equation" r:id="rId13" imgW="152280" imgH="164880" progId="Equation.DSMT4">
                  <p:embed/>
                </p:oleObj>
              </mc:Choice>
              <mc:Fallback>
                <p:oleObj name="Equation" r:id="rId13" imgW="152280" imgH="164880" progId="Equation.DSMT4">
                  <p:embed/>
                  <p:pic>
                    <p:nvPicPr>
                      <p:cNvPr id="25" name="Object 24">
                        <a:extLst>
                          <a:ext uri="{FF2B5EF4-FFF2-40B4-BE49-F238E27FC236}">
                            <a16:creationId xmlns:a16="http://schemas.microsoft.com/office/drawing/2014/main" xmlns="" id="{66B0513E-E9F4-43D8-A74A-6D26991C35FC}"/>
                          </a:ext>
                        </a:extLst>
                      </p:cNvPr>
                      <p:cNvPicPr/>
                      <p:nvPr/>
                    </p:nvPicPr>
                    <p:blipFill>
                      <a:blip r:embed="rId14"/>
                      <a:stretch>
                        <a:fillRect/>
                      </a:stretch>
                    </p:blipFill>
                    <p:spPr>
                      <a:xfrm>
                        <a:off x="13660294" y="831648"/>
                        <a:ext cx="708283" cy="767306"/>
                      </a:xfrm>
                      <a:prstGeom prst="rect">
                        <a:avLst/>
                      </a:prstGeom>
                    </p:spPr>
                  </p:pic>
                </p:oleObj>
              </mc:Fallback>
            </mc:AlternateContent>
          </a:graphicData>
        </a:graphic>
      </p:graphicFrame>
      <p:cxnSp>
        <p:nvCxnSpPr>
          <p:cNvPr id="28" name="Straight Arrow Connector 27">
            <a:extLst>
              <a:ext uri="{FF2B5EF4-FFF2-40B4-BE49-F238E27FC236}">
                <a16:creationId xmlns:a16="http://schemas.microsoft.com/office/drawing/2014/main" xmlns="" id="{0521F979-9402-4360-832E-9B6E25FAB88E}"/>
              </a:ext>
            </a:extLst>
          </p:cNvPr>
          <p:cNvCxnSpPr>
            <a:cxnSpLocks/>
          </p:cNvCxnSpPr>
          <p:nvPr/>
        </p:nvCxnSpPr>
        <p:spPr>
          <a:xfrm flipH="1" flipV="1">
            <a:off x="14508191" y="5604006"/>
            <a:ext cx="2043750" cy="33856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xmlns="" id="{765FD3AE-25BC-43D3-8932-AA27905CB35D}"/>
              </a:ext>
            </a:extLst>
          </p:cNvPr>
          <p:cNvCxnSpPr>
            <a:cxnSpLocks/>
          </p:cNvCxnSpPr>
          <p:nvPr/>
        </p:nvCxnSpPr>
        <p:spPr>
          <a:xfrm flipV="1">
            <a:off x="11276340" y="6202359"/>
            <a:ext cx="1328604" cy="315725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xmlns="" id="{954E6DAE-1F40-43A2-A6AE-3E3A2584A3DA}"/>
              </a:ext>
            </a:extLst>
          </p:cNvPr>
          <p:cNvSpPr txBox="1"/>
          <p:nvPr/>
        </p:nvSpPr>
        <p:spPr>
          <a:xfrm>
            <a:off x="16087453" y="9013164"/>
            <a:ext cx="1524000" cy="769441"/>
          </a:xfrm>
          <a:prstGeom prst="rect">
            <a:avLst/>
          </a:prstGeom>
          <a:noFill/>
        </p:spPr>
        <p:txBody>
          <a:bodyPr wrap="square">
            <a:spAutoFit/>
          </a:bodyPr>
          <a:lstStyle/>
          <a:p>
            <a:r>
              <a:rPr lang="en-US" sz="4400" b="1" i="1" dirty="0">
                <a:latin typeface="Times New Roman" panose="02020603050405020304" pitchFamily="18" charset="0"/>
                <a:cs typeface="Times New Roman" panose="02020603050405020304" pitchFamily="18" charset="0"/>
              </a:rPr>
              <a:t>Tâm</a:t>
            </a:r>
            <a:endParaRPr lang="en-US" sz="4400" dirty="0"/>
          </a:p>
        </p:txBody>
      </p:sp>
      <p:sp>
        <p:nvSpPr>
          <p:cNvPr id="52" name="TextBox 51">
            <a:extLst>
              <a:ext uri="{FF2B5EF4-FFF2-40B4-BE49-F238E27FC236}">
                <a16:creationId xmlns:a16="http://schemas.microsoft.com/office/drawing/2014/main" xmlns="" id="{8277941A-42F2-4F45-8A5C-1EA3FB697546}"/>
              </a:ext>
            </a:extLst>
          </p:cNvPr>
          <p:cNvSpPr txBox="1"/>
          <p:nvPr/>
        </p:nvSpPr>
        <p:spPr>
          <a:xfrm>
            <a:off x="10197288" y="9180024"/>
            <a:ext cx="2578898" cy="769441"/>
          </a:xfrm>
          <a:prstGeom prst="rect">
            <a:avLst/>
          </a:prstGeom>
          <a:noFill/>
        </p:spPr>
        <p:txBody>
          <a:bodyPr wrap="square">
            <a:spAutoFit/>
          </a:bodyPr>
          <a:lstStyle/>
          <a:p>
            <a:r>
              <a:rPr lang="en-US" sz="4400" b="1" i="1" dirty="0">
                <a:solidFill>
                  <a:srgbClr val="00B0F0"/>
                </a:solidFill>
                <a:latin typeface="Times New Roman" panose="02020603050405020304" pitchFamily="18" charset="0"/>
                <a:cs typeface="Times New Roman" panose="02020603050405020304" pitchFamily="18" charset="0"/>
              </a:rPr>
              <a:t>Bán kính</a:t>
            </a:r>
            <a:endParaRPr lang="en-US" sz="4400" dirty="0">
              <a:solidFill>
                <a:srgbClr val="00B0F0"/>
              </a:solidFill>
            </a:endParaRPr>
          </a:p>
        </p:txBody>
      </p:sp>
      <p:pic>
        <p:nvPicPr>
          <p:cNvPr id="53" name="Picture 52">
            <a:extLst>
              <a:ext uri="{FF2B5EF4-FFF2-40B4-BE49-F238E27FC236}">
                <a16:creationId xmlns:a16="http://schemas.microsoft.com/office/drawing/2014/main" xmlns="" id="{D63AFB37-3A40-4AA0-8610-48518495CAA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9998" y="904177"/>
            <a:ext cx="1259059" cy="11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a:extLst>
              <a:ext uri="{FF2B5EF4-FFF2-40B4-BE49-F238E27FC236}">
                <a16:creationId xmlns:a16="http://schemas.microsoft.com/office/drawing/2014/main" xmlns="" id="{E3868D12-A367-4589-AC70-B7F7F93BCCF0}"/>
              </a:ext>
            </a:extLst>
          </p:cNvPr>
          <p:cNvSpPr txBox="1"/>
          <p:nvPr/>
        </p:nvSpPr>
        <p:spPr>
          <a:xfrm>
            <a:off x="1261628" y="7036504"/>
            <a:ext cx="9728812" cy="212365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Đoạn thẳng đi qua tâm</a:t>
            </a:r>
            <a:r>
              <a:rPr lang="en-US" sz="4400" dirty="0">
                <a:latin typeface="Times New Roman" panose="02020603050405020304" pitchFamily="18" charset="0"/>
                <a:cs typeface="Times New Roman" panose="02020603050405020304" pitchFamily="18" charset="0"/>
              </a:rPr>
              <a:t> của hình cầu với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đầu </a:t>
            </a:r>
            <a:r>
              <a:rPr lang="en-US" sz="4400" dirty="0" err="1">
                <a:latin typeface="Times New Roman" panose="02020603050405020304" pitchFamily="18" charset="0"/>
                <a:cs typeface="Times New Roman" panose="02020603050405020304" pitchFamily="18" charset="0"/>
              </a:rPr>
              <a:t>mút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 trên mặt cầu gọi là </a:t>
            </a:r>
            <a:r>
              <a:rPr lang="en-US" sz="4400" dirty="0">
                <a:solidFill>
                  <a:srgbClr val="FF0000"/>
                </a:solidFill>
                <a:latin typeface="Times New Roman" panose="02020603050405020304" pitchFamily="18" charset="0"/>
                <a:cs typeface="Times New Roman" panose="02020603050405020304" pitchFamily="18" charset="0"/>
              </a:rPr>
              <a:t>đường kính </a:t>
            </a:r>
            <a:r>
              <a:rPr lang="en-US" sz="4400" dirty="0">
                <a:latin typeface="Times New Roman" panose="02020603050405020304" pitchFamily="18" charset="0"/>
                <a:cs typeface="Times New Roman" panose="02020603050405020304" pitchFamily="18" charset="0"/>
              </a:rPr>
              <a:t>của hình cầu (hay mặt cầu).</a:t>
            </a:r>
          </a:p>
        </p:txBody>
      </p:sp>
      <p:cxnSp>
        <p:nvCxnSpPr>
          <p:cNvPr id="55" name="Straight Arrow Connector 54">
            <a:extLst>
              <a:ext uri="{FF2B5EF4-FFF2-40B4-BE49-F238E27FC236}">
                <a16:creationId xmlns:a16="http://schemas.microsoft.com/office/drawing/2014/main" xmlns="" id="{C44133FF-D8C0-49B4-894F-B29A0DF675A0}"/>
              </a:ext>
            </a:extLst>
          </p:cNvPr>
          <p:cNvCxnSpPr>
            <a:cxnSpLocks/>
          </p:cNvCxnSpPr>
          <p:nvPr/>
        </p:nvCxnSpPr>
        <p:spPr>
          <a:xfrm>
            <a:off x="12329654" y="975029"/>
            <a:ext cx="1639537" cy="33383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8" name="TextBox 57">
            <a:extLst>
              <a:ext uri="{FF2B5EF4-FFF2-40B4-BE49-F238E27FC236}">
                <a16:creationId xmlns:a16="http://schemas.microsoft.com/office/drawing/2014/main" xmlns="" id="{5D08C9AB-C493-4CB7-B218-B75459CDB6CD}"/>
              </a:ext>
            </a:extLst>
          </p:cNvPr>
          <p:cNvSpPr txBox="1"/>
          <p:nvPr/>
        </p:nvSpPr>
        <p:spPr>
          <a:xfrm>
            <a:off x="10058400" y="257473"/>
            <a:ext cx="6182043" cy="769441"/>
          </a:xfrm>
          <a:prstGeom prst="rect">
            <a:avLst/>
          </a:prstGeom>
          <a:noFill/>
        </p:spPr>
        <p:txBody>
          <a:bodyPr wrap="square">
            <a:spAutoFit/>
          </a:bodyPr>
          <a:lstStyle/>
          <a:p>
            <a:r>
              <a:rPr lang="en-US" sz="4400" b="1" i="1" dirty="0">
                <a:solidFill>
                  <a:srgbClr val="00B0F0"/>
                </a:solidFill>
                <a:latin typeface="Times New Roman" panose="02020603050405020304" pitchFamily="18" charset="0"/>
                <a:cs typeface="Times New Roman" panose="02020603050405020304" pitchFamily="18" charset="0"/>
              </a:rPr>
              <a:t>Đoạn AB là đường kính</a:t>
            </a:r>
            <a:endParaRPr lang="en-US" sz="4400" dirty="0">
              <a:solidFill>
                <a:srgbClr val="00B0F0"/>
              </a:solidFill>
            </a:endParaRPr>
          </a:p>
        </p:txBody>
      </p:sp>
    </p:spTree>
    <p:extLst>
      <p:ext uri="{BB962C8B-B14F-4D97-AF65-F5344CB8AC3E}">
        <p14:creationId xmlns:p14="http://schemas.microsoft.com/office/powerpoint/2010/main" val="7225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22" presetClass="entr" presetSubtype="4"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27" grpId="0"/>
      <p:bldP spid="45" grpId="0"/>
      <p:bldP spid="52" grpId="0"/>
      <p:bldP spid="54"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Downloads\nha_doc_dao5.jpg"/>
          <p:cNvPicPr>
            <a:picLocks noChangeAspect="1" noChangeArrowheads="1"/>
          </p:cNvPicPr>
          <p:nvPr/>
        </p:nvPicPr>
        <p:blipFill>
          <a:blip r:embed="rId2"/>
          <a:srcRect/>
          <a:stretch>
            <a:fillRect/>
          </a:stretch>
        </p:blipFill>
        <p:spPr bwMode="auto">
          <a:xfrm>
            <a:off x="11062498" y="1491903"/>
            <a:ext cx="5458615" cy="3418806"/>
          </a:xfrm>
          <a:prstGeom prst="rect">
            <a:avLst/>
          </a:prstGeom>
          <a:noFill/>
          <a:ln w="9525">
            <a:noFill/>
            <a:miter lim="800000"/>
            <a:headEnd/>
            <a:tailEnd/>
          </a:ln>
        </p:spPr>
      </p:pic>
      <p:pic>
        <p:nvPicPr>
          <p:cNvPr id="18435" name="Picture 4" descr="F:\Downloads\1.jpg"/>
          <p:cNvPicPr>
            <a:picLocks noChangeAspect="1" noChangeArrowheads="1"/>
          </p:cNvPicPr>
          <p:nvPr/>
        </p:nvPicPr>
        <p:blipFill>
          <a:blip r:embed="rId3"/>
          <a:srcRect/>
          <a:stretch>
            <a:fillRect/>
          </a:stretch>
        </p:blipFill>
        <p:spPr bwMode="auto">
          <a:xfrm>
            <a:off x="6271422" y="1510954"/>
            <a:ext cx="4396579" cy="3297966"/>
          </a:xfrm>
          <a:prstGeom prst="rect">
            <a:avLst/>
          </a:prstGeom>
          <a:noFill/>
          <a:ln w="9525">
            <a:noFill/>
            <a:miter lim="800000"/>
            <a:headEnd/>
            <a:tailEnd/>
          </a:ln>
        </p:spPr>
      </p:pic>
      <p:pic>
        <p:nvPicPr>
          <p:cNvPr id="18436" name="Picture 5" descr="F:\Downloads\6.jpg"/>
          <p:cNvPicPr>
            <a:picLocks noChangeAspect="1" noChangeArrowheads="1"/>
          </p:cNvPicPr>
          <p:nvPr/>
        </p:nvPicPr>
        <p:blipFill>
          <a:blip r:embed="rId4"/>
          <a:srcRect/>
          <a:stretch>
            <a:fillRect/>
          </a:stretch>
        </p:blipFill>
        <p:spPr bwMode="auto">
          <a:xfrm>
            <a:off x="678656" y="5775464"/>
            <a:ext cx="5069682" cy="4123128"/>
          </a:xfrm>
          <a:prstGeom prst="rect">
            <a:avLst/>
          </a:prstGeom>
          <a:noFill/>
          <a:ln w="9525">
            <a:noFill/>
            <a:miter lim="800000"/>
            <a:headEnd/>
            <a:tailEnd/>
          </a:ln>
        </p:spPr>
      </p:pic>
      <p:pic>
        <p:nvPicPr>
          <p:cNvPr id="18437" name="Picture 6" descr="F:\Downloads\hinhcau1.jpg"/>
          <p:cNvPicPr>
            <a:picLocks noChangeAspect="1" noChangeArrowheads="1"/>
          </p:cNvPicPr>
          <p:nvPr/>
        </p:nvPicPr>
        <p:blipFill>
          <a:blip r:embed="rId5"/>
          <a:srcRect/>
          <a:stretch>
            <a:fillRect/>
          </a:stretch>
        </p:blipFill>
        <p:spPr bwMode="auto">
          <a:xfrm>
            <a:off x="771525" y="1510953"/>
            <a:ext cx="5105400" cy="3395017"/>
          </a:xfrm>
          <a:prstGeom prst="rect">
            <a:avLst/>
          </a:prstGeom>
          <a:noFill/>
          <a:ln w="9525">
            <a:noFill/>
            <a:miter lim="800000"/>
            <a:headEnd/>
            <a:tailEnd/>
          </a:ln>
        </p:spPr>
      </p:pic>
      <p:sp>
        <p:nvSpPr>
          <p:cNvPr id="11" name="TextBox 10">
            <a:extLst>
              <a:ext uri="{FF2B5EF4-FFF2-40B4-BE49-F238E27FC236}">
                <a16:creationId xmlns:a16="http://schemas.microsoft.com/office/drawing/2014/main" xmlns="" id="{C0F6B255-8B16-4050-822B-BEFBF3E92C08}"/>
              </a:ext>
            </a:extLst>
          </p:cNvPr>
          <p:cNvSpPr txBox="1"/>
          <p:nvPr/>
        </p:nvSpPr>
        <p:spPr>
          <a:xfrm>
            <a:off x="2895600" y="509355"/>
            <a:ext cx="12068625" cy="769441"/>
          </a:xfrm>
          <a:prstGeom prst="rect">
            <a:avLst/>
          </a:prstGeom>
          <a:noFill/>
        </p:spPr>
        <p:txBody>
          <a:bodyPr wrap="non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MỘT SỐ HÌNH ẢNH THỰC TẾ VỀ HÌNH CẦU</a:t>
            </a:r>
          </a:p>
        </p:txBody>
      </p:sp>
      <p:pic>
        <p:nvPicPr>
          <p:cNvPr id="12" name="Picture 11">
            <a:extLst>
              <a:ext uri="{FF2B5EF4-FFF2-40B4-BE49-F238E27FC236}">
                <a16:creationId xmlns:a16="http://schemas.microsoft.com/office/drawing/2014/main" xmlns="" id="{5CD39208-668E-46DD-A9CB-0E7710E21D67}"/>
              </a:ext>
            </a:extLst>
          </p:cNvPr>
          <p:cNvPicPr>
            <a:picLocks noChangeAspect="1"/>
          </p:cNvPicPr>
          <p:nvPr/>
        </p:nvPicPr>
        <p:blipFill>
          <a:blip r:embed="rId6"/>
          <a:stretch>
            <a:fillRect/>
          </a:stretch>
        </p:blipFill>
        <p:spPr>
          <a:xfrm>
            <a:off x="6158744" y="6575774"/>
            <a:ext cx="2872441" cy="2834141"/>
          </a:xfrm>
          <a:prstGeom prst="rect">
            <a:avLst/>
          </a:prstGeom>
        </p:spPr>
      </p:pic>
      <p:pic>
        <p:nvPicPr>
          <p:cNvPr id="13" name="Picture 12">
            <a:extLst>
              <a:ext uri="{FF2B5EF4-FFF2-40B4-BE49-F238E27FC236}">
                <a16:creationId xmlns:a16="http://schemas.microsoft.com/office/drawing/2014/main" xmlns="" id="{DA1FCA15-BA50-4536-BE19-998D33C3020D}"/>
              </a:ext>
            </a:extLst>
          </p:cNvPr>
          <p:cNvPicPr>
            <a:picLocks noChangeAspect="1"/>
          </p:cNvPicPr>
          <p:nvPr/>
        </p:nvPicPr>
        <p:blipFill>
          <a:blip r:embed="rId7"/>
          <a:stretch>
            <a:fillRect/>
          </a:stretch>
        </p:blipFill>
        <p:spPr>
          <a:xfrm>
            <a:off x="9831150" y="5863854"/>
            <a:ext cx="3928791" cy="3806208"/>
          </a:xfrm>
          <a:prstGeom prst="rect">
            <a:avLst/>
          </a:prstGeom>
        </p:spPr>
      </p:pic>
      <p:pic>
        <p:nvPicPr>
          <p:cNvPr id="14" name="Picture 13">
            <a:extLst>
              <a:ext uri="{FF2B5EF4-FFF2-40B4-BE49-F238E27FC236}">
                <a16:creationId xmlns:a16="http://schemas.microsoft.com/office/drawing/2014/main" xmlns="" id="{2F8583DC-37F8-486C-9774-46F39F13D769}"/>
              </a:ext>
            </a:extLst>
          </p:cNvPr>
          <p:cNvPicPr>
            <a:picLocks noChangeAspect="1"/>
          </p:cNvPicPr>
          <p:nvPr/>
        </p:nvPicPr>
        <p:blipFill>
          <a:blip r:embed="rId8"/>
          <a:stretch>
            <a:fillRect/>
          </a:stretch>
        </p:blipFill>
        <p:spPr>
          <a:xfrm>
            <a:off x="13997181" y="6003114"/>
            <a:ext cx="3394933" cy="3616059"/>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ipe(down)">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barn(inVertical)">
                                      <p:cBhvr>
                                        <p:cTn id="12" dur="5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wipe(down)">
                                      <p:cBhvr>
                                        <p:cTn id="17" dur="500"/>
                                        <p:tgtEl>
                                          <p:spTgt spid="184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wheel(1)">
                                      <p:cBhvr>
                                        <p:cTn id="22" dur="2000"/>
                                        <p:tgtEl>
                                          <p:spTgt spid="184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1371600">
              <a:defRPr/>
            </a:pPr>
            <a:fld id="{6E0B4131-D0E9-4D2A-9ED7-9C6A1B0FA726}" type="slidenum">
              <a:rPr lang="en-US">
                <a:solidFill>
                  <a:prstClr val="black">
                    <a:tint val="75000"/>
                  </a:prstClr>
                </a:solidFill>
                <a:latin typeface="Times New Roman" panose="02020603050405020304" pitchFamily="18" charset="0"/>
                <a:cs typeface="Times New Roman" panose="02020603050405020304" pitchFamily="18" charset="0"/>
              </a:rPr>
              <a:pPr defTabSz="1371600">
                <a:defRPr/>
              </a:pPr>
              <a:t>18</a:t>
            </a:fld>
            <a:endParaRPr lang="en-US">
              <a:solidFill>
                <a:prstClr val="black">
                  <a:tint val="75000"/>
                </a:prstClr>
              </a:solidFill>
              <a:latin typeface="Times New Roman" panose="02020603050405020304" pitchFamily="18" charset="0"/>
              <a:cs typeface="Times New Roman" panose="02020603050405020304" pitchFamily="18" charset="0"/>
            </a:endParaRPr>
          </a:p>
        </p:txBody>
      </p:sp>
      <p:pic>
        <p:nvPicPr>
          <p:cNvPr id="19458" name="Picture 8" descr="F:\Downloads\Kien truc co dang hinh tru, hinh ban cau (2).jpg"/>
          <p:cNvPicPr>
            <a:picLocks noChangeAspect="1" noChangeArrowheads="1"/>
          </p:cNvPicPr>
          <p:nvPr/>
        </p:nvPicPr>
        <p:blipFill>
          <a:blip r:embed="rId2"/>
          <a:srcRect/>
          <a:stretch>
            <a:fillRect/>
          </a:stretch>
        </p:blipFill>
        <p:spPr bwMode="auto">
          <a:xfrm>
            <a:off x="9486900" y="5486401"/>
            <a:ext cx="5715000" cy="3557588"/>
          </a:xfrm>
          <a:prstGeom prst="rect">
            <a:avLst/>
          </a:prstGeom>
          <a:noFill/>
          <a:ln w="9525">
            <a:noFill/>
            <a:miter lim="800000"/>
            <a:headEnd/>
            <a:tailEnd/>
          </a:ln>
        </p:spPr>
      </p:pic>
      <p:pic>
        <p:nvPicPr>
          <p:cNvPr id="19459" name="Picture 9" descr="F:\Downloads\Kien truc co dang hinh tru, hinh ban cau .jpg"/>
          <p:cNvPicPr>
            <a:picLocks noChangeAspect="1" noChangeArrowheads="1"/>
          </p:cNvPicPr>
          <p:nvPr/>
        </p:nvPicPr>
        <p:blipFill>
          <a:blip r:embed="rId3"/>
          <a:srcRect/>
          <a:stretch>
            <a:fillRect/>
          </a:stretch>
        </p:blipFill>
        <p:spPr bwMode="auto">
          <a:xfrm>
            <a:off x="3086100" y="5600700"/>
            <a:ext cx="5753100" cy="3543300"/>
          </a:xfrm>
          <a:prstGeom prst="rect">
            <a:avLst/>
          </a:prstGeom>
          <a:noFill/>
          <a:ln w="9525">
            <a:noFill/>
            <a:miter lim="800000"/>
            <a:headEnd/>
            <a:tailEnd/>
          </a:ln>
        </p:spPr>
      </p:pic>
      <p:pic>
        <p:nvPicPr>
          <p:cNvPr id="19460" name="Picture 11" descr="F:\Downloads\Kién trúc có dạng hình trụ, hình bán càu.jpg"/>
          <p:cNvPicPr>
            <a:picLocks noChangeAspect="1" noChangeArrowheads="1"/>
          </p:cNvPicPr>
          <p:nvPr/>
        </p:nvPicPr>
        <p:blipFill>
          <a:blip r:embed="rId4"/>
          <a:srcRect/>
          <a:stretch>
            <a:fillRect/>
          </a:stretch>
        </p:blipFill>
        <p:spPr bwMode="auto">
          <a:xfrm>
            <a:off x="3314700" y="1143000"/>
            <a:ext cx="5181600" cy="3752850"/>
          </a:xfrm>
          <a:prstGeom prst="rect">
            <a:avLst/>
          </a:prstGeom>
          <a:noFill/>
          <a:ln w="9525">
            <a:noFill/>
            <a:miter lim="800000"/>
            <a:headEnd/>
            <a:tailEnd/>
          </a:ln>
        </p:spPr>
      </p:pic>
      <p:sp>
        <p:nvSpPr>
          <p:cNvPr id="19461" name="TextBox 15"/>
          <p:cNvSpPr txBox="1">
            <a:spLocks noChangeArrowheads="1"/>
          </p:cNvSpPr>
          <p:nvPr/>
        </p:nvSpPr>
        <p:spPr bwMode="auto">
          <a:xfrm>
            <a:off x="3886200" y="297658"/>
            <a:ext cx="10515600" cy="830997"/>
          </a:xfrm>
          <a:prstGeom prst="rect">
            <a:avLst/>
          </a:prstGeom>
          <a:noFill/>
          <a:ln w="9525">
            <a:noFill/>
            <a:miter lim="800000"/>
            <a:headEnd/>
            <a:tailEnd/>
          </a:ln>
        </p:spPr>
        <p:txBody>
          <a:bodyPr wrap="square">
            <a:spAutoFit/>
          </a:bodyPr>
          <a:lstStyle/>
          <a:p>
            <a:pPr algn="ctr" defTabSz="1371600" fontAlgn="base">
              <a:spcBef>
                <a:spcPct val="0"/>
              </a:spcBef>
              <a:spcAft>
                <a:spcPct val="0"/>
              </a:spcAft>
            </a:pPr>
            <a:r>
              <a:rPr lang="en-US" sz="4800" b="1" dirty="0">
                <a:solidFill>
                  <a:srgbClr val="CC0000"/>
                </a:solidFill>
                <a:latin typeface="Times New Roman" panose="02020603050405020304" pitchFamily="18" charset="0"/>
                <a:cs typeface="Times New Roman" panose="02020603050405020304" pitchFamily="18" charset="0"/>
              </a:rPr>
              <a:t>Kiến </a:t>
            </a:r>
            <a:r>
              <a:rPr lang="en-US" sz="4800" b="1" dirty="0" err="1">
                <a:solidFill>
                  <a:srgbClr val="CC0000"/>
                </a:solidFill>
                <a:latin typeface="Times New Roman" panose="02020603050405020304" pitchFamily="18" charset="0"/>
                <a:cs typeface="Times New Roman" panose="02020603050405020304" pitchFamily="18" charset="0"/>
              </a:rPr>
              <a:t>trúc</a:t>
            </a:r>
            <a:r>
              <a:rPr lang="en-US" sz="4800" b="1" dirty="0">
                <a:solidFill>
                  <a:srgbClr val="CC0000"/>
                </a:solidFill>
                <a:latin typeface="Times New Roman" panose="02020603050405020304" pitchFamily="18" charset="0"/>
                <a:cs typeface="Times New Roman" panose="02020603050405020304" pitchFamily="18" charset="0"/>
              </a:rPr>
              <a:t> có dạng hình bán cầu</a:t>
            </a:r>
          </a:p>
        </p:txBody>
      </p:sp>
      <p:sp>
        <p:nvSpPr>
          <p:cNvPr id="17" name="TextBox 16"/>
          <p:cNvSpPr txBox="1">
            <a:spLocks noChangeArrowheads="1"/>
          </p:cNvSpPr>
          <p:nvPr/>
        </p:nvSpPr>
        <p:spPr bwMode="auto">
          <a:xfrm>
            <a:off x="2286000" y="4869658"/>
            <a:ext cx="6584157" cy="646331"/>
          </a:xfrm>
          <a:prstGeom prst="rect">
            <a:avLst/>
          </a:prstGeom>
          <a:noFill/>
          <a:ln w="9525">
            <a:noFill/>
            <a:miter lim="800000"/>
            <a:headEnd/>
            <a:tailEnd/>
          </a:ln>
        </p:spPr>
        <p:txBody>
          <a:bodyPr>
            <a:spAutoFit/>
          </a:bodyPr>
          <a:lstStyle/>
          <a:p>
            <a:pPr defTabSz="1371600" fontAlgn="base">
              <a:spcBef>
                <a:spcPct val="0"/>
              </a:spcBef>
              <a:spcAft>
                <a:spcPct val="0"/>
              </a:spcAft>
            </a:pPr>
            <a:r>
              <a:rPr lang="en-US" altLang="en-US" sz="3600">
                <a:solidFill>
                  <a:srgbClr val="0000CC"/>
                </a:solidFill>
                <a:latin typeface="Times New Roman" panose="02020603050405020304" pitchFamily="18" charset="0"/>
                <a:cs typeface="Times New Roman" pitchFamily="18" charset="0"/>
              </a:rPr>
              <a:t>Tòa Bạch ốc ở Washington D.C.</a:t>
            </a:r>
            <a:endParaRPr lang="en-US" altLang="en-US" sz="3600" b="1">
              <a:solidFill>
                <a:srgbClr val="0000CC"/>
              </a:solidFill>
              <a:latin typeface="Times New Roman" pitchFamily="18" charset="0"/>
              <a:cs typeface="Times New Roman" pitchFamily="18" charset="0"/>
            </a:endParaRPr>
          </a:p>
        </p:txBody>
      </p:sp>
      <p:pic>
        <p:nvPicPr>
          <p:cNvPr id="19463" name="Picture 12" descr="F:\Downloads\0.Cung_dien_Nacional_da_Pena_Bo_Dao_Nha.jpg.jpg"/>
          <p:cNvPicPr>
            <a:picLocks noChangeAspect="1" noChangeArrowheads="1"/>
          </p:cNvPicPr>
          <p:nvPr/>
        </p:nvPicPr>
        <p:blipFill>
          <a:blip r:embed="rId5"/>
          <a:srcRect/>
          <a:stretch>
            <a:fillRect/>
          </a:stretch>
        </p:blipFill>
        <p:spPr bwMode="auto">
          <a:xfrm>
            <a:off x="9829800" y="1143000"/>
            <a:ext cx="4917282" cy="3752850"/>
          </a:xfrm>
          <a:prstGeom prst="rect">
            <a:avLst/>
          </a:prstGeom>
          <a:noFill/>
          <a:ln w="9525">
            <a:noFill/>
            <a:miter lim="800000"/>
            <a:headEnd/>
            <a:tailEnd/>
          </a:ln>
        </p:spPr>
      </p:pic>
      <p:sp>
        <p:nvSpPr>
          <p:cNvPr id="19" name="Rectangle 18"/>
          <p:cNvSpPr>
            <a:spLocks noChangeArrowheads="1"/>
          </p:cNvSpPr>
          <p:nvPr/>
        </p:nvSpPr>
        <p:spPr bwMode="auto">
          <a:xfrm>
            <a:off x="8686801" y="4914900"/>
            <a:ext cx="6590266" cy="553998"/>
          </a:xfrm>
          <a:prstGeom prst="rect">
            <a:avLst/>
          </a:prstGeom>
          <a:noFill/>
          <a:ln w="9525">
            <a:noFill/>
            <a:miter lim="800000"/>
            <a:headEnd/>
            <a:tailEnd/>
          </a:ln>
        </p:spPr>
        <p:txBody>
          <a:bodyPr wrap="none">
            <a:spAutoFit/>
          </a:bodyPr>
          <a:lstStyle/>
          <a:p>
            <a:pPr defTabSz="1371600" fontAlgn="base">
              <a:spcBef>
                <a:spcPct val="0"/>
              </a:spcBef>
              <a:spcAft>
                <a:spcPct val="0"/>
              </a:spcAft>
            </a:pPr>
            <a:r>
              <a:rPr lang="pt-BR" altLang="en-US" sz="3000" dirty="0">
                <a:solidFill>
                  <a:srgbClr val="003300"/>
                </a:solidFill>
                <a:latin typeface="Times New Roman" panose="02020603050405020304" pitchFamily="18" charset="0"/>
                <a:cs typeface="Times New Roman" panose="02020603050405020304" pitchFamily="18" charset="0"/>
              </a:rPr>
              <a:t>Cung điện Nacional da Pena Bồ Đào Nha</a:t>
            </a:r>
            <a:endParaRPr lang="en-US" altLang="en-US" sz="3000" b="1" dirty="0">
              <a:solidFill>
                <a:srgbClr val="0033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9829801" y="9144001"/>
            <a:ext cx="5030544" cy="646331"/>
          </a:xfrm>
          <a:prstGeom prst="rect">
            <a:avLst/>
          </a:prstGeom>
          <a:noFill/>
          <a:ln w="9525">
            <a:noFill/>
            <a:miter lim="800000"/>
            <a:headEnd/>
            <a:tailEnd/>
          </a:ln>
        </p:spPr>
        <p:txBody>
          <a:bodyPr wrap="none">
            <a:spAutoFit/>
          </a:bodyPr>
          <a:lstStyle/>
          <a:p>
            <a:pPr defTabSz="1371600" fontAlgn="base">
              <a:spcBef>
                <a:spcPct val="0"/>
              </a:spcBef>
              <a:spcAft>
                <a:spcPct val="0"/>
              </a:spcAft>
            </a:pPr>
            <a:r>
              <a:rPr lang="en-US" altLang="en-US" sz="3600" b="1">
                <a:solidFill>
                  <a:srgbClr val="0000CC"/>
                </a:solidFill>
                <a:latin typeface="Times New Roman" panose="02020603050405020304" pitchFamily="18" charset="0"/>
                <a:cs typeface="Times New Roman" panose="02020603050405020304" pitchFamily="18" charset="0"/>
              </a:rPr>
              <a:t>Nhà thờ Hồi giáo Brunei</a:t>
            </a:r>
          </a:p>
        </p:txBody>
      </p:sp>
      <p:sp>
        <p:nvSpPr>
          <p:cNvPr id="21" name="Rectangle 20"/>
          <p:cNvSpPr>
            <a:spLocks noChangeArrowheads="1"/>
          </p:cNvSpPr>
          <p:nvPr/>
        </p:nvSpPr>
        <p:spPr bwMode="auto">
          <a:xfrm>
            <a:off x="3771900" y="9234488"/>
            <a:ext cx="4505977" cy="553998"/>
          </a:xfrm>
          <a:prstGeom prst="rect">
            <a:avLst/>
          </a:prstGeom>
          <a:noFill/>
          <a:ln w="9525">
            <a:noFill/>
            <a:miter lim="800000"/>
            <a:headEnd/>
            <a:tailEnd/>
          </a:ln>
        </p:spPr>
        <p:txBody>
          <a:bodyPr wrap="none">
            <a:spAutoFit/>
          </a:bodyPr>
          <a:lstStyle/>
          <a:p>
            <a:pPr defTabSz="1371600" fontAlgn="base">
              <a:spcBef>
                <a:spcPct val="0"/>
              </a:spcBef>
              <a:spcAft>
                <a:spcPct val="0"/>
              </a:spcAft>
            </a:pPr>
            <a:r>
              <a:rPr lang="en-US" altLang="en-US" sz="3000" b="1">
                <a:solidFill>
                  <a:srgbClr val="0000CC"/>
                </a:solidFill>
                <a:latin typeface="Times New Roman" panose="02020603050405020304" pitchFamily="18" charset="0"/>
                <a:cs typeface="Times New Roman" panose="02020603050405020304" pitchFamily="18" charset="0"/>
              </a:rPr>
              <a:t>Đ</a:t>
            </a:r>
            <a:r>
              <a:rPr lang="vi-VN" altLang="en-US" sz="3000" b="1">
                <a:solidFill>
                  <a:srgbClr val="0000CC"/>
                </a:solidFill>
                <a:latin typeface="Times New Roman" panose="02020603050405020304" pitchFamily="18" charset="0"/>
                <a:cs typeface="Times New Roman" panose="02020603050405020304" pitchFamily="18" charset="0"/>
              </a:rPr>
              <a:t>ại thánh đường Al-Fateh</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1</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219200" y="28575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xmlns="" id="{B076A3D7-8C57-442B-BBDA-95EDE013CEC9}"/>
              </a:ext>
            </a:extLst>
          </p:cNvPr>
          <p:cNvPicPr>
            <a:picLocks noChangeAspect="1"/>
          </p:cNvPicPr>
          <p:nvPr/>
        </p:nvPicPr>
        <p:blipFill>
          <a:blip r:embed="rId5"/>
          <a:stretch>
            <a:fillRect/>
          </a:stretch>
        </p:blipFill>
        <p:spPr>
          <a:xfrm>
            <a:off x="10668000" y="3269457"/>
            <a:ext cx="4572000" cy="5016626"/>
          </a:xfrm>
          <a:prstGeom prst="rect">
            <a:avLst/>
          </a:prstGeom>
        </p:spPr>
      </p:pic>
      <p:sp>
        <p:nvSpPr>
          <p:cNvPr id="13" name="TextBox 12">
            <a:extLst>
              <a:ext uri="{FF2B5EF4-FFF2-40B4-BE49-F238E27FC236}">
                <a16:creationId xmlns:a16="http://schemas.microsoft.com/office/drawing/2014/main" xmlns="" id="{FE5018F4-4E4E-4BB7-986E-EA8E78035EE6}"/>
              </a:ext>
            </a:extLst>
          </p:cNvPr>
          <p:cNvSpPr txBox="1"/>
          <p:nvPr/>
        </p:nvSpPr>
        <p:spPr>
          <a:xfrm>
            <a:off x="3994987" y="837677"/>
            <a:ext cx="7772400"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Cho biết tâm và bán kính của hình cầu ở Hình 3.</a:t>
            </a:r>
          </a:p>
        </p:txBody>
      </p:sp>
      <p:sp>
        <p:nvSpPr>
          <p:cNvPr id="14" name="TextBox 13">
            <a:extLst>
              <a:ext uri="{FF2B5EF4-FFF2-40B4-BE49-F238E27FC236}">
                <a16:creationId xmlns:a16="http://schemas.microsoft.com/office/drawing/2014/main" xmlns="" id="{58FD277A-32CA-4A64-B900-BD348308366A}"/>
              </a:ext>
            </a:extLst>
          </p:cNvPr>
          <p:cNvSpPr txBox="1"/>
          <p:nvPr/>
        </p:nvSpPr>
        <p:spPr>
          <a:xfrm>
            <a:off x="2149010" y="4640351"/>
            <a:ext cx="8833918"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Hình cầu ở Hình 3 có tâm là A, </a:t>
            </a:r>
          </a:p>
          <a:p>
            <a:r>
              <a:rPr lang="en-US" sz="4400" dirty="0">
                <a:latin typeface="Times New Roman" panose="02020603050405020304" pitchFamily="18" charset="0"/>
                <a:cs typeface="Times New Roman" panose="02020603050405020304" pitchFamily="18" charset="0"/>
              </a:rPr>
              <a:t>bán kính là 5 cm.</a:t>
            </a:r>
          </a:p>
        </p:txBody>
      </p:sp>
      <p:grpSp>
        <p:nvGrpSpPr>
          <p:cNvPr id="11" name="Group 10">
            <a:extLst>
              <a:ext uri="{FF2B5EF4-FFF2-40B4-BE49-F238E27FC236}">
                <a16:creationId xmlns:a16="http://schemas.microsoft.com/office/drawing/2014/main" xmlns="" id="{2B73AD3E-F75C-4C81-B444-9EE5E739B7F4}"/>
              </a:ext>
            </a:extLst>
          </p:cNvPr>
          <p:cNvGrpSpPr/>
          <p:nvPr/>
        </p:nvGrpSpPr>
        <p:grpSpPr>
          <a:xfrm>
            <a:off x="14182240" y="837677"/>
            <a:ext cx="2877519" cy="1890793"/>
            <a:chOff x="9314481" y="0"/>
            <a:chExt cx="2877519" cy="1890793"/>
          </a:xfrm>
        </p:grpSpPr>
        <p:pic>
          <p:nvPicPr>
            <p:cNvPr id="16" name="Picture 15" descr="Background pattern&#10;&#10;Description automatically generated">
              <a:extLst>
                <a:ext uri="{FF2B5EF4-FFF2-40B4-BE49-F238E27FC236}">
                  <a16:creationId xmlns:a16="http://schemas.microsoft.com/office/drawing/2014/main" xmlns="" id="{CAC525C5-B1F7-45E1-921B-BE48EA3FC5BF}"/>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xmlns="" id="{7569D588-6ED4-485B-9844-BD4B7EC3D6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xmlns="" id="{46654711-CC9F-4924-96B1-D7E0EE8D315E}"/>
                </a:ext>
              </a:extLst>
            </p:cNvPr>
            <p:cNvPicPr>
              <a:picLocks noChangeAspect="1"/>
            </p:cNvPicPr>
            <p:nvPr/>
          </p:nvPicPr>
          <p:blipFill>
            <a:blip r:embed="rId9"/>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1040;p39"/>
          <p:cNvSpPr txBox="1"/>
          <p:nvPr/>
        </p:nvSpPr>
        <p:spPr>
          <a:xfrm>
            <a:off x="7703734" y="1105075"/>
            <a:ext cx="8936588" cy="1712972"/>
          </a:xfrm>
          <a:prstGeom prst="rect">
            <a:avLst/>
          </a:prstGeom>
        </p:spPr>
        <p:txBody>
          <a:bodyPr spcFirstLastPara="1" vert="horz" wrap="square" lIns="137138" tIns="137138" rIns="137138" bIns="137138"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5700" b="1">
                <a:solidFill>
                  <a:srgbClr val="FF0000"/>
                </a:solidFill>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5700" b="1" dirty="0">
              <a:solidFill>
                <a:srgbClr val="FF0000"/>
              </a:solidFill>
              <a:latin typeface="Arial" panose="020B0604020202020204" pitchFamily="34" charset="0"/>
              <a:ea typeface="思源黑体 Normal" panose="020B0400000000000000" pitchFamily="34" charset="-122"/>
              <a:cs typeface="Arial" panose="020B0604020202020204" pitchFamily="34" charset="0"/>
            </a:endParaRPr>
          </a:p>
        </p:txBody>
      </p:sp>
      <p:grpSp>
        <p:nvGrpSpPr>
          <p:cNvPr id="2" name="组合 1"/>
          <p:cNvGrpSpPr/>
          <p:nvPr/>
        </p:nvGrpSpPr>
        <p:grpSpPr>
          <a:xfrm>
            <a:off x="1303973" y="1935675"/>
            <a:ext cx="5400675" cy="6737985"/>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7" name="图片 6" descr="图片包含 游戏机, 物体, 钟表, 交通&#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a:extLst>
              <a:ext uri="{FF2B5EF4-FFF2-40B4-BE49-F238E27FC236}">
                <a16:creationId xmlns:a16="http://schemas.microsoft.com/office/drawing/2014/main" xmlns="" id="{BE76A8EA-3A55-475D-B4E0-76ABD6B3E778}"/>
              </a:ext>
            </a:extLst>
          </p:cNvPr>
          <p:cNvSpPr>
            <a:spLocks noChangeArrowheads="1"/>
          </p:cNvSpPr>
          <p:nvPr/>
        </p:nvSpPr>
        <p:spPr bwMode="auto">
          <a:xfrm>
            <a:off x="6869344" y="4064484"/>
            <a:ext cx="9991178"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eaLnBrk="0" hangingPunct="0">
              <a:spcAft>
                <a:spcPts val="900"/>
              </a:spcAft>
            </a:pP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rPr>
              <a:t>SGK, </a:t>
            </a:r>
            <a:r>
              <a:rPr lang="en-US" sz="4800" dirty="0" err="1">
                <a:solidFill>
                  <a:srgbClr val="000000"/>
                </a:solidFill>
                <a:latin typeface="Times New Roman" panose="02020603050405020304" pitchFamily="18" charset="0"/>
                <a:ea typeface="Times New Roman" panose="02020603050405020304" pitchFamily="18" charset="0"/>
              </a:rPr>
              <a:t>kế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hoạch</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bài</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bảng</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phụ</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chiếu</a:t>
            </a:r>
            <a:endParaRPr lang="en-US" sz="4800" dirty="0"/>
          </a:p>
        </p:txBody>
      </p:sp>
      <p:sp>
        <p:nvSpPr>
          <p:cNvPr id="15" name="Rectangle 14">
            <a:extLst>
              <a:ext uri="{FF2B5EF4-FFF2-40B4-BE49-F238E27FC236}">
                <a16:creationId xmlns:a16="http://schemas.microsoft.com/office/drawing/2014/main" xmlns="" id="{2CD458B6-D56F-44A8-8B13-744797EA0168}"/>
              </a:ext>
            </a:extLst>
          </p:cNvPr>
          <p:cNvSpPr/>
          <p:nvPr/>
        </p:nvSpPr>
        <p:spPr>
          <a:xfrm>
            <a:off x="6869344" y="6170636"/>
            <a:ext cx="9991178" cy="1737463"/>
          </a:xfrm>
          <a:prstGeom prst="rect">
            <a:avLst/>
          </a:prstGeom>
        </p:spPr>
        <p:txBody>
          <a:bodyPr wrap="square">
            <a:spAutoFit/>
          </a:bodyPr>
          <a:lstStyle/>
          <a:p>
            <a:pPr algn="just">
              <a:lnSpc>
                <a:spcPct val="115000"/>
              </a:lnSpc>
              <a:spcAft>
                <a:spcPts val="900"/>
              </a:spcAft>
            </a:pP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 </a:t>
            </a:r>
            <a:r>
              <a:rPr lang="en-US" sz="4800" dirty="0">
                <a:latin typeface="Times New Roman" panose="02020603050405020304" pitchFamily="18" charset="0"/>
                <a:ea typeface="Times New Roman" panose="02020603050405020304" pitchFamily="18" charset="0"/>
              </a:rPr>
              <a:t>SGK, </a:t>
            </a:r>
            <a:r>
              <a:rPr lang="en-US" sz="4800" dirty="0">
                <a:solidFill>
                  <a:srgbClr val="000000"/>
                </a:solidFill>
                <a:latin typeface="Times New Roman" panose="02020603050405020304" pitchFamily="18" charset="0"/>
                <a:ea typeface="Times New Roman" panose="02020603050405020304" pitchFamily="18" charset="0"/>
              </a:rPr>
              <a:t>bảng nhóm, bút, tập vở.</a:t>
            </a:r>
            <a:endParaRPr lang="en-US" sz="4800" dirty="0"/>
          </a:p>
        </p:txBody>
      </p:sp>
      <p:sp>
        <p:nvSpPr>
          <p:cNvPr id="4" name="Rectangle 3"/>
          <p:cNvSpPr/>
          <p:nvPr/>
        </p:nvSpPr>
        <p:spPr>
          <a:xfrm>
            <a:off x="4572000" y="4451003"/>
            <a:ext cx="9144000" cy="507831"/>
          </a:xfrm>
          <a:prstGeom prst="rect">
            <a:avLst/>
          </a:prstGeom>
        </p:spPr>
        <p:txBody>
          <a:bodyPr>
            <a:spAutoFit/>
          </a:bodyPr>
          <a:lstStyle/>
          <a:p>
            <a:endParaRPr lang="en-US" sz="2700"/>
          </a:p>
        </p:txBody>
      </p:sp>
      <p:sp>
        <p:nvSpPr>
          <p:cNvPr id="8" name="Rectangle 7"/>
          <p:cNvSpPr/>
          <p:nvPr/>
        </p:nvSpPr>
        <p:spPr>
          <a:xfrm>
            <a:off x="4572000" y="4658753"/>
            <a:ext cx="9144000" cy="507831"/>
          </a:xfrm>
          <a:prstGeom prst="rect">
            <a:avLst/>
          </a:prstGeom>
        </p:spPr>
        <p:txBody>
          <a:bodyPr>
            <a:spAutoFit/>
          </a:bodyPr>
          <a:lstStyle/>
          <a:p>
            <a:endParaRPr lang="en-US" sz="2700"/>
          </a:p>
        </p:txBody>
      </p:sp>
    </p:spTree>
    <p:extLst>
      <p:ext uri="{BB962C8B-B14F-4D97-AF65-F5344CB8AC3E}">
        <p14:creationId xmlns:p14="http://schemas.microsoft.com/office/powerpoint/2010/main" val="12348490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479726" y="14859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Times New Roman" panose="02020603050405020304" pitchFamily="18" charset="0"/>
                <a:ea typeface="Arial"/>
                <a:cs typeface="Times New Roman" panose="02020603050405020304" pitchFamily="18" charset="0"/>
                <a:sym typeface="Arial"/>
              </a:rPr>
              <a:t>Thực hành </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1:</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 name="Rectangle 16"/>
          <p:cNvSpPr/>
          <p:nvPr/>
        </p:nvSpPr>
        <p:spPr>
          <a:xfrm>
            <a:off x="480299" y="1337059"/>
            <a:ext cx="16552338" cy="2175596"/>
          </a:xfrm>
          <a:prstGeom prst="rect">
            <a:avLst/>
          </a:prstGeom>
        </p:spPr>
        <p:txBody>
          <a:bodyPr wrap="square">
            <a:spAutoFit/>
          </a:bodyPr>
          <a:lstStyle/>
          <a:p>
            <a:pPr>
              <a:lnSpc>
                <a:spcPct val="150000"/>
              </a:lnSpc>
              <a:spcAft>
                <a:spcPts val="800"/>
              </a:spcAft>
            </a:pP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kern="100" dirty="0">
                <a:latin typeface="Times New Roman" panose="02020603050405020304" pitchFamily="18" charset="0"/>
                <a:ea typeface="Times New Roman" panose="02020603050405020304" pitchFamily="18" charset="0"/>
                <a:cs typeface="Times New Roman" panose="02020603050405020304" pitchFamily="18" charset="0"/>
              </a:rPr>
              <a:t>Quả địa cầu bằng </a:t>
            </a:r>
            <a:r>
              <a:rPr lang="en-US" sz="4800" kern="100" dirty="0" err="1">
                <a:latin typeface="Times New Roman" panose="02020603050405020304" pitchFamily="18" charset="0"/>
                <a:ea typeface="Times New Roman" panose="02020603050405020304" pitchFamily="18" charset="0"/>
                <a:cs typeface="Times New Roman" panose="02020603050405020304" pitchFamily="18" charset="0"/>
              </a:rPr>
              <a:t>pha</a:t>
            </a:r>
            <a:r>
              <a:rPr lang="en-US" sz="4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kern="1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4800" kern="100" dirty="0">
                <a:latin typeface="Times New Roman" panose="02020603050405020304" pitchFamily="18" charset="0"/>
                <a:ea typeface="Times New Roman" panose="02020603050405020304" pitchFamily="18" charset="0"/>
                <a:cs typeface="Times New Roman" panose="02020603050405020304" pitchFamily="18" charset="0"/>
              </a:rPr>
              <a:t> ở Hình 4 có dạng hình cầu. Quan </a:t>
            </a:r>
            <a:r>
              <a:rPr lang="en-US" sz="4800" kern="1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4800" kern="100" dirty="0">
                <a:latin typeface="Times New Roman" panose="02020603050405020304" pitchFamily="18" charset="0"/>
                <a:ea typeface="Times New Roman" panose="02020603050405020304" pitchFamily="18" charset="0"/>
                <a:cs typeface="Times New Roman" panose="02020603050405020304" pitchFamily="18" charset="0"/>
              </a:rPr>
              <a:t> và </a:t>
            </a:r>
            <a:r>
              <a:rPr lang="en-US" sz="4800"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800" kern="100" dirty="0">
                <a:latin typeface="Times New Roman" panose="02020603050405020304" pitchFamily="18" charset="0"/>
                <a:ea typeface="Times New Roman" panose="02020603050405020304" pitchFamily="18" charset="0"/>
                <a:cs typeface="Times New Roman" panose="02020603050405020304" pitchFamily="18" charset="0"/>
              </a:rPr>
              <a:t> biết tâm và bán kính của hình quả địa cầu đó.</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oogle Shape;305;p14"/>
          <p:cNvGrpSpPr/>
          <p:nvPr/>
        </p:nvGrpSpPr>
        <p:grpSpPr>
          <a:xfrm flipH="1">
            <a:off x="962520" y="3945870"/>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sp>
        <p:nvSpPr>
          <p:cNvPr id="15" name="TextBox 14">
            <a:extLst>
              <a:ext uri="{FF2B5EF4-FFF2-40B4-BE49-F238E27FC236}">
                <a16:creationId xmlns:a16="http://schemas.microsoft.com/office/drawing/2014/main" xmlns="" id="{8D9C79E1-05FC-43C5-A8B1-9FD27761C4A3}"/>
              </a:ext>
            </a:extLst>
          </p:cNvPr>
          <p:cNvSpPr txBox="1"/>
          <p:nvPr/>
        </p:nvSpPr>
        <p:spPr>
          <a:xfrm>
            <a:off x="3071812" y="4466148"/>
            <a:ext cx="7924800" cy="830997"/>
          </a:xfrm>
          <a:prstGeom prst="rect">
            <a:avLst/>
          </a:prstGeom>
          <a:noFill/>
        </p:spPr>
        <p:txBody>
          <a:bodyPr wrap="square">
            <a:spAutoFit/>
          </a:bodyPr>
          <a:lstStyle/>
          <a:p>
            <a:pPr marL="285750" indent="-285750">
              <a:buFontTx/>
              <a:buChar char="-"/>
            </a:pPr>
            <a:r>
              <a:rPr lang="en-US" sz="4800" dirty="0">
                <a:latin typeface="Times New Roman" panose="02020603050405020304" pitchFamily="18" charset="0"/>
                <a:cs typeface="Times New Roman" panose="02020603050405020304" pitchFamily="18" charset="0"/>
              </a:rPr>
              <a:t>Tâm của hình địa cầu là B.</a:t>
            </a:r>
          </a:p>
        </p:txBody>
      </p:sp>
      <p:sp>
        <p:nvSpPr>
          <p:cNvPr id="21" name="TextBox 20">
            <a:extLst>
              <a:ext uri="{FF2B5EF4-FFF2-40B4-BE49-F238E27FC236}">
                <a16:creationId xmlns:a16="http://schemas.microsoft.com/office/drawing/2014/main" xmlns="" id="{0EBB4F4A-DC5A-4337-AB40-55AC24A63398}"/>
              </a:ext>
            </a:extLst>
          </p:cNvPr>
          <p:cNvSpPr txBox="1"/>
          <p:nvPr/>
        </p:nvSpPr>
        <p:spPr>
          <a:xfrm>
            <a:off x="3043237" y="5900868"/>
            <a:ext cx="9465468" cy="830997"/>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Bán kính hình địa cầu là 6 cm.</a:t>
            </a:r>
          </a:p>
        </p:txBody>
      </p:sp>
      <p:grpSp>
        <p:nvGrpSpPr>
          <p:cNvPr id="12" name="Group 11">
            <a:extLst>
              <a:ext uri="{FF2B5EF4-FFF2-40B4-BE49-F238E27FC236}">
                <a16:creationId xmlns:a16="http://schemas.microsoft.com/office/drawing/2014/main" xmlns="" id="{3D36A3A0-ADD6-42AE-BF69-E0DE22CD1882}"/>
              </a:ext>
            </a:extLst>
          </p:cNvPr>
          <p:cNvGrpSpPr/>
          <p:nvPr/>
        </p:nvGrpSpPr>
        <p:grpSpPr>
          <a:xfrm>
            <a:off x="15178824" y="144691"/>
            <a:ext cx="2877519" cy="1890793"/>
            <a:chOff x="9314481" y="0"/>
            <a:chExt cx="2877519" cy="1890793"/>
          </a:xfrm>
        </p:grpSpPr>
        <p:pic>
          <p:nvPicPr>
            <p:cNvPr id="13" name="Picture 12" descr="Background pattern&#10;&#10;Description automatically generated">
              <a:extLst>
                <a:ext uri="{FF2B5EF4-FFF2-40B4-BE49-F238E27FC236}">
                  <a16:creationId xmlns:a16="http://schemas.microsoft.com/office/drawing/2014/main" xmlns="" id="{B3C68181-29B3-4CAD-9638-911F8A81949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xmlns="" id="{C1C906BE-A940-480D-B549-E2376AACA0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xmlns="" id="{627D59E5-D278-4CB6-BBAC-AEFB4EFF9AF8}"/>
                </a:ext>
              </a:extLst>
            </p:cNvPr>
            <p:cNvPicPr>
              <a:picLocks noChangeAspect="1"/>
            </p:cNvPicPr>
            <p:nvPr/>
          </p:nvPicPr>
          <p:blipFill>
            <a:blip r:embed="rId7"/>
            <a:stretch>
              <a:fillRect/>
            </a:stretch>
          </p:blipFill>
          <p:spPr>
            <a:xfrm>
              <a:off x="9314481" y="507413"/>
              <a:ext cx="1896053" cy="1383380"/>
            </a:xfrm>
            <a:prstGeom prst="rect">
              <a:avLst/>
            </a:prstGeom>
          </p:spPr>
        </p:pic>
      </p:grpSp>
      <p:pic>
        <p:nvPicPr>
          <p:cNvPr id="2" name="Picture 1">
            <a:extLst>
              <a:ext uri="{FF2B5EF4-FFF2-40B4-BE49-F238E27FC236}">
                <a16:creationId xmlns:a16="http://schemas.microsoft.com/office/drawing/2014/main" xmlns="" id="{AE6D19CF-10D6-4F35-8C83-45546C8FF4D5}"/>
              </a:ext>
            </a:extLst>
          </p:cNvPr>
          <p:cNvPicPr>
            <a:picLocks noChangeAspect="1"/>
          </p:cNvPicPr>
          <p:nvPr/>
        </p:nvPicPr>
        <p:blipFill>
          <a:blip r:embed="rId8"/>
          <a:stretch>
            <a:fillRect/>
          </a:stretch>
        </p:blipFill>
        <p:spPr>
          <a:xfrm>
            <a:off x="11443126" y="3764270"/>
            <a:ext cx="5635668" cy="5185671"/>
          </a:xfrm>
          <a:prstGeom prst="rect">
            <a:avLst/>
          </a:prstGeom>
        </p:spPr>
      </p:pic>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A9F8686D-8F93-4175-9558-FDC80DC3DA99}"/>
              </a:ext>
            </a:extLst>
          </p:cNvPr>
          <p:cNvSpPr txBox="1"/>
          <p:nvPr/>
        </p:nvSpPr>
        <p:spPr>
          <a:xfrm>
            <a:off x="3048000" y="1333500"/>
            <a:ext cx="11026466" cy="2002023"/>
          </a:xfrm>
          <a:prstGeom prst="rect">
            <a:avLst/>
          </a:prstGeom>
          <a:noFill/>
        </p:spPr>
        <p:txBody>
          <a:bodyPr wrap="square" rtlCol="0">
            <a:spAutoFit/>
          </a:bodyPr>
          <a:lstStyle/>
          <a:p>
            <a:pPr algn="just">
              <a:lnSpc>
                <a:spcPct val="150000"/>
              </a:lnSpc>
            </a:pP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21" name="Picture 6" descr="C:\Users\Acer\Desktop\o 2.jpg">
            <a:extLst>
              <a:ext uri="{FF2B5EF4-FFF2-40B4-BE49-F238E27FC236}">
                <a16:creationId xmlns:a16="http://schemas.microsoft.com/office/drawing/2014/main" xmlns="" id="{D7F68B5A-9E06-4FEC-A9B8-8E7F91BC6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441" y="1333500"/>
            <a:ext cx="1768932" cy="150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Down Arrow 4">
            <a:extLst>
              <a:ext uri="{FF2B5EF4-FFF2-40B4-BE49-F238E27FC236}">
                <a16:creationId xmlns:a16="http://schemas.microsoft.com/office/drawing/2014/main" xmlns="" id="{2CCADB45-BD2B-4F13-B8DF-D9EEB01AE2F0}"/>
              </a:ext>
            </a:extLst>
          </p:cNvPr>
          <p:cNvSpPr/>
          <p:nvPr/>
        </p:nvSpPr>
        <p:spPr>
          <a:xfrm rot="16200000">
            <a:off x="6937831" y="4656720"/>
            <a:ext cx="478969" cy="1248230"/>
          </a:xfrm>
          <a:prstGeom prst="downArrow">
            <a:avLst>
              <a:gd name="adj1" fmla="val 31818"/>
              <a:gd name="adj2" fmla="val 81481"/>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xmlns="" id="{AA633BFB-1D9C-4DEF-8725-04F22CB5941B}"/>
              </a:ext>
            </a:extLst>
          </p:cNvPr>
          <p:cNvPicPr>
            <a:picLocks noChangeAspect="1"/>
          </p:cNvPicPr>
          <p:nvPr/>
        </p:nvPicPr>
        <p:blipFill>
          <a:blip r:embed="rId3"/>
          <a:stretch>
            <a:fillRect/>
          </a:stretch>
        </p:blipFill>
        <p:spPr>
          <a:xfrm>
            <a:off x="3396242" y="4054172"/>
            <a:ext cx="2486372" cy="2648320"/>
          </a:xfrm>
          <a:prstGeom prst="rect">
            <a:avLst/>
          </a:prstGeom>
        </p:spPr>
      </p:pic>
      <p:pic>
        <p:nvPicPr>
          <p:cNvPr id="26" name="Picture 25">
            <a:extLst>
              <a:ext uri="{FF2B5EF4-FFF2-40B4-BE49-F238E27FC236}">
                <a16:creationId xmlns:a16="http://schemas.microsoft.com/office/drawing/2014/main" xmlns="" id="{2DC4FC9A-6B76-4FB2-AF22-A7582B250398}"/>
              </a:ext>
            </a:extLst>
          </p:cNvPr>
          <p:cNvPicPr>
            <a:picLocks noChangeAspect="1"/>
          </p:cNvPicPr>
          <p:nvPr/>
        </p:nvPicPr>
        <p:blipFill>
          <a:blip r:embed="rId4"/>
          <a:stretch>
            <a:fillRect/>
          </a:stretch>
        </p:blipFill>
        <p:spPr>
          <a:xfrm>
            <a:off x="9296400" y="4284362"/>
            <a:ext cx="4105529" cy="2471916"/>
          </a:xfrm>
          <a:prstGeom prst="rect">
            <a:avLst/>
          </a:prstGeom>
        </p:spPr>
      </p:pic>
      <p:sp>
        <p:nvSpPr>
          <p:cNvPr id="2" name="Oval 1">
            <a:extLst>
              <a:ext uri="{FF2B5EF4-FFF2-40B4-BE49-F238E27FC236}">
                <a16:creationId xmlns:a16="http://schemas.microsoft.com/office/drawing/2014/main" xmlns="" id="{BAC5AB1E-F1B9-4238-8A02-62E6BB380EED}"/>
              </a:ext>
            </a:extLst>
          </p:cNvPr>
          <p:cNvSpPr/>
          <p:nvPr/>
        </p:nvSpPr>
        <p:spPr>
          <a:xfrm>
            <a:off x="9472267" y="4858887"/>
            <a:ext cx="1914869" cy="1294290"/>
          </a:xfrm>
          <a:prstGeom prst="ellipse">
            <a:avLst/>
          </a:prstGeom>
          <a:noFill/>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scene3d>
              <a:camera prst="isometricOffAxis2Top"/>
              <a:lightRig rig="threePt" dir="t"/>
            </a:scene3d>
          </a:bodyPr>
          <a:lstStyle/>
          <a:p>
            <a:pPr algn="ctr"/>
            <a:endParaRPr lang="en-US" dirty="0"/>
          </a:p>
        </p:txBody>
      </p:sp>
      <p:sp>
        <p:nvSpPr>
          <p:cNvPr id="14" name="Oval 13">
            <a:extLst>
              <a:ext uri="{FF2B5EF4-FFF2-40B4-BE49-F238E27FC236}">
                <a16:creationId xmlns:a16="http://schemas.microsoft.com/office/drawing/2014/main" xmlns="" id="{20CA0C85-085D-4ED6-925D-21195F4FE61C}"/>
              </a:ext>
            </a:extLst>
          </p:cNvPr>
          <p:cNvSpPr/>
          <p:nvPr/>
        </p:nvSpPr>
        <p:spPr>
          <a:xfrm rot="7811294">
            <a:off x="11247876" y="4613982"/>
            <a:ext cx="1957233" cy="1294290"/>
          </a:xfrm>
          <a:prstGeom prst="ellipse">
            <a:avLst/>
          </a:prstGeom>
          <a:noFill/>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scene3d>
              <a:camera prst="isometricOffAxis2Top"/>
              <a:lightRig rig="threePt" dir="t"/>
            </a:scene3d>
          </a:bodyPr>
          <a:lstStyle/>
          <a:p>
            <a:pPr algn="ctr"/>
            <a:endParaRPr lang="en-US" dirty="0"/>
          </a:p>
        </p:txBody>
      </p:sp>
      <p:sp>
        <p:nvSpPr>
          <p:cNvPr id="15" name="TextBox 14">
            <a:extLst>
              <a:ext uri="{FF2B5EF4-FFF2-40B4-BE49-F238E27FC236}">
                <a16:creationId xmlns:a16="http://schemas.microsoft.com/office/drawing/2014/main" xmlns="" id="{75FAA3AF-9A20-4B73-804D-05B7CBBBC85E}"/>
              </a:ext>
            </a:extLst>
          </p:cNvPr>
          <p:cNvSpPr txBox="1"/>
          <p:nvPr/>
        </p:nvSpPr>
        <p:spPr>
          <a:xfrm>
            <a:off x="3989233" y="7602307"/>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Mặt cắt của quả cam có dạng hình tròn</a:t>
            </a:r>
          </a:p>
        </p:txBody>
      </p:sp>
      <p:sp>
        <p:nvSpPr>
          <p:cNvPr id="16" name="TextBox 15">
            <a:extLst>
              <a:ext uri="{FF2B5EF4-FFF2-40B4-BE49-F238E27FC236}">
                <a16:creationId xmlns:a16="http://schemas.microsoft.com/office/drawing/2014/main" xmlns="" id="{F77AE2B8-5E29-4260-95A6-D301CEB8D3C9}"/>
              </a:ext>
            </a:extLst>
          </p:cNvPr>
          <p:cNvSpPr txBox="1"/>
          <p:nvPr/>
        </p:nvSpPr>
        <p:spPr>
          <a:xfrm>
            <a:off x="1799445" y="7602307"/>
            <a:ext cx="208373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Trả lời : </a:t>
            </a:r>
          </a:p>
        </p:txBody>
      </p:sp>
      <p:grpSp>
        <p:nvGrpSpPr>
          <p:cNvPr id="11" name="Group 10">
            <a:extLst>
              <a:ext uri="{FF2B5EF4-FFF2-40B4-BE49-F238E27FC236}">
                <a16:creationId xmlns:a16="http://schemas.microsoft.com/office/drawing/2014/main" xmlns="" id="{CC6FFC4E-C706-49BC-9868-052DC9D55C2B}"/>
              </a:ext>
            </a:extLst>
          </p:cNvPr>
          <p:cNvGrpSpPr/>
          <p:nvPr/>
        </p:nvGrpSpPr>
        <p:grpSpPr>
          <a:xfrm>
            <a:off x="14554200" y="434032"/>
            <a:ext cx="2877519" cy="1890793"/>
            <a:chOff x="9314481" y="0"/>
            <a:chExt cx="2877519" cy="1890793"/>
          </a:xfrm>
        </p:grpSpPr>
        <p:pic>
          <p:nvPicPr>
            <p:cNvPr id="12" name="Picture 11" descr="Background pattern&#10;&#10;Description automatically generated">
              <a:extLst>
                <a:ext uri="{FF2B5EF4-FFF2-40B4-BE49-F238E27FC236}">
                  <a16:creationId xmlns:a16="http://schemas.microsoft.com/office/drawing/2014/main" xmlns="" id="{2FE7535A-898A-45A2-ACEF-13C0BDAA155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xmlns="" id="{7F9D3548-CC95-4DE5-BD99-721FC0246B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xmlns="" id="{0B0A0F57-A69C-4F43-B103-0C022590E3F6}"/>
                </a:ext>
              </a:extLst>
            </p:cNvPr>
            <p:cNvPicPr>
              <a:picLocks noChangeAspect="1"/>
            </p:cNvPicPr>
            <p:nvPr/>
          </p:nvPicPr>
          <p:blipFill>
            <a:blip r:embed="rId8"/>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 grpId="0" animBg="1"/>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a:extLst>
              <a:ext uri="{FF2B5EF4-FFF2-40B4-BE49-F238E27FC236}">
                <a16:creationId xmlns:a16="http://schemas.microsoft.com/office/drawing/2014/main" xmlns="" id="{087F51D0-D218-4C2E-95E9-4E388E5B509C}"/>
              </a:ext>
            </a:extLst>
          </p:cNvPr>
          <p:cNvSpPr txBox="1">
            <a:spLocks noChangeArrowheads="1"/>
          </p:cNvSpPr>
          <p:nvPr/>
        </p:nvSpPr>
        <p:spPr bwMode="auto">
          <a:xfrm>
            <a:off x="838200" y="571500"/>
            <a:ext cx="12115800" cy="830997"/>
          </a:xfrm>
          <a:prstGeom prst="rect">
            <a:avLst/>
          </a:prstGeom>
          <a:noFill/>
          <a:ln w="9525">
            <a:noFill/>
            <a:miter lim="800000"/>
            <a:headEnd/>
            <a:tailEnd/>
          </a:ln>
          <a:effectLst/>
        </p:spPr>
        <p:txBody>
          <a:bodyPr wrap="square">
            <a:spAutoFit/>
          </a:bodyPr>
          <a:lstStyle/>
          <a:p>
            <a:pPr algn="just">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a:t>
            </a:r>
            <a:r>
              <a:rPr lang="en-US" sz="4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chung</a:t>
            </a: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của mặt phẳng và mặt cầu.</a:t>
            </a:r>
          </a:p>
        </p:txBody>
      </p:sp>
      <p:sp>
        <p:nvSpPr>
          <p:cNvPr id="14" name="TextBox 13">
            <a:extLst>
              <a:ext uri="{FF2B5EF4-FFF2-40B4-BE49-F238E27FC236}">
                <a16:creationId xmlns:a16="http://schemas.microsoft.com/office/drawing/2014/main" xmlns="" id="{BEDF475F-DB8A-41E3-9788-165CE1DC00A6}"/>
              </a:ext>
            </a:extLst>
          </p:cNvPr>
          <p:cNvSpPr txBox="1"/>
          <p:nvPr/>
        </p:nvSpPr>
        <p:spPr>
          <a:xfrm>
            <a:off x="1371600" y="1638300"/>
            <a:ext cx="8382000" cy="4033348"/>
          </a:xfrm>
          <a:prstGeom prst="rect">
            <a:avLst/>
          </a:prstGeom>
          <a:noFill/>
        </p:spPr>
        <p:txBody>
          <a:bodyPr wrap="square" rtlCol="0">
            <a:spAutoFit/>
          </a:bodyPr>
          <a:lstStyle/>
          <a:p>
            <a:pPr>
              <a:lnSpc>
                <a:spcPct val="150000"/>
              </a:lnSpc>
            </a:pPr>
            <a:r>
              <a:rPr lang="en-US" sz="4400" dirty="0">
                <a:latin typeface="Times New Roman" panose="02020603050405020304" pitchFamily="18" charset="0"/>
                <a:cs typeface="Times New Roman" panose="02020603050405020304" pitchFamily="18" charset="0"/>
              </a:rPr>
              <a:t>- Khi cắt </a:t>
            </a:r>
            <a:r>
              <a:rPr lang="en-US" sz="4400" i="1" dirty="0">
                <a:solidFill>
                  <a:srgbClr val="FF0000"/>
                </a:solidFill>
                <a:latin typeface="Times New Roman" panose="02020603050405020304" pitchFamily="18" charset="0"/>
                <a:cs typeface="Times New Roman" panose="02020603050405020304" pitchFamily="18" charset="0"/>
              </a:rPr>
              <a:t>hình cầu </a:t>
            </a:r>
            <a:r>
              <a:rPr lang="en-US" sz="4400" dirty="0" err="1">
                <a:latin typeface="Times New Roman" panose="02020603050405020304" pitchFamily="18" charset="0"/>
                <a:cs typeface="Times New Roman" panose="02020603050405020304" pitchFamily="18" charset="0"/>
              </a:rPr>
              <a:t>bởi</a:t>
            </a:r>
            <a:r>
              <a:rPr lang="en-US" sz="4400" dirty="0">
                <a:latin typeface="Times New Roman" panose="02020603050405020304" pitchFamily="18" charset="0"/>
                <a:cs typeface="Times New Roman" panose="02020603050405020304" pitchFamily="18" charset="0"/>
              </a:rPr>
              <a:t> một </a:t>
            </a:r>
            <a:r>
              <a:rPr lang="en-US" sz="4400" dirty="0">
                <a:solidFill>
                  <a:srgbClr val="FF0000"/>
                </a:solidFill>
                <a:latin typeface="Times New Roman" panose="02020603050405020304" pitchFamily="18" charset="0"/>
                <a:cs typeface="Times New Roman" panose="02020603050405020304" pitchFamily="18" charset="0"/>
              </a:rPr>
              <a:t>mặt phẳng </a:t>
            </a:r>
            <a:r>
              <a:rPr lang="en-US" sz="4400" dirty="0">
                <a:latin typeface="Times New Roman" panose="02020603050405020304" pitchFamily="18" charset="0"/>
                <a:cs typeface="Times New Roman" panose="02020603050405020304" pitchFamily="18" charset="0"/>
              </a:rPr>
              <a:t>thì phần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của mặt cầu và  mặt phẳng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 trong hình đó (mặt cắt) là một </a:t>
            </a:r>
            <a:r>
              <a:rPr lang="en-US" sz="4400" i="1" dirty="0">
                <a:solidFill>
                  <a:srgbClr val="FF0000"/>
                </a:solidFill>
                <a:latin typeface="Times New Roman" panose="02020603050405020304" pitchFamily="18" charset="0"/>
                <a:cs typeface="Times New Roman" panose="02020603050405020304" pitchFamily="18" charset="0"/>
              </a:rPr>
              <a:t>hình tròn</a:t>
            </a:r>
          </a:p>
        </p:txBody>
      </p:sp>
      <p:pic>
        <p:nvPicPr>
          <p:cNvPr id="4" name="Picture 3">
            <a:extLst>
              <a:ext uri="{FF2B5EF4-FFF2-40B4-BE49-F238E27FC236}">
                <a16:creationId xmlns:a16="http://schemas.microsoft.com/office/drawing/2014/main" xmlns="" id="{755C92C6-0EA2-478A-B4D2-20B628ECF8F1}"/>
              </a:ext>
            </a:extLst>
          </p:cNvPr>
          <p:cNvPicPr>
            <a:picLocks noChangeAspect="1"/>
          </p:cNvPicPr>
          <p:nvPr/>
        </p:nvPicPr>
        <p:blipFill>
          <a:blip r:embed="rId2"/>
          <a:stretch>
            <a:fillRect/>
          </a:stretch>
        </p:blipFill>
        <p:spPr>
          <a:xfrm>
            <a:off x="9448799" y="2095500"/>
            <a:ext cx="8269475" cy="5410200"/>
          </a:xfrm>
          <a:prstGeom prst="rect">
            <a:avLst/>
          </a:prstGeom>
        </p:spPr>
      </p:pic>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314957" y="1945799"/>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dụ 2</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144051" y="447869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824043" y="1945799"/>
            <a:ext cx="12616613"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Một khối </a:t>
            </a:r>
            <a:r>
              <a:rPr lang="en-US" sz="4400" dirty="0" err="1">
                <a:latin typeface="Times New Roman" panose="02020603050405020304" pitchFamily="18" charset="0"/>
                <a:cs typeface="Times New Roman" panose="02020603050405020304" pitchFamily="18" charset="0"/>
              </a:rPr>
              <a:t>đá</a:t>
            </a:r>
            <a:r>
              <a:rPr lang="en-US" sz="4400" dirty="0">
                <a:latin typeface="Times New Roman" panose="02020603050405020304" pitchFamily="18" charset="0"/>
                <a:cs typeface="Times New Roman" panose="02020603050405020304" pitchFamily="18" charset="0"/>
              </a:rPr>
              <a:t> hình cầu được cắt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để tạo các vật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(Hình 7). Mặt cắt của chúng có dạng hình gì?</a:t>
            </a:r>
          </a:p>
        </p:txBody>
      </p:sp>
      <p:sp>
        <p:nvSpPr>
          <p:cNvPr id="14" name="TextBox 13">
            <a:extLst>
              <a:ext uri="{FF2B5EF4-FFF2-40B4-BE49-F238E27FC236}">
                <a16:creationId xmlns:a16="http://schemas.microsoft.com/office/drawing/2014/main" xmlns="" id="{58FD277A-32CA-4A64-B900-BD348308366A}"/>
              </a:ext>
            </a:extLst>
          </p:cNvPr>
          <p:cNvSpPr txBox="1"/>
          <p:nvPr/>
        </p:nvSpPr>
        <p:spPr>
          <a:xfrm>
            <a:off x="1143000" y="5981700"/>
            <a:ext cx="8833918"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Mặt cắt của các vật ở Hình 7 có dạng hình tròn</a:t>
            </a:r>
          </a:p>
        </p:txBody>
      </p:sp>
      <p:pic>
        <p:nvPicPr>
          <p:cNvPr id="5" name="Picture 4">
            <a:extLst>
              <a:ext uri="{FF2B5EF4-FFF2-40B4-BE49-F238E27FC236}">
                <a16:creationId xmlns:a16="http://schemas.microsoft.com/office/drawing/2014/main" xmlns="" id="{FD85C0EA-0C22-4859-9B9D-1941857DFFEB}"/>
              </a:ext>
            </a:extLst>
          </p:cNvPr>
          <p:cNvPicPr>
            <a:picLocks noChangeAspect="1"/>
          </p:cNvPicPr>
          <p:nvPr/>
        </p:nvPicPr>
        <p:blipFill>
          <a:blip r:embed="rId5"/>
          <a:stretch>
            <a:fillRect/>
          </a:stretch>
        </p:blipFill>
        <p:spPr>
          <a:xfrm>
            <a:off x="10132350" y="3768657"/>
            <a:ext cx="7675835" cy="5487548"/>
          </a:xfrm>
          <a:prstGeom prst="rect">
            <a:avLst/>
          </a:prstGeom>
        </p:spPr>
      </p:pic>
      <p:grpSp>
        <p:nvGrpSpPr>
          <p:cNvPr id="11" name="Group 10">
            <a:extLst>
              <a:ext uri="{FF2B5EF4-FFF2-40B4-BE49-F238E27FC236}">
                <a16:creationId xmlns:a16="http://schemas.microsoft.com/office/drawing/2014/main" xmlns="" id="{325BB697-F72E-4685-9B53-5FFBA7D357B1}"/>
              </a:ext>
            </a:extLst>
          </p:cNvPr>
          <p:cNvGrpSpPr/>
          <p:nvPr/>
        </p:nvGrpSpPr>
        <p:grpSpPr>
          <a:xfrm>
            <a:off x="14487142" y="85398"/>
            <a:ext cx="2877519" cy="1890793"/>
            <a:chOff x="9314481" y="0"/>
            <a:chExt cx="2877519" cy="1890793"/>
          </a:xfrm>
        </p:grpSpPr>
        <p:pic>
          <p:nvPicPr>
            <p:cNvPr id="16" name="Picture 15" descr="Background pattern&#10;&#10;Description automatically generated">
              <a:extLst>
                <a:ext uri="{FF2B5EF4-FFF2-40B4-BE49-F238E27FC236}">
                  <a16:creationId xmlns:a16="http://schemas.microsoft.com/office/drawing/2014/main" xmlns="" id="{681866C2-832F-4383-AAC8-395EE5A84B3A}"/>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xmlns="" id="{59DD85E0-6FBA-42EA-B75A-D732325CAB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xmlns="" id="{89012B71-8CDB-4417-B77B-215B3635DDA4}"/>
                </a:ext>
              </a:extLst>
            </p:cNvPr>
            <p:cNvPicPr>
              <a:picLocks noChangeAspect="1"/>
            </p:cNvPicPr>
            <p:nvPr/>
          </p:nvPicPr>
          <p:blipFill>
            <a:blip r:embed="rId9"/>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4337104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94ADDA-5539-4F55-B637-CB586AEAA530}"/>
              </a:ext>
            </a:extLst>
          </p:cNvPr>
          <p:cNvSpPr txBox="1"/>
          <p:nvPr/>
        </p:nvSpPr>
        <p:spPr>
          <a:xfrm>
            <a:off x="5181600" y="2113019"/>
            <a:ext cx="11658600" cy="212365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Mặt trên của bình </a:t>
            </a:r>
            <a:r>
              <a:rPr lang="en-US" sz="4400" dirty="0" err="1">
                <a:latin typeface="Times New Roman" panose="02020603050405020304" pitchFamily="18" charset="0"/>
                <a:cs typeface="Times New Roman" panose="02020603050405020304" pitchFamily="18" charset="0"/>
              </a:rPr>
              <a:t>gốm</a:t>
            </a:r>
            <a:r>
              <a:rPr lang="en-US" sz="4400" dirty="0">
                <a:latin typeface="Times New Roman" panose="02020603050405020304" pitchFamily="18" charset="0"/>
                <a:cs typeface="Times New Roman" panose="02020603050405020304" pitchFamily="18" charset="0"/>
              </a:rPr>
              <a:t> (Hình 8) được xem là phần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của mặt phẳng và mặt cầu. Mặt trên của bình </a:t>
            </a:r>
            <a:r>
              <a:rPr lang="en-US" sz="4400" dirty="0" err="1">
                <a:latin typeface="Times New Roman" panose="02020603050405020304" pitchFamily="18" charset="0"/>
                <a:cs typeface="Times New Roman" panose="02020603050405020304" pitchFamily="18" charset="0"/>
              </a:rPr>
              <a:t>gốm</a:t>
            </a:r>
            <a:r>
              <a:rPr lang="en-US" sz="4400" dirty="0">
                <a:latin typeface="Times New Roman" panose="02020603050405020304" pitchFamily="18" charset="0"/>
                <a:cs typeface="Times New Roman" panose="02020603050405020304" pitchFamily="18" charset="0"/>
              </a:rPr>
              <a:t> dạng gì?</a:t>
            </a:r>
          </a:p>
        </p:txBody>
      </p:sp>
      <p:sp>
        <p:nvSpPr>
          <p:cNvPr id="4" name="Google Shape;322;p15">
            <a:extLst>
              <a:ext uri="{FF2B5EF4-FFF2-40B4-BE49-F238E27FC236}">
                <a16:creationId xmlns:a16="http://schemas.microsoft.com/office/drawing/2014/main" xmlns="" id="{B1B37C55-EC3C-42DF-B82E-4D75AE295AE4}"/>
              </a:ext>
            </a:extLst>
          </p:cNvPr>
          <p:cNvSpPr/>
          <p:nvPr/>
        </p:nvSpPr>
        <p:spPr>
          <a:xfrm>
            <a:off x="890456" y="194983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hành 2:</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xmlns="" id="{A46A1F9F-5BDF-4663-A80B-EACD75264303}"/>
              </a:ext>
            </a:extLst>
          </p:cNvPr>
          <p:cNvPicPr>
            <a:picLocks noChangeAspect="1"/>
          </p:cNvPicPr>
          <p:nvPr/>
        </p:nvPicPr>
        <p:blipFill>
          <a:blip r:embed="rId2"/>
          <a:stretch>
            <a:fillRect/>
          </a:stretch>
        </p:blipFill>
        <p:spPr>
          <a:xfrm>
            <a:off x="10982325" y="3730737"/>
            <a:ext cx="5429290" cy="5451363"/>
          </a:xfrm>
          <a:prstGeom prst="rect">
            <a:avLst/>
          </a:prstGeom>
        </p:spPr>
      </p:pic>
      <p:grpSp>
        <p:nvGrpSpPr>
          <p:cNvPr id="6" name="Google Shape;305;p14">
            <a:extLst>
              <a:ext uri="{FF2B5EF4-FFF2-40B4-BE49-F238E27FC236}">
                <a16:creationId xmlns:a16="http://schemas.microsoft.com/office/drawing/2014/main" xmlns="" id="{EDB26695-A075-438E-8D77-1C5CBAC1F54E}"/>
              </a:ext>
            </a:extLst>
          </p:cNvPr>
          <p:cNvGrpSpPr/>
          <p:nvPr/>
        </p:nvGrpSpPr>
        <p:grpSpPr>
          <a:xfrm flipH="1">
            <a:off x="1336515" y="5258789"/>
            <a:ext cx="1699513" cy="1188276"/>
            <a:chOff x="7890477" y="787864"/>
            <a:chExt cx="2022200" cy="1289304"/>
          </a:xfrm>
        </p:grpSpPr>
        <p:pic>
          <p:nvPicPr>
            <p:cNvPr id="7" name="Google Shape;306;p14">
              <a:extLst>
                <a:ext uri="{FF2B5EF4-FFF2-40B4-BE49-F238E27FC236}">
                  <a16:creationId xmlns:a16="http://schemas.microsoft.com/office/drawing/2014/main" xmlns="" id="{4063E298-1762-4BC3-826D-FB2A4CC88BEB}"/>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0" name="TextBox 9">
            <a:extLst>
              <a:ext uri="{FF2B5EF4-FFF2-40B4-BE49-F238E27FC236}">
                <a16:creationId xmlns:a16="http://schemas.microsoft.com/office/drawing/2014/main" xmlns="" id="{52125E1E-9AF2-4E42-AE92-7E56514227CF}"/>
              </a:ext>
            </a:extLst>
          </p:cNvPr>
          <p:cNvSpPr txBox="1"/>
          <p:nvPr/>
        </p:nvSpPr>
        <p:spPr>
          <a:xfrm>
            <a:off x="1150620" y="6891112"/>
            <a:ext cx="9906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Mặt trên của bình </a:t>
            </a:r>
            <a:r>
              <a:rPr lang="en-US" sz="4400" dirty="0" err="1">
                <a:latin typeface="Times New Roman" panose="02020603050405020304" pitchFamily="18" charset="0"/>
                <a:cs typeface="Times New Roman" panose="02020603050405020304" pitchFamily="18" charset="0"/>
              </a:rPr>
              <a:t>gốm</a:t>
            </a:r>
            <a:r>
              <a:rPr lang="en-US" sz="4400" dirty="0">
                <a:latin typeface="Times New Roman" panose="02020603050405020304" pitchFamily="18" charset="0"/>
                <a:cs typeface="Times New Roman" panose="02020603050405020304" pitchFamily="18" charset="0"/>
              </a:rPr>
              <a:t> có dạng hình tròn.</a:t>
            </a:r>
          </a:p>
        </p:txBody>
      </p:sp>
      <p:grpSp>
        <p:nvGrpSpPr>
          <p:cNvPr id="9" name="Group 8">
            <a:extLst>
              <a:ext uri="{FF2B5EF4-FFF2-40B4-BE49-F238E27FC236}">
                <a16:creationId xmlns:a16="http://schemas.microsoft.com/office/drawing/2014/main" xmlns="" id="{A96AA943-477C-45F2-AFCE-2BD13DAAD89F}"/>
              </a:ext>
            </a:extLst>
          </p:cNvPr>
          <p:cNvGrpSpPr/>
          <p:nvPr/>
        </p:nvGrpSpPr>
        <p:grpSpPr>
          <a:xfrm>
            <a:off x="14782800" y="222226"/>
            <a:ext cx="2877519" cy="1890793"/>
            <a:chOff x="9314481" y="0"/>
            <a:chExt cx="2877519" cy="1890793"/>
          </a:xfrm>
        </p:grpSpPr>
        <p:pic>
          <p:nvPicPr>
            <p:cNvPr id="11" name="Picture 10" descr="Background pattern&#10;&#10;Description automatically generated">
              <a:extLst>
                <a:ext uri="{FF2B5EF4-FFF2-40B4-BE49-F238E27FC236}">
                  <a16:creationId xmlns:a16="http://schemas.microsoft.com/office/drawing/2014/main" xmlns="" id="{28BAD5CB-6744-4E23-9D95-CC8E9A5C9A0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2" name="Picture 11">
              <a:extLst>
                <a:ext uri="{FF2B5EF4-FFF2-40B4-BE49-F238E27FC236}">
                  <a16:creationId xmlns:a16="http://schemas.microsoft.com/office/drawing/2014/main" xmlns="" id="{2AB76B72-DC97-4039-8CFA-D50CE30335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3" name="Picture 12">
              <a:extLst>
                <a:ext uri="{FF2B5EF4-FFF2-40B4-BE49-F238E27FC236}">
                  <a16:creationId xmlns:a16="http://schemas.microsoft.com/office/drawing/2014/main" xmlns="" id="{6CE9CDAC-9EBF-4791-821F-BBCF91358FF6}"/>
                </a:ext>
              </a:extLst>
            </p:cNvPr>
            <p:cNvPicPr>
              <a:picLocks noChangeAspect="1"/>
            </p:cNvPicPr>
            <p:nvPr/>
          </p:nvPicPr>
          <p:blipFill>
            <a:blip r:embed="rId7"/>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30753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ppt_w</p:attrName>
                                        </p:attrNameLst>
                                      </p:cBhvr>
                                      <p:tavLst>
                                        <p:tav tm="0">
                                          <p:val>
                                            <p:strVal val="0"/>
                                          </p:val>
                                        </p:tav>
                                        <p:tav tm="100000">
                                          <p:val>
                                            <p:strVal val="#ppt_w"/>
                                          </p:val>
                                        </p:tav>
                                      </p:tavLst>
                                    </p:anim>
                                    <p:anim calcmode="lin" valueType="num">
                                      <p:cBhvr additive="base">
                                        <p:cTn id="13" dur="500"/>
                                        <p:tgtEl>
                                          <p:spTgt spid="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ECB5515-9ADC-4A72-ABEF-1CDDAA12FF34}"/>
              </a:ext>
            </a:extLst>
          </p:cNvPr>
          <p:cNvPicPr>
            <a:picLocks noChangeAspect="1"/>
          </p:cNvPicPr>
          <p:nvPr/>
        </p:nvPicPr>
        <p:blipFill>
          <a:blip r:embed="rId2"/>
          <a:stretch>
            <a:fillRect/>
          </a:stretch>
        </p:blipFill>
        <p:spPr>
          <a:xfrm>
            <a:off x="11330531" y="2019300"/>
            <a:ext cx="3096436" cy="2926080"/>
          </a:xfrm>
          <a:prstGeom prst="rect">
            <a:avLst/>
          </a:prstGeom>
        </p:spPr>
      </p:pic>
      <p:pic>
        <p:nvPicPr>
          <p:cNvPr id="14" name="Picture 13">
            <a:extLst>
              <a:ext uri="{FF2B5EF4-FFF2-40B4-BE49-F238E27FC236}">
                <a16:creationId xmlns:a16="http://schemas.microsoft.com/office/drawing/2014/main" xmlns="" id="{F304651C-E271-4308-83DC-0B4C284CADF5}"/>
              </a:ext>
            </a:extLst>
          </p:cNvPr>
          <p:cNvPicPr>
            <a:picLocks noChangeAspect="1"/>
          </p:cNvPicPr>
          <p:nvPr/>
        </p:nvPicPr>
        <p:blipFill>
          <a:blip r:embed="rId3"/>
          <a:stretch>
            <a:fillRect/>
          </a:stretch>
        </p:blipFill>
        <p:spPr>
          <a:xfrm>
            <a:off x="11423900" y="5184461"/>
            <a:ext cx="3304442" cy="31242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40037B78-BB2E-4431-A359-6D48B19C9C45}"/>
                  </a:ext>
                </a:extLst>
              </p:cNvPr>
              <p:cNvSpPr txBox="1"/>
              <p:nvPr/>
            </p:nvSpPr>
            <p:spPr>
              <a:xfrm>
                <a:off x="838200" y="2272669"/>
                <a:ext cx="10896600" cy="6473311"/>
              </a:xfrm>
              <a:prstGeom prst="rect">
                <a:avLst/>
              </a:prstGeom>
              <a:noFill/>
            </p:spPr>
            <p:txBody>
              <a:bodyPr wrap="square">
                <a:spAutoFit/>
              </a:bodyPr>
              <a:lstStyle/>
              <a:p>
                <a:pPr marL="571500" indent="-571500">
                  <a:spcAft>
                    <a:spcPts val="1200"/>
                  </a:spcAft>
                  <a:buFontTx/>
                  <a:buChar char="-"/>
                </a:pPr>
                <a:r>
                  <a:rPr lang="en-US" sz="4400" dirty="0">
                    <a:latin typeface="Times New Roman" panose="02020603050405020304" pitchFamily="18" charset="0"/>
                    <a:cs typeface="Times New Roman" panose="02020603050405020304" pitchFamily="18" charset="0"/>
                  </a:rPr>
                  <a:t>Cắt các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hình chữ nhật có chiều dài 20 cm, chiều rộng 1 cm (Hình 9a).</a:t>
                </a:r>
              </a:p>
              <a:p>
                <a:pPr marL="571500" indent="-571500">
                  <a:spcAft>
                    <a:spcPts val="1200"/>
                  </a:spcAft>
                  <a:buFontTx/>
                  <a:buChar char="-"/>
                </a:pPr>
                <a:r>
                  <a:rPr lang="en-US" sz="4400" dirty="0" err="1">
                    <a:latin typeface="Times New Roman" panose="02020603050405020304" pitchFamily="18" charset="0"/>
                    <a:cs typeface="Times New Roman" panose="02020603050405020304" pitchFamily="18" charset="0"/>
                  </a:rPr>
                  <a:t>Đục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dùng </a:t>
                </a:r>
                <a:r>
                  <a:rPr lang="en-US" sz="4400" dirty="0" err="1">
                    <a:latin typeface="Times New Roman" panose="02020603050405020304" pitchFamily="18" charset="0"/>
                    <a:cs typeface="Times New Roman" panose="02020603050405020304" pitchFamily="18" charset="0"/>
                  </a:rPr>
                  <a:t>nút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vào nhau (Hình 9b).</a:t>
                </a:r>
              </a:p>
              <a:p>
                <a:pPr>
                  <a:spcAft>
                    <a:spcPts val="1200"/>
                  </a:spcAft>
                </a:pPr>
                <a:r>
                  <a:rPr lang="en-US" sz="4400" dirty="0">
                    <a:latin typeface="Times New Roman" panose="02020603050405020304" pitchFamily="18" charset="0"/>
                    <a:cs typeface="Times New Roman" panose="02020603050405020304" pitchFamily="18" charset="0"/>
                  </a:rPr>
                  <a:t>- Cố định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a:t>
                </a:r>
                <a:r>
                  <a:rPr lang="en-US" sz="4400" dirty="0">
                    <a:latin typeface="Times New Roman" panose="02020603050405020304" pitchFamily="18" charset="0"/>
                    <a:cs typeface="Times New Roman" panose="02020603050405020304" pitchFamily="18" charset="0"/>
                  </a:rPr>
                  <a:t> bằng que </a:t>
                </a:r>
                <a:r>
                  <a:rPr lang="en-US" sz="4400" dirty="0" err="1">
                    <a:latin typeface="Times New Roman" panose="02020603050405020304" pitchFamily="18" charset="0"/>
                    <a:cs typeface="Times New Roman" panose="02020603050405020304" pitchFamily="18" charset="0"/>
                  </a:rPr>
                  <a:t>tre</a:t>
                </a:r>
                <a:r>
                  <a:rPr lang="en-US" sz="4400" dirty="0">
                    <a:latin typeface="Times New Roman" panose="02020603050405020304" pitchFamily="18" charset="0"/>
                    <a:cs typeface="Times New Roman" panose="02020603050405020304" pitchFamily="18" charset="0"/>
                  </a:rPr>
                  <a:t> có độ dài bằng   </a:t>
                </a:r>
                <a14:m>
                  <m:oMath xmlns:m="http://schemas.openxmlformats.org/officeDocument/2006/math">
                    <m:f>
                      <m:fPr>
                        <m:ctrlPr>
                          <a:rPr lang="en-US" sz="5400" i="1" smtClean="0">
                            <a:latin typeface="Cambria Math"/>
                            <a:cs typeface="Times New Roman" panose="02020603050405020304" pitchFamily="18" charset="0"/>
                          </a:rPr>
                        </m:ctrlPr>
                      </m:fPr>
                      <m:num>
                        <m:r>
                          <a:rPr lang="en-US" sz="5400" b="0" i="1" smtClean="0">
                            <a:latin typeface="Cambria Math" panose="02040503050406030204" pitchFamily="18" charset="0"/>
                            <a:cs typeface="Times New Roman" panose="02020603050405020304" pitchFamily="18" charset="0"/>
                          </a:rPr>
                          <m:t>2</m:t>
                        </m:r>
                        <m:r>
                          <a:rPr lang="en-US" sz="5400" b="0" i="1" smtClean="0">
                            <a:latin typeface="Cambria Math" panose="02040503050406030204" pitchFamily="18" charset="0"/>
                            <a:cs typeface="Times New Roman" panose="02020603050405020304" pitchFamily="18" charset="0"/>
                          </a:rPr>
                          <m:t>𝑥</m:t>
                        </m:r>
                      </m:num>
                      <m:den>
                        <m:r>
                          <a:rPr lang="en-US" sz="5400" i="1" smtClean="0">
                            <a:latin typeface="Cambria Math" panose="02040503050406030204" pitchFamily="18" charset="0"/>
                            <a:ea typeface="Cambria Math" panose="02040503050406030204" pitchFamily="18" charset="0"/>
                            <a:cs typeface="Times New Roman" panose="02020603050405020304" pitchFamily="18" charset="0"/>
                          </a:rPr>
                          <m:t>𝜋</m:t>
                        </m:r>
                      </m:den>
                    </m:f>
                  </m:oMath>
                </a14:m>
                <a:r>
                  <a:rPr lang="en-US" sz="5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(khoảng 0,6</a:t>
                </a:r>
                <a:r>
                  <a:rPr lang="en-US" sz="4400" i="1" dirty="0">
                    <a:latin typeface="Times New Roman" panose="02020603050405020304" pitchFamily="18" charset="0"/>
                    <a:cs typeface="Times New Roman" panose="02020603050405020304" pitchFamily="18" charset="0"/>
                  </a:rPr>
                  <a:t>x</a:t>
                </a:r>
                <a:r>
                  <a:rPr lang="en-US" sz="4400" dirty="0">
                    <a:latin typeface="Times New Roman" panose="02020603050405020304" pitchFamily="18" charset="0"/>
                    <a:cs typeface="Times New Roman" panose="02020603050405020304" pitchFamily="18" charset="0"/>
                  </a:rPr>
                  <a:t>) với </a:t>
                </a:r>
                <a:r>
                  <a:rPr lang="en-US" sz="4400" i="1" dirty="0">
                    <a:latin typeface="Times New Roman" panose="02020603050405020304" pitchFamily="18" charset="0"/>
                    <a:cs typeface="Times New Roman" panose="02020603050405020304" pitchFamily="18" charset="0"/>
                  </a:rPr>
                  <a:t>x</a:t>
                </a:r>
                <a:r>
                  <a:rPr lang="en-US" sz="4400" dirty="0">
                    <a:latin typeface="Times New Roman" panose="02020603050405020304" pitchFamily="18" charset="0"/>
                    <a:cs typeface="Times New Roman" panose="02020603050405020304" pitchFamily="18" charset="0"/>
                  </a:rPr>
                  <a:t> là khoảng cách giữa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a:t>
                </a:r>
                <a:r>
                  <a:rPr lang="en-US" sz="4400" dirty="0">
                    <a:latin typeface="Times New Roman" panose="02020603050405020304" pitchFamily="18" charset="0"/>
                    <a:cs typeface="Times New Roman" panose="02020603050405020304" pitchFamily="18" charset="0"/>
                  </a:rPr>
                  <a:t> (Hình 9c).</a:t>
                </a:r>
              </a:p>
              <a:p>
                <a:pPr>
                  <a:spcAft>
                    <a:spcPts val="12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Tách</a:t>
                </a:r>
                <a:r>
                  <a:rPr lang="en-US" sz="4400" dirty="0">
                    <a:latin typeface="Times New Roman" panose="02020603050405020304" pitchFamily="18" charset="0"/>
                    <a:cs typeface="Times New Roman" panose="02020603050405020304" pitchFamily="18" charset="0"/>
                  </a:rPr>
                  <a:t> các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ra và trải đều, hình được tạo thành có dạng hình cầu (Hình 9d)</a:t>
                </a:r>
              </a:p>
            </p:txBody>
          </p:sp>
        </mc:Choice>
        <mc:Fallback xmlns="">
          <p:sp>
            <p:nvSpPr>
              <p:cNvPr id="3" name="TextBox 2">
                <a:extLst>
                  <a:ext uri="{FF2B5EF4-FFF2-40B4-BE49-F238E27FC236}">
                    <a16:creationId xmlns:a16="http://schemas.microsoft.com/office/drawing/2014/main" id="{40037B78-BB2E-4431-A359-6D48B19C9C45}"/>
                  </a:ext>
                </a:extLst>
              </p:cNvPr>
              <p:cNvSpPr txBox="1">
                <a:spLocks noRot="1" noChangeAspect="1" noMove="1" noResize="1" noEditPoints="1" noAdjustHandles="1" noChangeArrowheads="1" noChangeShapeType="1" noTextEdit="1"/>
              </p:cNvSpPr>
              <p:nvPr/>
            </p:nvSpPr>
            <p:spPr>
              <a:xfrm>
                <a:off x="838200" y="2272669"/>
                <a:ext cx="10896600" cy="6473311"/>
              </a:xfrm>
              <a:prstGeom prst="rect">
                <a:avLst/>
              </a:prstGeom>
              <a:blipFill>
                <a:blip r:embed="rId4"/>
                <a:stretch>
                  <a:fillRect l="-2294" t="-1883" r="-727" b="-3578"/>
                </a:stretch>
              </a:blipFill>
            </p:spPr>
            <p:txBody>
              <a:bodyPr/>
              <a:lstStyle/>
              <a:p>
                <a:r>
                  <a:rPr lang="en-US">
                    <a:noFill/>
                  </a:rPr>
                  <a:t> </a:t>
                </a:r>
              </a:p>
            </p:txBody>
          </p:sp>
        </mc:Fallback>
      </mc:AlternateContent>
      <p:sp>
        <p:nvSpPr>
          <p:cNvPr id="5" name="Google Shape;322;p15">
            <a:extLst>
              <a:ext uri="{FF2B5EF4-FFF2-40B4-BE49-F238E27FC236}">
                <a16:creationId xmlns:a16="http://schemas.microsoft.com/office/drawing/2014/main" xmlns="" id="{A75BBF57-D281-476F-9A91-564AD6A0F02F}"/>
              </a:ext>
            </a:extLst>
          </p:cNvPr>
          <p:cNvSpPr/>
          <p:nvPr/>
        </p:nvSpPr>
        <p:spPr>
          <a:xfrm>
            <a:off x="533400" y="479258"/>
            <a:ext cx="4291144" cy="1082842"/>
          </a:xfrm>
          <a:prstGeom prst="roundRect">
            <a:avLst>
              <a:gd name="adj" fmla="val 16667"/>
            </a:avLst>
          </a:prstGeom>
          <a:solidFill>
            <a:srgbClr val="0070C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rgbClr val="FF0000"/>
                </a:solidFill>
                <a:latin typeface="Times New Roman" panose="02020603050405020304" pitchFamily="18" charset="0"/>
                <a:ea typeface="Arial"/>
                <a:cs typeface="Times New Roman" panose="02020603050405020304" pitchFamily="18" charset="0"/>
                <a:sym typeface="Arial"/>
              </a:rPr>
              <a:t>Vận dụng 1:</a:t>
            </a:r>
            <a:endParaRPr sz="4500" b="1" dirty="0">
              <a:solidFill>
                <a:srgbClr val="FF0000"/>
              </a:solidFill>
              <a:latin typeface="Times New Roman" panose="02020603050405020304" pitchFamily="18" charset="0"/>
              <a:ea typeface="Arial"/>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5EB872A4-7102-4501-9F48-9517E63C4717}"/>
              </a:ext>
            </a:extLst>
          </p:cNvPr>
          <p:cNvSpPr txBox="1"/>
          <p:nvPr/>
        </p:nvSpPr>
        <p:spPr>
          <a:xfrm>
            <a:off x="5181600" y="479258"/>
            <a:ext cx="91440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3" name="Picture 12">
            <a:extLst>
              <a:ext uri="{FF2B5EF4-FFF2-40B4-BE49-F238E27FC236}">
                <a16:creationId xmlns:a16="http://schemas.microsoft.com/office/drawing/2014/main" xmlns="" id="{C766D691-6FB7-4971-A4D4-F8BA96644B4E}"/>
              </a:ext>
            </a:extLst>
          </p:cNvPr>
          <p:cNvPicPr>
            <a:picLocks noChangeAspect="1"/>
          </p:cNvPicPr>
          <p:nvPr/>
        </p:nvPicPr>
        <p:blipFill>
          <a:blip r:embed="rId5"/>
          <a:stretch>
            <a:fillRect/>
          </a:stretch>
        </p:blipFill>
        <p:spPr>
          <a:xfrm>
            <a:off x="14521195" y="2019300"/>
            <a:ext cx="3561790" cy="2874268"/>
          </a:xfrm>
          <a:prstGeom prst="rect">
            <a:avLst/>
          </a:prstGeom>
        </p:spPr>
      </p:pic>
      <p:pic>
        <p:nvPicPr>
          <p:cNvPr id="15" name="Picture 14">
            <a:extLst>
              <a:ext uri="{FF2B5EF4-FFF2-40B4-BE49-F238E27FC236}">
                <a16:creationId xmlns:a16="http://schemas.microsoft.com/office/drawing/2014/main" xmlns="" id="{060FEF2D-2D76-4EA9-A728-6E185C71B587}"/>
              </a:ext>
            </a:extLst>
          </p:cNvPr>
          <p:cNvPicPr>
            <a:picLocks noChangeAspect="1"/>
          </p:cNvPicPr>
          <p:nvPr/>
        </p:nvPicPr>
        <p:blipFill>
          <a:blip r:embed="rId6"/>
          <a:stretch>
            <a:fillRect/>
          </a:stretch>
        </p:blipFill>
        <p:spPr>
          <a:xfrm>
            <a:off x="15087600" y="5076974"/>
            <a:ext cx="2711906" cy="3343125"/>
          </a:xfrm>
          <a:prstGeom prst="rect">
            <a:avLst/>
          </a:prstGeom>
        </p:spPr>
      </p:pic>
      <p:grpSp>
        <p:nvGrpSpPr>
          <p:cNvPr id="9" name="Group 8">
            <a:extLst>
              <a:ext uri="{FF2B5EF4-FFF2-40B4-BE49-F238E27FC236}">
                <a16:creationId xmlns:a16="http://schemas.microsoft.com/office/drawing/2014/main" xmlns="" id="{0C01A19E-714E-4BB2-84B6-337131A18A59}"/>
              </a:ext>
            </a:extLst>
          </p:cNvPr>
          <p:cNvGrpSpPr/>
          <p:nvPr/>
        </p:nvGrpSpPr>
        <p:grpSpPr>
          <a:xfrm>
            <a:off x="14644016" y="211630"/>
            <a:ext cx="3316148" cy="1531630"/>
            <a:chOff x="8205356" y="4914096"/>
            <a:chExt cx="3986644" cy="1974900"/>
          </a:xfrm>
        </p:grpSpPr>
        <p:pic>
          <p:nvPicPr>
            <p:cNvPr id="10" name="Picture 9" descr="Background pattern&#10;&#10;Description automatically generated">
              <a:extLst>
                <a:ext uri="{FF2B5EF4-FFF2-40B4-BE49-F238E27FC236}">
                  <a16:creationId xmlns:a16="http://schemas.microsoft.com/office/drawing/2014/main" xmlns="" id="{57F134E3-2FEA-4CED-8BAF-3EF784501308}"/>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20349" r="20345" b="-4"/>
            <a:stretch/>
          </p:blipFill>
          <p:spPr>
            <a:xfrm>
              <a:off x="8205356" y="4914096"/>
              <a:ext cx="1882985" cy="1943904"/>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1" name="Picture 10">
              <a:extLst>
                <a:ext uri="{FF2B5EF4-FFF2-40B4-BE49-F238E27FC236}">
                  <a16:creationId xmlns:a16="http://schemas.microsoft.com/office/drawing/2014/main" xmlns="" id="{D9C8DD96-051D-493F-AF08-2A15D0C6F3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05047" y="4964342"/>
              <a:ext cx="1434225" cy="1434225"/>
            </a:xfrm>
            <a:prstGeom prst="rect">
              <a:avLst/>
            </a:prstGeom>
          </p:spPr>
        </p:pic>
        <p:pic>
          <p:nvPicPr>
            <p:cNvPr id="16" name="Picture 15">
              <a:extLst>
                <a:ext uri="{FF2B5EF4-FFF2-40B4-BE49-F238E27FC236}">
                  <a16:creationId xmlns:a16="http://schemas.microsoft.com/office/drawing/2014/main" xmlns="" id="{91388B77-AC0D-44AD-8C29-93F29987AF5B}"/>
                </a:ext>
              </a:extLst>
            </p:cNvPr>
            <p:cNvPicPr>
              <a:picLocks noChangeAspect="1"/>
            </p:cNvPicPr>
            <p:nvPr/>
          </p:nvPicPr>
          <p:blipFill>
            <a:blip r:embed="rId10"/>
            <a:stretch>
              <a:fillRect/>
            </a:stretch>
          </p:blipFill>
          <p:spPr>
            <a:xfrm>
              <a:off x="9491238" y="5041748"/>
              <a:ext cx="2700762" cy="1847248"/>
            </a:xfrm>
            <a:prstGeom prst="rect">
              <a:avLst/>
            </a:prstGeom>
          </p:spPr>
        </p:pic>
      </p:grpSp>
    </p:spTree>
    <p:extLst>
      <p:ext uri="{BB962C8B-B14F-4D97-AF65-F5344CB8AC3E}">
        <p14:creationId xmlns:p14="http://schemas.microsoft.com/office/powerpoint/2010/main" val="83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ppt_w</p:attrName>
                                        </p:attrNameLst>
                                      </p:cBhvr>
                                      <p:tavLst>
                                        <p:tav tm="0">
                                          <p:val>
                                            <p:strVal val="0"/>
                                          </p:val>
                                        </p:tav>
                                        <p:tav tm="100000">
                                          <p:val>
                                            <p:strVal val="#ppt_w"/>
                                          </p:val>
                                        </p:tav>
                                      </p:tavLst>
                                    </p:anim>
                                    <p:anim calcmode="lin" valueType="num">
                                      <p:cBhvr additive="base">
                                        <p:cTn id="8" dur="500"/>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3200402"/>
            <a:chOff x="2193759" y="2917658"/>
            <a:chExt cx="13362212" cy="3200402"/>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00B0F0"/>
              </a:solidFill>
            </p:spPr>
            <p:txBody>
              <a:bodyPr/>
              <a:lstStyle/>
              <a:p>
                <a:endParaRPr lang="en-US">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2220973" y="3706951"/>
              <a:ext cx="13334998" cy="2411109"/>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lang="en-US" sz="5400" b="1" dirty="0">
                  <a:solidFill>
                    <a:srgbClr val="FF0000"/>
                  </a:solidFill>
                  <a:latin typeface="Times New Roman" panose="02020603050405020304" pitchFamily="18" charset="0"/>
                  <a:cs typeface="Times New Roman" panose="02020603050405020304" pitchFamily="18" charset="0"/>
                </a:rPr>
                <a:t>DIỆN TÍCH CỦA MẶT CẦU</a:t>
              </a: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EAC3D3-D49D-4B9E-B33E-7E7AFB6DEFCE}"/>
              </a:ext>
            </a:extLst>
          </p:cNvPr>
          <p:cNvPicPr>
            <a:picLocks noChangeAspect="1"/>
          </p:cNvPicPr>
          <p:nvPr/>
        </p:nvPicPr>
        <p:blipFill>
          <a:blip r:embed="rId2"/>
          <a:stretch>
            <a:fillRect/>
          </a:stretch>
        </p:blipFill>
        <p:spPr>
          <a:xfrm>
            <a:off x="98720" y="190500"/>
            <a:ext cx="1068125" cy="1029518"/>
          </a:xfrm>
          <a:prstGeom prst="rect">
            <a:avLst/>
          </a:prstGeom>
        </p:spPr>
      </p:pic>
      <p:sp>
        <p:nvSpPr>
          <p:cNvPr id="3" name="TextBox 2">
            <a:extLst>
              <a:ext uri="{FF2B5EF4-FFF2-40B4-BE49-F238E27FC236}">
                <a16:creationId xmlns:a16="http://schemas.microsoft.com/office/drawing/2014/main" xmlns="" id="{27DC282E-9B0E-4C4F-BAA6-07C1D7652142}"/>
              </a:ext>
            </a:extLst>
          </p:cNvPr>
          <p:cNvSpPr txBox="1"/>
          <p:nvPr/>
        </p:nvSpPr>
        <p:spPr>
          <a:xfrm>
            <a:off x="1166845" y="571500"/>
            <a:ext cx="17007195" cy="4832092"/>
          </a:xfrm>
          <a:prstGeom prst="rect">
            <a:avLst/>
          </a:prstGeom>
          <a:solidFill>
            <a:srgbClr val="C5EAFC"/>
          </a:solidFill>
        </p:spPr>
        <p:txBody>
          <a:bodyPr wrap="square">
            <a:spAutoFit/>
          </a:bodyPr>
          <a:lstStyle/>
          <a:p>
            <a:r>
              <a:rPr lang="en-US" sz="4400" dirty="0">
                <a:latin typeface="Times New Roman" panose="02020603050405020304" pitchFamily="18" charset="0"/>
                <a:cs typeface="Times New Roman" panose="02020603050405020304" pitchFamily="18" charset="0"/>
              </a:rPr>
              <a:t>Nhà khoa học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đại </a:t>
            </a:r>
            <a:r>
              <a:rPr lang="en-US" sz="4400" dirty="0" err="1">
                <a:latin typeface="Times New Roman" panose="02020603050405020304" pitchFamily="18" charset="0"/>
                <a:cs typeface="Times New Roman" panose="02020603050405020304" pitchFamily="18" charset="0"/>
              </a:rPr>
              <a:t>Archimèdes</a:t>
            </a:r>
            <a:r>
              <a:rPr lang="en-US" sz="4400" dirty="0">
                <a:latin typeface="Times New Roman" panose="02020603050405020304" pitchFamily="18" charset="0"/>
                <a:cs typeface="Times New Roman" panose="02020603050405020304" pitchFamily="18" charset="0"/>
              </a:rPr>
              <a:t> đã </a:t>
            </a:r>
            <a:r>
              <a:rPr lang="en-US" sz="4400" dirty="0" err="1">
                <a:latin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ra cách tính diện tích của mặt cầu như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Lấy một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hình cầu bán kính R và một hình </a:t>
            </a:r>
            <a:r>
              <a:rPr lang="en-US" sz="4400" dirty="0" err="1">
                <a:latin typeface="Times New Roman" panose="02020603050405020304" pitchFamily="18" charset="0"/>
                <a:cs typeface="Times New Roman" panose="02020603050405020304" pitchFamily="18" charset="0"/>
              </a:rPr>
              <a:t>trụ</a:t>
            </a:r>
            <a:r>
              <a:rPr lang="en-US" sz="4400" dirty="0">
                <a:latin typeface="Times New Roman" panose="02020603050405020304" pitchFamily="18" charset="0"/>
                <a:cs typeface="Times New Roman" panose="02020603050405020304" pitchFamily="18" charset="0"/>
              </a:rPr>
              <a:t> có bán kính đáy R. Dùng </a:t>
            </a:r>
            <a:r>
              <a:rPr lang="en-US" sz="4400" dirty="0" err="1">
                <a:latin typeface="Times New Roman" panose="02020603050405020304" pitchFamily="18" charset="0"/>
                <a:cs typeface="Times New Roman" panose="02020603050405020304" pitchFamily="18" charset="0"/>
              </a:rPr>
              <a:t>sợi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quấn</a:t>
            </a:r>
            <a:r>
              <a:rPr lang="en-US" sz="4400" dirty="0">
                <a:latin typeface="Times New Roman" panose="02020603050405020304" pitchFamily="18" charset="0"/>
                <a:cs typeface="Times New Roman" panose="02020603050405020304" pitchFamily="18" charset="0"/>
              </a:rPr>
              <a:t> quanh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mặt cầu như Hình 10a,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cùng đoạn </a:t>
            </a:r>
            <a:r>
              <a:rPr lang="en-US" sz="4400" dirty="0" err="1">
                <a:latin typeface="Times New Roman" panose="02020603050405020304" pitchFamily="18" charset="0"/>
                <a:cs typeface="Times New Roman" panose="02020603050405020304" pitchFamily="18" charset="0"/>
              </a:rPr>
              <a:t>dây</a:t>
            </a:r>
            <a:r>
              <a:rPr lang="en-US" sz="4400" dirty="0">
                <a:latin typeface="Times New Roman" panose="02020603050405020304" pitchFamily="18" charset="0"/>
                <a:cs typeface="Times New Roman" panose="02020603050405020304" pitchFamily="18" charset="0"/>
              </a:rPr>
              <a:t> đó người ta </a:t>
            </a:r>
            <a:r>
              <a:rPr lang="en-US" sz="4400" dirty="0" err="1">
                <a:latin typeface="Times New Roman" panose="02020603050405020304" pitchFamily="18" charset="0"/>
                <a:cs typeface="Times New Roman" panose="02020603050405020304" pitchFamily="18" charset="0"/>
              </a:rPr>
              <a:t>quấn</a:t>
            </a:r>
            <a:r>
              <a:rPr lang="en-US" sz="4400" dirty="0">
                <a:latin typeface="Times New Roman" panose="02020603050405020304" pitchFamily="18" charset="0"/>
                <a:cs typeface="Times New Roman" panose="02020603050405020304" pitchFamily="18" charset="0"/>
              </a:rPr>
              <a:t> quanh hình </a:t>
            </a:r>
            <a:r>
              <a:rPr lang="en-US" sz="4400" dirty="0" err="1">
                <a:latin typeface="Times New Roman" panose="02020603050405020304" pitchFamily="18" charset="0"/>
                <a:cs typeface="Times New Roman" panose="02020603050405020304" pitchFamily="18" charset="0"/>
              </a:rPr>
              <a:t>trụ</a:t>
            </a:r>
            <a:r>
              <a:rPr lang="en-US" sz="4400" dirty="0">
                <a:latin typeface="Times New Roman" panose="02020603050405020304" pitchFamily="18" charset="0"/>
                <a:cs typeface="Times New Roman" panose="02020603050405020304" pitchFamily="18" charset="0"/>
              </a:rPr>
              <a:t> như Hình 10b thì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chiều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của phần hình </a:t>
            </a:r>
            <a:r>
              <a:rPr lang="en-US" sz="4400" dirty="0" err="1">
                <a:latin typeface="Times New Roman" panose="02020603050405020304" pitchFamily="18" charset="0"/>
                <a:cs typeface="Times New Roman" panose="02020603050405020304" pitchFamily="18" charset="0"/>
              </a:rPr>
              <a:t>trụ</a:t>
            </a:r>
            <a:r>
              <a:rPr lang="en-US" sz="4400" dirty="0">
                <a:latin typeface="Times New Roman" panose="02020603050405020304" pitchFamily="18" charset="0"/>
                <a:cs typeface="Times New Roman" panose="02020603050405020304" pitchFamily="18" charset="0"/>
              </a:rPr>
              <a:t> được </a:t>
            </a:r>
            <a:r>
              <a:rPr lang="en-US" sz="4400" dirty="0" err="1">
                <a:latin typeface="Times New Roman" panose="02020603050405020304" pitchFamily="18" charset="0"/>
                <a:cs typeface="Times New Roman" panose="02020603050405020304" pitchFamily="18" charset="0"/>
              </a:rPr>
              <a:t>quấn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dây</a:t>
            </a:r>
            <a:r>
              <a:rPr lang="en-US" sz="4400" dirty="0">
                <a:latin typeface="Times New Roman" panose="02020603050405020304" pitchFamily="18" charset="0"/>
                <a:cs typeface="Times New Roman" panose="02020603050405020304" pitchFamily="18" charset="0"/>
              </a:rPr>
              <a:t> bằng bán kính R. </a:t>
            </a:r>
          </a:p>
          <a:p>
            <a:r>
              <a:rPr lang="en-US" sz="4400" dirty="0">
                <a:latin typeface="Times New Roman" panose="02020603050405020304" pitchFamily="18" charset="0"/>
                <a:cs typeface="Times New Roman" panose="02020603050405020304" pitchFamily="18" charset="0"/>
              </a:rPr>
              <a:t>a) </a:t>
            </a:r>
            <a:r>
              <a:rPr lang="en-US" sz="4000" dirty="0">
                <a:latin typeface="Times New Roman" panose="02020603050405020304" pitchFamily="18" charset="0"/>
                <a:cs typeface="Times New Roman" panose="02020603050405020304" pitchFamily="18" charset="0"/>
              </a:rPr>
              <a:t>Tính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R diện tích xung quanh của phần hình </a:t>
            </a:r>
            <a:r>
              <a:rPr lang="en-US" sz="4000" dirty="0" err="1">
                <a:latin typeface="Times New Roman" panose="02020603050405020304" pitchFamily="18" charset="0"/>
                <a:cs typeface="Times New Roman" panose="02020603050405020304" pitchFamily="18" charset="0"/>
              </a:rPr>
              <a:t>trụ</a:t>
            </a:r>
            <a:r>
              <a:rPr lang="en-US" sz="4000" dirty="0">
                <a:latin typeface="Times New Roman" panose="02020603050405020304" pitchFamily="18" charset="0"/>
                <a:cs typeface="Times New Roman" panose="02020603050405020304" pitchFamily="18" charset="0"/>
              </a:rPr>
              <a:t> được </a:t>
            </a:r>
            <a:r>
              <a:rPr lang="en-US" sz="4000" dirty="0" err="1">
                <a:latin typeface="Times New Roman" panose="02020603050405020304" pitchFamily="18" charset="0"/>
                <a:cs typeface="Times New Roman" panose="02020603050405020304" pitchFamily="18" charset="0"/>
              </a:rPr>
              <a:t>quấn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dây</a:t>
            </a:r>
            <a:r>
              <a:rPr lang="en-US" sz="4000" dirty="0">
                <a:latin typeface="Times New Roman" panose="02020603050405020304" pitchFamily="18" charset="0"/>
                <a:cs typeface="Times New Roman" panose="02020603050405020304" pitchFamily="18" charset="0"/>
              </a:rPr>
              <a:t> ở Hình 10b.</a:t>
            </a:r>
          </a:p>
          <a:p>
            <a:r>
              <a:rPr lang="en-US" sz="4400" dirty="0">
                <a:latin typeface="Times New Roman" panose="02020603050405020304" pitchFamily="18" charset="0"/>
                <a:cs typeface="Times New Roman" panose="02020603050405020304" pitchFamily="18" charset="0"/>
              </a:rPr>
              <a:t>b) Từ đó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diện tích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mặt cầu ở Hình 10a</a:t>
            </a:r>
          </a:p>
        </p:txBody>
      </p:sp>
      <p:pic>
        <p:nvPicPr>
          <p:cNvPr id="12" name="Picture 11">
            <a:extLst>
              <a:ext uri="{FF2B5EF4-FFF2-40B4-BE49-F238E27FC236}">
                <a16:creationId xmlns:a16="http://schemas.microsoft.com/office/drawing/2014/main" xmlns="" id="{C6339E27-FC00-476A-ACBB-755356881122}"/>
              </a:ext>
            </a:extLst>
          </p:cNvPr>
          <p:cNvPicPr>
            <a:picLocks noChangeAspect="1"/>
          </p:cNvPicPr>
          <p:nvPr/>
        </p:nvPicPr>
        <p:blipFill>
          <a:blip r:embed="rId3"/>
          <a:stretch>
            <a:fillRect/>
          </a:stretch>
        </p:blipFill>
        <p:spPr>
          <a:xfrm>
            <a:off x="1166845" y="5395972"/>
            <a:ext cx="17007195" cy="4663512"/>
          </a:xfrm>
          <a:prstGeom prst="rect">
            <a:avLst/>
          </a:prstGeom>
        </p:spPr>
      </p:pic>
    </p:spTree>
    <p:extLst>
      <p:ext uri="{BB962C8B-B14F-4D97-AF65-F5344CB8AC3E}">
        <p14:creationId xmlns:p14="http://schemas.microsoft.com/office/powerpoint/2010/main" val="603628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0B134983-64D9-4F5B-AB50-A457ED0D5145}"/>
              </a:ext>
            </a:extLst>
          </p:cNvPr>
          <p:cNvPicPr>
            <a:picLocks noChangeAspect="1"/>
          </p:cNvPicPr>
          <p:nvPr/>
        </p:nvPicPr>
        <p:blipFill>
          <a:blip r:embed="rId3"/>
          <a:stretch>
            <a:fillRect/>
          </a:stretch>
        </p:blipFill>
        <p:spPr>
          <a:xfrm>
            <a:off x="216240" y="312092"/>
            <a:ext cx="11185660" cy="6400800"/>
          </a:xfrm>
          <a:prstGeom prst="rect">
            <a:avLst/>
          </a:prstGeom>
          <a:solidFill>
            <a:srgbClr val="C5EAFC"/>
          </a:solidFill>
        </p:spPr>
      </p:pic>
      <p:grpSp>
        <p:nvGrpSpPr>
          <p:cNvPr id="21" name="Google Shape;305;p14">
            <a:extLst>
              <a:ext uri="{FF2B5EF4-FFF2-40B4-BE49-F238E27FC236}">
                <a16:creationId xmlns:a16="http://schemas.microsoft.com/office/drawing/2014/main" xmlns="" id="{26F180E1-1940-44E2-B758-FBFA43DBD90E}"/>
              </a:ext>
            </a:extLst>
          </p:cNvPr>
          <p:cNvGrpSpPr/>
          <p:nvPr/>
        </p:nvGrpSpPr>
        <p:grpSpPr>
          <a:xfrm flipH="1">
            <a:off x="1219200" y="5616162"/>
            <a:ext cx="1699513" cy="1188276"/>
            <a:chOff x="7890477" y="787864"/>
            <a:chExt cx="2022200" cy="1289304"/>
          </a:xfrm>
        </p:grpSpPr>
        <p:pic>
          <p:nvPicPr>
            <p:cNvPr id="23" name="Google Shape;306;p14">
              <a:extLst>
                <a:ext uri="{FF2B5EF4-FFF2-40B4-BE49-F238E27FC236}">
                  <a16:creationId xmlns:a16="http://schemas.microsoft.com/office/drawing/2014/main" xmlns="" id="{87F2F70F-4791-47C8-8C4D-E58087C567B9}"/>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xmlns="" id="{0180147A-1485-494B-96D3-A0270036F94E}"/>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B083A5AB-9871-4D7F-B045-F21FAE61C831}"/>
                  </a:ext>
                </a:extLst>
              </p:cNvPr>
              <p:cNvSpPr txBox="1"/>
              <p:nvPr/>
            </p:nvSpPr>
            <p:spPr>
              <a:xfrm>
                <a:off x="2743200" y="6662667"/>
                <a:ext cx="12268200" cy="150938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a) Diện tích xung quanh của phần hình </a:t>
                </a:r>
                <a:r>
                  <a:rPr lang="en-US" sz="4400" dirty="0" err="1">
                    <a:latin typeface="Times New Roman" panose="02020603050405020304" pitchFamily="18" charset="0"/>
                    <a:cs typeface="Times New Roman" panose="02020603050405020304" pitchFamily="18" charset="0"/>
                  </a:rPr>
                  <a:t>trụ</a:t>
                </a:r>
                <a:r>
                  <a:rPr lang="en-US" sz="4400" dirty="0">
                    <a:latin typeface="Times New Roman" panose="02020603050405020304" pitchFamily="18" charset="0"/>
                    <a:cs typeface="Times New Roman" panose="02020603050405020304" pitchFamily="18" charset="0"/>
                  </a:rPr>
                  <a:t> là: </a:t>
                </a:r>
              </a:p>
              <a:p>
                <a:pPr/>
                <a14:m>
                  <m:oMathPara xmlns:m="http://schemas.openxmlformats.org/officeDocument/2006/math">
                    <m:oMathParaPr>
                      <m:jc m:val="centerGroup"/>
                    </m:oMathParaPr>
                    <m:oMath xmlns:m="http://schemas.openxmlformats.org/officeDocument/2006/math">
                      <m:sSub>
                        <m:sSubPr>
                          <m:ctrlPr>
                            <a:rPr lang="en-US" sz="4400" i="1" smtClean="0">
                              <a:latin typeface="Cambria Math"/>
                              <a:cs typeface="Times New Roman" panose="02020603050405020304" pitchFamily="18" charset="0"/>
                            </a:rPr>
                          </m:ctrlPr>
                        </m:sSubPr>
                        <m:e>
                          <m:r>
                            <a:rPr lang="en-US" sz="4400" b="0" i="1" smtClean="0">
                              <a:latin typeface="Cambria Math" panose="02040503050406030204" pitchFamily="18" charset="0"/>
                              <a:cs typeface="Times New Roman" panose="02020603050405020304" pitchFamily="18" charset="0"/>
                            </a:rPr>
                            <m:t>𝑆</m:t>
                          </m:r>
                        </m:e>
                        <m:sub>
                          <m:r>
                            <a:rPr lang="en-US" sz="4400" b="0" i="1" smtClean="0">
                              <a:latin typeface="Cambria Math" panose="02040503050406030204" pitchFamily="18" charset="0"/>
                              <a:cs typeface="Times New Roman" panose="02020603050405020304" pitchFamily="18" charset="0"/>
                            </a:rPr>
                            <m:t>𝑐</m:t>
                          </m:r>
                          <m:r>
                            <a:rPr lang="en-US" sz="4400" b="0" i="1" smtClean="0">
                              <a:latin typeface="Cambria Math" panose="02040503050406030204" pitchFamily="18" charset="0"/>
                              <a:cs typeface="Times New Roman" panose="02020603050405020304" pitchFamily="18" charset="0"/>
                            </a:rPr>
                            <m:t>ầ</m:t>
                          </m:r>
                          <m:r>
                            <a:rPr lang="en-US" sz="4400" b="0" i="1" smtClean="0">
                              <a:latin typeface="Cambria Math" panose="02040503050406030204" pitchFamily="18" charset="0"/>
                              <a:cs typeface="Times New Roman" panose="02020603050405020304" pitchFamily="18" charset="0"/>
                            </a:rPr>
                            <m:t>𝑢</m:t>
                          </m:r>
                        </m:sub>
                      </m:sSub>
                      <m:r>
                        <a:rPr lang="en-US" sz="4400" b="0" i="1" smtClean="0">
                          <a:latin typeface="Cambria Math" panose="02040503050406030204" pitchFamily="18" charset="0"/>
                          <a:cs typeface="Times New Roman" panose="02020603050405020304" pitchFamily="18" charset="0"/>
                        </a:rPr>
                        <m:t>= </m:t>
                      </m:r>
                      <m:sSub>
                        <m:sSubPr>
                          <m:ctrlPr>
                            <a:rPr lang="en-US" sz="4400" b="0" i="1" smtClean="0">
                              <a:latin typeface="Cambria Math"/>
                              <a:cs typeface="Times New Roman" panose="02020603050405020304" pitchFamily="18" charset="0"/>
                            </a:rPr>
                          </m:ctrlPr>
                        </m:sSubPr>
                        <m:e>
                          <m:r>
                            <a:rPr lang="en-US" sz="4400" b="0" i="1" smtClean="0">
                              <a:latin typeface="Cambria Math" panose="02040503050406030204" pitchFamily="18" charset="0"/>
                              <a:cs typeface="Times New Roman" panose="02020603050405020304" pitchFamily="18" charset="0"/>
                            </a:rPr>
                            <m:t>𝑆</m:t>
                          </m:r>
                        </m:e>
                        <m:sub>
                          <m:r>
                            <a:rPr lang="en-US" sz="4400" b="0" i="1" smtClean="0">
                              <a:latin typeface="Cambria Math" panose="02040503050406030204" pitchFamily="18" charset="0"/>
                              <a:cs typeface="Times New Roman" panose="02020603050405020304" pitchFamily="18" charset="0"/>
                            </a:rPr>
                            <m:t>𝑡𝑟</m:t>
                          </m:r>
                          <m:r>
                            <a:rPr lang="en-US" sz="4400" b="0" i="1" smtClean="0">
                              <a:latin typeface="Cambria Math" panose="02040503050406030204" pitchFamily="18" charset="0"/>
                              <a:cs typeface="Times New Roman" panose="02020603050405020304" pitchFamily="18" charset="0"/>
                            </a:rPr>
                            <m:t>ụ  </m:t>
                          </m:r>
                        </m:sub>
                      </m:sSub>
                      <m:r>
                        <a:rPr lang="en-US" sz="4400" b="0" i="1" smtClean="0">
                          <a:latin typeface="Cambria Math" panose="02040503050406030204" pitchFamily="18" charset="0"/>
                          <a:cs typeface="Times New Roman" panose="02020603050405020304" pitchFamily="18" charset="0"/>
                        </a:rPr>
                        <m:t>=</m:t>
                      </m:r>
                      <m:r>
                        <a:rPr lang="en-US" sz="4400" b="0" i="1" smtClean="0">
                          <a:latin typeface="Cambria Math" panose="02040503050406030204" pitchFamily="18" charset="0"/>
                          <a:cs typeface="Times New Roman" panose="02020603050405020304" pitchFamily="18" charset="0"/>
                        </a:rPr>
                        <m:t>2</m:t>
                      </m:r>
                      <m:r>
                        <a:rPr lang="el-GR" sz="4400" b="0" i="1" smtClean="0">
                          <a:latin typeface="Cambria Math" panose="02040503050406030204" pitchFamily="18" charset="0"/>
                          <a:cs typeface="Times New Roman" panose="02020603050405020304" pitchFamily="18" charset="0"/>
                        </a:rPr>
                        <m:t>𝜋</m:t>
                      </m:r>
                      <m:sSup>
                        <m:sSupPr>
                          <m:ctrlPr>
                            <a:rPr lang="en-US" sz="4400" b="0" i="1" smtClean="0">
                              <a:latin typeface="Cambria Math"/>
                              <a:cs typeface="Times New Roman" panose="02020603050405020304" pitchFamily="18" charset="0"/>
                            </a:rPr>
                          </m:ctrlPr>
                        </m:sSupPr>
                        <m:e>
                          <m:r>
                            <a:rPr lang="en-US" sz="4400" b="0" i="1" smtClean="0">
                              <a:latin typeface="Cambria Math" panose="02040503050406030204" pitchFamily="18" charset="0"/>
                              <a:cs typeface="Times New Roman" panose="02020603050405020304" pitchFamily="18" charset="0"/>
                            </a:rPr>
                            <m:t>𝑅</m:t>
                          </m:r>
                        </m:e>
                        <m:sup>
                          <m:r>
                            <a:rPr lang="en-US" sz="4400" b="0" i="1" smtClean="0">
                              <a:latin typeface="Cambria Math" panose="02040503050406030204" pitchFamily="18" charset="0"/>
                              <a:cs typeface="Times New Roman" panose="02020603050405020304" pitchFamily="18" charset="0"/>
                            </a:rPr>
                            <m:t>2</m:t>
                          </m:r>
                        </m:sup>
                      </m:sSup>
                    </m:oMath>
                  </m:oMathPara>
                </a14:m>
                <a:endParaRPr lang="en-US" sz="4400" dirty="0">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B083A5AB-9871-4D7F-B045-F21FAE61C831}"/>
                  </a:ext>
                </a:extLst>
              </p:cNvPr>
              <p:cNvSpPr txBox="1">
                <a:spLocks noRot="1" noChangeAspect="1" noMove="1" noResize="1" noEditPoints="1" noAdjustHandles="1" noChangeArrowheads="1" noChangeShapeType="1" noTextEdit="1"/>
              </p:cNvSpPr>
              <p:nvPr/>
            </p:nvSpPr>
            <p:spPr>
              <a:xfrm>
                <a:off x="2743200" y="6662667"/>
                <a:ext cx="12268200" cy="1509388"/>
              </a:xfrm>
              <a:prstGeom prst="rect">
                <a:avLst/>
              </a:prstGeom>
              <a:blipFill>
                <a:blip r:embed="rId5"/>
                <a:stretch>
                  <a:fillRect l="-1987" t="-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1B0D3040-ED7D-4298-A70A-0C658CA93A53}"/>
                  </a:ext>
                </a:extLst>
              </p:cNvPr>
              <p:cNvSpPr txBox="1"/>
              <p:nvPr/>
            </p:nvSpPr>
            <p:spPr>
              <a:xfrm>
                <a:off x="2743200" y="8426302"/>
                <a:ext cx="9144000" cy="150938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b) Diện tích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mặt cầu là:</a:t>
                </a:r>
              </a:p>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cs typeface="Times New Roman" panose="02020603050405020304" pitchFamily="18" charset="0"/>
                        </a:rPr>
                        <m:t>S</m:t>
                      </m:r>
                      <m:r>
                        <a:rPr lang="en-US" sz="4400" b="0" i="1" smtClean="0">
                          <a:latin typeface="Cambria Math" panose="02040503050406030204" pitchFamily="18" charset="0"/>
                          <a:cs typeface="Times New Roman" panose="02020603050405020304" pitchFamily="18" charset="0"/>
                        </a:rPr>
                        <m:t>= </m:t>
                      </m:r>
                      <m:sSub>
                        <m:sSubPr>
                          <m:ctrlPr>
                            <a:rPr lang="en-US" sz="4400" b="0" i="1" smtClean="0">
                              <a:latin typeface="Cambria Math"/>
                              <a:cs typeface="Times New Roman" panose="02020603050405020304" pitchFamily="18" charset="0"/>
                            </a:rPr>
                          </m:ctrlPr>
                        </m:sSubPr>
                        <m:e>
                          <m:r>
                            <a:rPr lang="en-US" sz="4400" b="0" i="1" smtClean="0">
                              <a:latin typeface="Cambria Math" panose="02040503050406030204" pitchFamily="18" charset="0"/>
                              <a:cs typeface="Times New Roman" panose="02020603050405020304" pitchFamily="18" charset="0"/>
                            </a:rPr>
                            <m:t>𝑆</m:t>
                          </m:r>
                        </m:e>
                        <m:sub>
                          <m:r>
                            <a:rPr lang="en-US" sz="4400" b="0" i="1" smtClean="0">
                              <a:latin typeface="Cambria Math" panose="02040503050406030204" pitchFamily="18" charset="0"/>
                              <a:cs typeface="Times New Roman" panose="02020603050405020304" pitchFamily="18" charset="0"/>
                            </a:rPr>
                            <m:t>𝑡𝑟</m:t>
                          </m:r>
                          <m:r>
                            <a:rPr lang="en-US" sz="4400" b="0" i="1" smtClean="0">
                              <a:latin typeface="Cambria Math" panose="02040503050406030204" pitchFamily="18" charset="0"/>
                              <a:cs typeface="Times New Roman" panose="02020603050405020304" pitchFamily="18" charset="0"/>
                            </a:rPr>
                            <m:t>ụ  </m:t>
                          </m:r>
                        </m:sub>
                      </m:sSub>
                      <m:r>
                        <a:rPr lang="en-US" sz="4400" b="0" i="1" smtClean="0">
                          <a:latin typeface="Cambria Math" panose="02040503050406030204" pitchFamily="18" charset="0"/>
                          <a:cs typeface="Times New Roman" panose="02020603050405020304" pitchFamily="18" charset="0"/>
                        </a:rPr>
                        <m:t>=</m:t>
                      </m:r>
                      <m:r>
                        <a:rPr lang="en-US" sz="4400" b="0" i="1" smtClean="0">
                          <a:latin typeface="Cambria Math" panose="02040503050406030204" pitchFamily="18" charset="0"/>
                          <a:cs typeface="Times New Roman" panose="02020603050405020304" pitchFamily="18" charset="0"/>
                        </a:rPr>
                        <m:t>2</m:t>
                      </m:r>
                      <m:r>
                        <a:rPr lang="el-GR" sz="4400" b="0" i="1" smtClean="0">
                          <a:latin typeface="Cambria Math" panose="02040503050406030204" pitchFamily="18" charset="0"/>
                          <a:cs typeface="Times New Roman" panose="02020603050405020304" pitchFamily="18" charset="0"/>
                        </a:rPr>
                        <m:t>𝜋</m:t>
                      </m:r>
                      <m:sSup>
                        <m:sSupPr>
                          <m:ctrlPr>
                            <a:rPr lang="en-US" sz="4400" b="0" i="1" smtClean="0">
                              <a:latin typeface="Cambria Math"/>
                              <a:cs typeface="Times New Roman" panose="02020603050405020304" pitchFamily="18" charset="0"/>
                            </a:rPr>
                          </m:ctrlPr>
                        </m:sSupPr>
                        <m:e>
                          <m:r>
                            <a:rPr lang="en-US" sz="4400" b="0" i="1" smtClean="0">
                              <a:latin typeface="Cambria Math" panose="02040503050406030204" pitchFamily="18" charset="0"/>
                              <a:cs typeface="Times New Roman" panose="02020603050405020304" pitchFamily="18" charset="0"/>
                            </a:rPr>
                            <m:t>𝑅</m:t>
                          </m:r>
                        </m:e>
                        <m:sup>
                          <m:r>
                            <a:rPr lang="en-US" sz="4400" b="0" i="1" smtClean="0">
                              <a:latin typeface="Cambria Math" panose="02040503050406030204" pitchFamily="18" charset="0"/>
                              <a:cs typeface="Times New Roman" panose="02020603050405020304" pitchFamily="18" charset="0"/>
                            </a:rPr>
                            <m:t>2</m:t>
                          </m:r>
                        </m:sup>
                      </m:sSup>
                    </m:oMath>
                  </m:oMathPara>
                </a14:m>
                <a:endParaRPr lang="en-US" sz="4400" dirty="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B0D3040-ED7D-4298-A70A-0C658CA93A53}"/>
                  </a:ext>
                </a:extLst>
              </p:cNvPr>
              <p:cNvSpPr txBox="1">
                <a:spLocks noRot="1" noChangeAspect="1" noMove="1" noResize="1" noEditPoints="1" noAdjustHandles="1" noChangeArrowheads="1" noChangeShapeType="1" noTextEdit="1"/>
              </p:cNvSpPr>
              <p:nvPr/>
            </p:nvSpPr>
            <p:spPr>
              <a:xfrm>
                <a:off x="2743200" y="8426302"/>
                <a:ext cx="9144000" cy="1509388"/>
              </a:xfrm>
              <a:prstGeom prst="rect">
                <a:avLst/>
              </a:prstGeom>
              <a:blipFill>
                <a:blip r:embed="rId6"/>
                <a:stretch>
                  <a:fillRect l="-2667" t="-7661"/>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xmlns="" id="{B57E81AE-ABA9-4325-B56D-990232B78190}"/>
              </a:ext>
            </a:extLst>
          </p:cNvPr>
          <p:cNvSpPr txBox="1"/>
          <p:nvPr/>
        </p:nvSpPr>
        <p:spPr>
          <a:xfrm>
            <a:off x="12546828" y="7972454"/>
            <a:ext cx="5562600" cy="1938992"/>
          </a:xfrm>
          <a:prstGeom prst="rect">
            <a:avLst/>
          </a:prstGeom>
          <a:solidFill>
            <a:srgbClr val="FFC000"/>
          </a:solidFill>
        </p:spPr>
        <p:txBody>
          <a:bodyPr wrap="square">
            <a:spAutoFit/>
          </a:bodyPr>
          <a:lstStyle/>
          <a:p>
            <a:r>
              <a:rPr lang="en-US" sz="4000" dirty="0" err="1">
                <a:solidFill>
                  <a:srgbClr val="00B050"/>
                </a:solidFill>
                <a:latin typeface="Times New Roman" panose="02020603050405020304" pitchFamily="18" charset="0"/>
                <a:cs typeface="Times New Roman" panose="02020603050405020304" pitchFamily="18" charset="0"/>
              </a:rPr>
              <a:t>Dựa</a:t>
            </a:r>
            <a:r>
              <a:rPr lang="en-US" sz="4000" dirty="0">
                <a:solidFill>
                  <a:srgbClr val="00B050"/>
                </a:solidFill>
                <a:latin typeface="Times New Roman" panose="02020603050405020304" pitchFamily="18" charset="0"/>
                <a:cs typeface="Times New Roman" panose="02020603050405020304" pitchFamily="18" charset="0"/>
              </a:rPr>
              <a:t> vào </a:t>
            </a:r>
            <a:r>
              <a:rPr lang="en-US" sz="4000" dirty="0" err="1">
                <a:solidFill>
                  <a:srgbClr val="00B050"/>
                </a:solidFill>
                <a:latin typeface="Times New Roman" panose="02020603050405020304" pitchFamily="18" charset="0"/>
                <a:cs typeface="Times New Roman" panose="02020603050405020304" pitchFamily="18" charset="0"/>
              </a:rPr>
              <a:t>dự</a:t>
            </a:r>
            <a:r>
              <a:rPr lang="en-US" sz="4000" dirty="0">
                <a:solidFill>
                  <a:srgbClr val="00B050"/>
                </a:solidFill>
                <a:latin typeface="Times New Roman" panose="02020603050405020304" pitchFamily="18" charset="0"/>
                <a:cs typeface="Times New Roman" panose="02020603050405020304" pitchFamily="18" charset="0"/>
              </a:rPr>
              <a:t> đoạn câu b.  </a:t>
            </a:r>
            <a:r>
              <a:rPr lang="en-US" sz="4000" dirty="0" err="1">
                <a:solidFill>
                  <a:srgbClr val="00B050"/>
                </a:solidFill>
                <a:latin typeface="Times New Roman" panose="02020603050405020304" pitchFamily="18" charset="0"/>
                <a:cs typeface="Times New Roman" panose="02020603050405020304" pitchFamily="18" charset="0"/>
              </a:rPr>
              <a:t>Em</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hãy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nêu</a:t>
            </a:r>
            <a:r>
              <a:rPr lang="en-US" sz="4000" dirty="0">
                <a:solidFill>
                  <a:srgbClr val="00B050"/>
                </a:solidFill>
                <a:latin typeface="Times New Roman" panose="02020603050405020304" pitchFamily="18" charset="0"/>
                <a:cs typeface="Times New Roman" panose="02020603050405020304" pitchFamily="18" charset="0"/>
              </a:rPr>
              <a:t> công thức tính diện tích mặt cầu ?</a:t>
            </a:r>
          </a:p>
        </p:txBody>
      </p:sp>
      <p:sp>
        <p:nvSpPr>
          <p:cNvPr id="37" name="Rectangle 36">
            <a:extLst>
              <a:ext uri="{FF2B5EF4-FFF2-40B4-BE49-F238E27FC236}">
                <a16:creationId xmlns:a16="http://schemas.microsoft.com/office/drawing/2014/main" xmlns="" id="{ADA11B00-7021-44B7-9DD5-8923FE3F3858}"/>
              </a:ext>
            </a:extLst>
          </p:cNvPr>
          <p:cNvSpPr/>
          <p:nvPr/>
        </p:nvSpPr>
        <p:spPr>
          <a:xfrm>
            <a:off x="11048999" y="664143"/>
            <a:ext cx="6946663" cy="38152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xmlns="" id="{BF1058F2-5C96-4094-9C10-F6E814D0EDB4}"/>
              </a:ext>
            </a:extLst>
          </p:cNvPr>
          <p:cNvGraphicFramePr>
            <a:graphicFrameLocks noChangeAspect="1"/>
          </p:cNvGraphicFramePr>
          <p:nvPr>
            <p:extLst>
              <p:ext uri="{D42A27DB-BD31-4B8C-83A1-F6EECF244321}">
                <p14:modId xmlns:p14="http://schemas.microsoft.com/office/powerpoint/2010/main" val="3844151741"/>
              </p:ext>
            </p:extLst>
          </p:nvPr>
        </p:nvGraphicFramePr>
        <p:xfrm>
          <a:off x="13336322" y="2745730"/>
          <a:ext cx="2533650" cy="823912"/>
        </p:xfrm>
        <a:graphic>
          <a:graphicData uri="http://schemas.openxmlformats.org/presentationml/2006/ole">
            <mc:AlternateContent xmlns:mc="http://schemas.openxmlformats.org/markup-compatibility/2006">
              <mc:Choice xmlns:v="urn:schemas-microsoft-com:vml" Requires="v">
                <p:oleObj spid="_x0000_s2057" name="Equation" r:id="rId7" imgW="660240" imgH="215640" progId="Equation.DSMT4">
                  <p:embed/>
                </p:oleObj>
              </mc:Choice>
              <mc:Fallback>
                <p:oleObj name="Equation" r:id="rId7" imgW="660240" imgH="215640" progId="Equation.DSMT4">
                  <p:embed/>
                  <p:pic>
                    <p:nvPicPr>
                      <p:cNvPr id="38" name="Object 37">
                        <a:extLst>
                          <a:ext uri="{FF2B5EF4-FFF2-40B4-BE49-F238E27FC236}">
                            <a16:creationId xmlns:a16="http://schemas.microsoft.com/office/drawing/2014/main" xmlns="" id="{BF1058F2-5C96-4094-9C10-F6E814D0EDB4}"/>
                          </a:ext>
                        </a:extLst>
                      </p:cNvPr>
                      <p:cNvPicPr/>
                      <p:nvPr/>
                    </p:nvPicPr>
                    <p:blipFill>
                      <a:blip r:embed="rId8"/>
                      <a:stretch>
                        <a:fillRect/>
                      </a:stretch>
                    </p:blipFill>
                    <p:spPr>
                      <a:xfrm>
                        <a:off x="13336322" y="2745730"/>
                        <a:ext cx="2533650" cy="823912"/>
                      </a:xfrm>
                      <a:prstGeom prst="rect">
                        <a:avLst/>
                      </a:prstGeom>
                    </p:spPr>
                  </p:pic>
                </p:oleObj>
              </mc:Fallback>
            </mc:AlternateContent>
          </a:graphicData>
        </a:graphic>
      </p:graphicFrame>
      <p:sp>
        <p:nvSpPr>
          <p:cNvPr id="39" name="TextBox 38">
            <a:extLst>
              <a:ext uri="{FF2B5EF4-FFF2-40B4-BE49-F238E27FC236}">
                <a16:creationId xmlns:a16="http://schemas.microsoft.com/office/drawing/2014/main" xmlns="" id="{44AD6BBA-1DED-4DB3-8077-8A0F5B9C4EAB}"/>
              </a:ext>
            </a:extLst>
          </p:cNvPr>
          <p:cNvSpPr txBox="1"/>
          <p:nvPr/>
        </p:nvSpPr>
        <p:spPr>
          <a:xfrm>
            <a:off x="11256246" y="1852711"/>
            <a:ext cx="6822702"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mặt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cầu</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xmlns="" id="{4A697655-DD9A-4EC6-BCD4-E25659AAA8BB}"/>
              </a:ext>
            </a:extLst>
          </p:cNvPr>
          <p:cNvSpPr txBox="1"/>
          <p:nvPr/>
        </p:nvSpPr>
        <p:spPr>
          <a:xfrm>
            <a:off x="11871960" y="3792378"/>
            <a:ext cx="5912196" cy="707886"/>
          </a:xfrm>
          <a:prstGeom prst="rect">
            <a:avLst/>
          </a:prstGeom>
          <a:noFill/>
        </p:spPr>
        <p:txBody>
          <a:bodyPr wrap="none" rtlCol="0">
            <a:spAutoFit/>
          </a:bodyPr>
          <a:lstStyle/>
          <a:p>
            <a:r>
              <a:rPr lang="en-US" sz="4000" i="1" dirty="0">
                <a:latin typeface="Times New Roman" panose="02020603050405020304" pitchFamily="18" charset="0"/>
                <a:cs typeface="Times New Roman" panose="02020603050405020304" pitchFamily="18" charset="0"/>
              </a:rPr>
              <a:t>(R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bán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kính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cầu</a:t>
            </a:r>
            <a:r>
              <a:rPr lang="en-US" sz="4000" i="1" dirty="0">
                <a:latin typeface="Times New Roman" panose="02020603050405020304" pitchFamily="18" charset="0"/>
                <a:cs typeface="Times New Roman" panose="02020603050405020304" pitchFamily="18" charset="0"/>
              </a:rPr>
              <a:t>)</a:t>
            </a:r>
          </a:p>
        </p:txBody>
      </p:sp>
      <p:sp>
        <p:nvSpPr>
          <p:cNvPr id="41" name="Rectangle 40">
            <a:extLst>
              <a:ext uri="{FF2B5EF4-FFF2-40B4-BE49-F238E27FC236}">
                <a16:creationId xmlns:a16="http://schemas.microsoft.com/office/drawing/2014/main" xmlns="" id="{BA396D16-9EDB-4F19-B83D-14B467BB5AB2}"/>
              </a:ext>
            </a:extLst>
          </p:cNvPr>
          <p:cNvSpPr/>
          <p:nvPr/>
        </p:nvSpPr>
        <p:spPr>
          <a:xfrm>
            <a:off x="13212497" y="2745730"/>
            <a:ext cx="2781300" cy="9540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xmlns="" id="{64F38036-7EF7-4DA7-A25E-12506532B29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44061" y="769410"/>
            <a:ext cx="1259059" cy="11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animEffect transition="in" filter="fade">
                                      <p:cBhvr>
                                        <p:cTn id="25" dur="500"/>
                                        <p:tgtEl>
                                          <p:spTgt spid="2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grpId="1" nodeType="clickEffect">
                                  <p:stCondLst>
                                    <p:cond delay="0"/>
                                  </p:stCondLst>
                                  <p:childTnLst>
                                    <p:animEffect transition="out" filter="checkerboard(across)">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9" grpId="0"/>
      <p:bldP spid="40"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647700"/>
            <a:ext cx="1209072" cy="1300077"/>
          </a:xfrm>
          <a:prstGeom prst="rect">
            <a:avLst/>
          </a:prstGeom>
        </p:spPr>
      </p:pic>
      <p:sp>
        <p:nvSpPr>
          <p:cNvPr id="15" name="Google Shape;304;p14"/>
          <p:cNvSpPr/>
          <p:nvPr/>
        </p:nvSpPr>
        <p:spPr>
          <a:xfrm>
            <a:off x="1485900" y="15234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dụ 3</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4"/>
          <a:stretch>
            <a:fillRect/>
          </a:stretch>
        </p:blipFill>
        <p:spPr>
          <a:xfrm>
            <a:off x="15915672" y="8572500"/>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219200" y="35433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837074" y="1662756"/>
            <a:ext cx="10183725"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1 m.</a:t>
            </a:r>
          </a:p>
        </p:txBody>
      </p:sp>
      <p:pic>
        <p:nvPicPr>
          <p:cNvPr id="7" name="Picture 6">
            <a:extLst>
              <a:ext uri="{FF2B5EF4-FFF2-40B4-BE49-F238E27FC236}">
                <a16:creationId xmlns:a16="http://schemas.microsoft.com/office/drawing/2014/main" xmlns="" id="{8063F5B1-27EF-490B-9C7C-9CCC2DA044DD}"/>
              </a:ext>
            </a:extLst>
          </p:cNvPr>
          <p:cNvPicPr>
            <a:picLocks noChangeAspect="1"/>
          </p:cNvPicPr>
          <p:nvPr/>
        </p:nvPicPr>
        <p:blipFill>
          <a:blip r:embed="rId6">
            <a:grayscl/>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11125200" y="2781300"/>
            <a:ext cx="5508748" cy="5334000"/>
          </a:xfrm>
          <a:prstGeom prst="rect">
            <a:avLst/>
          </a:prstGeom>
        </p:spPr>
      </p:pic>
      <p:sp>
        <p:nvSpPr>
          <p:cNvPr id="16" name="TextBox 15">
            <a:extLst>
              <a:ext uri="{FF2B5EF4-FFF2-40B4-BE49-F238E27FC236}">
                <a16:creationId xmlns:a16="http://schemas.microsoft.com/office/drawing/2014/main" xmlns="" id="{C555EB7C-CF89-4AFD-B719-AE1839192DEA}"/>
              </a:ext>
            </a:extLst>
          </p:cNvPr>
          <p:cNvSpPr txBox="1"/>
          <p:nvPr/>
        </p:nvSpPr>
        <p:spPr>
          <a:xfrm>
            <a:off x="2209800" y="5384864"/>
            <a:ext cx="9144000" cy="769441"/>
          </a:xfrm>
          <a:prstGeom prst="rect">
            <a:avLst/>
          </a:prstGeom>
          <a:noFill/>
        </p:spPr>
        <p:txBody>
          <a:bodyPr wrap="square">
            <a:spAutoFit/>
          </a:bodyPr>
          <a:lstStyle/>
          <a:p>
            <a:r>
              <a:rPr lang="en-US" sz="4400" dirty="0">
                <a:effectLst/>
                <a:latin typeface="Times New Roman" panose="02020603050405020304" pitchFamily="18" charset="0"/>
                <a:ea typeface="Calibri" panose="020F0502020204030204" pitchFamily="34" charset="0"/>
              </a:rPr>
              <a:t>Diện tích của mặt cầu là: </a:t>
            </a:r>
            <a:endParaRPr lang="en-US" sz="4400" dirty="0"/>
          </a:p>
        </p:txBody>
      </p:sp>
      <p:graphicFrame>
        <p:nvGraphicFramePr>
          <p:cNvPr id="10" name="Object 9">
            <a:extLst>
              <a:ext uri="{FF2B5EF4-FFF2-40B4-BE49-F238E27FC236}">
                <a16:creationId xmlns:a16="http://schemas.microsoft.com/office/drawing/2014/main" xmlns="" id="{52721412-70F7-4D12-8AC6-E3753FE4F4AA}"/>
              </a:ext>
            </a:extLst>
          </p:cNvPr>
          <p:cNvGraphicFramePr>
            <a:graphicFrameLocks noChangeAspect="1"/>
          </p:cNvGraphicFramePr>
          <p:nvPr>
            <p:extLst>
              <p:ext uri="{D42A27DB-BD31-4B8C-83A1-F6EECF244321}">
                <p14:modId xmlns:p14="http://schemas.microsoft.com/office/powerpoint/2010/main" val="1965095556"/>
              </p:ext>
            </p:extLst>
          </p:nvPr>
        </p:nvGraphicFramePr>
        <p:xfrm>
          <a:off x="2155825" y="6237288"/>
          <a:ext cx="8085138" cy="1363662"/>
        </p:xfrm>
        <a:graphic>
          <a:graphicData uri="http://schemas.openxmlformats.org/presentationml/2006/ole">
            <mc:AlternateContent xmlns:mc="http://schemas.openxmlformats.org/markup-compatibility/2006">
              <mc:Choice xmlns:v="urn:schemas-microsoft-com:vml" Requires="v">
                <p:oleObj spid="_x0000_s3081" name="Equation" r:id="rId8" imgW="1879560" imgH="279360" progId="Equation.DSMT4">
                  <p:embed/>
                </p:oleObj>
              </mc:Choice>
              <mc:Fallback>
                <p:oleObj name="Equation" r:id="rId8" imgW="1879560" imgH="279360" progId="Equation.DSMT4">
                  <p:embed/>
                  <p:pic>
                    <p:nvPicPr>
                      <p:cNvPr id="10" name="Object 9">
                        <a:extLst>
                          <a:ext uri="{FF2B5EF4-FFF2-40B4-BE49-F238E27FC236}">
                            <a16:creationId xmlns:a16="http://schemas.microsoft.com/office/drawing/2014/main" xmlns="" id="{52721412-70F7-4D12-8AC6-E3753FE4F4AA}"/>
                          </a:ext>
                        </a:extLst>
                      </p:cNvPr>
                      <p:cNvPicPr/>
                      <p:nvPr/>
                    </p:nvPicPr>
                    <p:blipFill>
                      <a:blip r:embed="rId9"/>
                      <a:stretch>
                        <a:fillRect/>
                      </a:stretch>
                    </p:blipFill>
                    <p:spPr>
                      <a:xfrm>
                        <a:off x="2155825" y="6237288"/>
                        <a:ext cx="8085138" cy="1363662"/>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xmlns="" id="{F81DBF86-0253-4EBB-95D1-5DC54A33B6BF}"/>
              </a:ext>
            </a:extLst>
          </p:cNvPr>
          <p:cNvGrpSpPr/>
          <p:nvPr/>
        </p:nvGrpSpPr>
        <p:grpSpPr>
          <a:xfrm>
            <a:off x="13796466" y="260159"/>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E8AF65C9-630E-4610-ABF4-66F8D4A1042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24DE9C21-D1CD-4494-A4F6-321211625A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9" name="Picture 18">
              <a:extLst>
                <a:ext uri="{FF2B5EF4-FFF2-40B4-BE49-F238E27FC236}">
                  <a16:creationId xmlns:a16="http://schemas.microsoft.com/office/drawing/2014/main" xmlns="" id="{793F25DD-4F35-4030-AC5A-08DD04404770}"/>
                </a:ext>
              </a:extLst>
            </p:cNvPr>
            <p:cNvPicPr>
              <a:picLocks noChangeAspect="1"/>
            </p:cNvPicPr>
            <p:nvPr/>
          </p:nvPicPr>
          <p:blipFill>
            <a:blip r:embed="rId13"/>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40824910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804" y="190500"/>
            <a:ext cx="17047367" cy="9688277"/>
          </a:xfrm>
          <a:prstGeom prst="rect">
            <a:avLst/>
          </a:prstGeom>
        </p:spPr>
      </p:pic>
      <p:pic>
        <p:nvPicPr>
          <p:cNvPr id="5" name="Picture 3">
            <a:extLst>
              <a:ext uri="{FF2B5EF4-FFF2-40B4-BE49-F238E27FC236}">
                <a16:creationId xmlns:a16="http://schemas.microsoft.com/office/drawing/2014/main" xmlns="" id="{958A4D76-F9AB-476E-82BF-9698B3F14C5A}"/>
              </a:ext>
            </a:extLst>
          </p:cNvPr>
          <p:cNvPicPr>
            <a:picLocks noChangeAspect="1" noChangeArrowheads="1"/>
          </p:cNvPicPr>
          <p:nvPr/>
        </p:nvPicPr>
        <p:blipFill>
          <a:blip r:embed="rId4"/>
          <a:srcRect/>
          <a:stretch>
            <a:fillRect/>
          </a:stretch>
        </p:blipFill>
        <p:spPr bwMode="auto">
          <a:xfrm>
            <a:off x="3200399" y="2817432"/>
            <a:ext cx="2607211" cy="2548444"/>
          </a:xfrm>
          <a:prstGeom prst="rect">
            <a:avLst/>
          </a:prstGeom>
          <a:noFill/>
          <a:ln>
            <a:noFill/>
          </a:ln>
          <a:effectLst>
            <a:prstShdw prst="shdw17" dist="17961" dir="2700000">
              <a:schemeClr val="accent1">
                <a:gamma/>
                <a:shade val="60000"/>
                <a:invGamma/>
              </a:schemeClr>
            </a:prstShdw>
          </a:effectLst>
        </p:spPr>
      </p:pic>
      <p:sp>
        <p:nvSpPr>
          <p:cNvPr id="6" name="Rectangle 5">
            <a:extLst>
              <a:ext uri="{FF2B5EF4-FFF2-40B4-BE49-F238E27FC236}">
                <a16:creationId xmlns:a16="http://schemas.microsoft.com/office/drawing/2014/main" xmlns="" id="{251318D9-1182-4EE1-B308-9C5A885B1573}"/>
              </a:ext>
            </a:extLst>
          </p:cNvPr>
          <p:cNvSpPr/>
          <p:nvPr/>
        </p:nvSpPr>
        <p:spPr>
          <a:xfrm>
            <a:off x="3429000" y="3368379"/>
            <a:ext cx="10820400" cy="14465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KHỞI ĐỘNG</a:t>
            </a:r>
          </a:p>
        </p:txBody>
      </p:sp>
      <p:grpSp>
        <p:nvGrpSpPr>
          <p:cNvPr id="7" name="Group 6">
            <a:extLst>
              <a:ext uri="{FF2B5EF4-FFF2-40B4-BE49-F238E27FC236}">
                <a16:creationId xmlns:a16="http://schemas.microsoft.com/office/drawing/2014/main" xmlns="" id="{4268CE36-64D6-4DE0-9FE4-F8E2FCEEE32F}"/>
              </a:ext>
            </a:extLst>
          </p:cNvPr>
          <p:cNvGrpSpPr/>
          <p:nvPr/>
        </p:nvGrpSpPr>
        <p:grpSpPr>
          <a:xfrm>
            <a:off x="13155157" y="2699183"/>
            <a:ext cx="3407685" cy="5333385"/>
            <a:chOff x="10212102" y="-356461"/>
            <a:chExt cx="2243370" cy="3336097"/>
          </a:xfrm>
        </p:grpSpPr>
        <p:pic>
          <p:nvPicPr>
            <p:cNvPr id="8" name="Picture 7"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9" name="Picture 8"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10" name="Picture 9">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Tree>
    <p:extLst>
      <p:ext uri="{BB962C8B-B14F-4D97-AF65-F5344CB8AC3E}">
        <p14:creationId xmlns:p14="http://schemas.microsoft.com/office/powerpoint/2010/main" val="609190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2;p15">
            <a:extLst>
              <a:ext uri="{FF2B5EF4-FFF2-40B4-BE49-F238E27FC236}">
                <a16:creationId xmlns:a16="http://schemas.microsoft.com/office/drawing/2014/main" xmlns="" id="{A46F667B-6BE8-42AA-A6EF-B7779D0CB215}"/>
              </a:ext>
            </a:extLst>
          </p:cNvPr>
          <p:cNvSpPr/>
          <p:nvPr/>
        </p:nvSpPr>
        <p:spPr>
          <a:xfrm>
            <a:off x="533400" y="479258"/>
            <a:ext cx="4291144" cy="1082842"/>
          </a:xfrm>
          <a:prstGeom prst="roundRect">
            <a:avLst>
              <a:gd name="adj" fmla="val 16667"/>
            </a:avLst>
          </a:prstGeom>
          <a:solidFill>
            <a:srgbClr val="0070C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rgbClr val="FF0000"/>
                </a:solidFill>
                <a:latin typeface="Times New Roman" panose="02020603050405020304" pitchFamily="18" charset="0"/>
                <a:ea typeface="Arial"/>
                <a:cs typeface="Times New Roman" panose="02020603050405020304" pitchFamily="18" charset="0"/>
                <a:sym typeface="Arial"/>
              </a:rPr>
              <a:t>Vận dụng 2:</a:t>
            </a:r>
            <a:endParaRPr sz="4500" b="1" dirty="0">
              <a:solidFill>
                <a:srgbClr val="FF0000"/>
              </a:solidFill>
              <a:latin typeface="Times New Roman" panose="02020603050405020304" pitchFamily="18" charset="0"/>
              <a:ea typeface="Arial"/>
              <a:cs typeface="Times New Roman" panose="02020603050405020304" pitchFamily="18" charset="0"/>
              <a:sym typeface="Arial"/>
            </a:endParaRPr>
          </a:p>
        </p:txBody>
      </p:sp>
      <p:sp>
        <p:nvSpPr>
          <p:cNvPr id="4" name="TextBox 3">
            <a:extLst>
              <a:ext uri="{FF2B5EF4-FFF2-40B4-BE49-F238E27FC236}">
                <a16:creationId xmlns:a16="http://schemas.microsoft.com/office/drawing/2014/main" xmlns="" id="{EAF40531-EAC4-4457-BC78-88776B3F7F11}"/>
              </a:ext>
            </a:extLst>
          </p:cNvPr>
          <p:cNvSpPr txBox="1"/>
          <p:nvPr/>
        </p:nvSpPr>
        <p:spPr>
          <a:xfrm>
            <a:off x="4803797" y="693060"/>
            <a:ext cx="8707639" cy="212365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Tìm diện tích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mặt của Mặt </a:t>
            </a:r>
            <a:r>
              <a:rPr lang="en-US" sz="4400" dirty="0" err="1">
                <a:latin typeface="Times New Roman" panose="02020603050405020304" pitchFamily="18" charset="0"/>
                <a:cs typeface="Times New Roman" panose="02020603050405020304" pitchFamily="18" charset="0"/>
              </a:rPr>
              <a:t>Trăng</a:t>
            </a:r>
            <a:r>
              <a:rPr lang="en-US" sz="4400" dirty="0">
                <a:latin typeface="Times New Roman" panose="02020603050405020304" pitchFamily="18" charset="0"/>
                <a:cs typeface="Times New Roman" panose="02020603050405020304" pitchFamily="18" charset="0"/>
              </a:rPr>
              <a:t>, biết đường kính Mặt </a:t>
            </a:r>
            <a:r>
              <a:rPr lang="en-US" sz="4400" dirty="0" err="1">
                <a:latin typeface="Times New Roman" panose="02020603050405020304" pitchFamily="18" charset="0"/>
                <a:cs typeface="Times New Roman" panose="02020603050405020304" pitchFamily="18" charset="0"/>
              </a:rPr>
              <a:t>Trăng</a:t>
            </a:r>
            <a:r>
              <a:rPr lang="en-US" sz="4400" dirty="0">
                <a:latin typeface="Times New Roman" panose="02020603050405020304" pitchFamily="18" charset="0"/>
                <a:cs typeface="Times New Roman" panose="02020603050405020304" pitchFamily="18" charset="0"/>
              </a:rPr>
              <a:t> là khoảng 3474 km.</a:t>
            </a:r>
          </a:p>
        </p:txBody>
      </p:sp>
      <p:pic>
        <p:nvPicPr>
          <p:cNvPr id="5" name="Picture 4">
            <a:extLst>
              <a:ext uri="{FF2B5EF4-FFF2-40B4-BE49-F238E27FC236}">
                <a16:creationId xmlns:a16="http://schemas.microsoft.com/office/drawing/2014/main" xmlns="" id="{67228135-CD63-4B90-955D-638AEFE91475}"/>
              </a:ext>
            </a:extLst>
          </p:cNvPr>
          <p:cNvPicPr>
            <a:picLocks noChangeAspect="1"/>
          </p:cNvPicPr>
          <p:nvPr/>
        </p:nvPicPr>
        <p:blipFill>
          <a:blip r:embed="rId5"/>
          <a:stretch>
            <a:fillRect/>
          </a:stretch>
        </p:blipFill>
        <p:spPr>
          <a:xfrm>
            <a:off x="8939436" y="2280423"/>
            <a:ext cx="8636840" cy="5454846"/>
          </a:xfrm>
          <a:prstGeom prst="rect">
            <a:avLst/>
          </a:prstGeom>
        </p:spPr>
      </p:pic>
      <p:grpSp>
        <p:nvGrpSpPr>
          <p:cNvPr id="6" name="Google Shape;305;p14">
            <a:extLst>
              <a:ext uri="{FF2B5EF4-FFF2-40B4-BE49-F238E27FC236}">
                <a16:creationId xmlns:a16="http://schemas.microsoft.com/office/drawing/2014/main" xmlns="" id="{EAA17A18-CE1D-41FA-87DB-4DE1A441E97B}"/>
              </a:ext>
            </a:extLst>
          </p:cNvPr>
          <p:cNvGrpSpPr/>
          <p:nvPr/>
        </p:nvGrpSpPr>
        <p:grpSpPr>
          <a:xfrm flipH="1">
            <a:off x="2678972" y="2705100"/>
            <a:ext cx="2351174" cy="1289304"/>
            <a:chOff x="7837953" y="804641"/>
            <a:chExt cx="2022200" cy="1289304"/>
          </a:xfrm>
        </p:grpSpPr>
        <p:pic>
          <p:nvPicPr>
            <p:cNvPr id="7" name="Google Shape;306;p14">
              <a:extLst>
                <a:ext uri="{FF2B5EF4-FFF2-40B4-BE49-F238E27FC236}">
                  <a16:creationId xmlns:a16="http://schemas.microsoft.com/office/drawing/2014/main" xmlns="" id="{943C6575-D989-4990-AEA7-13A18D208931}"/>
                </a:ext>
              </a:extLst>
            </p:cNvPr>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8" name="Google Shape;307;p14">
              <a:extLst>
                <a:ext uri="{FF2B5EF4-FFF2-40B4-BE49-F238E27FC236}">
                  <a16:creationId xmlns:a16="http://schemas.microsoft.com/office/drawing/2014/main" xmlns="" id="{A352545F-3971-4DFD-A9F1-80D3E125770E}"/>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0" name="TextBox 9">
            <a:extLst>
              <a:ext uri="{FF2B5EF4-FFF2-40B4-BE49-F238E27FC236}">
                <a16:creationId xmlns:a16="http://schemas.microsoft.com/office/drawing/2014/main" xmlns="" id="{F38F6E28-93A8-4BAD-B93C-B25C8529071F}"/>
              </a:ext>
            </a:extLst>
          </p:cNvPr>
          <p:cNvSpPr txBox="1"/>
          <p:nvPr/>
        </p:nvSpPr>
        <p:spPr>
          <a:xfrm>
            <a:off x="507160" y="4212015"/>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Bán kính Mặt </a:t>
            </a:r>
            <a:r>
              <a:rPr lang="en-US" sz="4400" dirty="0" err="1">
                <a:latin typeface="Times New Roman" panose="02020603050405020304" pitchFamily="18" charset="0"/>
                <a:cs typeface="Times New Roman" panose="02020603050405020304" pitchFamily="18" charset="0"/>
              </a:rPr>
              <a:t>Trăng</a:t>
            </a:r>
            <a:r>
              <a:rPr lang="en-US" sz="4400" dirty="0">
                <a:latin typeface="Times New Roman" panose="02020603050405020304" pitchFamily="18" charset="0"/>
                <a:cs typeface="Times New Roman" panose="02020603050405020304" pitchFamily="18" charset="0"/>
              </a:rPr>
              <a:t> là: </a:t>
            </a:r>
          </a:p>
        </p:txBody>
      </p:sp>
      <p:sp>
        <p:nvSpPr>
          <p:cNvPr id="12" name="TextBox 11">
            <a:extLst>
              <a:ext uri="{FF2B5EF4-FFF2-40B4-BE49-F238E27FC236}">
                <a16:creationId xmlns:a16="http://schemas.microsoft.com/office/drawing/2014/main" xmlns="" id="{3D6DF26D-20F4-4777-A41C-B76C26F14129}"/>
              </a:ext>
            </a:extLst>
          </p:cNvPr>
          <p:cNvSpPr txBox="1"/>
          <p:nvPr/>
        </p:nvSpPr>
        <p:spPr>
          <a:xfrm>
            <a:off x="458146" y="688187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Diện tích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mặt của Mặt </a:t>
            </a:r>
            <a:r>
              <a:rPr lang="en-US" sz="4400" dirty="0" err="1">
                <a:latin typeface="Times New Roman" panose="02020603050405020304" pitchFamily="18" charset="0"/>
                <a:cs typeface="Times New Roman" panose="02020603050405020304" pitchFamily="18" charset="0"/>
              </a:rPr>
              <a:t>Trăng</a:t>
            </a:r>
            <a:r>
              <a:rPr lang="en-US" sz="4400" dirty="0">
                <a:latin typeface="Times New Roman" panose="02020603050405020304" pitchFamily="18" charset="0"/>
                <a:cs typeface="Times New Roman" panose="02020603050405020304" pitchFamily="18" charset="0"/>
              </a:rPr>
              <a:t> là:</a:t>
            </a:r>
          </a:p>
        </p:txBody>
      </p:sp>
      <p:graphicFrame>
        <p:nvGraphicFramePr>
          <p:cNvPr id="13" name="Object 12">
            <a:extLst>
              <a:ext uri="{FF2B5EF4-FFF2-40B4-BE49-F238E27FC236}">
                <a16:creationId xmlns:a16="http://schemas.microsoft.com/office/drawing/2014/main" xmlns="" id="{6F895282-590F-4460-84DB-2059052F2CBB}"/>
              </a:ext>
            </a:extLst>
          </p:cNvPr>
          <p:cNvGraphicFramePr>
            <a:graphicFrameLocks noChangeAspect="1"/>
          </p:cNvGraphicFramePr>
          <p:nvPr>
            <p:extLst>
              <p:ext uri="{D42A27DB-BD31-4B8C-83A1-F6EECF244321}">
                <p14:modId xmlns:p14="http://schemas.microsoft.com/office/powerpoint/2010/main" val="767723878"/>
              </p:ext>
            </p:extLst>
          </p:nvPr>
        </p:nvGraphicFramePr>
        <p:xfrm>
          <a:off x="1066800" y="5022763"/>
          <a:ext cx="5349790" cy="1535157"/>
        </p:xfrm>
        <a:graphic>
          <a:graphicData uri="http://schemas.openxmlformats.org/presentationml/2006/ole">
            <mc:AlternateContent xmlns:mc="http://schemas.openxmlformats.org/markup-compatibility/2006">
              <mc:Choice xmlns:v="urn:schemas-microsoft-com:vml" Requires="v">
                <p:oleObj spid="_x0000_s4110" name="Equation" r:id="rId7" imgW="1460160" imgH="419040" progId="Equation.DSMT4">
                  <p:embed/>
                </p:oleObj>
              </mc:Choice>
              <mc:Fallback>
                <p:oleObj name="Equation" r:id="rId7" imgW="1460160" imgH="419040" progId="Equation.DSMT4">
                  <p:embed/>
                  <p:pic>
                    <p:nvPicPr>
                      <p:cNvPr id="13" name="Object 12">
                        <a:extLst>
                          <a:ext uri="{FF2B5EF4-FFF2-40B4-BE49-F238E27FC236}">
                            <a16:creationId xmlns:a16="http://schemas.microsoft.com/office/drawing/2014/main" xmlns="" id="{6F895282-590F-4460-84DB-2059052F2CBB}"/>
                          </a:ext>
                        </a:extLst>
                      </p:cNvPr>
                      <p:cNvPicPr/>
                      <p:nvPr/>
                    </p:nvPicPr>
                    <p:blipFill>
                      <a:blip r:embed="rId8"/>
                      <a:stretch>
                        <a:fillRect/>
                      </a:stretch>
                    </p:blipFill>
                    <p:spPr>
                      <a:xfrm>
                        <a:off x="1066800" y="5022763"/>
                        <a:ext cx="5349790" cy="153515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00CE3F71-0FE9-4F1B-95E9-1C696C05187A}"/>
              </a:ext>
            </a:extLst>
          </p:cNvPr>
          <p:cNvGraphicFramePr>
            <a:graphicFrameLocks noChangeAspect="1"/>
          </p:cNvGraphicFramePr>
          <p:nvPr>
            <p:extLst>
              <p:ext uri="{D42A27DB-BD31-4B8C-83A1-F6EECF244321}">
                <p14:modId xmlns:p14="http://schemas.microsoft.com/office/powerpoint/2010/main" val="2703989344"/>
              </p:ext>
            </p:extLst>
          </p:nvPr>
        </p:nvGraphicFramePr>
        <p:xfrm>
          <a:off x="533400" y="7904610"/>
          <a:ext cx="10039192" cy="2268090"/>
        </p:xfrm>
        <a:graphic>
          <a:graphicData uri="http://schemas.openxmlformats.org/presentationml/2006/ole">
            <mc:AlternateContent xmlns:mc="http://schemas.openxmlformats.org/markup-compatibility/2006">
              <mc:Choice xmlns:v="urn:schemas-microsoft-com:vml" Requires="v">
                <p:oleObj spid="_x0000_s4111" name="Equation" r:id="rId9" imgW="2743200" imgH="558720" progId="Equation.DSMT4">
                  <p:embed/>
                </p:oleObj>
              </mc:Choice>
              <mc:Fallback>
                <p:oleObj name="Equation" r:id="rId9" imgW="2743200" imgH="558720" progId="Equation.DSMT4">
                  <p:embed/>
                  <p:pic>
                    <p:nvPicPr>
                      <p:cNvPr id="14" name="Object 13">
                        <a:extLst>
                          <a:ext uri="{FF2B5EF4-FFF2-40B4-BE49-F238E27FC236}">
                            <a16:creationId xmlns:a16="http://schemas.microsoft.com/office/drawing/2014/main" xmlns="" id="{00CE3F71-0FE9-4F1B-95E9-1C696C05187A}"/>
                          </a:ext>
                        </a:extLst>
                      </p:cNvPr>
                      <p:cNvPicPr/>
                      <p:nvPr/>
                    </p:nvPicPr>
                    <p:blipFill>
                      <a:blip r:embed="rId10"/>
                      <a:stretch>
                        <a:fillRect/>
                      </a:stretch>
                    </p:blipFill>
                    <p:spPr>
                      <a:xfrm>
                        <a:off x="533400" y="7904610"/>
                        <a:ext cx="10039192" cy="226809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E4CA7547-BBD6-4129-B7C7-6302E16D7B61}"/>
              </a:ext>
            </a:extLst>
          </p:cNvPr>
          <p:cNvGrpSpPr/>
          <p:nvPr/>
        </p:nvGrpSpPr>
        <p:grpSpPr>
          <a:xfrm>
            <a:off x="13660431" y="305523"/>
            <a:ext cx="3986644" cy="1974900"/>
            <a:chOff x="8205356" y="4914096"/>
            <a:chExt cx="3986644" cy="1974900"/>
          </a:xfrm>
        </p:grpSpPr>
        <p:pic>
          <p:nvPicPr>
            <p:cNvPr id="17" name="Picture 16" descr="Background pattern&#10;&#10;Description automatically generated">
              <a:extLst>
                <a:ext uri="{FF2B5EF4-FFF2-40B4-BE49-F238E27FC236}">
                  <a16:creationId xmlns:a16="http://schemas.microsoft.com/office/drawing/2014/main" xmlns="" id="{6F3C04BE-70D9-44C2-8585-3CD54388350E}"/>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20349" r="20345" b="-4"/>
            <a:stretch/>
          </p:blipFill>
          <p:spPr>
            <a:xfrm>
              <a:off x="8205356" y="4914096"/>
              <a:ext cx="1882985" cy="1943904"/>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8" name="Picture 17">
              <a:extLst>
                <a:ext uri="{FF2B5EF4-FFF2-40B4-BE49-F238E27FC236}">
                  <a16:creationId xmlns:a16="http://schemas.microsoft.com/office/drawing/2014/main" xmlns="" id="{8F390746-32A4-44B6-A596-E1561E0ED4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5047" y="4964342"/>
              <a:ext cx="1434225" cy="1434225"/>
            </a:xfrm>
            <a:prstGeom prst="rect">
              <a:avLst/>
            </a:prstGeom>
          </p:spPr>
        </p:pic>
        <p:pic>
          <p:nvPicPr>
            <p:cNvPr id="19" name="Picture 18">
              <a:extLst>
                <a:ext uri="{FF2B5EF4-FFF2-40B4-BE49-F238E27FC236}">
                  <a16:creationId xmlns:a16="http://schemas.microsoft.com/office/drawing/2014/main" xmlns="" id="{57F1FC13-0FCE-4FC7-9703-BB9E4E033DCC}"/>
                </a:ext>
              </a:extLst>
            </p:cNvPr>
            <p:cNvPicPr>
              <a:picLocks noChangeAspect="1"/>
            </p:cNvPicPr>
            <p:nvPr/>
          </p:nvPicPr>
          <p:blipFill>
            <a:blip r:embed="rId14"/>
            <a:stretch>
              <a:fillRect/>
            </a:stretch>
          </p:blipFill>
          <p:spPr>
            <a:xfrm>
              <a:off x="9491238" y="5041748"/>
              <a:ext cx="2700762" cy="1847248"/>
            </a:xfrm>
            <a:prstGeom prst="rect">
              <a:avLst/>
            </a:prstGeom>
          </p:spPr>
        </p:pic>
      </p:grpSp>
      <p:pic>
        <p:nvPicPr>
          <p:cNvPr id="20" name="4 minute countdown timer_Đồng hồ đếm ngược 4 phút--COUNTDOWN">
            <a:hlinkClick r:id="" action="ppaction://media"/>
            <a:extLst>
              <a:ext uri="{FF2B5EF4-FFF2-40B4-BE49-F238E27FC236}">
                <a16:creationId xmlns:a16="http://schemas.microsoft.com/office/drawing/2014/main" xmlns="" id="{7AFEBD18-2438-4C70-B6F1-01C2C56D8EE2}"/>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3988664" y="8267700"/>
            <a:ext cx="2263383" cy="1273153"/>
          </a:xfrm>
          <a:prstGeom prst="rect">
            <a:avLst/>
          </a:prstGeom>
        </p:spPr>
      </p:pic>
    </p:spTree>
    <p:extLst>
      <p:ext uri="{BB962C8B-B14F-4D97-AF65-F5344CB8AC3E}">
        <p14:creationId xmlns:p14="http://schemas.microsoft.com/office/powerpoint/2010/main" val="376891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0636"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0"/>
                                        </p:tgtEl>
                                      </p:cBhvr>
                                    </p:cmd>
                                  </p:childTnLst>
                                </p:cTn>
                              </p:par>
                            </p:childTnLst>
                          </p:cTn>
                        </p:par>
                      </p:childTnLst>
                    </p:cTn>
                  </p:par>
                </p:childTnLst>
              </p:cTn>
              <p:nextCondLst>
                <p:cond evt="onClick" delay="0">
                  <p:tgtEl>
                    <p:spTgt spid="20"/>
                  </p:tgtEl>
                </p:cond>
              </p:nextCondLst>
            </p:seq>
            <p:video>
              <p:cMediaNode vol="80000">
                <p:cTn id="41" fill="hold" display="0">
                  <p:stCondLst>
                    <p:cond delay="indefinite"/>
                  </p:stCondLst>
                </p:cTn>
                <p:tgtEl>
                  <p:spTgt spid="20"/>
                </p:tgtEl>
              </p:cMediaNode>
            </p:video>
          </p:childTnLst>
        </p:cTn>
      </p:par>
    </p:tnLst>
    <p:bldLst>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14500"/>
            <a:ext cx="13343702" cy="3124200"/>
            <a:chOff x="2193761" y="2917658"/>
            <a:chExt cx="13343702" cy="2938986"/>
          </a:xfrm>
        </p:grpSpPr>
        <p:grpSp>
          <p:nvGrpSpPr>
            <p:cNvPr id="40" name="Group 4"/>
            <p:cNvGrpSpPr/>
            <p:nvPr/>
          </p:nvGrpSpPr>
          <p:grpSpPr>
            <a:xfrm>
              <a:off x="2193761" y="2917658"/>
              <a:ext cx="13343702" cy="2789520"/>
              <a:chOff x="-335747" y="0"/>
              <a:chExt cx="8399186" cy="2622801"/>
            </a:xfrm>
          </p:grpSpPr>
          <p:sp>
            <p:nvSpPr>
              <p:cNvPr id="42" name="Freeform 5"/>
              <p:cNvSpPr/>
              <p:nvPr/>
            </p:nvSpPr>
            <p:spPr>
              <a:xfrm>
                <a:off x="-330269" y="56252"/>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chemeClr val="tx2">
                  <a:lumMod val="60000"/>
                  <a:lumOff val="40000"/>
                </a:schemeClr>
              </a:solidFill>
            </p:spPr>
            <p:txBody>
              <a:bodyPr/>
              <a:lstStyle/>
              <a:p>
                <a:endParaRPr lang="en-US" dirty="0">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4394235" y="3856416"/>
              <a:ext cx="8772326" cy="2000228"/>
            </a:xfrm>
            <a:prstGeom prst="rect">
              <a:avLst/>
            </a:prstGeom>
          </p:spPr>
          <p:txBody>
            <a:bodyPr wrap="square">
              <a:spAutoFit/>
            </a:bodyPr>
            <a:lstStyle/>
            <a:p>
              <a:r>
                <a:rPr lang="nl-NL" sz="5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nl-NL" sz="53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5400" b="1" dirty="0">
                  <a:solidFill>
                    <a:srgbClr val="FF0000"/>
                  </a:solidFill>
                  <a:latin typeface="Arial" panose="020B0604020202020204" pitchFamily="34" charset="0"/>
                  <a:cs typeface="Arial" panose="020B0604020202020204" pitchFamily="34" charset="0"/>
                </a:rPr>
                <a:t>THỂ TÍCH HÌNH CẦU</a:t>
              </a: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216263285"/>
      </p:ext>
    </p:extLst>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0EF9D8-32BC-447B-AEBD-2843CAC13FD0}"/>
              </a:ext>
            </a:extLst>
          </p:cNvPr>
          <p:cNvPicPr>
            <a:picLocks noChangeAspect="1"/>
          </p:cNvPicPr>
          <p:nvPr/>
        </p:nvPicPr>
        <p:blipFill>
          <a:blip r:embed="rId3"/>
          <a:stretch>
            <a:fillRect/>
          </a:stretch>
        </p:blipFill>
        <p:spPr>
          <a:xfrm>
            <a:off x="263298" y="38100"/>
            <a:ext cx="17034008" cy="6448794"/>
          </a:xfrm>
          <a:prstGeom prst="rect">
            <a:avLst/>
          </a:prstGeom>
        </p:spPr>
      </p:pic>
      <p:pic>
        <p:nvPicPr>
          <p:cNvPr id="7" name="Picture 6"/>
          <p:cNvPicPr>
            <a:picLocks noChangeAspect="1"/>
          </p:cNvPicPr>
          <p:nvPr/>
        </p:nvPicPr>
        <p:blipFill>
          <a:blip r:embed="rId4"/>
          <a:stretch>
            <a:fillRect/>
          </a:stretch>
        </p:blipFill>
        <p:spPr>
          <a:xfrm rot="21299959">
            <a:off x="16858887" y="8879741"/>
            <a:ext cx="2186170" cy="1842629"/>
          </a:xfrm>
          <a:prstGeom prst="rect">
            <a:avLst/>
          </a:prstGeom>
        </p:spPr>
      </p:pic>
      <p:sp>
        <p:nvSpPr>
          <p:cNvPr id="16" name="TextBox 15">
            <a:extLst>
              <a:ext uri="{FF2B5EF4-FFF2-40B4-BE49-F238E27FC236}">
                <a16:creationId xmlns:a16="http://schemas.microsoft.com/office/drawing/2014/main" xmlns="" id="{BECE7A72-10B3-4196-9370-C5E250F7578F}"/>
              </a:ext>
            </a:extLst>
          </p:cNvPr>
          <p:cNvSpPr txBox="1"/>
          <p:nvPr/>
        </p:nvSpPr>
        <p:spPr>
          <a:xfrm>
            <a:off x="1343852" y="6664144"/>
            <a:ext cx="95631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a) Thể tích của </a:t>
            </a:r>
            <a:r>
              <a:rPr lang="en-US" sz="4400" b="0" i="0" dirty="0" err="1">
                <a:solidFill>
                  <a:srgbClr val="000000"/>
                </a:solidFill>
                <a:effectLst/>
                <a:latin typeface="Times New Roman" panose="02020603050405020304" pitchFamily="18" charset="0"/>
                <a:cs typeface="Times New Roman" panose="02020603050405020304" pitchFamily="18" charset="0"/>
              </a:rPr>
              <a:t>chiếc</a:t>
            </a:r>
            <a:r>
              <a:rPr lang="en-US" sz="4400" b="0" i="0" dirty="0">
                <a:solidFill>
                  <a:srgbClr val="000000"/>
                </a:solidFill>
                <a:effectLst/>
                <a:latin typeface="Times New Roman" panose="02020603050405020304" pitchFamily="18" charset="0"/>
                <a:cs typeface="Times New Roman" panose="02020603050405020304" pitchFamily="18" charset="0"/>
              </a:rPr>
              <a:t> bình hình </a:t>
            </a:r>
            <a:r>
              <a:rPr lang="en-US" sz="4400" b="0" i="0" dirty="0" err="1">
                <a:solidFill>
                  <a:srgbClr val="000000"/>
                </a:solidFill>
                <a:effectLst/>
                <a:latin typeface="Times New Roman" panose="02020603050405020304" pitchFamily="18" charset="0"/>
                <a:cs typeface="Times New Roman" panose="02020603050405020304" pitchFamily="18" charset="0"/>
              </a:rPr>
              <a:t>trụ</a:t>
            </a:r>
            <a:r>
              <a:rPr lang="en-US" sz="4400" b="0" i="0" dirty="0">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aphicFrame>
        <p:nvGraphicFramePr>
          <p:cNvPr id="33" name="Object 32">
            <a:extLst>
              <a:ext uri="{FF2B5EF4-FFF2-40B4-BE49-F238E27FC236}">
                <a16:creationId xmlns:a16="http://schemas.microsoft.com/office/drawing/2014/main" xmlns="" id="{11DCBC69-8957-4C8B-8F28-3EAC3ECE8BED}"/>
              </a:ext>
            </a:extLst>
          </p:cNvPr>
          <p:cNvGraphicFramePr>
            <a:graphicFrameLocks noChangeAspect="1"/>
          </p:cNvGraphicFramePr>
          <p:nvPr>
            <p:extLst>
              <p:ext uri="{D42A27DB-BD31-4B8C-83A1-F6EECF244321}">
                <p14:modId xmlns:p14="http://schemas.microsoft.com/office/powerpoint/2010/main" val="1801182439"/>
              </p:ext>
            </p:extLst>
          </p:nvPr>
        </p:nvGraphicFramePr>
        <p:xfrm>
          <a:off x="9507699" y="6431401"/>
          <a:ext cx="8107680" cy="1101043"/>
        </p:xfrm>
        <a:graphic>
          <a:graphicData uri="http://schemas.openxmlformats.org/presentationml/2006/ole">
            <mc:AlternateContent xmlns:mc="http://schemas.openxmlformats.org/markup-compatibility/2006">
              <mc:Choice xmlns:v="urn:schemas-microsoft-com:vml" Requires="v">
                <p:oleObj spid="_x0000_s5146" name="Equation" r:id="rId5" imgW="2057400" imgH="279360" progId="Equation.DSMT4">
                  <p:embed/>
                </p:oleObj>
              </mc:Choice>
              <mc:Fallback>
                <p:oleObj name="Equation" r:id="rId5" imgW="2057400" imgH="279360" progId="Equation.DSMT4">
                  <p:embed/>
                  <p:pic>
                    <p:nvPicPr>
                      <p:cNvPr id="33" name="Object 32">
                        <a:extLst>
                          <a:ext uri="{FF2B5EF4-FFF2-40B4-BE49-F238E27FC236}">
                            <a16:creationId xmlns:a16="http://schemas.microsoft.com/office/drawing/2014/main" xmlns="" id="{11DCBC69-8957-4C8B-8F28-3EAC3ECE8BED}"/>
                          </a:ext>
                        </a:extLst>
                      </p:cNvPr>
                      <p:cNvPicPr/>
                      <p:nvPr/>
                    </p:nvPicPr>
                    <p:blipFill>
                      <a:blip r:embed="rId6"/>
                      <a:stretch>
                        <a:fillRect/>
                      </a:stretch>
                    </p:blipFill>
                    <p:spPr>
                      <a:xfrm>
                        <a:off x="9507699" y="6431401"/>
                        <a:ext cx="8107680" cy="1101043"/>
                      </a:xfrm>
                      <a:prstGeom prst="rect">
                        <a:avLst/>
                      </a:prstGeom>
                    </p:spPr>
                  </p:pic>
                </p:oleObj>
              </mc:Fallback>
            </mc:AlternateContent>
          </a:graphicData>
        </a:graphic>
      </p:graphicFrame>
      <p:sp>
        <p:nvSpPr>
          <p:cNvPr id="40" name="TextBox 39">
            <a:extLst>
              <a:ext uri="{FF2B5EF4-FFF2-40B4-BE49-F238E27FC236}">
                <a16:creationId xmlns:a16="http://schemas.microsoft.com/office/drawing/2014/main" xmlns="" id="{8D83338A-34A1-4FC1-A064-5E42DD91514E}"/>
              </a:ext>
            </a:extLst>
          </p:cNvPr>
          <p:cNvSpPr txBox="1"/>
          <p:nvPr/>
        </p:nvSpPr>
        <p:spPr>
          <a:xfrm>
            <a:off x="1329481" y="7818437"/>
            <a:ext cx="9563100" cy="769441"/>
          </a:xfrm>
          <a:prstGeom prst="rect">
            <a:avLst/>
          </a:prstGeom>
          <a:noFill/>
        </p:spPr>
        <p:txBody>
          <a:bodyPr wrap="square">
            <a:spAutoFit/>
          </a:bodyPr>
          <a:lstStyle/>
          <a:p>
            <a:r>
              <a:rPr lang="vi-VN" sz="4400" b="0" i="0" dirty="0">
                <a:solidFill>
                  <a:srgbClr val="000000"/>
                </a:solidFill>
                <a:effectLst/>
                <a:latin typeface="+mj-lt"/>
              </a:rPr>
              <a:t>b) Thể tích của nước ở trong bình là:</a:t>
            </a:r>
            <a:endParaRPr lang="en-US" sz="4400" dirty="0">
              <a:latin typeface="+mj-lt"/>
            </a:endParaRPr>
          </a:p>
        </p:txBody>
      </p:sp>
      <p:graphicFrame>
        <p:nvGraphicFramePr>
          <p:cNvPr id="13" name="Object 12">
            <a:extLst>
              <a:ext uri="{FF2B5EF4-FFF2-40B4-BE49-F238E27FC236}">
                <a16:creationId xmlns:a16="http://schemas.microsoft.com/office/drawing/2014/main" xmlns="" id="{7D65AF33-39E2-459E-AF36-2590945714AA}"/>
              </a:ext>
            </a:extLst>
          </p:cNvPr>
          <p:cNvGraphicFramePr>
            <a:graphicFrameLocks noChangeAspect="1"/>
          </p:cNvGraphicFramePr>
          <p:nvPr>
            <p:extLst>
              <p:ext uri="{D42A27DB-BD31-4B8C-83A1-F6EECF244321}">
                <p14:modId xmlns:p14="http://schemas.microsoft.com/office/powerpoint/2010/main" val="1317271068"/>
              </p:ext>
            </p:extLst>
          </p:nvPr>
        </p:nvGraphicFramePr>
        <p:xfrm>
          <a:off x="9873581" y="7391697"/>
          <a:ext cx="8397875" cy="1582737"/>
        </p:xfrm>
        <a:graphic>
          <a:graphicData uri="http://schemas.openxmlformats.org/presentationml/2006/ole">
            <mc:AlternateContent xmlns:mc="http://schemas.openxmlformats.org/markup-compatibility/2006">
              <mc:Choice xmlns:v="urn:schemas-microsoft-com:vml" Requires="v">
                <p:oleObj spid="_x0000_s5147" name="Equation" r:id="rId7" imgW="2222280" imgH="419040" progId="Equation.DSMT4">
                  <p:embed/>
                </p:oleObj>
              </mc:Choice>
              <mc:Fallback>
                <p:oleObj name="Equation" r:id="rId7" imgW="2222280" imgH="419040" progId="Equation.DSMT4">
                  <p:embed/>
                  <p:pic>
                    <p:nvPicPr>
                      <p:cNvPr id="13" name="Object 12">
                        <a:extLst>
                          <a:ext uri="{FF2B5EF4-FFF2-40B4-BE49-F238E27FC236}">
                            <a16:creationId xmlns:a16="http://schemas.microsoft.com/office/drawing/2014/main" xmlns="" id="{7D65AF33-39E2-459E-AF36-2590945714AA}"/>
                          </a:ext>
                        </a:extLst>
                      </p:cNvPr>
                      <p:cNvPicPr/>
                      <p:nvPr/>
                    </p:nvPicPr>
                    <p:blipFill>
                      <a:blip r:embed="rId8"/>
                      <a:stretch>
                        <a:fillRect/>
                      </a:stretch>
                    </p:blipFill>
                    <p:spPr>
                      <a:xfrm>
                        <a:off x="9873581" y="7391697"/>
                        <a:ext cx="8397875" cy="1582737"/>
                      </a:xfrm>
                      <a:prstGeom prst="rect">
                        <a:avLst/>
                      </a:prstGeom>
                    </p:spPr>
                  </p:pic>
                </p:oleObj>
              </mc:Fallback>
            </mc:AlternateContent>
          </a:graphicData>
        </a:graphic>
      </p:graphicFrame>
      <p:sp>
        <p:nvSpPr>
          <p:cNvPr id="41" name="TextBox 40">
            <a:extLst>
              <a:ext uri="{FF2B5EF4-FFF2-40B4-BE49-F238E27FC236}">
                <a16:creationId xmlns:a16="http://schemas.microsoft.com/office/drawing/2014/main" xmlns="" id="{73C6C4C0-F6B4-4B4C-8FEF-C444C57D15D5}"/>
              </a:ext>
            </a:extLst>
          </p:cNvPr>
          <p:cNvSpPr txBox="1"/>
          <p:nvPr/>
        </p:nvSpPr>
        <p:spPr>
          <a:xfrm>
            <a:off x="1288451" y="9103892"/>
            <a:ext cx="95631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c) Thể tích của hình cầu là:</a:t>
            </a:r>
            <a:endParaRPr lang="en-US" sz="44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xmlns="" id="{AB94EE73-0E12-4F12-ADB5-17A92A0A28F5}"/>
              </a:ext>
            </a:extLst>
          </p:cNvPr>
          <p:cNvGraphicFramePr>
            <a:graphicFrameLocks noChangeAspect="1"/>
          </p:cNvGraphicFramePr>
          <p:nvPr>
            <p:extLst>
              <p:ext uri="{D42A27DB-BD31-4B8C-83A1-F6EECF244321}">
                <p14:modId xmlns:p14="http://schemas.microsoft.com/office/powerpoint/2010/main" val="2452047749"/>
              </p:ext>
            </p:extLst>
          </p:nvPr>
        </p:nvGraphicFramePr>
        <p:xfrm>
          <a:off x="7848600" y="8841093"/>
          <a:ext cx="8574830" cy="1414847"/>
        </p:xfrm>
        <a:graphic>
          <a:graphicData uri="http://schemas.openxmlformats.org/presentationml/2006/ole">
            <mc:AlternateContent xmlns:mc="http://schemas.openxmlformats.org/markup-compatibility/2006">
              <mc:Choice xmlns:v="urn:schemas-microsoft-com:vml" Requires="v">
                <p:oleObj spid="_x0000_s5148" name="Equation" r:id="rId9" imgW="2539800" imgH="419040" progId="Equation.DSMT4">
                  <p:embed/>
                </p:oleObj>
              </mc:Choice>
              <mc:Fallback>
                <p:oleObj name="Equation" r:id="rId9" imgW="2539800" imgH="419040" progId="Equation.DSMT4">
                  <p:embed/>
                  <p:pic>
                    <p:nvPicPr>
                      <p:cNvPr id="15" name="Object 14">
                        <a:extLst>
                          <a:ext uri="{FF2B5EF4-FFF2-40B4-BE49-F238E27FC236}">
                            <a16:creationId xmlns:a16="http://schemas.microsoft.com/office/drawing/2014/main" xmlns="" id="{AB94EE73-0E12-4F12-ADB5-17A92A0A28F5}"/>
                          </a:ext>
                        </a:extLst>
                      </p:cNvPr>
                      <p:cNvPicPr/>
                      <p:nvPr/>
                    </p:nvPicPr>
                    <p:blipFill>
                      <a:blip r:embed="rId10"/>
                      <a:stretch>
                        <a:fillRect/>
                      </a:stretch>
                    </p:blipFill>
                    <p:spPr>
                      <a:xfrm>
                        <a:off x="7848600" y="8841093"/>
                        <a:ext cx="8574830" cy="1414847"/>
                      </a:xfrm>
                      <a:prstGeom prst="rect">
                        <a:avLst/>
                      </a:prstGeom>
                    </p:spPr>
                  </p:pic>
                </p:oleObj>
              </mc:Fallback>
            </mc:AlternateContent>
          </a:graphicData>
        </a:graphic>
      </p:graphicFrame>
      <p:grpSp>
        <p:nvGrpSpPr>
          <p:cNvPr id="43" name="Google Shape;305;p14">
            <a:extLst>
              <a:ext uri="{FF2B5EF4-FFF2-40B4-BE49-F238E27FC236}">
                <a16:creationId xmlns:a16="http://schemas.microsoft.com/office/drawing/2014/main" xmlns="" id="{40DB0D6F-C721-4F62-AE67-A86DF6B986B3}"/>
              </a:ext>
            </a:extLst>
          </p:cNvPr>
          <p:cNvGrpSpPr/>
          <p:nvPr/>
        </p:nvGrpSpPr>
        <p:grpSpPr>
          <a:xfrm flipH="1">
            <a:off x="0" y="6248209"/>
            <a:ext cx="1745792" cy="1010508"/>
            <a:chOff x="7837953" y="804641"/>
            <a:chExt cx="2022200" cy="1289304"/>
          </a:xfrm>
        </p:grpSpPr>
        <p:pic>
          <p:nvPicPr>
            <p:cNvPr id="44" name="Google Shape;306;p14">
              <a:extLst>
                <a:ext uri="{FF2B5EF4-FFF2-40B4-BE49-F238E27FC236}">
                  <a16:creationId xmlns:a16="http://schemas.microsoft.com/office/drawing/2014/main" xmlns="" id="{BB2DC7A6-CC10-4F84-BBA4-DD8268C1606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45" name="Google Shape;307;p14">
              <a:extLst>
                <a:ext uri="{FF2B5EF4-FFF2-40B4-BE49-F238E27FC236}">
                  <a16:creationId xmlns:a16="http://schemas.microsoft.com/office/drawing/2014/main" xmlns="" id="{8733192E-E104-431E-8ABC-4AD30BEFBEBC}"/>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3" name="TextBox 52">
            <a:extLst>
              <a:ext uri="{FF2B5EF4-FFF2-40B4-BE49-F238E27FC236}">
                <a16:creationId xmlns:a16="http://schemas.microsoft.com/office/drawing/2014/main" xmlns="" id="{088B42D5-68CE-4524-9B54-57177B7561A8}"/>
              </a:ext>
            </a:extLst>
          </p:cNvPr>
          <p:cNvSpPr txBox="1"/>
          <p:nvPr/>
        </p:nvSpPr>
        <p:spPr>
          <a:xfrm>
            <a:off x="1988055" y="5744418"/>
            <a:ext cx="5562600" cy="1323439"/>
          </a:xfrm>
          <a:prstGeom prst="rect">
            <a:avLst/>
          </a:prstGeom>
          <a:solidFill>
            <a:srgbClr val="FFC000"/>
          </a:solidFill>
        </p:spPr>
        <p:txBody>
          <a:bodyPr wrap="square">
            <a:spAutoFit/>
          </a:bodyPr>
          <a:lstStyle/>
          <a:p>
            <a:r>
              <a:rPr lang="en-US" sz="4000" dirty="0" err="1">
                <a:solidFill>
                  <a:srgbClr val="00B050"/>
                </a:solidFill>
                <a:latin typeface="Times New Roman" panose="02020603050405020304" pitchFamily="18" charset="0"/>
                <a:cs typeface="Times New Roman" panose="02020603050405020304" pitchFamily="18" charset="0"/>
              </a:rPr>
              <a:t>Em</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hãy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nêu</a:t>
            </a:r>
            <a:r>
              <a:rPr lang="en-US" sz="4000" dirty="0">
                <a:solidFill>
                  <a:srgbClr val="00B050"/>
                </a:solidFill>
                <a:latin typeface="Times New Roman" panose="02020603050405020304" pitchFamily="18" charset="0"/>
                <a:cs typeface="Times New Roman" panose="02020603050405020304" pitchFamily="18" charset="0"/>
              </a:rPr>
              <a:t> công thức tính thể tích mặt cầu ?</a:t>
            </a:r>
          </a:p>
        </p:txBody>
      </p:sp>
      <p:sp>
        <p:nvSpPr>
          <p:cNvPr id="54" name="Rectangle 53">
            <a:extLst>
              <a:ext uri="{FF2B5EF4-FFF2-40B4-BE49-F238E27FC236}">
                <a16:creationId xmlns:a16="http://schemas.microsoft.com/office/drawing/2014/main" xmlns="" id="{A0AA5660-26C2-4E54-ADE7-45C032C94039}"/>
              </a:ext>
            </a:extLst>
          </p:cNvPr>
          <p:cNvSpPr/>
          <p:nvPr/>
        </p:nvSpPr>
        <p:spPr>
          <a:xfrm>
            <a:off x="10277913" y="1216490"/>
            <a:ext cx="7674059" cy="38152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xmlns="" id="{6F0460B2-531E-46C2-BA9D-CC1D8C713AA2}"/>
              </a:ext>
            </a:extLst>
          </p:cNvPr>
          <p:cNvGraphicFramePr>
            <a:graphicFrameLocks noChangeAspect="1"/>
          </p:cNvGraphicFramePr>
          <p:nvPr>
            <p:extLst>
              <p:ext uri="{D42A27DB-BD31-4B8C-83A1-F6EECF244321}">
                <p14:modId xmlns:p14="http://schemas.microsoft.com/office/powerpoint/2010/main" val="2977843222"/>
              </p:ext>
            </p:extLst>
          </p:nvPr>
        </p:nvGraphicFramePr>
        <p:xfrm>
          <a:off x="13048483" y="2306148"/>
          <a:ext cx="2776537" cy="1598613"/>
        </p:xfrm>
        <a:graphic>
          <a:graphicData uri="http://schemas.openxmlformats.org/presentationml/2006/ole">
            <mc:AlternateContent xmlns:mc="http://schemas.openxmlformats.org/markup-compatibility/2006">
              <mc:Choice xmlns:v="urn:schemas-microsoft-com:vml" Requires="v">
                <p:oleObj spid="_x0000_s5149" name="Equation" r:id="rId12" imgW="723600" imgH="419040" progId="Equation.DSMT4">
                  <p:embed/>
                </p:oleObj>
              </mc:Choice>
              <mc:Fallback>
                <p:oleObj name="Equation" r:id="rId12" imgW="723600" imgH="419040" progId="Equation.DSMT4">
                  <p:embed/>
                  <p:pic>
                    <p:nvPicPr>
                      <p:cNvPr id="55" name="Object 54">
                        <a:extLst>
                          <a:ext uri="{FF2B5EF4-FFF2-40B4-BE49-F238E27FC236}">
                            <a16:creationId xmlns:a16="http://schemas.microsoft.com/office/drawing/2014/main" xmlns="" id="{6F0460B2-531E-46C2-BA9D-CC1D8C713AA2}"/>
                          </a:ext>
                        </a:extLst>
                      </p:cNvPr>
                      <p:cNvPicPr/>
                      <p:nvPr/>
                    </p:nvPicPr>
                    <p:blipFill>
                      <a:blip r:embed="rId13"/>
                      <a:stretch>
                        <a:fillRect/>
                      </a:stretch>
                    </p:blipFill>
                    <p:spPr>
                      <a:xfrm>
                        <a:off x="13048483" y="2306148"/>
                        <a:ext cx="2776537" cy="1598613"/>
                      </a:xfrm>
                      <a:prstGeom prst="rect">
                        <a:avLst/>
                      </a:prstGeom>
                    </p:spPr>
                  </p:pic>
                </p:oleObj>
              </mc:Fallback>
            </mc:AlternateContent>
          </a:graphicData>
        </a:graphic>
      </p:graphicFrame>
      <p:sp>
        <p:nvSpPr>
          <p:cNvPr id="56" name="TextBox 55">
            <a:extLst>
              <a:ext uri="{FF2B5EF4-FFF2-40B4-BE49-F238E27FC236}">
                <a16:creationId xmlns:a16="http://schemas.microsoft.com/office/drawing/2014/main" xmlns="" id="{3165EA98-CBF3-4B33-935A-BA3384412EF4}"/>
              </a:ext>
            </a:extLst>
          </p:cNvPr>
          <p:cNvSpPr txBox="1"/>
          <p:nvPr/>
        </p:nvSpPr>
        <p:spPr>
          <a:xfrm>
            <a:off x="11360103" y="1539268"/>
            <a:ext cx="6720109"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Công thức tính thể tích hình cầu:</a:t>
            </a:r>
          </a:p>
        </p:txBody>
      </p:sp>
      <p:sp>
        <p:nvSpPr>
          <p:cNvPr id="57" name="TextBox 56">
            <a:extLst>
              <a:ext uri="{FF2B5EF4-FFF2-40B4-BE49-F238E27FC236}">
                <a16:creationId xmlns:a16="http://schemas.microsoft.com/office/drawing/2014/main" xmlns="" id="{FF6F4052-54A9-4C51-B74B-C485A52D7CAA}"/>
              </a:ext>
            </a:extLst>
          </p:cNvPr>
          <p:cNvSpPr txBox="1"/>
          <p:nvPr/>
        </p:nvSpPr>
        <p:spPr>
          <a:xfrm>
            <a:off x="11712443" y="4179150"/>
            <a:ext cx="5912196" cy="707886"/>
          </a:xfrm>
          <a:prstGeom prst="rect">
            <a:avLst/>
          </a:prstGeom>
          <a:noFill/>
        </p:spPr>
        <p:txBody>
          <a:bodyPr wrap="none" rtlCol="0">
            <a:spAutoFit/>
          </a:bodyPr>
          <a:lstStyle/>
          <a:p>
            <a:r>
              <a:rPr lang="en-US" sz="4000" i="1" dirty="0">
                <a:latin typeface="Times New Roman" panose="02020603050405020304" pitchFamily="18" charset="0"/>
                <a:cs typeface="Times New Roman" panose="02020603050405020304" pitchFamily="18" charset="0"/>
              </a:rPr>
              <a:t>(R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bán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kính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cầu</a:t>
            </a:r>
            <a:r>
              <a:rPr lang="en-US" sz="4000" i="1" dirty="0">
                <a:latin typeface="Times New Roman" panose="02020603050405020304" pitchFamily="18" charset="0"/>
                <a:cs typeface="Times New Roman" panose="02020603050405020304" pitchFamily="18" charset="0"/>
              </a:rPr>
              <a:t>)</a:t>
            </a:r>
          </a:p>
        </p:txBody>
      </p:sp>
      <p:sp>
        <p:nvSpPr>
          <p:cNvPr id="58" name="Rectangle 57">
            <a:extLst>
              <a:ext uri="{FF2B5EF4-FFF2-40B4-BE49-F238E27FC236}">
                <a16:creationId xmlns:a16="http://schemas.microsoft.com/office/drawing/2014/main" xmlns="" id="{320D5594-9D9E-46CA-A130-C9CF676EEDE2}"/>
              </a:ext>
            </a:extLst>
          </p:cNvPr>
          <p:cNvSpPr/>
          <p:nvPr/>
        </p:nvSpPr>
        <p:spPr>
          <a:xfrm>
            <a:off x="13043720" y="2407923"/>
            <a:ext cx="2781300" cy="1711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59" name="Picture 58">
            <a:extLst>
              <a:ext uri="{FF2B5EF4-FFF2-40B4-BE49-F238E27FC236}">
                <a16:creationId xmlns:a16="http://schemas.microsoft.com/office/drawing/2014/main" xmlns="" id="{91C1AE91-B987-457E-A41B-76A0522DCB6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74513" y="1216490"/>
            <a:ext cx="1154075" cy="10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64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53"/>
                                        </p:tgtEl>
                                      </p:cBhvr>
                                    </p:animEffect>
                                    <p:set>
                                      <p:cBhvr>
                                        <p:cTn id="40" dur="1" fill="hold">
                                          <p:stCondLst>
                                            <p:cond delay="499"/>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0" grpId="0"/>
      <p:bldP spid="41" grpId="0"/>
      <p:bldP spid="53" grpId="0" animBg="1"/>
      <p:bldP spid="53" grpId="1" animBg="1"/>
      <p:bldP spid="54" grpId="0" animBg="1"/>
      <p:bldP spid="56" grpId="0"/>
      <p:bldP spid="57" grpId="0"/>
      <p:bldP spid="5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dụ </a:t>
            </a:r>
            <a:r>
              <a:rPr lang="en-US" sz="4300" b="1" dirty="0">
                <a:solidFill>
                  <a:prstClr val="white"/>
                </a:solidFill>
                <a:latin typeface="Times New Roman" panose="02020603050405020304" pitchFamily="18" charset="0"/>
                <a:ea typeface="Arial"/>
                <a:cs typeface="Times New Roman" panose="02020603050405020304" pitchFamily="18" charset="0"/>
                <a:sym typeface="Arial"/>
              </a:rPr>
              <a:t>4</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219200" y="28575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837074" y="976956"/>
            <a:ext cx="11555326"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Tính thể tích của hình cầu có bán kính 6 cm.</a:t>
            </a:r>
          </a:p>
        </p:txBody>
      </p:sp>
      <p:sp>
        <p:nvSpPr>
          <p:cNvPr id="16" name="TextBox 15">
            <a:extLst>
              <a:ext uri="{FF2B5EF4-FFF2-40B4-BE49-F238E27FC236}">
                <a16:creationId xmlns:a16="http://schemas.microsoft.com/office/drawing/2014/main" xmlns="" id="{C555EB7C-CF89-4AFD-B719-AE1839192DEA}"/>
              </a:ext>
            </a:extLst>
          </p:cNvPr>
          <p:cNvSpPr txBox="1"/>
          <p:nvPr/>
        </p:nvSpPr>
        <p:spPr>
          <a:xfrm>
            <a:off x="2209800" y="4699064"/>
            <a:ext cx="9144000" cy="769441"/>
          </a:xfrm>
          <a:prstGeom prst="rect">
            <a:avLst/>
          </a:prstGeom>
          <a:noFill/>
        </p:spPr>
        <p:txBody>
          <a:bodyPr wrap="square">
            <a:spAutoFit/>
          </a:bodyPr>
          <a:lstStyle/>
          <a:p>
            <a:r>
              <a:rPr lang="en-US" sz="4400" dirty="0">
                <a:latin typeface="Times New Roman" panose="02020603050405020304" pitchFamily="18" charset="0"/>
                <a:ea typeface="Calibri" panose="020F0502020204030204" pitchFamily="34" charset="0"/>
              </a:rPr>
              <a:t>Thể</a:t>
            </a:r>
            <a:r>
              <a:rPr lang="en-US" sz="4400" dirty="0">
                <a:effectLst/>
                <a:latin typeface="Times New Roman" panose="02020603050405020304" pitchFamily="18" charset="0"/>
                <a:ea typeface="Calibri" panose="020F0502020204030204" pitchFamily="34" charset="0"/>
              </a:rPr>
              <a:t> tích </a:t>
            </a:r>
            <a:r>
              <a:rPr lang="en-US" sz="4400">
                <a:effectLst/>
                <a:latin typeface="Times New Roman" panose="02020603050405020304" pitchFamily="18" charset="0"/>
                <a:ea typeface="Calibri" panose="020F0502020204030204" pitchFamily="34" charset="0"/>
              </a:rPr>
              <a:t>của </a:t>
            </a:r>
            <a:r>
              <a:rPr lang="en-US" sz="4400">
                <a:latin typeface="Times New Roman" panose="02020603050405020304" pitchFamily="18" charset="0"/>
                <a:ea typeface="Calibri" panose="020F0502020204030204" pitchFamily="34" charset="0"/>
              </a:rPr>
              <a:t>hình</a:t>
            </a:r>
            <a:r>
              <a:rPr lang="en-US" sz="4400">
                <a:effectLst/>
                <a:latin typeface="Times New Roman" panose="02020603050405020304" pitchFamily="18" charset="0"/>
                <a:ea typeface="Calibri" panose="020F0502020204030204" pitchFamily="34" charset="0"/>
              </a:rPr>
              <a:t> </a:t>
            </a:r>
            <a:r>
              <a:rPr lang="en-US" sz="4400" dirty="0">
                <a:effectLst/>
                <a:latin typeface="Times New Roman" panose="02020603050405020304" pitchFamily="18" charset="0"/>
                <a:ea typeface="Calibri" panose="020F0502020204030204" pitchFamily="34" charset="0"/>
              </a:rPr>
              <a:t>cầu là: </a:t>
            </a:r>
            <a:endParaRPr lang="en-US" sz="4400" dirty="0"/>
          </a:p>
        </p:txBody>
      </p:sp>
      <p:graphicFrame>
        <p:nvGraphicFramePr>
          <p:cNvPr id="10" name="Object 9">
            <a:extLst>
              <a:ext uri="{FF2B5EF4-FFF2-40B4-BE49-F238E27FC236}">
                <a16:creationId xmlns:a16="http://schemas.microsoft.com/office/drawing/2014/main" xmlns="" id="{52721412-70F7-4D12-8AC6-E3753FE4F4AA}"/>
              </a:ext>
            </a:extLst>
          </p:cNvPr>
          <p:cNvGraphicFramePr>
            <a:graphicFrameLocks noChangeAspect="1"/>
          </p:cNvGraphicFramePr>
          <p:nvPr>
            <p:extLst>
              <p:ext uri="{D42A27DB-BD31-4B8C-83A1-F6EECF244321}">
                <p14:modId xmlns:p14="http://schemas.microsoft.com/office/powerpoint/2010/main" val="4105177364"/>
              </p:ext>
            </p:extLst>
          </p:nvPr>
        </p:nvGraphicFramePr>
        <p:xfrm>
          <a:off x="2394787" y="5468505"/>
          <a:ext cx="9067800" cy="1920875"/>
        </p:xfrm>
        <a:graphic>
          <a:graphicData uri="http://schemas.openxmlformats.org/presentationml/2006/ole">
            <mc:AlternateContent xmlns:mc="http://schemas.openxmlformats.org/markup-compatibility/2006">
              <mc:Choice xmlns:v="urn:schemas-microsoft-com:vml" Requires="v">
                <p:oleObj spid="_x0000_s6152" name="Equation" r:id="rId6" imgW="2108160" imgH="393480" progId="Equation.DSMT4">
                  <p:embed/>
                </p:oleObj>
              </mc:Choice>
              <mc:Fallback>
                <p:oleObj name="Equation" r:id="rId6" imgW="2108160" imgH="393480" progId="Equation.DSMT4">
                  <p:embed/>
                  <p:pic>
                    <p:nvPicPr>
                      <p:cNvPr id="10" name="Object 9">
                        <a:extLst>
                          <a:ext uri="{FF2B5EF4-FFF2-40B4-BE49-F238E27FC236}">
                            <a16:creationId xmlns:a16="http://schemas.microsoft.com/office/drawing/2014/main" xmlns="" id="{52721412-70F7-4D12-8AC6-E3753FE4F4AA}"/>
                          </a:ext>
                        </a:extLst>
                      </p:cNvPr>
                      <p:cNvPicPr/>
                      <p:nvPr/>
                    </p:nvPicPr>
                    <p:blipFill>
                      <a:blip r:embed="rId7"/>
                      <a:stretch>
                        <a:fillRect/>
                      </a:stretch>
                    </p:blipFill>
                    <p:spPr>
                      <a:xfrm>
                        <a:off x="2394787" y="5468505"/>
                        <a:ext cx="9067800" cy="1920875"/>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xmlns="" id="{DEC0434F-5E2B-4ABC-93CB-614534C5EA67}"/>
              </a:ext>
            </a:extLst>
          </p:cNvPr>
          <p:cNvPicPr>
            <a:picLocks noChangeAspect="1"/>
          </p:cNvPicPr>
          <p:nvPr/>
        </p:nvPicPr>
        <p:blipFill>
          <a:blip r:embed="rId8"/>
          <a:stretch>
            <a:fillRect/>
          </a:stretch>
        </p:blipFill>
        <p:spPr>
          <a:xfrm>
            <a:off x="11663310" y="2078851"/>
            <a:ext cx="5339414" cy="5736767"/>
          </a:xfrm>
          <a:prstGeom prst="rect">
            <a:avLst/>
          </a:prstGeom>
        </p:spPr>
      </p:pic>
    </p:spTree>
    <p:extLst>
      <p:ext uri="{BB962C8B-B14F-4D97-AF65-F5344CB8AC3E}">
        <p14:creationId xmlns:p14="http://schemas.microsoft.com/office/powerpoint/2010/main" val="33651629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94ADDA-5539-4F55-B637-CB586AEAA530}"/>
              </a:ext>
            </a:extLst>
          </p:cNvPr>
          <p:cNvSpPr txBox="1"/>
          <p:nvPr/>
        </p:nvSpPr>
        <p:spPr>
          <a:xfrm>
            <a:off x="4789524" y="636917"/>
            <a:ext cx="12565995" cy="2123658"/>
          </a:xfrm>
          <a:prstGeom prst="rect">
            <a:avLst/>
          </a:prstGeom>
          <a:noFill/>
        </p:spPr>
        <p:txBody>
          <a:bodyPr wrap="square">
            <a:spAutoFit/>
          </a:bodyPr>
          <a:lstStyle/>
          <a:p>
            <a:r>
              <a:rPr lang="vi-VN" sz="4400" dirty="0">
                <a:latin typeface="+mj-lt"/>
              </a:rPr>
              <a:t>Một quả bóng rổ (khi bơm căng) có đường kính 24 cm (Hình 14). Tìm thể tích của quả bóng rổ đó (kết quả làm tròn đến hàng đơn vị).</a:t>
            </a:r>
            <a:endParaRPr lang="en-US" sz="4400" dirty="0">
              <a:latin typeface="+mj-lt"/>
              <a:cs typeface="Times New Roman" panose="02020603050405020304" pitchFamily="18" charset="0"/>
            </a:endParaRPr>
          </a:p>
        </p:txBody>
      </p:sp>
      <p:sp>
        <p:nvSpPr>
          <p:cNvPr id="4" name="Google Shape;322;p15">
            <a:extLst>
              <a:ext uri="{FF2B5EF4-FFF2-40B4-BE49-F238E27FC236}">
                <a16:creationId xmlns:a16="http://schemas.microsoft.com/office/drawing/2014/main" xmlns="" id="{B1B37C55-EC3C-42DF-B82E-4D75AE295AE4}"/>
              </a:ext>
            </a:extLst>
          </p:cNvPr>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hành 3:</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xmlns="" id="{EDB26695-A075-438E-8D77-1C5CBAC1F54E}"/>
              </a:ext>
            </a:extLst>
          </p:cNvPr>
          <p:cNvGrpSpPr/>
          <p:nvPr/>
        </p:nvGrpSpPr>
        <p:grpSpPr>
          <a:xfrm flipH="1">
            <a:off x="1208946" y="2800391"/>
            <a:ext cx="1699513" cy="1188276"/>
            <a:chOff x="7890477" y="787864"/>
            <a:chExt cx="2022200" cy="1289304"/>
          </a:xfrm>
        </p:grpSpPr>
        <p:pic>
          <p:nvPicPr>
            <p:cNvPr id="7" name="Google Shape;306;p14">
              <a:extLst>
                <a:ext uri="{FF2B5EF4-FFF2-40B4-BE49-F238E27FC236}">
                  <a16:creationId xmlns:a16="http://schemas.microsoft.com/office/drawing/2014/main" xmlns="" id="{4063E298-1762-4BC3-826D-FB2A4CC88BEB}"/>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2" name="Picture 1">
            <a:extLst>
              <a:ext uri="{FF2B5EF4-FFF2-40B4-BE49-F238E27FC236}">
                <a16:creationId xmlns:a16="http://schemas.microsoft.com/office/drawing/2014/main" xmlns="" id="{7A8D7826-8ACE-4497-B9DB-92CA5826F538}"/>
              </a:ext>
            </a:extLst>
          </p:cNvPr>
          <p:cNvPicPr>
            <a:picLocks noChangeAspect="1"/>
          </p:cNvPicPr>
          <p:nvPr/>
        </p:nvPicPr>
        <p:blipFill>
          <a:blip r:embed="rId6"/>
          <a:stretch>
            <a:fillRect/>
          </a:stretch>
        </p:blipFill>
        <p:spPr>
          <a:xfrm>
            <a:off x="11541329" y="2182728"/>
            <a:ext cx="5867400" cy="6239163"/>
          </a:xfrm>
          <a:prstGeom prst="rect">
            <a:avLst/>
          </a:prstGeom>
        </p:spPr>
      </p:pic>
      <p:sp>
        <p:nvSpPr>
          <p:cNvPr id="11" name="TextBox 10">
            <a:extLst>
              <a:ext uri="{FF2B5EF4-FFF2-40B4-BE49-F238E27FC236}">
                <a16:creationId xmlns:a16="http://schemas.microsoft.com/office/drawing/2014/main" xmlns="" id="{C8A6053F-0445-4E82-A3A8-E8F5F8E7BE13}"/>
              </a:ext>
            </a:extLst>
          </p:cNvPr>
          <p:cNvSpPr txBox="1"/>
          <p:nvPr/>
        </p:nvSpPr>
        <p:spPr>
          <a:xfrm>
            <a:off x="2486114" y="3637777"/>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Bán kính quả bóng </a:t>
            </a:r>
            <a:r>
              <a:rPr lang="en-US" sz="4400" dirty="0" err="1">
                <a:latin typeface="Times New Roman" panose="02020603050405020304" pitchFamily="18" charset="0"/>
                <a:cs typeface="Times New Roman" panose="02020603050405020304" pitchFamily="18" charset="0"/>
              </a:rPr>
              <a:t>rổ</a:t>
            </a:r>
            <a:r>
              <a:rPr lang="en-US" sz="4400" dirty="0">
                <a:latin typeface="Times New Roman" panose="02020603050405020304" pitchFamily="18" charset="0"/>
                <a:cs typeface="Times New Roman" panose="02020603050405020304" pitchFamily="18" charset="0"/>
              </a:rPr>
              <a:t> khi </a:t>
            </a:r>
            <a:r>
              <a:rPr lang="en-US" sz="4400" dirty="0" err="1">
                <a:latin typeface="Times New Roman" panose="02020603050405020304" pitchFamily="18" charset="0"/>
                <a:cs typeface="Times New Roman" panose="02020603050405020304" pitchFamily="18" charset="0"/>
              </a:rPr>
              <a:t>bơm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căng</a:t>
            </a:r>
            <a:r>
              <a:rPr lang="en-US" sz="4400" dirty="0">
                <a:latin typeface="Times New Roman" panose="02020603050405020304" pitchFamily="18" charset="0"/>
                <a:cs typeface="Times New Roman" panose="02020603050405020304" pitchFamily="18" charset="0"/>
              </a:rPr>
              <a:t> là: </a:t>
            </a:r>
          </a:p>
        </p:txBody>
      </p:sp>
      <p:sp>
        <p:nvSpPr>
          <p:cNvPr id="12" name="TextBox 11">
            <a:extLst>
              <a:ext uri="{FF2B5EF4-FFF2-40B4-BE49-F238E27FC236}">
                <a16:creationId xmlns:a16="http://schemas.microsoft.com/office/drawing/2014/main" xmlns="" id="{F02B2DF6-4010-4854-8396-C0CDB76DD674}"/>
              </a:ext>
            </a:extLst>
          </p:cNvPr>
          <p:cNvSpPr txBox="1"/>
          <p:nvPr/>
        </p:nvSpPr>
        <p:spPr>
          <a:xfrm>
            <a:off x="2423160" y="6435588"/>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tích quả bóng </a:t>
            </a:r>
            <a:r>
              <a:rPr lang="en-US" sz="4400" dirty="0" err="1">
                <a:latin typeface="Times New Roman" panose="02020603050405020304" pitchFamily="18" charset="0"/>
                <a:cs typeface="Times New Roman" panose="02020603050405020304" pitchFamily="18" charset="0"/>
              </a:rPr>
              <a:t>rổ</a:t>
            </a:r>
            <a:r>
              <a:rPr lang="en-US" sz="4400" dirty="0">
                <a:latin typeface="Times New Roman" panose="02020603050405020304" pitchFamily="18" charset="0"/>
                <a:cs typeface="Times New Roman" panose="02020603050405020304" pitchFamily="18" charset="0"/>
              </a:rPr>
              <a:t> khi </a:t>
            </a:r>
            <a:r>
              <a:rPr lang="en-US" sz="4400" dirty="0" err="1">
                <a:latin typeface="Times New Roman" panose="02020603050405020304" pitchFamily="18" charset="0"/>
                <a:cs typeface="Times New Roman" panose="02020603050405020304" pitchFamily="18" charset="0"/>
              </a:rPr>
              <a:t>bơm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căng</a:t>
            </a:r>
            <a:r>
              <a:rPr lang="en-US" sz="4400" dirty="0">
                <a:latin typeface="Times New Roman" panose="02020603050405020304" pitchFamily="18" charset="0"/>
                <a:cs typeface="Times New Roman" panose="02020603050405020304" pitchFamily="18" charset="0"/>
              </a:rPr>
              <a:t> là:</a:t>
            </a:r>
          </a:p>
        </p:txBody>
      </p:sp>
      <p:graphicFrame>
        <p:nvGraphicFramePr>
          <p:cNvPr id="13" name="Object 12">
            <a:extLst>
              <a:ext uri="{FF2B5EF4-FFF2-40B4-BE49-F238E27FC236}">
                <a16:creationId xmlns:a16="http://schemas.microsoft.com/office/drawing/2014/main" xmlns="" id="{A0558489-A546-4076-AD8C-5E2E49477662}"/>
              </a:ext>
            </a:extLst>
          </p:cNvPr>
          <p:cNvGraphicFramePr>
            <a:graphicFrameLocks noChangeAspect="1"/>
          </p:cNvGraphicFramePr>
          <p:nvPr>
            <p:extLst>
              <p:ext uri="{D42A27DB-BD31-4B8C-83A1-F6EECF244321}">
                <p14:modId xmlns:p14="http://schemas.microsoft.com/office/powerpoint/2010/main" val="3448212268"/>
              </p:ext>
            </p:extLst>
          </p:nvPr>
        </p:nvGraphicFramePr>
        <p:xfrm>
          <a:off x="5534114" y="4534754"/>
          <a:ext cx="4186238" cy="1535113"/>
        </p:xfrm>
        <a:graphic>
          <a:graphicData uri="http://schemas.openxmlformats.org/presentationml/2006/ole">
            <mc:AlternateContent xmlns:mc="http://schemas.openxmlformats.org/markup-compatibility/2006">
              <mc:Choice xmlns:v="urn:schemas-microsoft-com:vml" Requires="v">
                <p:oleObj spid="_x0000_s7182" name="Equation" r:id="rId7" imgW="1143000" imgH="419040" progId="Equation.DSMT4">
                  <p:embed/>
                </p:oleObj>
              </mc:Choice>
              <mc:Fallback>
                <p:oleObj name="Equation" r:id="rId7" imgW="1143000" imgH="419040" progId="Equation.DSMT4">
                  <p:embed/>
                  <p:pic>
                    <p:nvPicPr>
                      <p:cNvPr id="13" name="Object 12">
                        <a:extLst>
                          <a:ext uri="{FF2B5EF4-FFF2-40B4-BE49-F238E27FC236}">
                            <a16:creationId xmlns:a16="http://schemas.microsoft.com/office/drawing/2014/main" xmlns="" id="{A0558489-A546-4076-AD8C-5E2E49477662}"/>
                          </a:ext>
                        </a:extLst>
                      </p:cNvPr>
                      <p:cNvPicPr/>
                      <p:nvPr/>
                    </p:nvPicPr>
                    <p:blipFill>
                      <a:blip r:embed="rId8"/>
                      <a:stretch>
                        <a:fillRect/>
                      </a:stretch>
                    </p:blipFill>
                    <p:spPr>
                      <a:xfrm>
                        <a:off x="5534114" y="4534754"/>
                        <a:ext cx="4186238" cy="15351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C50DB141-99D9-4972-9848-D38C18B3ECDF}"/>
              </a:ext>
            </a:extLst>
          </p:cNvPr>
          <p:cNvGraphicFramePr>
            <a:graphicFrameLocks noChangeAspect="1"/>
          </p:cNvGraphicFramePr>
          <p:nvPr>
            <p:extLst>
              <p:ext uri="{D42A27DB-BD31-4B8C-83A1-F6EECF244321}">
                <p14:modId xmlns:p14="http://schemas.microsoft.com/office/powerpoint/2010/main" val="3480598768"/>
              </p:ext>
            </p:extLst>
          </p:nvPr>
        </p:nvGraphicFramePr>
        <p:xfrm>
          <a:off x="2438400" y="7205029"/>
          <a:ext cx="8693150" cy="2681287"/>
        </p:xfrm>
        <a:graphic>
          <a:graphicData uri="http://schemas.openxmlformats.org/presentationml/2006/ole">
            <mc:AlternateContent xmlns:mc="http://schemas.openxmlformats.org/markup-compatibility/2006">
              <mc:Choice xmlns:v="urn:schemas-microsoft-com:vml" Requires="v">
                <p:oleObj spid="_x0000_s7183" name="Equation" r:id="rId9" imgW="2374560" imgH="660240" progId="Equation.DSMT4">
                  <p:embed/>
                </p:oleObj>
              </mc:Choice>
              <mc:Fallback>
                <p:oleObj name="Equation" r:id="rId9" imgW="2374560" imgH="660240" progId="Equation.DSMT4">
                  <p:embed/>
                  <p:pic>
                    <p:nvPicPr>
                      <p:cNvPr id="14" name="Object 13">
                        <a:extLst>
                          <a:ext uri="{FF2B5EF4-FFF2-40B4-BE49-F238E27FC236}">
                            <a16:creationId xmlns:a16="http://schemas.microsoft.com/office/drawing/2014/main" xmlns="" id="{C50DB141-99D9-4972-9848-D38C18B3ECDF}"/>
                          </a:ext>
                        </a:extLst>
                      </p:cNvPr>
                      <p:cNvPicPr/>
                      <p:nvPr/>
                    </p:nvPicPr>
                    <p:blipFill>
                      <a:blip r:embed="rId10"/>
                      <a:stretch>
                        <a:fillRect/>
                      </a:stretch>
                    </p:blipFill>
                    <p:spPr>
                      <a:xfrm>
                        <a:off x="2438400" y="7205029"/>
                        <a:ext cx="8693150" cy="2681287"/>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xmlns="" id="{82E13635-74C4-4FEA-9BA7-A36946496578}"/>
              </a:ext>
            </a:extLst>
          </p:cNvPr>
          <p:cNvGrpSpPr/>
          <p:nvPr/>
        </p:nvGrpSpPr>
        <p:grpSpPr>
          <a:xfrm>
            <a:off x="14354582" y="8097495"/>
            <a:ext cx="3986644" cy="1974900"/>
            <a:chOff x="8205356" y="4914096"/>
            <a:chExt cx="3986644" cy="1974900"/>
          </a:xfrm>
        </p:grpSpPr>
        <p:pic>
          <p:nvPicPr>
            <p:cNvPr id="16" name="Picture 15" descr="Background pattern&#10;&#10;Description automatically generated">
              <a:extLst>
                <a:ext uri="{FF2B5EF4-FFF2-40B4-BE49-F238E27FC236}">
                  <a16:creationId xmlns:a16="http://schemas.microsoft.com/office/drawing/2014/main" xmlns="" id="{C6206136-3F09-4BC7-A320-F039BABCA221}"/>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20349" r="20345" b="-4"/>
            <a:stretch/>
          </p:blipFill>
          <p:spPr>
            <a:xfrm>
              <a:off x="8205356" y="4914096"/>
              <a:ext cx="1882985" cy="1943904"/>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7" name="Picture 16">
              <a:extLst>
                <a:ext uri="{FF2B5EF4-FFF2-40B4-BE49-F238E27FC236}">
                  <a16:creationId xmlns:a16="http://schemas.microsoft.com/office/drawing/2014/main" xmlns="" id="{25A9E7A7-6089-4DED-8019-2F3120CE4D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5047" y="4964342"/>
              <a:ext cx="1434225" cy="1434225"/>
            </a:xfrm>
            <a:prstGeom prst="rect">
              <a:avLst/>
            </a:prstGeom>
          </p:spPr>
        </p:pic>
        <p:pic>
          <p:nvPicPr>
            <p:cNvPr id="18" name="Picture 17">
              <a:extLst>
                <a:ext uri="{FF2B5EF4-FFF2-40B4-BE49-F238E27FC236}">
                  <a16:creationId xmlns:a16="http://schemas.microsoft.com/office/drawing/2014/main" xmlns="" id="{91EF0D05-2F82-471E-AE93-15C14839A4C5}"/>
                </a:ext>
              </a:extLst>
            </p:cNvPr>
            <p:cNvPicPr>
              <a:picLocks noChangeAspect="1"/>
            </p:cNvPicPr>
            <p:nvPr/>
          </p:nvPicPr>
          <p:blipFill>
            <a:blip r:embed="rId14"/>
            <a:stretch>
              <a:fillRect/>
            </a:stretch>
          </p:blipFill>
          <p:spPr>
            <a:xfrm>
              <a:off x="9491238" y="5041748"/>
              <a:ext cx="2700762" cy="1847248"/>
            </a:xfrm>
            <a:prstGeom prst="rect">
              <a:avLst/>
            </a:prstGeom>
          </p:spPr>
        </p:pic>
      </p:grpSp>
      <p:pic>
        <p:nvPicPr>
          <p:cNvPr id="19" name="4 minute countdown timer_Đồng hồ đếm ngược 4 phút--COUNTDOWN">
            <a:hlinkClick r:id="" action="ppaction://media"/>
            <a:extLst>
              <a:ext uri="{FF2B5EF4-FFF2-40B4-BE49-F238E27FC236}">
                <a16:creationId xmlns:a16="http://schemas.microsoft.com/office/drawing/2014/main" xmlns="" id="{40E07AC9-F518-40A5-B240-DD51397F0918}"/>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608341" y="8945389"/>
            <a:ext cx="2263383" cy="1273153"/>
          </a:xfrm>
          <a:prstGeom prst="rect">
            <a:avLst/>
          </a:prstGeom>
        </p:spPr>
      </p:pic>
    </p:spTree>
    <p:extLst>
      <p:ext uri="{BB962C8B-B14F-4D97-AF65-F5344CB8AC3E}">
        <p14:creationId xmlns:p14="http://schemas.microsoft.com/office/powerpoint/2010/main" val="9082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ppt_w</p:attrName>
                                        </p:attrNameLst>
                                      </p:cBhvr>
                                      <p:tavLst>
                                        <p:tav tm="0">
                                          <p:val>
                                            <p:strVal val="0"/>
                                          </p:val>
                                        </p:tav>
                                        <p:tav tm="100000">
                                          <p:val>
                                            <p:strVal val="#ppt_w"/>
                                          </p:val>
                                        </p:tav>
                                      </p:tavLst>
                                    </p:anim>
                                    <p:anim calcmode="lin" valueType="num">
                                      <p:cBhvr additive="base">
                                        <p:cTn id="13" dur="500"/>
                                        <p:tgtEl>
                                          <p:spTgt spid="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50636" fill="hold"/>
                                        <p:tgtEl>
                                          <p:spTgt spid="19"/>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9"/>
                                        </p:tgtEl>
                                      </p:cBhvr>
                                    </p:cmd>
                                  </p:childTnLst>
                                </p:cTn>
                              </p:par>
                            </p:childTnLst>
                          </p:cTn>
                        </p:par>
                      </p:childTnLst>
                    </p:cTn>
                  </p:par>
                </p:childTnLst>
              </p:cTn>
              <p:nextCondLst>
                <p:cond evt="onClick" delay="0">
                  <p:tgtEl>
                    <p:spTgt spid="19"/>
                  </p:tgtEl>
                </p:cond>
              </p:nextCondLst>
            </p:seq>
            <p:video>
              <p:cMediaNode vol="80000">
                <p:cTn id="51" fill="hold" display="0">
                  <p:stCondLst>
                    <p:cond delay="indefinite"/>
                  </p:stCondLst>
                </p:cTn>
                <p:tgtEl>
                  <p:spTgt spid="19"/>
                </p:tgtEl>
              </p:cMediaNode>
            </p:video>
          </p:childTnLst>
        </p:cTn>
      </p:par>
    </p:tnLst>
    <p:bldLst>
      <p:bldP spid="3"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17B046AA-040F-427F-943E-A5C6C9930488}"/>
              </a:ext>
            </a:extLst>
          </p:cNvPr>
          <p:cNvGrpSpPr/>
          <p:nvPr/>
        </p:nvGrpSpPr>
        <p:grpSpPr>
          <a:xfrm>
            <a:off x="3901175" y="1983602"/>
            <a:ext cx="5036160" cy="4007013"/>
            <a:chOff x="3993540" y="2322943"/>
            <a:chExt cx="5036160" cy="4007013"/>
          </a:xfrm>
        </p:grpSpPr>
        <p:pic>
          <p:nvPicPr>
            <p:cNvPr id="6" name="Picture 39" descr="image006"/>
            <p:cNvPicPr>
              <a:picLocks noChangeAspect="1" noChangeArrowheads="1"/>
            </p:cNvPicPr>
            <p:nvPr/>
          </p:nvPicPr>
          <p:blipFill>
            <a:blip r:embed="rId3"/>
            <a:srcRect/>
            <a:stretch>
              <a:fillRect/>
            </a:stretch>
          </p:blipFill>
          <p:spPr bwMode="auto">
            <a:xfrm>
              <a:off x="3993540" y="2322943"/>
              <a:ext cx="5036160" cy="4007013"/>
            </a:xfrm>
            <a:prstGeom prst="rect">
              <a:avLst/>
            </a:prstGeom>
            <a:noFill/>
            <a:ln w="9525">
              <a:noFill/>
              <a:miter lim="800000"/>
              <a:headEnd/>
              <a:tailEnd/>
            </a:ln>
          </p:spPr>
        </p:pic>
        <p:sp>
          <p:nvSpPr>
            <p:cNvPr id="15" name="Rectangle 14">
              <a:extLst>
                <a:ext uri="{FF2B5EF4-FFF2-40B4-BE49-F238E27FC236}">
                  <a16:creationId xmlns:a16="http://schemas.microsoft.com/office/drawing/2014/main" xmlns="" id="{67DB9190-57BA-4707-BA63-69EA03405561}"/>
                </a:ext>
              </a:extLst>
            </p:cNvPr>
            <p:cNvSpPr/>
            <p:nvPr/>
          </p:nvSpPr>
          <p:spPr>
            <a:xfrm>
              <a:off x="5334000" y="2845624"/>
              <a:ext cx="2743200" cy="1645442"/>
            </a:xfrm>
            <a:prstGeom prst="rect">
              <a:avLst/>
            </a:prstGeom>
            <a:ln>
              <a:solidFill>
                <a:srgbClr val="92D4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Diện tích</a:t>
              </a:r>
            </a:p>
            <a:p>
              <a:pPr algn="ctr"/>
              <a:r>
                <a:rPr lang="en-US" sz="4000" dirty="0">
                  <a:latin typeface="Times New Roman" panose="02020603050405020304" pitchFamily="18" charset="0"/>
                  <a:cs typeface="Times New Roman" panose="02020603050405020304" pitchFamily="18" charset="0"/>
                </a:rPr>
                <a:t> mặt cầu</a:t>
              </a:r>
            </a:p>
          </p:txBody>
        </p:sp>
      </p:grpSp>
      <p:pic>
        <p:nvPicPr>
          <p:cNvPr id="5" name="Picture 37" descr="image004"/>
          <p:cNvPicPr>
            <a:picLocks noChangeAspect="1" noChangeArrowheads="1"/>
          </p:cNvPicPr>
          <p:nvPr/>
        </p:nvPicPr>
        <p:blipFill>
          <a:blip r:embed="rId4"/>
          <a:srcRect/>
          <a:stretch>
            <a:fillRect/>
          </a:stretch>
        </p:blipFill>
        <p:spPr bwMode="auto">
          <a:xfrm>
            <a:off x="9029700" y="5829301"/>
            <a:ext cx="6195806" cy="3835499"/>
          </a:xfrm>
          <a:prstGeom prst="rect">
            <a:avLst/>
          </a:prstGeom>
          <a:noFill/>
          <a:ln w="9525">
            <a:noFill/>
            <a:miter lim="800000"/>
            <a:headEnd/>
            <a:tailEnd/>
          </a:ln>
        </p:spPr>
      </p:pic>
      <p:pic>
        <p:nvPicPr>
          <p:cNvPr id="2" name="Picture 45" descr="C:\Users\PC\Pictures\1.jpg"/>
          <p:cNvPicPr>
            <a:picLocks noChangeAspect="1" noChangeArrowheads="1"/>
          </p:cNvPicPr>
          <p:nvPr/>
        </p:nvPicPr>
        <p:blipFill>
          <a:blip r:embed="rId5"/>
          <a:srcRect/>
          <a:stretch>
            <a:fillRect/>
          </a:stretch>
        </p:blipFill>
        <p:spPr bwMode="auto">
          <a:xfrm>
            <a:off x="14434293" y="5537394"/>
            <a:ext cx="3621883" cy="4255104"/>
          </a:xfrm>
          <a:prstGeom prst="rect">
            <a:avLst/>
          </a:prstGeom>
          <a:noFill/>
          <a:ln w="9525">
            <a:noFill/>
            <a:miter lim="800000"/>
            <a:headEnd/>
            <a:tailEnd/>
          </a:ln>
        </p:spPr>
      </p:pic>
      <p:pic>
        <p:nvPicPr>
          <p:cNvPr id="4" name="Picture 35" descr="image002"/>
          <p:cNvPicPr>
            <a:picLocks noChangeAspect="1" noChangeArrowheads="1"/>
          </p:cNvPicPr>
          <p:nvPr/>
        </p:nvPicPr>
        <p:blipFill>
          <a:blip r:embed="rId6"/>
          <a:srcRect/>
          <a:stretch>
            <a:fillRect/>
          </a:stretch>
        </p:blipFill>
        <p:spPr bwMode="auto">
          <a:xfrm>
            <a:off x="9633693" y="1501772"/>
            <a:ext cx="5921063" cy="5098693"/>
          </a:xfrm>
          <a:prstGeom prst="rect">
            <a:avLst/>
          </a:prstGeom>
          <a:noFill/>
          <a:ln w="9525">
            <a:noFill/>
            <a:miter lim="800000"/>
            <a:headEnd/>
            <a:tailEnd/>
          </a:ln>
        </p:spPr>
      </p:pic>
      <p:pic>
        <p:nvPicPr>
          <p:cNvPr id="3" name="Picture 46" descr="C:\Users\PC\Pictures\1c.jpg"/>
          <p:cNvPicPr>
            <a:picLocks noChangeAspect="1" noChangeArrowheads="1"/>
          </p:cNvPicPr>
          <p:nvPr/>
        </p:nvPicPr>
        <p:blipFill>
          <a:blip r:embed="rId7"/>
          <a:srcRect/>
          <a:stretch>
            <a:fillRect/>
          </a:stretch>
        </p:blipFill>
        <p:spPr bwMode="auto">
          <a:xfrm>
            <a:off x="14935200" y="293458"/>
            <a:ext cx="3070973" cy="3573206"/>
          </a:xfrm>
          <a:prstGeom prst="rect">
            <a:avLst/>
          </a:prstGeom>
          <a:noFill/>
          <a:ln w="9525">
            <a:noFill/>
            <a:miter lim="800000"/>
            <a:headEnd/>
            <a:tailEnd/>
          </a:ln>
        </p:spPr>
      </p:pic>
      <p:pic>
        <p:nvPicPr>
          <p:cNvPr id="7" name="Picture 41" descr="image008"/>
          <p:cNvPicPr>
            <a:picLocks noChangeAspect="1" noChangeArrowheads="1"/>
          </p:cNvPicPr>
          <p:nvPr/>
        </p:nvPicPr>
        <p:blipFill>
          <a:blip r:embed="rId8"/>
          <a:srcRect/>
          <a:stretch>
            <a:fillRect/>
          </a:stretch>
        </p:blipFill>
        <p:spPr bwMode="auto">
          <a:xfrm>
            <a:off x="4572000" y="6400799"/>
            <a:ext cx="5257800" cy="3391699"/>
          </a:xfrm>
          <a:prstGeom prst="rect">
            <a:avLst/>
          </a:prstGeom>
          <a:noFill/>
          <a:ln w="9525">
            <a:noFill/>
            <a:miter lim="800000"/>
            <a:headEnd/>
            <a:tailEnd/>
          </a:ln>
        </p:spPr>
      </p:pic>
      <p:pic>
        <p:nvPicPr>
          <p:cNvPr id="8" name="Picture 44" descr="F:\Dia_cau1.gif"/>
          <p:cNvPicPr>
            <a:picLocks noChangeAspect="1" noChangeArrowheads="1"/>
          </p:cNvPicPr>
          <p:nvPr/>
        </p:nvPicPr>
        <p:blipFill>
          <a:blip r:embed="rId9"/>
          <a:srcRect/>
          <a:stretch>
            <a:fillRect/>
          </a:stretch>
        </p:blipFill>
        <p:spPr bwMode="auto">
          <a:xfrm>
            <a:off x="7161609" y="3732609"/>
            <a:ext cx="4457700" cy="4382691"/>
          </a:xfrm>
          <a:prstGeom prst="rect">
            <a:avLst/>
          </a:prstGeom>
          <a:noFill/>
          <a:ln w="9525">
            <a:noFill/>
            <a:miter lim="800000"/>
            <a:headEnd/>
            <a:tailEnd/>
          </a:ln>
        </p:spPr>
      </p:pic>
      <p:sp>
        <p:nvSpPr>
          <p:cNvPr id="9" name="TextBox 8"/>
          <p:cNvSpPr txBox="1"/>
          <p:nvPr/>
        </p:nvSpPr>
        <p:spPr>
          <a:xfrm>
            <a:off x="8229600" y="5829301"/>
            <a:ext cx="2743200" cy="738664"/>
          </a:xfrm>
          <a:prstGeom prst="rect">
            <a:avLst/>
          </a:prstGeom>
          <a:noFill/>
        </p:spPr>
        <p:txBody>
          <a:bodyPr>
            <a:spAutoFit/>
          </a:bodyPr>
          <a:lstStyle/>
          <a:p>
            <a:pPr>
              <a:defRPr/>
            </a:pPr>
            <a:r>
              <a:rPr lang="en-US" sz="4200" b="1" dirty="0">
                <a:solidFill>
                  <a:srgbClr val="FF0000"/>
                </a:solidFill>
                <a:latin typeface="+mj-lt"/>
              </a:rPr>
              <a:t>HÌNH CẦU</a:t>
            </a:r>
          </a:p>
        </p:txBody>
      </p:sp>
      <p:sp>
        <p:nvSpPr>
          <p:cNvPr id="10" name="Rectangle 9"/>
          <p:cNvSpPr/>
          <p:nvPr/>
        </p:nvSpPr>
        <p:spPr>
          <a:xfrm>
            <a:off x="5691188" y="284060"/>
            <a:ext cx="6708888"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800" b="1" kern="0" spc="75"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KIẾN THỨC TRỌNG TÂM </a:t>
            </a:r>
            <a:endParaRPr lang="en-US" sz="4800" b="1" spc="75"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ounded Rectangle 10"/>
          <p:cNvSpPr>
            <a:spLocks noChangeArrowheads="1"/>
          </p:cNvSpPr>
          <p:nvPr/>
        </p:nvSpPr>
        <p:spPr bwMode="auto">
          <a:xfrm>
            <a:off x="725091" y="2080061"/>
            <a:ext cx="4036218" cy="164544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eaLnBrk="0" hangingPunct="0">
              <a:defRPr/>
            </a:pPr>
            <a:endParaRPr lang="en-US" sz="3600" dirty="0">
              <a:solidFill>
                <a:srgbClr val="FFFF00"/>
              </a:solidFill>
              <a:latin typeface=".VnTime" pitchFamily="34" charset="0"/>
            </a:endParaRPr>
          </a:p>
        </p:txBody>
      </p:sp>
      <p:sp>
        <p:nvSpPr>
          <p:cNvPr id="12" name="Rounded Rectangle 11"/>
          <p:cNvSpPr>
            <a:spLocks noChangeArrowheads="1"/>
          </p:cNvSpPr>
          <p:nvPr/>
        </p:nvSpPr>
        <p:spPr bwMode="auto">
          <a:xfrm>
            <a:off x="607217" y="7269344"/>
            <a:ext cx="4647009" cy="267475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eaLnBrk="0" hangingPunct="0">
              <a:defRPr/>
            </a:pPr>
            <a:endParaRPr lang="en-US" sz="3600">
              <a:latin typeface=".VnTime" pitchFamily="34" charset="0"/>
            </a:endParaRPr>
          </a:p>
        </p:txBody>
      </p:sp>
      <p:graphicFrame>
        <p:nvGraphicFramePr>
          <p:cNvPr id="13" name="Object 5"/>
          <p:cNvGraphicFramePr>
            <a:graphicFrameLocks noChangeAspect="1"/>
          </p:cNvGraphicFramePr>
          <p:nvPr>
            <p:extLst>
              <p:ext uri="{D42A27DB-BD31-4B8C-83A1-F6EECF244321}">
                <p14:modId xmlns:p14="http://schemas.microsoft.com/office/powerpoint/2010/main" val="3116060506"/>
              </p:ext>
            </p:extLst>
          </p:nvPr>
        </p:nvGraphicFramePr>
        <p:xfrm>
          <a:off x="1444625" y="7445375"/>
          <a:ext cx="3013075" cy="1762224"/>
        </p:xfrm>
        <a:graphic>
          <a:graphicData uri="http://schemas.openxmlformats.org/presentationml/2006/ole">
            <mc:AlternateContent xmlns:mc="http://schemas.openxmlformats.org/markup-compatibility/2006">
              <mc:Choice xmlns:v="urn:schemas-microsoft-com:vml" Requires="v">
                <p:oleObj spid="_x0000_s8206" name="Equation" r:id="rId10" imgW="672840" imgH="419040" progId="Equation.DSMT4">
                  <p:embed/>
                </p:oleObj>
              </mc:Choice>
              <mc:Fallback>
                <p:oleObj name="Equation" r:id="rId10" imgW="672840" imgH="419040" progId="Equation.DSMT4">
                  <p:embed/>
                  <p:pic>
                    <p:nvPicPr>
                      <p:cNvPr id="13" name="Object 5"/>
                      <p:cNvPicPr>
                        <a:picLocks noChangeAspect="1" noChangeArrowheads="1"/>
                      </p:cNvPicPr>
                      <p:nvPr/>
                    </p:nvPicPr>
                    <p:blipFill>
                      <a:blip r:embed="rId11"/>
                      <a:srcRect/>
                      <a:stretch>
                        <a:fillRect/>
                      </a:stretch>
                    </p:blipFill>
                    <p:spPr bwMode="auto">
                      <a:xfrm>
                        <a:off x="1444625" y="7445375"/>
                        <a:ext cx="3013075" cy="1762224"/>
                      </a:xfrm>
                      <a:prstGeom prst="rect">
                        <a:avLst/>
                      </a:prstGeom>
                      <a:noFill/>
                    </p:spPr>
                  </p:pic>
                </p:oleObj>
              </mc:Fallback>
            </mc:AlternateContent>
          </a:graphicData>
        </a:graphic>
      </p:graphicFrame>
      <p:graphicFrame>
        <p:nvGraphicFramePr>
          <p:cNvPr id="14" name="Object 4"/>
          <p:cNvGraphicFramePr>
            <a:graphicFrameLocks noChangeAspect="1"/>
          </p:cNvGraphicFramePr>
          <p:nvPr>
            <p:extLst>
              <p:ext uri="{D42A27DB-BD31-4B8C-83A1-F6EECF244321}">
                <p14:modId xmlns:p14="http://schemas.microsoft.com/office/powerpoint/2010/main" val="2550163920"/>
              </p:ext>
            </p:extLst>
          </p:nvPr>
        </p:nvGraphicFramePr>
        <p:xfrm>
          <a:off x="1107096" y="2397835"/>
          <a:ext cx="2886444" cy="1044655"/>
        </p:xfrm>
        <a:graphic>
          <a:graphicData uri="http://schemas.openxmlformats.org/presentationml/2006/ole">
            <mc:AlternateContent xmlns:mc="http://schemas.openxmlformats.org/markup-compatibility/2006">
              <mc:Choice xmlns:v="urn:schemas-microsoft-com:vml" Requires="v">
                <p:oleObj spid="_x0000_s8207" name="Equation" r:id="rId12" imgW="609480" imgH="215640" progId="Equation.DSMT4">
                  <p:embed/>
                </p:oleObj>
              </mc:Choice>
              <mc:Fallback>
                <p:oleObj name="Equation" r:id="rId12" imgW="609480" imgH="215640" progId="Equation.DSMT4">
                  <p:embed/>
                  <p:pic>
                    <p:nvPicPr>
                      <p:cNvPr id="14" name="Object 4"/>
                      <p:cNvPicPr>
                        <a:picLocks noChangeAspect="1" noChangeArrowheads="1"/>
                      </p:cNvPicPr>
                      <p:nvPr/>
                    </p:nvPicPr>
                    <p:blipFill>
                      <a:blip r:embed="rId13"/>
                      <a:srcRect/>
                      <a:stretch>
                        <a:fillRect/>
                      </a:stretch>
                    </p:blipFill>
                    <p:spPr bwMode="auto">
                      <a:xfrm>
                        <a:off x="1107096" y="2397835"/>
                        <a:ext cx="2886444" cy="1044655"/>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par>
                          <p:cTn id="29" fill="hold">
                            <p:stCondLst>
                              <p:cond delay="1000"/>
                            </p:stCondLst>
                            <p:childTnLst>
                              <p:par>
                                <p:cTn id="30" presetID="8"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amond(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0"/>
                            </p:stCondLst>
                            <p:childTnLst>
                              <p:par>
                                <p:cTn id="38" presetID="8"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amond(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linds(horizontal)">
                                      <p:cBhvr>
                                        <p:cTn id="49" dur="500"/>
                                        <p:tgtEl>
                                          <p:spTgt spid="12"/>
                                        </p:tgtEl>
                                      </p:cBhvr>
                                    </p:animEffect>
                                  </p:childTnLst>
                                </p:cTn>
                              </p:par>
                            </p:childTnLst>
                          </p:cTn>
                        </p:par>
                        <p:par>
                          <p:cTn id="50" fill="hold">
                            <p:stCondLst>
                              <p:cond delay="1000"/>
                            </p:stCondLst>
                            <p:childTnLst>
                              <p:par>
                                <p:cTn id="51" presetID="3" presetClass="entr" presetSubtype="1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99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993EA759-42D2-4CE5-A5F4-10CE9614475D}"/>
              </a:ext>
            </a:extLst>
          </p:cNvPr>
          <p:cNvSpPr txBox="1"/>
          <p:nvPr/>
        </p:nvSpPr>
        <p:spPr>
          <a:xfrm>
            <a:off x="1143000" y="16383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nào </a:t>
            </a:r>
            <a:r>
              <a:rPr lang="en-US" sz="4400" b="0" i="0" dirty="0" err="1">
                <a:solidFill>
                  <a:srgbClr val="000000"/>
                </a:solidFill>
                <a:effectLst/>
                <a:latin typeface="Times New Roman" panose="02020603050405020304" pitchFamily="18" charset="0"/>
                <a:cs typeface="Times New Roman" panose="02020603050405020304" pitchFamily="18" charset="0"/>
              </a:rPr>
              <a:t>sau</a:t>
            </a:r>
            <a:r>
              <a:rPr lang="en-US" sz="4400" b="0" i="0" dirty="0">
                <a:solidFill>
                  <a:srgbClr val="000000"/>
                </a:solidFill>
                <a:effectLst/>
                <a:latin typeface="Times New Roman" panose="02020603050405020304" pitchFamily="18" charset="0"/>
                <a:cs typeface="Times New Roman" panose="02020603050405020304" pitchFamily="18" charset="0"/>
              </a:rPr>
              <a:t> đây có dạng hình cầu?</a:t>
            </a:r>
            <a:endParaRPr lang="en-US"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AF523B6C-4F4A-4F38-9747-E073CDAD67D3}"/>
              </a:ext>
            </a:extLst>
          </p:cNvPr>
          <p:cNvSpPr txBox="1"/>
          <p:nvPr/>
        </p:nvSpPr>
        <p:spPr>
          <a:xfrm>
            <a:off x="1219200" y="647700"/>
            <a:ext cx="914400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1 </a:t>
            </a:r>
            <a:r>
              <a:rPr lang="en-US" sz="4400" b="1" dirty="0">
                <a:solidFill>
                  <a:srgbClr val="000000"/>
                </a:solidFill>
                <a:latin typeface="Times New Roman" panose="02020603050405020304" pitchFamily="18" charset="0"/>
                <a:cs typeface="Times New Roman" panose="02020603050405020304" pitchFamily="18" charset="0"/>
              </a:rPr>
              <a:t>Tr</a:t>
            </a:r>
            <a:r>
              <a:rPr lang="en-US" sz="4400" b="1" i="0" dirty="0">
                <a:solidFill>
                  <a:srgbClr val="000000"/>
                </a:solidFill>
                <a:effectLst/>
                <a:latin typeface="Times New Roman" panose="02020603050405020304" pitchFamily="18" charset="0"/>
                <a:cs typeface="Times New Roman" panose="02020603050405020304" pitchFamily="18" charset="0"/>
              </a:rPr>
              <a:t> 96 </a:t>
            </a:r>
            <a:r>
              <a:rPr lang="en-US" sz="4400" b="1" i="0" dirty="0" err="1">
                <a:solidFill>
                  <a:srgbClr val="000000"/>
                </a:solidFill>
                <a:effectLst/>
                <a:latin typeface="Times New Roman" panose="02020603050405020304" pitchFamily="18" charset="0"/>
                <a:cs typeface="Times New Roman" panose="02020603050405020304" pitchFamily="18" charset="0"/>
              </a:rPr>
              <a:t>sgk</a:t>
            </a:r>
            <a:r>
              <a:rPr lang="en-US" sz="4400" b="1" i="0" dirty="0">
                <a:solidFill>
                  <a:srgbClr val="000000"/>
                </a:solidFill>
                <a:effectLst/>
                <a:latin typeface="Times New Roman" panose="02020603050405020304" pitchFamily="18" charset="0"/>
                <a:cs typeface="Times New Roman" panose="02020603050405020304" pitchFamily="18" charset="0"/>
              </a:rPr>
              <a:t> toán 9 tập 2 </a:t>
            </a:r>
            <a:r>
              <a:rPr lang="en-US" sz="4400" b="1" i="0" dirty="0" err="1">
                <a:solidFill>
                  <a:srgbClr val="000000"/>
                </a:solidFill>
                <a:effectLst/>
                <a:latin typeface="Times New Roman" panose="02020603050405020304" pitchFamily="18" charset="0"/>
                <a:cs typeface="Times New Roman" panose="02020603050405020304" pitchFamily="18" charset="0"/>
              </a:rPr>
              <a:t>ctst</a:t>
            </a:r>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91B0EAEB-B0C6-4EA9-8C9F-F1C022367E5D}"/>
              </a:ext>
            </a:extLst>
          </p:cNvPr>
          <p:cNvPicPr>
            <a:picLocks noChangeAspect="1"/>
          </p:cNvPicPr>
          <p:nvPr/>
        </p:nvPicPr>
        <p:blipFill>
          <a:blip r:embed="rId2"/>
          <a:stretch>
            <a:fillRect/>
          </a:stretch>
        </p:blipFill>
        <p:spPr>
          <a:xfrm>
            <a:off x="914400" y="2590800"/>
            <a:ext cx="15722736" cy="4953000"/>
          </a:xfrm>
          <a:prstGeom prst="rect">
            <a:avLst/>
          </a:prstGeom>
        </p:spPr>
      </p:pic>
      <p:sp>
        <p:nvSpPr>
          <p:cNvPr id="28" name="TextBox 27">
            <a:extLst>
              <a:ext uri="{FF2B5EF4-FFF2-40B4-BE49-F238E27FC236}">
                <a16:creationId xmlns:a16="http://schemas.microsoft.com/office/drawing/2014/main" xmlns="" id="{188E91F3-5F24-49F4-9396-51DE6614726F}"/>
              </a:ext>
            </a:extLst>
          </p:cNvPr>
          <p:cNvSpPr txBox="1"/>
          <p:nvPr/>
        </p:nvSpPr>
        <p:spPr>
          <a:xfrm>
            <a:off x="4724400" y="86487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có dạng hình cầu là hình b.</a:t>
            </a:r>
            <a:endParaRPr lang="en-US" sz="4400" dirty="0">
              <a:latin typeface="Times New Roman" panose="02020603050405020304" pitchFamily="18" charset="0"/>
              <a:cs typeface="Times New Roman" panose="02020603050405020304" pitchFamily="18" charset="0"/>
            </a:endParaRPr>
          </a:p>
        </p:txBody>
      </p:sp>
      <p:grpSp>
        <p:nvGrpSpPr>
          <p:cNvPr id="29" name="Google Shape;305;p14">
            <a:extLst>
              <a:ext uri="{FF2B5EF4-FFF2-40B4-BE49-F238E27FC236}">
                <a16:creationId xmlns:a16="http://schemas.microsoft.com/office/drawing/2014/main" xmlns="" id="{AA4CD41E-B8A9-469F-9B54-942A9EC96507}"/>
              </a:ext>
            </a:extLst>
          </p:cNvPr>
          <p:cNvGrpSpPr/>
          <p:nvPr/>
        </p:nvGrpSpPr>
        <p:grpSpPr>
          <a:xfrm flipH="1">
            <a:off x="914400" y="8123321"/>
            <a:ext cx="1699513" cy="1188276"/>
            <a:chOff x="7890477" y="787864"/>
            <a:chExt cx="2022200" cy="1289304"/>
          </a:xfrm>
        </p:grpSpPr>
        <p:pic>
          <p:nvPicPr>
            <p:cNvPr id="30" name="Google Shape;306;p14">
              <a:extLst>
                <a:ext uri="{FF2B5EF4-FFF2-40B4-BE49-F238E27FC236}">
                  <a16:creationId xmlns:a16="http://schemas.microsoft.com/office/drawing/2014/main" xmlns="" id="{70E426ED-A6E4-471B-9714-F7E6E0CF61D8}"/>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31" name="Google Shape;307;p14">
              <a:extLst>
                <a:ext uri="{FF2B5EF4-FFF2-40B4-BE49-F238E27FC236}">
                  <a16:creationId xmlns:a16="http://schemas.microsoft.com/office/drawing/2014/main" xmlns="" id="{EABA2058-9F91-4940-8104-F112F41EAAF2}"/>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xmlns="" id="{D7106448-885D-43CA-B590-D20E143CCC2A}"/>
              </a:ext>
            </a:extLst>
          </p:cNvPr>
          <p:cNvGrpSpPr/>
          <p:nvPr/>
        </p:nvGrpSpPr>
        <p:grpSpPr>
          <a:xfrm>
            <a:off x="14020800" y="350003"/>
            <a:ext cx="2877519" cy="1890793"/>
            <a:chOff x="9314481" y="0"/>
            <a:chExt cx="2877519" cy="1890793"/>
          </a:xfrm>
        </p:grpSpPr>
        <p:pic>
          <p:nvPicPr>
            <p:cNvPr id="14" name="Picture 13" descr="Background pattern&#10;&#10;Description automatically generated">
              <a:extLst>
                <a:ext uri="{FF2B5EF4-FFF2-40B4-BE49-F238E27FC236}">
                  <a16:creationId xmlns:a16="http://schemas.microsoft.com/office/drawing/2014/main" xmlns="" id="{6229F3D7-262D-4AF8-8EE0-64114F0EE17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5" name="Picture 14">
              <a:extLst>
                <a:ext uri="{FF2B5EF4-FFF2-40B4-BE49-F238E27FC236}">
                  <a16:creationId xmlns:a16="http://schemas.microsoft.com/office/drawing/2014/main" xmlns="" id="{0A05AB4B-7C51-4558-9A92-924F1B105D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6" name="Picture 15">
              <a:extLst>
                <a:ext uri="{FF2B5EF4-FFF2-40B4-BE49-F238E27FC236}">
                  <a16:creationId xmlns:a16="http://schemas.microsoft.com/office/drawing/2014/main" xmlns="" id="{E3C5BFB3-4996-4B8E-BA91-0C207501A9EB}"/>
                </a:ext>
              </a:extLst>
            </p:cNvPr>
            <p:cNvPicPr>
              <a:picLocks noChangeAspect="1"/>
            </p:cNvPicPr>
            <p:nvPr/>
          </p:nvPicPr>
          <p:blipFill>
            <a:blip r:embed="rId7"/>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en-US" sz="4400" b="0" i="0" dirty="0">
                <a:solidFill>
                  <a:srgbClr val="000000"/>
                </a:solidFill>
                <a:effectLst/>
                <a:latin typeface="Times New Roman" panose="02020603050405020304" pitchFamily="18" charset="0"/>
                <a:cs typeface="Times New Roman" panose="02020603050405020304" pitchFamily="18" charset="0"/>
              </a:rPr>
              <a:t>Quan </a:t>
            </a:r>
            <a:r>
              <a:rPr lang="en-US" sz="4400" b="0" i="0" dirty="0" err="1">
                <a:solidFill>
                  <a:srgbClr val="000000"/>
                </a:solidFill>
                <a:effectLst/>
                <a:latin typeface="Times New Roman" panose="02020603050405020304" pitchFamily="18" charset="0"/>
                <a:cs typeface="Times New Roman" panose="02020603050405020304" pitchFamily="18" charset="0"/>
              </a:rPr>
              <a:t>sát</a:t>
            </a:r>
            <a:r>
              <a:rPr lang="en-US" sz="4400" b="0" i="0" dirty="0">
                <a:solidFill>
                  <a:srgbClr val="000000"/>
                </a:solidFill>
                <a:effectLst/>
                <a:latin typeface="Times New Roman" panose="02020603050405020304" pitchFamily="18" charset="0"/>
                <a:cs typeface="Times New Roman" panose="02020603050405020304" pitchFamily="18" charset="0"/>
              </a:rPr>
              <a:t> hình cầu ở Hình 16. Hãy </a:t>
            </a:r>
            <a:r>
              <a:rPr lang="en-US" sz="4400" b="0" i="0" dirty="0" err="1">
                <a:solidFill>
                  <a:srgbClr val="000000"/>
                </a:solidFill>
                <a:effectLst/>
                <a:latin typeface="Times New Roman" panose="02020603050405020304" pitchFamily="18" charset="0"/>
                <a:cs typeface="Times New Roman" panose="02020603050405020304" pitchFamily="18" charset="0"/>
              </a:rPr>
              <a:t>cho</a:t>
            </a:r>
            <a:r>
              <a:rPr lang="en-US" sz="4400" b="0" i="0" dirty="0">
                <a:solidFill>
                  <a:srgbClr val="000000"/>
                </a:solidFill>
                <a:effectLst/>
                <a:latin typeface="Times New Roman" panose="02020603050405020304" pitchFamily="18" charset="0"/>
                <a:cs typeface="Times New Roman" panose="02020603050405020304" pitchFamily="18" charset="0"/>
              </a:rPr>
              <a:t> biết tâm, bán kính, diện tích mặt cầu và thể tích của hình cầu đó.</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en-US" sz="4400" b="1" dirty="0">
                <a:solidFill>
                  <a:srgbClr val="000000"/>
                </a:solidFill>
                <a:latin typeface="Times New Roman" panose="02020603050405020304" pitchFamily="18" charset="0"/>
                <a:cs typeface="Times New Roman" panose="02020603050405020304" pitchFamily="18" charset="0"/>
              </a:rPr>
              <a:t>Tr</a:t>
            </a:r>
            <a:r>
              <a:rPr lang="en-US" sz="4400" b="1" i="0" dirty="0">
                <a:solidFill>
                  <a:srgbClr val="000000"/>
                </a:solidFill>
                <a:effectLst/>
                <a:latin typeface="Times New Roman" panose="02020603050405020304" pitchFamily="18" charset="0"/>
                <a:cs typeface="Times New Roman" panose="02020603050405020304" pitchFamily="18" charset="0"/>
              </a:rPr>
              <a:t>97 </a:t>
            </a:r>
            <a:r>
              <a:rPr lang="en-US" sz="4400" b="1" i="0" dirty="0" err="1">
                <a:solidFill>
                  <a:srgbClr val="000000"/>
                </a:solidFill>
                <a:effectLst/>
                <a:latin typeface="Times New Roman" panose="02020603050405020304" pitchFamily="18" charset="0"/>
                <a:cs typeface="Times New Roman" panose="02020603050405020304" pitchFamily="18" charset="0"/>
              </a:rPr>
              <a:t>sgk</a:t>
            </a:r>
            <a:r>
              <a:rPr lang="en-US" sz="4400" b="1" i="0" dirty="0">
                <a:solidFill>
                  <a:srgbClr val="000000"/>
                </a:solidFill>
                <a:effectLst/>
                <a:latin typeface="Times New Roman" panose="02020603050405020304" pitchFamily="18" charset="0"/>
                <a:cs typeface="Times New Roman" panose="02020603050405020304" pitchFamily="18" charset="0"/>
              </a:rPr>
              <a:t> toán 9 tập 2 </a:t>
            </a:r>
            <a:r>
              <a:rPr lang="en-US" sz="4400" b="1" i="0" dirty="0" err="1">
                <a:solidFill>
                  <a:srgbClr val="000000"/>
                </a:solidFill>
                <a:effectLst/>
                <a:latin typeface="Times New Roman" panose="02020603050405020304" pitchFamily="18" charset="0"/>
                <a:cs typeface="Times New Roman" panose="02020603050405020304" pitchFamily="18" charset="0"/>
              </a:rPr>
              <a:t>ctst</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5FDE977-828C-4938-9CA6-4C876E07593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1563321" y="2427201"/>
            <a:ext cx="6286557" cy="6499398"/>
          </a:xfrm>
          <a:prstGeom prst="rect">
            <a:avLst/>
          </a:prstGeom>
        </p:spPr>
      </p:pic>
      <p:pic>
        <p:nvPicPr>
          <p:cNvPr id="3074" name="Picture 2">
            <a:extLst>
              <a:ext uri="{FF2B5EF4-FFF2-40B4-BE49-F238E27FC236}">
                <a16:creationId xmlns:a16="http://schemas.microsoft.com/office/drawing/2014/main" xmlns="" id="{334335C7-C3A7-4203-B581-5270A0973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Tâm của hình cầu là A.</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kính có độ dài 6 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Diện tích mặt cầu là: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849EC195-48CF-44B0-8157-D17F4D250D9A}"/>
              </a:ext>
            </a:extLst>
          </p:cNvPr>
          <p:cNvSpPr txBox="1"/>
          <p:nvPr/>
        </p:nvSpPr>
        <p:spPr>
          <a:xfrm>
            <a:off x="3200400" y="7448934"/>
            <a:ext cx="9926053" cy="769441"/>
          </a:xfrm>
          <a:prstGeom prst="rect">
            <a:avLst/>
          </a:prstGeom>
          <a:noFill/>
        </p:spPr>
        <p:txBody>
          <a:bodyPr wrap="square">
            <a:spAutoFit/>
          </a:bodyPr>
          <a:lstStyle/>
          <a:p>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Thể tích của hình cầu là: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xmlns=""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xmlns="" id="{27E68141-1E05-493C-A151-872893C281A1}"/>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xmlns=""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xmlns="" id="{03CDF1EB-69D9-4841-94A8-4CE96A43D57D}"/>
              </a:ext>
            </a:extLst>
          </p:cNvPr>
          <p:cNvGraphicFramePr>
            <a:graphicFrameLocks noChangeAspect="1"/>
          </p:cNvGraphicFramePr>
          <p:nvPr>
            <p:extLst>
              <p:ext uri="{D42A27DB-BD31-4B8C-83A1-F6EECF244321}">
                <p14:modId xmlns:p14="http://schemas.microsoft.com/office/powerpoint/2010/main" val="3069348844"/>
              </p:ext>
            </p:extLst>
          </p:nvPr>
        </p:nvGraphicFramePr>
        <p:xfrm>
          <a:off x="3029702" y="6317470"/>
          <a:ext cx="8399462" cy="941387"/>
        </p:xfrm>
        <a:graphic>
          <a:graphicData uri="http://schemas.openxmlformats.org/presentationml/2006/ole">
            <mc:AlternateContent xmlns:mc="http://schemas.openxmlformats.org/markup-compatibility/2006">
              <mc:Choice xmlns:v="urn:schemas-microsoft-com:vml" Requires="v">
                <p:oleObj spid="_x0000_s9230" name="Equation" r:id="rId7" imgW="1942920" imgH="253800" progId="Equation.DSMT4">
                  <p:embed/>
                </p:oleObj>
              </mc:Choice>
              <mc:Fallback>
                <p:oleObj name="Equation" r:id="rId7" imgW="1942920" imgH="253800" progId="Equation.DSMT4">
                  <p:embed/>
                  <p:pic>
                    <p:nvPicPr>
                      <p:cNvPr id="11" name="Object 10">
                        <a:extLst>
                          <a:ext uri="{FF2B5EF4-FFF2-40B4-BE49-F238E27FC236}">
                            <a16:creationId xmlns:a16="http://schemas.microsoft.com/office/drawing/2014/main" xmlns="" id="{03CDF1EB-69D9-4841-94A8-4CE96A43D57D}"/>
                          </a:ext>
                        </a:extLst>
                      </p:cNvPr>
                      <p:cNvPicPr/>
                      <p:nvPr/>
                    </p:nvPicPr>
                    <p:blipFill>
                      <a:blip r:embed="rId8"/>
                      <a:stretch>
                        <a:fillRect/>
                      </a:stretch>
                    </p:blipFill>
                    <p:spPr>
                      <a:xfrm>
                        <a:off x="3029702" y="6317470"/>
                        <a:ext cx="8399462" cy="94138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197091DF-99C6-4FAA-A27D-724AB4DE57CB}"/>
              </a:ext>
            </a:extLst>
          </p:cNvPr>
          <p:cNvGraphicFramePr>
            <a:graphicFrameLocks noChangeAspect="1"/>
          </p:cNvGraphicFramePr>
          <p:nvPr>
            <p:extLst>
              <p:ext uri="{D42A27DB-BD31-4B8C-83A1-F6EECF244321}">
                <p14:modId xmlns:p14="http://schemas.microsoft.com/office/powerpoint/2010/main" val="3778686566"/>
              </p:ext>
            </p:extLst>
          </p:nvPr>
        </p:nvGraphicFramePr>
        <p:xfrm>
          <a:off x="3200400" y="8377294"/>
          <a:ext cx="8058066" cy="1479862"/>
        </p:xfrm>
        <a:graphic>
          <a:graphicData uri="http://schemas.openxmlformats.org/presentationml/2006/ole">
            <mc:AlternateContent xmlns:mc="http://schemas.openxmlformats.org/markup-compatibility/2006">
              <mc:Choice xmlns:v="urn:schemas-microsoft-com:vml" Requires="v">
                <p:oleObj spid="_x0000_s9231" name="Equation" r:id="rId9" imgW="9067800" imgH="1921911" progId="Equation.DSMT4">
                  <p:embed/>
                </p:oleObj>
              </mc:Choice>
              <mc:Fallback>
                <p:oleObj name="Equation" r:id="rId9" imgW="9067800" imgH="1921911" progId="Equation.DSMT4">
                  <p:embed/>
                  <p:pic>
                    <p:nvPicPr>
                      <p:cNvPr id="0" name=""/>
                      <p:cNvPicPr/>
                      <p:nvPr/>
                    </p:nvPicPr>
                    <p:blipFill>
                      <a:blip r:embed="rId10"/>
                      <a:stretch>
                        <a:fillRect/>
                      </a:stretch>
                    </p:blipFill>
                    <p:spPr>
                      <a:xfrm>
                        <a:off x="3200400" y="8377294"/>
                        <a:ext cx="8058066" cy="1479862"/>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F1DA9F1F-3913-4E21-A075-06F4F49383A0}"/>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xmlns=""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63418" y="8998469"/>
            <a:ext cx="2120571" cy="1318610"/>
          </a:xfrm>
          <a:prstGeom prst="rect">
            <a:avLst/>
          </a:prstGeom>
        </p:spPr>
      </p:pic>
      <p:sp>
        <p:nvSpPr>
          <p:cNvPr id="9" name="TextBox 8">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a:solidFill>
                  <a:srgbClr val="000000"/>
                </a:solidFill>
                <a:effectLst/>
                <a:latin typeface="Times New Roman" panose="02020603050405020304" pitchFamily="18" charset="0"/>
                <a:cs typeface="Times New Roman" panose="02020603050405020304" pitchFamily="18" charset="0"/>
              </a:rPr>
              <a:t>Bài 3 Tr97 </a:t>
            </a:r>
            <a:r>
              <a:rPr lang="en-US" sz="4400" b="1" i="0" dirty="0" err="1">
                <a:solidFill>
                  <a:srgbClr val="000000"/>
                </a:solidFill>
                <a:effectLst/>
                <a:latin typeface="Times New Roman" panose="02020603050405020304" pitchFamily="18" charset="0"/>
                <a:cs typeface="Times New Roman" panose="02020603050405020304" pitchFamily="18" charset="0"/>
              </a:rPr>
              <a:t>sgk</a:t>
            </a:r>
            <a:r>
              <a:rPr lang="en-US" sz="4400" b="1" i="0" dirty="0">
                <a:solidFill>
                  <a:srgbClr val="000000"/>
                </a:solidFill>
                <a:effectLst/>
                <a:latin typeface="Times New Roman" panose="02020603050405020304" pitchFamily="18" charset="0"/>
                <a:cs typeface="Times New Roman" panose="02020603050405020304" pitchFamily="18" charset="0"/>
              </a:rPr>
              <a:t> toán 9 tập 2 </a:t>
            </a:r>
            <a:r>
              <a:rPr lang="en-US" sz="4400" b="1" i="0" dirty="0" err="1">
                <a:solidFill>
                  <a:srgbClr val="000000"/>
                </a:solidFill>
                <a:effectLst/>
                <a:latin typeface="Times New Roman" panose="02020603050405020304" pitchFamily="18" charset="0"/>
                <a:cs typeface="Times New Roman" panose="02020603050405020304" pitchFamily="18" charset="0"/>
              </a:rPr>
              <a:t>ctst</a:t>
            </a:r>
            <a:endParaRPr lang="en-US"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99D2033-17FB-4DDB-AEF6-E92F18013478}"/>
              </a:ext>
            </a:extLst>
          </p:cNvPr>
          <p:cNvPicPr>
            <a:picLocks noChangeAspect="1"/>
          </p:cNvPicPr>
          <p:nvPr/>
        </p:nvPicPr>
        <p:blipFill>
          <a:blip r:embed="rId7"/>
          <a:stretch>
            <a:fillRect/>
          </a:stretch>
        </p:blipFill>
        <p:spPr>
          <a:xfrm>
            <a:off x="10727891" y="2971602"/>
            <a:ext cx="5843776" cy="6483907"/>
          </a:xfrm>
          <a:prstGeom prst="rect">
            <a:avLst/>
          </a:prstGeom>
        </p:spPr>
      </p:pic>
      <p:sp>
        <p:nvSpPr>
          <p:cNvPr id="12" name="TextBox 11">
            <a:extLst>
              <a:ext uri="{FF2B5EF4-FFF2-40B4-BE49-F238E27FC236}">
                <a16:creationId xmlns:a16="http://schemas.microsoft.com/office/drawing/2014/main" xmlns="" id="{811E01BC-DB98-412E-8A1D-2699575115A8}"/>
              </a:ext>
            </a:extLst>
          </p:cNvPr>
          <p:cNvSpPr txBox="1"/>
          <p:nvPr/>
        </p:nvSpPr>
        <p:spPr>
          <a:xfrm>
            <a:off x="1204183" y="1562100"/>
            <a:ext cx="9523708" cy="2123658"/>
          </a:xfrm>
          <a:prstGeom prst="rect">
            <a:avLst/>
          </a:prstGeom>
          <a:noFill/>
        </p:spPr>
        <p:txBody>
          <a:bodyPr wrap="square">
            <a:spAutoFit/>
          </a:bodyPr>
          <a:lstStyle/>
          <a:p>
            <a:pPr algn="just"/>
            <a:r>
              <a:rPr lang="vi-VN" sz="4400" b="0" i="0" dirty="0">
                <a:solidFill>
                  <a:srgbClr val="000000"/>
                </a:solidFill>
                <a:effectLst/>
                <a:latin typeface="+mj-lt"/>
              </a:rPr>
              <a:t>Bể cá ở Hình 17 là một phần của một hình cầu. Hỏi mặt nước trong bể cá có dạng hình gì?</a:t>
            </a:r>
            <a:endParaRPr lang="vi-VN" sz="4400" b="0" i="0" dirty="0">
              <a:solidFill>
                <a:srgbClr val="333333"/>
              </a:solidFill>
              <a:effectLst/>
              <a:latin typeface="+mj-lt"/>
            </a:endParaRPr>
          </a:p>
        </p:txBody>
      </p:sp>
      <p:sp>
        <p:nvSpPr>
          <p:cNvPr id="17" name="TextBox 16">
            <a:extLst>
              <a:ext uri="{FF2B5EF4-FFF2-40B4-BE49-F238E27FC236}">
                <a16:creationId xmlns:a16="http://schemas.microsoft.com/office/drawing/2014/main" xmlns="" id="{79198BD1-A0B7-4E1E-8914-255DD58B350D}"/>
              </a:ext>
            </a:extLst>
          </p:cNvPr>
          <p:cNvSpPr txBox="1"/>
          <p:nvPr/>
        </p:nvSpPr>
        <p:spPr>
          <a:xfrm>
            <a:off x="1524000" y="5628793"/>
            <a:ext cx="9523708" cy="769441"/>
          </a:xfrm>
          <a:prstGeom prst="rect">
            <a:avLst/>
          </a:prstGeom>
          <a:noFill/>
        </p:spPr>
        <p:txBody>
          <a:bodyPr wrap="square">
            <a:spAutoFit/>
          </a:bodyPr>
          <a:lstStyle/>
          <a:p>
            <a:r>
              <a:rPr lang="vi-VN" sz="4400" b="0" i="0" dirty="0">
                <a:solidFill>
                  <a:srgbClr val="000000"/>
                </a:solidFill>
                <a:effectLst/>
                <a:latin typeface="+mj-lt"/>
              </a:rPr>
              <a:t>Mặt nước trong bể cá có dạng hình tròn.</a:t>
            </a:r>
            <a:endParaRPr lang="en-US" sz="4400" dirty="0">
              <a:latin typeface="+mj-lt"/>
            </a:endParaRPr>
          </a:p>
        </p:txBody>
      </p:sp>
      <p:grpSp>
        <p:nvGrpSpPr>
          <p:cNvPr id="18" name="Google Shape;305;p14">
            <a:extLst>
              <a:ext uri="{FF2B5EF4-FFF2-40B4-BE49-F238E27FC236}">
                <a16:creationId xmlns:a16="http://schemas.microsoft.com/office/drawing/2014/main" xmlns="" id="{E0A2101B-3F46-435D-BA7C-D8C965499617}"/>
              </a:ext>
            </a:extLst>
          </p:cNvPr>
          <p:cNvGrpSpPr/>
          <p:nvPr/>
        </p:nvGrpSpPr>
        <p:grpSpPr>
          <a:xfrm flipH="1">
            <a:off x="1741638" y="3904231"/>
            <a:ext cx="1699513" cy="1188276"/>
            <a:chOff x="7890477" y="787864"/>
            <a:chExt cx="2022200" cy="1289304"/>
          </a:xfrm>
        </p:grpSpPr>
        <p:pic>
          <p:nvPicPr>
            <p:cNvPr id="19"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8">
              <a:alphaModFix/>
            </a:blip>
            <a:srcRect/>
            <a:stretch/>
          </p:blipFill>
          <p:spPr>
            <a:xfrm>
              <a:off x="7934187" y="787864"/>
              <a:ext cx="1912845" cy="1289304"/>
            </a:xfrm>
            <a:prstGeom prst="rect">
              <a:avLst/>
            </a:prstGeom>
            <a:noFill/>
            <a:ln>
              <a:noFill/>
            </a:ln>
          </p:spPr>
        </p:pic>
        <p:sp>
          <p:nvSpPr>
            <p:cNvPr id="20"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xmlns="" id="{2EB82BFB-CA47-4C3A-A139-41FFFB037AD1}"/>
              </a:ext>
            </a:extLst>
          </p:cNvPr>
          <p:cNvGrpSpPr/>
          <p:nvPr/>
        </p:nvGrpSpPr>
        <p:grpSpPr>
          <a:xfrm>
            <a:off x="12186480" y="260333"/>
            <a:ext cx="2877519" cy="1890793"/>
            <a:chOff x="9314481" y="0"/>
            <a:chExt cx="2877519" cy="1890793"/>
          </a:xfrm>
        </p:grpSpPr>
        <p:pic>
          <p:nvPicPr>
            <p:cNvPr id="21" name="Picture 20" descr="Background pattern&#10;&#10;Description automatically generated">
              <a:extLst>
                <a:ext uri="{FF2B5EF4-FFF2-40B4-BE49-F238E27FC236}">
                  <a16:creationId xmlns:a16="http://schemas.microsoft.com/office/drawing/2014/main" xmlns="" id="{6EBC95A9-C73E-4812-8E6E-D580E97F8A23}"/>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2" name="Picture 21">
              <a:extLst>
                <a:ext uri="{FF2B5EF4-FFF2-40B4-BE49-F238E27FC236}">
                  <a16:creationId xmlns:a16="http://schemas.microsoft.com/office/drawing/2014/main" xmlns="" id="{38049801-3F2C-402F-B80C-30DA971E40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3" name="Picture 22">
              <a:extLst>
                <a:ext uri="{FF2B5EF4-FFF2-40B4-BE49-F238E27FC236}">
                  <a16:creationId xmlns:a16="http://schemas.microsoft.com/office/drawing/2014/main" xmlns="" id="{4E6FF9C7-38E5-4CAB-A113-BC97401AB72A}"/>
                </a:ext>
              </a:extLst>
            </p:cNvPr>
            <p:cNvPicPr>
              <a:picLocks noChangeAspect="1"/>
            </p:cNvPicPr>
            <p:nvPr/>
          </p:nvPicPr>
          <p:blipFill>
            <a:blip r:embed="rId12"/>
            <a:stretch>
              <a:fillRect/>
            </a:stretch>
          </p:blipFill>
          <p:spPr>
            <a:xfrm>
              <a:off x="9314481" y="507413"/>
              <a:ext cx="1896053" cy="1383380"/>
            </a:xfrm>
            <a:prstGeom prst="rect">
              <a:avLst/>
            </a:prstGeom>
          </p:spPr>
        </p:pic>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5" name="5524383862920">
            <a:hlinkClick r:id="" action="ppaction://media"/>
            <a:extLst>
              <a:ext uri="{FF2B5EF4-FFF2-40B4-BE49-F238E27FC236}">
                <a16:creationId xmlns:a16="http://schemas.microsoft.com/office/drawing/2014/main" xmlns="" id="{57742BC7-25A6-4440-8111-A9DBA134BB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7999" cy="10298187"/>
          </a:xfrm>
          <a:prstGeom prst="rect">
            <a:avLst/>
          </a:prstGeom>
        </p:spPr>
      </p:pic>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404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grpSp>
        <p:nvGrpSpPr>
          <p:cNvPr id="18" name="Google Shape;305;p14"/>
          <p:cNvGrpSpPr/>
          <p:nvPr/>
        </p:nvGrpSpPr>
        <p:grpSpPr>
          <a:xfrm flipH="1">
            <a:off x="1524000" y="4683822"/>
            <a:ext cx="1699513" cy="1188276"/>
            <a:chOff x="7890477" y="787864"/>
            <a:chExt cx="2022200" cy="1289304"/>
          </a:xfrm>
        </p:grpSpPr>
        <p:pic>
          <p:nvPicPr>
            <p:cNvPr id="1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9" name="Picture 8"/>
          <p:cNvPicPr>
            <a:picLocks noChangeAspect="1"/>
          </p:cNvPicPr>
          <p:nvPr/>
        </p:nvPicPr>
        <p:blipFill>
          <a:blip r:embed="rId5"/>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6"/>
          <a:srcRect/>
          <a:stretch>
            <a:fillRect/>
          </a:stretch>
        </p:blipFill>
        <p:spPr>
          <a:xfrm rot="10305860" flipV="1">
            <a:off x="454865" y="8508077"/>
            <a:ext cx="1286626" cy="1343735"/>
          </a:xfrm>
          <a:prstGeom prst="rect">
            <a:avLst/>
          </a:prstGeom>
        </p:spPr>
      </p:pic>
      <p:sp>
        <p:nvSpPr>
          <p:cNvPr id="14" name="TextBox 13">
            <a:extLst>
              <a:ext uri="{FF2B5EF4-FFF2-40B4-BE49-F238E27FC236}">
                <a16:creationId xmlns:a16="http://schemas.microsoft.com/office/drawing/2014/main" xmlns="" id="{9FAF6BBF-5C78-4359-837D-02C9FEA27AA2}"/>
              </a:ext>
            </a:extLst>
          </p:cNvPr>
          <p:cNvSpPr txBox="1"/>
          <p:nvPr/>
        </p:nvSpPr>
        <p:spPr>
          <a:xfrm>
            <a:off x="2101822" y="284201"/>
            <a:ext cx="1051560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4 </a:t>
            </a:r>
            <a:r>
              <a:rPr lang="en-US" sz="4400" b="1" dirty="0">
                <a:solidFill>
                  <a:srgbClr val="000000"/>
                </a:solidFill>
                <a:latin typeface="Times New Roman" panose="02020603050405020304" pitchFamily="18" charset="0"/>
                <a:cs typeface="Times New Roman" panose="02020603050405020304" pitchFamily="18" charset="0"/>
              </a:rPr>
              <a:t>T</a:t>
            </a:r>
            <a:r>
              <a:rPr lang="en-US" sz="4400" b="1" i="0" dirty="0">
                <a:solidFill>
                  <a:srgbClr val="000000"/>
                </a:solidFill>
                <a:effectLst/>
                <a:latin typeface="Times New Roman" panose="02020603050405020304" pitchFamily="18" charset="0"/>
                <a:cs typeface="Times New Roman" panose="02020603050405020304" pitchFamily="18" charset="0"/>
              </a:rPr>
              <a:t>r 97 </a:t>
            </a:r>
            <a:r>
              <a:rPr lang="en-US" sz="4400" b="1" i="0" dirty="0" err="1">
                <a:solidFill>
                  <a:srgbClr val="000000"/>
                </a:solidFill>
                <a:effectLst/>
                <a:latin typeface="Times New Roman" panose="02020603050405020304" pitchFamily="18" charset="0"/>
                <a:cs typeface="Times New Roman" panose="02020603050405020304" pitchFamily="18" charset="0"/>
              </a:rPr>
              <a:t>sgk</a:t>
            </a:r>
            <a:r>
              <a:rPr lang="en-US" sz="4400" b="1" i="0" dirty="0">
                <a:solidFill>
                  <a:srgbClr val="000000"/>
                </a:solidFill>
                <a:effectLst/>
                <a:latin typeface="Times New Roman" panose="02020603050405020304" pitchFamily="18" charset="0"/>
                <a:cs typeface="Times New Roman" panose="02020603050405020304" pitchFamily="18" charset="0"/>
              </a:rPr>
              <a:t> toán 9 tập 2 </a:t>
            </a:r>
            <a:r>
              <a:rPr lang="en-US" sz="4400" b="1" i="0" dirty="0" err="1">
                <a:solidFill>
                  <a:srgbClr val="000000"/>
                </a:solidFill>
                <a:effectLst/>
                <a:latin typeface="Times New Roman" panose="02020603050405020304" pitchFamily="18" charset="0"/>
                <a:cs typeface="Times New Roman" panose="02020603050405020304" pitchFamily="18" charset="0"/>
              </a:rPr>
              <a:t>ctst</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56154DF-6A85-455F-9735-D18613B712D4}"/>
              </a:ext>
            </a:extLst>
          </p:cNvPr>
          <p:cNvSpPr txBox="1"/>
          <p:nvPr/>
        </p:nvSpPr>
        <p:spPr>
          <a:xfrm>
            <a:off x="2091490" y="982725"/>
            <a:ext cx="13979142" cy="2800767"/>
          </a:xfrm>
          <a:prstGeom prst="rect">
            <a:avLst/>
          </a:prstGeom>
          <a:noFill/>
        </p:spPr>
        <p:txBody>
          <a:bodyPr wrap="square">
            <a:spAutoFit/>
          </a:bodyPr>
          <a:lstStyle/>
          <a:p>
            <a:r>
              <a:rPr lang="vi-VN" sz="4400" b="0" i="0" dirty="0">
                <a:solidFill>
                  <a:srgbClr val="000000"/>
                </a:solidFill>
                <a:effectLst/>
                <a:latin typeface="+mj-lt"/>
              </a:rPr>
              <a:t>Cắt một hình cầu có bán kính 5 cm bằng một mặt phẳng đi qua tâm ta sẽ được hai nửa hình cầu. Nam cầu sơn tất cả các mặt của một nửa hình cầu này (Hình 18). Hỏi diện tích Nam cần sơn là bao nhiêu (kết quả làm tròn đến hàng đơn vị)?</a:t>
            </a:r>
            <a:endParaRPr lang="en-US" sz="4400" dirty="0">
              <a:latin typeface="+mj-lt"/>
            </a:endParaRPr>
          </a:p>
        </p:txBody>
      </p:sp>
      <p:sp>
        <p:nvSpPr>
          <p:cNvPr id="30" name="TextBox 29">
            <a:extLst>
              <a:ext uri="{FF2B5EF4-FFF2-40B4-BE49-F238E27FC236}">
                <a16:creationId xmlns:a16="http://schemas.microsoft.com/office/drawing/2014/main" xmlns="" id="{A417267B-7C36-4767-9050-79CE3D289F6E}"/>
              </a:ext>
            </a:extLst>
          </p:cNvPr>
          <p:cNvSpPr txBox="1"/>
          <p:nvPr/>
        </p:nvSpPr>
        <p:spPr>
          <a:xfrm>
            <a:off x="3437010" y="5829300"/>
            <a:ext cx="6871225" cy="769441"/>
          </a:xfrm>
          <a:prstGeom prst="rect">
            <a:avLst/>
          </a:prstGeom>
          <a:noFill/>
        </p:spPr>
        <p:txBody>
          <a:bodyPr wrap="square">
            <a:spAutoFit/>
          </a:bodyPr>
          <a:lstStyle/>
          <a:p>
            <a:r>
              <a:rPr lang="vi-VN" sz="4400" b="0" i="0" dirty="0">
                <a:solidFill>
                  <a:srgbClr val="000000"/>
                </a:solidFill>
                <a:effectLst/>
                <a:latin typeface="+mj-lt"/>
              </a:rPr>
              <a:t>Diện tích Nam cần sơn là:</a:t>
            </a:r>
            <a:endParaRPr lang="en-US" sz="4400" dirty="0">
              <a:latin typeface="+mj-lt"/>
            </a:endParaRPr>
          </a:p>
        </p:txBody>
      </p:sp>
      <p:graphicFrame>
        <p:nvGraphicFramePr>
          <p:cNvPr id="31" name="Object 30">
            <a:extLst>
              <a:ext uri="{FF2B5EF4-FFF2-40B4-BE49-F238E27FC236}">
                <a16:creationId xmlns:a16="http://schemas.microsoft.com/office/drawing/2014/main" xmlns="" id="{149453FB-79F5-4A89-93AC-22406534B741}"/>
              </a:ext>
            </a:extLst>
          </p:cNvPr>
          <p:cNvGraphicFramePr>
            <a:graphicFrameLocks noChangeAspect="1"/>
          </p:cNvGraphicFramePr>
          <p:nvPr>
            <p:extLst>
              <p:ext uri="{D42A27DB-BD31-4B8C-83A1-F6EECF244321}">
                <p14:modId xmlns:p14="http://schemas.microsoft.com/office/powerpoint/2010/main" val="3591817055"/>
              </p:ext>
            </p:extLst>
          </p:nvPr>
        </p:nvGraphicFramePr>
        <p:xfrm>
          <a:off x="1956214" y="6848628"/>
          <a:ext cx="8585924" cy="2487935"/>
        </p:xfrm>
        <a:graphic>
          <a:graphicData uri="http://schemas.openxmlformats.org/presentationml/2006/ole">
            <mc:AlternateContent xmlns:mc="http://schemas.openxmlformats.org/markup-compatibility/2006">
              <mc:Choice xmlns:v="urn:schemas-microsoft-com:vml" Requires="v">
                <p:oleObj spid="_x0000_s10248" name="Equation" r:id="rId7" imgW="1968480" imgH="507960" progId="Equation.DSMT4">
                  <p:embed/>
                </p:oleObj>
              </mc:Choice>
              <mc:Fallback>
                <p:oleObj name="Equation" r:id="rId7" imgW="1968480" imgH="507960" progId="Equation.DSMT4">
                  <p:embed/>
                  <p:pic>
                    <p:nvPicPr>
                      <p:cNvPr id="0" name=""/>
                      <p:cNvPicPr/>
                      <p:nvPr/>
                    </p:nvPicPr>
                    <p:blipFill>
                      <a:blip r:embed="rId8"/>
                      <a:stretch>
                        <a:fillRect/>
                      </a:stretch>
                    </p:blipFill>
                    <p:spPr>
                      <a:xfrm>
                        <a:off x="1956214" y="6848628"/>
                        <a:ext cx="8585924" cy="248793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xmlns="" id="{8028C178-2A10-4221-A4F2-88CCAE59D41D}"/>
              </a:ext>
            </a:extLst>
          </p:cNvPr>
          <p:cNvGrpSpPr/>
          <p:nvPr/>
        </p:nvGrpSpPr>
        <p:grpSpPr>
          <a:xfrm>
            <a:off x="15378193" y="37328"/>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1348CA7A-758D-4729-947D-5DF0A0157061}"/>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1" name="Picture 20">
              <a:extLst>
                <a:ext uri="{FF2B5EF4-FFF2-40B4-BE49-F238E27FC236}">
                  <a16:creationId xmlns:a16="http://schemas.microsoft.com/office/drawing/2014/main" xmlns="" id="{631BF4AE-730C-4A53-9326-CFB9173378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xmlns="" id="{FD789BF1-0705-4F62-8318-76FE42E52ABE}"/>
                </a:ext>
              </a:extLst>
            </p:cNvPr>
            <p:cNvPicPr>
              <a:picLocks noChangeAspect="1"/>
            </p:cNvPicPr>
            <p:nvPr/>
          </p:nvPicPr>
          <p:blipFill>
            <a:blip r:embed="rId12"/>
            <a:stretch>
              <a:fillRect/>
            </a:stretch>
          </p:blipFill>
          <p:spPr>
            <a:xfrm>
              <a:off x="9314481" y="507413"/>
              <a:ext cx="1896053" cy="1383380"/>
            </a:xfrm>
            <a:prstGeom prst="rect">
              <a:avLst/>
            </a:prstGeom>
          </p:spPr>
        </p:pic>
      </p:grpSp>
      <p:pic>
        <p:nvPicPr>
          <p:cNvPr id="2" name="Picture 1">
            <a:extLst>
              <a:ext uri="{FF2B5EF4-FFF2-40B4-BE49-F238E27FC236}">
                <a16:creationId xmlns:a16="http://schemas.microsoft.com/office/drawing/2014/main" xmlns="" id="{668EEFE6-E850-4D0E-810B-66B4A03E654F}"/>
              </a:ext>
            </a:extLst>
          </p:cNvPr>
          <p:cNvPicPr>
            <a:picLocks noChangeAspect="1"/>
          </p:cNvPicPr>
          <p:nvPr/>
        </p:nvPicPr>
        <p:blipFill>
          <a:blip r:embed="rId13"/>
          <a:stretch>
            <a:fillRect/>
          </a:stretch>
        </p:blipFill>
        <p:spPr>
          <a:xfrm>
            <a:off x="10542138" y="3721385"/>
            <a:ext cx="7131107" cy="5052899"/>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538CA6A-C123-403D-9740-15F491DAE188}"/>
              </a:ext>
            </a:extLst>
          </p:cNvPr>
          <p:cNvSpPr txBox="1"/>
          <p:nvPr/>
        </p:nvSpPr>
        <p:spPr>
          <a:xfrm>
            <a:off x="838200" y="1485900"/>
            <a:ext cx="16383000" cy="2800767"/>
          </a:xfrm>
          <a:prstGeom prst="rect">
            <a:avLst/>
          </a:prstGeom>
          <a:noFill/>
        </p:spPr>
        <p:txBody>
          <a:bodyPr wrap="square">
            <a:spAutoFit/>
          </a:bodyPr>
          <a:lstStyle/>
          <a:p>
            <a:r>
              <a:rPr lang="vi-VN" sz="4400" b="0" i="0" dirty="0">
                <a:solidFill>
                  <a:srgbClr val="000000"/>
                </a:solidFill>
                <a:effectLst/>
                <a:latin typeface="+mj-lt"/>
              </a:rPr>
              <a:t>Phần bên trong của một cái li có dạng hình nón có bán kính đáy 2 cm, độ dài đường sinh 8 cm. Người ta đựng đầy kem trong li và thêm một nửa hình cầu kem phía trên (Hình 19). Tính thể tích của kem (kết quả làm tròn đến hàng đơn vị).</a:t>
            </a:r>
            <a:endParaRPr lang="en-US" sz="4400" dirty="0">
              <a:latin typeface="+mj-lt"/>
            </a:endParaRPr>
          </a:p>
        </p:txBody>
      </p:sp>
      <p:sp>
        <p:nvSpPr>
          <p:cNvPr id="19" name="TextBox 18">
            <a:extLst>
              <a:ext uri="{FF2B5EF4-FFF2-40B4-BE49-F238E27FC236}">
                <a16:creationId xmlns:a16="http://schemas.microsoft.com/office/drawing/2014/main" xmlns="" id="{A8C4C868-AD09-4700-B57E-2FE8A80BDAD5}"/>
              </a:ext>
            </a:extLst>
          </p:cNvPr>
          <p:cNvSpPr txBox="1"/>
          <p:nvPr/>
        </p:nvSpPr>
        <p:spPr>
          <a:xfrm>
            <a:off x="1295400" y="517881"/>
            <a:ext cx="914400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5 </a:t>
            </a:r>
            <a:r>
              <a:rPr lang="en-US" sz="4400" b="1" dirty="0">
                <a:solidFill>
                  <a:srgbClr val="000000"/>
                </a:solidFill>
                <a:latin typeface="Times New Roman" panose="02020603050405020304" pitchFamily="18" charset="0"/>
                <a:cs typeface="Times New Roman" panose="02020603050405020304" pitchFamily="18" charset="0"/>
              </a:rPr>
              <a:t>Tr </a:t>
            </a:r>
            <a:r>
              <a:rPr lang="en-US" sz="4400" b="1" i="0" dirty="0">
                <a:solidFill>
                  <a:srgbClr val="000000"/>
                </a:solidFill>
                <a:effectLst/>
                <a:latin typeface="Times New Roman" panose="02020603050405020304" pitchFamily="18" charset="0"/>
                <a:cs typeface="Times New Roman" panose="02020603050405020304" pitchFamily="18" charset="0"/>
              </a:rPr>
              <a:t>97 </a:t>
            </a:r>
            <a:r>
              <a:rPr lang="en-US" sz="4400" b="1" i="0" dirty="0" err="1">
                <a:solidFill>
                  <a:srgbClr val="000000"/>
                </a:solidFill>
                <a:effectLst/>
                <a:latin typeface="Times New Roman" panose="02020603050405020304" pitchFamily="18" charset="0"/>
                <a:cs typeface="Times New Roman" panose="02020603050405020304" pitchFamily="18" charset="0"/>
              </a:rPr>
              <a:t>sgk</a:t>
            </a:r>
            <a:r>
              <a:rPr lang="en-US" sz="4400" b="1" i="0" dirty="0">
                <a:solidFill>
                  <a:srgbClr val="000000"/>
                </a:solidFill>
                <a:effectLst/>
                <a:latin typeface="Times New Roman" panose="02020603050405020304" pitchFamily="18" charset="0"/>
                <a:cs typeface="Times New Roman" panose="02020603050405020304" pitchFamily="18" charset="0"/>
              </a:rPr>
              <a:t> toán 9 tập 2 </a:t>
            </a:r>
            <a:r>
              <a:rPr lang="en-US" sz="4400" b="1" i="0" dirty="0" err="1">
                <a:solidFill>
                  <a:srgbClr val="000000"/>
                </a:solidFill>
                <a:effectLst/>
                <a:latin typeface="Times New Roman" panose="02020603050405020304" pitchFamily="18" charset="0"/>
                <a:cs typeface="Times New Roman" panose="02020603050405020304" pitchFamily="18" charset="0"/>
              </a:rPr>
              <a:t>ctst</a:t>
            </a:r>
            <a:endParaRPr lang="en-US"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81F3C939-E2E3-44C0-A9E8-1EB0A81DDF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100874" y="3805041"/>
            <a:ext cx="3076608" cy="6122602"/>
          </a:xfrm>
          <a:prstGeom prst="rect">
            <a:avLst/>
          </a:prstGeom>
        </p:spPr>
      </p:pic>
      <p:grpSp>
        <p:nvGrpSpPr>
          <p:cNvPr id="22" name="Google Shape;305;p14">
            <a:extLst>
              <a:ext uri="{FF2B5EF4-FFF2-40B4-BE49-F238E27FC236}">
                <a16:creationId xmlns:a16="http://schemas.microsoft.com/office/drawing/2014/main" xmlns="" id="{E96EC7A9-0F3E-415D-A74D-117A3211913F}"/>
              </a:ext>
            </a:extLst>
          </p:cNvPr>
          <p:cNvGrpSpPr/>
          <p:nvPr/>
        </p:nvGrpSpPr>
        <p:grpSpPr>
          <a:xfrm flipH="1">
            <a:off x="1295399" y="4466792"/>
            <a:ext cx="2005691" cy="1048462"/>
            <a:chOff x="7890477" y="787864"/>
            <a:chExt cx="2022200" cy="1289304"/>
          </a:xfrm>
        </p:grpSpPr>
        <p:pic>
          <p:nvPicPr>
            <p:cNvPr id="23" name="Google Shape;306;p14">
              <a:extLst>
                <a:ext uri="{FF2B5EF4-FFF2-40B4-BE49-F238E27FC236}">
                  <a16:creationId xmlns:a16="http://schemas.microsoft.com/office/drawing/2014/main" xmlns="" id="{2F9B3971-9B61-4059-A3F6-860F1345D298}"/>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25" name="Google Shape;307;p14">
              <a:extLst>
                <a:ext uri="{FF2B5EF4-FFF2-40B4-BE49-F238E27FC236}">
                  <a16:creationId xmlns:a16="http://schemas.microsoft.com/office/drawing/2014/main" xmlns="" id="{57FB36FB-B6F5-4BE8-9142-07C1DA4691CA}"/>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7" name="TextBox 26">
            <a:extLst>
              <a:ext uri="{FF2B5EF4-FFF2-40B4-BE49-F238E27FC236}">
                <a16:creationId xmlns:a16="http://schemas.microsoft.com/office/drawing/2014/main" xmlns="" id="{65FB83DC-1EA6-40BB-B19D-3AB7FAD18360}"/>
              </a:ext>
            </a:extLst>
          </p:cNvPr>
          <p:cNvSpPr txBox="1"/>
          <p:nvPr/>
        </p:nvSpPr>
        <p:spPr>
          <a:xfrm>
            <a:off x="2834704" y="5089361"/>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Chiều </a:t>
            </a:r>
            <a:r>
              <a:rPr lang="en-US" sz="4400" b="0" i="0" dirty="0" err="1">
                <a:solidFill>
                  <a:srgbClr val="000000"/>
                </a:solidFill>
                <a:effectLst/>
                <a:latin typeface="Times New Roman" panose="02020603050405020304" pitchFamily="18" charset="0"/>
                <a:cs typeface="Times New Roman" panose="02020603050405020304" pitchFamily="18" charset="0"/>
              </a:rPr>
              <a:t>cao</a:t>
            </a:r>
            <a:r>
              <a:rPr lang="en-US" sz="4400" b="0" i="0" dirty="0">
                <a:solidFill>
                  <a:srgbClr val="000000"/>
                </a:solidFill>
                <a:effectLst/>
                <a:latin typeface="Times New Roman" panose="02020603050405020304" pitchFamily="18" charset="0"/>
                <a:cs typeface="Times New Roman" panose="02020603050405020304" pitchFamily="18" charset="0"/>
              </a:rPr>
              <a:t> hình </a:t>
            </a:r>
            <a:r>
              <a:rPr lang="en-US" sz="4400" b="0" i="0" dirty="0" err="1">
                <a:solidFill>
                  <a:srgbClr val="000000"/>
                </a:solidFill>
                <a:effectLst/>
                <a:latin typeface="Times New Roman" panose="02020603050405020304" pitchFamily="18" charset="0"/>
                <a:cs typeface="Times New Roman" panose="02020603050405020304" pitchFamily="18" charset="0"/>
              </a:rPr>
              <a:t>nón</a:t>
            </a:r>
            <a:r>
              <a:rPr lang="en-US" sz="4400" b="0" i="0" dirty="0">
                <a:solidFill>
                  <a:srgbClr val="000000"/>
                </a:solidFill>
                <a:effectLst/>
                <a:latin typeface="Times New Roman" panose="02020603050405020304" pitchFamily="18" charset="0"/>
                <a:cs typeface="Times New Roman" panose="02020603050405020304" pitchFamily="18" charset="0"/>
              </a:rPr>
              <a:t> là:</a:t>
            </a:r>
            <a:endParaRPr lang="en-US" sz="4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4730F21-8D87-492D-AF4B-5B8011FF76D3}"/>
              </a:ext>
            </a:extLst>
          </p:cNvPr>
          <p:cNvSpPr txBox="1"/>
          <p:nvPr/>
        </p:nvSpPr>
        <p:spPr>
          <a:xfrm>
            <a:off x="1950126" y="6388377"/>
            <a:ext cx="486681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Thể tích hình </a:t>
            </a:r>
            <a:r>
              <a:rPr lang="en-US" sz="4400" b="0" i="0" dirty="0" err="1">
                <a:solidFill>
                  <a:srgbClr val="000000"/>
                </a:solidFill>
                <a:effectLst/>
                <a:latin typeface="Times New Roman" panose="02020603050405020304" pitchFamily="18" charset="0"/>
                <a:cs typeface="Times New Roman" panose="02020603050405020304" pitchFamily="18" charset="0"/>
              </a:rPr>
              <a:t>nón</a:t>
            </a:r>
            <a:r>
              <a:rPr lang="en-US" sz="4400" b="0" i="0" dirty="0">
                <a:solidFill>
                  <a:srgbClr val="000000"/>
                </a:solidFill>
                <a:effectLst/>
                <a:latin typeface="Times New Roman" panose="02020603050405020304" pitchFamily="18" charset="0"/>
                <a:cs typeface="Times New Roman" panose="02020603050405020304" pitchFamily="18" charset="0"/>
              </a:rPr>
              <a:t> là:</a:t>
            </a:r>
            <a:endParaRPr lang="en-US" sz="4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47A5C319-1178-4BFB-BB8D-5B032FE65B68}"/>
              </a:ext>
            </a:extLst>
          </p:cNvPr>
          <p:cNvSpPr txBox="1"/>
          <p:nvPr/>
        </p:nvSpPr>
        <p:spPr>
          <a:xfrm>
            <a:off x="243785" y="7497386"/>
            <a:ext cx="6757303"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Thể tích của </a:t>
            </a:r>
            <a:r>
              <a:rPr lang="en-US" sz="4400" b="0" i="0" dirty="0" err="1">
                <a:solidFill>
                  <a:srgbClr val="000000"/>
                </a:solidFill>
                <a:effectLst/>
                <a:latin typeface="Times New Roman" panose="02020603050405020304" pitchFamily="18" charset="0"/>
                <a:cs typeface="Times New Roman" panose="02020603050405020304" pitchFamily="18" charset="0"/>
              </a:rPr>
              <a:t>nửa</a:t>
            </a:r>
            <a:r>
              <a:rPr lang="en-US" sz="4400" b="0" i="0" dirty="0">
                <a:solidFill>
                  <a:srgbClr val="000000"/>
                </a:solidFill>
                <a:effectLst/>
                <a:latin typeface="Times New Roman" panose="02020603050405020304" pitchFamily="18" charset="0"/>
                <a:cs typeface="Times New Roman" panose="02020603050405020304" pitchFamily="18" charset="0"/>
              </a:rPr>
              <a:t> hình cầu là:</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D68CE834-0ED3-4594-9ED9-F93F6B175C15}"/>
              </a:ext>
            </a:extLst>
          </p:cNvPr>
          <p:cNvSpPr txBox="1"/>
          <p:nvPr/>
        </p:nvSpPr>
        <p:spPr>
          <a:xfrm>
            <a:off x="650077" y="9076126"/>
            <a:ext cx="6432398"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Thể tích của phần </a:t>
            </a:r>
            <a:r>
              <a:rPr lang="en-US" sz="4400" b="0" i="0" dirty="0" err="1">
                <a:solidFill>
                  <a:srgbClr val="000000"/>
                </a:solidFill>
                <a:effectLst/>
                <a:latin typeface="Times New Roman" panose="02020603050405020304" pitchFamily="18" charset="0"/>
                <a:cs typeface="Times New Roman" panose="02020603050405020304" pitchFamily="18" charset="0"/>
              </a:rPr>
              <a:t>kem</a:t>
            </a:r>
            <a:r>
              <a:rPr lang="en-US" sz="4400" b="0" i="0" dirty="0">
                <a:solidFill>
                  <a:srgbClr val="000000"/>
                </a:solidFill>
                <a:effectLst/>
                <a:latin typeface="Times New Roman" panose="02020603050405020304" pitchFamily="18" charset="0"/>
                <a:cs typeface="Times New Roman" panose="02020603050405020304" pitchFamily="18" charset="0"/>
              </a:rPr>
              <a:t> là:</a:t>
            </a:r>
            <a:endParaRPr lang="en-US" sz="4400" dirty="0">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xmlns="" id="{8C881C48-5FD7-4D08-A4D2-E7B40D852F70}"/>
              </a:ext>
            </a:extLst>
          </p:cNvPr>
          <p:cNvGraphicFramePr>
            <a:graphicFrameLocks noChangeAspect="1"/>
          </p:cNvGraphicFramePr>
          <p:nvPr>
            <p:extLst>
              <p:ext uri="{D42A27DB-BD31-4B8C-83A1-F6EECF244321}">
                <p14:modId xmlns:p14="http://schemas.microsoft.com/office/powerpoint/2010/main" val="3430175308"/>
              </p:ext>
            </p:extLst>
          </p:nvPr>
        </p:nvGraphicFramePr>
        <p:xfrm>
          <a:off x="8082331" y="4987109"/>
          <a:ext cx="7018543" cy="950519"/>
        </p:xfrm>
        <a:graphic>
          <a:graphicData uri="http://schemas.openxmlformats.org/presentationml/2006/ole">
            <mc:AlternateContent xmlns:mc="http://schemas.openxmlformats.org/markup-compatibility/2006">
              <mc:Choice xmlns:v="urn:schemas-microsoft-com:vml" Requires="v">
                <p:oleObj spid="_x0000_s11290" name="Equation" r:id="rId6" imgW="2209680" imgH="266400" progId="Equation.DSMT4">
                  <p:embed/>
                </p:oleObj>
              </mc:Choice>
              <mc:Fallback>
                <p:oleObj name="Equation" r:id="rId6" imgW="2209680" imgH="266400" progId="Equation.DSMT4">
                  <p:embed/>
                  <p:pic>
                    <p:nvPicPr>
                      <p:cNvPr id="31" name="Object 30">
                        <a:extLst>
                          <a:ext uri="{FF2B5EF4-FFF2-40B4-BE49-F238E27FC236}">
                            <a16:creationId xmlns:a16="http://schemas.microsoft.com/office/drawing/2014/main" xmlns="" id="{149453FB-79F5-4A89-93AC-22406534B741}"/>
                          </a:ext>
                        </a:extLst>
                      </p:cNvPr>
                      <p:cNvPicPr/>
                      <p:nvPr/>
                    </p:nvPicPr>
                    <p:blipFill>
                      <a:blip r:embed="rId7"/>
                      <a:stretch>
                        <a:fillRect/>
                      </a:stretch>
                    </p:blipFill>
                    <p:spPr>
                      <a:xfrm>
                        <a:off x="8082331" y="4987109"/>
                        <a:ext cx="7018543" cy="95051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4444FB0A-574F-44EE-A59B-B9245D7DABBF}"/>
              </a:ext>
            </a:extLst>
          </p:cNvPr>
          <p:cNvGraphicFramePr>
            <a:graphicFrameLocks noChangeAspect="1"/>
          </p:cNvGraphicFramePr>
          <p:nvPr>
            <p:extLst>
              <p:ext uri="{D42A27DB-BD31-4B8C-83A1-F6EECF244321}">
                <p14:modId xmlns:p14="http://schemas.microsoft.com/office/powerpoint/2010/main" val="4045927162"/>
              </p:ext>
            </p:extLst>
          </p:nvPr>
        </p:nvGraphicFramePr>
        <p:xfrm>
          <a:off x="6816936" y="6087277"/>
          <a:ext cx="8289482" cy="1366883"/>
        </p:xfrm>
        <a:graphic>
          <a:graphicData uri="http://schemas.openxmlformats.org/presentationml/2006/ole">
            <mc:AlternateContent xmlns:mc="http://schemas.openxmlformats.org/markup-compatibility/2006">
              <mc:Choice xmlns:v="urn:schemas-microsoft-com:vml" Requires="v">
                <p:oleObj spid="_x0000_s11291" name="Equation" r:id="rId8" imgW="2387520" imgH="393480" progId="Equation.DSMT4">
                  <p:embed/>
                </p:oleObj>
              </mc:Choice>
              <mc:Fallback>
                <p:oleObj name="Equation" r:id="rId8" imgW="2387520" imgH="393480" progId="Equation.DSMT4">
                  <p:embed/>
                  <p:pic>
                    <p:nvPicPr>
                      <p:cNvPr id="0" name=""/>
                      <p:cNvPicPr/>
                      <p:nvPr/>
                    </p:nvPicPr>
                    <p:blipFill>
                      <a:blip r:embed="rId9"/>
                      <a:stretch>
                        <a:fillRect/>
                      </a:stretch>
                    </p:blipFill>
                    <p:spPr>
                      <a:xfrm>
                        <a:off x="6816936" y="6087277"/>
                        <a:ext cx="8289482" cy="136688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BDFD9165-F914-46DA-A4A7-5D1047984B85}"/>
              </a:ext>
            </a:extLst>
          </p:cNvPr>
          <p:cNvGraphicFramePr>
            <a:graphicFrameLocks noChangeAspect="1"/>
          </p:cNvGraphicFramePr>
          <p:nvPr>
            <p:extLst>
              <p:ext uri="{D42A27DB-BD31-4B8C-83A1-F6EECF244321}">
                <p14:modId xmlns:p14="http://schemas.microsoft.com/office/powerpoint/2010/main" val="2436683951"/>
              </p:ext>
            </p:extLst>
          </p:nvPr>
        </p:nvGraphicFramePr>
        <p:xfrm>
          <a:off x="7001088" y="7095390"/>
          <a:ext cx="8630034" cy="1573431"/>
        </p:xfrm>
        <a:graphic>
          <a:graphicData uri="http://schemas.openxmlformats.org/presentationml/2006/ole">
            <mc:AlternateContent xmlns:mc="http://schemas.openxmlformats.org/markup-compatibility/2006">
              <mc:Choice xmlns:v="urn:schemas-microsoft-com:vml" Requires="v">
                <p:oleObj spid="_x0000_s11292" name="Equation" r:id="rId10" imgW="2298600" imgH="419040" progId="Equation.DSMT4">
                  <p:embed/>
                </p:oleObj>
              </mc:Choice>
              <mc:Fallback>
                <p:oleObj name="Equation" r:id="rId10" imgW="2298600" imgH="419040" progId="Equation.DSMT4">
                  <p:embed/>
                  <p:pic>
                    <p:nvPicPr>
                      <p:cNvPr id="0" name=""/>
                      <p:cNvPicPr/>
                      <p:nvPr/>
                    </p:nvPicPr>
                    <p:blipFill>
                      <a:blip r:embed="rId11"/>
                      <a:stretch>
                        <a:fillRect/>
                      </a:stretch>
                    </p:blipFill>
                    <p:spPr>
                      <a:xfrm>
                        <a:off x="7001088" y="7095390"/>
                        <a:ext cx="8630034" cy="157343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xmlns="" id="{6B2CE744-EFB2-46B2-9ED7-D1D3F56F1AA9}"/>
              </a:ext>
            </a:extLst>
          </p:cNvPr>
          <p:cNvGraphicFramePr>
            <a:graphicFrameLocks noChangeAspect="1"/>
          </p:cNvGraphicFramePr>
          <p:nvPr>
            <p:extLst>
              <p:ext uri="{D42A27DB-BD31-4B8C-83A1-F6EECF244321}">
                <p14:modId xmlns:p14="http://schemas.microsoft.com/office/powerpoint/2010/main" val="1965511613"/>
              </p:ext>
            </p:extLst>
          </p:nvPr>
        </p:nvGraphicFramePr>
        <p:xfrm>
          <a:off x="6934211" y="8997256"/>
          <a:ext cx="8007490" cy="927183"/>
        </p:xfrm>
        <a:graphic>
          <a:graphicData uri="http://schemas.openxmlformats.org/presentationml/2006/ole">
            <mc:AlternateContent xmlns:mc="http://schemas.openxmlformats.org/markup-compatibility/2006">
              <mc:Choice xmlns:v="urn:schemas-microsoft-com:vml" Requires="v">
                <p:oleObj spid="_x0000_s11293" name="Equation" r:id="rId12" imgW="2412720" imgH="279360" progId="Equation.DSMT4">
                  <p:embed/>
                </p:oleObj>
              </mc:Choice>
              <mc:Fallback>
                <p:oleObj name="Equation" r:id="rId12" imgW="2412720" imgH="279360" progId="Equation.DSMT4">
                  <p:embed/>
                  <p:pic>
                    <p:nvPicPr>
                      <p:cNvPr id="0" name=""/>
                      <p:cNvPicPr/>
                      <p:nvPr/>
                    </p:nvPicPr>
                    <p:blipFill>
                      <a:blip r:embed="rId13"/>
                      <a:stretch>
                        <a:fillRect/>
                      </a:stretch>
                    </p:blipFill>
                    <p:spPr>
                      <a:xfrm>
                        <a:off x="6934211" y="8997256"/>
                        <a:ext cx="8007490" cy="927183"/>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71155A64-1B09-424E-9EE2-12AF5E876E53}"/>
              </a:ext>
            </a:extLst>
          </p:cNvPr>
          <p:cNvGrpSpPr/>
          <p:nvPr/>
        </p:nvGrpSpPr>
        <p:grpSpPr>
          <a:xfrm>
            <a:off x="12409660" y="84626"/>
            <a:ext cx="3316148" cy="1531630"/>
            <a:chOff x="8205356" y="4914096"/>
            <a:chExt cx="3986644" cy="1974900"/>
          </a:xfrm>
        </p:grpSpPr>
        <p:pic>
          <p:nvPicPr>
            <p:cNvPr id="17" name="Picture 16" descr="Background pattern&#10;&#10;Description automatically generated">
              <a:extLst>
                <a:ext uri="{FF2B5EF4-FFF2-40B4-BE49-F238E27FC236}">
                  <a16:creationId xmlns:a16="http://schemas.microsoft.com/office/drawing/2014/main" xmlns="" id="{AAA983FB-8703-40EB-8F3B-248087707B40}"/>
                </a:ext>
              </a:extLst>
            </p:cNvPr>
            <p:cNvPicPr>
              <a:picLocks noChangeAspect="1"/>
            </p:cNvPicPr>
            <p:nvPr/>
          </p:nvPicPr>
          <p:blipFill rotWithShape="1">
            <a:blip r:embed="rId14" cstate="print">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rcRect l="20349" r="20345" b="-4"/>
            <a:stretch/>
          </p:blipFill>
          <p:spPr>
            <a:xfrm>
              <a:off x="8205356" y="4914096"/>
              <a:ext cx="1882985" cy="1943904"/>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8" name="Picture 17">
              <a:extLst>
                <a:ext uri="{FF2B5EF4-FFF2-40B4-BE49-F238E27FC236}">
                  <a16:creationId xmlns:a16="http://schemas.microsoft.com/office/drawing/2014/main" xmlns="" id="{6FFCCBE3-65AA-4874-91BB-CCA4361A6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05047" y="4964342"/>
              <a:ext cx="1434225" cy="1434225"/>
            </a:xfrm>
            <a:prstGeom prst="rect">
              <a:avLst/>
            </a:prstGeom>
          </p:spPr>
        </p:pic>
        <p:pic>
          <p:nvPicPr>
            <p:cNvPr id="20" name="Picture 19">
              <a:extLst>
                <a:ext uri="{FF2B5EF4-FFF2-40B4-BE49-F238E27FC236}">
                  <a16:creationId xmlns:a16="http://schemas.microsoft.com/office/drawing/2014/main" xmlns="" id="{40711D89-B1C3-4CCA-8F5A-1E7E78469EA1}"/>
                </a:ext>
              </a:extLst>
            </p:cNvPr>
            <p:cNvPicPr>
              <a:picLocks noChangeAspect="1"/>
            </p:cNvPicPr>
            <p:nvPr/>
          </p:nvPicPr>
          <p:blipFill>
            <a:blip r:embed="rId17"/>
            <a:stretch>
              <a:fillRect/>
            </a:stretch>
          </p:blipFill>
          <p:spPr>
            <a:xfrm>
              <a:off x="9491238" y="5041748"/>
              <a:ext cx="2700762" cy="1847248"/>
            </a:xfrm>
            <a:prstGeom prst="rect">
              <a:avLst/>
            </a:prstGeom>
          </p:spPr>
        </p:pic>
      </p:gr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8754312" y="8690097"/>
            <a:ext cx="2345616" cy="1463042"/>
          </a:xfrm>
          <a:prstGeom prst="rect">
            <a:avLst/>
          </a:prstGeom>
        </p:spPr>
      </p:pic>
      <p:sp>
        <p:nvSpPr>
          <p:cNvPr id="7" name="TextBox 6"/>
          <p:cNvSpPr txBox="1"/>
          <p:nvPr/>
        </p:nvSpPr>
        <p:spPr>
          <a:xfrm>
            <a:off x="304800" y="515422"/>
            <a:ext cx="8610600" cy="2554545"/>
          </a:xfrm>
          <a:prstGeom prst="rect">
            <a:avLst/>
          </a:prstGeom>
          <a:noFill/>
        </p:spPr>
        <p:txBody>
          <a:bodyPr wrap="square" rtlCol="0">
            <a:spAutoFit/>
          </a:bodyPr>
          <a:lstStyle/>
          <a:p>
            <a:pPr algn="ctr" defTabSz="1828800"/>
            <a:r>
              <a:rPr lang="en-US" sz="8000" b="1" dirty="0">
                <a:solidFill>
                  <a:prstClr val="black"/>
                </a:solidFill>
                <a:latin typeface="Times New Roman" panose="02020603050405020304" pitchFamily="18" charset="0"/>
                <a:cs typeface="Times New Roman" panose="02020603050405020304" pitchFamily="18" charset="0"/>
              </a:rPr>
              <a:t>CÂU CÁ </a:t>
            </a:r>
          </a:p>
          <a:p>
            <a:pPr algn="ctr" defTabSz="1828800"/>
            <a:r>
              <a:rPr lang="en-US" sz="8000" b="1" dirty="0">
                <a:solidFill>
                  <a:srgbClr val="FFFF00"/>
                </a:solidFill>
                <a:latin typeface="Times New Roman" panose="02020603050405020304" pitchFamily="18" charset="0"/>
                <a:cs typeface="Times New Roman" panose="02020603050405020304" pitchFamily="18" charset="0"/>
              </a:rPr>
              <a:t>ĐẠI DƯƠNG</a:t>
            </a:r>
            <a:endParaRPr lang="vi-VN" sz="8000" b="1" dirty="0">
              <a:solidFill>
                <a:srgbClr val="FFFF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5478" y="5138039"/>
            <a:ext cx="2345616" cy="1463042"/>
          </a:xfrm>
          <a:prstGeom prst="rect">
            <a:avLst/>
          </a:prstGeom>
        </p:spPr>
      </p:pic>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8884770" y="6271259"/>
            <a:ext cx="2345616" cy="1463042"/>
          </a:xfrm>
          <a:prstGeom prst="rect">
            <a:avLst/>
          </a:prstGeom>
        </p:spPr>
      </p:pic>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5478" y="8743701"/>
            <a:ext cx="2345616" cy="1463042"/>
          </a:xfrm>
          <a:prstGeom prst="rect">
            <a:avLst/>
          </a:prstGeom>
        </p:spPr>
      </p:pic>
      <p:sp>
        <p:nvSpPr>
          <p:cNvPr id="2" name="Arrow: Pentagon 1">
            <a:extLst>
              <a:ext uri="{FF2B5EF4-FFF2-40B4-BE49-F238E27FC236}">
                <a16:creationId xmlns:a16="http://schemas.microsoft.com/office/drawing/2014/main" xmlns="" id="{D1155387-879E-40B6-9945-AA291C540A15}"/>
              </a:ext>
            </a:extLst>
          </p:cNvPr>
          <p:cNvSpPr/>
          <p:nvPr/>
        </p:nvSpPr>
        <p:spPr>
          <a:xfrm>
            <a:off x="5486400" y="6271258"/>
            <a:ext cx="6858000" cy="24663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9600" b="1" dirty="0">
                <a:solidFill>
                  <a:srgbClr val="FF0000"/>
                </a:solidFill>
                <a:latin typeface="Times New Roman" pitchFamily="18" charset="0"/>
                <a:cs typeface="Times New Roman" pitchFamily="18" charset="0"/>
              </a:rPr>
              <a:t>BẮT ĐẦU</a:t>
            </a:r>
          </a:p>
        </p:txBody>
      </p:sp>
      <p:pic>
        <p:nvPicPr>
          <p:cNvPr id="3" name="introcauca">
            <a:hlinkClick r:id="" action="ppaction://media"/>
            <a:extLst>
              <a:ext uri="{FF2B5EF4-FFF2-40B4-BE49-F238E27FC236}">
                <a16:creationId xmlns:a16="http://schemas.microsoft.com/office/drawing/2014/main" xmlns=""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53996" y="-1471444"/>
            <a:ext cx="1219200" cy="12192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EF1D078-4C6D-40F2-B05C-9738C207BF94}"/>
              </a:ext>
            </a:extLst>
          </p:cNvPr>
          <p:cNvPicPr>
            <a:picLocks noChangeAspect="1"/>
          </p:cNvPicPr>
          <p:nvPr/>
        </p:nvPicPr>
        <p:blipFill>
          <a:blip r:embed="rId5"/>
          <a:stretch>
            <a:fillRect/>
          </a:stretch>
        </p:blipFill>
        <p:spPr>
          <a:xfrm>
            <a:off x="-7860" y="3014605"/>
            <a:ext cx="11457163" cy="5792105"/>
          </a:xfrm>
          <a:prstGeom prst="rect">
            <a:avLst/>
          </a:prstGeom>
        </p:spPr>
      </p:pic>
      <p:pic>
        <p:nvPicPr>
          <p:cNvPr id="2" name="Picture 1">
            <a:extLst>
              <a:ext uri="{FF2B5EF4-FFF2-40B4-BE49-F238E27FC236}">
                <a16:creationId xmlns:a16="http://schemas.microsoft.com/office/drawing/2014/main" xmlns="" id="{7244A49F-4440-4197-BF78-88B512A1C5A5}"/>
              </a:ext>
            </a:extLst>
          </p:cNvPr>
          <p:cNvPicPr>
            <a:picLocks noChangeAspect="1"/>
          </p:cNvPicPr>
          <p:nvPr/>
        </p:nvPicPr>
        <p:blipFill>
          <a:blip r:embed="rId6"/>
          <a:stretch>
            <a:fillRect/>
          </a:stretch>
        </p:blipFill>
        <p:spPr>
          <a:xfrm>
            <a:off x="34433" y="3033413"/>
            <a:ext cx="11372576" cy="5792106"/>
          </a:xfrm>
          <a:prstGeom prst="rect">
            <a:avLst/>
          </a:prstGeom>
        </p:spPr>
      </p:pic>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5153" y="3059913"/>
            <a:ext cx="1563556" cy="1085802"/>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4190" y="6043801"/>
            <a:ext cx="690106" cy="1165370"/>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4260" y="5919463"/>
            <a:ext cx="4965848" cy="3724386"/>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9958" y="112177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a:off x="-4267200" y="7734301"/>
            <a:ext cx="4267200" cy="2266438"/>
            <a:chOff x="-2312095" y="2265304"/>
            <a:chExt cx="2133600" cy="1133219"/>
          </a:xfrm>
        </p:grpSpPr>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a:solidFill>
                    <a:srgbClr val="0070C0"/>
                  </a:solidFill>
                  <a:latin typeface="Times New Roman" panose="02020603050405020304" pitchFamily="18" charset="0"/>
                  <a:cs typeface="Times New Roman" panose="02020603050405020304" pitchFamily="18" charset="0"/>
                </a:rPr>
                <a:t>3</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87715" y="573136"/>
            <a:ext cx="5382886" cy="2743200"/>
          </a:xfrm>
          <a:prstGeom prst="rect">
            <a:avLst/>
          </a:prstGeom>
        </p:spPr>
      </p:pic>
      <p:grpSp>
        <p:nvGrpSpPr>
          <p:cNvPr id="36" name="Group 35">
            <a:extLst>
              <a:ext uri="{FF2B5EF4-FFF2-40B4-BE49-F238E27FC236}">
                <a16:creationId xmlns:a16="http://schemas.microsoft.com/office/drawing/2014/main" xmlns="" id="{EA94EE4C-DC84-4124-A9D4-9D6529BF4EDC}"/>
              </a:ext>
            </a:extLst>
          </p:cNvPr>
          <p:cNvGrpSpPr/>
          <p:nvPr/>
        </p:nvGrpSpPr>
        <p:grpSpPr>
          <a:xfrm flipH="1">
            <a:off x="10911840" y="628645"/>
            <a:ext cx="3108960" cy="1552578"/>
            <a:chOff x="-1732975" y="2265304"/>
            <a:chExt cx="1554480" cy="776289"/>
          </a:xfrm>
        </p:grpSpPr>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a:solidFill>
                    <a:srgbClr val="0070C0"/>
                  </a:solidFill>
                  <a:latin typeface="Times New Roman" panose="02020603050405020304" pitchFamily="18" charset="0"/>
                  <a:cs typeface="Times New Roman" panose="02020603050405020304" pitchFamily="18" charset="0"/>
                </a:rPr>
                <a:t>3</a:t>
              </a: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67200" y="4334643"/>
            <a:ext cx="4267200" cy="2266438"/>
            <a:chOff x="-2312095" y="2265304"/>
            <a:chExt cx="2133600" cy="1133219"/>
          </a:xfrm>
        </p:grpSpPr>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A.</a:t>
              </a:r>
              <a:r>
                <a:rPr lang="en-US" sz="3600" b="1" dirty="0">
                  <a:solidFill>
                    <a:srgbClr val="0070C0"/>
                  </a:solidFill>
                  <a:latin typeface="Times New Roman" panose="02020603050405020304" pitchFamily="18" charset="0"/>
                  <a:cs typeface="Times New Roman" panose="02020603050405020304" pitchFamily="18" charset="0"/>
                </a:rPr>
                <a:t> 2</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309772" y="5467863"/>
            <a:ext cx="4267200" cy="2266438"/>
            <a:chOff x="-2312095" y="2265304"/>
            <a:chExt cx="2133600" cy="1133219"/>
          </a:xfrm>
        </p:grpSpPr>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D.</a:t>
              </a:r>
              <a:r>
                <a:rPr lang="en-US" sz="3600" b="1" dirty="0">
                  <a:solidFill>
                    <a:srgbClr val="0070C0"/>
                  </a:solidFill>
                  <a:latin typeface="Times New Roman" panose="02020603050405020304" pitchFamily="18" charset="0"/>
                  <a:cs typeface="Times New Roman" panose="02020603050405020304" pitchFamily="18" charset="0"/>
                </a:rPr>
                <a:t> 4</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flipH="1">
            <a:off x="18309772" y="7753863"/>
            <a:ext cx="4267200" cy="2266438"/>
            <a:chOff x="-2312095" y="2265304"/>
            <a:chExt cx="2133600" cy="1133219"/>
          </a:xfrm>
        </p:grpSpPr>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a:solidFill>
                    <a:srgbClr val="0070C0"/>
                  </a:solidFill>
                  <a:latin typeface="Times New Roman" panose="02020603050405020304" pitchFamily="18" charset="0"/>
                  <a:cs typeface="Times New Roman" panose="02020603050405020304" pitchFamily="18" charset="0"/>
                </a:rPr>
                <a:t> 5</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29" name="TextBox 28">
            <a:extLst>
              <a:ext uri="{FF2B5EF4-FFF2-40B4-BE49-F238E27FC236}">
                <a16:creationId xmlns:a16="http://schemas.microsoft.com/office/drawing/2014/main" xmlns="" id="{5EF609C6-17B1-41EE-9D0C-39158F8927C2}"/>
              </a:ext>
            </a:extLst>
          </p:cNvPr>
          <p:cNvSpPr txBox="1"/>
          <p:nvPr/>
        </p:nvSpPr>
        <p:spPr>
          <a:xfrm>
            <a:off x="779015" y="882907"/>
            <a:ext cx="8200651" cy="2123658"/>
          </a:xfrm>
          <a:prstGeom prst="rect">
            <a:avLst/>
          </a:prstGeom>
          <a:noFill/>
        </p:spPr>
        <p:txBody>
          <a:bodyPr wrap="square">
            <a:spAutoFit/>
          </a:bodyPr>
          <a:lstStyle/>
          <a:p>
            <a:r>
              <a:rPr lang="en-US" sz="4400" dirty="0">
                <a:latin typeface="Times New Roman" panose="02020603050405020304" pitchFamily="18" charset="0"/>
                <a:ea typeface="Tahoma" panose="020B0604030504040204" pitchFamily="34" charset="0"/>
                <a:cs typeface="Times New Roman" panose="02020603050405020304" pitchFamily="18" charset="0"/>
              </a:rPr>
              <a:t>Trong những vật thể ở các hình dưới đây có bao nhiêu vật thể  có dạng hình cầu?</a:t>
            </a:r>
          </a:p>
        </p:txBody>
      </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32"/>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35"/>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34"/>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6000" fill="hold"/>
                                        <p:tgtEl>
                                          <p:spTgt spid="27"/>
                                        </p:tgtEl>
                                        <p:attrNameLst>
                                          <p:attrName>ppt_x</p:attrName>
                                        </p:attrNameLst>
                                      </p:cBhvr>
                                      <p:tavLst>
                                        <p:tav tm="0">
                                          <p:val>
                                            <p:strVal val="1+#ppt_w/2"/>
                                          </p:val>
                                        </p:tav>
                                        <p:tav tm="100000">
                                          <p:val>
                                            <p:strVal val="#ppt_x"/>
                                          </p:val>
                                        </p:tav>
                                      </p:tavLst>
                                    </p:anim>
                                    <p:anim calcmode="lin" valueType="num">
                                      <p:cBhvr additive="base">
                                        <p:cTn id="14" dur="160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3000" fill="hold"/>
                                        <p:tgtEl>
                                          <p:spTgt spid="39"/>
                                        </p:tgtEl>
                                        <p:attrNameLst>
                                          <p:attrName>ppt_x</p:attrName>
                                        </p:attrNameLst>
                                      </p:cBhvr>
                                      <p:tavLst>
                                        <p:tav tm="0">
                                          <p:val>
                                            <p:strVal val="1+#ppt_w/2"/>
                                          </p:val>
                                        </p:tav>
                                        <p:tav tm="100000">
                                          <p:val>
                                            <p:strVal val="#ppt_x"/>
                                          </p:val>
                                        </p:tav>
                                      </p:tavLst>
                                    </p:anim>
                                    <p:anim calcmode="lin" valueType="num">
                                      <p:cBhvr additive="base">
                                        <p:cTn id="18" dur="130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5000" fill="hold"/>
                                        <p:tgtEl>
                                          <p:spTgt spid="44"/>
                                        </p:tgtEl>
                                        <p:attrNameLst>
                                          <p:attrName>ppt_x</p:attrName>
                                        </p:attrNameLst>
                                      </p:cBhvr>
                                      <p:tavLst>
                                        <p:tav tm="0">
                                          <p:val>
                                            <p:strVal val="0-#ppt_w/2"/>
                                          </p:val>
                                        </p:tav>
                                        <p:tav tm="100000">
                                          <p:val>
                                            <p:strVal val="#ppt_x"/>
                                          </p:val>
                                        </p:tav>
                                      </p:tavLst>
                                    </p:anim>
                                    <p:anim calcmode="lin" valueType="num">
                                      <p:cBhvr additive="base">
                                        <p:cTn id="22" dur="15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8000" fill="hold"/>
                                        <p:tgtEl>
                                          <p:spTgt spid="47"/>
                                        </p:tgtEl>
                                        <p:attrNameLst>
                                          <p:attrName>ppt_x</p:attrName>
                                        </p:attrNameLst>
                                      </p:cBhvr>
                                      <p:tavLst>
                                        <p:tav tm="0">
                                          <p:val>
                                            <p:strVal val="0-#ppt_w/2"/>
                                          </p:val>
                                        </p:tav>
                                        <p:tav tm="100000">
                                          <p:val>
                                            <p:strVal val="#ppt_x"/>
                                          </p:val>
                                        </p:tav>
                                      </p:tavLst>
                                    </p:anim>
                                    <p:anim calcmode="lin" valueType="num">
                                      <p:cBhvr additive="base">
                                        <p:cTn id="26"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2"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flipH="1">
            <a:off x="18288000" y="7715763"/>
            <a:ext cx="4267200" cy="2266438"/>
            <a:chOff x="-2312095" y="2265304"/>
            <a:chExt cx="2133600" cy="1133219"/>
          </a:xfrm>
        </p:grpSpPr>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itchFamily="18" charset="0"/>
                      <a:cs typeface="Times New Roman" pitchFamily="18" charset="0"/>
                    </a:rPr>
                    <a:t>D. </a:t>
                  </a:r>
                  <a14:m>
                    <m:oMath xmlns:m="http://schemas.openxmlformats.org/officeDocument/2006/math">
                      <m:r>
                        <a:rPr lang="en-US" sz="3600" b="1" i="0"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𝟗</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6000" b="1" i="1">
                              <a:solidFill>
                                <a:srgbClr val="0000FF"/>
                              </a:solidFill>
                              <a:effectLst/>
                              <a:latin typeface="Cambria Math"/>
                            </a:rPr>
                          </m:ctrlPr>
                        </m:sSupPr>
                        <m:e>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n-US" sz="3600" b="1" dirty="0">
                      <a:solidFill>
                        <a:srgbClr val="0000FF"/>
                      </a:solidFill>
                      <a:effectLst/>
                      <a:latin typeface="Times New Roman" panose="02020603050405020304" pitchFamily="18" charset="0"/>
                      <a:ea typeface="Calibri" panose="020F0502020204030204" pitchFamily="34" charset="0"/>
                    </a:rPr>
                    <a:t> </a:t>
                  </a:r>
                  <a:endParaRPr lang="en-US" sz="3600" b="1" dirty="0">
                    <a:solidFill>
                      <a:srgbClr val="C00000"/>
                    </a:solidFill>
                    <a:latin typeface="Times New Roman" pitchFamily="18" charset="0"/>
                    <a:cs typeface="Times New Roman" pitchFamily="18" charset="0"/>
                  </a:endParaRPr>
                </a:p>
              </p:txBody>
            </p:sp>
          </mc:Choice>
          <mc:Fallback xmlns="">
            <p:sp>
              <p:nvSpPr>
                <p:cNvPr id="3" name="Speech Bubble: Rectangle with Corners Rounded 2">
                  <a:extLst>
                    <a:ext uri="{FF2B5EF4-FFF2-40B4-BE49-F238E27FC236}">
                      <a16:creationId xmlns:a16="http://schemas.microsoft.com/office/drawing/2014/main" id="{C80D90BE-243B-4CC2-9897-DC2567470CDA}"/>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0"/>
                  <a:stretch>
                    <a:fillRect l="-3429" t="-1799"/>
                  </a:stretch>
                </a:blipFill>
                <a:ln>
                  <a:noFill/>
                </a:ln>
              </p:spPr>
              <p:txBody>
                <a:bodyPr/>
                <a:lstStyle/>
                <a:p>
                  <a:r>
                    <a:rPr lang="en-US">
                      <a:noFill/>
                    </a:rPr>
                    <a:t> </a:t>
                  </a:r>
                </a:p>
              </p:txBody>
            </p:sp>
          </mc:Fallback>
        </mc:AlternateContent>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042028" y="661302"/>
                <a:ext cx="7698769" cy="2308324"/>
              </a:xfrm>
              <a:prstGeom prst="rect">
                <a:avLst/>
              </a:prstGeom>
              <a:noFill/>
            </p:spPr>
            <p:txBody>
              <a:bodyPr wrap="square" rtlCol="0">
                <a:spAutoFit/>
              </a:bodyPr>
              <a:lstStyle/>
              <a:p>
                <a:r>
                  <a:rPr lang="fr-FR" sz="4800" dirty="0" err="1">
                    <a:latin typeface="Times New Roman" panose="02020603050405020304" pitchFamily="18" charset="0"/>
                    <a:cs typeface="Times New Roman" panose="02020603050405020304" pitchFamily="18" charset="0"/>
                  </a:rPr>
                  <a:t>Bán</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kính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của</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hình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cầu</a:t>
                </a:r>
                <a:r>
                  <a:rPr lang="fr-FR" sz="4800" dirty="0">
                    <a:latin typeface="Times New Roman" panose="02020603050405020304" pitchFamily="18" charset="0"/>
                    <a:cs typeface="Times New Roman" panose="02020603050405020304" pitchFamily="18" charset="0"/>
                  </a:rPr>
                  <a:t> là </a:t>
                </a:r>
                <a14:m>
                  <m:oMath xmlns:m="http://schemas.openxmlformats.org/officeDocument/2006/math">
                    <m:r>
                      <a:rPr lang="fr-FR" sz="4800" i="1">
                        <a:latin typeface="Cambria Math" panose="02040503050406030204" pitchFamily="18" charset="0"/>
                      </a:rPr>
                      <m:t>1</m:t>
                    </m:r>
                    <m:r>
                      <a:rPr lang="fr-FR" sz="4800" i="1">
                        <a:latin typeface="Cambria Math" panose="02040503050406030204" pitchFamily="18" charset="0"/>
                      </a:rPr>
                      <m:t>,</m:t>
                    </m:r>
                    <m:r>
                      <a:rPr lang="fr-FR" sz="4800" i="1">
                        <a:latin typeface="Cambria Math" panose="02040503050406030204" pitchFamily="18" charset="0"/>
                      </a:rPr>
                      <m:t>5</m:t>
                    </m:r>
                    <m:r>
                      <a:rPr lang="fr-FR" sz="4800" i="1">
                        <a:latin typeface="Cambria Math" panose="02040503050406030204" pitchFamily="18" charset="0"/>
                      </a:rPr>
                      <m:t>𝑐𝑚</m:t>
                    </m:r>
                  </m:oMath>
                </a14:m>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thì</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diện</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tích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của</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mặt</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cầu</a:t>
                </a:r>
                <a:r>
                  <a:rPr lang="fr-FR" sz="4800" dirty="0">
                    <a:latin typeface="Times New Roman" panose="02020603050405020304" pitchFamily="18" charset="0"/>
                    <a:cs typeface="Times New Roman" panose="02020603050405020304" pitchFamily="18" charset="0"/>
                  </a:rPr>
                  <a:t> là:</a:t>
                </a:r>
                <a:endParaRPr lang="en-US" sz="48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42028" y="661302"/>
                <a:ext cx="7698769" cy="2308324"/>
              </a:xfrm>
              <a:prstGeom prst="rect">
                <a:avLst/>
              </a:prstGeom>
              <a:blipFill>
                <a:blip r:embed="rId13"/>
                <a:stretch>
                  <a:fillRect l="-3642" t="-5805" b="-13193"/>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xmlns="" id="{EA94EE4C-DC84-4124-A9D4-9D6529BF4EDC}"/>
              </a:ext>
            </a:extLst>
          </p:cNvPr>
          <p:cNvGrpSpPr/>
          <p:nvPr/>
        </p:nvGrpSpPr>
        <p:grpSpPr>
          <a:xfrm flipH="1">
            <a:off x="10911840" y="628645"/>
            <a:ext cx="3108960" cy="1552578"/>
            <a:chOff x="-1732975" y="2265304"/>
            <a:chExt cx="1554480" cy="776289"/>
          </a:xfrm>
        </p:grpSpPr>
        <mc:AlternateContent xmlns:mc="http://schemas.openxmlformats.org/markup-compatibility/2006" xmlns:a14="http://schemas.microsoft.com/office/drawing/2010/main">
          <mc:Choice Requires="a14">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2800" b="1" dirty="0">
                      <a:solidFill>
                        <a:srgbClr val="FF0000"/>
                      </a:solidFill>
                      <a:latin typeface="Times New Roman" panose="02020603050405020304" pitchFamily="18" charset="0"/>
                      <a:cs typeface="Times New Roman" panose="02020603050405020304" pitchFamily="18" charset="0"/>
                    </a:rPr>
                    <a:t>D. </a:t>
                  </a:r>
                  <a14:m>
                    <m:oMath xmlns:m="http://schemas.openxmlformats.org/officeDocument/2006/math">
                      <m:r>
                        <a:rPr lang="en-US" sz="2800" b="1" i="0"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𝟗</m:t>
                      </m:r>
                      <m:r>
                        <a:rPr lang="en-US" sz="28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28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4800" b="1" i="1">
                              <a:solidFill>
                                <a:srgbClr val="0000FF"/>
                              </a:solidFill>
                              <a:effectLst/>
                              <a:latin typeface="Cambria Math"/>
                            </a:rPr>
                          </m:ctrlPr>
                        </m:sSupPr>
                        <m:e>
                          <m:r>
                            <a:rPr lang="en-US" sz="28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en-US" sz="28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n-US" sz="2800" b="1" dirty="0">
                      <a:solidFill>
                        <a:srgbClr val="0000FF"/>
                      </a:solidFill>
                      <a:effectLst/>
                      <a:latin typeface="Times New Roman" panose="02020603050405020304" pitchFamily="18" charset="0"/>
                      <a:ea typeface="Calibri" panose="020F0502020204030204" pitchFamily="34" charset="0"/>
                    </a:rPr>
                    <a:t> </a:t>
                  </a:r>
                  <a:endParaRPr lang="en-US" sz="2800" b="1" dirty="0">
                    <a:solidFill>
                      <a:srgbClr val="C00000"/>
                    </a:solidFill>
                    <a:latin typeface="Times New Roman" pitchFamily="18" charset="0"/>
                    <a:cs typeface="Times New Roman" pitchFamily="18" charset="0"/>
                  </a:endParaRPr>
                </a:p>
              </p:txBody>
            </p:sp>
          </mc:Choice>
          <mc:Fallback xmlns="">
            <p:sp>
              <p:nvSpPr>
                <p:cNvPr id="37" name="Speech Bubble: Rectangle with Corners Rounded 36">
                  <a:extLst>
                    <a:ext uri="{FF2B5EF4-FFF2-40B4-BE49-F238E27FC236}">
                      <a16:creationId xmlns:a16="http://schemas.microsoft.com/office/drawing/2014/main" id="{8464420B-B920-4317-BE91-1D08964D7B72}"/>
                    </a:ext>
                  </a:extLst>
                </p:cNvPr>
                <p:cNvSpPr>
                  <a:spLocks noRot="1" noChangeAspect="1" noMove="1" noResize="1" noEditPoints="1" noAdjustHandles="1" noChangeArrowheads="1" noChangeShapeType="1" noTextEdit="1"/>
                </p:cNvSpPr>
                <p:nvPr/>
              </p:nvSpPr>
              <p:spPr>
                <a:xfrm>
                  <a:off x="-1732975" y="2265304"/>
                  <a:ext cx="1554480" cy="274320"/>
                </a:xfrm>
                <a:prstGeom prst="wedgeRoundRectCallout">
                  <a:avLst>
                    <a:gd name="adj1" fmla="val -10241"/>
                    <a:gd name="adj2" fmla="val 172150"/>
                    <a:gd name="adj3" fmla="val 16667"/>
                  </a:avLst>
                </a:prstGeom>
                <a:blipFill>
                  <a:blip r:embed="rId14"/>
                  <a:stretch>
                    <a:fillRect l="-3137" t="-3500"/>
                  </a:stretch>
                </a:blipFill>
                <a:ln>
                  <a:noFill/>
                </a:ln>
              </p:spPr>
              <p:txBody>
                <a:bodyPr/>
                <a:lstStyle/>
                <a:p>
                  <a:r>
                    <a:rPr lang="en-US">
                      <a:noFill/>
                    </a:rPr>
                    <a:t> </a:t>
                  </a:r>
                </a:p>
              </p:txBody>
            </p:sp>
          </mc:Fallback>
        </mc:AlternateContent>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67200" y="4858263"/>
            <a:ext cx="4267200" cy="2266438"/>
            <a:chOff x="-2312095" y="2265304"/>
            <a:chExt cx="2133600" cy="1133219"/>
          </a:xfrm>
        </p:grpSpPr>
        <mc:AlternateContent xmlns:mc="http://schemas.openxmlformats.org/markup-compatibility/2006" xmlns:a14="http://schemas.microsoft.com/office/drawing/2010/main">
          <mc:Choice Requires="a14">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600" b="1" dirty="0">
                      <a:solidFill>
                        <a:srgbClr val="C00000"/>
                      </a:solidFill>
                      <a:latin typeface="Times New Roman" panose="02020603050405020304" pitchFamily="18" charset="0"/>
                      <a:cs typeface="Times New Roman" panose="02020603050405020304" pitchFamily="18" charset="0"/>
                    </a:rPr>
                    <a:t>A. </a:t>
                  </a:r>
                  <a14:m>
                    <m:oMath xmlns:m="http://schemas.openxmlformats.org/officeDocument/2006/math">
                      <m:r>
                        <a:rPr lang="en-US" sz="44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44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44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7200" b="1" i="1">
                              <a:solidFill>
                                <a:srgbClr val="0000FF"/>
                              </a:solidFill>
                              <a:effectLst/>
                              <a:latin typeface="Cambria Math"/>
                            </a:rPr>
                          </m:ctrlPr>
                        </m:sSupPr>
                        <m:e>
                          <m:r>
                            <a:rPr lang="en-US" sz="44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en-US" sz="44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n-US" sz="4400" b="1" dirty="0">
                      <a:solidFill>
                        <a:srgbClr val="0000FF"/>
                      </a:solidFill>
                      <a:effectLst/>
                      <a:latin typeface="Times New Roman" panose="02020603050405020304" pitchFamily="18" charset="0"/>
                      <a:ea typeface="Calibri" panose="020F0502020204030204" pitchFamily="34" charset="0"/>
                    </a:rPr>
                    <a:t> </a:t>
                  </a:r>
                  <a:endParaRPr lang="vi-VN" sz="36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40" name="Speech Bubble: Rectangle with Corners Rounded 39">
                  <a:extLst>
                    <a:ext uri="{FF2B5EF4-FFF2-40B4-BE49-F238E27FC236}">
                      <a16:creationId xmlns:a16="http://schemas.microsoft.com/office/drawing/2014/main" id="{2461C522-FF0F-436E-8533-BD3D2DC10B53}"/>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6"/>
                  <a:stretch>
                    <a:fillRect l="-3429"/>
                  </a:stretch>
                </a:blipFill>
                <a:ln>
                  <a:noFill/>
                </a:ln>
              </p:spPr>
              <p:txBody>
                <a:bodyPr/>
                <a:lstStyle/>
                <a:p>
                  <a:r>
                    <a:rPr lang="en-US">
                      <a:noFill/>
                    </a:rPr>
                    <a:t> </a:t>
                  </a:r>
                </a:p>
              </p:txBody>
            </p:sp>
          </mc:Fallback>
        </mc:AlternateContent>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288000" y="5467863"/>
            <a:ext cx="4267200" cy="2266438"/>
            <a:chOff x="-2312095" y="2265304"/>
            <a:chExt cx="2133600" cy="1133219"/>
          </a:xfrm>
        </p:grpSpPr>
        <mc:AlternateContent xmlns:mc="http://schemas.openxmlformats.org/markup-compatibility/2006" xmlns:a14="http://schemas.microsoft.com/office/drawing/2010/main">
          <mc:Choice Requires="a14">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itchFamily="18" charset="0"/>
                      <a:cs typeface="Times New Roman" pitchFamily="18" charset="0"/>
                    </a:rPr>
                    <a:t>B. </a:t>
                  </a:r>
                  <a14:m>
                    <m:oMath xmlns:m="http://schemas.openxmlformats.org/officeDocument/2006/math">
                      <m:r>
                        <a:rPr lang="en-US" sz="3600" b="1" i="0"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𝟏𝟎</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6000" b="1" i="1">
                              <a:solidFill>
                                <a:srgbClr val="0000FF"/>
                              </a:solidFill>
                              <a:effectLst/>
                              <a:latin typeface="Cambria Math"/>
                            </a:rPr>
                          </m:ctrlPr>
                        </m:sSupPr>
                        <m:e>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n-US" sz="3600" b="1" dirty="0">
                      <a:solidFill>
                        <a:srgbClr val="0000FF"/>
                      </a:solidFill>
                      <a:effectLst/>
                      <a:latin typeface="Times New Roman" panose="02020603050405020304" pitchFamily="18" charset="0"/>
                      <a:ea typeface="Calibri" panose="020F0502020204030204" pitchFamily="34" charset="0"/>
                    </a:rPr>
                    <a:t> </a:t>
                  </a:r>
                  <a:endParaRPr lang="en-US" sz="3600" b="1" dirty="0">
                    <a:solidFill>
                      <a:srgbClr val="C00000"/>
                    </a:solidFill>
                    <a:latin typeface="Times New Roman" pitchFamily="18" charset="0"/>
                    <a:cs typeface="Times New Roman" pitchFamily="18" charset="0"/>
                  </a:endParaRPr>
                </a:p>
              </p:txBody>
            </p:sp>
          </mc:Choice>
          <mc:Fallback xmlns="">
            <p:sp>
              <p:nvSpPr>
                <p:cNvPr id="45" name="Speech Bubble: Rectangle with Corners Rounded 44">
                  <a:extLst>
                    <a:ext uri="{FF2B5EF4-FFF2-40B4-BE49-F238E27FC236}">
                      <a16:creationId xmlns:a16="http://schemas.microsoft.com/office/drawing/2014/main" id="{FA301BAE-EABF-4823-A77C-08256DF60184}"/>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7"/>
                  <a:stretch>
                    <a:fillRect l="-3429" t="-1439"/>
                  </a:stretch>
                </a:blipFill>
                <a:ln>
                  <a:noFill/>
                </a:ln>
              </p:spPr>
              <p:txBody>
                <a:bodyPr/>
                <a:lstStyle/>
                <a:p>
                  <a:r>
                    <a:rPr lang="en-US">
                      <a:noFill/>
                    </a:rPr>
                    <a:t> </a:t>
                  </a:r>
                </a:p>
              </p:txBody>
            </p:sp>
          </mc:Fallback>
        </mc:AlternateContent>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a:off x="-4267200" y="7886701"/>
            <a:ext cx="4267200" cy="2266438"/>
            <a:chOff x="-2312095" y="2265304"/>
            <a:chExt cx="2133600" cy="1133219"/>
          </a:xfrm>
        </p:grpSpPr>
        <mc:AlternateContent xmlns:mc="http://schemas.openxmlformats.org/markup-compatibility/2006" xmlns:a14="http://schemas.microsoft.com/office/drawing/2010/main">
          <mc:Choice Requires="a14">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itchFamily="18" charset="0"/>
                      <a:cs typeface="Times New Roman" pitchFamily="18" charset="0"/>
                    </a:rPr>
                    <a:t>C. </a:t>
                  </a:r>
                  <a14:m>
                    <m:oMath xmlns:m="http://schemas.openxmlformats.org/officeDocument/2006/math">
                      <m:r>
                        <a:rPr lang="en-US" sz="3600" b="1" i="0"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𝝅</m:t>
                      </m:r>
                      <m:r>
                        <a:rPr lang="en-US" sz="3600" b="1" i="1" smtClean="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6000" b="1" i="1">
                              <a:solidFill>
                                <a:srgbClr val="0000FF"/>
                              </a:solidFill>
                              <a:effectLst/>
                              <a:latin typeface="Cambria Math"/>
                            </a:rPr>
                          </m:ctrlPr>
                        </m:sSupPr>
                        <m:e>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en-US" sz="3600" b="1"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n-US" sz="3600" b="1" dirty="0">
                      <a:solidFill>
                        <a:srgbClr val="0000FF"/>
                      </a:solidFill>
                      <a:effectLst/>
                      <a:latin typeface="Times New Roman" panose="02020603050405020304" pitchFamily="18" charset="0"/>
                      <a:ea typeface="Calibri" panose="020F0502020204030204" pitchFamily="34" charset="0"/>
                    </a:rPr>
                    <a:t> </a:t>
                  </a:r>
                  <a:endParaRPr lang="en-US" sz="3600" b="1" dirty="0">
                    <a:solidFill>
                      <a:srgbClr val="C00000"/>
                    </a:solidFill>
                    <a:latin typeface="Times New Roman" pitchFamily="18" charset="0"/>
                    <a:cs typeface="Times New Roman" pitchFamily="18" charset="0"/>
                  </a:endParaRPr>
                </a:p>
              </p:txBody>
            </p:sp>
          </mc:Choice>
          <mc:Fallback xmlns="">
            <p:sp>
              <p:nvSpPr>
                <p:cNvPr id="48" name="Speech Bubble: Rectangle with Corners Rounded 47">
                  <a:extLst>
                    <a:ext uri="{FF2B5EF4-FFF2-40B4-BE49-F238E27FC236}">
                      <a16:creationId xmlns:a16="http://schemas.microsoft.com/office/drawing/2014/main" id="{8759F8F5-EA73-4ECF-8396-C55219BE69C7}"/>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8"/>
                  <a:stretch>
                    <a:fillRect l="-3429" t="-1439"/>
                  </a:stretch>
                </a:blipFill>
                <a:ln>
                  <a:noFill/>
                </a:ln>
              </p:spPr>
              <p:txBody>
                <a:bodyPr/>
                <a:lstStyle/>
                <a:p>
                  <a:r>
                    <a:rPr lang="en-US">
                      <a:noFill/>
                    </a:rPr>
                    <a:t> </a:t>
                  </a:r>
                </a:p>
              </p:txBody>
            </p:sp>
          </mc:Fallback>
        </mc:AlternateContent>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mc:AlternateContent xmlns:mc="http://schemas.openxmlformats.org/markup-compatibility/2006" xmlns:a14="http://schemas.microsoft.com/office/drawing/2010/main">
        <mc:Choice Requires="a14">
          <p:sp>
            <p:nvSpPr>
              <p:cNvPr id="33" name="Object 32">
                <a:extLst>
                  <a:ext uri="{FF2B5EF4-FFF2-40B4-BE49-F238E27FC236}">
                    <a16:creationId xmlns:a16="http://schemas.microsoft.com/office/drawing/2014/main" xmlns="" id="{354A3578-9029-4B4A-94E1-FC9743385E7B}"/>
                  </a:ext>
                </a:extLst>
              </p:cNvPr>
              <p:cNvSpPr txBox="1"/>
              <p:nvPr/>
            </p:nvSpPr>
            <p:spPr>
              <a:xfrm>
                <a:off x="6318011" y="8737607"/>
                <a:ext cx="8522538" cy="1363662"/>
              </a:xfrm>
              <a:prstGeom prst="rect">
                <a:avLst/>
              </a:prstGeom>
              <a:solidFill>
                <a:srgbClr val="FFFF00"/>
              </a:solidFill>
            </p:spPr>
            <p:txBody>
              <a:bodyPr>
                <a:normAutofit fontScale="92500"/>
              </a:bodyPr>
              <a:lstStyle/>
              <a:p>
                <a:pPr/>
                <a14:m>
                  <m:oMathPara xmlns:m="http://schemas.openxmlformats.org/officeDocument/2006/math">
                    <m:oMathParaPr>
                      <m:jc m:val="center"/>
                    </m:oMathParaPr>
                    <m:oMath xmlns:m="http://schemas.openxmlformats.org/officeDocument/2006/math">
                      <m:r>
                        <a:rPr lang="en-US" sz="4800" i="1" smtClean="0">
                          <a:solidFill>
                            <a:srgbClr val="000000"/>
                          </a:solidFill>
                          <a:latin typeface="Cambria Math" panose="02040503050406030204" pitchFamily="18" charset="0"/>
                        </a:rPr>
                        <m:t>𝑆</m:t>
                      </m:r>
                      <m:r>
                        <a:rPr lang="en-US" sz="4800" i="1" smtClean="0">
                          <a:solidFill>
                            <a:srgbClr val="000000"/>
                          </a:solidFill>
                          <a:latin typeface="Cambria Math" panose="02040503050406030204" pitchFamily="18" charset="0"/>
                        </a:rPr>
                        <m:t>=</m:t>
                      </m:r>
                      <m:r>
                        <a:rPr lang="en-US" sz="4800" i="1" smtClean="0">
                          <a:solidFill>
                            <a:srgbClr val="000000"/>
                          </a:solidFill>
                          <a:latin typeface="Cambria Math" panose="02040503050406030204" pitchFamily="18" charset="0"/>
                        </a:rPr>
                        <m:t>4</m:t>
                      </m:r>
                      <m:r>
                        <a:rPr lang="en-US" sz="4800" i="1" smtClean="0">
                          <a:solidFill>
                            <a:srgbClr val="000000"/>
                          </a:solidFill>
                          <a:latin typeface="Cambria Math" panose="02040503050406030204" pitchFamily="18" charset="0"/>
                        </a:rPr>
                        <m:t>𝜋</m:t>
                      </m:r>
                      <m:sSup>
                        <m:sSupPr>
                          <m:ctrlPr>
                            <a:rPr lang="en-US" sz="4800" i="1">
                              <a:solidFill>
                                <a:srgbClr val="000000"/>
                              </a:solidFill>
                              <a:latin typeface="Cambria Math"/>
                            </a:rPr>
                          </m:ctrlPr>
                        </m:sSupPr>
                        <m:e>
                          <m:r>
                            <a:rPr lang="en-US" sz="4800" i="1">
                              <a:solidFill>
                                <a:srgbClr val="000000"/>
                              </a:solidFill>
                              <a:latin typeface="Cambria Math" panose="02040503050406030204" pitchFamily="18" charset="0"/>
                            </a:rPr>
                            <m:t>𝑟</m:t>
                          </m:r>
                        </m:e>
                        <m:sup>
                          <m:r>
                            <a:rPr lang="en-US" sz="4800" i="1">
                              <a:solidFill>
                                <a:srgbClr val="000000"/>
                              </a:solidFill>
                              <a:latin typeface="Cambria Math" panose="02040503050406030204" pitchFamily="18" charset="0"/>
                            </a:rPr>
                            <m:t>2</m:t>
                          </m:r>
                        </m:sup>
                      </m:sSup>
                      <m:r>
                        <a:rPr lang="en-US" sz="4800" i="1">
                          <a:solidFill>
                            <a:srgbClr val="000000"/>
                          </a:solidFill>
                          <a:latin typeface="Cambria Math" panose="02040503050406030204" pitchFamily="18" charset="0"/>
                        </a:rPr>
                        <m:t>=</m:t>
                      </m:r>
                      <m:r>
                        <a:rPr lang="en-US" sz="4800" i="1">
                          <a:solidFill>
                            <a:srgbClr val="000000"/>
                          </a:solidFill>
                          <a:latin typeface="Cambria Math" panose="02040503050406030204" pitchFamily="18" charset="0"/>
                        </a:rPr>
                        <m:t>4</m:t>
                      </m:r>
                      <m:r>
                        <a:rPr lang="en-US" sz="4800" i="1">
                          <a:solidFill>
                            <a:srgbClr val="000000"/>
                          </a:solidFill>
                          <a:latin typeface="Cambria Math" panose="02040503050406030204" pitchFamily="18" charset="0"/>
                        </a:rPr>
                        <m:t>.</m:t>
                      </m:r>
                      <m:r>
                        <a:rPr lang="en-US" sz="4800" i="0">
                          <a:solidFill>
                            <a:srgbClr val="000000"/>
                          </a:solidFill>
                          <a:latin typeface="Cambria Math" panose="02040503050406030204" pitchFamily="18" charset="0"/>
                        </a:rPr>
                        <m:t> </m:t>
                      </m:r>
                      <m:r>
                        <a:rPr lang="en-US" sz="4800" i="1">
                          <a:solidFill>
                            <a:srgbClr val="000000"/>
                          </a:solidFill>
                          <a:latin typeface="Cambria Math" panose="02040503050406030204" pitchFamily="18" charset="0"/>
                        </a:rPr>
                        <m:t>𝜋</m:t>
                      </m:r>
                      <m:r>
                        <a:rPr lang="en-US" sz="4800" i="1">
                          <a:solidFill>
                            <a:srgbClr val="000000"/>
                          </a:solidFill>
                          <a:latin typeface="Cambria Math" panose="02040503050406030204" pitchFamily="18" charset="0"/>
                        </a:rPr>
                        <m:t>.</m:t>
                      </m:r>
                      <m:r>
                        <a:rPr lang="en-US" sz="4800" i="0">
                          <a:solidFill>
                            <a:srgbClr val="000000"/>
                          </a:solidFill>
                          <a:latin typeface="Cambria Math" panose="02040503050406030204" pitchFamily="18" charset="0"/>
                        </a:rPr>
                        <m:t> </m:t>
                      </m:r>
                      <m:sSup>
                        <m:sSupPr>
                          <m:ctrlPr>
                            <a:rPr lang="en-US" sz="4800" i="1">
                              <a:solidFill>
                                <a:srgbClr val="000000"/>
                              </a:solidFill>
                              <a:latin typeface="Cambria Math"/>
                            </a:rPr>
                          </m:ctrlPr>
                        </m:sSupPr>
                        <m:e>
                          <m:r>
                            <a:rPr lang="en-US" sz="4800" i="1">
                              <a:solidFill>
                                <a:srgbClr val="000000"/>
                              </a:solidFill>
                              <a:latin typeface="Cambria Math" panose="02040503050406030204" pitchFamily="18" charset="0"/>
                            </a:rPr>
                            <m:t>1</m:t>
                          </m:r>
                          <m:r>
                            <a:rPr lang="en-US" sz="4800" b="0" i="1" smtClean="0">
                              <a:solidFill>
                                <a:srgbClr val="000000"/>
                              </a:solidFill>
                              <a:latin typeface="Cambria Math" panose="02040503050406030204" pitchFamily="18" charset="0"/>
                            </a:rPr>
                            <m:t>,</m:t>
                          </m:r>
                          <m:r>
                            <a:rPr lang="en-US" sz="4800" b="0" i="1" smtClean="0">
                              <a:solidFill>
                                <a:srgbClr val="000000"/>
                              </a:solidFill>
                              <a:latin typeface="Cambria Math" panose="02040503050406030204" pitchFamily="18" charset="0"/>
                            </a:rPr>
                            <m:t>5</m:t>
                          </m:r>
                        </m:e>
                        <m:sup>
                          <m:r>
                            <a:rPr lang="en-US" sz="4800" i="1">
                              <a:solidFill>
                                <a:srgbClr val="000000"/>
                              </a:solidFill>
                              <a:latin typeface="Cambria Math" panose="02040503050406030204" pitchFamily="18" charset="0"/>
                            </a:rPr>
                            <m:t>2</m:t>
                          </m:r>
                        </m:sup>
                      </m:sSup>
                      <m:r>
                        <a:rPr lang="en-US" sz="4800" i="1">
                          <a:solidFill>
                            <a:srgbClr val="000000"/>
                          </a:solidFill>
                          <a:latin typeface="Cambria Math" panose="02040503050406030204" pitchFamily="18" charset="0"/>
                        </a:rPr>
                        <m:t>=</m:t>
                      </m:r>
                      <m:r>
                        <a:rPr lang="en-US" sz="4800" b="0" i="1" smtClean="0">
                          <a:solidFill>
                            <a:srgbClr val="000000"/>
                          </a:solidFill>
                          <a:latin typeface="Cambria Math" panose="02040503050406030204" pitchFamily="18" charset="0"/>
                        </a:rPr>
                        <m:t>9</m:t>
                      </m:r>
                      <m:r>
                        <a:rPr lang="en-US" sz="4800" i="1">
                          <a:solidFill>
                            <a:srgbClr val="000000"/>
                          </a:solidFill>
                          <a:latin typeface="Cambria Math" panose="02040503050406030204" pitchFamily="18" charset="0"/>
                        </a:rPr>
                        <m:t>𝜋</m:t>
                      </m:r>
                      <m:d>
                        <m:dPr>
                          <m:ctrlPr>
                            <a:rPr lang="en-US" sz="4800" i="1">
                              <a:solidFill>
                                <a:srgbClr val="000000"/>
                              </a:solidFill>
                              <a:latin typeface="Cambria Math"/>
                            </a:rPr>
                          </m:ctrlPr>
                        </m:dPr>
                        <m:e>
                          <m:r>
                            <a:rPr lang="en-US" sz="4800" b="0" i="1" smtClean="0">
                              <a:solidFill>
                                <a:srgbClr val="000000"/>
                              </a:solidFill>
                              <a:latin typeface="Cambria Math" panose="02040503050406030204" pitchFamily="18" charset="0"/>
                            </a:rPr>
                            <m:t>𝑐</m:t>
                          </m:r>
                          <m:sSup>
                            <m:sSupPr>
                              <m:ctrlPr>
                                <a:rPr lang="en-US" sz="4800" i="1">
                                  <a:solidFill>
                                    <a:srgbClr val="000000"/>
                                  </a:solidFill>
                                  <a:latin typeface="Cambria Math"/>
                                </a:rPr>
                              </m:ctrlPr>
                            </m:sSupPr>
                            <m:e>
                              <m:r>
                                <a:rPr lang="en-US" sz="4800" i="1">
                                  <a:solidFill>
                                    <a:srgbClr val="000000"/>
                                  </a:solidFill>
                                  <a:latin typeface="Cambria Math" panose="02040503050406030204" pitchFamily="18" charset="0"/>
                                </a:rPr>
                                <m:t>𝑚</m:t>
                              </m:r>
                            </m:e>
                            <m:sup>
                              <m:r>
                                <a:rPr lang="en-US" sz="4800" i="1">
                                  <a:solidFill>
                                    <a:srgbClr val="000000"/>
                                  </a:solidFill>
                                  <a:latin typeface="Cambria Math" panose="02040503050406030204" pitchFamily="18" charset="0"/>
                                </a:rPr>
                                <m:t>2</m:t>
                              </m:r>
                            </m:sup>
                          </m:sSup>
                        </m:e>
                      </m:d>
                      <m:r>
                        <a:rPr lang="en-US" sz="4800" i="1">
                          <a:solidFill>
                            <a:srgbClr val="000000"/>
                          </a:solidFill>
                          <a:latin typeface="Cambria Math" panose="02040503050406030204" pitchFamily="18" charset="0"/>
                        </a:rPr>
                        <m:t>.</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33" name="Object 32">
                <a:extLst>
                  <a:ext uri="{FF2B5EF4-FFF2-40B4-BE49-F238E27FC236}">
                    <a16:creationId xmlns:a16="http://schemas.microsoft.com/office/drawing/2014/main" id="{354A3578-9029-4B4A-94E1-FC9743385E7B}"/>
                  </a:ext>
                </a:extLst>
              </p:cNvPr>
              <p:cNvSpPr txBox="1">
                <a:spLocks noRot="1" noChangeAspect="1" noMove="1" noResize="1" noEditPoints="1" noAdjustHandles="1" noChangeArrowheads="1" noChangeShapeType="1" noTextEdit="1"/>
              </p:cNvSpPr>
              <p:nvPr/>
            </p:nvSpPr>
            <p:spPr>
              <a:xfrm>
                <a:off x="6318011" y="8737607"/>
                <a:ext cx="8522538" cy="136366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27"/>
                                        </p:tgtEl>
                                      </p:cBhvr>
                                    </p:animEffect>
                                    <p:set>
                                      <p:cBhvr>
                                        <p:cTn id="44" dur="1" fill="hold">
                                          <p:stCondLst>
                                            <p:cond delay="24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
                                        <p:tgtEl>
                                          <p:spTgt spid="6"/>
                                        </p:tgtEl>
                                      </p:cBhvr>
                                    </p:animEffect>
                                    <p:set>
                                      <p:cBhvr>
                                        <p:cTn id="47" dur="1" fill="hold">
                                          <p:stCondLst>
                                            <p:cond delay="9"/>
                                          </p:stCondLst>
                                        </p:cTn>
                                        <p:tgtEl>
                                          <p:spTgt spid="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subTnLst>
                                    <p:audio>
                                      <p:cMediaNode>
                                        <p:cTn display="0" masterRel="sameClick">
                                          <p:stCondLst>
                                            <p:cond evt="begin" delay="0">
                                              <p:tn val="51"/>
                                            </p:cond>
                                          </p:stCondLst>
                                          <p:endCondLst>
                                            <p:cond evt="onStopAudio" delay="0">
                                              <p:tgtEl>
                                                <p:sldTgt/>
                                              </p:tgtEl>
                                            </p:cond>
                                          </p:endCondLst>
                                        </p:cTn>
                                        <p:tgtEl>
                                          <p:sndTgt r:embed="rId2" name="yeeh.wav"/>
                                        </p:tgtEl>
                                      </p:cMediaNode>
                                    </p:audio>
                                  </p:subTnLst>
                                </p:cTn>
                              </p:par>
                              <p:par>
                                <p:cTn id="54" presetID="32" presetClass="emph" presetSubtype="0" repeatCount="indefinite" fill="hold" nodeType="withEffect">
                                  <p:stCondLst>
                                    <p:cond delay="0"/>
                                  </p:stCondLst>
                                  <p:childTnLst>
                                    <p:animRot by="120000">
                                      <p:cBhvr>
                                        <p:cTn id="55" dur="50" fill="hold">
                                          <p:stCondLst>
                                            <p:cond delay="0"/>
                                          </p:stCondLst>
                                        </p:cTn>
                                        <p:tgtEl>
                                          <p:spTgt spid="36"/>
                                        </p:tgtEl>
                                        <p:attrNameLst>
                                          <p:attrName>r</p:attrName>
                                        </p:attrNameLst>
                                      </p:cBhvr>
                                    </p:animRot>
                                    <p:animRot by="-240000">
                                      <p:cBhvr>
                                        <p:cTn id="56" dur="100" fill="hold">
                                          <p:stCondLst>
                                            <p:cond delay="100"/>
                                          </p:stCondLst>
                                        </p:cTn>
                                        <p:tgtEl>
                                          <p:spTgt spid="36"/>
                                        </p:tgtEl>
                                        <p:attrNameLst>
                                          <p:attrName>r</p:attrName>
                                        </p:attrNameLst>
                                      </p:cBhvr>
                                    </p:animRot>
                                    <p:animRot by="240000">
                                      <p:cBhvr>
                                        <p:cTn id="57" dur="100" fill="hold">
                                          <p:stCondLst>
                                            <p:cond delay="200"/>
                                          </p:stCondLst>
                                        </p:cTn>
                                        <p:tgtEl>
                                          <p:spTgt spid="36"/>
                                        </p:tgtEl>
                                        <p:attrNameLst>
                                          <p:attrName>r</p:attrName>
                                        </p:attrNameLst>
                                      </p:cBhvr>
                                    </p:animRot>
                                    <p:animRot by="-240000">
                                      <p:cBhvr>
                                        <p:cTn id="58" dur="100" fill="hold">
                                          <p:stCondLst>
                                            <p:cond delay="300"/>
                                          </p:stCondLst>
                                        </p:cTn>
                                        <p:tgtEl>
                                          <p:spTgt spid="36"/>
                                        </p:tgtEl>
                                        <p:attrNameLst>
                                          <p:attrName>r</p:attrName>
                                        </p:attrNameLst>
                                      </p:cBhvr>
                                    </p:animRot>
                                    <p:animRot by="120000">
                                      <p:cBhvr>
                                        <p:cTn id="59"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39"/>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39"/>
                                        </p:tgtEl>
                                        <p:attrNameLst>
                                          <p:attrName>r</p:attrName>
                                        </p:attrNameLst>
                                      </p:cBhvr>
                                    </p:animRot>
                                    <p:animRot by="-240000">
                                      <p:cBhvr>
                                        <p:cTn id="65" dur="200" fill="hold">
                                          <p:stCondLst>
                                            <p:cond delay="200"/>
                                          </p:stCondLst>
                                        </p:cTn>
                                        <p:tgtEl>
                                          <p:spTgt spid="39"/>
                                        </p:tgtEl>
                                        <p:attrNameLst>
                                          <p:attrName>r</p:attrName>
                                        </p:attrNameLst>
                                      </p:cBhvr>
                                    </p:animRot>
                                    <p:animRot by="240000">
                                      <p:cBhvr>
                                        <p:cTn id="66" dur="200" fill="hold">
                                          <p:stCondLst>
                                            <p:cond delay="400"/>
                                          </p:stCondLst>
                                        </p:cTn>
                                        <p:tgtEl>
                                          <p:spTgt spid="39"/>
                                        </p:tgtEl>
                                        <p:attrNameLst>
                                          <p:attrName>r</p:attrName>
                                        </p:attrNameLst>
                                      </p:cBhvr>
                                    </p:animRot>
                                    <p:animRot by="-240000">
                                      <p:cBhvr>
                                        <p:cTn id="67" dur="200" fill="hold">
                                          <p:stCondLst>
                                            <p:cond delay="600"/>
                                          </p:stCondLst>
                                        </p:cTn>
                                        <p:tgtEl>
                                          <p:spTgt spid="39"/>
                                        </p:tgtEl>
                                        <p:attrNameLst>
                                          <p:attrName>r</p:attrName>
                                        </p:attrNameLst>
                                      </p:cBhvr>
                                    </p:animRot>
                                    <p:animRot by="120000">
                                      <p:cBhvr>
                                        <p:cTn id="68" dur="200" fill="hold">
                                          <p:stCondLst>
                                            <p:cond delay="800"/>
                                          </p:stCondLst>
                                        </p:cTn>
                                        <p:tgtEl>
                                          <p:spTgt spid="39"/>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Rot by="120000">
                                      <p:cBhvr>
                                        <p:cTn id="73" dur="100" fill="hold">
                                          <p:stCondLst>
                                            <p:cond delay="0"/>
                                          </p:stCondLst>
                                        </p:cTn>
                                        <p:tgtEl>
                                          <p:spTgt spid="44"/>
                                        </p:tgtEl>
                                        <p:attrNameLst>
                                          <p:attrName>r</p:attrName>
                                        </p:attrNameLst>
                                      </p:cBhvr>
                                    </p:animRot>
                                    <p:animRot by="-240000">
                                      <p:cBhvr>
                                        <p:cTn id="74" dur="200" fill="hold">
                                          <p:stCondLst>
                                            <p:cond delay="200"/>
                                          </p:stCondLst>
                                        </p:cTn>
                                        <p:tgtEl>
                                          <p:spTgt spid="44"/>
                                        </p:tgtEl>
                                        <p:attrNameLst>
                                          <p:attrName>r</p:attrName>
                                        </p:attrNameLst>
                                      </p:cBhvr>
                                    </p:animRot>
                                    <p:animRot by="240000">
                                      <p:cBhvr>
                                        <p:cTn id="75" dur="200" fill="hold">
                                          <p:stCondLst>
                                            <p:cond delay="400"/>
                                          </p:stCondLst>
                                        </p:cTn>
                                        <p:tgtEl>
                                          <p:spTgt spid="44"/>
                                        </p:tgtEl>
                                        <p:attrNameLst>
                                          <p:attrName>r</p:attrName>
                                        </p:attrNameLst>
                                      </p:cBhvr>
                                    </p:animRot>
                                    <p:animRot by="-240000">
                                      <p:cBhvr>
                                        <p:cTn id="76" dur="200" fill="hold">
                                          <p:stCondLst>
                                            <p:cond delay="600"/>
                                          </p:stCondLst>
                                        </p:cTn>
                                        <p:tgtEl>
                                          <p:spTgt spid="44"/>
                                        </p:tgtEl>
                                        <p:attrNameLst>
                                          <p:attrName>r</p:attrName>
                                        </p:attrNameLst>
                                      </p:cBhvr>
                                    </p:animRot>
                                    <p:animRot by="120000">
                                      <p:cBhvr>
                                        <p:cTn id="77" dur="200" fill="hold">
                                          <p:stCondLst>
                                            <p:cond delay="800"/>
                                          </p:stCondLst>
                                        </p:cTn>
                                        <p:tgtEl>
                                          <p:spTgt spid="44"/>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47"/>
                    </p:tgtEl>
                  </p:cond>
                </p:stCondLst>
                <p:endSync evt="end" delay="0">
                  <p:rtn val="all"/>
                </p:endSync>
                <p:childTnLst>
                  <p:par>
                    <p:cTn id="79" fill="hold">
                      <p:stCondLst>
                        <p:cond delay="0"/>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47"/>
                                        </p:tgtEl>
                                        <p:attrNameLst>
                                          <p:attrName>r</p:attrName>
                                        </p:attrNameLst>
                                      </p:cBhvr>
                                    </p:animRot>
                                    <p:animRot by="-240000">
                                      <p:cBhvr>
                                        <p:cTn id="83" dur="200" fill="hold">
                                          <p:stCondLst>
                                            <p:cond delay="200"/>
                                          </p:stCondLst>
                                        </p:cTn>
                                        <p:tgtEl>
                                          <p:spTgt spid="47"/>
                                        </p:tgtEl>
                                        <p:attrNameLst>
                                          <p:attrName>r</p:attrName>
                                        </p:attrNameLst>
                                      </p:cBhvr>
                                    </p:animRot>
                                    <p:animRot by="240000">
                                      <p:cBhvr>
                                        <p:cTn id="84" dur="200" fill="hold">
                                          <p:stCondLst>
                                            <p:cond delay="400"/>
                                          </p:stCondLst>
                                        </p:cTn>
                                        <p:tgtEl>
                                          <p:spTgt spid="47"/>
                                        </p:tgtEl>
                                        <p:attrNameLst>
                                          <p:attrName>r</p:attrName>
                                        </p:attrNameLst>
                                      </p:cBhvr>
                                    </p:animRot>
                                    <p:animRot by="-240000">
                                      <p:cBhvr>
                                        <p:cTn id="85" dur="200" fill="hold">
                                          <p:stCondLst>
                                            <p:cond delay="600"/>
                                          </p:stCondLst>
                                        </p:cTn>
                                        <p:tgtEl>
                                          <p:spTgt spid="47"/>
                                        </p:tgtEl>
                                        <p:attrNameLst>
                                          <p:attrName>r</p:attrName>
                                        </p:attrNameLst>
                                      </p:cBhvr>
                                    </p:animRot>
                                    <p:animRot by="120000">
                                      <p:cBhvr>
                                        <p:cTn id="86" dur="200" fill="hold">
                                          <p:stCondLst>
                                            <p:cond delay="800"/>
                                          </p:stCondLst>
                                        </p:cTn>
                                        <p:tgtEl>
                                          <p:spTgt spid="47"/>
                                        </p:tgtEl>
                                        <p:attrNameLst>
                                          <p:attrName>r</p:attrName>
                                        </p:attrNameLst>
                                      </p:cBhvr>
                                    </p:animRot>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a:off x="-4419600" y="4530609"/>
            <a:ext cx="4419600" cy="2266438"/>
            <a:chOff x="-2388295" y="2265304"/>
            <a:chExt cx="2209800" cy="1133219"/>
          </a:xfrm>
        </p:grpSpPr>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88295" y="2265304"/>
                  <a:ext cx="2209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itchFamily="18" charset="0"/>
                      <a:cs typeface="Times New Roman" panose="02020603050405020304" pitchFamily="18" charset="0"/>
                    </a:rPr>
                    <a:t>A. </a:t>
                  </a:r>
                  <a14:m>
                    <m:oMath xmlns:m="http://schemas.openxmlformats.org/officeDocument/2006/math">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36</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400" i="1">
                              <a:solidFill>
                                <a:srgbClr val="FF0000"/>
                              </a:solidFill>
                              <a:effectLst/>
                              <a:latin typeface="Cambria Math"/>
                            </a:rPr>
                          </m:ctrlPr>
                        </m:sSupPr>
                        <m:e>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1800" dirty="0">
                      <a:solidFill>
                        <a:srgbClr val="002060"/>
                      </a:solidFill>
                      <a:effectLst/>
                      <a:latin typeface="Times New Roman" panose="02020603050405020304" pitchFamily="18" charset="0"/>
                      <a:ea typeface="Calibri" panose="020F0502020204030204" pitchFamily="34" charset="0"/>
                    </a:rPr>
                    <a:t>.</a:t>
                  </a:r>
                  <a:endParaRPr lang="en-US" sz="3600" b="1" dirty="0">
                    <a:solidFill>
                      <a:srgbClr val="C00000"/>
                    </a:solidFill>
                    <a:latin typeface="Times New Roman" pitchFamily="18" charset="0"/>
                    <a:cs typeface="Times New Roman" panose="02020603050405020304" pitchFamily="18" charset="0"/>
                  </a:endParaRPr>
                </a:p>
              </p:txBody>
            </p:sp>
          </mc:Choice>
          <mc:Fallback xmlns="">
            <p:sp>
              <p:nvSpPr>
                <p:cNvPr id="3" name="Speech Bubble: Rectangle with Corners Rounded 2">
                  <a:extLst>
                    <a:ext uri="{FF2B5EF4-FFF2-40B4-BE49-F238E27FC236}">
                      <a16:creationId xmlns:a16="http://schemas.microsoft.com/office/drawing/2014/main" id="{C80D90BE-243B-4CC2-9897-DC2567470CDA}"/>
                    </a:ext>
                  </a:extLst>
                </p:cNvPr>
                <p:cNvSpPr>
                  <a:spLocks noRot="1" noChangeAspect="1" noMove="1" noResize="1" noEditPoints="1" noAdjustHandles="1" noChangeArrowheads="1" noChangeShapeType="1" noTextEdit="1"/>
                </p:cNvSpPr>
                <p:nvPr/>
              </p:nvSpPr>
              <p:spPr>
                <a:xfrm>
                  <a:off x="-2388295" y="2265304"/>
                  <a:ext cx="2209800" cy="382646"/>
                </a:xfrm>
                <a:prstGeom prst="wedgeRoundRectCallout">
                  <a:avLst>
                    <a:gd name="adj1" fmla="val -10241"/>
                    <a:gd name="adj2" fmla="val 172150"/>
                    <a:gd name="adj3" fmla="val 16667"/>
                  </a:avLst>
                </a:prstGeom>
                <a:blipFill>
                  <a:blip r:embed="rId10"/>
                  <a:stretch>
                    <a:fillRect l="-3310"/>
                  </a:stretch>
                </a:blipFill>
                <a:ln>
                  <a:noFill/>
                </a:ln>
              </p:spPr>
              <p:txBody>
                <a:bodyPr/>
                <a:lstStyle/>
                <a:p>
                  <a:r>
                    <a:rPr lang="en-US">
                      <a:noFill/>
                    </a:rPr>
                    <a:t> </a:t>
                  </a:r>
                </a:p>
              </p:txBody>
            </p:sp>
          </mc:Fallback>
        </mc:AlternateContent>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814056" y="1005869"/>
                <a:ext cx="8229600" cy="156966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Cho hình cầu có đường kính </a:t>
                </a:r>
                <a14:m>
                  <m:oMath xmlns:m="http://schemas.openxmlformats.org/officeDocument/2006/math">
                    <m:r>
                      <a:rPr lang="en-US" sz="4800" i="1">
                        <a:latin typeface="Cambria Math" panose="02040503050406030204" pitchFamily="18" charset="0"/>
                      </a:rPr>
                      <m:t>𝑑</m:t>
                    </m:r>
                    <m:r>
                      <a:rPr lang="en-US" sz="4800" i="1">
                        <a:latin typeface="Cambria Math" panose="02040503050406030204" pitchFamily="18" charset="0"/>
                      </a:rPr>
                      <m:t>=</m:t>
                    </m:r>
                    <m:r>
                      <a:rPr lang="en-US" sz="4800" i="1">
                        <a:latin typeface="Cambria Math" panose="02040503050406030204" pitchFamily="18" charset="0"/>
                      </a:rPr>
                      <m:t>6</m:t>
                    </m:r>
                    <m:r>
                      <a:rPr lang="en-US" sz="4800" i="1">
                        <a:latin typeface="Cambria Math" panose="02040503050406030204" pitchFamily="18" charset="0"/>
                      </a:rPr>
                      <m:t>𝑐𝑚</m:t>
                    </m:r>
                  </m:oMath>
                </a14:m>
                <a:r>
                  <a:rPr lang="en-US" sz="4800" dirty="0">
                    <a:latin typeface="Times New Roman" panose="02020603050405020304" pitchFamily="18" charset="0"/>
                    <a:cs typeface="Times New Roman" panose="02020603050405020304" pitchFamily="18" charset="0"/>
                  </a:rPr>
                  <a:t>. Diện tích mặt cầu là.</a:t>
                </a:r>
              </a:p>
            </p:txBody>
          </p:sp>
        </mc:Choice>
        <mc:Fallback xmlns="">
          <p:sp>
            <p:nvSpPr>
              <p:cNvPr id="7" name="TextBox 6"/>
              <p:cNvSpPr txBox="1">
                <a:spLocks noRot="1" noChangeAspect="1" noMove="1" noResize="1" noEditPoints="1" noAdjustHandles="1" noChangeArrowheads="1" noChangeShapeType="1" noTextEdit="1"/>
              </p:cNvSpPr>
              <p:nvPr/>
            </p:nvSpPr>
            <p:spPr>
              <a:xfrm>
                <a:off x="814056" y="1005869"/>
                <a:ext cx="8229600" cy="1569660"/>
              </a:xfrm>
              <a:prstGeom prst="rect">
                <a:avLst/>
              </a:prstGeom>
              <a:blipFill>
                <a:blip r:embed="rId13"/>
                <a:stretch>
                  <a:fillRect l="-3407" t="-8560" b="-20233"/>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xmlns="" id="{EA94EE4C-DC84-4124-A9D4-9D6529BF4EDC}"/>
              </a:ext>
            </a:extLst>
          </p:cNvPr>
          <p:cNvGrpSpPr/>
          <p:nvPr/>
        </p:nvGrpSpPr>
        <p:grpSpPr>
          <a:xfrm flipH="1">
            <a:off x="10754326" y="628645"/>
            <a:ext cx="3571272" cy="1552578"/>
            <a:chOff x="-1885374" y="2265304"/>
            <a:chExt cx="1785636" cy="776289"/>
          </a:xfrm>
        </p:grpSpPr>
        <mc:AlternateContent xmlns:mc="http://schemas.openxmlformats.org/markup-compatibility/2006" xmlns:a14="http://schemas.microsoft.com/office/drawing/2010/main">
          <mc:Choice Requires="a14">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885374" y="2265304"/>
                  <a:ext cx="1785636"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40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a:rPr lang="en-US" sz="40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36</m:t>
                      </m:r>
                      <m:r>
                        <a:rPr lang="en-US" sz="40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srgbClr val="FF0000"/>
                              </a:solidFill>
                              <a:effectLst/>
                              <a:latin typeface="Cambria Math"/>
                            </a:rPr>
                          </m:ctrlPr>
                        </m:sSupPr>
                        <m:e>
                          <m:r>
                            <a:rPr lang="en-US" sz="4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b="1" dirty="0">
                    <a:solidFill>
                      <a:srgbClr val="C00000"/>
                    </a:solidFill>
                    <a:latin typeface="Times New Roman" pitchFamily="18" charset="0"/>
                    <a:cs typeface="Times New Roman" pitchFamily="18" charset="0"/>
                  </a:endParaRPr>
                </a:p>
              </p:txBody>
            </p:sp>
          </mc:Choice>
          <mc:Fallback xmlns="">
            <p:sp>
              <p:nvSpPr>
                <p:cNvPr id="37" name="Speech Bubble: Rectangle with Corners Rounded 36">
                  <a:extLst>
                    <a:ext uri="{FF2B5EF4-FFF2-40B4-BE49-F238E27FC236}">
                      <a16:creationId xmlns:a16="http://schemas.microsoft.com/office/drawing/2014/main" id="{8464420B-B920-4317-BE91-1D08964D7B72}"/>
                    </a:ext>
                  </a:extLst>
                </p:cNvPr>
                <p:cNvSpPr>
                  <a:spLocks noRot="1" noChangeAspect="1" noMove="1" noResize="1" noEditPoints="1" noAdjustHandles="1" noChangeArrowheads="1" noChangeShapeType="1" noTextEdit="1"/>
                </p:cNvSpPr>
                <p:nvPr/>
              </p:nvSpPr>
              <p:spPr>
                <a:xfrm>
                  <a:off x="-1885374" y="2265304"/>
                  <a:ext cx="1785636" cy="274320"/>
                </a:xfrm>
                <a:prstGeom prst="wedgeRoundRectCallout">
                  <a:avLst>
                    <a:gd name="adj1" fmla="val -10241"/>
                    <a:gd name="adj2" fmla="val 172150"/>
                    <a:gd name="adj3" fmla="val 16667"/>
                  </a:avLst>
                </a:prstGeom>
                <a:blipFill>
                  <a:blip r:embed="rId14"/>
                  <a:stretch>
                    <a:fillRect t="-14500"/>
                  </a:stretch>
                </a:blipFill>
                <a:ln>
                  <a:noFill/>
                </a:ln>
              </p:spPr>
              <p:txBody>
                <a:bodyPr/>
                <a:lstStyle/>
                <a:p>
                  <a:r>
                    <a:rPr lang="en-US">
                      <a:noFill/>
                    </a:rPr>
                    <a:t> </a:t>
                  </a:r>
                </a:p>
              </p:txBody>
            </p:sp>
          </mc:Fallback>
        </mc:AlternateContent>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67200" y="7734301"/>
            <a:ext cx="4267200" cy="2266438"/>
            <a:chOff x="-2312095" y="2265304"/>
            <a:chExt cx="2133600" cy="1133219"/>
          </a:xfrm>
        </p:grpSpPr>
        <mc:AlternateContent xmlns:mc="http://schemas.openxmlformats.org/markup-compatibility/2006" xmlns:a14="http://schemas.microsoft.com/office/drawing/2010/main">
          <mc:Choice Requires="a14">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r>
                        <a:rPr lang="en-US" sz="4400" i="1">
                          <a:solidFill>
                            <a:srgbClr val="FF0000"/>
                          </a:solidFill>
                          <a:latin typeface="Cambria Math" panose="02040503050406030204" pitchFamily="18" charset="0"/>
                          <a:cs typeface="Times New Roman" panose="02020603050405020304" pitchFamily="18" charset="0"/>
                        </a:rPr>
                        <m:t>1</m:t>
                      </m:r>
                      <m:r>
                        <a:rPr lang="en-US" sz="4400" b="0" i="1" smtClean="0">
                          <a:solidFill>
                            <a:srgbClr val="FF0000"/>
                          </a:solidFill>
                          <a:latin typeface="Cambria Math" panose="02040503050406030204" pitchFamily="18" charset="0"/>
                          <a:cs typeface="Times New Roman" panose="02020603050405020304" pitchFamily="18" charset="0"/>
                        </a:rPr>
                        <m:t>2</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400" i="1">
                              <a:solidFill>
                                <a:srgbClr val="FF0000"/>
                              </a:solidFill>
                              <a:effectLst/>
                              <a:latin typeface="Cambria Math"/>
                            </a:rPr>
                          </m:ctrlPr>
                        </m:sSupPr>
                        <m:e>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b="1" dirty="0">
                    <a:solidFill>
                      <a:srgbClr val="C00000"/>
                    </a:solidFill>
                    <a:latin typeface="Times New Roman" pitchFamily="18" charset="0"/>
                    <a:cs typeface="Times New Roman" pitchFamily="18" charset="0"/>
                  </a:endParaRPr>
                </a:p>
              </p:txBody>
            </p:sp>
          </mc:Choice>
          <mc:Fallback xmlns="">
            <p:sp>
              <p:nvSpPr>
                <p:cNvPr id="40" name="Speech Bubble: Rectangle with Corners Rounded 39">
                  <a:extLst>
                    <a:ext uri="{FF2B5EF4-FFF2-40B4-BE49-F238E27FC236}">
                      <a16:creationId xmlns:a16="http://schemas.microsoft.com/office/drawing/2014/main" id="{2461C522-FF0F-436E-8533-BD3D2DC10B53}"/>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6"/>
                  <a:stretch>
                    <a:fillRect l="-3429"/>
                  </a:stretch>
                </a:blipFill>
                <a:ln>
                  <a:noFill/>
                </a:ln>
              </p:spPr>
              <p:txBody>
                <a:bodyPr/>
                <a:lstStyle/>
                <a:p>
                  <a:r>
                    <a:rPr lang="en-US">
                      <a:noFill/>
                    </a:rPr>
                    <a:t> </a:t>
                  </a:r>
                </a:p>
              </p:txBody>
            </p:sp>
          </mc:Fallback>
        </mc:AlternateContent>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288000" y="5163063"/>
            <a:ext cx="4267200" cy="2266438"/>
            <a:chOff x="-2312095" y="2265304"/>
            <a:chExt cx="2133600" cy="1133219"/>
          </a:xfrm>
        </p:grpSpPr>
        <mc:AlternateContent xmlns:mc="http://schemas.openxmlformats.org/markup-compatibility/2006" xmlns:a14="http://schemas.microsoft.com/office/drawing/2010/main">
          <mc:Choice Requires="a14">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D. </a:t>
                  </a:r>
                  <a14:m>
                    <m:oMath xmlns:m="http://schemas.openxmlformats.org/officeDocument/2006/math">
                      <m:r>
                        <a:rPr lang="en-US" sz="4400" i="1">
                          <a:solidFill>
                            <a:srgbClr val="FF0000"/>
                          </a:solidFill>
                          <a:latin typeface="Cambria Math" panose="02040503050406030204" pitchFamily="18" charset="0"/>
                          <a:cs typeface="Times New Roman" panose="02020603050405020304" pitchFamily="18" charset="0"/>
                        </a:rPr>
                        <m:t>9</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400" i="1">
                              <a:solidFill>
                                <a:srgbClr val="FF0000"/>
                              </a:solidFill>
                              <a:effectLst/>
                              <a:latin typeface="Cambria Math"/>
                            </a:rPr>
                          </m:ctrlPr>
                        </m:sSupPr>
                        <m:e>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b="1" dirty="0">
                    <a:solidFill>
                      <a:srgbClr val="C00000"/>
                    </a:solidFill>
                    <a:latin typeface="Times New Roman" pitchFamily="18" charset="0"/>
                    <a:cs typeface="Times New Roman" pitchFamily="18" charset="0"/>
                  </a:endParaRPr>
                </a:p>
              </p:txBody>
            </p:sp>
          </mc:Choice>
          <mc:Fallback xmlns="">
            <p:sp>
              <p:nvSpPr>
                <p:cNvPr id="45" name="Speech Bubble: Rectangle with Corners Rounded 44">
                  <a:extLst>
                    <a:ext uri="{FF2B5EF4-FFF2-40B4-BE49-F238E27FC236}">
                      <a16:creationId xmlns:a16="http://schemas.microsoft.com/office/drawing/2014/main" id="{FA301BAE-EABF-4823-A77C-08256DF60184}"/>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7"/>
                  <a:stretch>
                    <a:fillRect l="-3429"/>
                  </a:stretch>
                </a:blipFill>
                <a:ln>
                  <a:noFill/>
                </a:ln>
              </p:spPr>
              <p:txBody>
                <a:bodyPr/>
                <a:lstStyle/>
                <a:p>
                  <a:r>
                    <a:rPr lang="en-US">
                      <a:noFill/>
                    </a:rPr>
                    <a:t> </a:t>
                  </a:r>
                </a:p>
              </p:txBody>
            </p:sp>
          </mc:Fallback>
        </mc:AlternateContent>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flipH="1">
            <a:off x="18288000" y="7715763"/>
            <a:ext cx="4267200" cy="2266438"/>
            <a:chOff x="-2312095" y="2265304"/>
            <a:chExt cx="2133600" cy="1133219"/>
          </a:xfrm>
        </p:grpSpPr>
        <mc:AlternateContent xmlns:mc="http://schemas.openxmlformats.org/markup-compatibility/2006" xmlns:a14="http://schemas.microsoft.com/office/drawing/2010/main">
          <mc:Choice Requires="a14">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36</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𝑐𝑚</m:t>
                      </m:r>
                      <m:r>
                        <a:rPr lang="en-US" sz="4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b="1" dirty="0">
                    <a:solidFill>
                      <a:srgbClr val="C00000"/>
                    </a:solidFill>
                    <a:latin typeface="Times New Roman" pitchFamily="18" charset="0"/>
                    <a:cs typeface="Times New Roman" pitchFamily="18" charset="0"/>
                  </a:endParaRPr>
                </a:p>
              </p:txBody>
            </p:sp>
          </mc:Choice>
          <mc:Fallback xmlns="">
            <p:sp>
              <p:nvSpPr>
                <p:cNvPr id="48" name="Speech Bubble: Rectangle with Corners Rounded 47">
                  <a:extLst>
                    <a:ext uri="{FF2B5EF4-FFF2-40B4-BE49-F238E27FC236}">
                      <a16:creationId xmlns:a16="http://schemas.microsoft.com/office/drawing/2014/main" id="{8759F8F5-EA73-4ECF-8396-C55219BE69C7}"/>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8"/>
                  <a:stretch>
                    <a:fillRect l="-3429"/>
                  </a:stretch>
                </a:blipFill>
                <a:ln>
                  <a:noFill/>
                </a:ln>
              </p:spPr>
              <p:txBody>
                <a:bodyPr/>
                <a:lstStyle/>
                <a:p>
                  <a:r>
                    <a:rPr lang="en-US">
                      <a:noFill/>
                    </a:rPr>
                    <a:t> </a:t>
                  </a:r>
                </a:p>
              </p:txBody>
            </p:sp>
          </mc:Fallback>
        </mc:AlternateContent>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F8CA9DA0-3806-47D5-A9CF-70A2C1587B7B}"/>
                  </a:ext>
                </a:extLst>
              </p:cNvPr>
              <p:cNvSpPr txBox="1"/>
              <p:nvPr/>
            </p:nvSpPr>
            <p:spPr>
              <a:xfrm>
                <a:off x="3668479" y="7579968"/>
                <a:ext cx="13560878" cy="1578381"/>
              </a:xfrm>
              <a:prstGeom prst="rect">
                <a:avLst/>
              </a:prstGeom>
              <a:solidFill>
                <a:srgbClr val="FFFF00"/>
              </a:solidFill>
            </p:spPr>
            <p:txBody>
              <a:bodyPr wrap="square">
                <a:spAutoFit/>
              </a:bodyPr>
              <a:lstStyle/>
              <a:p>
                <a:r>
                  <a:rPr lang="en-US" sz="4000" dirty="0">
                    <a:solidFill>
                      <a:srgbClr val="002060"/>
                    </a:solidFill>
                    <a:effectLst/>
                    <a:latin typeface="Times New Roman" panose="02020603050405020304" pitchFamily="18" charset="0"/>
                    <a:ea typeface="Times New Roman" panose="02020603050405020304" pitchFamily="18" charset="0"/>
                  </a:rPr>
                  <a:t>Vì đường kính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rPr>
                      <m:t>𝑑</m:t>
                    </m:r>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6​</m:t>
                    </m:r>
                    <m:r>
                      <a:rPr lang="en-US" sz="4000" i="1">
                        <a:solidFill>
                          <a:srgbClr val="002060"/>
                        </a:solidFill>
                        <a:effectLst/>
                        <a:latin typeface="Cambria Math" panose="02040503050406030204" pitchFamily="18" charset="0"/>
                        <a:ea typeface="Times New Roman" panose="02020603050405020304" pitchFamily="18" charset="0"/>
                      </a:rPr>
                      <m:t>𝑐𝑚</m:t>
                    </m:r>
                  </m:oMath>
                </a14:m>
                <a:r>
                  <a:rPr lang="en-US" sz="4000" dirty="0">
                    <a:solidFill>
                      <a:srgbClr val="002060"/>
                    </a:solidFill>
                    <a:effectLst/>
                    <a:latin typeface="Times New Roman" panose="02020603050405020304" pitchFamily="18" charset="0"/>
                    <a:ea typeface="Times New Roman" panose="02020603050405020304" pitchFamily="18" charset="0"/>
                  </a:rPr>
                  <a:t> nên bán kính hình cầu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rPr>
                      <m:t>𝑅</m:t>
                    </m:r>
                    <m:r>
                      <a:rPr lang="en-US" sz="4000" i="1">
                        <a:solidFill>
                          <a:srgbClr val="002060"/>
                        </a:solidFill>
                        <a:effectLst/>
                        <a:latin typeface="Cambria Math" panose="02040503050406030204" pitchFamily="18" charset="0"/>
                        <a:ea typeface="Times New Roman" panose="02020603050405020304" pitchFamily="18" charset="0"/>
                      </a:rPr>
                      <m:t>=</m:t>
                    </m:r>
                    <m:f>
                      <m:fPr>
                        <m:ctrlPr>
                          <a:rPr lang="en-US" sz="4000" i="1">
                            <a:solidFill>
                              <a:srgbClr val="002060"/>
                            </a:solidFill>
                            <a:effectLst/>
                            <a:latin typeface="Cambria Math"/>
                            <a:ea typeface="Times New Roman" panose="02020603050405020304" pitchFamily="18" charset="0"/>
                          </a:rPr>
                        </m:ctrlPr>
                      </m:fPr>
                      <m:num>
                        <m:r>
                          <a:rPr lang="en-US" sz="4000" i="1">
                            <a:solidFill>
                              <a:srgbClr val="002060"/>
                            </a:solidFill>
                            <a:effectLst/>
                            <a:latin typeface="Cambria Math" panose="02040503050406030204" pitchFamily="18" charset="0"/>
                            <a:ea typeface="Times New Roman" panose="02020603050405020304" pitchFamily="18" charset="0"/>
                          </a:rPr>
                          <m:t>6</m:t>
                        </m:r>
                      </m:num>
                      <m:den>
                        <m:r>
                          <a:rPr lang="en-US" sz="4000" i="1">
                            <a:solidFill>
                              <a:srgbClr val="002060"/>
                            </a:solidFill>
                            <a:effectLst/>
                            <a:latin typeface="Cambria Math" panose="02040503050406030204" pitchFamily="18" charset="0"/>
                            <a:ea typeface="Times New Roman" panose="02020603050405020304" pitchFamily="18" charset="0"/>
                          </a:rPr>
                          <m:t>2</m:t>
                        </m:r>
                      </m:den>
                    </m:f>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3​​</m:t>
                    </m:r>
                    <m:r>
                      <a:rPr lang="en-US" sz="4000" i="1">
                        <a:solidFill>
                          <a:srgbClr val="002060"/>
                        </a:solidFill>
                        <a:effectLst/>
                        <a:latin typeface="Cambria Math" panose="02040503050406030204" pitchFamily="18" charset="0"/>
                        <a:ea typeface="Times New Roman" panose="02020603050405020304" pitchFamily="18" charset="0"/>
                      </a:rPr>
                      <m:t>𝑐𝑚</m:t>
                    </m:r>
                  </m:oMath>
                </a14:m>
                <a:r>
                  <a:rPr lang="en-US" sz="4000" dirty="0">
                    <a:solidFill>
                      <a:srgbClr val="002060"/>
                    </a:solidFill>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2060"/>
                    </a:solidFill>
                    <a:effectLst/>
                    <a:latin typeface="Times New Roman" panose="02020603050405020304" pitchFamily="18" charset="0"/>
                    <a:ea typeface="Times New Roman" panose="02020603050405020304" pitchFamily="18" charset="0"/>
                  </a:rPr>
                  <a:t>Diện tích mặt cầu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rPr>
                      <m:t>𝑆</m:t>
                    </m:r>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4</m:t>
                    </m:r>
                    <m:r>
                      <a:rPr lang="en-US" sz="4000" i="1">
                        <a:solidFill>
                          <a:srgbClr val="002060"/>
                        </a:solidFill>
                        <a:effectLst/>
                        <a:latin typeface="Cambria Math" panose="02040503050406030204" pitchFamily="18" charset="0"/>
                        <a:ea typeface="Times New Roman" panose="02020603050405020304" pitchFamily="18" charset="0"/>
                      </a:rPr>
                      <m:t>𝜋</m:t>
                    </m:r>
                    <m:sSup>
                      <m:sSupPr>
                        <m:ctrlPr>
                          <a:rPr lang="en-US" sz="4000" i="1">
                            <a:solidFill>
                              <a:srgbClr val="002060"/>
                            </a:solidFill>
                            <a:effectLst/>
                            <a:latin typeface="Cambria Math"/>
                            <a:ea typeface="Times New Roman" panose="02020603050405020304" pitchFamily="18" charset="0"/>
                          </a:rPr>
                        </m:ctrlPr>
                      </m:sSupPr>
                      <m:e>
                        <m:r>
                          <a:rPr lang="en-US" sz="4000" i="1">
                            <a:solidFill>
                              <a:srgbClr val="002060"/>
                            </a:solidFill>
                            <a:effectLst/>
                            <a:latin typeface="Cambria Math" panose="02040503050406030204" pitchFamily="18" charset="0"/>
                            <a:ea typeface="Times New Roman" panose="02020603050405020304" pitchFamily="18" charset="0"/>
                          </a:rPr>
                          <m:t>𝑅</m:t>
                        </m:r>
                      </m:e>
                      <m:sup>
                        <m:r>
                          <a:rPr lang="en-US" sz="4000" i="1">
                            <a:solidFill>
                              <a:srgbClr val="002060"/>
                            </a:solidFill>
                            <a:effectLst/>
                            <a:latin typeface="Cambria Math" panose="02040503050406030204" pitchFamily="18" charset="0"/>
                            <a:ea typeface="Times New Roman" panose="02020603050405020304" pitchFamily="18" charset="0"/>
                          </a:rPr>
                          <m:t>2</m:t>
                        </m:r>
                      </m:sup>
                    </m:sSup>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4</m:t>
                    </m:r>
                    <m:r>
                      <a:rPr lang="en-US" sz="4000" i="1">
                        <a:solidFill>
                          <a:srgbClr val="002060"/>
                        </a:solidFill>
                        <a:effectLst/>
                        <a:latin typeface="Cambria Math" panose="02040503050406030204" pitchFamily="18" charset="0"/>
                        <a:ea typeface="Times New Roman" panose="02020603050405020304" pitchFamily="18" charset="0"/>
                      </a:rPr>
                      <m:t>𝜋</m:t>
                    </m:r>
                    <m:r>
                      <a:rPr lang="en-US" sz="4000" i="1">
                        <a:solidFill>
                          <a:srgbClr val="002060"/>
                        </a:solidFill>
                        <a:effectLst/>
                        <a:latin typeface="Cambria Math" panose="02040503050406030204" pitchFamily="18" charset="0"/>
                        <a:ea typeface="Times New Roman" panose="02020603050405020304" pitchFamily="18" charset="0"/>
                      </a:rPr>
                      <m:t>.</m:t>
                    </m:r>
                    <m:sSup>
                      <m:sSupPr>
                        <m:ctrlPr>
                          <a:rPr lang="en-US" sz="4000" i="1">
                            <a:solidFill>
                              <a:srgbClr val="002060"/>
                            </a:solidFill>
                            <a:effectLst/>
                            <a:latin typeface="Cambria Math"/>
                            <a:ea typeface="Times New Roman" panose="02020603050405020304" pitchFamily="18" charset="0"/>
                          </a:rPr>
                        </m:ctrlPr>
                      </m:sSupPr>
                      <m:e>
                        <m:r>
                          <a:rPr lang="en-US" sz="4000" i="1">
                            <a:solidFill>
                              <a:srgbClr val="002060"/>
                            </a:solidFill>
                            <a:effectLst/>
                            <a:latin typeface="Cambria Math" panose="02040503050406030204" pitchFamily="18" charset="0"/>
                            <a:ea typeface="Times New Roman" panose="02020603050405020304" pitchFamily="18" charset="0"/>
                          </a:rPr>
                          <m:t>3</m:t>
                        </m:r>
                      </m:e>
                      <m:sup>
                        <m:r>
                          <a:rPr lang="en-US" sz="4000" i="1">
                            <a:solidFill>
                              <a:srgbClr val="002060"/>
                            </a:solidFill>
                            <a:effectLst/>
                            <a:latin typeface="Cambria Math" panose="02040503050406030204" pitchFamily="18" charset="0"/>
                            <a:ea typeface="Times New Roman" panose="02020603050405020304" pitchFamily="18" charset="0"/>
                          </a:rPr>
                          <m:t>2</m:t>
                        </m:r>
                      </m:sup>
                    </m:sSup>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36</m:t>
                    </m:r>
                    <m:r>
                      <a:rPr lang="en-US" sz="4000" i="1">
                        <a:solidFill>
                          <a:srgbClr val="002060"/>
                        </a:solidFill>
                        <a:effectLst/>
                        <a:latin typeface="Cambria Math" panose="02040503050406030204" pitchFamily="18" charset="0"/>
                        <a:ea typeface="Times New Roman" panose="02020603050405020304" pitchFamily="18" charset="0"/>
                      </a:rPr>
                      <m:t>𝜋</m:t>
                    </m:r>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rPr>
                      <m:t>𝑐</m:t>
                    </m:r>
                    <m:sSup>
                      <m:sSupPr>
                        <m:ctrlPr>
                          <a:rPr lang="en-US" sz="4000" i="1">
                            <a:solidFill>
                              <a:srgbClr val="002060"/>
                            </a:solidFill>
                            <a:effectLst/>
                            <a:latin typeface="Cambria Math"/>
                            <a:ea typeface="Times New Roman" panose="02020603050405020304" pitchFamily="18" charset="0"/>
                          </a:rPr>
                        </m:ctrlPr>
                      </m:sSupPr>
                      <m:e>
                        <m:r>
                          <a:rPr lang="en-US" sz="4000" i="1">
                            <a:solidFill>
                              <a:srgbClr val="002060"/>
                            </a:solidFill>
                            <a:effectLst/>
                            <a:latin typeface="Cambria Math" panose="02040503050406030204" pitchFamily="18" charset="0"/>
                            <a:ea typeface="Times New Roman" panose="02020603050405020304" pitchFamily="18" charset="0"/>
                          </a:rPr>
                          <m:t>𝑚</m:t>
                        </m:r>
                      </m:e>
                      <m:sup>
                        <m:r>
                          <a:rPr lang="en-US" sz="4000" i="1">
                            <a:solidFill>
                              <a:srgbClr val="002060"/>
                            </a:solidFill>
                            <a:effectLst/>
                            <a:latin typeface="Cambria Math" panose="02040503050406030204" pitchFamily="18" charset="0"/>
                            <a:ea typeface="Times New Roman" panose="02020603050405020304" pitchFamily="18" charset="0"/>
                          </a:rPr>
                          <m:t>2</m:t>
                        </m:r>
                      </m:sup>
                    </m:sSup>
                    <m:r>
                      <a:rPr lang="en-US" sz="4000" i="1">
                        <a:solidFill>
                          <a:srgbClr val="002060"/>
                        </a:solidFill>
                        <a:effectLst/>
                        <a:latin typeface="Cambria Math" panose="02040503050406030204" pitchFamily="18" charset="0"/>
                        <a:ea typeface="Times New Roman" panose="02020603050405020304" pitchFamily="18" charset="0"/>
                      </a:rPr>
                      <m:t>)</m:t>
                    </m:r>
                  </m:oMath>
                </a14:m>
                <a:r>
                  <a:rPr lang="en-US" sz="4000" dirty="0">
                    <a:solidFill>
                      <a:srgbClr val="002060"/>
                    </a:solidFill>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F8CA9DA0-3806-47D5-A9CF-70A2C1587B7B}"/>
                  </a:ext>
                </a:extLst>
              </p:cNvPr>
              <p:cNvSpPr txBox="1">
                <a:spLocks noRot="1" noChangeAspect="1" noMove="1" noResize="1" noEditPoints="1" noAdjustHandles="1" noChangeArrowheads="1" noChangeShapeType="1" noTextEdit="1"/>
              </p:cNvSpPr>
              <p:nvPr/>
            </p:nvSpPr>
            <p:spPr>
              <a:xfrm>
                <a:off x="3668479" y="7579968"/>
                <a:ext cx="13560878" cy="1578381"/>
              </a:xfrm>
              <a:prstGeom prst="rect">
                <a:avLst/>
              </a:prstGeom>
              <a:blipFill>
                <a:blip r:embed="rId19"/>
                <a:stretch>
                  <a:fillRect l="-1619" b="-15830"/>
                </a:stretch>
              </a:blipFill>
            </p:spPr>
            <p:txBody>
              <a:bodyPr/>
              <a:lstStyle/>
              <a:p>
                <a:r>
                  <a:rPr lang="en-US">
                    <a:noFill/>
                  </a:rPr>
                  <a:t> </a:t>
                </a:r>
              </a:p>
            </p:txBody>
          </p:sp>
        </mc:Fallback>
      </mc:AlternateContent>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27"/>
                                        </p:tgtEl>
                                      </p:cBhvr>
                                    </p:animEffect>
                                    <p:set>
                                      <p:cBhvr>
                                        <p:cTn id="44" dur="1" fill="hold">
                                          <p:stCondLst>
                                            <p:cond delay="24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
                                        <p:tgtEl>
                                          <p:spTgt spid="6"/>
                                        </p:tgtEl>
                                      </p:cBhvr>
                                    </p:animEffect>
                                    <p:set>
                                      <p:cBhvr>
                                        <p:cTn id="47" dur="1" fill="hold">
                                          <p:stCondLst>
                                            <p:cond delay="9"/>
                                          </p:stCondLst>
                                        </p:cTn>
                                        <p:tgtEl>
                                          <p:spTgt spid="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subTnLst>
                                    <p:audio>
                                      <p:cMediaNode>
                                        <p:cTn display="0" masterRel="sameClick">
                                          <p:stCondLst>
                                            <p:cond evt="begin" delay="0">
                                              <p:tn val="51"/>
                                            </p:cond>
                                          </p:stCondLst>
                                          <p:endCondLst>
                                            <p:cond evt="onStopAudio" delay="0">
                                              <p:tgtEl>
                                                <p:sldTgt/>
                                              </p:tgtEl>
                                            </p:cond>
                                          </p:endCondLst>
                                        </p:cTn>
                                        <p:tgtEl>
                                          <p:sndTgt r:embed="rId2" name="yeeh.wav"/>
                                        </p:tgtEl>
                                      </p:cMediaNode>
                                    </p:audio>
                                  </p:subTnLst>
                                </p:cTn>
                              </p:par>
                              <p:par>
                                <p:cTn id="54" presetID="32" presetClass="emph" presetSubtype="0" repeatCount="indefinite" fill="hold" nodeType="withEffect">
                                  <p:stCondLst>
                                    <p:cond delay="0"/>
                                  </p:stCondLst>
                                  <p:childTnLst>
                                    <p:animRot by="120000">
                                      <p:cBhvr>
                                        <p:cTn id="55" dur="50" fill="hold">
                                          <p:stCondLst>
                                            <p:cond delay="0"/>
                                          </p:stCondLst>
                                        </p:cTn>
                                        <p:tgtEl>
                                          <p:spTgt spid="36"/>
                                        </p:tgtEl>
                                        <p:attrNameLst>
                                          <p:attrName>r</p:attrName>
                                        </p:attrNameLst>
                                      </p:cBhvr>
                                    </p:animRot>
                                    <p:animRot by="-240000">
                                      <p:cBhvr>
                                        <p:cTn id="56" dur="100" fill="hold">
                                          <p:stCondLst>
                                            <p:cond delay="100"/>
                                          </p:stCondLst>
                                        </p:cTn>
                                        <p:tgtEl>
                                          <p:spTgt spid="36"/>
                                        </p:tgtEl>
                                        <p:attrNameLst>
                                          <p:attrName>r</p:attrName>
                                        </p:attrNameLst>
                                      </p:cBhvr>
                                    </p:animRot>
                                    <p:animRot by="240000">
                                      <p:cBhvr>
                                        <p:cTn id="57" dur="100" fill="hold">
                                          <p:stCondLst>
                                            <p:cond delay="200"/>
                                          </p:stCondLst>
                                        </p:cTn>
                                        <p:tgtEl>
                                          <p:spTgt spid="36"/>
                                        </p:tgtEl>
                                        <p:attrNameLst>
                                          <p:attrName>r</p:attrName>
                                        </p:attrNameLst>
                                      </p:cBhvr>
                                    </p:animRot>
                                    <p:animRot by="-240000">
                                      <p:cBhvr>
                                        <p:cTn id="58" dur="100" fill="hold">
                                          <p:stCondLst>
                                            <p:cond delay="300"/>
                                          </p:stCondLst>
                                        </p:cTn>
                                        <p:tgtEl>
                                          <p:spTgt spid="36"/>
                                        </p:tgtEl>
                                        <p:attrNameLst>
                                          <p:attrName>r</p:attrName>
                                        </p:attrNameLst>
                                      </p:cBhvr>
                                    </p:animRot>
                                    <p:animRot by="120000">
                                      <p:cBhvr>
                                        <p:cTn id="59"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39"/>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39"/>
                                        </p:tgtEl>
                                        <p:attrNameLst>
                                          <p:attrName>r</p:attrName>
                                        </p:attrNameLst>
                                      </p:cBhvr>
                                    </p:animRot>
                                    <p:animRot by="-240000">
                                      <p:cBhvr>
                                        <p:cTn id="65" dur="200" fill="hold">
                                          <p:stCondLst>
                                            <p:cond delay="200"/>
                                          </p:stCondLst>
                                        </p:cTn>
                                        <p:tgtEl>
                                          <p:spTgt spid="39"/>
                                        </p:tgtEl>
                                        <p:attrNameLst>
                                          <p:attrName>r</p:attrName>
                                        </p:attrNameLst>
                                      </p:cBhvr>
                                    </p:animRot>
                                    <p:animRot by="240000">
                                      <p:cBhvr>
                                        <p:cTn id="66" dur="200" fill="hold">
                                          <p:stCondLst>
                                            <p:cond delay="400"/>
                                          </p:stCondLst>
                                        </p:cTn>
                                        <p:tgtEl>
                                          <p:spTgt spid="39"/>
                                        </p:tgtEl>
                                        <p:attrNameLst>
                                          <p:attrName>r</p:attrName>
                                        </p:attrNameLst>
                                      </p:cBhvr>
                                    </p:animRot>
                                    <p:animRot by="-240000">
                                      <p:cBhvr>
                                        <p:cTn id="67" dur="200" fill="hold">
                                          <p:stCondLst>
                                            <p:cond delay="600"/>
                                          </p:stCondLst>
                                        </p:cTn>
                                        <p:tgtEl>
                                          <p:spTgt spid="39"/>
                                        </p:tgtEl>
                                        <p:attrNameLst>
                                          <p:attrName>r</p:attrName>
                                        </p:attrNameLst>
                                      </p:cBhvr>
                                    </p:animRot>
                                    <p:animRot by="120000">
                                      <p:cBhvr>
                                        <p:cTn id="68" dur="200" fill="hold">
                                          <p:stCondLst>
                                            <p:cond delay="800"/>
                                          </p:stCondLst>
                                        </p:cTn>
                                        <p:tgtEl>
                                          <p:spTgt spid="39"/>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Rot by="120000">
                                      <p:cBhvr>
                                        <p:cTn id="73" dur="100" fill="hold">
                                          <p:stCondLst>
                                            <p:cond delay="0"/>
                                          </p:stCondLst>
                                        </p:cTn>
                                        <p:tgtEl>
                                          <p:spTgt spid="44"/>
                                        </p:tgtEl>
                                        <p:attrNameLst>
                                          <p:attrName>r</p:attrName>
                                        </p:attrNameLst>
                                      </p:cBhvr>
                                    </p:animRot>
                                    <p:animRot by="-240000">
                                      <p:cBhvr>
                                        <p:cTn id="74" dur="200" fill="hold">
                                          <p:stCondLst>
                                            <p:cond delay="200"/>
                                          </p:stCondLst>
                                        </p:cTn>
                                        <p:tgtEl>
                                          <p:spTgt spid="44"/>
                                        </p:tgtEl>
                                        <p:attrNameLst>
                                          <p:attrName>r</p:attrName>
                                        </p:attrNameLst>
                                      </p:cBhvr>
                                    </p:animRot>
                                    <p:animRot by="240000">
                                      <p:cBhvr>
                                        <p:cTn id="75" dur="200" fill="hold">
                                          <p:stCondLst>
                                            <p:cond delay="400"/>
                                          </p:stCondLst>
                                        </p:cTn>
                                        <p:tgtEl>
                                          <p:spTgt spid="44"/>
                                        </p:tgtEl>
                                        <p:attrNameLst>
                                          <p:attrName>r</p:attrName>
                                        </p:attrNameLst>
                                      </p:cBhvr>
                                    </p:animRot>
                                    <p:animRot by="-240000">
                                      <p:cBhvr>
                                        <p:cTn id="76" dur="200" fill="hold">
                                          <p:stCondLst>
                                            <p:cond delay="600"/>
                                          </p:stCondLst>
                                        </p:cTn>
                                        <p:tgtEl>
                                          <p:spTgt spid="44"/>
                                        </p:tgtEl>
                                        <p:attrNameLst>
                                          <p:attrName>r</p:attrName>
                                        </p:attrNameLst>
                                      </p:cBhvr>
                                    </p:animRot>
                                    <p:animRot by="120000">
                                      <p:cBhvr>
                                        <p:cTn id="77" dur="200" fill="hold">
                                          <p:stCondLst>
                                            <p:cond delay="800"/>
                                          </p:stCondLst>
                                        </p:cTn>
                                        <p:tgtEl>
                                          <p:spTgt spid="44"/>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47"/>
                    </p:tgtEl>
                  </p:cond>
                </p:stCondLst>
                <p:endSync evt="end" delay="0">
                  <p:rtn val="all"/>
                </p:endSync>
                <p:childTnLst>
                  <p:par>
                    <p:cTn id="79" fill="hold">
                      <p:stCondLst>
                        <p:cond delay="0"/>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47"/>
                                        </p:tgtEl>
                                        <p:attrNameLst>
                                          <p:attrName>r</p:attrName>
                                        </p:attrNameLst>
                                      </p:cBhvr>
                                    </p:animRot>
                                    <p:animRot by="-240000">
                                      <p:cBhvr>
                                        <p:cTn id="83" dur="200" fill="hold">
                                          <p:stCondLst>
                                            <p:cond delay="200"/>
                                          </p:stCondLst>
                                        </p:cTn>
                                        <p:tgtEl>
                                          <p:spTgt spid="47"/>
                                        </p:tgtEl>
                                        <p:attrNameLst>
                                          <p:attrName>r</p:attrName>
                                        </p:attrNameLst>
                                      </p:cBhvr>
                                    </p:animRot>
                                    <p:animRot by="240000">
                                      <p:cBhvr>
                                        <p:cTn id="84" dur="200" fill="hold">
                                          <p:stCondLst>
                                            <p:cond delay="400"/>
                                          </p:stCondLst>
                                        </p:cTn>
                                        <p:tgtEl>
                                          <p:spTgt spid="47"/>
                                        </p:tgtEl>
                                        <p:attrNameLst>
                                          <p:attrName>r</p:attrName>
                                        </p:attrNameLst>
                                      </p:cBhvr>
                                    </p:animRot>
                                    <p:animRot by="-240000">
                                      <p:cBhvr>
                                        <p:cTn id="85" dur="200" fill="hold">
                                          <p:stCondLst>
                                            <p:cond delay="600"/>
                                          </p:stCondLst>
                                        </p:cTn>
                                        <p:tgtEl>
                                          <p:spTgt spid="47"/>
                                        </p:tgtEl>
                                        <p:attrNameLst>
                                          <p:attrName>r</p:attrName>
                                        </p:attrNameLst>
                                      </p:cBhvr>
                                    </p:animRot>
                                    <p:animRot by="120000">
                                      <p:cBhvr>
                                        <p:cTn id="86" dur="200" fill="hold">
                                          <p:stCondLst>
                                            <p:cond delay="800"/>
                                          </p:stCondLst>
                                        </p:cTn>
                                        <p:tgtEl>
                                          <p:spTgt spid="47"/>
                                        </p:tgtEl>
                                        <p:attrNameLst>
                                          <p:attrName>r</p:attrName>
                                        </p:attrNameLst>
                                      </p:cBhvr>
                                    </p:animRot>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1AE91BC-76EA-4476-97AC-40B630B8F1C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1214925" y="3256225"/>
            <a:ext cx="6042089" cy="2783277"/>
          </a:xfrm>
          <a:prstGeom prst="rect">
            <a:avLst/>
          </a:prstGeom>
          <a:effectLst>
            <a:reflection blurRad="6350" stA="50000" endA="300" endPos="90000" dir="5400000" sy="-100000" algn="bl" rotWithShape="0"/>
          </a:effectLst>
        </p:spPr>
      </p:pic>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7469" y="5179208"/>
            <a:ext cx="4965848" cy="3724386"/>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a:off x="-4267200" y="7566977"/>
            <a:ext cx="4267200" cy="2433762"/>
            <a:chOff x="-2312095" y="2181642"/>
            <a:chExt cx="2133600" cy="1216881"/>
          </a:xfrm>
        </p:grpSpPr>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12095" y="2181642"/>
                  <a:ext cx="2133600" cy="47447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FF0000"/>
                      </a:solidFill>
                      <a:latin typeface="Times New Roman" panose="02020603050405020304" pitchFamily="18" charset="0"/>
                      <a:cs typeface="Times New Roman" panose="02020603050405020304" pitchFamily="18" charset="0"/>
                    </a:rPr>
                    <a:t>C.</a:t>
                  </a:r>
                  <a14:m>
                    <m:oMath xmlns:m="http://schemas.openxmlformats.org/officeDocument/2006/math">
                      <m:f>
                        <m:fPr>
                          <m:ctrlPr>
                            <a:rPr lang="en-US" sz="4400" i="1">
                              <a:solidFill>
                                <a:srgbClr val="FF0000"/>
                              </a:solidFill>
                              <a:latin typeface="Cambria Math"/>
                              <a:ea typeface="Times New Roman" panose="02020603050405020304" pitchFamily="18" charset="0"/>
                            </a:rPr>
                          </m:ctrlPr>
                        </m:fPr>
                        <m:num>
                          <m:r>
                            <a:rPr lang="en-US" sz="4400" i="1">
                              <a:solidFill>
                                <a:srgbClr val="FF0000"/>
                              </a:solidFill>
                              <a:latin typeface="Cambria Math" panose="02040503050406030204" pitchFamily="18" charset="0"/>
                              <a:ea typeface="Times New Roman" panose="02020603050405020304" pitchFamily="18" charset="0"/>
                            </a:rPr>
                            <m:t>32</m:t>
                          </m:r>
                        </m:num>
                        <m:den>
                          <m:r>
                            <a:rPr lang="en-US" sz="4400" i="1">
                              <a:solidFill>
                                <a:srgbClr val="FF0000"/>
                              </a:solidFill>
                              <a:latin typeface="Cambria Math" panose="02040503050406030204" pitchFamily="18" charset="0"/>
                              <a:ea typeface="Times New Roman" panose="02020603050405020304" pitchFamily="18" charset="0"/>
                            </a:rPr>
                            <m:t>3</m:t>
                          </m:r>
                        </m:den>
                      </m:f>
                      <m:r>
                        <a:rPr lang="en-US" sz="4400" i="1">
                          <a:solidFill>
                            <a:srgbClr val="FF0000"/>
                          </a:solidFill>
                          <a:latin typeface="Cambria Math" panose="02040503050406030204" pitchFamily="18" charset="0"/>
                          <a:ea typeface="Times New Roman" panose="02020603050405020304" pitchFamily="18" charset="0"/>
                        </a:rPr>
                        <m:t>𝜋</m:t>
                      </m:r>
                      <m:r>
                        <a:rPr lang="en-US" sz="4400" i="1">
                          <a:solidFill>
                            <a:srgbClr val="FF0000"/>
                          </a:solidFill>
                          <a:latin typeface="Cambria Math" panose="02040503050406030204" pitchFamily="18" charset="0"/>
                        </a:rPr>
                        <m:t>(</m:t>
                      </m:r>
                      <m:r>
                        <a:rPr lang="en-US" sz="4400" i="1">
                          <a:solidFill>
                            <a:srgbClr val="FF0000"/>
                          </a:solidFill>
                          <a:latin typeface="Cambria Math" panose="02040503050406030204" pitchFamily="18" charset="0"/>
                        </a:rPr>
                        <m:t>𝑐</m:t>
                      </m:r>
                      <m:sSup>
                        <m:sSupPr>
                          <m:ctrlPr>
                            <a:rPr lang="en-US" sz="4400" i="1">
                              <a:solidFill>
                                <a:srgbClr val="FF0000"/>
                              </a:solidFill>
                              <a:latin typeface="Cambria Math"/>
                            </a:rPr>
                          </m:ctrlPr>
                        </m:sSupPr>
                        <m:e>
                          <m:r>
                            <a:rPr lang="en-US" sz="4400" i="1">
                              <a:solidFill>
                                <a:srgbClr val="FF0000"/>
                              </a:solidFill>
                              <a:latin typeface="Cambria Math" panose="02040503050406030204" pitchFamily="18" charset="0"/>
                            </a:rPr>
                            <m:t>𝑚</m:t>
                          </m:r>
                        </m:e>
                        <m:sup>
                          <m:r>
                            <a:rPr lang="en-US" sz="4400" i="1">
                              <a:solidFill>
                                <a:srgbClr val="FF0000"/>
                              </a:solidFill>
                              <a:latin typeface="Cambria Math" panose="02040503050406030204" pitchFamily="18" charset="0"/>
                            </a:rPr>
                            <m:t>3</m:t>
                          </m:r>
                        </m:sup>
                      </m:sSup>
                      <m:r>
                        <a:rPr lang="en-US" sz="4400" i="1">
                          <a:solidFill>
                            <a:srgbClr val="FF0000"/>
                          </a:solidFill>
                          <a:latin typeface="Cambria Math" panose="02040503050406030204" pitchFamily="18" charset="0"/>
                        </a:rPr>
                        <m:t>)</m:t>
                      </m:r>
                      <m:r>
                        <m:rPr>
                          <m:nor/>
                        </m:rPr>
                        <a:rPr lang="en-US" sz="4400" dirty="0">
                          <a:solidFill>
                            <a:srgbClr val="FF0000"/>
                          </a:solidFill>
                          <a:latin typeface="Times New Roman" panose="02020603050405020304" pitchFamily="18" charset="0"/>
                          <a:cs typeface="Times New Roman" panose="02020603050405020304" pitchFamily="18" charset="0"/>
                        </a:rPr>
                        <m:t>.</m:t>
                      </m:r>
                    </m:oMath>
                  </a14:m>
                  <a:endParaRPr lang="en-US" sz="4400" b="1" dirty="0">
                    <a:solidFill>
                      <a:srgbClr val="C00000"/>
                    </a:solidFill>
                    <a:latin typeface="Calibri"/>
                  </a:endParaRPr>
                </a:p>
              </p:txBody>
            </p:sp>
          </mc:Choice>
          <mc:Fallback xmlns="">
            <p:sp>
              <p:nvSpPr>
                <p:cNvPr id="3" name="Speech Bubble: Rectangle with Corners Rounded 2">
                  <a:extLst>
                    <a:ext uri="{FF2B5EF4-FFF2-40B4-BE49-F238E27FC236}">
                      <a16:creationId xmlns:a16="http://schemas.microsoft.com/office/drawing/2014/main" id="{C80D90BE-243B-4CC2-9897-DC2567470CDA}"/>
                    </a:ext>
                  </a:extLst>
                </p:cNvPr>
                <p:cNvSpPr>
                  <a:spLocks noRot="1" noChangeAspect="1" noMove="1" noResize="1" noEditPoints="1" noAdjustHandles="1" noChangeArrowheads="1" noChangeShapeType="1" noTextEdit="1"/>
                </p:cNvSpPr>
                <p:nvPr/>
              </p:nvSpPr>
              <p:spPr>
                <a:xfrm>
                  <a:off x="-2312095" y="2181642"/>
                  <a:ext cx="2133600" cy="474475"/>
                </a:xfrm>
                <a:prstGeom prst="wedgeRoundRectCallout">
                  <a:avLst>
                    <a:gd name="adj1" fmla="val -10241"/>
                    <a:gd name="adj2" fmla="val 172150"/>
                    <a:gd name="adj3" fmla="val 16667"/>
                  </a:avLst>
                </a:prstGeom>
                <a:blipFill>
                  <a:blip r:embed="rId12"/>
                  <a:stretch>
                    <a:fillRect l="-4714" t="-2017"/>
                  </a:stretch>
                </a:blipFill>
                <a:ln>
                  <a:noFill/>
                </a:ln>
              </p:spPr>
              <p:txBody>
                <a:bodyPr/>
                <a:lstStyle/>
                <a:p>
                  <a:r>
                    <a:rPr lang="en-US">
                      <a:noFill/>
                    </a:rPr>
                    <a:t> </a:t>
                  </a:r>
                </a:p>
              </p:txBody>
            </p:sp>
          </mc:Fallback>
        </mc:AlternateContent>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p:sp>
        <p:nvSpPr>
          <p:cNvPr id="7" name="TextBox 6"/>
          <p:cNvSpPr txBox="1"/>
          <p:nvPr/>
        </p:nvSpPr>
        <p:spPr>
          <a:xfrm>
            <a:off x="921817" y="755231"/>
            <a:ext cx="8820568" cy="2308324"/>
          </a:xfrm>
          <a:prstGeom prst="rect">
            <a:avLst/>
          </a:prstGeom>
          <a:noFill/>
        </p:spPr>
        <p:txBody>
          <a:bodyPr wrap="square" rtlCol="0">
            <a:spAutoFit/>
          </a:bodyPr>
          <a:lstStyle/>
          <a:p>
            <a:r>
              <a:rPr lang="fr-FR" sz="4800" dirty="0" err="1">
                <a:latin typeface="Times New Roman" panose="02020603050405020304" pitchFamily="18" charset="0"/>
                <a:cs typeface="Times New Roman" panose="02020603050405020304" pitchFamily="18" charset="0"/>
              </a:rPr>
              <a:t>Một</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quả</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bóng</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bàn</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có</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dạng</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hình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cầu</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có</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bán</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kính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bằng</a:t>
            </a:r>
            <a:r>
              <a:rPr lang="fr-FR" sz="4800" dirty="0">
                <a:latin typeface="Times New Roman" panose="02020603050405020304" pitchFamily="18" charset="0"/>
                <a:cs typeface="Times New Roman" panose="02020603050405020304" pitchFamily="18" charset="0"/>
              </a:rPr>
              <a:t> 2 cm </a:t>
            </a:r>
            <a:r>
              <a:rPr lang="fr-FR" sz="4800" dirty="0" err="1">
                <a:latin typeface="Times New Roman" panose="02020603050405020304" pitchFamily="18" charset="0"/>
                <a:cs typeface="Times New Roman" panose="02020603050405020304" pitchFamily="18" charset="0"/>
              </a:rPr>
              <a:t>thì</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thể</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tích</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của</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quả</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bóng</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bàn</a:t>
            </a:r>
            <a:r>
              <a:rPr lang="fr-FR" sz="4800" dirty="0">
                <a:latin typeface="Times New Roman" panose="02020603050405020304" pitchFamily="18" charset="0"/>
                <a:cs typeface="Times New Roman" panose="02020603050405020304" pitchFamily="18" charset="0"/>
              </a:rPr>
              <a:t> </a:t>
            </a:r>
            <a:r>
              <a:rPr lang="fr-FR" sz="4800" dirty="0" err="1">
                <a:latin typeface="Times New Roman" panose="02020603050405020304" pitchFamily="18" charset="0"/>
                <a:cs typeface="Times New Roman" panose="02020603050405020304" pitchFamily="18" charset="0"/>
              </a:rPr>
              <a:t>đó</a:t>
            </a:r>
            <a:r>
              <a:rPr lang="fr-FR" sz="4800" dirty="0">
                <a:latin typeface="Times New Roman" panose="02020603050405020304" pitchFamily="18" charset="0"/>
                <a:cs typeface="Times New Roman" panose="02020603050405020304" pitchFamily="18" charset="0"/>
              </a:rPr>
              <a:t> là</a:t>
            </a:r>
            <a:r>
              <a:rPr lang="en-US" sz="4800" dirty="0">
                <a:latin typeface="Times New Roman" panose="02020603050405020304" pitchFamily="18" charset="0"/>
                <a:cs typeface="Times New Roman" panose="02020603050405020304" pitchFamily="18" charset="0"/>
              </a:rPr>
              <a:t>:</a:t>
            </a:r>
          </a:p>
        </p:txBody>
      </p:sp>
      <p:grpSp>
        <p:nvGrpSpPr>
          <p:cNvPr id="36" name="Group 35">
            <a:extLst>
              <a:ext uri="{FF2B5EF4-FFF2-40B4-BE49-F238E27FC236}">
                <a16:creationId xmlns:a16="http://schemas.microsoft.com/office/drawing/2014/main" xmlns="" id="{EA94EE4C-DC84-4124-A9D4-9D6529BF4EDC}"/>
              </a:ext>
            </a:extLst>
          </p:cNvPr>
          <p:cNvGrpSpPr/>
          <p:nvPr/>
        </p:nvGrpSpPr>
        <p:grpSpPr>
          <a:xfrm flipH="1">
            <a:off x="9820198" y="399303"/>
            <a:ext cx="3108960" cy="1781920"/>
            <a:chOff x="-1187154" y="2150633"/>
            <a:chExt cx="1554480" cy="890960"/>
          </a:xfrm>
        </p:grpSpPr>
        <mc:AlternateContent xmlns:mc="http://schemas.openxmlformats.org/markup-compatibility/2006" xmlns:a14="http://schemas.microsoft.com/office/drawing/2010/main">
          <mc:Choice Requires="a14">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187154" y="2150633"/>
                  <a:ext cx="1554480" cy="430909"/>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600" i="1" smtClean="0">
                              <a:solidFill>
                                <a:srgbClr val="FF0000"/>
                              </a:solidFill>
                              <a:latin typeface="Cambria Math"/>
                              <a:ea typeface="Times New Roman" panose="02020603050405020304" pitchFamily="18" charset="0"/>
                            </a:rPr>
                          </m:ctrlPr>
                        </m:fPr>
                        <m:num>
                          <m:r>
                            <a:rPr lang="en-US" sz="3600" i="1">
                              <a:solidFill>
                                <a:srgbClr val="FF0000"/>
                              </a:solidFill>
                              <a:latin typeface="Cambria Math" panose="02040503050406030204" pitchFamily="18" charset="0"/>
                              <a:ea typeface="Times New Roman" panose="02020603050405020304" pitchFamily="18" charset="0"/>
                            </a:rPr>
                            <m:t>32</m:t>
                          </m:r>
                        </m:num>
                        <m:den>
                          <m:r>
                            <a:rPr lang="en-US" sz="3600" i="1">
                              <a:solidFill>
                                <a:srgbClr val="FF0000"/>
                              </a:solidFill>
                              <a:latin typeface="Cambria Math" panose="02040503050406030204" pitchFamily="18" charset="0"/>
                              <a:ea typeface="Times New Roman" panose="02020603050405020304" pitchFamily="18" charset="0"/>
                            </a:rPr>
                            <m:t>3</m:t>
                          </m:r>
                        </m:den>
                      </m:f>
                      <m:r>
                        <a:rPr lang="en-US" sz="3600" i="1">
                          <a:solidFill>
                            <a:srgbClr val="FF0000"/>
                          </a:solidFill>
                          <a:latin typeface="Cambria Math" panose="02040503050406030204" pitchFamily="18" charset="0"/>
                          <a:ea typeface="Times New Roman" panose="02020603050405020304" pitchFamily="18" charset="0"/>
                        </a:rPr>
                        <m:t>𝜋</m:t>
                      </m:r>
                      <m:r>
                        <a:rPr lang="en-US" sz="3600" i="1">
                          <a:solidFill>
                            <a:srgbClr val="FF0000"/>
                          </a:solidFill>
                          <a:latin typeface="Cambria Math" panose="02040503050406030204" pitchFamily="18" charset="0"/>
                        </a:rPr>
                        <m:t>(</m:t>
                      </m:r>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i="1">
                              <a:solidFill>
                                <a:srgbClr val="FF0000"/>
                              </a:solidFill>
                              <a:latin typeface="Cambria Math" panose="02040503050406030204" pitchFamily="18" charset="0"/>
                            </a:rPr>
                            <m:t>3</m:t>
                          </m:r>
                        </m:sup>
                      </m:sSup>
                      <m:r>
                        <a:rPr lang="en-US" sz="3600" i="1">
                          <a:solidFill>
                            <a:srgbClr val="FF0000"/>
                          </a:solidFill>
                          <a:latin typeface="Cambria Math" panose="02040503050406030204" pitchFamily="18" charset="0"/>
                        </a:rPr>
                        <m:t>)</m:t>
                      </m:r>
                      <m:r>
                        <m:rPr>
                          <m:nor/>
                        </m:rPr>
                        <a:rPr lang="en-US" sz="3600" dirty="0">
                          <a:solidFill>
                            <a:srgbClr val="FF0000"/>
                          </a:solidFill>
                          <a:latin typeface="Times New Roman" panose="02020603050405020304" pitchFamily="18" charset="0"/>
                          <a:cs typeface="Times New Roman" panose="02020603050405020304" pitchFamily="18" charset="0"/>
                        </a:rPr>
                        <m:t>.</m:t>
                      </m:r>
                    </m:oMath>
                  </a14:m>
                  <a:endParaRPr lang="en-US" sz="3600" b="1" dirty="0">
                    <a:solidFill>
                      <a:srgbClr val="C00000"/>
                    </a:solidFill>
                    <a:latin typeface="Calibri"/>
                  </a:endParaRPr>
                </a:p>
              </p:txBody>
            </p:sp>
          </mc:Choice>
          <mc:Fallback xmlns="">
            <p:sp>
              <p:nvSpPr>
                <p:cNvPr id="37" name="Speech Bubble: Rectangle with Corners Rounded 36">
                  <a:extLst>
                    <a:ext uri="{FF2B5EF4-FFF2-40B4-BE49-F238E27FC236}">
                      <a16:creationId xmlns:a16="http://schemas.microsoft.com/office/drawing/2014/main" id="{8464420B-B920-4317-BE91-1D08964D7B72}"/>
                    </a:ext>
                  </a:extLst>
                </p:cNvPr>
                <p:cNvSpPr>
                  <a:spLocks noRot="1" noChangeAspect="1" noMove="1" noResize="1" noEditPoints="1" noAdjustHandles="1" noChangeArrowheads="1" noChangeShapeType="1" noTextEdit="1"/>
                </p:cNvSpPr>
                <p:nvPr/>
              </p:nvSpPr>
              <p:spPr>
                <a:xfrm>
                  <a:off x="-1187154" y="2150633"/>
                  <a:ext cx="1554480" cy="430909"/>
                </a:xfrm>
                <a:prstGeom prst="wedgeRoundRectCallout">
                  <a:avLst>
                    <a:gd name="adj1" fmla="val -10241"/>
                    <a:gd name="adj2" fmla="val 172150"/>
                    <a:gd name="adj3" fmla="val 16667"/>
                  </a:avLst>
                </a:prstGeom>
                <a:blipFill>
                  <a:blip r:embed="rId15"/>
                  <a:stretch>
                    <a:fillRect l="-4706"/>
                  </a:stretch>
                </a:blipFill>
                <a:ln>
                  <a:noFill/>
                </a:ln>
              </p:spPr>
              <p:txBody>
                <a:bodyPr/>
                <a:lstStyle/>
                <a:p>
                  <a:r>
                    <a:rPr lang="en-US">
                      <a:noFill/>
                    </a:rPr>
                    <a:t> </a:t>
                  </a:r>
                </a:p>
              </p:txBody>
            </p:sp>
          </mc:Fallback>
        </mc:AlternateContent>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67200" y="3850283"/>
            <a:ext cx="4267200" cy="3122018"/>
            <a:chOff x="-2312095" y="1837514"/>
            <a:chExt cx="2133600" cy="1561009"/>
          </a:xfrm>
        </p:grpSpPr>
        <mc:AlternateContent xmlns:mc="http://schemas.openxmlformats.org/markup-compatibility/2006" xmlns:a14="http://schemas.microsoft.com/office/drawing/2010/main">
          <mc:Choice Requires="a14">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312095" y="1837514"/>
                  <a:ext cx="2133600" cy="62102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FF0000"/>
                      </a:solidFill>
                      <a:latin typeface="Times New Roman" panose="02020603050405020304" pitchFamily="18" charset="0"/>
                      <a:cs typeface="Times New Roman" panose="02020603050405020304" pitchFamily="18" charset="0"/>
                    </a:rPr>
                    <a:t>A.</a:t>
                  </a: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6</a:t>
                  </a:r>
                  <a14:m>
                    <m:oMath xmlns:m="http://schemas.openxmlformats.org/officeDocument/2006/math">
                      <m:r>
                        <a:rPr lang="en-US" sz="4400" i="1">
                          <a:solidFill>
                            <a:srgbClr val="FF0000"/>
                          </a:solidFill>
                          <a:latin typeface="Cambria Math" panose="02040503050406030204" pitchFamily="18" charset="0"/>
                          <a:ea typeface="Times New Roman" panose="02020603050405020304" pitchFamily="18" charset="0"/>
                        </a:rPr>
                        <m:t>𝜋</m:t>
                      </m:r>
                      <m:r>
                        <a:rPr lang="en-US" sz="4400" i="1">
                          <a:solidFill>
                            <a:srgbClr val="FF0000"/>
                          </a:solidFill>
                          <a:latin typeface="Cambria Math" panose="02040503050406030204" pitchFamily="18" charset="0"/>
                        </a:rPr>
                        <m:t>(</m:t>
                      </m:r>
                      <m:r>
                        <a:rPr lang="en-US" sz="4400" i="1">
                          <a:solidFill>
                            <a:srgbClr val="FF0000"/>
                          </a:solidFill>
                          <a:latin typeface="Cambria Math" panose="02040503050406030204" pitchFamily="18" charset="0"/>
                        </a:rPr>
                        <m:t>𝑐</m:t>
                      </m:r>
                      <m:sSup>
                        <m:sSupPr>
                          <m:ctrlPr>
                            <a:rPr lang="en-US" sz="4400" i="1">
                              <a:solidFill>
                                <a:srgbClr val="FF0000"/>
                              </a:solidFill>
                              <a:latin typeface="Cambria Math"/>
                            </a:rPr>
                          </m:ctrlPr>
                        </m:sSupPr>
                        <m:e>
                          <m:r>
                            <a:rPr lang="en-US" sz="4400" i="1">
                              <a:solidFill>
                                <a:srgbClr val="FF0000"/>
                              </a:solidFill>
                              <a:latin typeface="Cambria Math" panose="02040503050406030204" pitchFamily="18" charset="0"/>
                            </a:rPr>
                            <m:t>𝑚</m:t>
                          </m:r>
                        </m:e>
                        <m:sup>
                          <m:r>
                            <a:rPr lang="en-US" sz="4400" i="1">
                              <a:solidFill>
                                <a:srgbClr val="FF0000"/>
                              </a:solidFill>
                              <a:latin typeface="Cambria Math" panose="02040503050406030204" pitchFamily="18" charset="0"/>
                            </a:rPr>
                            <m:t>3</m:t>
                          </m:r>
                        </m:sup>
                      </m:sSup>
                      <m:r>
                        <a:rPr lang="en-US" sz="4400" i="1">
                          <a:solidFill>
                            <a:srgbClr val="FF0000"/>
                          </a:solidFill>
                          <a:latin typeface="Cambria Math" panose="02040503050406030204" pitchFamily="18" charset="0"/>
                        </a:rPr>
                        <m:t>)</m:t>
                      </m:r>
                      <m:r>
                        <m:rPr>
                          <m:nor/>
                        </m:rPr>
                        <a:rPr lang="en-US" sz="4400" dirty="0">
                          <a:solidFill>
                            <a:srgbClr val="FF0000"/>
                          </a:solidFill>
                          <a:latin typeface="Times New Roman" panose="02020603050405020304" pitchFamily="18" charset="0"/>
                          <a:cs typeface="Times New Roman" panose="02020603050405020304" pitchFamily="18" charset="0"/>
                        </a:rPr>
                        <m:t>.</m:t>
                      </m:r>
                    </m:oMath>
                  </a14:m>
                  <a:r>
                    <a:rPr lang="en-US"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40" name="Speech Bubble: Rectangle with Corners Rounded 39">
                  <a:extLst>
                    <a:ext uri="{FF2B5EF4-FFF2-40B4-BE49-F238E27FC236}">
                      <a16:creationId xmlns:a16="http://schemas.microsoft.com/office/drawing/2014/main" id="{2461C522-FF0F-436E-8533-BD3D2DC10B53}"/>
                    </a:ext>
                  </a:extLst>
                </p:cNvPr>
                <p:cNvSpPr>
                  <a:spLocks noRot="1" noChangeAspect="1" noMove="1" noResize="1" noEditPoints="1" noAdjustHandles="1" noChangeArrowheads="1" noChangeShapeType="1" noTextEdit="1"/>
                </p:cNvSpPr>
                <p:nvPr/>
              </p:nvSpPr>
              <p:spPr>
                <a:xfrm>
                  <a:off x="-2312095" y="1837514"/>
                  <a:ext cx="2133600" cy="621028"/>
                </a:xfrm>
                <a:prstGeom prst="wedgeRoundRectCallout">
                  <a:avLst>
                    <a:gd name="adj1" fmla="val -10241"/>
                    <a:gd name="adj2" fmla="val 172150"/>
                    <a:gd name="adj3" fmla="val 16667"/>
                  </a:avLst>
                </a:prstGeom>
                <a:blipFill>
                  <a:blip r:embed="rId17"/>
                  <a:stretch>
                    <a:fillRect l="-4429"/>
                  </a:stretch>
                </a:blipFill>
                <a:ln>
                  <a:noFill/>
                </a:ln>
              </p:spPr>
              <p:txBody>
                <a:bodyPr/>
                <a:lstStyle/>
                <a:p>
                  <a:r>
                    <a:rPr lang="en-US">
                      <a:noFill/>
                    </a:rPr>
                    <a:t> </a:t>
                  </a:r>
                </a:p>
              </p:txBody>
            </p:sp>
          </mc:Fallback>
        </mc:AlternateContent>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309772" y="4340128"/>
            <a:ext cx="4267200" cy="2743200"/>
            <a:chOff x="-2312095" y="2265304"/>
            <a:chExt cx="2133600" cy="1133219"/>
          </a:xfrm>
        </p:grpSpPr>
        <mc:AlternateContent xmlns:mc="http://schemas.openxmlformats.org/markup-compatibility/2006" xmlns:a14="http://schemas.microsoft.com/office/drawing/2010/main">
          <mc:Choice Requires="a14">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D. 8</a:t>
                  </a:r>
                  <a14:m>
                    <m:oMath xmlns:m="http://schemas.openxmlformats.org/officeDocument/2006/math">
                      <m:r>
                        <a:rPr lang="en-US" sz="3600" i="1">
                          <a:solidFill>
                            <a:srgbClr val="FF0000"/>
                          </a:solidFill>
                          <a:latin typeface="Cambria Math" panose="02040503050406030204" pitchFamily="18" charset="0"/>
                          <a:ea typeface="Times New Roman" panose="02020603050405020304" pitchFamily="18" charset="0"/>
                        </a:rPr>
                        <m:t>𝜋</m:t>
                      </m:r>
                      <m:r>
                        <a:rPr lang="en-US" sz="3600" i="1">
                          <a:solidFill>
                            <a:srgbClr val="FF0000"/>
                          </a:solidFill>
                          <a:latin typeface="Cambria Math" panose="02040503050406030204" pitchFamily="18" charset="0"/>
                        </a:rPr>
                        <m:t>(</m:t>
                      </m:r>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i="1">
                              <a:solidFill>
                                <a:srgbClr val="FF0000"/>
                              </a:solidFill>
                              <a:latin typeface="Cambria Math" panose="02040503050406030204" pitchFamily="18" charset="0"/>
                            </a:rPr>
                            <m:t>3</m:t>
                          </m:r>
                        </m:sup>
                      </m:sSup>
                      <m:r>
                        <a:rPr lang="en-US" sz="3600" i="1">
                          <a:solidFill>
                            <a:srgbClr val="FF0000"/>
                          </a:solidFill>
                          <a:latin typeface="Cambria Math" panose="02040503050406030204" pitchFamily="18" charset="0"/>
                        </a:rPr>
                        <m:t>)</m:t>
                      </m:r>
                      <m:r>
                        <m:rPr>
                          <m:nor/>
                        </m:rPr>
                        <a:rPr lang="en-US" sz="3600" dirty="0">
                          <a:solidFill>
                            <a:srgbClr val="FF0000"/>
                          </a:solidFill>
                          <a:latin typeface="Times New Roman" panose="02020603050405020304" pitchFamily="18" charset="0"/>
                          <a:cs typeface="Times New Roman" panose="02020603050405020304" pitchFamily="18" charset="0"/>
                        </a:rPr>
                        <m:t>.</m:t>
                      </m:r>
                    </m:oMath>
                  </a14:m>
                  <a:endParaRPr lang="en-US" sz="3600" b="1" dirty="0">
                    <a:solidFill>
                      <a:srgbClr val="C00000"/>
                    </a:solidFill>
                    <a:latin typeface="Calibri"/>
                  </a:endParaRPr>
                </a:p>
              </p:txBody>
            </p:sp>
          </mc:Choice>
          <mc:Fallback xmlns="">
            <p:sp>
              <p:nvSpPr>
                <p:cNvPr id="45" name="Speech Bubble: Rectangle with Corners Rounded 44">
                  <a:extLst>
                    <a:ext uri="{FF2B5EF4-FFF2-40B4-BE49-F238E27FC236}">
                      <a16:creationId xmlns:a16="http://schemas.microsoft.com/office/drawing/2014/main" id="{FA301BAE-EABF-4823-A77C-08256DF60184}"/>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8"/>
                  <a:stretch>
                    <a:fillRect l="-3429"/>
                  </a:stretch>
                </a:blipFill>
                <a:ln>
                  <a:noFill/>
                </a:ln>
              </p:spPr>
              <p:txBody>
                <a:bodyPr/>
                <a:lstStyle/>
                <a:p>
                  <a:r>
                    <a:rPr lang="en-US">
                      <a:noFill/>
                    </a:rPr>
                    <a:t> </a:t>
                  </a:r>
                </a:p>
              </p:txBody>
            </p:sp>
          </mc:Fallback>
        </mc:AlternateContent>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flipH="1">
            <a:off x="18309772" y="7313519"/>
            <a:ext cx="4267200" cy="2554382"/>
            <a:chOff x="-2312095" y="2121332"/>
            <a:chExt cx="2133600" cy="1277191"/>
          </a:xfrm>
        </p:grpSpPr>
        <mc:AlternateContent xmlns:mc="http://schemas.openxmlformats.org/markup-compatibility/2006" xmlns:a14="http://schemas.microsoft.com/office/drawing/2010/main">
          <mc:Choice Requires="a14">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121332"/>
                  <a:ext cx="2133600" cy="526619"/>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4400" i="1" smtClean="0">
                              <a:solidFill>
                                <a:srgbClr val="FF0000"/>
                              </a:solidFill>
                              <a:latin typeface="Cambria Math"/>
                              <a:ea typeface="Times New Roman" panose="02020603050405020304" pitchFamily="18" charset="0"/>
                            </a:rPr>
                          </m:ctrlPr>
                        </m:fPr>
                        <m:num>
                          <m:r>
                            <a:rPr lang="en-US" sz="4400" b="0" i="1" smtClean="0">
                              <a:solidFill>
                                <a:srgbClr val="FF0000"/>
                              </a:solidFill>
                              <a:latin typeface="Cambria Math" panose="02040503050406030204" pitchFamily="18" charset="0"/>
                              <a:ea typeface="Times New Roman" panose="02020603050405020304" pitchFamily="18" charset="0"/>
                            </a:rPr>
                            <m:t>16</m:t>
                          </m:r>
                        </m:num>
                        <m:den>
                          <m:r>
                            <a:rPr lang="en-US" sz="4400" i="1">
                              <a:solidFill>
                                <a:srgbClr val="FF0000"/>
                              </a:solidFill>
                              <a:latin typeface="Cambria Math" panose="02040503050406030204" pitchFamily="18" charset="0"/>
                              <a:ea typeface="Times New Roman" panose="02020603050405020304" pitchFamily="18" charset="0"/>
                            </a:rPr>
                            <m:t>3</m:t>
                          </m:r>
                        </m:den>
                      </m:f>
                      <m:r>
                        <a:rPr lang="en-US" sz="4400" i="1">
                          <a:solidFill>
                            <a:srgbClr val="FF0000"/>
                          </a:solidFill>
                          <a:latin typeface="Cambria Math" panose="02040503050406030204" pitchFamily="18" charset="0"/>
                          <a:ea typeface="Times New Roman" panose="02020603050405020304" pitchFamily="18" charset="0"/>
                        </a:rPr>
                        <m:t>𝜋</m:t>
                      </m:r>
                      <m:r>
                        <a:rPr lang="en-US" sz="4400" i="1">
                          <a:solidFill>
                            <a:srgbClr val="FF0000"/>
                          </a:solidFill>
                          <a:latin typeface="Cambria Math" panose="02040503050406030204" pitchFamily="18" charset="0"/>
                        </a:rPr>
                        <m:t>(</m:t>
                      </m:r>
                      <m:r>
                        <a:rPr lang="en-US" sz="4400" i="1">
                          <a:solidFill>
                            <a:srgbClr val="FF0000"/>
                          </a:solidFill>
                          <a:latin typeface="Cambria Math" panose="02040503050406030204" pitchFamily="18" charset="0"/>
                        </a:rPr>
                        <m:t>𝑐</m:t>
                      </m:r>
                      <m:sSup>
                        <m:sSupPr>
                          <m:ctrlPr>
                            <a:rPr lang="en-US" sz="4400" i="1">
                              <a:solidFill>
                                <a:srgbClr val="FF0000"/>
                              </a:solidFill>
                              <a:latin typeface="Cambria Math"/>
                            </a:rPr>
                          </m:ctrlPr>
                        </m:sSupPr>
                        <m:e>
                          <m:r>
                            <a:rPr lang="en-US" sz="4400" i="1">
                              <a:solidFill>
                                <a:srgbClr val="FF0000"/>
                              </a:solidFill>
                              <a:latin typeface="Cambria Math" panose="02040503050406030204" pitchFamily="18" charset="0"/>
                            </a:rPr>
                            <m:t>𝑚</m:t>
                          </m:r>
                        </m:e>
                        <m:sup>
                          <m:r>
                            <a:rPr lang="en-US" sz="4400" i="1">
                              <a:solidFill>
                                <a:srgbClr val="FF0000"/>
                              </a:solidFill>
                              <a:latin typeface="Cambria Math" panose="02040503050406030204" pitchFamily="18" charset="0"/>
                            </a:rPr>
                            <m:t>3</m:t>
                          </m:r>
                        </m:sup>
                      </m:sSup>
                      <m:r>
                        <a:rPr lang="en-US" sz="4400" i="1">
                          <a:solidFill>
                            <a:srgbClr val="FF0000"/>
                          </a:solidFill>
                          <a:latin typeface="Cambria Math" panose="02040503050406030204" pitchFamily="18" charset="0"/>
                        </a:rPr>
                        <m:t>)</m:t>
                      </m:r>
                      <m:r>
                        <m:rPr>
                          <m:nor/>
                        </m:rPr>
                        <a:rPr lang="en-US" sz="4400" dirty="0">
                          <a:solidFill>
                            <a:srgbClr val="FF0000"/>
                          </a:solidFill>
                          <a:latin typeface="Times New Roman" panose="02020603050405020304" pitchFamily="18" charset="0"/>
                          <a:cs typeface="Times New Roman" panose="02020603050405020304" pitchFamily="18" charset="0"/>
                        </a:rPr>
                        <m:t>.</m:t>
                      </m:r>
                    </m:oMath>
                  </a14:m>
                  <a:endParaRPr lang="en-US" sz="4400" b="1" dirty="0">
                    <a:solidFill>
                      <a:srgbClr val="C00000"/>
                    </a:solidFill>
                    <a:latin typeface="Calibri"/>
                  </a:endParaRPr>
                </a:p>
              </p:txBody>
            </p:sp>
          </mc:Choice>
          <mc:Fallback xmlns="">
            <p:sp>
              <p:nvSpPr>
                <p:cNvPr id="48" name="Speech Bubble: Rectangle with Corners Rounded 47">
                  <a:extLst>
                    <a:ext uri="{FF2B5EF4-FFF2-40B4-BE49-F238E27FC236}">
                      <a16:creationId xmlns:a16="http://schemas.microsoft.com/office/drawing/2014/main" id="{8759F8F5-EA73-4ECF-8396-C55219BE69C7}"/>
                    </a:ext>
                  </a:extLst>
                </p:cNvPr>
                <p:cNvSpPr>
                  <a:spLocks noRot="1" noChangeAspect="1" noMove="1" noResize="1" noEditPoints="1" noAdjustHandles="1" noChangeArrowheads="1" noChangeShapeType="1" noTextEdit="1"/>
                </p:cNvSpPr>
                <p:nvPr/>
              </p:nvSpPr>
              <p:spPr>
                <a:xfrm>
                  <a:off x="-2312095" y="2121332"/>
                  <a:ext cx="2133600" cy="526619"/>
                </a:xfrm>
                <a:prstGeom prst="wedgeRoundRectCallout">
                  <a:avLst>
                    <a:gd name="adj1" fmla="val -10241"/>
                    <a:gd name="adj2" fmla="val 172150"/>
                    <a:gd name="adj3" fmla="val 16667"/>
                  </a:avLst>
                </a:prstGeom>
                <a:blipFill>
                  <a:blip r:embed="rId19"/>
                  <a:stretch>
                    <a:fillRect l="-4571"/>
                  </a:stretch>
                </a:blipFill>
                <a:ln>
                  <a:noFill/>
                </a:ln>
              </p:spPr>
              <p:txBody>
                <a:bodyPr/>
                <a:lstStyle/>
                <a:p>
                  <a:r>
                    <a:rPr lang="en-US">
                      <a:noFill/>
                    </a:rPr>
                    <a:t> </a:t>
                  </a:r>
                </a:p>
              </p:txBody>
            </p:sp>
          </mc:Fallback>
        </mc:AlternateContent>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CA1582E1-0D92-4B6C-B796-2A167FF13862}"/>
                  </a:ext>
                </a:extLst>
              </p:cNvPr>
              <p:cNvSpPr txBox="1"/>
              <p:nvPr/>
            </p:nvSpPr>
            <p:spPr>
              <a:xfrm>
                <a:off x="1876755" y="8049634"/>
                <a:ext cx="15363488" cy="1053237"/>
              </a:xfrm>
              <a:prstGeom prst="rect">
                <a:avLst/>
              </a:prstGeom>
              <a:solidFill>
                <a:srgbClr val="FFFF00"/>
              </a:solidFill>
            </p:spPr>
            <p:txBody>
              <a:bodyPr wrap="square">
                <a:spAutoFit/>
              </a:bodyPr>
              <a:lstStyle/>
              <a:p>
                <a:r>
                  <a:rPr lang="fr-FR" sz="4400" dirty="0">
                    <a:latin typeface="Times New Roman" panose="02020603050405020304" pitchFamily="18" charset="0"/>
                    <a:cs typeface="Times New Roman" panose="02020603050405020304" pitchFamily="18" charset="0"/>
                  </a:rPr>
                  <a:t>T</a:t>
                </a:r>
                <a:r>
                  <a:rPr lang="fr-FR" sz="4400" dirty="0" err="1">
                    <a:latin typeface="Times New Roman" panose="02020603050405020304" pitchFamily="18" charset="0"/>
                    <a:cs typeface="Times New Roman" panose="02020603050405020304" pitchFamily="18" charset="0"/>
                  </a:rPr>
                  <a:t>hể</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tích</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của</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quả</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bóng</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bàn</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đó</a:t>
                </a:r>
                <a:r>
                  <a:rPr lang="fr-FR" sz="4400" dirty="0">
                    <a:latin typeface="Times New Roman" panose="02020603050405020304" pitchFamily="18" charset="0"/>
                    <a:cs typeface="Times New Roman" panose="02020603050405020304" pitchFamily="18" charset="0"/>
                  </a:rPr>
                  <a:t>: </a:t>
                </a:r>
                <a14:m>
                  <m:oMath xmlns:m="http://schemas.openxmlformats.org/officeDocument/2006/math">
                    <m:r>
                      <a:rPr lang="en-US" sz="4400" i="1" smtClean="0">
                        <a:solidFill>
                          <a:srgbClr val="002060"/>
                        </a:solidFill>
                        <a:effectLst/>
                        <a:latin typeface="Cambria Math" panose="02040503050406030204" pitchFamily="18" charset="0"/>
                        <a:ea typeface="Times New Roman" panose="02020603050405020304" pitchFamily="18" charset="0"/>
                      </a:rPr>
                      <m:t>𝑉</m:t>
                    </m:r>
                    <m:r>
                      <a:rPr lang="en-US" sz="4400" i="1" smtClean="0">
                        <a:solidFill>
                          <a:srgbClr val="002060"/>
                        </a:solidFill>
                        <a:effectLst/>
                        <a:latin typeface="Cambria Math" panose="02040503050406030204" pitchFamily="18" charset="0"/>
                        <a:ea typeface="Times New Roman" panose="02020603050405020304" pitchFamily="18" charset="0"/>
                      </a:rPr>
                      <m:t>=</m:t>
                    </m:r>
                    <m:f>
                      <m:fPr>
                        <m:ctrlPr>
                          <a:rPr lang="en-US" sz="4400" i="1">
                            <a:solidFill>
                              <a:srgbClr val="002060"/>
                            </a:solidFill>
                            <a:effectLst/>
                            <a:latin typeface="Cambria Math"/>
                            <a:ea typeface="Times New Roman" panose="02020603050405020304" pitchFamily="18" charset="0"/>
                          </a:rPr>
                        </m:ctrlPr>
                      </m:fPr>
                      <m:num>
                        <m:r>
                          <a:rPr lang="en-US" sz="4400" i="1">
                            <a:solidFill>
                              <a:srgbClr val="002060"/>
                            </a:solidFill>
                            <a:effectLst/>
                            <a:latin typeface="Cambria Math" panose="02040503050406030204" pitchFamily="18" charset="0"/>
                            <a:ea typeface="Times New Roman" panose="02020603050405020304" pitchFamily="18" charset="0"/>
                          </a:rPr>
                          <m:t>4</m:t>
                        </m:r>
                      </m:num>
                      <m:den>
                        <m:r>
                          <a:rPr lang="en-US" sz="4400" i="1">
                            <a:solidFill>
                              <a:srgbClr val="002060"/>
                            </a:solidFill>
                            <a:effectLst/>
                            <a:latin typeface="Cambria Math" panose="02040503050406030204" pitchFamily="18" charset="0"/>
                            <a:ea typeface="Times New Roman" panose="02020603050405020304" pitchFamily="18" charset="0"/>
                          </a:rPr>
                          <m:t>3</m:t>
                        </m:r>
                      </m:den>
                    </m:f>
                    <m:r>
                      <a:rPr lang="en-US" sz="4400" i="1">
                        <a:solidFill>
                          <a:srgbClr val="002060"/>
                        </a:solidFill>
                        <a:effectLst/>
                        <a:latin typeface="Cambria Math" panose="02040503050406030204" pitchFamily="18" charset="0"/>
                        <a:ea typeface="Times New Roman" panose="02020603050405020304" pitchFamily="18" charset="0"/>
                      </a:rPr>
                      <m:t>𝜋</m:t>
                    </m:r>
                    <m:sSup>
                      <m:sSupPr>
                        <m:ctrlPr>
                          <a:rPr lang="en-US" sz="4400" i="1">
                            <a:solidFill>
                              <a:srgbClr val="002060"/>
                            </a:solidFill>
                            <a:effectLst/>
                            <a:latin typeface="Cambria Math"/>
                            <a:ea typeface="Times New Roman" panose="02020603050405020304" pitchFamily="18" charset="0"/>
                          </a:rPr>
                        </m:ctrlPr>
                      </m:sSupPr>
                      <m:e>
                        <m:r>
                          <a:rPr lang="en-US" sz="4400" i="1">
                            <a:solidFill>
                              <a:srgbClr val="002060"/>
                            </a:solidFill>
                            <a:effectLst/>
                            <a:latin typeface="Cambria Math" panose="02040503050406030204" pitchFamily="18" charset="0"/>
                            <a:ea typeface="Times New Roman" panose="02020603050405020304" pitchFamily="18" charset="0"/>
                          </a:rPr>
                          <m:t>𝑅</m:t>
                        </m:r>
                      </m:e>
                      <m:sup>
                        <m:r>
                          <a:rPr lang="en-US" sz="4400" i="1">
                            <a:solidFill>
                              <a:srgbClr val="002060"/>
                            </a:solidFill>
                            <a:effectLst/>
                            <a:latin typeface="Cambria Math" panose="02040503050406030204" pitchFamily="18" charset="0"/>
                            <a:ea typeface="Times New Roman" panose="02020603050405020304" pitchFamily="18" charset="0"/>
                          </a:rPr>
                          <m:t>3</m:t>
                        </m:r>
                      </m:sup>
                    </m:sSup>
                    <m:r>
                      <a:rPr lang="en-US" sz="4400" i="1">
                        <a:solidFill>
                          <a:srgbClr val="002060"/>
                        </a:solidFill>
                        <a:latin typeface="Cambria Math" panose="02040503050406030204" pitchFamily="18" charset="0"/>
                        <a:ea typeface="Times New Roman" panose="02020603050405020304" pitchFamily="18" charset="0"/>
                      </a:rPr>
                      <m:t>=</m:t>
                    </m:r>
                    <m:f>
                      <m:fPr>
                        <m:ctrlPr>
                          <a:rPr lang="en-US" sz="4400" i="1">
                            <a:solidFill>
                              <a:srgbClr val="002060"/>
                            </a:solidFill>
                            <a:latin typeface="Cambria Math"/>
                            <a:ea typeface="Times New Roman" panose="02020603050405020304" pitchFamily="18" charset="0"/>
                          </a:rPr>
                        </m:ctrlPr>
                      </m:fPr>
                      <m:num>
                        <m:r>
                          <a:rPr lang="en-US" sz="4400" i="1">
                            <a:solidFill>
                              <a:srgbClr val="002060"/>
                            </a:solidFill>
                            <a:latin typeface="Cambria Math" panose="02040503050406030204" pitchFamily="18" charset="0"/>
                            <a:ea typeface="Times New Roman" panose="02020603050405020304" pitchFamily="18" charset="0"/>
                          </a:rPr>
                          <m:t>4</m:t>
                        </m:r>
                      </m:num>
                      <m:den>
                        <m:r>
                          <a:rPr lang="en-US" sz="4400" i="1">
                            <a:solidFill>
                              <a:srgbClr val="002060"/>
                            </a:solidFill>
                            <a:latin typeface="Cambria Math" panose="02040503050406030204" pitchFamily="18" charset="0"/>
                            <a:ea typeface="Times New Roman" panose="02020603050405020304" pitchFamily="18" charset="0"/>
                          </a:rPr>
                          <m:t>3</m:t>
                        </m:r>
                      </m:den>
                    </m:f>
                    <m:r>
                      <a:rPr lang="en-US" sz="4400" i="1">
                        <a:solidFill>
                          <a:srgbClr val="002060"/>
                        </a:solidFill>
                        <a:latin typeface="Cambria Math" panose="02040503050406030204" pitchFamily="18" charset="0"/>
                        <a:ea typeface="Times New Roman" panose="02020603050405020304" pitchFamily="18" charset="0"/>
                      </a:rPr>
                      <m:t>𝜋</m:t>
                    </m:r>
                    <m:r>
                      <a:rPr lang="en-US" sz="4400" b="0" i="1" smtClean="0">
                        <a:solidFill>
                          <a:srgbClr val="002060"/>
                        </a:solidFill>
                        <a:latin typeface="Cambria Math" panose="02040503050406030204" pitchFamily="18" charset="0"/>
                        <a:ea typeface="Times New Roman" panose="02020603050405020304" pitchFamily="18" charset="0"/>
                      </a:rPr>
                      <m:t>.</m:t>
                    </m:r>
                    <m:sSup>
                      <m:sSupPr>
                        <m:ctrlPr>
                          <a:rPr lang="en-US" sz="4400" i="1">
                            <a:solidFill>
                              <a:srgbClr val="002060"/>
                            </a:solidFill>
                            <a:latin typeface="Cambria Math"/>
                            <a:ea typeface="Times New Roman" panose="02020603050405020304" pitchFamily="18" charset="0"/>
                          </a:rPr>
                        </m:ctrlPr>
                      </m:sSupPr>
                      <m:e>
                        <m:r>
                          <a:rPr lang="en-US" sz="4400" b="0" i="1" smtClean="0">
                            <a:solidFill>
                              <a:srgbClr val="002060"/>
                            </a:solidFill>
                            <a:latin typeface="Cambria Math" panose="02040503050406030204" pitchFamily="18" charset="0"/>
                            <a:ea typeface="Times New Roman" panose="02020603050405020304" pitchFamily="18" charset="0"/>
                          </a:rPr>
                          <m:t>2</m:t>
                        </m:r>
                      </m:e>
                      <m:sup>
                        <m:r>
                          <a:rPr lang="en-US" sz="4400" i="1">
                            <a:solidFill>
                              <a:srgbClr val="002060"/>
                            </a:solidFill>
                            <a:latin typeface="Cambria Math" panose="02040503050406030204" pitchFamily="18" charset="0"/>
                            <a:ea typeface="Times New Roman" panose="02020603050405020304" pitchFamily="18" charset="0"/>
                          </a:rPr>
                          <m:t>3</m:t>
                        </m:r>
                      </m:sup>
                    </m:sSup>
                    <m:r>
                      <a:rPr lang="en-US" sz="4400" i="1">
                        <a:solidFill>
                          <a:srgbClr val="002060"/>
                        </a:solidFill>
                        <a:latin typeface="Cambria Math" panose="02040503050406030204" pitchFamily="18" charset="0"/>
                        <a:ea typeface="Times New Roman" panose="02020603050405020304" pitchFamily="18" charset="0"/>
                      </a:rPr>
                      <m:t>=</m:t>
                    </m:r>
                    <m:f>
                      <m:fPr>
                        <m:ctrlPr>
                          <a:rPr lang="en-US" sz="4400" i="1">
                            <a:solidFill>
                              <a:srgbClr val="002060"/>
                            </a:solidFill>
                            <a:latin typeface="Cambria Math"/>
                            <a:ea typeface="Times New Roman" panose="02020603050405020304" pitchFamily="18" charset="0"/>
                          </a:rPr>
                        </m:ctrlPr>
                      </m:fPr>
                      <m:num>
                        <m:r>
                          <a:rPr lang="en-US" sz="4400" b="0" i="1" smtClean="0">
                            <a:solidFill>
                              <a:srgbClr val="002060"/>
                            </a:solidFill>
                            <a:latin typeface="Cambria Math" panose="02040503050406030204" pitchFamily="18" charset="0"/>
                            <a:ea typeface="Times New Roman" panose="02020603050405020304" pitchFamily="18" charset="0"/>
                          </a:rPr>
                          <m:t>32</m:t>
                        </m:r>
                      </m:num>
                      <m:den>
                        <m:r>
                          <a:rPr lang="en-US" sz="4400" i="1">
                            <a:solidFill>
                              <a:srgbClr val="002060"/>
                            </a:solidFill>
                            <a:latin typeface="Cambria Math" panose="02040503050406030204" pitchFamily="18" charset="0"/>
                            <a:ea typeface="Times New Roman" panose="02020603050405020304" pitchFamily="18" charset="0"/>
                          </a:rPr>
                          <m:t>3</m:t>
                        </m:r>
                      </m:den>
                    </m:f>
                    <m:r>
                      <a:rPr lang="en-US" sz="4400" i="1">
                        <a:solidFill>
                          <a:srgbClr val="002060"/>
                        </a:solidFill>
                        <a:latin typeface="Cambria Math" panose="02040503050406030204" pitchFamily="18" charset="0"/>
                        <a:ea typeface="Times New Roman" panose="02020603050405020304" pitchFamily="18" charset="0"/>
                      </a:rPr>
                      <m:t>𝜋</m:t>
                    </m:r>
                    <m:r>
                      <a:rPr lang="en-US" sz="4400" i="1">
                        <a:latin typeface="Cambria Math" panose="02040503050406030204" pitchFamily="18" charset="0"/>
                      </a:rPr>
                      <m:t>(</m:t>
                    </m:r>
                    <m:r>
                      <a:rPr lang="en-US" sz="4400" i="1">
                        <a:latin typeface="Cambria Math" panose="02040503050406030204" pitchFamily="18" charset="0"/>
                      </a:rPr>
                      <m:t>𝑐</m:t>
                    </m:r>
                    <m:sSup>
                      <m:sSupPr>
                        <m:ctrlPr>
                          <a:rPr lang="en-US" sz="4400" i="1">
                            <a:latin typeface="Cambria Math"/>
                          </a:rPr>
                        </m:ctrlPr>
                      </m:sSupPr>
                      <m:e>
                        <m:r>
                          <a:rPr lang="en-US" sz="4400" i="1">
                            <a:latin typeface="Cambria Math" panose="02040503050406030204" pitchFamily="18" charset="0"/>
                          </a:rPr>
                          <m:t>𝑚</m:t>
                        </m:r>
                      </m:e>
                      <m:sup>
                        <m:r>
                          <a:rPr lang="en-US" sz="4400" i="1">
                            <a:latin typeface="Cambria Math" panose="02040503050406030204" pitchFamily="18" charset="0"/>
                          </a:rPr>
                          <m:t>3</m:t>
                        </m:r>
                      </m:sup>
                    </m:sSup>
                    <m:r>
                      <a:rPr lang="en-US" sz="4400" i="1">
                        <a:latin typeface="Cambria Math" panose="02040503050406030204" pitchFamily="18" charset="0"/>
                      </a:rPr>
                      <m:t>)</m:t>
                    </m:r>
                    <m:r>
                      <m:rPr>
                        <m:nor/>
                      </m:rPr>
                      <a:rPr lang="en-US" sz="4400" dirty="0">
                        <a:latin typeface="Times New Roman" panose="02020603050405020304" pitchFamily="18" charset="0"/>
                        <a:cs typeface="Times New Roman" panose="02020603050405020304" pitchFamily="18" charset="0"/>
                      </a:rPr>
                      <m:t>.</m:t>
                    </m:r>
                  </m:oMath>
                </a14:m>
                <a:endParaRPr lang="en-US" sz="4400" dirty="0"/>
              </a:p>
            </p:txBody>
          </p:sp>
        </mc:Choice>
        <mc:Fallback xmlns="">
          <p:sp>
            <p:nvSpPr>
              <p:cNvPr id="31" name="TextBox 30">
                <a:extLst>
                  <a:ext uri="{FF2B5EF4-FFF2-40B4-BE49-F238E27FC236}">
                    <a16:creationId xmlns:a16="http://schemas.microsoft.com/office/drawing/2014/main" id="{CA1582E1-0D92-4B6C-B796-2A167FF13862}"/>
                  </a:ext>
                </a:extLst>
              </p:cNvPr>
              <p:cNvSpPr txBox="1">
                <a:spLocks noRot="1" noChangeAspect="1" noMove="1" noResize="1" noEditPoints="1" noAdjustHandles="1" noChangeArrowheads="1" noChangeShapeType="1" noTextEdit="1"/>
              </p:cNvSpPr>
              <p:nvPr/>
            </p:nvSpPr>
            <p:spPr>
              <a:xfrm>
                <a:off x="1876755" y="8049634"/>
                <a:ext cx="15363488" cy="1053237"/>
              </a:xfrm>
              <a:prstGeom prst="rect">
                <a:avLst/>
              </a:prstGeom>
              <a:blipFill>
                <a:blip r:embed="rId20"/>
                <a:stretch>
                  <a:fillRect l="-1627" b="-12139"/>
                </a:stretch>
              </a:blipFill>
            </p:spPr>
            <p:txBody>
              <a:bodyPr/>
              <a:lstStyle/>
              <a:p>
                <a:r>
                  <a:rPr lang="en-US">
                    <a:noFill/>
                  </a:rPr>
                  <a:t> </a:t>
                </a:r>
              </a:p>
            </p:txBody>
          </p:sp>
        </mc:Fallback>
      </mc:AlternateContent>
    </p:spTree>
    <p:extLst>
      <p:ext uri="{BB962C8B-B14F-4D97-AF65-F5344CB8AC3E}">
        <p14:creationId xmlns:p14="http://schemas.microsoft.com/office/powerpoint/2010/main" val="37982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3.33333E-6 -3.58025E-6 L 0.53924 -3.58025E-6 L 0.53924 0.0179 L -3.33333E-6 0.0179 L -3.33333E-6 -3.58025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27"/>
                                        </p:tgtEl>
                                      </p:cBhvr>
                                    </p:animEffect>
                                    <p:set>
                                      <p:cBhvr>
                                        <p:cTn id="44" dur="1" fill="hold">
                                          <p:stCondLst>
                                            <p:cond delay="24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
                                        <p:tgtEl>
                                          <p:spTgt spid="6"/>
                                        </p:tgtEl>
                                      </p:cBhvr>
                                    </p:animEffect>
                                    <p:set>
                                      <p:cBhvr>
                                        <p:cTn id="47" dur="1" fill="hold">
                                          <p:stCondLst>
                                            <p:cond delay="9"/>
                                          </p:stCondLst>
                                        </p:cTn>
                                        <p:tgtEl>
                                          <p:spTgt spid="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subTnLst>
                                    <p:audio>
                                      <p:cMediaNode>
                                        <p:cTn display="0" masterRel="sameClick">
                                          <p:stCondLst>
                                            <p:cond evt="begin" delay="0">
                                              <p:tn val="51"/>
                                            </p:cond>
                                          </p:stCondLst>
                                          <p:endCondLst>
                                            <p:cond evt="onStopAudio" delay="0">
                                              <p:tgtEl>
                                                <p:sldTgt/>
                                              </p:tgtEl>
                                            </p:cond>
                                          </p:endCondLst>
                                        </p:cTn>
                                        <p:tgtEl>
                                          <p:sndTgt r:embed="rId2" name="yeeh.wav"/>
                                        </p:tgtEl>
                                      </p:cMediaNode>
                                    </p:audio>
                                  </p:subTnLst>
                                </p:cTn>
                              </p:par>
                              <p:par>
                                <p:cTn id="54" presetID="32" presetClass="emph" presetSubtype="0" repeatCount="indefinite" fill="hold" nodeType="withEffect">
                                  <p:stCondLst>
                                    <p:cond delay="0"/>
                                  </p:stCondLst>
                                  <p:childTnLst>
                                    <p:animRot by="120000">
                                      <p:cBhvr>
                                        <p:cTn id="55" dur="50" fill="hold">
                                          <p:stCondLst>
                                            <p:cond delay="0"/>
                                          </p:stCondLst>
                                        </p:cTn>
                                        <p:tgtEl>
                                          <p:spTgt spid="36"/>
                                        </p:tgtEl>
                                        <p:attrNameLst>
                                          <p:attrName>r</p:attrName>
                                        </p:attrNameLst>
                                      </p:cBhvr>
                                    </p:animRot>
                                    <p:animRot by="-240000">
                                      <p:cBhvr>
                                        <p:cTn id="56" dur="100" fill="hold">
                                          <p:stCondLst>
                                            <p:cond delay="100"/>
                                          </p:stCondLst>
                                        </p:cTn>
                                        <p:tgtEl>
                                          <p:spTgt spid="36"/>
                                        </p:tgtEl>
                                        <p:attrNameLst>
                                          <p:attrName>r</p:attrName>
                                        </p:attrNameLst>
                                      </p:cBhvr>
                                    </p:animRot>
                                    <p:animRot by="240000">
                                      <p:cBhvr>
                                        <p:cTn id="57" dur="100" fill="hold">
                                          <p:stCondLst>
                                            <p:cond delay="200"/>
                                          </p:stCondLst>
                                        </p:cTn>
                                        <p:tgtEl>
                                          <p:spTgt spid="36"/>
                                        </p:tgtEl>
                                        <p:attrNameLst>
                                          <p:attrName>r</p:attrName>
                                        </p:attrNameLst>
                                      </p:cBhvr>
                                    </p:animRot>
                                    <p:animRot by="-240000">
                                      <p:cBhvr>
                                        <p:cTn id="58" dur="100" fill="hold">
                                          <p:stCondLst>
                                            <p:cond delay="300"/>
                                          </p:stCondLst>
                                        </p:cTn>
                                        <p:tgtEl>
                                          <p:spTgt spid="36"/>
                                        </p:tgtEl>
                                        <p:attrNameLst>
                                          <p:attrName>r</p:attrName>
                                        </p:attrNameLst>
                                      </p:cBhvr>
                                    </p:animRot>
                                    <p:animRot by="120000">
                                      <p:cBhvr>
                                        <p:cTn id="59"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39"/>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39"/>
                                        </p:tgtEl>
                                        <p:attrNameLst>
                                          <p:attrName>r</p:attrName>
                                        </p:attrNameLst>
                                      </p:cBhvr>
                                    </p:animRot>
                                    <p:animRot by="-240000">
                                      <p:cBhvr>
                                        <p:cTn id="65" dur="200" fill="hold">
                                          <p:stCondLst>
                                            <p:cond delay="200"/>
                                          </p:stCondLst>
                                        </p:cTn>
                                        <p:tgtEl>
                                          <p:spTgt spid="39"/>
                                        </p:tgtEl>
                                        <p:attrNameLst>
                                          <p:attrName>r</p:attrName>
                                        </p:attrNameLst>
                                      </p:cBhvr>
                                    </p:animRot>
                                    <p:animRot by="240000">
                                      <p:cBhvr>
                                        <p:cTn id="66" dur="200" fill="hold">
                                          <p:stCondLst>
                                            <p:cond delay="400"/>
                                          </p:stCondLst>
                                        </p:cTn>
                                        <p:tgtEl>
                                          <p:spTgt spid="39"/>
                                        </p:tgtEl>
                                        <p:attrNameLst>
                                          <p:attrName>r</p:attrName>
                                        </p:attrNameLst>
                                      </p:cBhvr>
                                    </p:animRot>
                                    <p:animRot by="-240000">
                                      <p:cBhvr>
                                        <p:cTn id="67" dur="200" fill="hold">
                                          <p:stCondLst>
                                            <p:cond delay="600"/>
                                          </p:stCondLst>
                                        </p:cTn>
                                        <p:tgtEl>
                                          <p:spTgt spid="39"/>
                                        </p:tgtEl>
                                        <p:attrNameLst>
                                          <p:attrName>r</p:attrName>
                                        </p:attrNameLst>
                                      </p:cBhvr>
                                    </p:animRot>
                                    <p:animRot by="120000">
                                      <p:cBhvr>
                                        <p:cTn id="68" dur="200" fill="hold">
                                          <p:stCondLst>
                                            <p:cond delay="800"/>
                                          </p:stCondLst>
                                        </p:cTn>
                                        <p:tgtEl>
                                          <p:spTgt spid="39"/>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Rot by="120000">
                                      <p:cBhvr>
                                        <p:cTn id="73" dur="100" fill="hold">
                                          <p:stCondLst>
                                            <p:cond delay="0"/>
                                          </p:stCondLst>
                                        </p:cTn>
                                        <p:tgtEl>
                                          <p:spTgt spid="44"/>
                                        </p:tgtEl>
                                        <p:attrNameLst>
                                          <p:attrName>r</p:attrName>
                                        </p:attrNameLst>
                                      </p:cBhvr>
                                    </p:animRot>
                                    <p:animRot by="-240000">
                                      <p:cBhvr>
                                        <p:cTn id="74" dur="200" fill="hold">
                                          <p:stCondLst>
                                            <p:cond delay="200"/>
                                          </p:stCondLst>
                                        </p:cTn>
                                        <p:tgtEl>
                                          <p:spTgt spid="44"/>
                                        </p:tgtEl>
                                        <p:attrNameLst>
                                          <p:attrName>r</p:attrName>
                                        </p:attrNameLst>
                                      </p:cBhvr>
                                    </p:animRot>
                                    <p:animRot by="240000">
                                      <p:cBhvr>
                                        <p:cTn id="75" dur="200" fill="hold">
                                          <p:stCondLst>
                                            <p:cond delay="400"/>
                                          </p:stCondLst>
                                        </p:cTn>
                                        <p:tgtEl>
                                          <p:spTgt spid="44"/>
                                        </p:tgtEl>
                                        <p:attrNameLst>
                                          <p:attrName>r</p:attrName>
                                        </p:attrNameLst>
                                      </p:cBhvr>
                                    </p:animRot>
                                    <p:animRot by="-240000">
                                      <p:cBhvr>
                                        <p:cTn id="76" dur="200" fill="hold">
                                          <p:stCondLst>
                                            <p:cond delay="600"/>
                                          </p:stCondLst>
                                        </p:cTn>
                                        <p:tgtEl>
                                          <p:spTgt spid="44"/>
                                        </p:tgtEl>
                                        <p:attrNameLst>
                                          <p:attrName>r</p:attrName>
                                        </p:attrNameLst>
                                      </p:cBhvr>
                                    </p:animRot>
                                    <p:animRot by="120000">
                                      <p:cBhvr>
                                        <p:cTn id="77" dur="200" fill="hold">
                                          <p:stCondLst>
                                            <p:cond delay="800"/>
                                          </p:stCondLst>
                                        </p:cTn>
                                        <p:tgtEl>
                                          <p:spTgt spid="44"/>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47"/>
                    </p:tgtEl>
                  </p:cond>
                </p:stCondLst>
                <p:endSync evt="end" delay="0">
                  <p:rtn val="all"/>
                </p:endSync>
                <p:childTnLst>
                  <p:par>
                    <p:cTn id="79" fill="hold">
                      <p:stCondLst>
                        <p:cond delay="0"/>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47"/>
                                        </p:tgtEl>
                                        <p:attrNameLst>
                                          <p:attrName>r</p:attrName>
                                        </p:attrNameLst>
                                      </p:cBhvr>
                                    </p:animRot>
                                    <p:animRot by="-240000">
                                      <p:cBhvr>
                                        <p:cTn id="83" dur="200" fill="hold">
                                          <p:stCondLst>
                                            <p:cond delay="200"/>
                                          </p:stCondLst>
                                        </p:cTn>
                                        <p:tgtEl>
                                          <p:spTgt spid="47"/>
                                        </p:tgtEl>
                                        <p:attrNameLst>
                                          <p:attrName>r</p:attrName>
                                        </p:attrNameLst>
                                      </p:cBhvr>
                                    </p:animRot>
                                    <p:animRot by="240000">
                                      <p:cBhvr>
                                        <p:cTn id="84" dur="200" fill="hold">
                                          <p:stCondLst>
                                            <p:cond delay="400"/>
                                          </p:stCondLst>
                                        </p:cTn>
                                        <p:tgtEl>
                                          <p:spTgt spid="47"/>
                                        </p:tgtEl>
                                        <p:attrNameLst>
                                          <p:attrName>r</p:attrName>
                                        </p:attrNameLst>
                                      </p:cBhvr>
                                    </p:animRot>
                                    <p:animRot by="-240000">
                                      <p:cBhvr>
                                        <p:cTn id="85" dur="200" fill="hold">
                                          <p:stCondLst>
                                            <p:cond delay="600"/>
                                          </p:stCondLst>
                                        </p:cTn>
                                        <p:tgtEl>
                                          <p:spTgt spid="47"/>
                                        </p:tgtEl>
                                        <p:attrNameLst>
                                          <p:attrName>r</p:attrName>
                                        </p:attrNameLst>
                                      </p:cBhvr>
                                    </p:animRot>
                                    <p:animRot by="120000">
                                      <p:cBhvr>
                                        <p:cTn id="86" dur="200" fill="hold">
                                          <p:stCondLst>
                                            <p:cond delay="800"/>
                                          </p:stCondLst>
                                        </p:cTn>
                                        <p:tgtEl>
                                          <p:spTgt spid="47"/>
                                        </p:tgtEl>
                                        <p:attrNameLst>
                                          <p:attrName>r</p:attrName>
                                        </p:attrNameLst>
                                      </p:cBhvr>
                                    </p:animRot>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flipH="1">
            <a:off x="18288000" y="7734301"/>
            <a:ext cx="4267200" cy="2266438"/>
            <a:chOff x="-2312095" y="2265304"/>
            <a:chExt cx="2133600" cy="1133219"/>
          </a:xfrm>
        </p:grpSpPr>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C00000"/>
                  </a:solidFill>
                  <a:latin typeface="Times New Roman" pitchFamily="18" charset="0"/>
                  <a:cs typeface="Times New Roman" panose="02020603050405020304" pitchFamily="18" charset="0"/>
                </a:rPr>
                <a:t>D. 12cm</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631371" y="672485"/>
                <a:ext cx="8210970" cy="232506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Cho mặt cầu có thể tích </a:t>
                </a:r>
              </a:p>
              <a:p>
                <a14:m>
                  <m:oMath xmlns:m="http://schemas.openxmlformats.org/officeDocument/2006/math">
                    <m:r>
                      <a:rPr lang="en-US" sz="4800" i="1" smtClean="0">
                        <a:latin typeface="Cambria Math" panose="02040503050406030204" pitchFamily="18" charset="0"/>
                      </a:rPr>
                      <m:t>𝑉</m:t>
                    </m:r>
                    <m:r>
                      <a:rPr lang="en-US" sz="4800" i="1">
                        <a:latin typeface="Cambria Math" panose="02040503050406030204" pitchFamily="18" charset="0"/>
                      </a:rPr>
                      <m:t>=</m:t>
                    </m:r>
                    <m:r>
                      <a:rPr lang="en-US" sz="4800" i="1">
                        <a:latin typeface="Cambria Math" panose="02040503050406030204" pitchFamily="18" charset="0"/>
                      </a:rPr>
                      <m:t>288</m:t>
                    </m:r>
                    <m:r>
                      <a:rPr lang="en-US" sz="4800" i="1">
                        <a:latin typeface="Cambria Math" panose="02040503050406030204" pitchFamily="18" charset="0"/>
                      </a:rPr>
                      <m:t>𝜋</m:t>
                    </m:r>
                    <m:r>
                      <a:rPr lang="en-US" sz="4800" i="1">
                        <a:latin typeface="Cambria Math" panose="02040503050406030204" pitchFamily="18" charset="0"/>
                      </a:rPr>
                      <m:t>(</m:t>
                    </m:r>
                    <m:r>
                      <a:rPr lang="en-US" sz="4800" i="1">
                        <a:latin typeface="Cambria Math" panose="02040503050406030204" pitchFamily="18" charset="0"/>
                      </a:rPr>
                      <m:t>𝑐</m:t>
                    </m:r>
                    <m:sSup>
                      <m:sSupPr>
                        <m:ctrlPr>
                          <a:rPr lang="en-US" sz="4800" i="1">
                            <a:latin typeface="Cambria Math"/>
                          </a:rPr>
                        </m:ctrlPr>
                      </m:sSupPr>
                      <m:e>
                        <m:r>
                          <a:rPr lang="en-US" sz="4800" i="1">
                            <a:latin typeface="Cambria Math" panose="02040503050406030204" pitchFamily="18" charset="0"/>
                          </a:rPr>
                          <m:t>𝑚</m:t>
                        </m:r>
                      </m:e>
                      <m:sup>
                        <m:r>
                          <a:rPr lang="en-US" sz="4800" i="1">
                            <a:latin typeface="Cambria Math" panose="02040503050406030204" pitchFamily="18" charset="0"/>
                          </a:rPr>
                          <m:t>3</m:t>
                        </m:r>
                      </m:sup>
                    </m:sSup>
                    <m:r>
                      <a:rPr lang="en-US" sz="4800" i="1">
                        <a:latin typeface="Cambria Math" panose="02040503050406030204" pitchFamily="18" charset="0"/>
                      </a:rPr>
                      <m:t>)</m:t>
                    </m:r>
                  </m:oMath>
                </a14:m>
                <a:r>
                  <a:rPr lang="en-US" sz="4800" dirty="0">
                    <a:latin typeface="Times New Roman" panose="02020603050405020304" pitchFamily="18" charset="0"/>
                    <a:cs typeface="Times New Roman" panose="02020603050405020304" pitchFamily="18" charset="0"/>
                  </a:rPr>
                  <a:t>. Tính đường kính mặt cầu.</a:t>
                </a:r>
              </a:p>
            </p:txBody>
          </p:sp>
        </mc:Choice>
        <mc:Fallback xmlns="">
          <p:sp>
            <p:nvSpPr>
              <p:cNvPr id="7" name="TextBox 6"/>
              <p:cNvSpPr txBox="1">
                <a:spLocks noRot="1" noChangeAspect="1" noMove="1" noResize="1" noEditPoints="1" noAdjustHandles="1" noChangeArrowheads="1" noChangeShapeType="1" noTextEdit="1"/>
              </p:cNvSpPr>
              <p:nvPr/>
            </p:nvSpPr>
            <p:spPr>
              <a:xfrm>
                <a:off x="631371" y="672485"/>
                <a:ext cx="8210970" cy="2325060"/>
              </a:xfrm>
              <a:prstGeom prst="rect">
                <a:avLst/>
              </a:prstGeom>
              <a:blipFill>
                <a:blip r:embed="rId12"/>
                <a:stretch>
                  <a:fillRect l="-3415" t="-5759" b="-12827"/>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xmlns="" id="{EA94EE4C-DC84-4124-A9D4-9D6529BF4EDC}"/>
              </a:ext>
            </a:extLst>
          </p:cNvPr>
          <p:cNvGrpSpPr/>
          <p:nvPr/>
        </p:nvGrpSpPr>
        <p:grpSpPr>
          <a:xfrm flipH="1">
            <a:off x="10911840" y="628645"/>
            <a:ext cx="3108960" cy="1552578"/>
            <a:chOff x="-1732975" y="2265304"/>
            <a:chExt cx="1554480" cy="776289"/>
          </a:xfrm>
        </p:grpSpPr>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C00000"/>
                  </a:solidFill>
                  <a:latin typeface="Times New Roman" panose="02020603050405020304" pitchFamily="18" charset="0"/>
                  <a:cs typeface="Times New Roman" panose="02020603050405020304" pitchFamily="18" charset="0"/>
                </a:rPr>
                <a:t>D. 12cm</a:t>
              </a:r>
            </a:p>
          </p:txBody>
        </p:sp>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30726" y="4691987"/>
            <a:ext cx="4267200" cy="2280314"/>
            <a:chOff x="-2293858" y="2258366"/>
            <a:chExt cx="2133600" cy="1140157"/>
          </a:xfrm>
        </p:grpSpPr>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293858" y="2258366"/>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4400" b="1" dirty="0">
                  <a:solidFill>
                    <a:srgbClr val="FF0000"/>
                  </a:solidFill>
                  <a:latin typeface="Times New Roman" panose="02020603050405020304" pitchFamily="18" charset="0"/>
                  <a:cs typeface="Times New Roman" panose="02020603050405020304" pitchFamily="18" charset="0"/>
                </a:rPr>
                <a:t>A. </a:t>
              </a:r>
              <a:r>
                <a:rPr lang="en-US" sz="4400" b="1" dirty="0">
                  <a:solidFill>
                    <a:srgbClr val="C00000"/>
                  </a:solidFill>
                  <a:latin typeface="Times New Roman" pitchFamily="18" charset="0"/>
                  <a:cs typeface="Times New Roman" panose="02020603050405020304" pitchFamily="18" charset="0"/>
                </a:rPr>
                <a:t>6cm</a:t>
              </a:r>
              <a:endParaRPr lang="vi-VN" sz="4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288000" y="5143501"/>
            <a:ext cx="4267200" cy="2266438"/>
            <a:chOff x="-2312095" y="2265304"/>
            <a:chExt cx="2133600" cy="1133219"/>
          </a:xfrm>
        </p:grpSpPr>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FF0000"/>
                  </a:solidFill>
                  <a:latin typeface="Times New Roman" panose="02020603050405020304" pitchFamily="18" charset="0"/>
                  <a:cs typeface="Times New Roman" panose="02020603050405020304" pitchFamily="18" charset="0"/>
                </a:rPr>
                <a:t>B.</a:t>
              </a:r>
              <a:r>
                <a:rPr lang="en-US" sz="4400" b="1" dirty="0">
                  <a:solidFill>
                    <a:srgbClr val="C00000"/>
                  </a:solidFill>
                  <a:latin typeface="Times New Roman" pitchFamily="18" charset="0"/>
                  <a:cs typeface="Times New Roman" panose="02020603050405020304" pitchFamily="18" charset="0"/>
                </a:rPr>
                <a:t> 16cm</a:t>
              </a:r>
            </a:p>
          </p:txBody>
        </p:sp>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a:off x="-4267200" y="7734301"/>
            <a:ext cx="4267200" cy="2266438"/>
            <a:chOff x="-2312095" y="2265304"/>
            <a:chExt cx="2133600" cy="1133219"/>
          </a:xfrm>
        </p:grpSpPr>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4400" b="1" dirty="0">
                  <a:solidFill>
                    <a:srgbClr val="FF0000"/>
                  </a:solidFill>
                  <a:latin typeface="Times New Roman" panose="02020603050405020304" pitchFamily="18" charset="0"/>
                  <a:cs typeface="Times New Roman" panose="02020603050405020304" pitchFamily="18" charset="0"/>
                </a:rPr>
                <a:t>C.</a:t>
              </a:r>
              <a:r>
                <a:rPr lang="en-US" sz="4400" b="1" dirty="0">
                  <a:solidFill>
                    <a:srgbClr val="C00000"/>
                  </a:solidFill>
                  <a:latin typeface="Times New Roman" pitchFamily="18" charset="0"/>
                  <a:cs typeface="Times New Roman" panose="02020603050405020304" pitchFamily="18" charset="0"/>
                </a:rPr>
                <a:t> 8cm</a:t>
              </a:r>
            </a:p>
          </p:txBody>
        </p:sp>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18BDDF40-3BE4-49F8-80F7-A09E19673CD2}"/>
                  </a:ext>
                </a:extLst>
              </p:cNvPr>
              <p:cNvSpPr txBox="1"/>
              <p:nvPr/>
            </p:nvSpPr>
            <p:spPr>
              <a:xfrm>
                <a:off x="3079920" y="8242102"/>
                <a:ext cx="13511892" cy="1727524"/>
              </a:xfrm>
              <a:prstGeom prst="rect">
                <a:avLst/>
              </a:prstGeom>
              <a:solidFill>
                <a:srgbClr val="FFFF00"/>
              </a:solidFill>
            </p:spPr>
            <p:txBody>
              <a:bodyPr wrap="square">
                <a:spAutoFit/>
              </a:bodyPr>
              <a:lstStyle/>
              <a:p>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r>
                      <a:rPr lang="en-US" sz="4400" i="1">
                        <a:solidFill>
                          <a:srgbClr val="002060"/>
                        </a:solidFill>
                        <a:effectLst/>
                        <a:latin typeface="Cambria Math" panose="02040503050406030204" pitchFamily="18" charset="0"/>
                        <a:ea typeface="Times New Roman" panose="02020603050405020304" pitchFamily="18" charset="0"/>
                      </a:rPr>
                      <m:t>𝑉</m:t>
                    </m:r>
                    <m:r>
                      <a:rPr lang="en-US" sz="4400" i="1">
                        <a:solidFill>
                          <a:srgbClr val="002060"/>
                        </a:solidFill>
                        <a:effectLst/>
                        <a:latin typeface="Cambria Math" panose="02040503050406030204" pitchFamily="18" charset="0"/>
                        <a:ea typeface="Times New Roman" panose="02020603050405020304" pitchFamily="18" charset="0"/>
                      </a:rPr>
                      <m:t>=</m:t>
                    </m:r>
                    <m:f>
                      <m:fPr>
                        <m:ctrlPr>
                          <a:rPr lang="en-US" sz="4400" i="1">
                            <a:solidFill>
                              <a:srgbClr val="002060"/>
                            </a:solidFill>
                            <a:effectLst/>
                            <a:latin typeface="Cambria Math"/>
                            <a:ea typeface="Times New Roman" panose="02020603050405020304" pitchFamily="18" charset="0"/>
                          </a:rPr>
                        </m:ctrlPr>
                      </m:fPr>
                      <m:num>
                        <m:r>
                          <a:rPr lang="en-US" sz="4400" i="1">
                            <a:solidFill>
                              <a:srgbClr val="002060"/>
                            </a:solidFill>
                            <a:effectLst/>
                            <a:latin typeface="Cambria Math" panose="02040503050406030204" pitchFamily="18" charset="0"/>
                            <a:ea typeface="Times New Roman" panose="02020603050405020304" pitchFamily="18" charset="0"/>
                          </a:rPr>
                          <m:t>4</m:t>
                        </m:r>
                      </m:num>
                      <m:den>
                        <m:r>
                          <a:rPr lang="en-US" sz="4400" i="1">
                            <a:solidFill>
                              <a:srgbClr val="002060"/>
                            </a:solidFill>
                            <a:effectLst/>
                            <a:latin typeface="Cambria Math" panose="02040503050406030204" pitchFamily="18" charset="0"/>
                            <a:ea typeface="Times New Roman" panose="02020603050405020304" pitchFamily="18" charset="0"/>
                          </a:rPr>
                          <m:t>3</m:t>
                        </m:r>
                      </m:den>
                    </m:f>
                    <m:r>
                      <a:rPr lang="en-US" sz="4400" i="1">
                        <a:solidFill>
                          <a:srgbClr val="002060"/>
                        </a:solidFill>
                        <a:effectLst/>
                        <a:latin typeface="Cambria Math" panose="02040503050406030204" pitchFamily="18" charset="0"/>
                        <a:ea typeface="Times New Roman" panose="02020603050405020304" pitchFamily="18" charset="0"/>
                      </a:rPr>
                      <m:t>𝜋</m:t>
                    </m:r>
                    <m:sSup>
                      <m:sSupPr>
                        <m:ctrlPr>
                          <a:rPr lang="en-US" sz="4400" i="1">
                            <a:solidFill>
                              <a:srgbClr val="002060"/>
                            </a:solidFill>
                            <a:effectLst/>
                            <a:latin typeface="Cambria Math"/>
                            <a:ea typeface="Times New Roman" panose="02020603050405020304" pitchFamily="18" charset="0"/>
                          </a:rPr>
                        </m:ctrlPr>
                      </m:sSupPr>
                      <m:e>
                        <m:r>
                          <a:rPr lang="en-US" sz="4400" i="1">
                            <a:solidFill>
                              <a:srgbClr val="002060"/>
                            </a:solidFill>
                            <a:effectLst/>
                            <a:latin typeface="Cambria Math" panose="02040503050406030204" pitchFamily="18" charset="0"/>
                            <a:ea typeface="Times New Roman" panose="02020603050405020304" pitchFamily="18" charset="0"/>
                          </a:rPr>
                          <m:t>𝑅</m:t>
                        </m:r>
                      </m:e>
                      <m:sup>
                        <m:r>
                          <a:rPr lang="en-US" sz="4400" i="1">
                            <a:solidFill>
                              <a:srgbClr val="002060"/>
                            </a:solidFill>
                            <a:effectLst/>
                            <a:latin typeface="Cambria Math" panose="02040503050406030204" pitchFamily="18" charset="0"/>
                            <a:ea typeface="Times New Roman" panose="02020603050405020304" pitchFamily="18" charset="0"/>
                          </a:rPr>
                          <m:t>3</m:t>
                        </m:r>
                      </m:sup>
                    </m:sSup>
                    <m:r>
                      <a:rPr lang="en-US" sz="4400" i="1">
                        <a:solidFill>
                          <a:srgbClr val="002060"/>
                        </a:solidFill>
                        <a:effectLst/>
                        <a:latin typeface="Cambria Math" panose="02040503050406030204" pitchFamily="18" charset="0"/>
                        <a:ea typeface="Times New Roman" panose="02020603050405020304" pitchFamily="18" charset="0"/>
                      </a:rPr>
                      <m:t>=</m:t>
                    </m:r>
                    <m:r>
                      <a:rPr lang="en-US" sz="4400" i="1">
                        <a:solidFill>
                          <a:srgbClr val="002060"/>
                        </a:solidFill>
                        <a:effectLst/>
                        <a:latin typeface="Cambria Math" panose="02040503050406030204" pitchFamily="18" charset="0"/>
                        <a:ea typeface="Times New Roman" panose="02020603050405020304" pitchFamily="18" charset="0"/>
                      </a:rPr>
                      <m:t>288</m:t>
                    </m:r>
                    <m:r>
                      <a:rPr lang="en-US" sz="4400" i="1">
                        <a:solidFill>
                          <a:srgbClr val="002060"/>
                        </a:solidFill>
                        <a:effectLst/>
                        <a:latin typeface="Cambria Math" panose="02040503050406030204" pitchFamily="18" charset="0"/>
                        <a:ea typeface="Times New Roman" panose="02020603050405020304" pitchFamily="18" charset="0"/>
                      </a:rPr>
                      <m:t>𝜋</m:t>
                    </m:r>
                    <m:r>
                      <a:rPr lang="en-US" sz="4400" i="1">
                        <a:solidFill>
                          <a:srgbClr val="002060"/>
                        </a:solidFill>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4400" i="1">
                            <a:solidFill>
                              <a:srgbClr val="002060"/>
                            </a:solidFill>
                            <a:effectLst/>
                            <a:latin typeface="Cambria Math"/>
                            <a:ea typeface="Times New Roman" panose="02020603050405020304" pitchFamily="18" charset="0"/>
                          </a:rPr>
                        </m:ctrlPr>
                      </m:sSupPr>
                      <m:e>
                        <m:r>
                          <a:rPr lang="en-US" sz="4400" i="1">
                            <a:solidFill>
                              <a:srgbClr val="002060"/>
                            </a:solidFill>
                            <a:effectLst/>
                            <a:latin typeface="Cambria Math" panose="02040503050406030204" pitchFamily="18" charset="0"/>
                            <a:ea typeface="Times New Roman" panose="02020603050405020304" pitchFamily="18" charset="0"/>
                          </a:rPr>
                          <m:t>𝑅</m:t>
                        </m:r>
                      </m:e>
                      <m:sup>
                        <m:r>
                          <a:rPr lang="en-US" sz="4400" i="1">
                            <a:solidFill>
                              <a:srgbClr val="002060"/>
                            </a:solidFill>
                            <a:effectLst/>
                            <a:latin typeface="Cambria Math" panose="02040503050406030204" pitchFamily="18" charset="0"/>
                            <a:ea typeface="Times New Roman" panose="02020603050405020304" pitchFamily="18" charset="0"/>
                          </a:rPr>
                          <m:t>3</m:t>
                        </m:r>
                      </m:sup>
                    </m:sSup>
                    <m:r>
                      <a:rPr lang="en-US" sz="4400" i="1">
                        <a:solidFill>
                          <a:srgbClr val="002060"/>
                        </a:solidFill>
                        <a:effectLst/>
                        <a:latin typeface="Cambria Math" panose="02040503050406030204" pitchFamily="18" charset="0"/>
                        <a:ea typeface="Times New Roman" panose="02020603050405020304" pitchFamily="18" charset="0"/>
                      </a:rPr>
                      <m:t>=</m:t>
                    </m:r>
                    <m:r>
                      <a:rPr lang="en-US" sz="4400" i="1">
                        <a:solidFill>
                          <a:srgbClr val="002060"/>
                        </a:solidFill>
                        <a:effectLst/>
                        <a:latin typeface="Cambria Math" panose="02040503050406030204" pitchFamily="18" charset="0"/>
                        <a:ea typeface="Times New Roman" panose="02020603050405020304" pitchFamily="18" charset="0"/>
                      </a:rPr>
                      <m:t>216</m:t>
                    </m:r>
                    <m:r>
                      <a:rPr lang="en-US" sz="4400" i="1">
                        <a:solidFill>
                          <a:srgbClr val="002060"/>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400" i="1">
                        <a:solidFill>
                          <a:srgbClr val="002060"/>
                        </a:solidFill>
                        <a:effectLst/>
                        <a:latin typeface="Cambria Math" panose="02040503050406030204" pitchFamily="18" charset="0"/>
                        <a:ea typeface="Times New Roman" panose="02020603050405020304" pitchFamily="18" charset="0"/>
                      </a:rPr>
                      <m:t>𝑅</m:t>
                    </m:r>
                    <m:r>
                      <a:rPr lang="en-US" sz="4400" i="1">
                        <a:solidFill>
                          <a:srgbClr val="002060"/>
                        </a:solidFill>
                        <a:effectLst/>
                        <a:latin typeface="Cambria Math" panose="02040503050406030204" pitchFamily="18" charset="0"/>
                        <a:ea typeface="Times New Roman" panose="02020603050405020304" pitchFamily="18" charset="0"/>
                      </a:rPr>
                      <m:t>=</m:t>
                    </m:r>
                    <m:r>
                      <a:rPr lang="en-US" sz="4400" i="1">
                        <a:solidFill>
                          <a:srgbClr val="002060"/>
                        </a:solidFill>
                        <a:effectLst/>
                        <a:latin typeface="Cambria Math" panose="02040503050406030204" pitchFamily="18" charset="0"/>
                        <a:ea typeface="Times New Roman" panose="02020603050405020304" pitchFamily="18" charset="0"/>
                      </a:rPr>
                      <m:t>6​</m:t>
                    </m:r>
                    <m:r>
                      <a:rPr lang="en-US" sz="4400" i="1">
                        <a:solidFill>
                          <a:srgbClr val="002060"/>
                        </a:solidFill>
                        <a:effectLst/>
                        <a:latin typeface="Cambria Math" panose="02040503050406030204" pitchFamily="18" charset="0"/>
                        <a:ea typeface="Times New Roman" panose="02020603050405020304" pitchFamily="18" charset="0"/>
                      </a:rPr>
                      <m:t>𝑐𝑚</m:t>
                    </m:r>
                  </m:oMath>
                </a14:m>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n-US" sz="4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 đó đường kính mặt cầu là </a:t>
                </a:r>
                <a14:m>
                  <m:oMath xmlns:m="http://schemas.openxmlformats.org/officeDocument/2006/math">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𝑅</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4400" i="1" kern="1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4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18BDDF40-3BE4-49F8-80F7-A09E19673CD2}"/>
                  </a:ext>
                </a:extLst>
              </p:cNvPr>
              <p:cNvSpPr txBox="1">
                <a:spLocks noRot="1" noChangeAspect="1" noMove="1" noResize="1" noEditPoints="1" noAdjustHandles="1" noChangeArrowheads="1" noChangeShapeType="1" noTextEdit="1"/>
              </p:cNvSpPr>
              <p:nvPr/>
            </p:nvSpPr>
            <p:spPr>
              <a:xfrm>
                <a:off x="3079920" y="8242102"/>
                <a:ext cx="13511892" cy="1727524"/>
              </a:xfrm>
              <a:prstGeom prst="rect">
                <a:avLst/>
              </a:prstGeom>
              <a:blipFill>
                <a:blip r:embed="rId14"/>
                <a:stretch>
                  <a:fillRect l="-1804" b="-16254"/>
                </a:stretch>
              </a:blipFill>
            </p:spPr>
            <p:txBody>
              <a:bodyPr/>
              <a:lstStyle/>
              <a:p>
                <a:r>
                  <a:rPr lang="en-US">
                    <a:noFill/>
                  </a:rPr>
                  <a:t> </a:t>
                </a:r>
              </a:p>
            </p:txBody>
          </p:sp>
        </mc:Fallback>
      </mc:AlternateContent>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B30E6-7A6B-449F-8C66-149AD182876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1686253" y="2855564"/>
            <a:ext cx="6131722" cy="3008662"/>
          </a:xfrm>
          <a:prstGeom prst="rect">
            <a:avLst/>
          </a:prstGeom>
        </p:spPr>
      </p:pic>
      <p:pic>
        <p:nvPicPr>
          <p:cNvPr id="51" name="Picture 50">
            <a:extLst>
              <a:ext uri="{FF2B5EF4-FFF2-40B4-BE49-F238E27FC236}">
                <a16:creationId xmlns:a16="http://schemas.microsoft.com/office/drawing/2014/main" xmlns=""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xmlns=""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xmlns=""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xmlns=""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8703" y="4724576"/>
            <a:ext cx="4965848" cy="3724386"/>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xmlns="" id="{39C23D9B-84DE-4B7A-911F-1878CD20446D}"/>
              </a:ext>
            </a:extLst>
          </p:cNvPr>
          <p:cNvGrpSpPr/>
          <p:nvPr/>
        </p:nvGrpSpPr>
        <p:grpSpPr>
          <a:xfrm>
            <a:off x="-4267200" y="4530609"/>
            <a:ext cx="4267200" cy="2266438"/>
            <a:chOff x="-2312095" y="2265304"/>
            <a:chExt cx="2133600" cy="1133219"/>
          </a:xfrm>
        </p:grpSpPr>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xmlns=""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A. 288</a:t>
                  </a:r>
                  <a:r>
                    <a:rPr lang="en-US" sz="3600" dirty="0">
                      <a:solidFill>
                        <a:srgbClr val="FF0000"/>
                      </a:solidFill>
                      <a:latin typeface="Times New Roman" panose="02020603050405020304" pitchFamily="18" charset="0"/>
                      <a:cs typeface="Times New Roman" panose="02020603050405020304" pitchFamily="18" charset="0"/>
                    </a:rPr>
                    <a:t>π </a:t>
                  </a:r>
                  <a14:m>
                    <m:oMath xmlns:m="http://schemas.openxmlformats.org/officeDocument/2006/math">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b="0" i="1" smtClean="0">
                              <a:solidFill>
                                <a:srgbClr val="FF0000"/>
                              </a:solidFill>
                              <a:latin typeface="Cambria Math" panose="02040503050406030204" pitchFamily="18" charset="0"/>
                            </a:rPr>
                            <m:t>3</m:t>
                          </m:r>
                        </m:sup>
                      </m:sSup>
                    </m:oMath>
                  </a14:m>
                  <a:endParaRPr lang="en-US" sz="3600" b="1" dirty="0">
                    <a:solidFill>
                      <a:srgbClr val="FF0000"/>
                    </a:solidFill>
                    <a:latin typeface="Times New Roman" pitchFamily="18" charset="0"/>
                    <a:cs typeface="Times New Roman" pitchFamily="18" charset="0"/>
                  </a:endParaRPr>
                </a:p>
              </p:txBody>
            </p:sp>
          </mc:Choice>
          <mc:Fallback xmlns="">
            <p:sp>
              <p:nvSpPr>
                <p:cNvPr id="3" name="Speech Bubble: Rectangle with Corners Rounded 2">
                  <a:extLst>
                    <a:ext uri="{FF2B5EF4-FFF2-40B4-BE49-F238E27FC236}">
                      <a16:creationId xmlns:a16="http://schemas.microsoft.com/office/drawing/2014/main" id="{C80D90BE-243B-4CC2-9897-DC2567470CDA}"/>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2"/>
                  <a:stretch>
                    <a:fillRect l="-3429" t="-1786"/>
                  </a:stretch>
                </a:blipFill>
                <a:ln>
                  <a:noFill/>
                </a:ln>
              </p:spPr>
              <p:txBody>
                <a:bodyPr/>
                <a:lstStyle/>
                <a:p>
                  <a:r>
                    <a:rPr lang="en-US">
                      <a:noFill/>
                    </a:rPr>
                    <a:t> </a:t>
                  </a:r>
                </a:p>
              </p:txBody>
            </p:sp>
          </mc:Fallback>
        </mc:AlternateContent>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819570" y="628645"/>
                <a:ext cx="8001000" cy="2183034"/>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Một quả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hình cầu có diện tích mặt cầu bằng </a:t>
                </a:r>
                <a:r>
                  <a:rPr lang="en-US" sz="4400" b="1" dirty="0">
                    <a:latin typeface="Times New Roman" panose="02020603050405020304" pitchFamily="18" charset="0"/>
                    <a:cs typeface="Times New Roman" panose="02020603050405020304" pitchFamily="18" charset="0"/>
                  </a:rPr>
                  <a:t>144</a:t>
                </a:r>
                <a:r>
                  <a:rPr lang="en-US" sz="4400" dirty="0">
                    <a:latin typeface="Times New Roman" panose="02020603050405020304" pitchFamily="18" charset="0"/>
                    <a:cs typeface="Times New Roman" panose="02020603050405020304" pitchFamily="18" charset="0"/>
                  </a:rPr>
                  <a:t>π </a:t>
                </a:r>
                <a14:m>
                  <m:oMath xmlns:m="http://schemas.openxmlformats.org/officeDocument/2006/math">
                    <m:r>
                      <a:rPr lang="en-US" sz="4400" i="1">
                        <a:solidFill>
                          <a:srgbClr val="000000"/>
                        </a:solidFill>
                        <a:latin typeface="Cambria Math" panose="02040503050406030204" pitchFamily="18" charset="0"/>
                      </a:rPr>
                      <m:t>𝑐</m:t>
                    </m:r>
                    <m:sSup>
                      <m:sSupPr>
                        <m:ctrlPr>
                          <a:rPr lang="en-US" sz="4400" i="1">
                            <a:solidFill>
                              <a:srgbClr val="000000"/>
                            </a:solidFill>
                            <a:latin typeface="Cambria Math"/>
                          </a:rPr>
                        </m:ctrlPr>
                      </m:sSupPr>
                      <m:e>
                        <m:r>
                          <a:rPr lang="en-US" sz="4400" i="1">
                            <a:solidFill>
                              <a:srgbClr val="000000"/>
                            </a:solidFill>
                            <a:latin typeface="Cambria Math" panose="02040503050406030204" pitchFamily="18" charset="0"/>
                          </a:rPr>
                          <m:t>𝑚</m:t>
                        </m:r>
                      </m:e>
                      <m:sup>
                        <m:r>
                          <a:rPr lang="en-US" sz="4400" i="1">
                            <a:solidFill>
                              <a:srgbClr val="000000"/>
                            </a:solidFill>
                            <a:latin typeface="Cambria Math" panose="02040503050406030204" pitchFamily="18" charset="0"/>
                          </a:rPr>
                          <m:t>2</m:t>
                        </m:r>
                      </m:sup>
                    </m:sSup>
                  </m:oMath>
                </a14:m>
                <a:r>
                  <a:rPr lang="en-US" sz="4400" dirty="0">
                    <a:latin typeface="Times New Roman" panose="02020603050405020304" pitchFamily="18" charset="0"/>
                    <a:cs typeface="Times New Roman" panose="02020603050405020304" pitchFamily="18" charset="0"/>
                  </a:rPr>
                  <a:t>. Tính thể tích quả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đó.</a:t>
                </a:r>
                <a:endParaRPr lang="vi-VN" sz="72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19570" y="628645"/>
                <a:ext cx="8001000" cy="2183034"/>
              </a:xfrm>
              <a:prstGeom prst="rect">
                <a:avLst/>
              </a:prstGeom>
              <a:blipFill>
                <a:blip r:embed="rId15"/>
                <a:stretch>
                  <a:fillRect l="-3046" t="-5307" r="-3275" b="-10056"/>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xmlns="" id="{EA94EE4C-DC84-4124-A9D4-9D6529BF4EDC}"/>
              </a:ext>
            </a:extLst>
          </p:cNvPr>
          <p:cNvGrpSpPr/>
          <p:nvPr/>
        </p:nvGrpSpPr>
        <p:grpSpPr>
          <a:xfrm flipH="1">
            <a:off x="10911840" y="628645"/>
            <a:ext cx="3108960" cy="1552578"/>
            <a:chOff x="-1732975" y="2265304"/>
            <a:chExt cx="1554480" cy="776289"/>
          </a:xfrm>
        </p:grpSpPr>
        <mc:AlternateContent xmlns:mc="http://schemas.openxmlformats.org/markup-compatibility/2006" xmlns:a14="http://schemas.microsoft.com/office/drawing/2010/main">
          <mc:Choice Requires="a14">
            <p:sp>
              <p:nvSpPr>
                <p:cNvPr id="37" name="Speech Bubble: Rectangle with Corners Rounded 36">
                  <a:extLst>
                    <a:ext uri="{FF2B5EF4-FFF2-40B4-BE49-F238E27FC236}">
                      <a16:creationId xmlns:a16="http://schemas.microsoft.com/office/drawing/2014/main" xmlns=""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2800" b="1" dirty="0">
                      <a:solidFill>
                        <a:srgbClr val="FF0000"/>
                      </a:solidFill>
                      <a:latin typeface="Times New Roman" panose="02020603050405020304" pitchFamily="18" charset="0"/>
                      <a:cs typeface="Times New Roman" panose="02020603050405020304" pitchFamily="18" charset="0"/>
                    </a:rPr>
                    <a:t>A. 288</a:t>
                  </a:r>
                  <a:r>
                    <a:rPr lang="en-US" sz="2800" dirty="0">
                      <a:solidFill>
                        <a:srgbClr val="FF0000"/>
                      </a:solidFill>
                      <a:latin typeface="Times New Roman" panose="02020603050405020304" pitchFamily="18" charset="0"/>
                      <a:cs typeface="Times New Roman" panose="02020603050405020304" pitchFamily="18" charset="0"/>
                    </a:rPr>
                    <a:t>π </a:t>
                  </a:r>
                  <a14:m>
                    <m:oMath xmlns:m="http://schemas.openxmlformats.org/officeDocument/2006/math">
                      <m:r>
                        <a:rPr lang="en-US" sz="2800" i="1">
                          <a:solidFill>
                            <a:srgbClr val="FF0000"/>
                          </a:solidFill>
                          <a:latin typeface="Cambria Math" panose="02040503050406030204" pitchFamily="18" charset="0"/>
                        </a:rPr>
                        <m:t>𝑐</m:t>
                      </m:r>
                      <m:sSup>
                        <m:sSupPr>
                          <m:ctrlPr>
                            <a:rPr lang="en-US" sz="2800" i="1">
                              <a:solidFill>
                                <a:srgbClr val="FF0000"/>
                              </a:solidFill>
                              <a:latin typeface="Cambria Math"/>
                            </a:rPr>
                          </m:ctrlPr>
                        </m:sSupPr>
                        <m:e>
                          <m:r>
                            <a:rPr lang="en-US" sz="2800" i="1">
                              <a:solidFill>
                                <a:srgbClr val="FF0000"/>
                              </a:solidFill>
                              <a:latin typeface="Cambria Math" panose="02040503050406030204" pitchFamily="18" charset="0"/>
                            </a:rPr>
                            <m:t>𝑚</m:t>
                          </m:r>
                        </m:e>
                        <m:sup>
                          <m:r>
                            <a:rPr lang="en-US" sz="2800" b="0" i="1" smtClean="0">
                              <a:solidFill>
                                <a:srgbClr val="FF0000"/>
                              </a:solidFill>
                              <a:latin typeface="Cambria Math" panose="02040503050406030204" pitchFamily="18" charset="0"/>
                            </a:rPr>
                            <m:t>3</m:t>
                          </m:r>
                        </m:sup>
                      </m:sSup>
                    </m:oMath>
                  </a14:m>
                  <a:endParaRPr lang="en-US" sz="2800" b="1" dirty="0">
                    <a:solidFill>
                      <a:srgbClr val="C00000"/>
                    </a:solidFill>
                    <a:latin typeface="Times New Roman" pitchFamily="18" charset="0"/>
                    <a:cs typeface="Times New Roman" pitchFamily="18" charset="0"/>
                  </a:endParaRPr>
                </a:p>
              </p:txBody>
            </p:sp>
          </mc:Choice>
          <mc:Fallback xmlns="">
            <p:sp>
              <p:nvSpPr>
                <p:cNvPr id="37" name="Speech Bubble: Rectangle with Corners Rounded 36">
                  <a:extLst>
                    <a:ext uri="{FF2B5EF4-FFF2-40B4-BE49-F238E27FC236}">
                      <a16:creationId xmlns:a16="http://schemas.microsoft.com/office/drawing/2014/main" id="{8464420B-B920-4317-BE91-1D08964D7B72}"/>
                    </a:ext>
                  </a:extLst>
                </p:cNvPr>
                <p:cNvSpPr>
                  <a:spLocks noRot="1" noChangeAspect="1" noMove="1" noResize="1" noEditPoints="1" noAdjustHandles="1" noChangeArrowheads="1" noChangeShapeType="1" noTextEdit="1"/>
                </p:cNvSpPr>
                <p:nvPr/>
              </p:nvSpPr>
              <p:spPr>
                <a:xfrm>
                  <a:off x="-1732975" y="2265304"/>
                  <a:ext cx="1554480" cy="274320"/>
                </a:xfrm>
                <a:prstGeom prst="wedgeRoundRectCallout">
                  <a:avLst>
                    <a:gd name="adj1" fmla="val -10241"/>
                    <a:gd name="adj2" fmla="val 172150"/>
                    <a:gd name="adj3" fmla="val 16667"/>
                  </a:avLst>
                </a:prstGeom>
                <a:blipFill>
                  <a:blip r:embed="rId16"/>
                  <a:stretch>
                    <a:fillRect l="-3137" t="-4000"/>
                  </a:stretch>
                </a:blipFill>
                <a:ln>
                  <a:noFill/>
                </a:ln>
              </p:spPr>
              <p:txBody>
                <a:bodyPr/>
                <a:lstStyle/>
                <a:p>
                  <a:r>
                    <a:rPr lang="en-US">
                      <a:noFill/>
                    </a:rPr>
                    <a:t> </a:t>
                  </a:r>
                </a:p>
              </p:txBody>
            </p:sp>
          </mc:Fallback>
        </mc:AlternateContent>
        <p:pic>
          <p:nvPicPr>
            <p:cNvPr id="38" name="Picture 37">
              <a:extLst>
                <a:ext uri="{FF2B5EF4-FFF2-40B4-BE49-F238E27FC236}">
                  <a16:creationId xmlns:a16="http://schemas.microsoft.com/office/drawing/2014/main" xmlns="" id="{43CE51CF-BBF3-4E8C-8C2F-C00E7D8E85C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xmlns="" id="{98418B5F-CE4A-4DBA-A4BC-305D0001CD6E}"/>
              </a:ext>
            </a:extLst>
          </p:cNvPr>
          <p:cNvGrpSpPr/>
          <p:nvPr/>
        </p:nvGrpSpPr>
        <p:grpSpPr>
          <a:xfrm>
            <a:off x="-4289439" y="7734301"/>
            <a:ext cx="4267200" cy="2266438"/>
            <a:chOff x="-2312095" y="2265304"/>
            <a:chExt cx="2133600" cy="1133219"/>
          </a:xfrm>
        </p:grpSpPr>
        <mc:AlternateContent xmlns:mc="http://schemas.openxmlformats.org/markup-compatibility/2006" xmlns:a14="http://schemas.microsoft.com/office/drawing/2010/main">
          <mc:Choice Requires="a14">
            <p:sp>
              <p:nvSpPr>
                <p:cNvPr id="40" name="Speech Bubble: Rectangle with Corners Rounded 39">
                  <a:extLst>
                    <a:ext uri="{FF2B5EF4-FFF2-40B4-BE49-F238E27FC236}">
                      <a16:creationId xmlns:a16="http://schemas.microsoft.com/office/drawing/2014/main" xmlns=""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C00000"/>
                      </a:solidFill>
                      <a:latin typeface="Times New Roman" panose="02020603050405020304" pitchFamily="18" charset="0"/>
                      <a:cs typeface="Times New Roman" panose="02020603050405020304" pitchFamily="18" charset="0"/>
                    </a:rPr>
                    <a:t>C. </a:t>
                  </a:r>
                  <a:r>
                    <a:rPr lang="en-US" sz="3600" b="1" dirty="0">
                      <a:solidFill>
                        <a:srgbClr val="FF0000"/>
                      </a:solidFill>
                      <a:latin typeface="Times New Roman" panose="02020603050405020304" pitchFamily="18" charset="0"/>
                      <a:cs typeface="Times New Roman" panose="02020603050405020304" pitchFamily="18" charset="0"/>
                    </a:rPr>
                    <a:t>8</a:t>
                  </a:r>
                  <a:r>
                    <a:rPr lang="en-US" sz="3600" dirty="0">
                      <a:solidFill>
                        <a:srgbClr val="FF0000"/>
                      </a:solidFill>
                      <a:latin typeface="Times New Roman" panose="02020603050405020304" pitchFamily="18" charset="0"/>
                      <a:cs typeface="Times New Roman" panose="02020603050405020304" pitchFamily="18" charset="0"/>
                    </a:rPr>
                    <a:t>π </a:t>
                  </a:r>
                  <a14:m>
                    <m:oMath xmlns:m="http://schemas.openxmlformats.org/officeDocument/2006/math">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b="0" i="1" smtClean="0">
                              <a:solidFill>
                                <a:srgbClr val="FF0000"/>
                              </a:solidFill>
                              <a:latin typeface="Cambria Math" panose="02040503050406030204" pitchFamily="18" charset="0"/>
                            </a:rPr>
                            <m:t>2</m:t>
                          </m:r>
                        </m:sup>
                      </m:sSup>
                    </m:oMath>
                  </a14:m>
                  <a:endParaRPr lang="vi-VN" sz="36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40" name="Speech Bubble: Rectangle with Corners Rounded 39">
                  <a:extLst>
                    <a:ext uri="{FF2B5EF4-FFF2-40B4-BE49-F238E27FC236}">
                      <a16:creationId xmlns:a16="http://schemas.microsoft.com/office/drawing/2014/main" id="{2461C522-FF0F-436E-8533-BD3D2DC10B53}"/>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8"/>
                  <a:stretch>
                    <a:fillRect l="-3429" t="-1799"/>
                  </a:stretch>
                </a:blipFill>
                <a:ln>
                  <a:noFill/>
                </a:ln>
              </p:spPr>
              <p:txBody>
                <a:bodyPr/>
                <a:lstStyle/>
                <a:p>
                  <a:r>
                    <a:rPr lang="en-US">
                      <a:noFill/>
                    </a:rPr>
                    <a:t> </a:t>
                  </a:r>
                </a:p>
              </p:txBody>
            </p:sp>
          </mc:Fallback>
        </mc:AlternateContent>
        <p:pic>
          <p:nvPicPr>
            <p:cNvPr id="43" name="Picture 42">
              <a:extLst>
                <a:ext uri="{FF2B5EF4-FFF2-40B4-BE49-F238E27FC236}">
                  <a16:creationId xmlns:a16="http://schemas.microsoft.com/office/drawing/2014/main" xmlns="" id="{E17C6954-6503-488C-A8E6-1D7D180268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xmlns="" id="{C8AC982F-5F1C-4DBD-AD2A-FFDC19ED0C2B}"/>
              </a:ext>
            </a:extLst>
          </p:cNvPr>
          <p:cNvGrpSpPr/>
          <p:nvPr/>
        </p:nvGrpSpPr>
        <p:grpSpPr>
          <a:xfrm flipH="1">
            <a:off x="18288000" y="5467863"/>
            <a:ext cx="4267200" cy="2266438"/>
            <a:chOff x="-2312095" y="2265304"/>
            <a:chExt cx="2133600" cy="1133219"/>
          </a:xfrm>
        </p:grpSpPr>
        <mc:AlternateContent xmlns:mc="http://schemas.openxmlformats.org/markup-compatibility/2006" xmlns:a14="http://schemas.microsoft.com/office/drawing/2010/main">
          <mc:Choice Requires="a14">
            <p:sp>
              <p:nvSpPr>
                <p:cNvPr id="45" name="Speech Bubble: Rectangle with Corners Rounded 44">
                  <a:extLst>
                    <a:ext uri="{FF2B5EF4-FFF2-40B4-BE49-F238E27FC236}">
                      <a16:creationId xmlns:a16="http://schemas.microsoft.com/office/drawing/2014/main" xmlns=""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r>
                    <a:rPr lang="en-US" sz="3600" b="1" dirty="0">
                      <a:solidFill>
                        <a:srgbClr val="FF0000"/>
                      </a:solidFill>
                      <a:latin typeface="Times New Roman" panose="02020603050405020304" pitchFamily="18" charset="0"/>
                      <a:cs typeface="Times New Roman" panose="02020603050405020304" pitchFamily="18" charset="0"/>
                    </a:rPr>
                    <a:t>D. 62208</a:t>
                  </a:r>
                  <a:r>
                    <a:rPr lang="en-US" sz="3600" dirty="0">
                      <a:solidFill>
                        <a:srgbClr val="FF0000"/>
                      </a:solidFill>
                      <a:latin typeface="Times New Roman" panose="02020603050405020304" pitchFamily="18" charset="0"/>
                      <a:cs typeface="Times New Roman" panose="02020603050405020304" pitchFamily="18" charset="0"/>
                    </a:rPr>
                    <a:t>π </a:t>
                  </a:r>
                  <a14:m>
                    <m:oMath xmlns:m="http://schemas.openxmlformats.org/officeDocument/2006/math">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b="0" i="1" smtClean="0">
                              <a:solidFill>
                                <a:srgbClr val="FF0000"/>
                              </a:solidFill>
                              <a:latin typeface="Cambria Math" panose="02040503050406030204" pitchFamily="18" charset="0"/>
                            </a:rPr>
                            <m:t>3</m:t>
                          </m:r>
                        </m:sup>
                      </m:sSup>
                    </m:oMath>
                  </a14:m>
                  <a:endParaRPr lang="vi-VN" sz="36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5" name="Speech Bubble: Rectangle with Corners Rounded 44">
                  <a:extLst>
                    <a:ext uri="{FF2B5EF4-FFF2-40B4-BE49-F238E27FC236}">
                      <a16:creationId xmlns:a16="http://schemas.microsoft.com/office/drawing/2014/main" id="{FA301BAE-EABF-4823-A77C-08256DF60184}"/>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19"/>
                  <a:stretch>
                    <a:fillRect t="-1799"/>
                  </a:stretch>
                </a:blipFill>
                <a:ln>
                  <a:noFill/>
                </a:ln>
              </p:spPr>
              <p:txBody>
                <a:bodyPr/>
                <a:lstStyle/>
                <a:p>
                  <a:r>
                    <a:rPr lang="en-US">
                      <a:noFill/>
                    </a:rPr>
                    <a:t> </a:t>
                  </a:r>
                </a:p>
              </p:txBody>
            </p:sp>
          </mc:Fallback>
        </mc:AlternateContent>
        <p:pic>
          <p:nvPicPr>
            <p:cNvPr id="46" name="Picture 45">
              <a:extLst>
                <a:ext uri="{FF2B5EF4-FFF2-40B4-BE49-F238E27FC236}">
                  <a16:creationId xmlns:a16="http://schemas.microsoft.com/office/drawing/2014/main" xmlns="" id="{B215FB51-700D-412C-896C-8DEB74DD47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xmlns="" id="{7055A351-8018-43CC-AF85-72E9B10CD70C}"/>
              </a:ext>
            </a:extLst>
          </p:cNvPr>
          <p:cNvGrpSpPr/>
          <p:nvPr/>
        </p:nvGrpSpPr>
        <p:grpSpPr>
          <a:xfrm flipH="1">
            <a:off x="18288000" y="7715763"/>
            <a:ext cx="4267200" cy="2266438"/>
            <a:chOff x="-2312095" y="2265304"/>
            <a:chExt cx="2133600" cy="1133219"/>
          </a:xfrm>
        </p:grpSpPr>
        <mc:AlternateContent xmlns:mc="http://schemas.openxmlformats.org/markup-compatibility/2006" xmlns:a14="http://schemas.microsoft.com/office/drawing/2010/main">
          <mc:Choice Requires="a14">
            <p:sp>
              <p:nvSpPr>
                <p:cNvPr id="48" name="Speech Bubble: Rectangle with Corners Rounded 47">
                  <a:extLst>
                    <a:ext uri="{FF2B5EF4-FFF2-40B4-BE49-F238E27FC236}">
                      <a16:creationId xmlns:a16="http://schemas.microsoft.com/office/drawing/2014/main" xmlns=""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r>
                    <a:rPr lang="en-US" sz="3600" b="1" dirty="0">
                      <a:solidFill>
                        <a:srgbClr val="C00000"/>
                      </a:solidFill>
                      <a:latin typeface="Times New Roman" panose="02020603050405020304" pitchFamily="18" charset="0"/>
                      <a:cs typeface="Times New Roman" panose="02020603050405020304" pitchFamily="18" charset="0"/>
                    </a:rPr>
                    <a:t>B. </a:t>
                  </a:r>
                  <a:r>
                    <a:rPr lang="en-US" sz="3600" b="1" dirty="0">
                      <a:solidFill>
                        <a:srgbClr val="FF0000"/>
                      </a:solidFill>
                      <a:latin typeface="Times New Roman" panose="02020603050405020304" pitchFamily="18" charset="0"/>
                      <a:cs typeface="Times New Roman" panose="02020603050405020304" pitchFamily="18" charset="0"/>
                    </a:rPr>
                    <a:t>48</a:t>
                  </a:r>
                  <a:r>
                    <a:rPr lang="en-US" sz="3600" dirty="0">
                      <a:solidFill>
                        <a:srgbClr val="FF0000"/>
                      </a:solidFill>
                      <a:latin typeface="Times New Roman" panose="02020603050405020304" pitchFamily="18" charset="0"/>
                      <a:cs typeface="Times New Roman" panose="02020603050405020304" pitchFamily="18" charset="0"/>
                    </a:rPr>
                    <a:t>π </a:t>
                  </a:r>
                  <a14:m>
                    <m:oMath xmlns:m="http://schemas.openxmlformats.org/officeDocument/2006/math">
                      <m:r>
                        <a:rPr lang="en-US" sz="3600" i="1">
                          <a:solidFill>
                            <a:srgbClr val="FF0000"/>
                          </a:solidFill>
                          <a:latin typeface="Cambria Math" panose="02040503050406030204" pitchFamily="18" charset="0"/>
                        </a:rPr>
                        <m:t>𝑐</m:t>
                      </m:r>
                      <m:sSup>
                        <m:sSupPr>
                          <m:ctrlPr>
                            <a:rPr lang="en-US" sz="3600" i="1">
                              <a:solidFill>
                                <a:srgbClr val="FF0000"/>
                              </a:solidFill>
                              <a:latin typeface="Cambria Math"/>
                            </a:rPr>
                          </m:ctrlPr>
                        </m:sSupPr>
                        <m:e>
                          <m:r>
                            <a:rPr lang="en-US" sz="3600" i="1">
                              <a:solidFill>
                                <a:srgbClr val="FF0000"/>
                              </a:solidFill>
                              <a:latin typeface="Cambria Math" panose="02040503050406030204" pitchFamily="18" charset="0"/>
                            </a:rPr>
                            <m:t>𝑚</m:t>
                          </m:r>
                        </m:e>
                        <m:sup>
                          <m:r>
                            <a:rPr lang="en-US" sz="3600" b="0" i="1" smtClean="0">
                              <a:solidFill>
                                <a:srgbClr val="FF0000"/>
                              </a:solidFill>
                              <a:latin typeface="Cambria Math" panose="02040503050406030204" pitchFamily="18" charset="0"/>
                            </a:rPr>
                            <m:t>3</m:t>
                          </m:r>
                        </m:sup>
                      </m:sSup>
                    </m:oMath>
                  </a14:m>
                  <a:endParaRPr lang="vi-VN" sz="36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48" name="Speech Bubble: Rectangle with Corners Rounded 47">
                  <a:extLst>
                    <a:ext uri="{FF2B5EF4-FFF2-40B4-BE49-F238E27FC236}">
                      <a16:creationId xmlns:a16="http://schemas.microsoft.com/office/drawing/2014/main" id="{8759F8F5-EA73-4ECF-8396-C55219BE69C7}"/>
                    </a:ext>
                  </a:extLst>
                </p:cNvPr>
                <p:cNvSpPr>
                  <a:spLocks noRot="1" noChangeAspect="1" noMove="1" noResize="1" noEditPoints="1" noAdjustHandles="1" noChangeArrowheads="1" noChangeShapeType="1" noTextEdit="1"/>
                </p:cNvSpPr>
                <p:nvPr/>
              </p:nvSpPr>
              <p:spPr>
                <a:xfrm>
                  <a:off x="-2312095" y="2265304"/>
                  <a:ext cx="2133600" cy="382646"/>
                </a:xfrm>
                <a:prstGeom prst="wedgeRoundRectCallout">
                  <a:avLst>
                    <a:gd name="adj1" fmla="val -10241"/>
                    <a:gd name="adj2" fmla="val 172150"/>
                    <a:gd name="adj3" fmla="val 16667"/>
                  </a:avLst>
                </a:prstGeom>
                <a:blipFill>
                  <a:blip r:embed="rId20"/>
                  <a:stretch>
                    <a:fillRect t="-2158"/>
                  </a:stretch>
                </a:blipFill>
                <a:ln>
                  <a:noFill/>
                </a:ln>
              </p:spPr>
              <p:txBody>
                <a:bodyPr/>
                <a:lstStyle/>
                <a:p>
                  <a:r>
                    <a:rPr lang="en-US">
                      <a:noFill/>
                    </a:rPr>
                    <a:t> </a:t>
                  </a:r>
                </a:p>
              </p:txBody>
            </p:sp>
          </mc:Fallback>
        </mc:AlternateContent>
        <p:pic>
          <p:nvPicPr>
            <p:cNvPr id="49" name="Picture 48">
              <a:extLst>
                <a:ext uri="{FF2B5EF4-FFF2-40B4-BE49-F238E27FC236}">
                  <a16:creationId xmlns:a16="http://schemas.microsoft.com/office/drawing/2014/main" xmlns="" id="{AFE27EEE-BB8A-44DE-B860-6F6B339BB1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5" name="Picture 4">
            <a:extLst>
              <a:ext uri="{FF2B5EF4-FFF2-40B4-BE49-F238E27FC236}">
                <a16:creationId xmlns:a16="http://schemas.microsoft.com/office/drawing/2014/main" xmlns="" id="{7AF67EDC-AD60-47D8-AF28-FA5A16AE2C59}"/>
              </a:ext>
            </a:extLst>
          </p:cNvPr>
          <p:cNvPicPr>
            <a:picLocks noChangeAspect="1"/>
          </p:cNvPicPr>
          <p:nvPr/>
        </p:nvPicPr>
        <p:blipFill>
          <a:blip r:embed="rId21">
            <a:duotone>
              <a:prstClr val="black"/>
              <a:srgbClr val="FFFF00">
                <a:tint val="45000"/>
                <a:satMod val="400000"/>
              </a:srgbClr>
            </a:duotone>
          </a:blip>
          <a:stretch>
            <a:fillRect/>
          </a:stretch>
        </p:blipFill>
        <p:spPr>
          <a:xfrm>
            <a:off x="6645428" y="3789944"/>
            <a:ext cx="9563212" cy="6408939"/>
          </a:xfrm>
          <a:prstGeom prst="rect">
            <a:avLst/>
          </a:prstGeom>
          <a:solidFill>
            <a:srgbClr val="FFFF00"/>
          </a:solidFill>
        </p:spPr>
      </p:pic>
    </p:spTree>
    <p:extLst>
      <p:ext uri="{BB962C8B-B14F-4D97-AF65-F5344CB8AC3E}">
        <p14:creationId xmlns:p14="http://schemas.microsoft.com/office/powerpoint/2010/main" val="59949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2.22222E-6 L 0.53924 2.22222E-6 L 0.53924 0.0179 L -4.72222E-6 0.0179 L -4.72222E-6 2.2222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50"/>
                                        <p:tgtEl>
                                          <p:spTgt spid="27"/>
                                        </p:tgtEl>
                                      </p:cBhvr>
                                    </p:animEffect>
                                    <p:set>
                                      <p:cBhvr>
                                        <p:cTn id="46" dur="1" fill="hold">
                                          <p:stCondLst>
                                            <p:cond delay="249"/>
                                          </p:stCondLst>
                                        </p:cTn>
                                        <p:tgtEl>
                                          <p:spTgt spid="2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
                                        <p:tgtEl>
                                          <p:spTgt spid="6"/>
                                        </p:tgtEl>
                                      </p:cBhvr>
                                    </p:animEffect>
                                    <p:set>
                                      <p:cBhvr>
                                        <p:cTn id="49" dur="1" fill="hold">
                                          <p:stCondLst>
                                            <p:cond delay="9"/>
                                          </p:stCondLst>
                                        </p:cTn>
                                        <p:tgtEl>
                                          <p:spTgt spid="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2" name="yeeh.wav"/>
                                        </p:tgtEl>
                                      </p:cMediaNode>
                                    </p:audio>
                                  </p:subTnLst>
                                </p:cTn>
                              </p:par>
                              <p:par>
                                <p:cTn id="56" presetID="32" presetClass="emph" presetSubtype="0" repeatCount="indefinite" fill="hold" nodeType="withEffect">
                                  <p:stCondLst>
                                    <p:cond delay="0"/>
                                  </p:stCondLst>
                                  <p:childTnLst>
                                    <p:animRot by="120000">
                                      <p:cBhvr>
                                        <p:cTn id="57" dur="50" fill="hold">
                                          <p:stCondLst>
                                            <p:cond delay="0"/>
                                          </p:stCondLst>
                                        </p:cTn>
                                        <p:tgtEl>
                                          <p:spTgt spid="36"/>
                                        </p:tgtEl>
                                        <p:attrNameLst>
                                          <p:attrName>r</p:attrName>
                                        </p:attrNameLst>
                                      </p:cBhvr>
                                    </p:animRot>
                                    <p:animRot by="-240000">
                                      <p:cBhvr>
                                        <p:cTn id="58" dur="100" fill="hold">
                                          <p:stCondLst>
                                            <p:cond delay="100"/>
                                          </p:stCondLst>
                                        </p:cTn>
                                        <p:tgtEl>
                                          <p:spTgt spid="36"/>
                                        </p:tgtEl>
                                        <p:attrNameLst>
                                          <p:attrName>r</p:attrName>
                                        </p:attrNameLst>
                                      </p:cBhvr>
                                    </p:animRot>
                                    <p:animRot by="240000">
                                      <p:cBhvr>
                                        <p:cTn id="59" dur="100" fill="hold">
                                          <p:stCondLst>
                                            <p:cond delay="200"/>
                                          </p:stCondLst>
                                        </p:cTn>
                                        <p:tgtEl>
                                          <p:spTgt spid="36"/>
                                        </p:tgtEl>
                                        <p:attrNameLst>
                                          <p:attrName>r</p:attrName>
                                        </p:attrNameLst>
                                      </p:cBhvr>
                                    </p:animRot>
                                    <p:animRot by="-240000">
                                      <p:cBhvr>
                                        <p:cTn id="60" dur="100" fill="hold">
                                          <p:stCondLst>
                                            <p:cond delay="300"/>
                                          </p:stCondLst>
                                        </p:cTn>
                                        <p:tgtEl>
                                          <p:spTgt spid="36"/>
                                        </p:tgtEl>
                                        <p:attrNameLst>
                                          <p:attrName>r</p:attrName>
                                        </p:attrNameLst>
                                      </p:cBhvr>
                                    </p:animRot>
                                    <p:animRot by="120000">
                                      <p:cBhvr>
                                        <p:cTn id="61"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39"/>
                                        </p:tgtEl>
                                        <p:attrNameLst>
                                          <p:attrName>r</p:attrName>
                                        </p:attrNameLst>
                                      </p:cBhvr>
                                    </p:animRot>
                                    <p:animRot by="-240000">
                                      <p:cBhvr>
                                        <p:cTn id="67" dur="200" fill="hold">
                                          <p:stCondLst>
                                            <p:cond delay="200"/>
                                          </p:stCondLst>
                                        </p:cTn>
                                        <p:tgtEl>
                                          <p:spTgt spid="39"/>
                                        </p:tgtEl>
                                        <p:attrNameLst>
                                          <p:attrName>r</p:attrName>
                                        </p:attrNameLst>
                                      </p:cBhvr>
                                    </p:animRot>
                                    <p:animRot by="240000">
                                      <p:cBhvr>
                                        <p:cTn id="68" dur="200" fill="hold">
                                          <p:stCondLst>
                                            <p:cond delay="400"/>
                                          </p:stCondLst>
                                        </p:cTn>
                                        <p:tgtEl>
                                          <p:spTgt spid="39"/>
                                        </p:tgtEl>
                                        <p:attrNameLst>
                                          <p:attrName>r</p:attrName>
                                        </p:attrNameLst>
                                      </p:cBhvr>
                                    </p:animRot>
                                    <p:animRot by="-240000">
                                      <p:cBhvr>
                                        <p:cTn id="69" dur="200" fill="hold">
                                          <p:stCondLst>
                                            <p:cond delay="600"/>
                                          </p:stCondLst>
                                        </p:cTn>
                                        <p:tgtEl>
                                          <p:spTgt spid="39"/>
                                        </p:tgtEl>
                                        <p:attrNameLst>
                                          <p:attrName>r</p:attrName>
                                        </p:attrNameLst>
                                      </p:cBhvr>
                                    </p:animRot>
                                    <p:animRot by="120000">
                                      <p:cBhvr>
                                        <p:cTn id="70" dur="200" fill="hold">
                                          <p:stCondLst>
                                            <p:cond delay="800"/>
                                          </p:stCondLst>
                                        </p:cTn>
                                        <p:tgtEl>
                                          <p:spTgt spid="3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nodeType="clickEffect">
                                  <p:stCondLst>
                                    <p:cond delay="0"/>
                                  </p:stCondLst>
                                  <p:childTnLst>
                                    <p:animRot by="120000">
                                      <p:cBhvr>
                                        <p:cTn id="75" dur="100" fill="hold">
                                          <p:stCondLst>
                                            <p:cond delay="0"/>
                                          </p:stCondLst>
                                        </p:cTn>
                                        <p:tgtEl>
                                          <p:spTgt spid="44"/>
                                        </p:tgtEl>
                                        <p:attrNameLst>
                                          <p:attrName>r</p:attrName>
                                        </p:attrNameLst>
                                      </p:cBhvr>
                                    </p:animRot>
                                    <p:animRot by="-240000">
                                      <p:cBhvr>
                                        <p:cTn id="76" dur="200" fill="hold">
                                          <p:stCondLst>
                                            <p:cond delay="200"/>
                                          </p:stCondLst>
                                        </p:cTn>
                                        <p:tgtEl>
                                          <p:spTgt spid="44"/>
                                        </p:tgtEl>
                                        <p:attrNameLst>
                                          <p:attrName>r</p:attrName>
                                        </p:attrNameLst>
                                      </p:cBhvr>
                                    </p:animRot>
                                    <p:animRot by="240000">
                                      <p:cBhvr>
                                        <p:cTn id="77" dur="200" fill="hold">
                                          <p:stCondLst>
                                            <p:cond delay="400"/>
                                          </p:stCondLst>
                                        </p:cTn>
                                        <p:tgtEl>
                                          <p:spTgt spid="44"/>
                                        </p:tgtEl>
                                        <p:attrNameLst>
                                          <p:attrName>r</p:attrName>
                                        </p:attrNameLst>
                                      </p:cBhvr>
                                    </p:animRot>
                                    <p:animRot by="-240000">
                                      <p:cBhvr>
                                        <p:cTn id="78" dur="200" fill="hold">
                                          <p:stCondLst>
                                            <p:cond delay="600"/>
                                          </p:stCondLst>
                                        </p:cTn>
                                        <p:tgtEl>
                                          <p:spTgt spid="44"/>
                                        </p:tgtEl>
                                        <p:attrNameLst>
                                          <p:attrName>r</p:attrName>
                                        </p:attrNameLst>
                                      </p:cBhvr>
                                    </p:animRot>
                                    <p:animRot by="120000">
                                      <p:cBhvr>
                                        <p:cTn id="79" dur="200" fill="hold">
                                          <p:stCondLst>
                                            <p:cond delay="800"/>
                                          </p:stCondLst>
                                        </p:cTn>
                                        <p:tgtEl>
                                          <p:spTgt spid="44"/>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47"/>
                                        </p:tgtEl>
                                        <p:attrNameLst>
                                          <p:attrName>r</p:attrName>
                                        </p:attrNameLst>
                                      </p:cBhvr>
                                    </p:animRot>
                                    <p:animRot by="-240000">
                                      <p:cBhvr>
                                        <p:cTn id="85" dur="200" fill="hold">
                                          <p:stCondLst>
                                            <p:cond delay="200"/>
                                          </p:stCondLst>
                                        </p:cTn>
                                        <p:tgtEl>
                                          <p:spTgt spid="47"/>
                                        </p:tgtEl>
                                        <p:attrNameLst>
                                          <p:attrName>r</p:attrName>
                                        </p:attrNameLst>
                                      </p:cBhvr>
                                    </p:animRot>
                                    <p:animRot by="240000">
                                      <p:cBhvr>
                                        <p:cTn id="86" dur="200" fill="hold">
                                          <p:stCondLst>
                                            <p:cond delay="400"/>
                                          </p:stCondLst>
                                        </p:cTn>
                                        <p:tgtEl>
                                          <p:spTgt spid="47"/>
                                        </p:tgtEl>
                                        <p:attrNameLst>
                                          <p:attrName>r</p:attrName>
                                        </p:attrNameLst>
                                      </p:cBhvr>
                                    </p:animRot>
                                    <p:animRot by="-240000">
                                      <p:cBhvr>
                                        <p:cTn id="87" dur="200" fill="hold">
                                          <p:stCondLst>
                                            <p:cond delay="600"/>
                                          </p:stCondLst>
                                        </p:cTn>
                                        <p:tgtEl>
                                          <p:spTgt spid="47"/>
                                        </p:tgtEl>
                                        <p:attrNameLst>
                                          <p:attrName>r</p:attrName>
                                        </p:attrNameLst>
                                      </p:cBhvr>
                                    </p:animRot>
                                    <p:animRot by="120000">
                                      <p:cBhvr>
                                        <p:cTn id="88" dur="200" fill="hold">
                                          <p:stCondLst>
                                            <p:cond delay="800"/>
                                          </p:stCondLst>
                                        </p:cTn>
                                        <p:tgtEl>
                                          <p:spTgt spid="47"/>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572624" y="2005529"/>
            <a:ext cx="15595889" cy="6007414"/>
          </a:xfrm>
          <a:prstGeom prst="rect">
            <a:avLst/>
          </a:prstGeom>
        </p:spPr>
        <p:txBody>
          <a:bodyPr wrap="square">
            <a:spAutoFit/>
          </a:bodyPr>
          <a:lstStyle/>
          <a:p>
            <a:pPr algn="ctr">
              <a:lnSpc>
                <a:spcPct val="200000"/>
              </a:lnSpc>
              <a:spcBef>
                <a:spcPts val="300"/>
              </a:spcBef>
              <a:spcAft>
                <a:spcPts val="300"/>
              </a:spcAft>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latin typeface="Times New Roman" panose="02020603050405020304" pitchFamily="18" charset="0"/>
                <a:ea typeface="Calibri" panose="020F0502020204030204" pitchFamily="34" charset="0"/>
                <a:cs typeface="Times New Roman" panose="02020603050405020304" pitchFamily="18" charset="0"/>
              </a:rPr>
              <a:t> tên các hình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4800" b="1" dirty="0">
                <a:latin typeface="Times New Roman" panose="02020603050405020304" pitchFamily="18" charset="0"/>
                <a:ea typeface="Calibri" panose="020F0502020204030204" pitchFamily="34" charset="0"/>
                <a:cs typeface="Times New Roman" panose="02020603050405020304" pitchFamily="18" charset="0"/>
              </a:rPr>
              <a:t> có dạng hình </a:t>
            </a:r>
          </a:p>
          <a:p>
            <a:pPr marL="914400" indent="-914400" algn="ctr">
              <a:lnSpc>
                <a:spcPct val="200000"/>
              </a:lnSpc>
              <a:spcBef>
                <a:spcPts val="300"/>
              </a:spcBef>
              <a:spcAft>
                <a:spcPts val="300"/>
              </a:spcAft>
              <a:buAutoNum type="alphaLcParenR"/>
            </a:pPr>
            <a:r>
              <a:rPr lang="en-US" sz="4800" b="1" dirty="0">
                <a:latin typeface="Times New Roman" panose="02020603050405020304" pitchFamily="18" charset="0"/>
                <a:ea typeface="Calibri" panose="020F0502020204030204" pitchFamily="34" charset="0"/>
                <a:cs typeface="Times New Roman" panose="02020603050405020304" pitchFamily="18" charset="0"/>
              </a:rPr>
              <a:t>Hình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trụ</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p>
          <a:p>
            <a:pPr marL="914400" indent="-914400" algn="ctr">
              <a:lnSpc>
                <a:spcPct val="200000"/>
              </a:lnSpc>
              <a:spcBef>
                <a:spcPts val="300"/>
              </a:spcBef>
              <a:spcAft>
                <a:spcPts val="300"/>
              </a:spcAft>
              <a:buAutoNum type="alphaLcParenR"/>
            </a:pPr>
            <a:r>
              <a:rPr lang="en-US" sz="4800" b="1" dirty="0">
                <a:latin typeface="Times New Roman" panose="02020603050405020304" pitchFamily="18" charset="0"/>
                <a:ea typeface="Calibri" panose="020F0502020204030204" pitchFamily="34" charset="0"/>
                <a:cs typeface="Times New Roman" panose="02020603050405020304" pitchFamily="18" charset="0"/>
              </a:rPr>
              <a:t> Hình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nón</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p>
          <a:p>
            <a:pPr marL="914400" indent="-914400" algn="ctr">
              <a:lnSpc>
                <a:spcPct val="200000"/>
              </a:lnSpc>
              <a:spcBef>
                <a:spcPts val="300"/>
              </a:spcBef>
              <a:spcAft>
                <a:spcPts val="300"/>
              </a:spcAft>
              <a:buAutoNum type="alphaLcParenR"/>
            </a:pPr>
            <a:r>
              <a:rPr lang="en-US" sz="4800" b="1" dirty="0">
                <a:latin typeface="Times New Roman" panose="02020603050405020304" pitchFamily="18" charset="0"/>
                <a:ea typeface="Calibri" panose="020F0502020204030204" pitchFamily="34" charset="0"/>
                <a:cs typeface="Times New Roman" panose="02020603050405020304" pitchFamily="18" charset="0"/>
              </a:rPr>
              <a:t>Hình cầu . </a:t>
            </a:r>
          </a:p>
        </p:txBody>
      </p:sp>
      <p:pic>
        <p:nvPicPr>
          <p:cNvPr id="2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9"/>
          <a:stretch>
            <a:fillRect/>
          </a:stretch>
        </p:blipFill>
        <p:spPr>
          <a:xfrm>
            <a:off x="572624" y="586594"/>
            <a:ext cx="1554615" cy="1438781"/>
          </a:xfrm>
          <a:prstGeom prst="rect">
            <a:avLst/>
          </a:prstGeom>
        </p:spPr>
      </p:pic>
      <p:pic>
        <p:nvPicPr>
          <p:cNvPr id="27"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7852" flipH="1">
            <a:off x="17140829" y="8369615"/>
            <a:ext cx="1124729" cy="1649603"/>
          </a:xfrm>
          <a:prstGeom prst="rect">
            <a:avLst/>
          </a:prstGeom>
        </p:spPr>
      </p:pic>
      <p:pic>
        <p:nvPicPr>
          <p:cNvPr id="10" name="4 minute countdown timer_Đồng hồ đếm ngược 4 phút--COUNTDOWN">
            <a:hlinkClick r:id="" action="ppaction://media"/>
            <a:extLst>
              <a:ext uri="{FF2B5EF4-FFF2-40B4-BE49-F238E27FC236}">
                <a16:creationId xmlns:a16="http://schemas.microsoft.com/office/drawing/2014/main" xmlns="" id="{C542EE9E-D6BD-4C99-B466-B42575149ED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565467" y="4762500"/>
            <a:ext cx="5283199" cy="2971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circle(in)">
                                      <p:cBhvr>
                                        <p:cTn id="23" dur="2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circle(in)">
                                      <p:cBhvr>
                                        <p:cTn id="28" dur="2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circle(in)">
                                      <p:cBhvr>
                                        <p:cTn id="33" dur="20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506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0"/>
                </p:tgtEl>
              </p:cMediaNode>
            </p:video>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1100;p63"/>
            <p:cNvSpPr txBox="1"/>
            <p:nvPr/>
          </p:nvSpPr>
          <p:spPr>
            <a:xfrm>
              <a:off x="1215181" y="4119901"/>
              <a:ext cx="4030937" cy="343143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Ghi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nhớ</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kiến</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thức</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trọng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tâm</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1104;p63"/>
            <p:cNvSpPr txBox="1"/>
            <p:nvPr/>
          </p:nvSpPr>
          <p:spPr>
            <a:xfrm>
              <a:off x="7035613" y="3574683"/>
              <a:ext cx="4632565" cy="28490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800" dirty="0">
                  <a:solidFill>
                    <a:schemeClr val="dk1"/>
                  </a:solidFill>
                  <a:latin typeface="Times New Roman" panose="02020603050405020304" pitchFamily="18" charset="0"/>
                  <a:ea typeface="Arial"/>
                  <a:cs typeface="Times New Roman" panose="02020603050405020304" pitchFamily="18" charset="0"/>
                  <a:sym typeface="Arial"/>
                </a:rPr>
                <a:t>Vẽ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sơ</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đồ tư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duy</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nội dung trong tâm của bài mặt cầu vào vở.</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6" name="Google Shape;1108;p63"/>
            <p:cNvSpPr txBox="1"/>
            <p:nvPr/>
          </p:nvSpPr>
          <p:spPr>
            <a:xfrm>
              <a:off x="12472322" y="3507686"/>
              <a:ext cx="4539800" cy="314640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400" dirty="0">
                  <a:solidFill>
                    <a:schemeClr val="dk1"/>
                  </a:solidFill>
                  <a:latin typeface="Times New Roman" panose="02020603050405020304" pitchFamily="18" charset="0"/>
                  <a:ea typeface="Arial"/>
                  <a:cs typeface="Times New Roman" panose="02020603050405020304" pitchFamily="18" charset="0"/>
                  <a:sym typeface="Arial"/>
                </a:rPr>
                <a:t>Chuẩn bị bài mới: </a:t>
              </a:r>
              <a:r>
                <a:rPr lang="en-US" sz="4400" b="1" i="1" dirty="0">
                  <a:solidFill>
                    <a:schemeClr val="dk1"/>
                  </a:solidFill>
                  <a:latin typeface="Times New Roman" panose="02020603050405020304" pitchFamily="18" charset="0"/>
                  <a:ea typeface="Arial"/>
                  <a:cs typeface="Times New Roman" panose="02020603050405020304" pitchFamily="18" charset="0"/>
                  <a:sym typeface="Arial"/>
                </a:rPr>
                <a:t>“Bài tập cuối chương 10”.</a:t>
              </a:r>
              <a:endParaRPr sz="44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347455"/>
          </a:xfrm>
          <a:prstGeom prst="rect">
            <a:avLst/>
          </a:prstGeom>
        </p:spPr>
        <p:txBody>
          <a:bodyPr wrap="square">
            <a:spAutoFit/>
          </a:bodyPr>
          <a:lstStyle/>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CẢM ƠN CÁC EM </a:t>
            </a:r>
          </a:p>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4B58BEF-1F16-481E-9619-6D879959AC7C}"/>
              </a:ext>
            </a:extLst>
          </p:cNvPr>
          <p:cNvSpPr txBox="1"/>
          <p:nvPr/>
        </p:nvSpPr>
        <p:spPr>
          <a:xfrm>
            <a:off x="7620000" y="419100"/>
            <a:ext cx="3276600" cy="923330"/>
          </a:xfrm>
          <a:prstGeom prst="rect">
            <a:avLst/>
          </a:prstGeom>
          <a:noFill/>
        </p:spPr>
        <p:txBody>
          <a:bodyPr wrap="square">
            <a:spAutoFit/>
          </a:bodyPr>
          <a:lstStyle/>
          <a:p>
            <a:r>
              <a:rPr lang="en-US" sz="5400" b="1" dirty="0">
                <a:latin typeface="Times New Roman" panose="02020603050405020304" pitchFamily="18" charset="0"/>
                <a:ea typeface="Calibri" panose="020F0502020204030204" pitchFamily="34" charset="0"/>
                <a:cs typeface="Times New Roman" panose="02020603050405020304" pitchFamily="18" charset="0"/>
              </a:rPr>
              <a:t>Hình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trụ</a:t>
            </a:r>
            <a:endParaRPr lang="en-US" sz="5400" dirty="0"/>
          </a:p>
        </p:txBody>
      </p:sp>
      <p:pic>
        <p:nvPicPr>
          <p:cNvPr id="6" name="Picture 5">
            <a:extLst>
              <a:ext uri="{FF2B5EF4-FFF2-40B4-BE49-F238E27FC236}">
                <a16:creationId xmlns:a16="http://schemas.microsoft.com/office/drawing/2014/main" xmlns="" id="{07694ADA-894D-433B-8025-75314CDD1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238" y="6304383"/>
            <a:ext cx="2901950" cy="3470771"/>
          </a:xfrm>
          <a:prstGeom prst="rect">
            <a:avLst/>
          </a:prstGeom>
        </p:spPr>
      </p:pic>
      <p:pic>
        <p:nvPicPr>
          <p:cNvPr id="8" name="Picture 7">
            <a:extLst>
              <a:ext uri="{FF2B5EF4-FFF2-40B4-BE49-F238E27FC236}">
                <a16:creationId xmlns:a16="http://schemas.microsoft.com/office/drawing/2014/main" xmlns="" id="{BEBF117A-5C85-44DF-923D-3FD1ED7B9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547" y="2933700"/>
            <a:ext cx="5008740" cy="6201958"/>
          </a:xfrm>
          <a:prstGeom prst="rect">
            <a:avLst/>
          </a:prstGeom>
        </p:spPr>
      </p:pic>
      <p:pic>
        <p:nvPicPr>
          <p:cNvPr id="10" name="Picture 9">
            <a:extLst>
              <a:ext uri="{FF2B5EF4-FFF2-40B4-BE49-F238E27FC236}">
                <a16:creationId xmlns:a16="http://schemas.microsoft.com/office/drawing/2014/main" xmlns="" id="{CC342B9C-AA36-4E66-9B50-F7C30734F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737900"/>
            <a:ext cx="3733800" cy="4037254"/>
          </a:xfrm>
          <a:prstGeom prst="rect">
            <a:avLst/>
          </a:prstGeom>
        </p:spPr>
      </p:pic>
      <p:pic>
        <p:nvPicPr>
          <p:cNvPr id="12" name="Picture 11">
            <a:extLst>
              <a:ext uri="{FF2B5EF4-FFF2-40B4-BE49-F238E27FC236}">
                <a16:creationId xmlns:a16="http://schemas.microsoft.com/office/drawing/2014/main" xmlns="" id="{0AA9DA48-959C-4013-8FE2-6383A659E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499" y="1673626"/>
            <a:ext cx="4399561" cy="4037838"/>
          </a:xfrm>
          <a:prstGeom prst="rect">
            <a:avLst/>
          </a:prstGeom>
        </p:spPr>
      </p:pic>
      <p:pic>
        <p:nvPicPr>
          <p:cNvPr id="14" name="Picture 13">
            <a:extLst>
              <a:ext uri="{FF2B5EF4-FFF2-40B4-BE49-F238E27FC236}">
                <a16:creationId xmlns:a16="http://schemas.microsoft.com/office/drawing/2014/main" xmlns="" id="{97DFFB0C-537A-4F8E-B67A-69B018BEE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13" y="1418630"/>
            <a:ext cx="6667500" cy="4311650"/>
          </a:xfrm>
          <a:prstGeom prst="rect">
            <a:avLst/>
          </a:prstGeom>
        </p:spPr>
      </p:pic>
    </p:spTree>
    <p:extLst>
      <p:ext uri="{BB962C8B-B14F-4D97-AF65-F5344CB8AC3E}">
        <p14:creationId xmlns:p14="http://schemas.microsoft.com/office/powerpoint/2010/main" val="277927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18D4A93-4B6F-4702-92BA-F53D8E4F08B9}"/>
              </a:ext>
            </a:extLst>
          </p:cNvPr>
          <p:cNvSpPr txBox="1"/>
          <p:nvPr/>
        </p:nvSpPr>
        <p:spPr>
          <a:xfrm>
            <a:off x="7620000" y="419100"/>
            <a:ext cx="3276600" cy="923330"/>
          </a:xfrm>
          <a:prstGeom prst="rect">
            <a:avLst/>
          </a:prstGeom>
          <a:noFill/>
        </p:spPr>
        <p:txBody>
          <a:bodyPr wrap="square">
            <a:spAutoFit/>
          </a:bodyPr>
          <a:lstStyle/>
          <a:p>
            <a:r>
              <a:rPr lang="en-US" sz="5400" b="1" dirty="0">
                <a:latin typeface="Times New Roman" panose="02020603050405020304" pitchFamily="18" charset="0"/>
                <a:ea typeface="Calibri" panose="020F0502020204030204" pitchFamily="34" charset="0"/>
                <a:cs typeface="Times New Roman" panose="02020603050405020304" pitchFamily="18" charset="0"/>
              </a:rPr>
              <a:t>Hình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nón</a:t>
            </a:r>
            <a:endParaRPr lang="en-US" sz="5400" dirty="0"/>
          </a:p>
        </p:txBody>
      </p:sp>
      <p:pic>
        <p:nvPicPr>
          <p:cNvPr id="5" name="Picture 4">
            <a:extLst>
              <a:ext uri="{FF2B5EF4-FFF2-40B4-BE49-F238E27FC236}">
                <a16:creationId xmlns:a16="http://schemas.microsoft.com/office/drawing/2014/main" xmlns="" id="{3985A37B-949F-401C-9869-D81C8671C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5295900"/>
            <a:ext cx="4330700" cy="3854450"/>
          </a:xfrm>
          <a:prstGeom prst="rect">
            <a:avLst/>
          </a:prstGeom>
        </p:spPr>
      </p:pic>
      <p:pic>
        <p:nvPicPr>
          <p:cNvPr id="7" name="Picture 6">
            <a:extLst>
              <a:ext uri="{FF2B5EF4-FFF2-40B4-BE49-F238E27FC236}">
                <a16:creationId xmlns:a16="http://schemas.microsoft.com/office/drawing/2014/main" xmlns="" id="{D177078D-EA12-4946-9B1A-B5EE45F39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3840" y="1181100"/>
            <a:ext cx="5930900" cy="4768850"/>
          </a:xfrm>
          <a:prstGeom prst="rect">
            <a:avLst/>
          </a:prstGeom>
        </p:spPr>
      </p:pic>
      <p:pic>
        <p:nvPicPr>
          <p:cNvPr id="9" name="Picture 8">
            <a:extLst>
              <a:ext uri="{FF2B5EF4-FFF2-40B4-BE49-F238E27FC236}">
                <a16:creationId xmlns:a16="http://schemas.microsoft.com/office/drawing/2014/main" xmlns="" id="{8F63EC08-4091-44E0-9F69-7E08D5417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80765"/>
            <a:ext cx="6096000" cy="4905375"/>
          </a:xfrm>
          <a:prstGeom prst="rect">
            <a:avLst/>
          </a:prstGeom>
        </p:spPr>
      </p:pic>
    </p:spTree>
    <p:extLst>
      <p:ext uri="{BB962C8B-B14F-4D97-AF65-F5344CB8AC3E}">
        <p14:creationId xmlns:p14="http://schemas.microsoft.com/office/powerpoint/2010/main" val="1416190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99C4683-8E08-426A-A10C-8725E05CA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407034"/>
            <a:ext cx="4533900" cy="3911600"/>
          </a:xfrm>
          <a:prstGeom prst="rect">
            <a:avLst/>
          </a:prstGeom>
        </p:spPr>
      </p:pic>
      <p:pic>
        <p:nvPicPr>
          <p:cNvPr id="6" name="Picture 5">
            <a:extLst>
              <a:ext uri="{FF2B5EF4-FFF2-40B4-BE49-F238E27FC236}">
                <a16:creationId xmlns:a16="http://schemas.microsoft.com/office/drawing/2014/main" xmlns="" id="{D8A79FC3-069F-41B9-B25B-7ED034EF5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143500"/>
            <a:ext cx="5562600" cy="4526968"/>
          </a:xfrm>
          <a:prstGeom prst="rect">
            <a:avLst/>
          </a:prstGeom>
        </p:spPr>
      </p:pic>
      <p:pic>
        <p:nvPicPr>
          <p:cNvPr id="8" name="Picture 7">
            <a:extLst>
              <a:ext uri="{FF2B5EF4-FFF2-40B4-BE49-F238E27FC236}">
                <a16:creationId xmlns:a16="http://schemas.microsoft.com/office/drawing/2014/main" xmlns="" id="{8F6C2CB3-827A-4EC0-BEDE-E41E0BC74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73" y="5810250"/>
            <a:ext cx="7524750" cy="4363769"/>
          </a:xfrm>
          <a:prstGeom prst="rect">
            <a:avLst/>
          </a:prstGeom>
        </p:spPr>
      </p:pic>
      <p:pic>
        <p:nvPicPr>
          <p:cNvPr id="10" name="Picture 9">
            <a:extLst>
              <a:ext uri="{FF2B5EF4-FFF2-40B4-BE49-F238E27FC236}">
                <a16:creationId xmlns:a16="http://schemas.microsoft.com/office/drawing/2014/main" xmlns="" id="{52FB944C-8561-4A6A-B3B2-DB7EC460C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8400" y="43814"/>
            <a:ext cx="4048125" cy="4048125"/>
          </a:xfrm>
          <a:prstGeom prst="rect">
            <a:avLst/>
          </a:prstGeom>
        </p:spPr>
      </p:pic>
      <p:pic>
        <p:nvPicPr>
          <p:cNvPr id="12" name="Picture 11">
            <a:extLst>
              <a:ext uri="{FF2B5EF4-FFF2-40B4-BE49-F238E27FC236}">
                <a16:creationId xmlns:a16="http://schemas.microsoft.com/office/drawing/2014/main" xmlns="" id="{7868C233-420F-4C46-BF3E-D8E9392C8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73" y="190500"/>
            <a:ext cx="7524750" cy="5619750"/>
          </a:xfrm>
          <a:prstGeom prst="rect">
            <a:avLst/>
          </a:prstGeom>
        </p:spPr>
      </p:pic>
    </p:spTree>
    <p:extLst>
      <p:ext uri="{BB962C8B-B14F-4D97-AF65-F5344CB8AC3E}">
        <p14:creationId xmlns:p14="http://schemas.microsoft.com/office/powerpoint/2010/main" val="14016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99C4683-8E08-426A-A10C-8725E05CA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50" y="49139"/>
            <a:ext cx="4533900" cy="3911600"/>
          </a:xfrm>
          <a:prstGeom prst="rect">
            <a:avLst/>
          </a:prstGeom>
        </p:spPr>
      </p:pic>
      <p:pic>
        <p:nvPicPr>
          <p:cNvPr id="6" name="Picture 5">
            <a:extLst>
              <a:ext uri="{FF2B5EF4-FFF2-40B4-BE49-F238E27FC236}">
                <a16:creationId xmlns:a16="http://schemas.microsoft.com/office/drawing/2014/main" xmlns="" id="{D8A79FC3-069F-41B9-B25B-7ED034EF5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1588" y="5710022"/>
            <a:ext cx="5362067" cy="4363770"/>
          </a:xfrm>
          <a:prstGeom prst="rect">
            <a:avLst/>
          </a:prstGeom>
        </p:spPr>
      </p:pic>
      <p:pic>
        <p:nvPicPr>
          <p:cNvPr id="8" name="Picture 7">
            <a:extLst>
              <a:ext uri="{FF2B5EF4-FFF2-40B4-BE49-F238E27FC236}">
                <a16:creationId xmlns:a16="http://schemas.microsoft.com/office/drawing/2014/main" xmlns="" id="{8F6C2CB3-827A-4EC0-BEDE-E41E0BC74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4830" y="5591250"/>
            <a:ext cx="6862127" cy="4363769"/>
          </a:xfrm>
          <a:prstGeom prst="rect">
            <a:avLst/>
          </a:prstGeom>
        </p:spPr>
      </p:pic>
      <p:pic>
        <p:nvPicPr>
          <p:cNvPr id="10" name="Picture 9">
            <a:extLst>
              <a:ext uri="{FF2B5EF4-FFF2-40B4-BE49-F238E27FC236}">
                <a16:creationId xmlns:a16="http://schemas.microsoft.com/office/drawing/2014/main" xmlns="" id="{52FB944C-8561-4A6A-B3B2-DB7EC460C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68400" y="43814"/>
            <a:ext cx="4048125" cy="4048125"/>
          </a:xfrm>
          <a:prstGeom prst="rect">
            <a:avLst/>
          </a:prstGeom>
        </p:spPr>
      </p:pic>
      <p:pic>
        <p:nvPicPr>
          <p:cNvPr id="12" name="Picture 11">
            <a:extLst>
              <a:ext uri="{FF2B5EF4-FFF2-40B4-BE49-F238E27FC236}">
                <a16:creationId xmlns:a16="http://schemas.microsoft.com/office/drawing/2014/main" xmlns="" id="{7868C233-420F-4C46-BF3E-D8E9392C8A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525" y="441081"/>
            <a:ext cx="4800600" cy="3585258"/>
          </a:xfrm>
          <a:prstGeom prst="rect">
            <a:avLst/>
          </a:prstGeom>
        </p:spPr>
      </p:pic>
      <p:sp>
        <p:nvSpPr>
          <p:cNvPr id="9" name="TextBox 8">
            <a:extLst>
              <a:ext uri="{FF2B5EF4-FFF2-40B4-BE49-F238E27FC236}">
                <a16:creationId xmlns:a16="http://schemas.microsoft.com/office/drawing/2014/main" xmlns="" id="{6F0608DF-6AA7-433B-9117-12474E1F4C87}"/>
              </a:ext>
            </a:extLst>
          </p:cNvPr>
          <p:cNvSpPr txBox="1"/>
          <p:nvPr/>
        </p:nvSpPr>
        <p:spPr>
          <a:xfrm>
            <a:off x="476251" y="43814"/>
            <a:ext cx="5219699" cy="4154984"/>
          </a:xfrm>
          <a:prstGeom prst="rect">
            <a:avLst/>
          </a:prstGeom>
          <a:noFill/>
        </p:spPr>
        <p:txBody>
          <a:bodyPr wrap="square">
            <a:spAutoFit/>
          </a:bodyPr>
          <a:lstStyle/>
          <a:p>
            <a:r>
              <a:rPr lang="vi-VN" sz="4400" b="0" i="0" dirty="0">
                <a:solidFill>
                  <a:srgbClr val="333333"/>
                </a:solidFill>
                <a:effectLst/>
                <a:latin typeface="+mj-lt"/>
              </a:rPr>
              <a:t>Các vật thể quen thuộc ở hình bên có đặc điểm gì chung? Hãy kể tên một vài vật thể có hình dạng tương tự.</a:t>
            </a:r>
            <a:endParaRPr lang="en-US" sz="4400" dirty="0">
              <a:latin typeface="+mj-lt"/>
            </a:endParaRPr>
          </a:p>
        </p:txBody>
      </p:sp>
      <p:sp>
        <p:nvSpPr>
          <p:cNvPr id="11" name="TextBox 10">
            <a:extLst>
              <a:ext uri="{FF2B5EF4-FFF2-40B4-BE49-F238E27FC236}">
                <a16:creationId xmlns:a16="http://schemas.microsoft.com/office/drawing/2014/main" xmlns="" id="{CE8C2C50-DF62-49B3-AC9E-7EC5C1A6B160}"/>
              </a:ext>
            </a:extLst>
          </p:cNvPr>
          <p:cNvSpPr txBox="1"/>
          <p:nvPr/>
        </p:nvSpPr>
        <p:spPr>
          <a:xfrm>
            <a:off x="838200" y="4231135"/>
            <a:ext cx="14268450" cy="1446550"/>
          </a:xfrm>
          <a:prstGeom prst="rect">
            <a:avLst/>
          </a:prstGeom>
          <a:noFill/>
        </p:spPr>
        <p:txBody>
          <a:bodyPr wrap="square">
            <a:spAutoFit/>
          </a:bodyPr>
          <a:lstStyle/>
          <a:p>
            <a:r>
              <a:rPr lang="vi-VN" sz="4400" b="0" i="0" dirty="0">
                <a:solidFill>
                  <a:srgbClr val="00B0F0"/>
                </a:solidFill>
                <a:effectLst/>
                <a:latin typeface="+mj-lt"/>
              </a:rPr>
              <a:t>- Đặc điểm chung: bề mặt trơn và không có góc cạnh hoặc đỉnh, bề ngang hoặc bề rộng của các vật gần như là bằng nhau.</a:t>
            </a:r>
            <a:endParaRPr lang="en-US" sz="4400" dirty="0">
              <a:solidFill>
                <a:srgbClr val="00B0F0"/>
              </a:solidFill>
              <a:latin typeface="+mj-lt"/>
            </a:endParaRPr>
          </a:p>
        </p:txBody>
      </p:sp>
      <p:sp>
        <p:nvSpPr>
          <p:cNvPr id="14" name="TextBox 13">
            <a:extLst>
              <a:ext uri="{FF2B5EF4-FFF2-40B4-BE49-F238E27FC236}">
                <a16:creationId xmlns:a16="http://schemas.microsoft.com/office/drawing/2014/main" xmlns="" id="{D3C98DD7-D8B9-413B-AD6A-BE14FBC2E080}"/>
              </a:ext>
            </a:extLst>
          </p:cNvPr>
          <p:cNvSpPr txBox="1"/>
          <p:nvPr/>
        </p:nvSpPr>
        <p:spPr>
          <a:xfrm>
            <a:off x="762000" y="5948081"/>
            <a:ext cx="4648200" cy="2800767"/>
          </a:xfrm>
          <a:prstGeom prst="rect">
            <a:avLst/>
          </a:prstGeom>
          <a:noFill/>
        </p:spPr>
        <p:txBody>
          <a:bodyPr wrap="square">
            <a:spAutoFit/>
          </a:bodyPr>
          <a:lstStyle/>
          <a:p>
            <a:r>
              <a:rPr lang="vi-VN" sz="4400" b="0" i="0" dirty="0">
                <a:solidFill>
                  <a:srgbClr val="00B0F0"/>
                </a:solidFill>
                <a:effectLst/>
                <a:latin typeface="+mj-lt"/>
              </a:rPr>
              <a:t>- Một số vật thể có hình dạng tương tự: viên bi, quả bóng</a:t>
            </a:r>
            <a:r>
              <a:rPr lang="en-US" sz="4400" b="0" i="0" dirty="0">
                <a:solidFill>
                  <a:srgbClr val="00B0F0"/>
                </a:solidFill>
                <a:effectLst/>
                <a:latin typeface="+mj-lt"/>
              </a:rPr>
              <a:t> </a:t>
            </a:r>
            <a:r>
              <a:rPr lang="en-US" sz="4400" b="0" i="0" dirty="0" err="1">
                <a:solidFill>
                  <a:srgbClr val="00B0F0"/>
                </a:solidFill>
                <a:effectLst/>
                <a:latin typeface="Times New Roman" panose="02020603050405020304" pitchFamily="18" charset="0"/>
                <a:cs typeface="Times New Roman" panose="02020603050405020304" pitchFamily="18" charset="0"/>
              </a:rPr>
              <a:t>bàn</a:t>
            </a:r>
            <a:r>
              <a:rPr lang="vi-VN" sz="4400" b="0" i="0" dirty="0">
                <a:solidFill>
                  <a:srgbClr val="00B0F0"/>
                </a:solidFill>
                <a:effectLst/>
                <a:latin typeface="+mj-lt"/>
              </a:rPr>
              <a:t>, viên ngọc,...</a:t>
            </a:r>
            <a:endParaRPr lang="en-US" sz="4400" dirty="0">
              <a:solidFill>
                <a:srgbClr val="00B0F0"/>
              </a:solidFill>
              <a:latin typeface="+mj-lt"/>
            </a:endParaRPr>
          </a:p>
        </p:txBody>
      </p:sp>
      <p:sp>
        <p:nvSpPr>
          <p:cNvPr id="13" name="Rectangle 12">
            <a:extLst>
              <a:ext uri="{FF2B5EF4-FFF2-40B4-BE49-F238E27FC236}">
                <a16:creationId xmlns:a16="http://schemas.microsoft.com/office/drawing/2014/main" xmlns="" id="{404A1924-0859-4BB2-A314-DAD226FD54D9}"/>
              </a:ext>
            </a:extLst>
          </p:cNvPr>
          <p:cNvSpPr/>
          <p:nvPr/>
        </p:nvSpPr>
        <p:spPr>
          <a:xfrm>
            <a:off x="838200" y="8748848"/>
            <a:ext cx="16673008" cy="1002710"/>
          </a:xfrm>
          <a:prstGeom prst="rect">
            <a:avLst/>
          </a:prstGeom>
        </p:spPr>
        <p:txBody>
          <a:bodyPr wrap="square">
            <a:spAutoFit/>
          </a:bodyPr>
          <a:lstStyle/>
          <a:p>
            <a:pPr algn="just">
              <a:lnSpc>
                <a:spcPct val="150000"/>
              </a:lnSpc>
              <a:tabLst>
                <a:tab pos="360045" algn="l"/>
                <a:tab pos="720090" algn="l"/>
              </a:tabLs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HÔM NAY CHÚNG TA CÙNG ĐI NGHIÊM CỨU VỀ HÌNH CẦU </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71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5972</TotalTime>
  <Words>2103</Words>
  <Application>Microsoft Office PowerPoint</Application>
  <PresentationFormat>Custom</PresentationFormat>
  <Paragraphs>208</Paragraphs>
  <Slides>51</Slides>
  <Notes>4</Notes>
  <HiddenSlides>0</HiddenSlides>
  <MMClips>6</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51</vt:i4>
      </vt:variant>
    </vt:vector>
  </HeadingPairs>
  <TitlesOfParts>
    <vt:vector size="68" baseType="lpstr">
      <vt:lpstr>Arial</vt:lpstr>
      <vt:lpstr>.VnTime</vt:lpstr>
      <vt:lpstr>Tahoma</vt:lpstr>
      <vt:lpstr>Special Elite</vt:lpstr>
      <vt:lpstr>思源黑体 Medium</vt:lpstr>
      <vt:lpstr>思源黑体 Normal</vt:lpstr>
      <vt:lpstr>思源黑体 Heavy</vt:lpstr>
      <vt:lpstr>Cambria Math</vt:lpstr>
      <vt:lpstr>Times New Roman</vt:lpstr>
      <vt:lpstr>Calibri</vt:lpstr>
      <vt:lpstr>SimSun</vt:lpstr>
      <vt:lpstr>Office Theme</vt:lpstr>
      <vt:lpstr>1_Office Theme</vt:lpstr>
      <vt:lpstr>2_Office Theme</vt:lpstr>
      <vt:lpstr>2_Thiết kế Tùy chỉnh</vt:lpstr>
      <vt:lpstr>4_Thiết kế Tùy chỉnh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QT</cp:lastModifiedBy>
  <cp:revision>1</cp:revision>
  <dcterms:created xsi:type="dcterms:W3CDTF">2006-08-16T00:00:00Z</dcterms:created>
  <dcterms:modified xsi:type="dcterms:W3CDTF">2025-02-07T15:06:33Z</dcterms:modified>
  <dc:identifier>DAFWAZhnXwQ</dc:identifier>
</cp:coreProperties>
</file>