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6" r:id="rId2"/>
    <p:sldMasterId id="2147483698" r:id="rId3"/>
  </p:sldMasterIdLst>
  <p:notesMasterIdLst>
    <p:notesMasterId r:id="rId53"/>
  </p:notesMasterIdLst>
  <p:sldIdLst>
    <p:sldId id="256" r:id="rId4"/>
    <p:sldId id="407" r:id="rId5"/>
    <p:sldId id="408" r:id="rId6"/>
    <p:sldId id="412" r:id="rId7"/>
    <p:sldId id="257" r:id="rId8"/>
    <p:sldId id="413" r:id="rId9"/>
    <p:sldId id="259" r:id="rId10"/>
    <p:sldId id="384" r:id="rId11"/>
    <p:sldId id="306" r:id="rId12"/>
    <p:sldId id="258" r:id="rId13"/>
    <p:sldId id="285" r:id="rId14"/>
    <p:sldId id="270" r:id="rId15"/>
    <p:sldId id="275" r:id="rId16"/>
    <p:sldId id="415" r:id="rId17"/>
    <p:sldId id="416" r:id="rId18"/>
    <p:sldId id="375" r:id="rId19"/>
    <p:sldId id="417" r:id="rId20"/>
    <p:sldId id="420" r:id="rId21"/>
    <p:sldId id="422" r:id="rId22"/>
    <p:sldId id="423" r:id="rId23"/>
    <p:sldId id="424" r:id="rId24"/>
    <p:sldId id="393" r:id="rId25"/>
    <p:sldId id="427" r:id="rId26"/>
    <p:sldId id="428" r:id="rId27"/>
    <p:sldId id="429" r:id="rId28"/>
    <p:sldId id="430" r:id="rId29"/>
    <p:sldId id="431" r:id="rId30"/>
    <p:sldId id="312" r:id="rId31"/>
    <p:sldId id="400" r:id="rId32"/>
    <p:sldId id="402" r:id="rId33"/>
    <p:sldId id="432" r:id="rId34"/>
    <p:sldId id="433" r:id="rId35"/>
    <p:sldId id="330" r:id="rId36"/>
    <p:sldId id="272" r:id="rId37"/>
    <p:sldId id="378" r:id="rId38"/>
    <p:sldId id="434" r:id="rId39"/>
    <p:sldId id="435" r:id="rId40"/>
    <p:sldId id="436" r:id="rId41"/>
    <p:sldId id="358" r:id="rId42"/>
    <p:sldId id="411" r:id="rId43"/>
    <p:sldId id="437" r:id="rId44"/>
    <p:sldId id="438" r:id="rId45"/>
    <p:sldId id="439" r:id="rId46"/>
    <p:sldId id="440" r:id="rId47"/>
    <p:sldId id="441" r:id="rId48"/>
    <p:sldId id="442" r:id="rId49"/>
    <p:sldId id="443" r:id="rId50"/>
    <p:sldId id="265" r:id="rId51"/>
    <p:sldId id="326" r:id="rId52"/>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Euclid Extra" panose="02050502000505020303" pitchFamily="18" charset="2"/>
      <p:regular r:id="rId58"/>
      <p:bold r:id="rId59"/>
    </p:embeddedFont>
    <p:embeddedFont>
      <p:font typeface="Cambria Math" panose="02040503050406030204" pitchFamily="18" charset="0"/>
      <p:regular r:id="rId60"/>
    </p:embeddedFont>
    <p:embeddedFont>
      <p:font typeface="MV Boli" panose="02000500030200090000" pitchFamily="2" charset="0"/>
      <p:regular r:id="rId61"/>
    </p:embeddedFont>
    <p:embeddedFont>
      <p:font typeface="宋体" panose="02010600030101010101" pitchFamily="2" charset="-12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00"/>
    <a:srgbClr val="004600"/>
    <a:srgbClr val="005400"/>
    <a:srgbClr val="35CBF6"/>
    <a:srgbClr val="00C7FF"/>
    <a:srgbClr val="92D400"/>
    <a:srgbClr val="C5E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90" autoAdjust="0"/>
    <p:restoredTop sz="85976" autoAdjust="0"/>
  </p:normalViewPr>
  <p:slideViewPr>
    <p:cSldViewPr>
      <p:cViewPr>
        <p:scale>
          <a:sx n="33" d="100"/>
          <a:sy n="33" d="100"/>
        </p:scale>
        <p:origin x="807" y="6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Mỗi nhóm 4 HS xem video và trả lời câu hỏi tình </a:t>
            </a:r>
            <a:r>
              <a:rPr lang="en-US" dirty="0" err="1"/>
              <a:t>huống</a:t>
            </a:r>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3</a:t>
            </a:fld>
            <a:endParaRPr lang="en-US"/>
          </a:p>
        </p:txBody>
      </p:sp>
    </p:spTree>
    <p:extLst>
      <p:ext uri="{BB962C8B-B14F-4D97-AF65-F5344CB8AC3E}">
        <p14:creationId xmlns:p14="http://schemas.microsoft.com/office/powerpoint/2010/main" val="302574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5</a:t>
            </a:fld>
            <a:endParaRPr lang="en-US"/>
          </a:p>
        </p:txBody>
      </p:sp>
    </p:spTree>
    <p:extLst>
      <p:ext uri="{BB962C8B-B14F-4D97-AF65-F5344CB8AC3E}">
        <p14:creationId xmlns:p14="http://schemas.microsoft.com/office/powerpoint/2010/main" val="3548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Quý thầy cô nhớ bấm video hình nón xoay ạ</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10</a:t>
            </a:fld>
            <a:endParaRPr lang="en-US"/>
          </a:p>
        </p:txBody>
      </p:sp>
    </p:spTree>
    <p:extLst>
      <p:ext uri="{BB962C8B-B14F-4D97-AF65-F5344CB8AC3E}">
        <p14:creationId xmlns:p14="http://schemas.microsoft.com/office/powerpoint/2010/main" val="10163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9C29-D0A8-4F91-A547-30E989B71766}" type="slidenum">
              <a:rPr lang="en-US" smtClean="0"/>
              <a:t>11</a:t>
            </a:fld>
            <a:endParaRPr lang="en-US"/>
          </a:p>
        </p:txBody>
      </p:sp>
    </p:spTree>
    <p:extLst>
      <p:ext uri="{BB962C8B-B14F-4D97-AF65-F5344CB8AC3E}">
        <p14:creationId xmlns:p14="http://schemas.microsoft.com/office/powerpoint/2010/main" val="290589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tổ chức HS thành các nhóm thực hiện. Mỗi nhóm chuẩn bị các dụng cụ và vật dụng như trong bài. GV đánh giá và cho điểm với các tiêu chí chính xác, chắc chắn, đẹp.</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extLst>
      <p:ext uri="{BB962C8B-B14F-4D97-AF65-F5344CB8AC3E}">
        <p14:creationId xmlns:p14="http://schemas.microsoft.com/office/powerpoint/2010/main" val="328803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HS thảo luận</a:t>
            </a:r>
            <a:r>
              <a:rPr lang="vi-VN" baseline="0" dirty="0" smtClean="0"/>
              <a:t> nhóm để tìm câu trả lời.</a:t>
            </a:r>
          </a:p>
          <a:p>
            <a:r>
              <a:rPr lang="vi-VN" baseline="0" dirty="0" smtClean="0"/>
              <a:t>GV tổng hợp ý kiến của HS và đưa ra kết luận</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extLst>
      <p:ext uri="{BB962C8B-B14F-4D97-AF65-F5344CB8AC3E}">
        <p14:creationId xmlns:p14="http://schemas.microsoft.com/office/powerpoint/2010/main" val="358184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extLst>
      <p:ext uri="{BB962C8B-B14F-4D97-AF65-F5344CB8AC3E}">
        <p14:creationId xmlns:p14="http://schemas.microsoft.com/office/powerpoint/2010/main" val="38269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extLst>
      <p:ext uri="{BB962C8B-B14F-4D97-AF65-F5344CB8AC3E}">
        <p14:creationId xmlns:p14="http://schemas.microsoft.com/office/powerpoint/2010/main" val="30046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yêu cầu HS thực hiện yêu cầu vào giấy nháp. HS thực hiện cá nhân rồi trao đổi đáp án với bạn, tự tìm lỗi sai. GV kiểm tra và đánh giá</a:t>
            </a: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31</a:t>
            </a:fld>
            <a:endParaRPr lang="en-US"/>
          </a:p>
        </p:txBody>
      </p:sp>
    </p:spTree>
    <p:extLst>
      <p:ext uri="{BB962C8B-B14F-4D97-AF65-F5344CB8AC3E}">
        <p14:creationId xmlns:p14="http://schemas.microsoft.com/office/powerpoint/2010/main" val="325789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711215" y="400058"/>
            <a:ext cx="16865571" cy="9486885"/>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圆角 11"/>
          <p:cNvSpPr/>
          <p:nvPr userDrawn="1"/>
        </p:nvSpPr>
        <p:spPr>
          <a:xfrm>
            <a:off x="966866" y="607951"/>
            <a:ext cx="16279319" cy="8999165"/>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60" name="矩形: 圆角 59"/>
          <p:cNvSpPr/>
          <p:nvPr userDrawn="1"/>
        </p:nvSpPr>
        <p:spPr>
          <a:xfrm>
            <a:off x="1060551" y="685721"/>
            <a:ext cx="16092000" cy="8856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
        <p:nvSpPr>
          <p:cNvPr id="13" name="矩形: 一个圆顶角，剪去另一个顶角 12"/>
          <p:cNvSpPr/>
          <p:nvPr userDrawn="1"/>
        </p:nvSpPr>
        <p:spPr>
          <a:xfrm rot="16200000" flipV="1">
            <a:off x="16746701" y="1278975"/>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1437323" y="200978"/>
            <a:ext cx="15224760" cy="92202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solidFill>
                  <a:schemeClr val="tx1"/>
                </a:solidFill>
              </a:endParaRPr>
            </a:p>
          </p:txBody>
        </p:sp>
      </p:grpSp>
      <p:sp>
        <p:nvSpPr>
          <p:cNvPr id="65" name="矩形: 一个圆顶角，剪去另一个顶角 64"/>
          <p:cNvSpPr/>
          <p:nvPr userDrawn="1"/>
        </p:nvSpPr>
        <p:spPr>
          <a:xfrm rot="16200000" flipV="1">
            <a:off x="16746701" y="2706746"/>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6746701" y="4134516"/>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6746701" y="5562286"/>
            <a:ext cx="1350000" cy="54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6746701" y="6990057"/>
            <a:ext cx="1350000" cy="54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6746701" y="8417828"/>
            <a:ext cx="1350000" cy="54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7835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5047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41734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292812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13318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049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58360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0113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74257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53138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82095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1257300" y="9534526"/>
            <a:ext cx="4114800" cy="547688"/>
          </a:xfrm>
          <a:prstGeom prst="rect">
            <a:avLst/>
          </a:prstGeom>
        </p:spPr>
        <p:txBody>
          <a:bodyPr/>
          <a:lstStyle/>
          <a:p>
            <a:pPr defTabSz="1371600">
              <a:defRPr/>
            </a:pPr>
            <a:fld id="{EE3A2244-6E36-425E-A212-86F4D8CC8B1F}"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0FAD2FA6-0C59-4B21-B7AB-44A3D6538FE7}"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418902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84388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52101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176567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369160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6335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488763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896893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1139548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3203393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285530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1257300" y="9534526"/>
            <a:ext cx="4114800" cy="547688"/>
          </a:xfrm>
          <a:prstGeom prst="rect">
            <a:avLst/>
          </a:prstGeom>
        </p:spPr>
        <p:txBody>
          <a:bodyPr/>
          <a:lstStyle/>
          <a:p>
            <a:pPr defTabSz="1371600">
              <a:defRPr/>
            </a:pPr>
            <a:fld id="{B88203FD-017D-43F8-91E6-ED3A46890138}" type="datetimeFigureOut">
              <a:rPr lang="vi-VN" sz="2700" smtClean="0">
                <a:solidFill>
                  <a:prstClr val="black"/>
                </a:solidFill>
              </a:rPr>
              <a:pPr defTabSz="1371600">
                <a:defRPr/>
              </a:pPr>
              <a:t>30/07/2024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E498A02-8321-496D-BAD3-72F38BCE06BE}" type="slidenum">
              <a:rPr lang="vi-VN" sz="2700" smtClean="0">
                <a:solidFill>
                  <a:prstClr val="black"/>
                </a:solidFill>
              </a:rPr>
              <a:pPr defTabSz="1371600">
                <a:defRPr/>
              </a:pPr>
              <a:t>‹#›</a:t>
            </a:fld>
            <a:endParaRPr lang="vi-VN" sz="2700">
              <a:solidFill>
                <a:prstClr val="black"/>
              </a:solidFill>
            </a:endParaRPr>
          </a:p>
        </p:txBody>
      </p:sp>
    </p:spTree>
    <p:extLst>
      <p:ext uri="{BB962C8B-B14F-4D97-AF65-F5344CB8AC3E}">
        <p14:creationId xmlns:p14="http://schemas.microsoft.com/office/powerpoint/2010/main" val="263599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71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p:nvSpPr>
        <p:spPr>
          <a:xfrm>
            <a:off x="6285400" y="8480966"/>
            <a:ext cx="5845831"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967" y="1"/>
            <a:ext cx="16110066" cy="843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214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p:nvSpPr>
        <p:spPr>
          <a:xfrm>
            <a:off x="6028499" y="7967750"/>
            <a:ext cx="6231000" cy="13849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3254777" y="1"/>
            <a:ext cx="11778446" cy="796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270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notesSlide" Target="../notesSlides/notesSlide3.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https://www.wisc-online.com/assetrepository/viewasset?id=1508"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hyperlink" Target="https://www.wisc-online.com/assetrepository/viewasset?id=1508" TargetMode="External"/><Relationship Id="rId2"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59.png"/><Relationship Id="rId5" Type="http://schemas.openxmlformats.org/officeDocument/2006/relationships/image" Target="../media/image55.jpe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hyperlink" Target="https://www.wisc-online.com/assetrepository/viewasset?id=1508" TargetMode="External"/><Relationship Id="rId10" Type="http://schemas.openxmlformats.org/officeDocument/2006/relationships/image" Target="../media/image64.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hyperlink" Target="https://www.wisc-online.com/assetrepository/viewasset?id=1508" TargetMode="External"/><Relationship Id="rId5" Type="http://schemas.openxmlformats.org/officeDocument/2006/relationships/image" Target="../media/image78.png"/><Relationship Id="rId4" Type="http://schemas.openxmlformats.org/officeDocument/2006/relationships/image" Target="../media/image46.pn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4.png"/><Relationship Id="rId3" Type="http://schemas.openxmlformats.org/officeDocument/2006/relationships/image" Target="../media/image47.jpeg"/><Relationship Id="rId7" Type="http://schemas.openxmlformats.org/officeDocument/2006/relationships/image" Target="../media/image48.png"/><Relationship Id="rId12" Type="http://schemas.openxmlformats.org/officeDocument/2006/relationships/image" Target="../media/image8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www.wisc-online.com/assetrepository/viewasset?id=1508" TargetMode="External"/><Relationship Id="rId11" Type="http://schemas.openxmlformats.org/officeDocument/2006/relationships/image" Target="../media/image82.png"/><Relationship Id="rId10" Type="http://schemas.openxmlformats.org/officeDocument/2006/relationships/image" Target="../media/image81.pn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4" Type="http://schemas.openxmlformats.org/officeDocument/2006/relationships/image" Target="../media/image93.jpe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0" Type="http://schemas.openxmlformats.org/officeDocument/2006/relationships/image" Target="../media/image96.png"/><Relationship Id="rId4" Type="http://schemas.openxmlformats.org/officeDocument/2006/relationships/image" Target="../media/image93.jpe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9.png"/><Relationship Id="rId5" Type="http://schemas.openxmlformats.org/officeDocument/2006/relationships/image" Target="../media/image97.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0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02.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7.xml"/><Relationship Id="rId7" Type="http://schemas.openxmlformats.org/officeDocument/2006/relationships/image" Target="../media/image10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46.png"/><Relationship Id="rId10" Type="http://schemas.openxmlformats.org/officeDocument/2006/relationships/image" Target="../media/image107.png"/><Relationship Id="rId4" Type="http://schemas.openxmlformats.org/officeDocument/2006/relationships/notesSlide" Target="../notesSlides/notesSlide9.xml"/><Relationship Id="rId9"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www.wisc-online.com/assetrepository/viewasset?id=1508" TargetMode="External"/></Relationships>
</file>

<file path=ppt/slides/_rels/slide35.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47.jpeg"/><Relationship Id="rId12" Type="http://schemas.openxmlformats.org/officeDocument/2006/relationships/hyperlink" Target="https://www.wisc-online.com/assetrepository/viewasset?id=1508" TargetMode="External"/><Relationship Id="rId2" Type="http://schemas.openxmlformats.org/officeDocument/2006/relationships/image" Target="../media/image117.png"/><Relationship Id="rId1" Type="http://schemas.openxmlformats.org/officeDocument/2006/relationships/slideLayout" Target="../slideLayouts/slideLayout7.xml"/><Relationship Id="rId15" Type="http://schemas.openxmlformats.org/officeDocument/2006/relationships/image" Target="../media/image118.png"/><Relationship Id="rId1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120.wmf"/><Relationship Id="rId13" Type="http://schemas.openxmlformats.org/officeDocument/2006/relationships/image" Target="../media/image48.png"/><Relationship Id="rId3" Type="http://schemas.openxmlformats.org/officeDocument/2006/relationships/image" Target="../media/image117.png"/><Relationship Id="rId7" Type="http://schemas.openxmlformats.org/officeDocument/2006/relationships/oleObject" Target="../embeddings/oleObject5.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9.wmf"/><Relationship Id="rId5" Type="http://schemas.openxmlformats.org/officeDocument/2006/relationships/oleObject" Target="../embeddings/oleObject4.bin"/><Relationship Id="rId15" Type="http://schemas.openxmlformats.org/officeDocument/2006/relationships/image" Target="../media/image121.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image" Target="../media/image48.png"/><Relationship Id="rId3" Type="http://schemas.openxmlformats.org/officeDocument/2006/relationships/image" Target="../media/image117.png"/><Relationship Id="rId7" Type="http://schemas.openxmlformats.org/officeDocument/2006/relationships/oleObject" Target="../embeddings/oleObject7.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2.wmf"/><Relationship Id="rId5" Type="http://schemas.openxmlformats.org/officeDocument/2006/relationships/oleObject" Target="../embeddings/oleObject6.bin"/><Relationship Id="rId15" Type="http://schemas.openxmlformats.org/officeDocument/2006/relationships/image" Target="../media/image124.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126.wmf"/><Relationship Id="rId13" Type="http://schemas.openxmlformats.org/officeDocument/2006/relationships/image" Target="../media/image48.png"/><Relationship Id="rId3" Type="http://schemas.openxmlformats.org/officeDocument/2006/relationships/image" Target="../media/image117.png"/><Relationship Id="rId7" Type="http://schemas.openxmlformats.org/officeDocument/2006/relationships/oleObject" Target="../embeddings/oleObject9.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5.wmf"/><Relationship Id="rId5" Type="http://schemas.openxmlformats.org/officeDocument/2006/relationships/oleObject" Target="../embeddings/oleObject8.bin"/><Relationship Id="rId15" Type="http://schemas.openxmlformats.org/officeDocument/2006/relationships/image" Target="../media/image127.png"/><Relationship Id="rId4" Type="http://schemas.openxmlformats.org/officeDocument/2006/relationships/image" Target="../media/image46.png"/><Relationship Id="rId9" Type="http://schemas.openxmlformats.org/officeDocument/2006/relationships/image" Target="../media/image47.jpeg"/><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13" Type="http://schemas.openxmlformats.org/officeDocument/2006/relationships/image" Target="../media/image49.png"/><Relationship Id="rId7" Type="http://schemas.openxmlformats.org/officeDocument/2006/relationships/image" Target="../media/image47.jpeg"/><Relationship Id="rId12"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hyperlink" Target="https://www.wisc-online.com/assetrepository/viewasset?id=1508" TargetMode="External"/><Relationship Id="rId5" Type="http://schemas.openxmlformats.org/officeDocument/2006/relationships/image" Target="../media/image128.png"/><Relationship Id="rId4" Type="http://schemas.openxmlformats.org/officeDocument/2006/relationships/image" Target="../media/image20.svg"/><Relationship Id="rId14"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32.wmf"/><Relationship Id="rId5" Type="http://schemas.openxmlformats.org/officeDocument/2006/relationships/oleObject" Target="../embeddings/oleObject10.bin"/><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3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136.png"/><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37.wmf"/><Relationship Id="rId5" Type="http://schemas.openxmlformats.org/officeDocument/2006/relationships/oleObject" Target="../embeddings/oleObject12.bin"/><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140.png"/><Relationship Id="rId12" Type="http://schemas.openxmlformats.org/officeDocument/2006/relationships/hyperlink" Target="https://www.wisc-online.com/assetrepository/viewasset?id=1508" TargetMode="External"/><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47.jpeg"/><Relationship Id="rId15" Type="http://schemas.openxmlformats.org/officeDocument/2006/relationships/image" Target="../media/image141.png"/><Relationship Id="rId4" Type="http://schemas.openxmlformats.org/officeDocument/2006/relationships/image" Target="../media/image35.png"/><Relationship Id="rId1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47.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0.jpg"/><Relationship Id="rId5" Type="http://schemas.openxmlformats.org/officeDocument/2006/relationships/image" Target="../media/image16.png"/><Relationship Id="rId10" Type="http://schemas.openxmlformats.org/officeDocument/2006/relationships/image" Target="../media/image19.jpg"/><Relationship Id="rId4" Type="http://schemas.openxmlformats.org/officeDocument/2006/relationships/image" Target="../media/image18.sv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6"/>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2104925" y="443981"/>
            <a:ext cx="14600321" cy="2123658"/>
          </a:xfrm>
          <a:prstGeom prst="rect">
            <a:avLst/>
          </a:prstGeom>
          <a:noFill/>
        </p:spPr>
        <p:txBody>
          <a:bodyPr wrap="square">
            <a:spAutoFit/>
          </a:bodyPr>
          <a:lstStyle/>
          <a:p>
            <a:pPr algn="just">
              <a:spcAft>
                <a:spcPts val="800"/>
              </a:spcAft>
            </a:pPr>
            <a:r>
              <a:rPr lang="vi-VN" sz="4400" b="1" kern="100" dirty="0">
                <a:latin typeface="Times New Roman (Headings)"/>
                <a:ea typeface="Times New Roman" panose="02020603050405020304" pitchFamily="18" charset="0"/>
                <a:cs typeface="Times New Roman" panose="02020603050405020304" pitchFamily="18" charset="0"/>
              </a:rPr>
              <a:t>Cho tấm b</a:t>
            </a:r>
            <a:r>
              <a:rPr lang="en-US" sz="4400" b="1" kern="100" dirty="0" err="1">
                <a:latin typeface="Times New Roman (Headings)"/>
                <a:ea typeface="Times New Roman" panose="02020603050405020304" pitchFamily="18" charset="0"/>
                <a:cs typeface="Times New Roman" panose="02020603050405020304" pitchFamily="18" charset="0"/>
              </a:rPr>
              <a:t>ìa</a:t>
            </a:r>
            <a:r>
              <a:rPr lang="vi-VN" sz="4400" b="1" kern="100" dirty="0">
                <a:latin typeface="Times New Roman (Headings)"/>
                <a:ea typeface="Times New Roman" panose="02020603050405020304" pitchFamily="18" charset="0"/>
                <a:cs typeface="Times New Roman" panose="02020603050405020304" pitchFamily="18" charset="0"/>
              </a:rPr>
              <a:t> có dạng </a:t>
            </a:r>
            <a:r>
              <a:rPr lang="en-US" sz="4400" b="1" kern="100" dirty="0">
                <a:latin typeface="Times New Roman (Headings)"/>
                <a:ea typeface="Times New Roman" panose="02020603050405020304" pitchFamily="18" charset="0"/>
                <a:cs typeface="Times New Roman" panose="02020603050405020304" pitchFamily="18" charset="0"/>
              </a:rPr>
              <a:t>tam </a:t>
            </a:r>
            <a:r>
              <a:rPr lang="en-US" sz="4400" b="1" kern="100" dirty="0" err="1">
                <a:latin typeface="Times New Roman (Headings)"/>
                <a:ea typeface="Times New Roman" panose="02020603050405020304" pitchFamily="18" charset="0"/>
                <a:cs typeface="Times New Roman" panose="02020603050405020304" pitchFamily="18" charset="0"/>
              </a:rPr>
              <a:t>giác</a:t>
            </a:r>
            <a:r>
              <a:rPr lang="en-US" sz="4400" b="1" kern="100" dirty="0">
                <a:latin typeface="Times New Roman (Headings)"/>
                <a:ea typeface="Times New Roman" panose="02020603050405020304" pitchFamily="18" charset="0"/>
                <a:cs typeface="Times New Roman" panose="02020603050405020304" pitchFamily="18" charset="0"/>
              </a:rPr>
              <a:t> OSB </a:t>
            </a:r>
            <a:r>
              <a:rPr lang="en-US" sz="4400" b="1" kern="100" dirty="0" err="1">
                <a:latin typeface="Times New Roman (Headings)"/>
                <a:ea typeface="Times New Roman" panose="02020603050405020304" pitchFamily="18" charset="0"/>
                <a:cs typeface="Times New Roman" panose="02020603050405020304" pitchFamily="18" charset="0"/>
              </a:rPr>
              <a:t>vuông</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tại</a:t>
            </a:r>
            <a:r>
              <a:rPr lang="vi-VN" sz="4400" b="1" kern="100" dirty="0">
                <a:latin typeface="Times New Roman (Headings)"/>
                <a:ea typeface="Times New Roman" panose="02020603050405020304" pitchFamily="18" charset="0"/>
                <a:cs typeface="Times New Roman" panose="02020603050405020304" pitchFamily="18" charset="0"/>
              </a:rPr>
              <a:t> O</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cạnh</a:t>
            </a:r>
            <a:r>
              <a:rPr lang="en-US" sz="4400" b="1" kern="100" dirty="0">
                <a:latin typeface="Times New Roman (Headings)"/>
                <a:ea typeface="Times New Roman" panose="02020603050405020304" pitchFamily="18" charset="0"/>
                <a:cs typeface="Times New Roman" panose="02020603050405020304" pitchFamily="18" charset="0"/>
              </a:rPr>
              <a:t> SO </a:t>
            </a:r>
            <a:r>
              <a:rPr lang="en-US" sz="4400" b="1" kern="100" dirty="0" err="1">
                <a:latin typeface="Times New Roman (Headings)"/>
                <a:ea typeface="Times New Roman" panose="02020603050405020304" pitchFamily="18" charset="0"/>
                <a:cs typeface="Times New Roman" panose="02020603050405020304" pitchFamily="18" charset="0"/>
              </a:rPr>
              <a:t>cố</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định</a:t>
            </a:r>
            <a:r>
              <a:rPr lang="en-US" sz="4400" b="1" kern="100" dirty="0">
                <a:latin typeface="Times New Roman (Headings)"/>
                <a:ea typeface="Times New Roman" panose="02020603050405020304" pitchFamily="18" charset="0"/>
                <a:cs typeface="Times New Roman" panose="02020603050405020304" pitchFamily="18" charset="0"/>
              </a:rPr>
              <a:t> </a:t>
            </a:r>
            <a:r>
              <a:rPr lang="vi-VN" sz="4400" b="1" kern="100" dirty="0">
                <a:latin typeface="Times New Roman (Headings)"/>
                <a:ea typeface="Times New Roman" panose="02020603050405020304" pitchFamily="18" charset="0"/>
                <a:cs typeface="Times New Roman" panose="02020603050405020304" pitchFamily="18" charset="0"/>
              </a:rPr>
              <a:t>(Hình </a:t>
            </a:r>
            <a:r>
              <a:rPr lang="en-US" sz="4400" b="1" kern="100" dirty="0">
                <a:latin typeface="Times New Roman (Headings)"/>
                <a:ea typeface="Times New Roman" panose="02020603050405020304" pitchFamily="18" charset="0"/>
                <a:cs typeface="Times New Roman" panose="02020603050405020304" pitchFamily="18" charset="0"/>
              </a:rPr>
              <a:t>1</a:t>
            </a:r>
            <a:r>
              <a:rPr lang="vi-VN" sz="4400" b="1" kern="100" dirty="0">
                <a:latin typeface="Times New Roman (Headings)"/>
                <a:ea typeface="Times New Roman" panose="02020603050405020304" pitchFamily="18" charset="0"/>
                <a:cs typeface="Times New Roman" panose="02020603050405020304" pitchFamily="18" charset="0"/>
              </a:rPr>
              <a:t>a).</a:t>
            </a:r>
            <a:r>
              <a:rPr lang="en-US" sz="4400" b="1" kern="100" dirty="0">
                <a:latin typeface="Times New Roman (Headings)"/>
                <a:ea typeface="Times New Roman" panose="02020603050405020304" pitchFamily="18" charset="0"/>
                <a:cs typeface="Times New Roman" panose="02020603050405020304" pitchFamily="18" charset="0"/>
              </a:rPr>
              <a:t> Khi</a:t>
            </a:r>
            <a:r>
              <a:rPr lang="vi-VN" sz="4400" b="1" kern="100" dirty="0">
                <a:latin typeface="Times New Roman (Headings)"/>
                <a:ea typeface="Times New Roman" panose="02020603050405020304" pitchFamily="18" charset="0"/>
                <a:cs typeface="Times New Roman" panose="02020603050405020304" pitchFamily="18" charset="0"/>
              </a:rPr>
              <a:t> </a:t>
            </a:r>
            <a:r>
              <a:rPr lang="en-US" sz="4400" b="1" kern="100" dirty="0">
                <a:latin typeface="Times New Roman (Headings)"/>
                <a:ea typeface="Times New Roman" panose="02020603050405020304" pitchFamily="18" charset="0"/>
                <a:cs typeface="Times New Roman" panose="02020603050405020304" pitchFamily="18" charset="0"/>
              </a:rPr>
              <a:t>q</a:t>
            </a:r>
            <a:r>
              <a:rPr lang="vi-VN" sz="4400" b="1" kern="100" dirty="0">
                <a:latin typeface="Times New Roman (Headings)"/>
                <a:ea typeface="Times New Roman" panose="02020603050405020304" pitchFamily="18" charset="0"/>
                <a:cs typeface="Times New Roman" panose="02020603050405020304" pitchFamily="18" charset="0"/>
              </a:rPr>
              <a:t>uay tấm bìa</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một</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vòng</a:t>
            </a:r>
            <a:r>
              <a:rPr lang="vi-VN" sz="4400" b="1" kern="100" dirty="0">
                <a:latin typeface="Times New Roman (Headings)"/>
                <a:ea typeface="Times New Roman" panose="02020603050405020304" pitchFamily="18" charset="0"/>
                <a:cs typeface="Times New Roman" panose="02020603050405020304" pitchFamily="18" charset="0"/>
              </a:rPr>
              <a:t> quanh</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cạnh</a:t>
            </a:r>
            <a:r>
              <a:rPr lang="en-US" sz="4400" b="1" kern="100" dirty="0">
                <a:latin typeface="Times New Roman (Headings)"/>
                <a:ea typeface="Times New Roman" panose="02020603050405020304" pitchFamily="18" charset="0"/>
                <a:cs typeface="Times New Roman" panose="02020603050405020304" pitchFamily="18" charset="0"/>
              </a:rPr>
              <a:t> SO </a:t>
            </a:r>
            <a:r>
              <a:rPr lang="vi-VN" sz="4400" b="1" kern="100" dirty="0">
                <a:latin typeface="Times New Roman (Headings)"/>
                <a:ea typeface="Times New Roman" panose="02020603050405020304" pitchFamily="18" charset="0"/>
                <a:cs typeface="Times New Roman" panose="02020603050405020304" pitchFamily="18" charset="0"/>
              </a:rPr>
              <a:t> thì hình tạo ra giống với </a:t>
            </a:r>
            <a:r>
              <a:rPr lang="en-US" sz="4400" b="1" kern="100" dirty="0" err="1">
                <a:latin typeface="Times New Roman (Headings)"/>
                <a:ea typeface="Times New Roman" panose="02020603050405020304" pitchFamily="18" charset="0"/>
                <a:cs typeface="Times New Roman" panose="02020603050405020304" pitchFamily="18" charset="0"/>
              </a:rPr>
              <a:t>đồ</a:t>
            </a:r>
            <a:r>
              <a:rPr lang="en-US" sz="4400" b="1" kern="100" dirty="0">
                <a:latin typeface="Times New Roman (Headings)"/>
                <a:ea typeface="Times New Roman" panose="02020603050405020304" pitchFamily="18" charset="0"/>
                <a:cs typeface="Times New Roman" panose="02020603050405020304" pitchFamily="18" charset="0"/>
              </a:rPr>
              <a:t> </a:t>
            </a:r>
            <a:r>
              <a:rPr lang="en-US" sz="4400" b="1" kern="100" dirty="0" err="1">
                <a:latin typeface="Times New Roman (Headings)"/>
                <a:ea typeface="Times New Roman" panose="02020603050405020304" pitchFamily="18" charset="0"/>
                <a:cs typeface="Times New Roman" panose="02020603050405020304" pitchFamily="18" charset="0"/>
              </a:rPr>
              <a:t>vật</a:t>
            </a:r>
            <a:r>
              <a:rPr lang="vi-VN" sz="4400" b="1" kern="100" dirty="0">
                <a:latin typeface="Times New Roman (Headings)"/>
                <a:ea typeface="Times New Roman" panose="02020603050405020304" pitchFamily="18" charset="0"/>
                <a:cs typeface="Times New Roman" panose="02020603050405020304" pitchFamily="18" charset="0"/>
              </a:rPr>
              <a:t> quen thuộc nào?</a:t>
            </a:r>
            <a:endParaRPr lang="en-US" sz="3600" b="1" kern="100" dirty="0">
              <a:latin typeface="Times New Roman (Headings)"/>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1E3F9C3-F031-CB98-774D-A1CEF934FE62}"/>
              </a:ext>
            </a:extLst>
          </p:cNvPr>
          <p:cNvSpPr/>
          <p:nvPr/>
        </p:nvSpPr>
        <p:spPr>
          <a:xfrm>
            <a:off x="2457745" y="8799751"/>
            <a:ext cx="13941061" cy="1446550"/>
          </a:xfrm>
          <a:prstGeom prst="rect">
            <a:avLst/>
          </a:prstGeom>
        </p:spPr>
        <p:txBody>
          <a:bodyPr wrap="none">
            <a:spAutoFit/>
          </a:bodyPr>
          <a:lstStyle/>
          <a:p>
            <a:r>
              <a:rPr lang="en-US" sz="4400" b="1" dirty="0">
                <a:solidFill>
                  <a:prstClr val="black"/>
                </a:solidFill>
                <a:latin typeface="Times New Roman" panose="02020603050405020304" pitchFamily="18" charset="0"/>
                <a:cs typeface="Times New Roman" panose="02020603050405020304" pitchFamily="18" charset="0"/>
              </a:rPr>
              <a:t>Hình </a:t>
            </a:r>
            <a:r>
              <a:rPr lang="en-US" sz="4400" b="1" dirty="0" err="1">
                <a:solidFill>
                  <a:prstClr val="black"/>
                </a:solidFill>
                <a:latin typeface="Times New Roman" panose="02020603050405020304" pitchFamily="18" charset="0"/>
                <a:cs typeface="Times New Roman" panose="02020603050405020304" pitchFamily="18" charset="0"/>
              </a:rPr>
              <a:t>giống</a:t>
            </a:r>
            <a:r>
              <a:rPr lang="en-US" sz="4400" b="1" dirty="0">
                <a:solidFill>
                  <a:prstClr val="black"/>
                </a:solidFill>
                <a:latin typeface="Times New Roman" panose="02020603050405020304" pitchFamily="18" charset="0"/>
                <a:cs typeface="Times New Roman" panose="02020603050405020304" pitchFamily="18" charset="0"/>
              </a:rPr>
              <a:t> với: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đồ</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có</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hình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nón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hiện</a:t>
            </a:r>
            <a:r>
              <a:rPr lang="en-US" sz="4400" b="1" dirty="0">
                <a:solidFill>
                  <a:prstClr val="black"/>
                </a:solidFill>
                <a:latin typeface="Times New Roman" panose="02020603050405020304" pitchFamily="18" charset="0"/>
                <a:cs typeface="Times New Roman" panose="02020603050405020304" pitchFamily="18" charset="0"/>
              </a:rPr>
              <a:t> </a:t>
            </a:r>
          </a:p>
          <a:p>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khởi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nón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ốc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chú</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hề</a:t>
            </a:r>
            <a:r>
              <a:rPr lang="en-US" sz="4400" b="1" dirty="0">
                <a:solidFill>
                  <a:prstClr val="black"/>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DB02230-86B9-4CC9-BBDC-1F14CA3BFC04}"/>
              </a:ext>
            </a:extLst>
          </p:cNvPr>
          <p:cNvSpPr txBox="1"/>
          <p:nvPr/>
        </p:nvSpPr>
        <p:spPr>
          <a:xfrm>
            <a:off x="247945" y="8799752"/>
            <a:ext cx="2302086"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cs typeface="Times New Roman" panose="02020603050405020304" pitchFamily="18" charset="0"/>
              </a:rPr>
              <a:t>Trả lời : </a:t>
            </a:r>
          </a:p>
        </p:txBody>
      </p:sp>
      <p:pic>
        <p:nvPicPr>
          <p:cNvPr id="12290" name="Picture 2" descr="Không có mô tả.">
            <a:extLst>
              <a:ext uri="{FF2B5EF4-FFF2-40B4-BE49-F238E27FC236}">
                <a16:creationId xmlns:a16="http://schemas.microsoft.com/office/drawing/2014/main" id="{1F696B51-C537-4626-99BF-485787A58B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552" y="620461"/>
            <a:ext cx="10858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791D95-57A5-47CA-B2C8-943362C4F6BF}"/>
              </a:ext>
            </a:extLst>
          </p:cNvPr>
          <p:cNvPicPr>
            <a:picLocks noChangeAspect="1"/>
          </p:cNvPicPr>
          <p:nvPr/>
        </p:nvPicPr>
        <p:blipFill>
          <a:blip r:embed="rId10"/>
          <a:stretch>
            <a:fillRect/>
          </a:stretch>
        </p:blipFill>
        <p:spPr>
          <a:xfrm>
            <a:off x="1793858" y="3009898"/>
            <a:ext cx="4870516" cy="4724402"/>
          </a:xfrm>
          <a:prstGeom prst="rect">
            <a:avLst/>
          </a:prstGeom>
        </p:spPr>
      </p:pic>
      <p:pic>
        <p:nvPicPr>
          <p:cNvPr id="5" name="hình nón xoay">
            <a:hlinkClick r:id="" action="ppaction://media"/>
            <a:extLst>
              <a:ext uri="{FF2B5EF4-FFF2-40B4-BE49-F238E27FC236}">
                <a16:creationId xmlns:a16="http://schemas.microsoft.com/office/drawing/2014/main" id="{29D8C3EC-2A55-47FC-AB49-F900E311CF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t="17992"/>
          <a:stretch/>
        </p:blipFill>
        <p:spPr>
          <a:xfrm>
            <a:off x="9428276" y="2998302"/>
            <a:ext cx="5775084" cy="4735998"/>
          </a:xfrm>
          <a:prstGeom prst="rect">
            <a:avLst/>
          </a:prstGeom>
        </p:spPr>
      </p:pic>
      <p:pic>
        <p:nvPicPr>
          <p:cNvPr id="7" name="Picture 6">
            <a:extLst>
              <a:ext uri="{FF2B5EF4-FFF2-40B4-BE49-F238E27FC236}">
                <a16:creationId xmlns:a16="http://schemas.microsoft.com/office/drawing/2014/main" id="{1DA25E82-7B8F-4E68-A227-31E1724D0937}"/>
              </a:ext>
            </a:extLst>
          </p:cNvPr>
          <p:cNvPicPr>
            <a:picLocks noChangeAspect="1"/>
          </p:cNvPicPr>
          <p:nvPr/>
        </p:nvPicPr>
        <p:blipFill>
          <a:blip r:embed="rId12"/>
          <a:stretch>
            <a:fillRect/>
          </a:stretch>
        </p:blipFill>
        <p:spPr>
          <a:xfrm>
            <a:off x="7315200" y="2998300"/>
            <a:ext cx="8888104" cy="4735997"/>
          </a:xfrm>
          <a:prstGeom prst="rect">
            <a:avLst/>
          </a:prstGeom>
        </p:spPr>
      </p:pic>
      <p:pic>
        <p:nvPicPr>
          <p:cNvPr id="8" name="Picture 7">
            <a:extLst>
              <a:ext uri="{FF2B5EF4-FFF2-40B4-BE49-F238E27FC236}">
                <a16:creationId xmlns:a16="http://schemas.microsoft.com/office/drawing/2014/main" id="{9F4412BB-D7AF-4404-859C-BAB5F4DD30A0}"/>
              </a:ext>
            </a:extLst>
          </p:cNvPr>
          <p:cNvPicPr>
            <a:picLocks noChangeAspect="1"/>
          </p:cNvPicPr>
          <p:nvPr/>
        </p:nvPicPr>
        <p:blipFill>
          <a:blip r:embed="rId13"/>
          <a:stretch>
            <a:fillRect/>
          </a:stretch>
        </p:blipFill>
        <p:spPr>
          <a:xfrm>
            <a:off x="7302638" y="6928504"/>
            <a:ext cx="1800225" cy="7800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md type="call" cmd="stop">
                                      <p:cBhvr>
                                        <p:cTn id="7" dur="1">
                                          <p:stCondLst>
                                            <p:cond delay="0"/>
                                          </p:stCondLst>
                                        </p:cTn>
                                        <p:tgtEl>
                                          <p:spTgt spid="5"/>
                                        </p:tgtEl>
                                      </p:cBhvr>
                                    </p:cmd>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4900"/>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872" y="4959072"/>
            <a:ext cx="3775436" cy="1226994"/>
          </a:xfrm>
          <a:prstGeom prst="rect">
            <a:avLst/>
          </a:prstGeom>
        </p:spPr>
      </p:pic>
      <p:sp>
        <p:nvSpPr>
          <p:cNvPr id="10244" name="Rectangle 33"/>
          <p:cNvSpPr>
            <a:spLocks noChangeArrowheads="1"/>
          </p:cNvSpPr>
          <p:nvPr/>
        </p:nvSpPr>
        <p:spPr bwMode="auto">
          <a:xfrm>
            <a:off x="2135386" y="173948"/>
            <a:ext cx="4229100" cy="101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4200" b="1" u="sng">
              <a:solidFill>
                <a:schemeClr val="tx2"/>
              </a:solidFill>
              <a:cs typeface="Times New Roman" panose="02020603050405020304" pitchFamily="18" charset="0"/>
            </a:endParaRPr>
          </a:p>
        </p:txBody>
      </p:sp>
      <p:sp>
        <p:nvSpPr>
          <p:cNvPr id="19491" name="Text Box 35"/>
          <p:cNvSpPr txBox="1">
            <a:spLocks noChangeArrowheads="1"/>
          </p:cNvSpPr>
          <p:nvPr/>
        </p:nvSpPr>
        <p:spPr bwMode="auto">
          <a:xfrm>
            <a:off x="1631711" y="2820887"/>
            <a:ext cx="854530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Char char="v"/>
            </a:pPr>
            <a:r>
              <a:rPr lang="en-US" altLang="en-US" sz="3600" dirty="0">
                <a:solidFill>
                  <a:schemeClr val="bg1"/>
                </a:solidFill>
                <a:latin typeface="Times New Roman" panose="02020603050405020304" pitchFamily="18" charset="0"/>
              </a:rPr>
              <a:t>S</a:t>
            </a:r>
            <a:r>
              <a:rPr lang="vi-VN" altLang="en-US" sz="3600" dirty="0">
                <a:solidFill>
                  <a:schemeClr val="bg1"/>
                </a:solidFill>
                <a:latin typeface="Times New Roman" panose="02020603050405020304" pitchFamily="18" charset="0"/>
              </a:rPr>
              <a:t> : là </a:t>
            </a:r>
            <a:r>
              <a:rPr lang="vi-VN" altLang="en-US" sz="3600" dirty="0">
                <a:solidFill>
                  <a:srgbClr val="FFFF00"/>
                </a:solidFill>
                <a:latin typeface="Times New Roman" panose="02020603050405020304" pitchFamily="18" charset="0"/>
              </a:rPr>
              <a:t>đỉnh</a:t>
            </a:r>
            <a:r>
              <a:rPr lang="vi-VN" altLang="en-US" sz="3600" dirty="0">
                <a:solidFill>
                  <a:schemeClr val="bg1"/>
                </a:solidFill>
                <a:latin typeface="Times New Roman" panose="02020603050405020304" pitchFamily="18" charset="0"/>
              </a:rPr>
              <a:t> của hình nón</a:t>
            </a:r>
            <a:endParaRPr lang="en-US" altLang="en-US" sz="3600" dirty="0">
              <a:solidFill>
                <a:schemeClr val="bg1"/>
              </a:solidFill>
              <a:latin typeface="Times New Roman" panose="02020603050405020304" pitchFamily="18" charset="0"/>
            </a:endParaRPr>
          </a:p>
          <a:p>
            <a:pPr>
              <a:spcBef>
                <a:spcPct val="50000"/>
              </a:spcBef>
              <a:buFont typeface="Wingdings" panose="05000000000000000000" pitchFamily="2" charset="2"/>
              <a:buChar char="v"/>
            </a:pPr>
            <a:r>
              <a:rPr lang="en-US" altLang="en-US" sz="3600" dirty="0" err="1">
                <a:solidFill>
                  <a:schemeClr val="bg1"/>
                </a:solidFill>
                <a:latin typeface="Times New Roman" panose="02020603050405020304" pitchFamily="18" charset="0"/>
              </a:rPr>
              <a:t>Cạnh</a:t>
            </a:r>
            <a:r>
              <a:rPr lang="en-US" altLang="en-US" sz="3600" dirty="0">
                <a:solidFill>
                  <a:schemeClr val="bg1"/>
                </a:solidFill>
                <a:latin typeface="Times New Roman" panose="02020603050405020304" pitchFamily="18" charset="0"/>
              </a:rPr>
              <a:t> OB </a:t>
            </a:r>
            <a:r>
              <a:rPr lang="en-US" altLang="en-US" sz="3600" dirty="0" err="1">
                <a:solidFill>
                  <a:schemeClr val="bg1"/>
                </a:solidFill>
                <a:latin typeface="Times New Roman" panose="02020603050405020304" pitchFamily="18" charset="0"/>
              </a:rPr>
              <a:t>quét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thành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hình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tròn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gọi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là</a:t>
            </a:r>
            <a:r>
              <a:rPr lang="vi-VN" altLang="en-US" sz="3600" dirty="0">
                <a:solidFill>
                  <a:schemeClr val="bg1"/>
                </a:solidFill>
                <a:latin typeface="Times New Roman" panose="02020603050405020304" pitchFamily="18" charset="0"/>
              </a:rPr>
              <a:t> </a:t>
            </a:r>
            <a:r>
              <a:rPr lang="vi-VN" altLang="en-US" sz="3600" dirty="0">
                <a:solidFill>
                  <a:srgbClr val="FFFF00"/>
                </a:solidFill>
                <a:latin typeface="Times New Roman" panose="02020603050405020304" pitchFamily="18" charset="0"/>
              </a:rPr>
              <a:t>đáy</a:t>
            </a:r>
            <a:r>
              <a:rPr lang="vi-VN" altLang="en-US" sz="3600" dirty="0">
                <a:solidFill>
                  <a:schemeClr val="bg1"/>
                </a:solidFill>
                <a:latin typeface="Times New Roman" panose="02020603050405020304" pitchFamily="18" charset="0"/>
              </a:rPr>
              <a:t> của hình nón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Bán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kính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đáy</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gọi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là</a:t>
            </a:r>
            <a:r>
              <a:rPr lang="en-US" altLang="en-US" sz="3600" dirty="0">
                <a:solidFill>
                  <a:schemeClr val="bg1"/>
                </a:solidFill>
                <a:latin typeface="Times New Roman" panose="02020603050405020304" pitchFamily="18" charset="0"/>
              </a:rPr>
              <a:t> </a:t>
            </a:r>
            <a:r>
              <a:rPr lang="vi-VN" altLang="en-US" sz="3600" dirty="0">
                <a:solidFill>
                  <a:srgbClr val="FFFF00"/>
                </a:solidFill>
                <a:latin typeface="Times New Roman" panose="02020603050405020304" pitchFamily="18" charset="0"/>
              </a:rPr>
              <a:t>bán kính đáy </a:t>
            </a:r>
            <a:r>
              <a:rPr lang="vi-VN" altLang="en-US" sz="3600" dirty="0">
                <a:solidFill>
                  <a:schemeClr val="bg1"/>
                </a:solidFill>
                <a:latin typeface="Times New Roman" panose="02020603050405020304" pitchFamily="18" charset="0"/>
              </a:rPr>
              <a:t>của hình nón </a:t>
            </a:r>
          </a:p>
          <a:p>
            <a:pPr eaLnBrk="1" hangingPunct="1">
              <a:spcBef>
                <a:spcPct val="50000"/>
              </a:spcBef>
              <a:buFont typeface="Wingdings" panose="05000000000000000000" pitchFamily="2" charset="2"/>
              <a:buChar char="v"/>
            </a:pPr>
            <a:r>
              <a:rPr lang="en-US" altLang="en-US" sz="3600" dirty="0" err="1" smtClean="0">
                <a:solidFill>
                  <a:schemeClr val="bg1"/>
                </a:solidFill>
                <a:latin typeface="Times New Roman" panose="02020603050405020304" pitchFamily="18" charset="0"/>
              </a:rPr>
              <a:t>Cạnh</a:t>
            </a:r>
            <a:r>
              <a:rPr lang="en-US" altLang="en-US" sz="3600" dirty="0" smtClean="0">
                <a:solidFill>
                  <a:schemeClr val="bg1"/>
                </a:solidFill>
                <a:latin typeface="Times New Roman" panose="02020603050405020304" pitchFamily="18" charset="0"/>
              </a:rPr>
              <a:t> </a:t>
            </a:r>
            <a:r>
              <a:rPr lang="en-US" altLang="en-US" sz="3600" dirty="0">
                <a:solidFill>
                  <a:schemeClr val="bg1"/>
                </a:solidFill>
                <a:latin typeface="Times New Roman" panose="02020603050405020304" pitchFamily="18" charset="0"/>
              </a:rPr>
              <a:t>SB </a:t>
            </a:r>
            <a:r>
              <a:rPr lang="en-US" altLang="en-US" sz="3600" dirty="0" err="1">
                <a:solidFill>
                  <a:schemeClr val="bg1"/>
                </a:solidFill>
                <a:latin typeface="Times New Roman" panose="02020603050405020304" pitchFamily="18" charset="0"/>
              </a:rPr>
              <a:t>quét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thành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mặt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xung</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quanh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hình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nón</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Mỗi</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vị</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trí</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của</a:t>
            </a:r>
            <a:r>
              <a:rPr lang="en-US" altLang="en-US" sz="3600" dirty="0">
                <a:solidFill>
                  <a:schemeClr val="bg1"/>
                </a:solidFill>
                <a:latin typeface="Times New Roman" panose="02020603050405020304" pitchFamily="18" charset="0"/>
              </a:rPr>
              <a:t> SB </a:t>
            </a:r>
            <a:r>
              <a:rPr lang="en-US" altLang="en-US" sz="3600" dirty="0" err="1">
                <a:solidFill>
                  <a:schemeClr val="bg1"/>
                </a:solidFill>
                <a:latin typeface="Times New Roman" panose="02020603050405020304" pitchFamily="18" charset="0"/>
              </a:rPr>
              <a:t>là</a:t>
            </a:r>
            <a:r>
              <a:rPr lang="vi-VN" altLang="en-US" sz="3600" dirty="0">
                <a:solidFill>
                  <a:schemeClr val="bg1"/>
                </a:solidFill>
                <a:latin typeface="Times New Roman" panose="02020603050405020304" pitchFamily="18" charset="0"/>
              </a:rPr>
              <a:t> một </a:t>
            </a:r>
            <a:r>
              <a:rPr lang="vi-VN" altLang="en-US" sz="3600" dirty="0">
                <a:solidFill>
                  <a:srgbClr val="FFFF00"/>
                </a:solidFill>
                <a:latin typeface="Times New Roman" panose="02020603050405020304" pitchFamily="18" charset="0"/>
              </a:rPr>
              <a:t>đường sinh </a:t>
            </a:r>
          </a:p>
          <a:p>
            <a:pPr eaLnBrk="1" hangingPunct="1">
              <a:spcBef>
                <a:spcPct val="50000"/>
              </a:spcBef>
              <a:buFont typeface="Wingdings" panose="05000000000000000000" pitchFamily="2" charset="2"/>
              <a:buChar char="v"/>
            </a:pPr>
            <a:r>
              <a:rPr lang="en-US" altLang="en-US" sz="3600" dirty="0" err="1">
                <a:solidFill>
                  <a:schemeClr val="bg1"/>
                </a:solidFill>
                <a:latin typeface="Times New Roman" panose="02020603050405020304" pitchFamily="18" charset="0"/>
              </a:rPr>
              <a:t>Độ</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dài</a:t>
            </a:r>
            <a:r>
              <a:rPr lang="en-US" altLang="en-US" sz="3600" dirty="0">
                <a:solidFill>
                  <a:schemeClr val="bg1"/>
                </a:solidFill>
                <a:latin typeface="Times New Roman" panose="02020603050405020304" pitchFamily="18" charset="0"/>
              </a:rPr>
              <a:t> S</a:t>
            </a:r>
            <a:r>
              <a:rPr lang="vi-VN" altLang="en-US" sz="3600" dirty="0">
                <a:solidFill>
                  <a:schemeClr val="bg1"/>
                </a:solidFill>
                <a:latin typeface="Times New Roman" panose="02020603050405020304" pitchFamily="18" charset="0"/>
              </a:rPr>
              <a:t>O : là </a:t>
            </a:r>
            <a:r>
              <a:rPr lang="en-US" altLang="en-US" sz="3600" dirty="0" err="1">
                <a:solidFill>
                  <a:srgbClr val="FFFF00"/>
                </a:solidFill>
                <a:latin typeface="Times New Roman" panose="02020603050405020304" pitchFamily="18" charset="0"/>
              </a:rPr>
              <a:t>chiều</a:t>
            </a:r>
            <a:r>
              <a:rPr lang="vi-VN" altLang="en-US" sz="3600" dirty="0">
                <a:solidFill>
                  <a:srgbClr val="FFFF00"/>
                </a:solidFill>
                <a:latin typeface="Times New Roman" panose="02020603050405020304" pitchFamily="18" charset="0"/>
              </a:rPr>
              <a:t> cao </a:t>
            </a:r>
            <a:r>
              <a:rPr lang="vi-VN" altLang="en-US" sz="3600" dirty="0">
                <a:solidFill>
                  <a:schemeClr val="bg1"/>
                </a:solidFill>
                <a:latin typeface="Times New Roman" panose="02020603050405020304" pitchFamily="18" charset="0"/>
              </a:rPr>
              <a:t>của hình nón</a:t>
            </a:r>
          </a:p>
          <a:p>
            <a:pPr eaLnBrk="1" hangingPunct="1">
              <a:spcBef>
                <a:spcPct val="50000"/>
              </a:spcBef>
              <a:buFont typeface="Wingdings" panose="05000000000000000000" pitchFamily="2" charset="2"/>
              <a:buChar char="v"/>
            </a:pPr>
            <a:endParaRPr lang="en-US" altLang="en-US" sz="3600" dirty="0">
              <a:solidFill>
                <a:schemeClr val="bg1"/>
              </a:solidFill>
              <a:latin typeface="Times New Roman" panose="02020603050405020304" pitchFamily="18" charset="0"/>
            </a:endParaRPr>
          </a:p>
        </p:txBody>
      </p:sp>
      <p:sp>
        <p:nvSpPr>
          <p:cNvPr id="5" name="AutoShape 3"/>
          <p:cNvSpPr>
            <a:spLocks noChangeAspect="1" noChangeArrowheads="1" noTextEdit="1"/>
          </p:cNvSpPr>
          <p:nvPr/>
        </p:nvSpPr>
        <p:spPr bwMode="auto">
          <a:xfrm>
            <a:off x="11496152" y="8858253"/>
            <a:ext cx="3888581" cy="54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grpSp>
        <p:nvGrpSpPr>
          <p:cNvPr id="12" name="Group 10"/>
          <p:cNvGrpSpPr>
            <a:grpSpLocks/>
          </p:cNvGrpSpPr>
          <p:nvPr/>
        </p:nvGrpSpPr>
        <p:grpSpPr bwMode="auto">
          <a:xfrm>
            <a:off x="11443931" y="4109593"/>
            <a:ext cx="3551636" cy="1849601"/>
            <a:chOff x="4864" y="2023"/>
            <a:chExt cx="1518" cy="790"/>
          </a:xfrm>
        </p:grpSpPr>
        <p:sp>
          <p:nvSpPr>
            <p:cNvPr id="57" name="Freeform 8"/>
            <p:cNvSpPr>
              <a:spLocks/>
            </p:cNvSpPr>
            <p:nvPr/>
          </p:nvSpPr>
          <p:spPr bwMode="auto">
            <a:xfrm>
              <a:off x="4864" y="2023"/>
              <a:ext cx="1506" cy="790"/>
            </a:xfrm>
            <a:custGeom>
              <a:avLst/>
              <a:gdLst>
                <a:gd name="T0" fmla="*/ 1481 w 1485"/>
                <a:gd name="T1" fmla="*/ 367 h 804"/>
                <a:gd name="T2" fmla="*/ 1465 w 1485"/>
                <a:gd name="T3" fmla="*/ 317 h 804"/>
                <a:gd name="T4" fmla="*/ 1447 w 1485"/>
                <a:gd name="T5" fmla="*/ 282 h 804"/>
                <a:gd name="T6" fmla="*/ 1420 w 1485"/>
                <a:gd name="T7" fmla="*/ 244 h 804"/>
                <a:gd name="T8" fmla="*/ 1377 w 1485"/>
                <a:gd name="T9" fmla="*/ 199 h 804"/>
                <a:gd name="T10" fmla="*/ 1323 w 1485"/>
                <a:gd name="T11" fmla="*/ 157 h 804"/>
                <a:gd name="T12" fmla="*/ 1267 w 1485"/>
                <a:gd name="T13" fmla="*/ 123 h 804"/>
                <a:gd name="T14" fmla="*/ 1219 w 1485"/>
                <a:gd name="T15" fmla="*/ 98 h 804"/>
                <a:gd name="T16" fmla="*/ 1167 w 1485"/>
                <a:gd name="T17" fmla="*/ 76 h 804"/>
                <a:gd name="T18" fmla="*/ 1112 w 1485"/>
                <a:gd name="T19" fmla="*/ 57 h 804"/>
                <a:gd name="T20" fmla="*/ 1054 w 1485"/>
                <a:gd name="T21" fmla="*/ 40 h 804"/>
                <a:gd name="T22" fmla="*/ 994 w 1485"/>
                <a:gd name="T23" fmla="*/ 26 h 804"/>
                <a:gd name="T24" fmla="*/ 931 w 1485"/>
                <a:gd name="T25" fmla="*/ 15 h 804"/>
                <a:gd name="T26" fmla="*/ 868 w 1485"/>
                <a:gd name="T27" fmla="*/ 7 h 804"/>
                <a:gd name="T28" fmla="*/ 794 w 1485"/>
                <a:gd name="T29" fmla="*/ 1 h 804"/>
                <a:gd name="T30" fmla="*/ 728 w 1485"/>
                <a:gd name="T31" fmla="*/ 0 h 804"/>
                <a:gd name="T32" fmla="*/ 654 w 1485"/>
                <a:gd name="T33" fmla="*/ 2 h 804"/>
                <a:gd name="T34" fmla="*/ 590 w 1485"/>
                <a:gd name="T35" fmla="*/ 7 h 804"/>
                <a:gd name="T36" fmla="*/ 517 w 1485"/>
                <a:gd name="T37" fmla="*/ 16 h 804"/>
                <a:gd name="T38" fmla="*/ 456 w 1485"/>
                <a:gd name="T39" fmla="*/ 28 h 804"/>
                <a:gd name="T40" fmla="*/ 397 w 1485"/>
                <a:gd name="T41" fmla="*/ 42 h 804"/>
                <a:gd name="T42" fmla="*/ 333 w 1485"/>
                <a:gd name="T43" fmla="*/ 62 h 804"/>
                <a:gd name="T44" fmla="*/ 280 w 1485"/>
                <a:gd name="T45" fmla="*/ 83 h 804"/>
                <a:gd name="T46" fmla="*/ 224 w 1485"/>
                <a:gd name="T47" fmla="*/ 109 h 804"/>
                <a:gd name="T48" fmla="*/ 167 w 1485"/>
                <a:gd name="T49" fmla="*/ 142 h 804"/>
                <a:gd name="T50" fmla="*/ 108 w 1485"/>
                <a:gd name="T51" fmla="*/ 187 h 804"/>
                <a:gd name="T52" fmla="*/ 58 w 1485"/>
                <a:gd name="T53" fmla="*/ 240 h 804"/>
                <a:gd name="T54" fmla="*/ 35 w 1485"/>
                <a:gd name="T55" fmla="*/ 273 h 804"/>
                <a:gd name="T56" fmla="*/ 16 w 1485"/>
                <a:gd name="T57" fmla="*/ 312 h 804"/>
                <a:gd name="T58" fmla="*/ 1 w 1485"/>
                <a:gd name="T59" fmla="*/ 377 h 804"/>
                <a:gd name="T60" fmla="*/ 7 w 1485"/>
                <a:gd name="T61" fmla="*/ 448 h 804"/>
                <a:gd name="T62" fmla="*/ 22 w 1485"/>
                <a:gd name="T63" fmla="*/ 492 h 804"/>
                <a:gd name="T64" fmla="*/ 41 w 1485"/>
                <a:gd name="T65" fmla="*/ 526 h 804"/>
                <a:gd name="T66" fmla="*/ 69 w 1485"/>
                <a:gd name="T67" fmla="*/ 564 h 804"/>
                <a:gd name="T68" fmla="*/ 118 w 1485"/>
                <a:gd name="T69" fmla="*/ 614 h 804"/>
                <a:gd name="T70" fmla="*/ 174 w 1485"/>
                <a:gd name="T71" fmla="*/ 655 h 804"/>
                <a:gd name="T72" fmla="*/ 224 w 1485"/>
                <a:gd name="T73" fmla="*/ 685 h 804"/>
                <a:gd name="T74" fmla="*/ 273 w 1485"/>
                <a:gd name="T75" fmla="*/ 709 h 804"/>
                <a:gd name="T76" fmla="*/ 325 w 1485"/>
                <a:gd name="T77" fmla="*/ 731 h 804"/>
                <a:gd name="T78" fmla="*/ 381 w 1485"/>
                <a:gd name="T79" fmla="*/ 750 h 804"/>
                <a:gd name="T80" fmla="*/ 439 w 1485"/>
                <a:gd name="T81" fmla="*/ 766 h 804"/>
                <a:gd name="T82" fmla="*/ 500 w 1485"/>
                <a:gd name="T83" fmla="*/ 780 h 804"/>
                <a:gd name="T84" fmla="*/ 563 w 1485"/>
                <a:gd name="T85" fmla="*/ 791 h 804"/>
                <a:gd name="T86" fmla="*/ 627 w 1485"/>
                <a:gd name="T87" fmla="*/ 798 h 804"/>
                <a:gd name="T88" fmla="*/ 701 w 1485"/>
                <a:gd name="T89" fmla="*/ 803 h 804"/>
                <a:gd name="T90" fmla="*/ 766 w 1485"/>
                <a:gd name="T91" fmla="*/ 804 h 804"/>
                <a:gd name="T92" fmla="*/ 840 w 1485"/>
                <a:gd name="T93" fmla="*/ 802 h 804"/>
                <a:gd name="T94" fmla="*/ 914 w 1485"/>
                <a:gd name="T95" fmla="*/ 795 h 804"/>
                <a:gd name="T96" fmla="*/ 977 w 1485"/>
                <a:gd name="T97" fmla="*/ 786 h 804"/>
                <a:gd name="T98" fmla="*/ 1038 w 1485"/>
                <a:gd name="T99" fmla="*/ 774 h 804"/>
                <a:gd name="T100" fmla="*/ 1105 w 1485"/>
                <a:gd name="T101" fmla="*/ 757 h 804"/>
                <a:gd name="T102" fmla="*/ 1160 w 1485"/>
                <a:gd name="T103" fmla="*/ 739 h 804"/>
                <a:gd name="T104" fmla="*/ 1212 w 1485"/>
                <a:gd name="T105" fmla="*/ 718 h 804"/>
                <a:gd name="T106" fmla="*/ 1268 w 1485"/>
                <a:gd name="T107" fmla="*/ 692 h 804"/>
                <a:gd name="T108" fmla="*/ 1329 w 1485"/>
                <a:gd name="T109" fmla="*/ 655 h 804"/>
                <a:gd name="T110" fmla="*/ 1382 w 1485"/>
                <a:gd name="T111" fmla="*/ 613 h 804"/>
                <a:gd name="T112" fmla="*/ 1431 w 1485"/>
                <a:gd name="T113" fmla="*/ 559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5" h="804">
                  <a:moveTo>
                    <a:pt x="1485" y="407"/>
                  </a:moveTo>
                  <a:lnTo>
                    <a:pt x="1485" y="402"/>
                  </a:lnTo>
                  <a:lnTo>
                    <a:pt x="1485" y="397"/>
                  </a:lnTo>
                  <a:lnTo>
                    <a:pt x="1484" y="392"/>
                  </a:lnTo>
                  <a:lnTo>
                    <a:pt x="1484" y="387"/>
                  </a:lnTo>
                  <a:lnTo>
                    <a:pt x="1482" y="372"/>
                  </a:lnTo>
                  <a:lnTo>
                    <a:pt x="1481" y="367"/>
                  </a:lnTo>
                  <a:lnTo>
                    <a:pt x="1478" y="357"/>
                  </a:lnTo>
                  <a:lnTo>
                    <a:pt x="1477" y="351"/>
                  </a:lnTo>
                  <a:lnTo>
                    <a:pt x="1474" y="342"/>
                  </a:lnTo>
                  <a:lnTo>
                    <a:pt x="1473" y="336"/>
                  </a:lnTo>
                  <a:lnTo>
                    <a:pt x="1471" y="332"/>
                  </a:lnTo>
                  <a:lnTo>
                    <a:pt x="1467" y="322"/>
                  </a:lnTo>
                  <a:lnTo>
                    <a:pt x="1465" y="317"/>
                  </a:lnTo>
                  <a:lnTo>
                    <a:pt x="1463" y="312"/>
                  </a:lnTo>
                  <a:lnTo>
                    <a:pt x="1460" y="307"/>
                  </a:lnTo>
                  <a:lnTo>
                    <a:pt x="1458" y="302"/>
                  </a:lnTo>
                  <a:lnTo>
                    <a:pt x="1455" y="297"/>
                  </a:lnTo>
                  <a:lnTo>
                    <a:pt x="1453" y="292"/>
                  </a:lnTo>
                  <a:lnTo>
                    <a:pt x="1450" y="287"/>
                  </a:lnTo>
                  <a:lnTo>
                    <a:pt x="1447" y="282"/>
                  </a:lnTo>
                  <a:lnTo>
                    <a:pt x="1444" y="278"/>
                  </a:lnTo>
                  <a:lnTo>
                    <a:pt x="1441" y="273"/>
                  </a:lnTo>
                  <a:lnTo>
                    <a:pt x="1438" y="268"/>
                  </a:lnTo>
                  <a:lnTo>
                    <a:pt x="1434" y="263"/>
                  </a:lnTo>
                  <a:lnTo>
                    <a:pt x="1431" y="259"/>
                  </a:lnTo>
                  <a:lnTo>
                    <a:pt x="1424" y="249"/>
                  </a:lnTo>
                  <a:lnTo>
                    <a:pt x="1420" y="244"/>
                  </a:lnTo>
                  <a:lnTo>
                    <a:pt x="1416" y="240"/>
                  </a:lnTo>
                  <a:lnTo>
                    <a:pt x="1412" y="235"/>
                  </a:lnTo>
                  <a:lnTo>
                    <a:pt x="1400" y="221"/>
                  </a:lnTo>
                  <a:lnTo>
                    <a:pt x="1395" y="217"/>
                  </a:lnTo>
                  <a:lnTo>
                    <a:pt x="1386" y="208"/>
                  </a:lnTo>
                  <a:lnTo>
                    <a:pt x="1381" y="204"/>
                  </a:lnTo>
                  <a:lnTo>
                    <a:pt x="1377" y="199"/>
                  </a:lnTo>
                  <a:lnTo>
                    <a:pt x="1367" y="191"/>
                  </a:lnTo>
                  <a:lnTo>
                    <a:pt x="1362" y="186"/>
                  </a:lnTo>
                  <a:lnTo>
                    <a:pt x="1351" y="178"/>
                  </a:lnTo>
                  <a:lnTo>
                    <a:pt x="1346" y="174"/>
                  </a:lnTo>
                  <a:lnTo>
                    <a:pt x="1340" y="170"/>
                  </a:lnTo>
                  <a:lnTo>
                    <a:pt x="1329" y="161"/>
                  </a:lnTo>
                  <a:lnTo>
                    <a:pt x="1323" y="157"/>
                  </a:lnTo>
                  <a:lnTo>
                    <a:pt x="1311" y="149"/>
                  </a:lnTo>
                  <a:lnTo>
                    <a:pt x="1305" y="145"/>
                  </a:lnTo>
                  <a:lnTo>
                    <a:pt x="1299" y="142"/>
                  </a:lnTo>
                  <a:lnTo>
                    <a:pt x="1293" y="138"/>
                  </a:lnTo>
                  <a:lnTo>
                    <a:pt x="1280" y="130"/>
                  </a:lnTo>
                  <a:lnTo>
                    <a:pt x="1274" y="126"/>
                  </a:lnTo>
                  <a:lnTo>
                    <a:pt x="1267" y="123"/>
                  </a:lnTo>
                  <a:lnTo>
                    <a:pt x="1261" y="119"/>
                  </a:lnTo>
                  <a:lnTo>
                    <a:pt x="1254" y="116"/>
                  </a:lnTo>
                  <a:lnTo>
                    <a:pt x="1247" y="112"/>
                  </a:lnTo>
                  <a:lnTo>
                    <a:pt x="1240" y="109"/>
                  </a:lnTo>
                  <a:lnTo>
                    <a:pt x="1233" y="105"/>
                  </a:lnTo>
                  <a:lnTo>
                    <a:pt x="1226" y="102"/>
                  </a:lnTo>
                  <a:lnTo>
                    <a:pt x="1219" y="98"/>
                  </a:lnTo>
                  <a:lnTo>
                    <a:pt x="1212" y="95"/>
                  </a:lnTo>
                  <a:lnTo>
                    <a:pt x="1205" y="92"/>
                  </a:lnTo>
                  <a:lnTo>
                    <a:pt x="1197" y="89"/>
                  </a:lnTo>
                  <a:lnTo>
                    <a:pt x="1190" y="86"/>
                  </a:lnTo>
                  <a:lnTo>
                    <a:pt x="1182" y="82"/>
                  </a:lnTo>
                  <a:lnTo>
                    <a:pt x="1175" y="79"/>
                  </a:lnTo>
                  <a:lnTo>
                    <a:pt x="1167" y="76"/>
                  </a:lnTo>
                  <a:lnTo>
                    <a:pt x="1160" y="74"/>
                  </a:lnTo>
                  <a:lnTo>
                    <a:pt x="1152" y="71"/>
                  </a:lnTo>
                  <a:lnTo>
                    <a:pt x="1144" y="68"/>
                  </a:lnTo>
                  <a:lnTo>
                    <a:pt x="1136" y="65"/>
                  </a:lnTo>
                  <a:lnTo>
                    <a:pt x="1128" y="62"/>
                  </a:lnTo>
                  <a:lnTo>
                    <a:pt x="1120" y="60"/>
                  </a:lnTo>
                  <a:lnTo>
                    <a:pt x="1112" y="57"/>
                  </a:lnTo>
                  <a:lnTo>
                    <a:pt x="1104" y="54"/>
                  </a:lnTo>
                  <a:lnTo>
                    <a:pt x="1096" y="52"/>
                  </a:lnTo>
                  <a:lnTo>
                    <a:pt x="1088" y="49"/>
                  </a:lnTo>
                  <a:lnTo>
                    <a:pt x="1079" y="47"/>
                  </a:lnTo>
                  <a:lnTo>
                    <a:pt x="1071" y="45"/>
                  </a:lnTo>
                  <a:lnTo>
                    <a:pt x="1063" y="42"/>
                  </a:lnTo>
                  <a:lnTo>
                    <a:pt x="1054" y="40"/>
                  </a:lnTo>
                  <a:lnTo>
                    <a:pt x="1046" y="38"/>
                  </a:lnTo>
                  <a:lnTo>
                    <a:pt x="1037" y="36"/>
                  </a:lnTo>
                  <a:lnTo>
                    <a:pt x="1029" y="34"/>
                  </a:lnTo>
                  <a:lnTo>
                    <a:pt x="1020" y="32"/>
                  </a:lnTo>
                  <a:lnTo>
                    <a:pt x="1011" y="30"/>
                  </a:lnTo>
                  <a:lnTo>
                    <a:pt x="1003" y="28"/>
                  </a:lnTo>
                  <a:lnTo>
                    <a:pt x="994" y="26"/>
                  </a:lnTo>
                  <a:lnTo>
                    <a:pt x="985" y="24"/>
                  </a:lnTo>
                  <a:lnTo>
                    <a:pt x="976" y="23"/>
                  </a:lnTo>
                  <a:lnTo>
                    <a:pt x="967" y="21"/>
                  </a:lnTo>
                  <a:lnTo>
                    <a:pt x="958" y="19"/>
                  </a:lnTo>
                  <a:lnTo>
                    <a:pt x="949" y="18"/>
                  </a:lnTo>
                  <a:lnTo>
                    <a:pt x="940" y="16"/>
                  </a:lnTo>
                  <a:lnTo>
                    <a:pt x="931" y="15"/>
                  </a:lnTo>
                  <a:lnTo>
                    <a:pt x="922" y="14"/>
                  </a:lnTo>
                  <a:lnTo>
                    <a:pt x="913" y="12"/>
                  </a:lnTo>
                  <a:lnTo>
                    <a:pt x="904" y="11"/>
                  </a:lnTo>
                  <a:lnTo>
                    <a:pt x="895" y="10"/>
                  </a:lnTo>
                  <a:lnTo>
                    <a:pt x="886" y="9"/>
                  </a:lnTo>
                  <a:lnTo>
                    <a:pt x="877" y="8"/>
                  </a:lnTo>
                  <a:lnTo>
                    <a:pt x="868" y="7"/>
                  </a:lnTo>
                  <a:lnTo>
                    <a:pt x="858" y="6"/>
                  </a:lnTo>
                  <a:lnTo>
                    <a:pt x="849" y="5"/>
                  </a:lnTo>
                  <a:lnTo>
                    <a:pt x="840" y="4"/>
                  </a:lnTo>
                  <a:lnTo>
                    <a:pt x="831" y="4"/>
                  </a:lnTo>
                  <a:lnTo>
                    <a:pt x="822" y="3"/>
                  </a:lnTo>
                  <a:lnTo>
                    <a:pt x="812" y="2"/>
                  </a:lnTo>
                  <a:lnTo>
                    <a:pt x="794" y="1"/>
                  </a:lnTo>
                  <a:lnTo>
                    <a:pt x="784" y="1"/>
                  </a:lnTo>
                  <a:lnTo>
                    <a:pt x="775" y="0"/>
                  </a:lnTo>
                  <a:lnTo>
                    <a:pt x="766" y="0"/>
                  </a:lnTo>
                  <a:lnTo>
                    <a:pt x="756" y="0"/>
                  </a:lnTo>
                  <a:lnTo>
                    <a:pt x="747" y="0"/>
                  </a:lnTo>
                  <a:lnTo>
                    <a:pt x="738" y="0"/>
                  </a:lnTo>
                  <a:lnTo>
                    <a:pt x="728" y="0"/>
                  </a:lnTo>
                  <a:lnTo>
                    <a:pt x="719" y="0"/>
                  </a:lnTo>
                  <a:lnTo>
                    <a:pt x="710" y="0"/>
                  </a:lnTo>
                  <a:lnTo>
                    <a:pt x="691" y="0"/>
                  </a:lnTo>
                  <a:lnTo>
                    <a:pt x="682" y="0"/>
                  </a:lnTo>
                  <a:lnTo>
                    <a:pt x="672" y="1"/>
                  </a:lnTo>
                  <a:lnTo>
                    <a:pt x="663" y="1"/>
                  </a:lnTo>
                  <a:lnTo>
                    <a:pt x="654" y="2"/>
                  </a:lnTo>
                  <a:lnTo>
                    <a:pt x="645" y="2"/>
                  </a:lnTo>
                  <a:lnTo>
                    <a:pt x="635" y="3"/>
                  </a:lnTo>
                  <a:lnTo>
                    <a:pt x="626" y="4"/>
                  </a:lnTo>
                  <a:lnTo>
                    <a:pt x="617" y="4"/>
                  </a:lnTo>
                  <a:lnTo>
                    <a:pt x="608" y="5"/>
                  </a:lnTo>
                  <a:lnTo>
                    <a:pt x="599" y="6"/>
                  </a:lnTo>
                  <a:lnTo>
                    <a:pt x="590" y="7"/>
                  </a:lnTo>
                  <a:lnTo>
                    <a:pt x="571" y="9"/>
                  </a:lnTo>
                  <a:lnTo>
                    <a:pt x="562" y="10"/>
                  </a:lnTo>
                  <a:lnTo>
                    <a:pt x="553" y="11"/>
                  </a:lnTo>
                  <a:lnTo>
                    <a:pt x="544" y="12"/>
                  </a:lnTo>
                  <a:lnTo>
                    <a:pt x="535" y="14"/>
                  </a:lnTo>
                  <a:lnTo>
                    <a:pt x="526" y="15"/>
                  </a:lnTo>
                  <a:lnTo>
                    <a:pt x="517" y="16"/>
                  </a:lnTo>
                  <a:lnTo>
                    <a:pt x="508" y="18"/>
                  </a:lnTo>
                  <a:lnTo>
                    <a:pt x="500" y="19"/>
                  </a:lnTo>
                  <a:lnTo>
                    <a:pt x="491" y="21"/>
                  </a:lnTo>
                  <a:lnTo>
                    <a:pt x="482" y="23"/>
                  </a:lnTo>
                  <a:lnTo>
                    <a:pt x="473" y="24"/>
                  </a:lnTo>
                  <a:lnTo>
                    <a:pt x="465" y="26"/>
                  </a:lnTo>
                  <a:lnTo>
                    <a:pt x="456" y="28"/>
                  </a:lnTo>
                  <a:lnTo>
                    <a:pt x="447" y="30"/>
                  </a:lnTo>
                  <a:lnTo>
                    <a:pt x="439" y="32"/>
                  </a:lnTo>
                  <a:lnTo>
                    <a:pt x="430" y="34"/>
                  </a:lnTo>
                  <a:lnTo>
                    <a:pt x="422" y="36"/>
                  </a:lnTo>
                  <a:lnTo>
                    <a:pt x="414" y="38"/>
                  </a:lnTo>
                  <a:lnTo>
                    <a:pt x="405" y="40"/>
                  </a:lnTo>
                  <a:lnTo>
                    <a:pt x="397" y="42"/>
                  </a:lnTo>
                  <a:lnTo>
                    <a:pt x="381" y="47"/>
                  </a:lnTo>
                  <a:lnTo>
                    <a:pt x="372" y="50"/>
                  </a:lnTo>
                  <a:lnTo>
                    <a:pt x="364" y="52"/>
                  </a:lnTo>
                  <a:lnTo>
                    <a:pt x="356" y="55"/>
                  </a:lnTo>
                  <a:lnTo>
                    <a:pt x="349" y="57"/>
                  </a:lnTo>
                  <a:lnTo>
                    <a:pt x="341" y="60"/>
                  </a:lnTo>
                  <a:lnTo>
                    <a:pt x="333" y="62"/>
                  </a:lnTo>
                  <a:lnTo>
                    <a:pt x="325" y="65"/>
                  </a:lnTo>
                  <a:lnTo>
                    <a:pt x="317" y="68"/>
                  </a:lnTo>
                  <a:lnTo>
                    <a:pt x="310" y="71"/>
                  </a:lnTo>
                  <a:lnTo>
                    <a:pt x="302" y="74"/>
                  </a:lnTo>
                  <a:lnTo>
                    <a:pt x="295" y="77"/>
                  </a:lnTo>
                  <a:lnTo>
                    <a:pt x="287" y="80"/>
                  </a:lnTo>
                  <a:lnTo>
                    <a:pt x="280" y="83"/>
                  </a:lnTo>
                  <a:lnTo>
                    <a:pt x="273" y="86"/>
                  </a:lnTo>
                  <a:lnTo>
                    <a:pt x="266" y="89"/>
                  </a:lnTo>
                  <a:lnTo>
                    <a:pt x="259" y="92"/>
                  </a:lnTo>
                  <a:lnTo>
                    <a:pt x="251" y="95"/>
                  </a:lnTo>
                  <a:lnTo>
                    <a:pt x="238" y="102"/>
                  </a:lnTo>
                  <a:lnTo>
                    <a:pt x="231" y="105"/>
                  </a:lnTo>
                  <a:lnTo>
                    <a:pt x="224" y="109"/>
                  </a:lnTo>
                  <a:lnTo>
                    <a:pt x="217" y="112"/>
                  </a:lnTo>
                  <a:lnTo>
                    <a:pt x="211" y="116"/>
                  </a:lnTo>
                  <a:lnTo>
                    <a:pt x="204" y="119"/>
                  </a:lnTo>
                  <a:lnTo>
                    <a:pt x="192" y="127"/>
                  </a:lnTo>
                  <a:lnTo>
                    <a:pt x="185" y="130"/>
                  </a:lnTo>
                  <a:lnTo>
                    <a:pt x="173" y="138"/>
                  </a:lnTo>
                  <a:lnTo>
                    <a:pt x="167" y="142"/>
                  </a:lnTo>
                  <a:lnTo>
                    <a:pt x="156" y="150"/>
                  </a:lnTo>
                  <a:lnTo>
                    <a:pt x="150" y="154"/>
                  </a:lnTo>
                  <a:lnTo>
                    <a:pt x="139" y="162"/>
                  </a:lnTo>
                  <a:lnTo>
                    <a:pt x="134" y="166"/>
                  </a:lnTo>
                  <a:lnTo>
                    <a:pt x="123" y="174"/>
                  </a:lnTo>
                  <a:lnTo>
                    <a:pt x="118" y="178"/>
                  </a:lnTo>
                  <a:lnTo>
                    <a:pt x="108" y="187"/>
                  </a:lnTo>
                  <a:lnTo>
                    <a:pt x="103" y="191"/>
                  </a:lnTo>
                  <a:lnTo>
                    <a:pt x="90" y="204"/>
                  </a:lnTo>
                  <a:lnTo>
                    <a:pt x="85" y="208"/>
                  </a:lnTo>
                  <a:lnTo>
                    <a:pt x="73" y="222"/>
                  </a:lnTo>
                  <a:lnTo>
                    <a:pt x="69" y="226"/>
                  </a:lnTo>
                  <a:lnTo>
                    <a:pt x="61" y="235"/>
                  </a:lnTo>
                  <a:lnTo>
                    <a:pt x="58" y="240"/>
                  </a:lnTo>
                  <a:lnTo>
                    <a:pt x="54" y="245"/>
                  </a:lnTo>
                  <a:lnTo>
                    <a:pt x="51" y="249"/>
                  </a:lnTo>
                  <a:lnTo>
                    <a:pt x="47" y="254"/>
                  </a:lnTo>
                  <a:lnTo>
                    <a:pt x="44" y="259"/>
                  </a:lnTo>
                  <a:lnTo>
                    <a:pt x="41" y="263"/>
                  </a:lnTo>
                  <a:lnTo>
                    <a:pt x="38" y="268"/>
                  </a:lnTo>
                  <a:lnTo>
                    <a:pt x="35" y="273"/>
                  </a:lnTo>
                  <a:lnTo>
                    <a:pt x="32" y="278"/>
                  </a:lnTo>
                  <a:lnTo>
                    <a:pt x="30" y="283"/>
                  </a:lnTo>
                  <a:lnTo>
                    <a:pt x="27" y="288"/>
                  </a:lnTo>
                  <a:lnTo>
                    <a:pt x="25" y="292"/>
                  </a:lnTo>
                  <a:lnTo>
                    <a:pt x="20" y="302"/>
                  </a:lnTo>
                  <a:lnTo>
                    <a:pt x="18" y="307"/>
                  </a:lnTo>
                  <a:lnTo>
                    <a:pt x="16" y="312"/>
                  </a:lnTo>
                  <a:lnTo>
                    <a:pt x="14" y="317"/>
                  </a:lnTo>
                  <a:lnTo>
                    <a:pt x="12" y="322"/>
                  </a:lnTo>
                  <a:lnTo>
                    <a:pt x="8" y="337"/>
                  </a:lnTo>
                  <a:lnTo>
                    <a:pt x="7" y="342"/>
                  </a:lnTo>
                  <a:lnTo>
                    <a:pt x="2" y="367"/>
                  </a:lnTo>
                  <a:lnTo>
                    <a:pt x="1" y="372"/>
                  </a:lnTo>
                  <a:lnTo>
                    <a:pt x="1" y="377"/>
                  </a:lnTo>
                  <a:lnTo>
                    <a:pt x="0" y="402"/>
                  </a:lnTo>
                  <a:lnTo>
                    <a:pt x="1" y="407"/>
                  </a:lnTo>
                  <a:lnTo>
                    <a:pt x="1" y="412"/>
                  </a:lnTo>
                  <a:lnTo>
                    <a:pt x="1" y="417"/>
                  </a:lnTo>
                  <a:lnTo>
                    <a:pt x="3" y="433"/>
                  </a:lnTo>
                  <a:lnTo>
                    <a:pt x="4" y="438"/>
                  </a:lnTo>
                  <a:lnTo>
                    <a:pt x="7" y="448"/>
                  </a:lnTo>
                  <a:lnTo>
                    <a:pt x="8" y="453"/>
                  </a:lnTo>
                  <a:lnTo>
                    <a:pt x="11" y="463"/>
                  </a:lnTo>
                  <a:lnTo>
                    <a:pt x="12" y="468"/>
                  </a:lnTo>
                  <a:lnTo>
                    <a:pt x="14" y="473"/>
                  </a:lnTo>
                  <a:lnTo>
                    <a:pt x="18" y="483"/>
                  </a:lnTo>
                  <a:lnTo>
                    <a:pt x="20" y="488"/>
                  </a:lnTo>
                  <a:lnTo>
                    <a:pt x="22" y="492"/>
                  </a:lnTo>
                  <a:lnTo>
                    <a:pt x="25" y="497"/>
                  </a:lnTo>
                  <a:lnTo>
                    <a:pt x="27" y="502"/>
                  </a:lnTo>
                  <a:lnTo>
                    <a:pt x="30" y="507"/>
                  </a:lnTo>
                  <a:lnTo>
                    <a:pt x="32" y="512"/>
                  </a:lnTo>
                  <a:lnTo>
                    <a:pt x="35" y="517"/>
                  </a:lnTo>
                  <a:lnTo>
                    <a:pt x="38" y="522"/>
                  </a:lnTo>
                  <a:lnTo>
                    <a:pt x="41" y="526"/>
                  </a:lnTo>
                  <a:lnTo>
                    <a:pt x="44" y="531"/>
                  </a:lnTo>
                  <a:lnTo>
                    <a:pt x="47" y="536"/>
                  </a:lnTo>
                  <a:lnTo>
                    <a:pt x="51" y="541"/>
                  </a:lnTo>
                  <a:lnTo>
                    <a:pt x="54" y="546"/>
                  </a:lnTo>
                  <a:lnTo>
                    <a:pt x="61" y="555"/>
                  </a:lnTo>
                  <a:lnTo>
                    <a:pt x="65" y="560"/>
                  </a:lnTo>
                  <a:lnTo>
                    <a:pt x="69" y="564"/>
                  </a:lnTo>
                  <a:lnTo>
                    <a:pt x="73" y="569"/>
                  </a:lnTo>
                  <a:lnTo>
                    <a:pt x="85" y="583"/>
                  </a:lnTo>
                  <a:lnTo>
                    <a:pt x="90" y="587"/>
                  </a:lnTo>
                  <a:lnTo>
                    <a:pt x="99" y="596"/>
                  </a:lnTo>
                  <a:lnTo>
                    <a:pt x="104" y="600"/>
                  </a:lnTo>
                  <a:lnTo>
                    <a:pt x="109" y="605"/>
                  </a:lnTo>
                  <a:lnTo>
                    <a:pt x="118" y="614"/>
                  </a:lnTo>
                  <a:lnTo>
                    <a:pt x="124" y="618"/>
                  </a:lnTo>
                  <a:lnTo>
                    <a:pt x="134" y="626"/>
                  </a:lnTo>
                  <a:lnTo>
                    <a:pt x="139" y="630"/>
                  </a:lnTo>
                  <a:lnTo>
                    <a:pt x="145" y="635"/>
                  </a:lnTo>
                  <a:lnTo>
                    <a:pt x="156" y="643"/>
                  </a:lnTo>
                  <a:lnTo>
                    <a:pt x="162" y="647"/>
                  </a:lnTo>
                  <a:lnTo>
                    <a:pt x="174" y="655"/>
                  </a:lnTo>
                  <a:lnTo>
                    <a:pt x="180" y="659"/>
                  </a:lnTo>
                  <a:lnTo>
                    <a:pt x="186" y="662"/>
                  </a:lnTo>
                  <a:lnTo>
                    <a:pt x="192" y="666"/>
                  </a:lnTo>
                  <a:lnTo>
                    <a:pt x="205" y="674"/>
                  </a:lnTo>
                  <a:lnTo>
                    <a:pt x="211" y="678"/>
                  </a:lnTo>
                  <a:lnTo>
                    <a:pt x="218" y="681"/>
                  </a:lnTo>
                  <a:lnTo>
                    <a:pt x="224" y="685"/>
                  </a:lnTo>
                  <a:lnTo>
                    <a:pt x="231" y="688"/>
                  </a:lnTo>
                  <a:lnTo>
                    <a:pt x="238" y="692"/>
                  </a:lnTo>
                  <a:lnTo>
                    <a:pt x="245" y="695"/>
                  </a:lnTo>
                  <a:lnTo>
                    <a:pt x="252" y="699"/>
                  </a:lnTo>
                  <a:lnTo>
                    <a:pt x="259" y="702"/>
                  </a:lnTo>
                  <a:lnTo>
                    <a:pt x="266" y="706"/>
                  </a:lnTo>
                  <a:lnTo>
                    <a:pt x="273" y="709"/>
                  </a:lnTo>
                  <a:lnTo>
                    <a:pt x="280" y="712"/>
                  </a:lnTo>
                  <a:lnTo>
                    <a:pt x="288" y="715"/>
                  </a:lnTo>
                  <a:lnTo>
                    <a:pt x="295" y="719"/>
                  </a:lnTo>
                  <a:lnTo>
                    <a:pt x="303" y="722"/>
                  </a:lnTo>
                  <a:lnTo>
                    <a:pt x="310" y="725"/>
                  </a:lnTo>
                  <a:lnTo>
                    <a:pt x="318" y="728"/>
                  </a:lnTo>
                  <a:lnTo>
                    <a:pt x="325" y="731"/>
                  </a:lnTo>
                  <a:lnTo>
                    <a:pt x="333" y="733"/>
                  </a:lnTo>
                  <a:lnTo>
                    <a:pt x="341" y="736"/>
                  </a:lnTo>
                  <a:lnTo>
                    <a:pt x="349" y="739"/>
                  </a:lnTo>
                  <a:lnTo>
                    <a:pt x="357" y="742"/>
                  </a:lnTo>
                  <a:lnTo>
                    <a:pt x="365" y="745"/>
                  </a:lnTo>
                  <a:lnTo>
                    <a:pt x="373" y="747"/>
                  </a:lnTo>
                  <a:lnTo>
                    <a:pt x="381" y="750"/>
                  </a:lnTo>
                  <a:lnTo>
                    <a:pt x="389" y="752"/>
                  </a:lnTo>
                  <a:lnTo>
                    <a:pt x="397" y="755"/>
                  </a:lnTo>
                  <a:lnTo>
                    <a:pt x="406" y="757"/>
                  </a:lnTo>
                  <a:lnTo>
                    <a:pt x="414" y="759"/>
                  </a:lnTo>
                  <a:lnTo>
                    <a:pt x="423" y="762"/>
                  </a:lnTo>
                  <a:lnTo>
                    <a:pt x="431" y="764"/>
                  </a:lnTo>
                  <a:lnTo>
                    <a:pt x="439" y="766"/>
                  </a:lnTo>
                  <a:lnTo>
                    <a:pt x="448" y="768"/>
                  </a:lnTo>
                  <a:lnTo>
                    <a:pt x="456" y="770"/>
                  </a:lnTo>
                  <a:lnTo>
                    <a:pt x="465" y="772"/>
                  </a:lnTo>
                  <a:lnTo>
                    <a:pt x="474" y="774"/>
                  </a:lnTo>
                  <a:lnTo>
                    <a:pt x="483" y="776"/>
                  </a:lnTo>
                  <a:lnTo>
                    <a:pt x="491" y="778"/>
                  </a:lnTo>
                  <a:lnTo>
                    <a:pt x="500" y="780"/>
                  </a:lnTo>
                  <a:lnTo>
                    <a:pt x="509" y="782"/>
                  </a:lnTo>
                  <a:lnTo>
                    <a:pt x="518" y="783"/>
                  </a:lnTo>
                  <a:lnTo>
                    <a:pt x="527" y="785"/>
                  </a:lnTo>
                  <a:lnTo>
                    <a:pt x="536" y="786"/>
                  </a:lnTo>
                  <a:lnTo>
                    <a:pt x="545" y="788"/>
                  </a:lnTo>
                  <a:lnTo>
                    <a:pt x="554" y="789"/>
                  </a:lnTo>
                  <a:lnTo>
                    <a:pt x="563" y="791"/>
                  </a:lnTo>
                  <a:lnTo>
                    <a:pt x="572" y="792"/>
                  </a:lnTo>
                  <a:lnTo>
                    <a:pt x="581" y="793"/>
                  </a:lnTo>
                  <a:lnTo>
                    <a:pt x="590" y="794"/>
                  </a:lnTo>
                  <a:lnTo>
                    <a:pt x="599" y="795"/>
                  </a:lnTo>
                  <a:lnTo>
                    <a:pt x="608" y="796"/>
                  </a:lnTo>
                  <a:lnTo>
                    <a:pt x="618" y="797"/>
                  </a:lnTo>
                  <a:lnTo>
                    <a:pt x="627" y="798"/>
                  </a:lnTo>
                  <a:lnTo>
                    <a:pt x="636" y="799"/>
                  </a:lnTo>
                  <a:lnTo>
                    <a:pt x="645" y="800"/>
                  </a:lnTo>
                  <a:lnTo>
                    <a:pt x="654" y="801"/>
                  </a:lnTo>
                  <a:lnTo>
                    <a:pt x="664" y="801"/>
                  </a:lnTo>
                  <a:lnTo>
                    <a:pt x="673" y="802"/>
                  </a:lnTo>
                  <a:lnTo>
                    <a:pt x="692" y="803"/>
                  </a:lnTo>
                  <a:lnTo>
                    <a:pt x="701" y="803"/>
                  </a:lnTo>
                  <a:lnTo>
                    <a:pt x="710" y="804"/>
                  </a:lnTo>
                  <a:lnTo>
                    <a:pt x="719" y="804"/>
                  </a:lnTo>
                  <a:lnTo>
                    <a:pt x="729" y="804"/>
                  </a:lnTo>
                  <a:lnTo>
                    <a:pt x="738" y="804"/>
                  </a:lnTo>
                  <a:lnTo>
                    <a:pt x="747" y="804"/>
                  </a:lnTo>
                  <a:lnTo>
                    <a:pt x="757" y="804"/>
                  </a:lnTo>
                  <a:lnTo>
                    <a:pt x="766" y="804"/>
                  </a:lnTo>
                  <a:lnTo>
                    <a:pt x="775" y="804"/>
                  </a:lnTo>
                  <a:lnTo>
                    <a:pt x="794" y="804"/>
                  </a:lnTo>
                  <a:lnTo>
                    <a:pt x="803" y="804"/>
                  </a:lnTo>
                  <a:lnTo>
                    <a:pt x="813" y="803"/>
                  </a:lnTo>
                  <a:lnTo>
                    <a:pt x="822" y="803"/>
                  </a:lnTo>
                  <a:lnTo>
                    <a:pt x="831" y="802"/>
                  </a:lnTo>
                  <a:lnTo>
                    <a:pt x="840" y="802"/>
                  </a:lnTo>
                  <a:lnTo>
                    <a:pt x="850" y="801"/>
                  </a:lnTo>
                  <a:lnTo>
                    <a:pt x="859" y="801"/>
                  </a:lnTo>
                  <a:lnTo>
                    <a:pt x="868" y="800"/>
                  </a:lnTo>
                  <a:lnTo>
                    <a:pt x="877" y="799"/>
                  </a:lnTo>
                  <a:lnTo>
                    <a:pt x="886" y="798"/>
                  </a:lnTo>
                  <a:lnTo>
                    <a:pt x="896" y="797"/>
                  </a:lnTo>
                  <a:lnTo>
                    <a:pt x="914" y="795"/>
                  </a:lnTo>
                  <a:lnTo>
                    <a:pt x="923" y="794"/>
                  </a:lnTo>
                  <a:lnTo>
                    <a:pt x="932" y="793"/>
                  </a:lnTo>
                  <a:lnTo>
                    <a:pt x="941" y="792"/>
                  </a:lnTo>
                  <a:lnTo>
                    <a:pt x="950" y="790"/>
                  </a:lnTo>
                  <a:lnTo>
                    <a:pt x="959" y="789"/>
                  </a:lnTo>
                  <a:lnTo>
                    <a:pt x="968" y="788"/>
                  </a:lnTo>
                  <a:lnTo>
                    <a:pt x="977" y="786"/>
                  </a:lnTo>
                  <a:lnTo>
                    <a:pt x="986" y="785"/>
                  </a:lnTo>
                  <a:lnTo>
                    <a:pt x="994" y="783"/>
                  </a:lnTo>
                  <a:lnTo>
                    <a:pt x="1003" y="781"/>
                  </a:lnTo>
                  <a:lnTo>
                    <a:pt x="1012" y="780"/>
                  </a:lnTo>
                  <a:lnTo>
                    <a:pt x="1020" y="778"/>
                  </a:lnTo>
                  <a:lnTo>
                    <a:pt x="1029" y="776"/>
                  </a:lnTo>
                  <a:lnTo>
                    <a:pt x="1038" y="774"/>
                  </a:lnTo>
                  <a:lnTo>
                    <a:pt x="1046" y="772"/>
                  </a:lnTo>
                  <a:lnTo>
                    <a:pt x="1055" y="770"/>
                  </a:lnTo>
                  <a:lnTo>
                    <a:pt x="1063" y="768"/>
                  </a:lnTo>
                  <a:lnTo>
                    <a:pt x="1071" y="766"/>
                  </a:lnTo>
                  <a:lnTo>
                    <a:pt x="1080" y="764"/>
                  </a:lnTo>
                  <a:lnTo>
                    <a:pt x="1088" y="762"/>
                  </a:lnTo>
                  <a:lnTo>
                    <a:pt x="1105" y="757"/>
                  </a:lnTo>
                  <a:lnTo>
                    <a:pt x="1113" y="755"/>
                  </a:lnTo>
                  <a:lnTo>
                    <a:pt x="1121" y="752"/>
                  </a:lnTo>
                  <a:lnTo>
                    <a:pt x="1129" y="750"/>
                  </a:lnTo>
                  <a:lnTo>
                    <a:pt x="1137" y="747"/>
                  </a:lnTo>
                  <a:lnTo>
                    <a:pt x="1144" y="744"/>
                  </a:lnTo>
                  <a:lnTo>
                    <a:pt x="1152" y="742"/>
                  </a:lnTo>
                  <a:lnTo>
                    <a:pt x="1160" y="739"/>
                  </a:lnTo>
                  <a:lnTo>
                    <a:pt x="1168" y="736"/>
                  </a:lnTo>
                  <a:lnTo>
                    <a:pt x="1175" y="733"/>
                  </a:lnTo>
                  <a:lnTo>
                    <a:pt x="1183" y="730"/>
                  </a:lnTo>
                  <a:lnTo>
                    <a:pt x="1190" y="728"/>
                  </a:lnTo>
                  <a:lnTo>
                    <a:pt x="1198" y="725"/>
                  </a:lnTo>
                  <a:lnTo>
                    <a:pt x="1205" y="721"/>
                  </a:lnTo>
                  <a:lnTo>
                    <a:pt x="1212" y="718"/>
                  </a:lnTo>
                  <a:lnTo>
                    <a:pt x="1220" y="715"/>
                  </a:lnTo>
                  <a:lnTo>
                    <a:pt x="1227" y="712"/>
                  </a:lnTo>
                  <a:lnTo>
                    <a:pt x="1234" y="709"/>
                  </a:lnTo>
                  <a:lnTo>
                    <a:pt x="1248" y="702"/>
                  </a:lnTo>
                  <a:lnTo>
                    <a:pt x="1254" y="699"/>
                  </a:lnTo>
                  <a:lnTo>
                    <a:pt x="1261" y="695"/>
                  </a:lnTo>
                  <a:lnTo>
                    <a:pt x="1268" y="692"/>
                  </a:lnTo>
                  <a:lnTo>
                    <a:pt x="1274" y="688"/>
                  </a:lnTo>
                  <a:lnTo>
                    <a:pt x="1281" y="685"/>
                  </a:lnTo>
                  <a:lnTo>
                    <a:pt x="1293" y="677"/>
                  </a:lnTo>
                  <a:lnTo>
                    <a:pt x="1300" y="674"/>
                  </a:lnTo>
                  <a:lnTo>
                    <a:pt x="1312" y="666"/>
                  </a:lnTo>
                  <a:lnTo>
                    <a:pt x="1318" y="662"/>
                  </a:lnTo>
                  <a:lnTo>
                    <a:pt x="1329" y="655"/>
                  </a:lnTo>
                  <a:lnTo>
                    <a:pt x="1335" y="651"/>
                  </a:lnTo>
                  <a:lnTo>
                    <a:pt x="1346" y="643"/>
                  </a:lnTo>
                  <a:lnTo>
                    <a:pt x="1351" y="638"/>
                  </a:lnTo>
                  <a:lnTo>
                    <a:pt x="1362" y="630"/>
                  </a:lnTo>
                  <a:lnTo>
                    <a:pt x="1367" y="626"/>
                  </a:lnTo>
                  <a:lnTo>
                    <a:pt x="1377" y="618"/>
                  </a:lnTo>
                  <a:lnTo>
                    <a:pt x="1382" y="613"/>
                  </a:lnTo>
                  <a:lnTo>
                    <a:pt x="1395" y="600"/>
                  </a:lnTo>
                  <a:lnTo>
                    <a:pt x="1400" y="596"/>
                  </a:lnTo>
                  <a:lnTo>
                    <a:pt x="1412" y="582"/>
                  </a:lnTo>
                  <a:lnTo>
                    <a:pt x="1416" y="578"/>
                  </a:lnTo>
                  <a:lnTo>
                    <a:pt x="1424" y="569"/>
                  </a:lnTo>
                  <a:lnTo>
                    <a:pt x="1428" y="564"/>
                  </a:lnTo>
                  <a:lnTo>
                    <a:pt x="1431" y="559"/>
                  </a:lnTo>
                  <a:lnTo>
                    <a:pt x="1435" y="555"/>
                  </a:lnTo>
                </a:path>
              </a:pathLst>
            </a:custGeom>
            <a:noFill/>
            <a:ln w="19050" cap="flat">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8" name="Freeform 9"/>
            <p:cNvSpPr>
              <a:spLocks/>
            </p:cNvSpPr>
            <p:nvPr/>
          </p:nvSpPr>
          <p:spPr bwMode="auto">
            <a:xfrm>
              <a:off x="6332" y="2416"/>
              <a:ext cx="50" cy="148"/>
            </a:xfrm>
            <a:custGeom>
              <a:avLst/>
              <a:gdLst>
                <a:gd name="T0" fmla="*/ 0 w 50"/>
                <a:gd name="T1" fmla="*/ 148 h 148"/>
                <a:gd name="T2" fmla="*/ 3 w 50"/>
                <a:gd name="T3" fmla="*/ 143 h 148"/>
                <a:gd name="T4" fmla="*/ 6 w 50"/>
                <a:gd name="T5" fmla="*/ 138 h 148"/>
                <a:gd name="T6" fmla="*/ 9 w 50"/>
                <a:gd name="T7" fmla="*/ 134 h 148"/>
                <a:gd name="T8" fmla="*/ 12 w 50"/>
                <a:gd name="T9" fmla="*/ 129 h 148"/>
                <a:gd name="T10" fmla="*/ 15 w 50"/>
                <a:gd name="T11" fmla="*/ 124 h 148"/>
                <a:gd name="T12" fmla="*/ 18 w 50"/>
                <a:gd name="T13" fmla="*/ 119 h 148"/>
                <a:gd name="T14" fmla="*/ 20 w 50"/>
                <a:gd name="T15" fmla="*/ 114 h 148"/>
                <a:gd name="T16" fmla="*/ 23 w 50"/>
                <a:gd name="T17" fmla="*/ 110 h 148"/>
                <a:gd name="T18" fmla="*/ 26 w 50"/>
                <a:gd name="T19" fmla="*/ 105 h 148"/>
                <a:gd name="T20" fmla="*/ 30 w 50"/>
                <a:gd name="T21" fmla="*/ 95 h 148"/>
                <a:gd name="T22" fmla="*/ 32 w 50"/>
                <a:gd name="T23" fmla="*/ 90 h 148"/>
                <a:gd name="T24" fmla="*/ 34 w 50"/>
                <a:gd name="T25" fmla="*/ 85 h 148"/>
                <a:gd name="T26" fmla="*/ 36 w 50"/>
                <a:gd name="T27" fmla="*/ 80 h 148"/>
                <a:gd name="T28" fmla="*/ 38 w 50"/>
                <a:gd name="T29" fmla="*/ 75 h 148"/>
                <a:gd name="T30" fmla="*/ 42 w 50"/>
                <a:gd name="T31" fmla="*/ 60 h 148"/>
                <a:gd name="T32" fmla="*/ 44 w 50"/>
                <a:gd name="T33" fmla="*/ 55 h 148"/>
                <a:gd name="T34" fmla="*/ 48 w 50"/>
                <a:gd name="T35" fmla="*/ 30 h 148"/>
                <a:gd name="T36" fmla="*/ 49 w 50"/>
                <a:gd name="T37" fmla="*/ 25 h 148"/>
                <a:gd name="T38" fmla="*/ 49 w 50"/>
                <a:gd name="T39" fmla="*/ 20 h 148"/>
                <a:gd name="T40" fmla="*/ 50 w 50"/>
                <a:gd name="T41" fmla="*/ 5 h 148"/>
                <a:gd name="T42" fmla="*/ 50 w 50"/>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48">
                  <a:moveTo>
                    <a:pt x="0" y="148"/>
                  </a:moveTo>
                  <a:lnTo>
                    <a:pt x="3" y="143"/>
                  </a:lnTo>
                  <a:lnTo>
                    <a:pt x="6" y="138"/>
                  </a:lnTo>
                  <a:lnTo>
                    <a:pt x="9" y="134"/>
                  </a:lnTo>
                  <a:lnTo>
                    <a:pt x="12" y="129"/>
                  </a:lnTo>
                  <a:lnTo>
                    <a:pt x="15" y="124"/>
                  </a:lnTo>
                  <a:lnTo>
                    <a:pt x="18" y="119"/>
                  </a:lnTo>
                  <a:lnTo>
                    <a:pt x="20" y="114"/>
                  </a:lnTo>
                  <a:lnTo>
                    <a:pt x="23" y="110"/>
                  </a:lnTo>
                  <a:lnTo>
                    <a:pt x="26" y="105"/>
                  </a:lnTo>
                  <a:lnTo>
                    <a:pt x="30" y="95"/>
                  </a:lnTo>
                  <a:lnTo>
                    <a:pt x="32" y="90"/>
                  </a:lnTo>
                  <a:lnTo>
                    <a:pt x="34" y="85"/>
                  </a:lnTo>
                  <a:lnTo>
                    <a:pt x="36" y="80"/>
                  </a:lnTo>
                  <a:lnTo>
                    <a:pt x="38" y="75"/>
                  </a:lnTo>
                  <a:lnTo>
                    <a:pt x="42" y="60"/>
                  </a:lnTo>
                  <a:lnTo>
                    <a:pt x="44" y="55"/>
                  </a:lnTo>
                  <a:lnTo>
                    <a:pt x="48" y="30"/>
                  </a:lnTo>
                  <a:lnTo>
                    <a:pt x="49" y="25"/>
                  </a:lnTo>
                  <a:lnTo>
                    <a:pt x="49" y="20"/>
                  </a:lnTo>
                  <a:lnTo>
                    <a:pt x="50" y="5"/>
                  </a:lnTo>
                  <a:lnTo>
                    <a:pt x="50" y="0"/>
                  </a:lnTo>
                </a:path>
              </a:pathLst>
            </a:custGeom>
            <a:noFill/>
            <a:ln w="19050" cap="flat">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grpSp>
      <p:sp>
        <p:nvSpPr>
          <p:cNvPr id="15" name="Freeform 11"/>
          <p:cNvSpPr>
            <a:spLocks noEditPoints="1"/>
          </p:cNvSpPr>
          <p:nvPr/>
        </p:nvSpPr>
        <p:spPr bwMode="auto">
          <a:xfrm>
            <a:off x="13264397" y="1268132"/>
            <a:ext cx="14288" cy="3788570"/>
          </a:xfrm>
          <a:custGeom>
            <a:avLst/>
            <a:gdLst>
              <a:gd name="T0" fmla="*/ 0 w 6"/>
              <a:gd name="T1" fmla="*/ 36 h 1591"/>
              <a:gd name="T2" fmla="*/ 6 w 6"/>
              <a:gd name="T3" fmla="*/ 60 h 1591"/>
              <a:gd name="T4" fmla="*/ 0 w 6"/>
              <a:gd name="T5" fmla="*/ 60 h 1591"/>
              <a:gd name="T6" fmla="*/ 6 w 6"/>
              <a:gd name="T7" fmla="*/ 157 h 1591"/>
              <a:gd name="T8" fmla="*/ 6 w 6"/>
              <a:gd name="T9" fmla="*/ 120 h 1591"/>
              <a:gd name="T10" fmla="*/ 0 w 6"/>
              <a:gd name="T11" fmla="*/ 217 h 1591"/>
              <a:gd name="T12" fmla="*/ 6 w 6"/>
              <a:gd name="T13" fmla="*/ 241 h 1591"/>
              <a:gd name="T14" fmla="*/ 0 w 6"/>
              <a:gd name="T15" fmla="*/ 241 h 1591"/>
              <a:gd name="T16" fmla="*/ 6 w 6"/>
              <a:gd name="T17" fmla="*/ 337 h 1591"/>
              <a:gd name="T18" fmla="*/ 6 w 6"/>
              <a:gd name="T19" fmla="*/ 301 h 1591"/>
              <a:gd name="T20" fmla="*/ 0 w 6"/>
              <a:gd name="T21" fmla="*/ 397 h 1591"/>
              <a:gd name="T22" fmla="*/ 6 w 6"/>
              <a:gd name="T23" fmla="*/ 421 h 1591"/>
              <a:gd name="T24" fmla="*/ 0 w 6"/>
              <a:gd name="T25" fmla="*/ 421 h 1591"/>
              <a:gd name="T26" fmla="*/ 6 w 6"/>
              <a:gd name="T27" fmla="*/ 517 h 1591"/>
              <a:gd name="T28" fmla="*/ 6 w 6"/>
              <a:gd name="T29" fmla="*/ 481 h 1591"/>
              <a:gd name="T30" fmla="*/ 0 w 6"/>
              <a:gd name="T31" fmla="*/ 577 h 1591"/>
              <a:gd name="T32" fmla="*/ 6 w 6"/>
              <a:gd name="T33" fmla="*/ 602 h 1591"/>
              <a:gd name="T34" fmla="*/ 0 w 6"/>
              <a:gd name="T35" fmla="*/ 602 h 1591"/>
              <a:gd name="T36" fmla="*/ 6 w 6"/>
              <a:gd name="T37" fmla="*/ 698 h 1591"/>
              <a:gd name="T38" fmla="*/ 6 w 6"/>
              <a:gd name="T39" fmla="*/ 662 h 1591"/>
              <a:gd name="T40" fmla="*/ 0 w 6"/>
              <a:gd name="T41" fmla="*/ 758 h 1591"/>
              <a:gd name="T42" fmla="*/ 6 w 6"/>
              <a:gd name="T43" fmla="*/ 782 h 1591"/>
              <a:gd name="T44" fmla="*/ 0 w 6"/>
              <a:gd name="T45" fmla="*/ 782 h 1591"/>
              <a:gd name="T46" fmla="*/ 6 w 6"/>
              <a:gd name="T47" fmla="*/ 878 h 1591"/>
              <a:gd name="T48" fmla="*/ 6 w 6"/>
              <a:gd name="T49" fmla="*/ 842 h 1591"/>
              <a:gd name="T50" fmla="*/ 0 w 6"/>
              <a:gd name="T51" fmla="*/ 938 h 1591"/>
              <a:gd name="T52" fmla="*/ 6 w 6"/>
              <a:gd name="T53" fmla="*/ 962 h 1591"/>
              <a:gd name="T54" fmla="*/ 0 w 6"/>
              <a:gd name="T55" fmla="*/ 962 h 1591"/>
              <a:gd name="T56" fmla="*/ 6 w 6"/>
              <a:gd name="T57" fmla="*/ 1058 h 1591"/>
              <a:gd name="T58" fmla="*/ 6 w 6"/>
              <a:gd name="T59" fmla="*/ 1022 h 1591"/>
              <a:gd name="T60" fmla="*/ 0 w 6"/>
              <a:gd name="T61" fmla="*/ 1119 h 1591"/>
              <a:gd name="T62" fmla="*/ 6 w 6"/>
              <a:gd name="T63" fmla="*/ 1143 h 1591"/>
              <a:gd name="T64" fmla="*/ 0 w 6"/>
              <a:gd name="T65" fmla="*/ 1143 h 1591"/>
              <a:gd name="T66" fmla="*/ 6 w 6"/>
              <a:gd name="T67" fmla="*/ 1239 h 1591"/>
              <a:gd name="T68" fmla="*/ 6 w 6"/>
              <a:gd name="T69" fmla="*/ 1203 h 1591"/>
              <a:gd name="T70" fmla="*/ 0 w 6"/>
              <a:gd name="T71" fmla="*/ 1299 h 1591"/>
              <a:gd name="T72" fmla="*/ 6 w 6"/>
              <a:gd name="T73" fmla="*/ 1323 h 1591"/>
              <a:gd name="T74" fmla="*/ 0 w 6"/>
              <a:gd name="T75" fmla="*/ 1323 h 1591"/>
              <a:gd name="T76" fmla="*/ 6 w 6"/>
              <a:gd name="T77" fmla="*/ 1419 h 1591"/>
              <a:gd name="T78" fmla="*/ 6 w 6"/>
              <a:gd name="T79" fmla="*/ 1383 h 1591"/>
              <a:gd name="T80" fmla="*/ 0 w 6"/>
              <a:gd name="T81" fmla="*/ 1479 h 1591"/>
              <a:gd name="T82" fmla="*/ 6 w 6"/>
              <a:gd name="T83" fmla="*/ 1503 h 1591"/>
              <a:gd name="T84" fmla="*/ 0 w 6"/>
              <a:gd name="T85" fmla="*/ 1503 h 1591"/>
              <a:gd name="T86" fmla="*/ 6 w 6"/>
              <a:gd name="T87" fmla="*/ 1591 h 1591"/>
              <a:gd name="T88" fmla="*/ 6 w 6"/>
              <a:gd name="T89" fmla="*/ 156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1591">
                <a:moveTo>
                  <a:pt x="6" y="0"/>
                </a:moveTo>
                <a:lnTo>
                  <a:pt x="6" y="36"/>
                </a:lnTo>
                <a:lnTo>
                  <a:pt x="0" y="36"/>
                </a:lnTo>
                <a:lnTo>
                  <a:pt x="0" y="0"/>
                </a:lnTo>
                <a:lnTo>
                  <a:pt x="6" y="0"/>
                </a:lnTo>
                <a:close/>
                <a:moveTo>
                  <a:pt x="6" y="60"/>
                </a:moveTo>
                <a:lnTo>
                  <a:pt x="6" y="96"/>
                </a:lnTo>
                <a:lnTo>
                  <a:pt x="0" y="96"/>
                </a:lnTo>
                <a:lnTo>
                  <a:pt x="0" y="60"/>
                </a:lnTo>
                <a:lnTo>
                  <a:pt x="6" y="60"/>
                </a:lnTo>
                <a:close/>
                <a:moveTo>
                  <a:pt x="6" y="120"/>
                </a:moveTo>
                <a:lnTo>
                  <a:pt x="6" y="157"/>
                </a:lnTo>
                <a:lnTo>
                  <a:pt x="0" y="157"/>
                </a:lnTo>
                <a:lnTo>
                  <a:pt x="0" y="120"/>
                </a:lnTo>
                <a:lnTo>
                  <a:pt x="6" y="120"/>
                </a:lnTo>
                <a:close/>
                <a:moveTo>
                  <a:pt x="6" y="181"/>
                </a:moveTo>
                <a:lnTo>
                  <a:pt x="6" y="217"/>
                </a:lnTo>
                <a:lnTo>
                  <a:pt x="0" y="217"/>
                </a:lnTo>
                <a:lnTo>
                  <a:pt x="0" y="181"/>
                </a:lnTo>
                <a:lnTo>
                  <a:pt x="6" y="181"/>
                </a:lnTo>
                <a:close/>
                <a:moveTo>
                  <a:pt x="6" y="241"/>
                </a:moveTo>
                <a:lnTo>
                  <a:pt x="6" y="277"/>
                </a:lnTo>
                <a:lnTo>
                  <a:pt x="0" y="277"/>
                </a:lnTo>
                <a:lnTo>
                  <a:pt x="0" y="241"/>
                </a:lnTo>
                <a:lnTo>
                  <a:pt x="6" y="241"/>
                </a:lnTo>
                <a:close/>
                <a:moveTo>
                  <a:pt x="6" y="301"/>
                </a:moveTo>
                <a:lnTo>
                  <a:pt x="6" y="337"/>
                </a:lnTo>
                <a:lnTo>
                  <a:pt x="0" y="337"/>
                </a:lnTo>
                <a:lnTo>
                  <a:pt x="0" y="301"/>
                </a:lnTo>
                <a:lnTo>
                  <a:pt x="6" y="301"/>
                </a:lnTo>
                <a:close/>
                <a:moveTo>
                  <a:pt x="6" y="361"/>
                </a:moveTo>
                <a:lnTo>
                  <a:pt x="6" y="397"/>
                </a:lnTo>
                <a:lnTo>
                  <a:pt x="0" y="397"/>
                </a:lnTo>
                <a:lnTo>
                  <a:pt x="0" y="361"/>
                </a:lnTo>
                <a:lnTo>
                  <a:pt x="6" y="361"/>
                </a:lnTo>
                <a:close/>
                <a:moveTo>
                  <a:pt x="6" y="421"/>
                </a:moveTo>
                <a:lnTo>
                  <a:pt x="6" y="457"/>
                </a:lnTo>
                <a:lnTo>
                  <a:pt x="0" y="457"/>
                </a:lnTo>
                <a:lnTo>
                  <a:pt x="0" y="421"/>
                </a:lnTo>
                <a:lnTo>
                  <a:pt x="6" y="421"/>
                </a:lnTo>
                <a:close/>
                <a:moveTo>
                  <a:pt x="6" y="481"/>
                </a:moveTo>
                <a:lnTo>
                  <a:pt x="6" y="517"/>
                </a:lnTo>
                <a:lnTo>
                  <a:pt x="0" y="517"/>
                </a:lnTo>
                <a:lnTo>
                  <a:pt x="0" y="481"/>
                </a:lnTo>
                <a:lnTo>
                  <a:pt x="6" y="481"/>
                </a:lnTo>
                <a:close/>
                <a:moveTo>
                  <a:pt x="6" y="541"/>
                </a:moveTo>
                <a:lnTo>
                  <a:pt x="6" y="577"/>
                </a:lnTo>
                <a:lnTo>
                  <a:pt x="0" y="577"/>
                </a:lnTo>
                <a:lnTo>
                  <a:pt x="0" y="541"/>
                </a:lnTo>
                <a:lnTo>
                  <a:pt x="6" y="541"/>
                </a:lnTo>
                <a:close/>
                <a:moveTo>
                  <a:pt x="6" y="602"/>
                </a:moveTo>
                <a:lnTo>
                  <a:pt x="6" y="638"/>
                </a:lnTo>
                <a:lnTo>
                  <a:pt x="0" y="638"/>
                </a:lnTo>
                <a:lnTo>
                  <a:pt x="0" y="602"/>
                </a:lnTo>
                <a:lnTo>
                  <a:pt x="6" y="602"/>
                </a:lnTo>
                <a:close/>
                <a:moveTo>
                  <a:pt x="6" y="662"/>
                </a:moveTo>
                <a:lnTo>
                  <a:pt x="6" y="698"/>
                </a:lnTo>
                <a:lnTo>
                  <a:pt x="0" y="698"/>
                </a:lnTo>
                <a:lnTo>
                  <a:pt x="0" y="662"/>
                </a:lnTo>
                <a:lnTo>
                  <a:pt x="6" y="662"/>
                </a:lnTo>
                <a:close/>
                <a:moveTo>
                  <a:pt x="6" y="722"/>
                </a:moveTo>
                <a:lnTo>
                  <a:pt x="6" y="758"/>
                </a:lnTo>
                <a:lnTo>
                  <a:pt x="0" y="758"/>
                </a:lnTo>
                <a:lnTo>
                  <a:pt x="0" y="722"/>
                </a:lnTo>
                <a:lnTo>
                  <a:pt x="6" y="722"/>
                </a:lnTo>
                <a:close/>
                <a:moveTo>
                  <a:pt x="6" y="782"/>
                </a:moveTo>
                <a:lnTo>
                  <a:pt x="6" y="818"/>
                </a:lnTo>
                <a:lnTo>
                  <a:pt x="0" y="818"/>
                </a:lnTo>
                <a:lnTo>
                  <a:pt x="0" y="782"/>
                </a:lnTo>
                <a:lnTo>
                  <a:pt x="6" y="782"/>
                </a:lnTo>
                <a:close/>
                <a:moveTo>
                  <a:pt x="6" y="842"/>
                </a:moveTo>
                <a:lnTo>
                  <a:pt x="6" y="878"/>
                </a:lnTo>
                <a:lnTo>
                  <a:pt x="0" y="878"/>
                </a:lnTo>
                <a:lnTo>
                  <a:pt x="0" y="842"/>
                </a:lnTo>
                <a:lnTo>
                  <a:pt x="6" y="842"/>
                </a:lnTo>
                <a:close/>
                <a:moveTo>
                  <a:pt x="6" y="902"/>
                </a:moveTo>
                <a:lnTo>
                  <a:pt x="6" y="938"/>
                </a:lnTo>
                <a:lnTo>
                  <a:pt x="0" y="938"/>
                </a:lnTo>
                <a:lnTo>
                  <a:pt x="0" y="902"/>
                </a:lnTo>
                <a:lnTo>
                  <a:pt x="6" y="902"/>
                </a:lnTo>
                <a:close/>
                <a:moveTo>
                  <a:pt x="6" y="962"/>
                </a:moveTo>
                <a:lnTo>
                  <a:pt x="6" y="998"/>
                </a:lnTo>
                <a:lnTo>
                  <a:pt x="0" y="998"/>
                </a:lnTo>
                <a:lnTo>
                  <a:pt x="0" y="962"/>
                </a:lnTo>
                <a:lnTo>
                  <a:pt x="6" y="962"/>
                </a:lnTo>
                <a:close/>
                <a:moveTo>
                  <a:pt x="6" y="1022"/>
                </a:moveTo>
                <a:lnTo>
                  <a:pt x="6" y="1058"/>
                </a:lnTo>
                <a:lnTo>
                  <a:pt x="0" y="1058"/>
                </a:lnTo>
                <a:lnTo>
                  <a:pt x="0" y="1022"/>
                </a:lnTo>
                <a:lnTo>
                  <a:pt x="6" y="1022"/>
                </a:lnTo>
                <a:close/>
                <a:moveTo>
                  <a:pt x="6" y="1083"/>
                </a:moveTo>
                <a:lnTo>
                  <a:pt x="6" y="1119"/>
                </a:lnTo>
                <a:lnTo>
                  <a:pt x="0" y="1119"/>
                </a:lnTo>
                <a:lnTo>
                  <a:pt x="0" y="1083"/>
                </a:lnTo>
                <a:lnTo>
                  <a:pt x="6" y="1083"/>
                </a:lnTo>
                <a:close/>
                <a:moveTo>
                  <a:pt x="6" y="1143"/>
                </a:moveTo>
                <a:lnTo>
                  <a:pt x="6" y="1179"/>
                </a:lnTo>
                <a:lnTo>
                  <a:pt x="0" y="1179"/>
                </a:lnTo>
                <a:lnTo>
                  <a:pt x="0" y="1143"/>
                </a:lnTo>
                <a:lnTo>
                  <a:pt x="6" y="1143"/>
                </a:lnTo>
                <a:close/>
                <a:moveTo>
                  <a:pt x="6" y="1203"/>
                </a:moveTo>
                <a:lnTo>
                  <a:pt x="6" y="1239"/>
                </a:lnTo>
                <a:lnTo>
                  <a:pt x="0" y="1239"/>
                </a:lnTo>
                <a:lnTo>
                  <a:pt x="0" y="1203"/>
                </a:lnTo>
                <a:lnTo>
                  <a:pt x="6" y="1203"/>
                </a:lnTo>
                <a:close/>
                <a:moveTo>
                  <a:pt x="6" y="1263"/>
                </a:moveTo>
                <a:lnTo>
                  <a:pt x="6" y="1299"/>
                </a:lnTo>
                <a:lnTo>
                  <a:pt x="0" y="1299"/>
                </a:lnTo>
                <a:lnTo>
                  <a:pt x="0" y="1263"/>
                </a:lnTo>
                <a:lnTo>
                  <a:pt x="6" y="1263"/>
                </a:lnTo>
                <a:close/>
                <a:moveTo>
                  <a:pt x="6" y="1323"/>
                </a:moveTo>
                <a:lnTo>
                  <a:pt x="6" y="1359"/>
                </a:lnTo>
                <a:lnTo>
                  <a:pt x="0" y="1359"/>
                </a:lnTo>
                <a:lnTo>
                  <a:pt x="0" y="1323"/>
                </a:lnTo>
                <a:lnTo>
                  <a:pt x="6" y="1323"/>
                </a:lnTo>
                <a:close/>
                <a:moveTo>
                  <a:pt x="6" y="1383"/>
                </a:moveTo>
                <a:lnTo>
                  <a:pt x="6" y="1419"/>
                </a:lnTo>
                <a:lnTo>
                  <a:pt x="0" y="1419"/>
                </a:lnTo>
                <a:lnTo>
                  <a:pt x="0" y="1383"/>
                </a:lnTo>
                <a:lnTo>
                  <a:pt x="6" y="1383"/>
                </a:lnTo>
                <a:close/>
                <a:moveTo>
                  <a:pt x="6" y="1443"/>
                </a:moveTo>
                <a:lnTo>
                  <a:pt x="6" y="1479"/>
                </a:lnTo>
                <a:lnTo>
                  <a:pt x="0" y="1479"/>
                </a:lnTo>
                <a:lnTo>
                  <a:pt x="0" y="1443"/>
                </a:lnTo>
                <a:lnTo>
                  <a:pt x="6" y="1443"/>
                </a:lnTo>
                <a:close/>
                <a:moveTo>
                  <a:pt x="6" y="1503"/>
                </a:moveTo>
                <a:lnTo>
                  <a:pt x="6" y="1540"/>
                </a:lnTo>
                <a:lnTo>
                  <a:pt x="0" y="1540"/>
                </a:lnTo>
                <a:lnTo>
                  <a:pt x="0" y="1503"/>
                </a:lnTo>
                <a:lnTo>
                  <a:pt x="6" y="1503"/>
                </a:lnTo>
                <a:close/>
                <a:moveTo>
                  <a:pt x="6" y="1564"/>
                </a:moveTo>
                <a:lnTo>
                  <a:pt x="6" y="1591"/>
                </a:lnTo>
                <a:lnTo>
                  <a:pt x="0" y="1591"/>
                </a:lnTo>
                <a:lnTo>
                  <a:pt x="0" y="1564"/>
                </a:lnTo>
                <a:lnTo>
                  <a:pt x="6" y="1564"/>
                </a:lnTo>
                <a:close/>
              </a:path>
            </a:pathLst>
          </a:custGeom>
          <a:solidFill>
            <a:srgbClr val="FDFDFF"/>
          </a:solidFill>
          <a:ln w="1588" cap="flat">
            <a:solidFill>
              <a:srgbClr val="FDFDFF"/>
            </a:solidFill>
            <a:prstDash val="solid"/>
            <a:bevel/>
            <a:headEnd/>
            <a:tailEnd/>
          </a:ln>
        </p:spPr>
        <p:txBody>
          <a:bodyPr vert="horz" wrap="square" lIns="137160" tIns="68580" rIns="137160" bIns="68580" numCol="1" anchor="t" anchorCtr="0" compatLnSpc="1">
            <a:prstTxWarp prst="textNoShape">
              <a:avLst/>
            </a:prstTxWarp>
          </a:bodyPr>
          <a:lstStyle/>
          <a:p>
            <a:endParaRPr lang="en-US" sz="2700"/>
          </a:p>
        </p:txBody>
      </p:sp>
      <p:sp>
        <p:nvSpPr>
          <p:cNvPr id="16" name="Freeform 12"/>
          <p:cNvSpPr>
            <a:spLocks noEditPoints="1"/>
          </p:cNvSpPr>
          <p:nvPr/>
        </p:nvSpPr>
        <p:spPr bwMode="auto">
          <a:xfrm flipH="1" flipV="1">
            <a:off x="13273921" y="5003838"/>
            <a:ext cx="1721645" cy="45719"/>
          </a:xfrm>
          <a:custGeom>
            <a:avLst/>
            <a:gdLst>
              <a:gd name="T0" fmla="*/ 0 w 645"/>
              <a:gd name="T1" fmla="*/ 194 h 200"/>
              <a:gd name="T2" fmla="*/ 34 w 645"/>
              <a:gd name="T3" fmla="*/ 183 h 200"/>
              <a:gd name="T4" fmla="*/ 36 w 645"/>
              <a:gd name="T5" fmla="*/ 189 h 200"/>
              <a:gd name="T6" fmla="*/ 1 w 645"/>
              <a:gd name="T7" fmla="*/ 200 h 200"/>
              <a:gd name="T8" fmla="*/ 0 w 645"/>
              <a:gd name="T9" fmla="*/ 194 h 200"/>
              <a:gd name="T10" fmla="*/ 57 w 645"/>
              <a:gd name="T11" fmla="*/ 176 h 200"/>
              <a:gd name="T12" fmla="*/ 92 w 645"/>
              <a:gd name="T13" fmla="*/ 166 h 200"/>
              <a:gd name="T14" fmla="*/ 94 w 645"/>
              <a:gd name="T15" fmla="*/ 172 h 200"/>
              <a:gd name="T16" fmla="*/ 59 w 645"/>
              <a:gd name="T17" fmla="*/ 182 h 200"/>
              <a:gd name="T18" fmla="*/ 57 w 645"/>
              <a:gd name="T19" fmla="*/ 176 h 200"/>
              <a:gd name="T20" fmla="*/ 115 w 645"/>
              <a:gd name="T21" fmla="*/ 159 h 200"/>
              <a:gd name="T22" fmla="*/ 149 w 645"/>
              <a:gd name="T23" fmla="*/ 149 h 200"/>
              <a:gd name="T24" fmla="*/ 151 w 645"/>
              <a:gd name="T25" fmla="*/ 155 h 200"/>
              <a:gd name="T26" fmla="*/ 116 w 645"/>
              <a:gd name="T27" fmla="*/ 165 h 200"/>
              <a:gd name="T28" fmla="*/ 115 w 645"/>
              <a:gd name="T29" fmla="*/ 159 h 200"/>
              <a:gd name="T30" fmla="*/ 172 w 645"/>
              <a:gd name="T31" fmla="*/ 142 h 200"/>
              <a:gd name="T32" fmla="*/ 207 w 645"/>
              <a:gd name="T33" fmla="*/ 132 h 200"/>
              <a:gd name="T34" fmla="*/ 208 w 645"/>
              <a:gd name="T35" fmla="*/ 137 h 200"/>
              <a:gd name="T36" fmla="*/ 174 w 645"/>
              <a:gd name="T37" fmla="*/ 148 h 200"/>
              <a:gd name="T38" fmla="*/ 172 w 645"/>
              <a:gd name="T39" fmla="*/ 142 h 200"/>
              <a:gd name="T40" fmla="*/ 230 w 645"/>
              <a:gd name="T41" fmla="*/ 125 h 200"/>
              <a:gd name="T42" fmla="*/ 264 w 645"/>
              <a:gd name="T43" fmla="*/ 114 h 200"/>
              <a:gd name="T44" fmla="*/ 266 w 645"/>
              <a:gd name="T45" fmla="*/ 120 h 200"/>
              <a:gd name="T46" fmla="*/ 231 w 645"/>
              <a:gd name="T47" fmla="*/ 130 h 200"/>
              <a:gd name="T48" fmla="*/ 230 w 645"/>
              <a:gd name="T49" fmla="*/ 125 h 200"/>
              <a:gd name="T50" fmla="*/ 287 w 645"/>
              <a:gd name="T51" fmla="*/ 107 h 200"/>
              <a:gd name="T52" fmla="*/ 322 w 645"/>
              <a:gd name="T53" fmla="*/ 97 h 200"/>
              <a:gd name="T54" fmla="*/ 323 w 645"/>
              <a:gd name="T55" fmla="*/ 103 h 200"/>
              <a:gd name="T56" fmla="*/ 289 w 645"/>
              <a:gd name="T57" fmla="*/ 113 h 200"/>
              <a:gd name="T58" fmla="*/ 287 w 645"/>
              <a:gd name="T59" fmla="*/ 107 h 200"/>
              <a:gd name="T60" fmla="*/ 345 w 645"/>
              <a:gd name="T61" fmla="*/ 90 h 200"/>
              <a:gd name="T62" fmla="*/ 379 w 645"/>
              <a:gd name="T63" fmla="*/ 80 h 200"/>
              <a:gd name="T64" fmla="*/ 381 w 645"/>
              <a:gd name="T65" fmla="*/ 85 h 200"/>
              <a:gd name="T66" fmla="*/ 346 w 645"/>
              <a:gd name="T67" fmla="*/ 96 h 200"/>
              <a:gd name="T68" fmla="*/ 345 w 645"/>
              <a:gd name="T69" fmla="*/ 90 h 200"/>
              <a:gd name="T70" fmla="*/ 402 w 645"/>
              <a:gd name="T71" fmla="*/ 73 h 200"/>
              <a:gd name="T72" fmla="*/ 437 w 645"/>
              <a:gd name="T73" fmla="*/ 62 h 200"/>
              <a:gd name="T74" fmla="*/ 438 w 645"/>
              <a:gd name="T75" fmla="*/ 68 h 200"/>
              <a:gd name="T76" fmla="*/ 404 w 645"/>
              <a:gd name="T77" fmla="*/ 79 h 200"/>
              <a:gd name="T78" fmla="*/ 402 w 645"/>
              <a:gd name="T79" fmla="*/ 73 h 200"/>
              <a:gd name="T80" fmla="*/ 460 w 645"/>
              <a:gd name="T81" fmla="*/ 55 h 200"/>
              <a:gd name="T82" fmla="*/ 494 w 645"/>
              <a:gd name="T83" fmla="*/ 45 h 200"/>
              <a:gd name="T84" fmla="*/ 496 w 645"/>
              <a:gd name="T85" fmla="*/ 51 h 200"/>
              <a:gd name="T86" fmla="*/ 462 w 645"/>
              <a:gd name="T87" fmla="*/ 61 h 200"/>
              <a:gd name="T88" fmla="*/ 460 w 645"/>
              <a:gd name="T89" fmla="*/ 55 h 200"/>
              <a:gd name="T90" fmla="*/ 517 w 645"/>
              <a:gd name="T91" fmla="*/ 38 h 200"/>
              <a:gd name="T92" fmla="*/ 552 w 645"/>
              <a:gd name="T93" fmla="*/ 28 h 200"/>
              <a:gd name="T94" fmla="*/ 553 w 645"/>
              <a:gd name="T95" fmla="*/ 34 h 200"/>
              <a:gd name="T96" fmla="*/ 519 w 645"/>
              <a:gd name="T97" fmla="*/ 44 h 200"/>
              <a:gd name="T98" fmla="*/ 517 w 645"/>
              <a:gd name="T99" fmla="*/ 38 h 200"/>
              <a:gd name="T100" fmla="*/ 575 w 645"/>
              <a:gd name="T101" fmla="*/ 21 h 200"/>
              <a:gd name="T102" fmla="*/ 609 w 645"/>
              <a:gd name="T103" fmla="*/ 11 h 200"/>
              <a:gd name="T104" fmla="*/ 611 w 645"/>
              <a:gd name="T105" fmla="*/ 16 h 200"/>
              <a:gd name="T106" fmla="*/ 576 w 645"/>
              <a:gd name="T107" fmla="*/ 27 h 200"/>
              <a:gd name="T108" fmla="*/ 575 w 645"/>
              <a:gd name="T109" fmla="*/ 21 h 200"/>
              <a:gd name="T110" fmla="*/ 632 w 645"/>
              <a:gd name="T111" fmla="*/ 4 h 200"/>
              <a:gd name="T112" fmla="*/ 644 w 645"/>
              <a:gd name="T113" fmla="*/ 0 h 200"/>
              <a:gd name="T114" fmla="*/ 645 w 645"/>
              <a:gd name="T115" fmla="*/ 6 h 200"/>
              <a:gd name="T116" fmla="*/ 634 w 645"/>
              <a:gd name="T117" fmla="*/ 9 h 200"/>
              <a:gd name="T118" fmla="*/ 632 w 645"/>
              <a:gd name="T119"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5" h="200">
                <a:moveTo>
                  <a:pt x="0" y="194"/>
                </a:moveTo>
                <a:lnTo>
                  <a:pt x="34" y="183"/>
                </a:lnTo>
                <a:lnTo>
                  <a:pt x="36" y="189"/>
                </a:lnTo>
                <a:lnTo>
                  <a:pt x="1" y="200"/>
                </a:lnTo>
                <a:lnTo>
                  <a:pt x="0" y="194"/>
                </a:lnTo>
                <a:close/>
                <a:moveTo>
                  <a:pt x="57" y="176"/>
                </a:moveTo>
                <a:lnTo>
                  <a:pt x="92" y="166"/>
                </a:lnTo>
                <a:lnTo>
                  <a:pt x="94" y="172"/>
                </a:lnTo>
                <a:lnTo>
                  <a:pt x="59" y="182"/>
                </a:lnTo>
                <a:lnTo>
                  <a:pt x="57" y="176"/>
                </a:lnTo>
                <a:close/>
                <a:moveTo>
                  <a:pt x="115" y="159"/>
                </a:moveTo>
                <a:lnTo>
                  <a:pt x="149" y="149"/>
                </a:lnTo>
                <a:lnTo>
                  <a:pt x="151" y="155"/>
                </a:lnTo>
                <a:lnTo>
                  <a:pt x="116" y="165"/>
                </a:lnTo>
                <a:lnTo>
                  <a:pt x="115" y="159"/>
                </a:lnTo>
                <a:close/>
                <a:moveTo>
                  <a:pt x="172" y="142"/>
                </a:moveTo>
                <a:lnTo>
                  <a:pt x="207" y="132"/>
                </a:lnTo>
                <a:lnTo>
                  <a:pt x="208" y="137"/>
                </a:lnTo>
                <a:lnTo>
                  <a:pt x="174" y="148"/>
                </a:lnTo>
                <a:lnTo>
                  <a:pt x="172" y="142"/>
                </a:lnTo>
                <a:close/>
                <a:moveTo>
                  <a:pt x="230" y="125"/>
                </a:moveTo>
                <a:lnTo>
                  <a:pt x="264" y="114"/>
                </a:lnTo>
                <a:lnTo>
                  <a:pt x="266" y="120"/>
                </a:lnTo>
                <a:lnTo>
                  <a:pt x="231" y="130"/>
                </a:lnTo>
                <a:lnTo>
                  <a:pt x="230" y="125"/>
                </a:lnTo>
                <a:close/>
                <a:moveTo>
                  <a:pt x="287" y="107"/>
                </a:moveTo>
                <a:lnTo>
                  <a:pt x="322" y="97"/>
                </a:lnTo>
                <a:lnTo>
                  <a:pt x="323" y="103"/>
                </a:lnTo>
                <a:lnTo>
                  <a:pt x="289" y="113"/>
                </a:lnTo>
                <a:lnTo>
                  <a:pt x="287" y="107"/>
                </a:lnTo>
                <a:close/>
                <a:moveTo>
                  <a:pt x="345" y="90"/>
                </a:moveTo>
                <a:lnTo>
                  <a:pt x="379" y="80"/>
                </a:lnTo>
                <a:lnTo>
                  <a:pt x="381" y="85"/>
                </a:lnTo>
                <a:lnTo>
                  <a:pt x="346" y="96"/>
                </a:lnTo>
                <a:lnTo>
                  <a:pt x="345" y="90"/>
                </a:lnTo>
                <a:close/>
                <a:moveTo>
                  <a:pt x="402" y="73"/>
                </a:moveTo>
                <a:lnTo>
                  <a:pt x="437" y="62"/>
                </a:lnTo>
                <a:lnTo>
                  <a:pt x="438" y="68"/>
                </a:lnTo>
                <a:lnTo>
                  <a:pt x="404" y="79"/>
                </a:lnTo>
                <a:lnTo>
                  <a:pt x="402" y="73"/>
                </a:lnTo>
                <a:close/>
                <a:moveTo>
                  <a:pt x="460" y="55"/>
                </a:moveTo>
                <a:lnTo>
                  <a:pt x="494" y="45"/>
                </a:lnTo>
                <a:lnTo>
                  <a:pt x="496" y="51"/>
                </a:lnTo>
                <a:lnTo>
                  <a:pt x="462" y="61"/>
                </a:lnTo>
                <a:lnTo>
                  <a:pt x="460" y="55"/>
                </a:lnTo>
                <a:close/>
                <a:moveTo>
                  <a:pt x="517" y="38"/>
                </a:moveTo>
                <a:lnTo>
                  <a:pt x="552" y="28"/>
                </a:lnTo>
                <a:lnTo>
                  <a:pt x="553" y="34"/>
                </a:lnTo>
                <a:lnTo>
                  <a:pt x="519" y="44"/>
                </a:lnTo>
                <a:lnTo>
                  <a:pt x="517" y="38"/>
                </a:lnTo>
                <a:close/>
                <a:moveTo>
                  <a:pt x="575" y="21"/>
                </a:moveTo>
                <a:lnTo>
                  <a:pt x="609" y="11"/>
                </a:lnTo>
                <a:lnTo>
                  <a:pt x="611" y="16"/>
                </a:lnTo>
                <a:lnTo>
                  <a:pt x="576" y="27"/>
                </a:lnTo>
                <a:lnTo>
                  <a:pt x="575" y="21"/>
                </a:lnTo>
                <a:close/>
                <a:moveTo>
                  <a:pt x="632" y="4"/>
                </a:moveTo>
                <a:lnTo>
                  <a:pt x="644" y="0"/>
                </a:lnTo>
                <a:lnTo>
                  <a:pt x="645" y="6"/>
                </a:lnTo>
                <a:lnTo>
                  <a:pt x="634" y="9"/>
                </a:lnTo>
                <a:lnTo>
                  <a:pt x="632" y="4"/>
                </a:lnTo>
                <a:close/>
              </a:path>
            </a:pathLst>
          </a:custGeom>
          <a:solidFill>
            <a:srgbClr val="FDFDFF"/>
          </a:solidFill>
          <a:ln w="1588" cap="flat">
            <a:solidFill>
              <a:srgbClr val="FDFDFF"/>
            </a:solidFill>
            <a:prstDash val="solid"/>
            <a:bevel/>
            <a:headEnd/>
            <a:tailEnd/>
          </a:ln>
        </p:spPr>
        <p:txBody>
          <a:bodyPr vert="horz" wrap="square" lIns="137160" tIns="68580" rIns="137160" bIns="68580" numCol="1" anchor="t" anchorCtr="0" compatLnSpc="1">
            <a:prstTxWarp prst="textNoShape">
              <a:avLst/>
            </a:prstTxWarp>
          </a:bodyPr>
          <a:lstStyle/>
          <a:p>
            <a:endParaRPr lang="en-US" sz="2700"/>
          </a:p>
        </p:txBody>
      </p:sp>
      <p:sp>
        <p:nvSpPr>
          <p:cNvPr id="37" name="Line 14"/>
          <p:cNvSpPr>
            <a:spLocks noChangeShapeType="1"/>
          </p:cNvSpPr>
          <p:nvPr/>
        </p:nvSpPr>
        <p:spPr bwMode="auto">
          <a:xfrm>
            <a:off x="13242966" y="1251461"/>
            <a:ext cx="1724525" cy="3679038"/>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38" name="Line 15"/>
          <p:cNvSpPr>
            <a:spLocks noChangeShapeType="1"/>
          </p:cNvSpPr>
          <p:nvPr/>
        </p:nvSpPr>
        <p:spPr bwMode="auto">
          <a:xfrm flipH="1">
            <a:off x="11443931" y="1268132"/>
            <a:ext cx="1840730" cy="3690941"/>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endParaRPr lang="en-US" sz="2700"/>
          </a:p>
        </p:txBody>
      </p:sp>
      <p:grpSp>
        <p:nvGrpSpPr>
          <p:cNvPr id="39" name="Group 19"/>
          <p:cNvGrpSpPr>
            <a:grpSpLocks/>
          </p:cNvGrpSpPr>
          <p:nvPr/>
        </p:nvGrpSpPr>
        <p:grpSpPr bwMode="auto">
          <a:xfrm>
            <a:off x="13071605" y="634722"/>
            <a:ext cx="257177" cy="661990"/>
            <a:chOff x="5555" y="554"/>
            <a:chExt cx="108" cy="278"/>
          </a:xfrm>
        </p:grpSpPr>
        <p:sp>
          <p:nvSpPr>
            <p:cNvPr id="54" name="Oval 16"/>
            <p:cNvSpPr>
              <a:spLocks noChangeArrowheads="1"/>
            </p:cNvSpPr>
            <p:nvPr/>
          </p:nvSpPr>
          <p:spPr bwMode="auto">
            <a:xfrm>
              <a:off x="5627" y="808"/>
              <a:ext cx="25"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55" name="Oval 17"/>
            <p:cNvSpPr>
              <a:spLocks noChangeArrowheads="1"/>
            </p:cNvSpPr>
            <p:nvPr/>
          </p:nvSpPr>
          <p:spPr bwMode="auto">
            <a:xfrm>
              <a:off x="5627" y="808"/>
              <a:ext cx="25"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6" name="Rectangle 18"/>
            <p:cNvSpPr>
              <a:spLocks noChangeArrowheads="1"/>
            </p:cNvSpPr>
            <p:nvPr/>
          </p:nvSpPr>
          <p:spPr bwMode="auto">
            <a:xfrm>
              <a:off x="5555" y="554"/>
              <a:ext cx="1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71600"/>
              <a:r>
                <a:rPr lang="en-US" altLang="en-US" sz="3600" b="1" dirty="0">
                  <a:solidFill>
                    <a:srgbClr val="FFFF00"/>
                  </a:solidFill>
                  <a:latin typeface="Times New Roman" panose="02020603050405020304" pitchFamily="18" charset="0"/>
                </a:rPr>
                <a:t>S</a:t>
              </a:r>
              <a:endParaRPr lang="en-US" altLang="en-US" sz="3600" dirty="0">
                <a:solidFill>
                  <a:srgbClr val="FFFF00"/>
                </a:solidFill>
              </a:endParaRPr>
            </a:p>
          </p:txBody>
        </p:sp>
      </p:grpSp>
      <p:grpSp>
        <p:nvGrpSpPr>
          <p:cNvPr id="40" name="Group 23"/>
          <p:cNvGrpSpPr>
            <a:grpSpLocks/>
          </p:cNvGrpSpPr>
          <p:nvPr/>
        </p:nvGrpSpPr>
        <p:grpSpPr bwMode="auto">
          <a:xfrm>
            <a:off x="13242977" y="5020980"/>
            <a:ext cx="361950" cy="554832"/>
            <a:chOff x="5627" y="2396"/>
            <a:chExt cx="152" cy="233"/>
          </a:xfrm>
        </p:grpSpPr>
        <p:sp>
          <p:nvSpPr>
            <p:cNvPr id="51" name="Oval 20"/>
            <p:cNvSpPr>
              <a:spLocks noChangeArrowheads="1"/>
            </p:cNvSpPr>
            <p:nvPr/>
          </p:nvSpPr>
          <p:spPr bwMode="auto">
            <a:xfrm>
              <a:off x="5627" y="2399"/>
              <a:ext cx="25"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52" name="Oval 21"/>
            <p:cNvSpPr>
              <a:spLocks noChangeArrowheads="1"/>
            </p:cNvSpPr>
            <p:nvPr/>
          </p:nvSpPr>
          <p:spPr bwMode="auto">
            <a:xfrm>
              <a:off x="5627" y="2399"/>
              <a:ext cx="25"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3" name="Rectangle 22"/>
            <p:cNvSpPr>
              <a:spLocks noChangeArrowheads="1"/>
            </p:cNvSpPr>
            <p:nvPr/>
          </p:nvSpPr>
          <p:spPr bwMode="auto">
            <a:xfrm>
              <a:off x="5639" y="2396"/>
              <a:ext cx="1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71600"/>
              <a:r>
                <a:rPr lang="en-US" altLang="en-US" sz="3600" dirty="0">
                  <a:solidFill>
                    <a:srgbClr val="FFFF00"/>
                  </a:solidFill>
                  <a:latin typeface="Times New Roman" panose="02020603050405020304" pitchFamily="18" charset="0"/>
                </a:rPr>
                <a:t>O</a:t>
              </a:r>
              <a:endParaRPr lang="en-US" altLang="en-US" sz="3600" dirty="0">
                <a:solidFill>
                  <a:srgbClr val="FFFF00"/>
                </a:solidFill>
              </a:endParaRPr>
            </a:p>
          </p:txBody>
        </p:sp>
      </p:grpSp>
      <p:grpSp>
        <p:nvGrpSpPr>
          <p:cNvPr id="42" name="Group 30"/>
          <p:cNvGrpSpPr>
            <a:grpSpLocks/>
          </p:cNvGrpSpPr>
          <p:nvPr/>
        </p:nvGrpSpPr>
        <p:grpSpPr bwMode="auto">
          <a:xfrm>
            <a:off x="14995566" y="4918589"/>
            <a:ext cx="57150" cy="57150"/>
            <a:chOff x="6363" y="2353"/>
            <a:chExt cx="24" cy="24"/>
          </a:xfrm>
        </p:grpSpPr>
        <p:sp>
          <p:nvSpPr>
            <p:cNvPr id="46" name="Oval 28"/>
            <p:cNvSpPr>
              <a:spLocks noChangeArrowheads="1"/>
            </p:cNvSpPr>
            <p:nvPr/>
          </p:nvSpPr>
          <p:spPr bwMode="auto">
            <a:xfrm>
              <a:off x="6363" y="2353"/>
              <a:ext cx="24" cy="24"/>
            </a:xfrm>
            <a:prstGeom prst="ellipse">
              <a:avLst/>
            </a:prstGeom>
            <a:solidFill>
              <a:srgbClr val="D56A00"/>
            </a:solidFill>
            <a:ln w="0">
              <a:solidFill>
                <a:srgbClr val="000000"/>
              </a:solidFill>
              <a:prstDash val="solid"/>
              <a:round/>
              <a:headEnd/>
              <a:tailEnd/>
            </a:ln>
          </p:spPr>
          <p:txBody>
            <a:bodyPr vert="horz" wrap="square" lIns="137160" tIns="68580" rIns="137160" bIns="68580" numCol="1" anchor="t" anchorCtr="0" compatLnSpc="1">
              <a:prstTxWarp prst="textNoShape">
                <a:avLst/>
              </a:prstTxWarp>
            </a:bodyPr>
            <a:lstStyle/>
            <a:p>
              <a:endParaRPr lang="en-US" sz="2700"/>
            </a:p>
          </p:txBody>
        </p:sp>
        <p:sp>
          <p:nvSpPr>
            <p:cNvPr id="47" name="Oval 29"/>
            <p:cNvSpPr>
              <a:spLocks noChangeArrowheads="1"/>
            </p:cNvSpPr>
            <p:nvPr/>
          </p:nvSpPr>
          <p:spPr bwMode="auto">
            <a:xfrm>
              <a:off x="6363" y="2353"/>
              <a:ext cx="24"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grpSp>
      <p:sp>
        <p:nvSpPr>
          <p:cNvPr id="61" name="TextBox 60"/>
          <p:cNvSpPr txBox="1"/>
          <p:nvPr/>
        </p:nvSpPr>
        <p:spPr>
          <a:xfrm>
            <a:off x="14900426" y="4850075"/>
            <a:ext cx="510494" cy="646331"/>
          </a:xfrm>
          <a:prstGeom prst="rect">
            <a:avLst/>
          </a:prstGeom>
          <a:noFill/>
        </p:spPr>
        <p:txBody>
          <a:bodyPr wrap="square" rtlCol="0">
            <a:spAutoFit/>
          </a:bodyPr>
          <a:lstStyle/>
          <a:p>
            <a:r>
              <a:rPr lang="en-US" sz="3600" b="1" dirty="0">
                <a:solidFill>
                  <a:srgbClr val="FFFF00"/>
                </a:solidFill>
              </a:rPr>
              <a:t>B</a:t>
            </a:r>
          </a:p>
        </p:txBody>
      </p:sp>
      <p:sp>
        <p:nvSpPr>
          <p:cNvPr id="73" name="TextBox 3"/>
          <p:cNvSpPr txBox="1">
            <a:spLocks noChangeArrowheads="1"/>
          </p:cNvSpPr>
          <p:nvPr/>
        </p:nvSpPr>
        <p:spPr bwMode="auto">
          <a:xfrm>
            <a:off x="14795539" y="2192000"/>
            <a:ext cx="26931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Đường sinh</a:t>
            </a:r>
            <a:endParaRPr lang="en-US" altLang="en-US" sz="3000" b="1" dirty="0">
              <a:solidFill>
                <a:srgbClr val="FFFF00"/>
              </a:solidFill>
            </a:endParaRPr>
          </a:p>
        </p:txBody>
      </p:sp>
      <p:sp>
        <p:nvSpPr>
          <p:cNvPr id="74" name="TextBox 4"/>
          <p:cNvSpPr txBox="1">
            <a:spLocks noChangeArrowheads="1"/>
          </p:cNvSpPr>
          <p:nvPr/>
        </p:nvSpPr>
        <p:spPr bwMode="auto">
          <a:xfrm>
            <a:off x="14325600" y="6549653"/>
            <a:ext cx="14501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Đáy </a:t>
            </a:r>
            <a:endParaRPr lang="en-US" altLang="en-US" sz="3000" b="1" dirty="0">
              <a:solidFill>
                <a:srgbClr val="FFFF00"/>
              </a:solidFill>
            </a:endParaRPr>
          </a:p>
        </p:txBody>
      </p:sp>
      <p:sp>
        <p:nvSpPr>
          <p:cNvPr id="75" name="Line 40"/>
          <p:cNvSpPr>
            <a:spLocks noChangeShapeType="1"/>
          </p:cNvSpPr>
          <p:nvPr/>
        </p:nvSpPr>
        <p:spPr bwMode="auto">
          <a:xfrm flipV="1">
            <a:off x="14104977" y="2820887"/>
            <a:ext cx="1090613" cy="188118"/>
          </a:xfrm>
          <a:prstGeom prst="line">
            <a:avLst/>
          </a:prstGeom>
          <a:noFill/>
          <a:ln w="127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6" name="Freeform 43"/>
          <p:cNvSpPr>
            <a:spLocks/>
          </p:cNvSpPr>
          <p:nvPr/>
        </p:nvSpPr>
        <p:spPr bwMode="auto">
          <a:xfrm>
            <a:off x="13303781" y="1168371"/>
            <a:ext cx="1195388" cy="1197768"/>
          </a:xfrm>
          <a:custGeom>
            <a:avLst/>
            <a:gdLst>
              <a:gd name="T0" fmla="*/ 0 w 192"/>
              <a:gd name="T1" fmla="*/ 2147483646 h 144"/>
              <a:gd name="T2" fmla="*/ 2147483646 w 192"/>
              <a:gd name="T3" fmla="*/ 2147483646 h 144"/>
              <a:gd name="T4" fmla="*/ 2147483646 w 192"/>
              <a:gd name="T5" fmla="*/ 0 h 144"/>
              <a:gd name="T6" fmla="*/ 0 60000 65536"/>
              <a:gd name="T7" fmla="*/ 0 60000 65536"/>
              <a:gd name="T8" fmla="*/ 0 60000 65536"/>
            </a:gdLst>
            <a:ahLst/>
            <a:cxnLst>
              <a:cxn ang="T6">
                <a:pos x="T0" y="T1"/>
              </a:cxn>
              <a:cxn ang="T7">
                <a:pos x="T2" y="T3"/>
              </a:cxn>
              <a:cxn ang="T8">
                <a:pos x="T4" y="T5"/>
              </a:cxn>
            </a:cxnLst>
            <a:rect l="0" t="0" r="r" b="b"/>
            <a:pathLst>
              <a:path w="192" h="144">
                <a:moveTo>
                  <a:pt x="0" y="144"/>
                </a:moveTo>
                <a:cubicBezTo>
                  <a:pt x="32" y="132"/>
                  <a:pt x="64" y="120"/>
                  <a:pt x="96" y="96"/>
                </a:cubicBezTo>
                <a:cubicBezTo>
                  <a:pt x="128" y="72"/>
                  <a:pt x="160" y="36"/>
                  <a:pt x="192" y="0"/>
                </a:cubicBezTo>
              </a:path>
            </a:pathLst>
          </a:custGeom>
          <a:noFill/>
          <a:ln w="19050">
            <a:solidFill>
              <a:srgbClr val="FFFF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7" name="Line 46"/>
          <p:cNvSpPr>
            <a:spLocks noChangeShapeType="1"/>
          </p:cNvSpPr>
          <p:nvPr/>
        </p:nvSpPr>
        <p:spPr bwMode="auto">
          <a:xfrm>
            <a:off x="13821203" y="5571854"/>
            <a:ext cx="768002" cy="95946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 name="TextBox 2"/>
          <p:cNvSpPr txBox="1">
            <a:spLocks noChangeArrowheads="1"/>
          </p:cNvSpPr>
          <p:nvPr/>
        </p:nvSpPr>
        <p:spPr bwMode="auto">
          <a:xfrm>
            <a:off x="13642864" y="735020"/>
            <a:ext cx="24688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Đường cao</a:t>
            </a:r>
            <a:endParaRPr lang="en-US" altLang="en-US" sz="3000" b="1" dirty="0">
              <a:solidFill>
                <a:srgbClr val="FFFF00"/>
              </a:solidFill>
            </a:endParaRPr>
          </a:p>
        </p:txBody>
      </p:sp>
      <p:cxnSp>
        <p:nvCxnSpPr>
          <p:cNvPr id="63" name="Straight Arrow Connector 62"/>
          <p:cNvCxnSpPr>
            <a:cxnSpLocks/>
            <a:stCxn id="16" idx="27"/>
          </p:cNvCxnSpPr>
          <p:nvPr/>
        </p:nvCxnSpPr>
        <p:spPr>
          <a:xfrm flipH="1">
            <a:off x="12343451" y="5026012"/>
            <a:ext cx="1789958" cy="152364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1118225" y="6549653"/>
            <a:ext cx="2524641" cy="553998"/>
          </a:xfrm>
          <a:prstGeom prst="rect">
            <a:avLst/>
          </a:prstGeom>
          <a:noFill/>
        </p:spPr>
        <p:txBody>
          <a:bodyPr wrap="square" rtlCol="0">
            <a:spAutoFit/>
          </a:bodyPr>
          <a:lstStyle/>
          <a:p>
            <a:r>
              <a:rPr lang="vi-VN" sz="3000" dirty="0">
                <a:solidFill>
                  <a:srgbClr val="FFFF00"/>
                </a:solidFill>
              </a:rPr>
              <a:t>Bán kính đáy</a:t>
            </a:r>
            <a:endParaRPr lang="en-US" sz="3000" dirty="0">
              <a:solidFill>
                <a:srgbClr val="FFFF00"/>
              </a:solidFill>
            </a:endParaRPr>
          </a:p>
        </p:txBody>
      </p:sp>
      <p:sp>
        <p:nvSpPr>
          <p:cNvPr id="3" name="TextBox 2"/>
          <p:cNvSpPr txBox="1"/>
          <p:nvPr/>
        </p:nvSpPr>
        <p:spPr>
          <a:xfrm>
            <a:off x="1670912" y="357722"/>
            <a:ext cx="5158049" cy="738664"/>
          </a:xfrm>
          <a:prstGeom prst="rect">
            <a:avLst/>
          </a:prstGeom>
          <a:noFill/>
        </p:spPr>
        <p:txBody>
          <a:bodyPr wrap="square" rtlCol="0">
            <a:spAutoFit/>
          </a:bodyPr>
          <a:lstStyle/>
          <a:p>
            <a:r>
              <a:rPr lang="en-US" altLang="en-US" sz="4200" b="1" dirty="0">
                <a:solidFill>
                  <a:srgbClr val="FFFF00"/>
                </a:solidFill>
                <a:latin typeface="Times New Roman" panose="02020603050405020304" pitchFamily="18" charset="0"/>
                <a:cs typeface="Times New Roman" panose="02020603050405020304" pitchFamily="18" charset="0"/>
              </a:rPr>
              <a:t>1</a:t>
            </a:r>
            <a:r>
              <a:rPr lang="vi-VN" altLang="en-US" sz="4200" b="1" dirty="0">
                <a:solidFill>
                  <a:srgbClr val="FFFF00"/>
                </a:solidFill>
                <a:latin typeface="Times New Roman" panose="02020603050405020304" pitchFamily="18" charset="0"/>
                <a:cs typeface="Times New Roman" panose="02020603050405020304" pitchFamily="18" charset="0"/>
              </a:rPr>
              <a:t>.</a:t>
            </a:r>
            <a:r>
              <a:rPr lang="en-US" altLang="en-US" sz="4200" b="1" dirty="0">
                <a:solidFill>
                  <a:srgbClr val="FFFF00"/>
                </a:solidFill>
                <a:latin typeface="Times New Roman" panose="02020603050405020304" pitchFamily="18" charset="0"/>
                <a:cs typeface="Times New Roman" panose="02020603050405020304" pitchFamily="18" charset="0"/>
              </a:rPr>
              <a:t> </a:t>
            </a:r>
            <a:r>
              <a:rPr lang="en-US" altLang="en-US" sz="4200" b="1" dirty="0" err="1">
                <a:solidFill>
                  <a:srgbClr val="FFFF00"/>
                </a:solidFill>
                <a:latin typeface="Times New Roman" panose="02020603050405020304" pitchFamily="18" charset="0"/>
                <a:cs typeface="Times New Roman" panose="02020603050405020304" pitchFamily="18" charset="0"/>
              </a:rPr>
              <a:t>Hình</a:t>
            </a:r>
            <a:r>
              <a:rPr lang="en-US" altLang="en-US" sz="4200" b="1" dirty="0">
                <a:solidFill>
                  <a:srgbClr val="FFFF00"/>
                </a:solidFill>
                <a:latin typeface="Times New Roman" panose="02020603050405020304" pitchFamily="18" charset="0"/>
                <a:cs typeface="Times New Roman" panose="02020603050405020304" pitchFamily="18" charset="0"/>
              </a:rPr>
              <a:t> </a:t>
            </a:r>
            <a:r>
              <a:rPr lang="en-US" altLang="en-US" sz="4200" b="1" dirty="0" err="1">
                <a:solidFill>
                  <a:srgbClr val="FFFF00"/>
                </a:solidFill>
                <a:latin typeface="Times New Roman" panose="02020603050405020304" pitchFamily="18" charset="0"/>
                <a:cs typeface="Times New Roman" panose="02020603050405020304" pitchFamily="18" charset="0"/>
              </a:rPr>
              <a:t>nón</a:t>
            </a:r>
            <a:r>
              <a:rPr lang="vi-VN" altLang="en-US" sz="4200" b="1" dirty="0">
                <a:solidFill>
                  <a:srgbClr val="FFFF00"/>
                </a:solidFill>
                <a:latin typeface="Times New Roman" panose="02020603050405020304" pitchFamily="18" charset="0"/>
                <a:cs typeface="Times New Roman" panose="02020603050405020304" pitchFamily="18" charset="0"/>
              </a:rPr>
              <a:t>.</a:t>
            </a:r>
            <a:r>
              <a:rPr lang="en-US" altLang="en-US" sz="4200" b="1" dirty="0">
                <a:solidFill>
                  <a:srgbClr val="FFFF00"/>
                </a:solidFill>
                <a:latin typeface="Times New Roman" panose="02020603050405020304" pitchFamily="18" charset="0"/>
                <a:cs typeface="Times New Roman" panose="02020603050405020304" pitchFamily="18" charset="0"/>
              </a:rPr>
              <a:t> </a:t>
            </a:r>
            <a:endParaRPr lang="en-US" sz="4200" dirty="0"/>
          </a:p>
        </p:txBody>
      </p:sp>
      <p:sp>
        <p:nvSpPr>
          <p:cNvPr id="43" name="Text Box 35">
            <a:extLst>
              <a:ext uri="{FF2B5EF4-FFF2-40B4-BE49-F238E27FC236}">
                <a16:creationId xmlns:a16="http://schemas.microsoft.com/office/drawing/2014/main" id="{F732868A-8153-491A-8809-725C76FB9ABA}"/>
              </a:ext>
            </a:extLst>
          </p:cNvPr>
          <p:cNvSpPr txBox="1">
            <a:spLocks noChangeArrowheads="1"/>
          </p:cNvSpPr>
          <p:nvPr/>
        </p:nvSpPr>
        <p:spPr bwMode="auto">
          <a:xfrm>
            <a:off x="744987" y="1066561"/>
            <a:ext cx="85453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spcBef>
                <a:spcPct val="50000"/>
              </a:spcBef>
              <a:buNone/>
            </a:pPr>
            <a:r>
              <a:rPr lang="en-US" altLang="en-US" sz="3600" dirty="0">
                <a:solidFill>
                  <a:schemeClr val="bg1"/>
                </a:solidFill>
                <a:latin typeface="Times New Roman" panose="02020603050405020304" pitchFamily="18" charset="0"/>
              </a:rPr>
              <a:t>Khi quay tam </a:t>
            </a:r>
            <a:r>
              <a:rPr lang="en-US" altLang="en-US" sz="3600" dirty="0" err="1">
                <a:solidFill>
                  <a:schemeClr val="bg1"/>
                </a:solidFill>
                <a:latin typeface="Times New Roman" panose="02020603050405020304" pitchFamily="18" charset="0"/>
              </a:rPr>
              <a:t>giác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vuông</a:t>
            </a:r>
            <a:r>
              <a:rPr lang="en-US" altLang="en-US" sz="3600" dirty="0">
                <a:solidFill>
                  <a:schemeClr val="bg1"/>
                </a:solidFill>
                <a:latin typeface="Times New Roman" panose="02020603050405020304" pitchFamily="18" charset="0"/>
              </a:rPr>
              <a:t> SOB </a:t>
            </a:r>
            <a:r>
              <a:rPr lang="en-US" altLang="en-US" sz="3600" dirty="0" err="1">
                <a:solidFill>
                  <a:schemeClr val="bg1"/>
                </a:solidFill>
                <a:latin typeface="Times New Roman" panose="02020603050405020304" pitchFamily="18" charset="0"/>
              </a:rPr>
              <a:t>một</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vòng</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quanh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cạnh</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góc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vuông</a:t>
            </a:r>
            <a:r>
              <a:rPr lang="en-US" altLang="en-US" sz="3600" dirty="0">
                <a:solidFill>
                  <a:schemeClr val="bg1"/>
                </a:solidFill>
                <a:latin typeface="Times New Roman" panose="02020603050405020304" pitchFamily="18" charset="0"/>
              </a:rPr>
              <a:t> SO </a:t>
            </a:r>
            <a:r>
              <a:rPr lang="en-US" altLang="en-US" sz="3600" dirty="0" err="1">
                <a:solidFill>
                  <a:schemeClr val="bg1"/>
                </a:solidFill>
                <a:latin typeface="Times New Roman" panose="02020603050405020304" pitchFamily="18" charset="0"/>
              </a:rPr>
              <a:t>cố</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định</a:t>
            </a:r>
            <a:r>
              <a:rPr lang="en-US" altLang="en-US" sz="3600" dirty="0">
                <a:solidFill>
                  <a:schemeClr val="bg1"/>
                </a:solidFill>
                <a:latin typeface="Times New Roman" panose="02020603050405020304" pitchFamily="18" charset="0"/>
              </a:rPr>
              <a:t> ta </a:t>
            </a:r>
            <a:r>
              <a:rPr lang="en-US" altLang="en-US" sz="3600" dirty="0" err="1">
                <a:solidFill>
                  <a:schemeClr val="bg1"/>
                </a:solidFill>
                <a:latin typeface="Times New Roman" panose="02020603050405020304" pitchFamily="18" charset="0"/>
              </a:rPr>
              <a:t>được</a:t>
            </a:r>
            <a:r>
              <a:rPr lang="en-US" altLang="en-US" sz="3600" dirty="0">
                <a:solidFill>
                  <a:schemeClr val="bg1"/>
                </a:solidFill>
                <a:latin typeface="Times New Roman" panose="02020603050405020304" pitchFamily="18" charset="0"/>
              </a:rPr>
              <a:t> </a:t>
            </a:r>
            <a:r>
              <a:rPr lang="en-US" altLang="en-US" sz="3600" dirty="0" err="1">
                <a:solidFill>
                  <a:schemeClr val="bg1"/>
                </a:solidFill>
                <a:latin typeface="Times New Roman" panose="02020603050405020304" pitchFamily="18" charset="0"/>
              </a:rPr>
              <a:t>một</a:t>
            </a:r>
            <a:r>
              <a:rPr lang="en-US" altLang="en-US" sz="3600" dirty="0">
                <a:solidFill>
                  <a:schemeClr val="bg1"/>
                </a:solidFill>
                <a:latin typeface="Times New Roman" panose="02020603050405020304" pitchFamily="18" charset="0"/>
              </a:rPr>
              <a:t> </a:t>
            </a:r>
            <a:r>
              <a:rPr lang="en-US" altLang="en-US" sz="3600" dirty="0" err="1">
                <a:solidFill>
                  <a:srgbClr val="FFFF00"/>
                </a:solidFill>
                <a:latin typeface="Times New Roman" panose="02020603050405020304" pitchFamily="18" charset="0"/>
              </a:rPr>
              <a:t>hình</a:t>
            </a:r>
            <a:r>
              <a:rPr lang="en-US" altLang="en-US" sz="3600" dirty="0">
                <a:solidFill>
                  <a:srgbClr val="FFFF00"/>
                </a:solidFill>
                <a:latin typeface="Times New Roman" panose="02020603050405020304" pitchFamily="18" charset="0"/>
              </a:rPr>
              <a:t> </a:t>
            </a:r>
            <a:r>
              <a:rPr lang="en-US" altLang="en-US" sz="3600" dirty="0" err="1">
                <a:solidFill>
                  <a:srgbClr val="FFFF00"/>
                </a:solidFill>
                <a:latin typeface="Times New Roman" panose="02020603050405020304" pitchFamily="18" charset="0"/>
              </a:rPr>
              <a:t>nón</a:t>
            </a:r>
            <a:endParaRPr lang="en-US" altLang="en-US" sz="3600" dirty="0">
              <a:solidFill>
                <a:srgbClr val="FFFF00"/>
              </a:solidFill>
              <a:latin typeface="Times New Roman" panose="02020603050405020304" pitchFamily="18" charset="0"/>
            </a:endParaRPr>
          </a:p>
        </p:txBody>
      </p:sp>
      <p:sp>
        <p:nvSpPr>
          <p:cNvPr id="44" name="TextBox 4">
            <a:extLst>
              <a:ext uri="{FF2B5EF4-FFF2-40B4-BE49-F238E27FC236}">
                <a16:creationId xmlns:a16="http://schemas.microsoft.com/office/drawing/2014/main" id="{FCBDB9A3-6D3A-4EC5-B5A1-A22EDA143333}"/>
              </a:ext>
            </a:extLst>
          </p:cNvPr>
          <p:cNvSpPr txBox="1">
            <a:spLocks noChangeArrowheads="1"/>
          </p:cNvSpPr>
          <p:nvPr/>
        </p:nvSpPr>
        <p:spPr bwMode="auto">
          <a:xfrm>
            <a:off x="10501640" y="362643"/>
            <a:ext cx="14501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000" b="1" dirty="0">
                <a:solidFill>
                  <a:srgbClr val="FFFF00"/>
                </a:solidFill>
              </a:rPr>
              <a:t>Đ</a:t>
            </a:r>
            <a:r>
              <a:rPr lang="en-US" altLang="en-US" sz="3000" b="1" dirty="0" err="1">
                <a:solidFill>
                  <a:srgbClr val="FFFF00"/>
                </a:solidFill>
              </a:rPr>
              <a:t>ỉnh</a:t>
            </a:r>
            <a:r>
              <a:rPr lang="vi-VN" altLang="en-US" sz="3000" b="1" dirty="0">
                <a:solidFill>
                  <a:srgbClr val="FFFF00"/>
                </a:solidFill>
              </a:rPr>
              <a:t> </a:t>
            </a:r>
            <a:endParaRPr lang="en-US" altLang="en-US" sz="3000" b="1" dirty="0">
              <a:solidFill>
                <a:srgbClr val="FFFF00"/>
              </a:solidFill>
            </a:endParaRPr>
          </a:p>
        </p:txBody>
      </p:sp>
      <p:sp>
        <p:nvSpPr>
          <p:cNvPr id="45" name="Line 46">
            <a:extLst>
              <a:ext uri="{FF2B5EF4-FFF2-40B4-BE49-F238E27FC236}">
                <a16:creationId xmlns:a16="http://schemas.microsoft.com/office/drawing/2014/main" id="{2E56DA70-E821-452C-80C4-9014A29D59E1}"/>
              </a:ext>
            </a:extLst>
          </p:cNvPr>
          <p:cNvSpPr>
            <a:spLocks noChangeShapeType="1"/>
          </p:cNvSpPr>
          <p:nvPr/>
        </p:nvSpPr>
        <p:spPr bwMode="auto">
          <a:xfrm>
            <a:off x="11691206" y="875973"/>
            <a:ext cx="1556524" cy="412445"/>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1" name="TextBox 40"/>
          <p:cNvSpPr txBox="1"/>
          <p:nvPr/>
        </p:nvSpPr>
        <p:spPr>
          <a:xfrm>
            <a:off x="13764482" y="4420564"/>
            <a:ext cx="1461981" cy="646331"/>
          </a:xfrm>
          <a:prstGeom prst="rect">
            <a:avLst/>
          </a:prstGeom>
          <a:noFill/>
        </p:spPr>
        <p:txBody>
          <a:bodyPr wrap="square" rtlCol="0">
            <a:spAutoFit/>
          </a:bodyPr>
          <a:lstStyle/>
          <a:p>
            <a:r>
              <a:rPr lang="vi-VN" sz="3600" b="1" dirty="0" smtClean="0">
                <a:solidFill>
                  <a:schemeClr val="bg1"/>
                </a:solidFill>
                <a:latin typeface="+mj-lt"/>
              </a:rPr>
              <a:t>r</a:t>
            </a:r>
            <a:endParaRPr lang="en-US" sz="3600" b="1" dirty="0">
              <a:solidFill>
                <a:schemeClr val="bg1"/>
              </a:solidFill>
              <a:latin typeface="+mj-lt"/>
            </a:endParaRPr>
          </a:p>
        </p:txBody>
      </p:sp>
      <p:sp>
        <p:nvSpPr>
          <p:cNvPr id="48" name="TextBox 47"/>
          <p:cNvSpPr txBox="1"/>
          <p:nvPr/>
        </p:nvSpPr>
        <p:spPr>
          <a:xfrm>
            <a:off x="14348352" y="3018125"/>
            <a:ext cx="1461981" cy="646331"/>
          </a:xfrm>
          <a:prstGeom prst="rect">
            <a:avLst/>
          </a:prstGeom>
          <a:noFill/>
        </p:spPr>
        <p:txBody>
          <a:bodyPr wrap="square" rtlCol="0">
            <a:spAutoFit/>
          </a:bodyPr>
          <a:lstStyle/>
          <a:p>
            <a:r>
              <a:rPr lang="vi-VN" sz="3600" b="1" dirty="0">
                <a:solidFill>
                  <a:schemeClr val="bg1"/>
                </a:solidFill>
                <a:latin typeface="Euclid Extra" panose="02050502000505020303" pitchFamily="18" charset="2"/>
                <a:cs typeface="MV Boli" panose="02000500030200090000" pitchFamily="2" charset="0"/>
              </a:rPr>
              <a:t>l</a:t>
            </a:r>
            <a:endParaRPr lang="en-US" sz="3600" b="1" dirty="0">
              <a:solidFill>
                <a:schemeClr val="bg1"/>
              </a:solidFill>
              <a:latin typeface="Euclid Extra" panose="02050502000505020303" pitchFamily="18" charset="2"/>
              <a:cs typeface="MV Boli" panose="02000500030200090000" pitchFamily="2" charset="0"/>
            </a:endParaRPr>
          </a:p>
        </p:txBody>
      </p:sp>
      <p:sp>
        <p:nvSpPr>
          <p:cNvPr id="49" name="TextBox 48"/>
          <p:cNvSpPr txBox="1"/>
          <p:nvPr/>
        </p:nvSpPr>
        <p:spPr>
          <a:xfrm>
            <a:off x="13238431" y="2999785"/>
            <a:ext cx="526052" cy="646331"/>
          </a:xfrm>
          <a:prstGeom prst="rect">
            <a:avLst/>
          </a:prstGeom>
          <a:noFill/>
        </p:spPr>
        <p:txBody>
          <a:bodyPr wrap="square" rtlCol="0">
            <a:spAutoFit/>
          </a:bodyPr>
          <a:lstStyle/>
          <a:p>
            <a:r>
              <a:rPr lang="vi-VN" sz="3600" b="1" dirty="0" smtClean="0">
                <a:solidFill>
                  <a:schemeClr val="bg1"/>
                </a:solidFill>
                <a:latin typeface="+mj-lt"/>
              </a:rPr>
              <a:t>h</a:t>
            </a:r>
            <a:endParaRPr lang="en-US" sz="3600" b="1" dirty="0">
              <a:solidFill>
                <a:schemeClr val="bg1"/>
              </a:solidFill>
              <a:latin typeface="+mj-lt"/>
            </a:endParaRPr>
          </a:p>
        </p:txBody>
      </p:sp>
      <p:sp>
        <p:nvSpPr>
          <p:cNvPr id="65" name="Freeform 5"/>
          <p:cNvSpPr/>
          <p:nvPr/>
        </p:nvSpPr>
        <p:spPr>
          <a:xfrm>
            <a:off x="1670912" y="8161610"/>
            <a:ext cx="14969723" cy="2160338"/>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58FD277A-32CA-4A64-B900-BD348308366A}"/>
                  </a:ext>
                </a:extLst>
              </p:cNvPr>
              <p:cNvSpPr txBox="1"/>
              <p:nvPr/>
            </p:nvSpPr>
            <p:spPr>
              <a:xfrm>
                <a:off x="2135386" y="8396551"/>
                <a:ext cx="14706600" cy="1886607"/>
              </a:xfrm>
              <a:prstGeom prst="rect">
                <a:avLst/>
              </a:prstGeom>
              <a:noFill/>
            </p:spPr>
            <p:txBody>
              <a:bodyPr wrap="square">
                <a:spAutoFit/>
              </a:bodyPr>
              <a:lstStyle/>
              <a:p>
                <a:r>
                  <a:rPr lang="vi-VN" sz="3600" i="1" dirty="0" smtClean="0">
                    <a:solidFill>
                      <a:srgbClr val="FF0000"/>
                    </a:solidFill>
                    <a:latin typeface="Times New Roman" panose="02020603050405020304" pitchFamily="18" charset="0"/>
                    <a:cs typeface="Times New Roman" panose="02020603050405020304" pitchFamily="18" charset="0"/>
                  </a:rPr>
                  <a:t>Chú ý</a:t>
                </a:r>
                <a:r>
                  <a:rPr lang="vi-VN"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Độ dài đường sinh </a:t>
                </a:r>
                <a14:m>
                  <m:oMath xmlns:m="http://schemas.openxmlformats.org/officeDocument/2006/math">
                    <m:r>
                      <a:rPr lang="vi-VN" sz="36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3600" dirty="0" smtClean="0">
                    <a:latin typeface="Times New Roman" panose="02020603050405020304" pitchFamily="18" charset="0"/>
                    <a:cs typeface="Times New Roman" panose="02020603050405020304" pitchFamily="18" charset="0"/>
                  </a:rPr>
                  <a:t>  của hình nón có bán kính đáy r và chiều cao h được tính bởi công thức:</a:t>
                </a:r>
              </a:p>
              <a:p>
                <a14:m>
                  <m:oMathPara xmlns:m="http://schemas.openxmlformats.org/officeDocument/2006/math">
                    <m:oMathParaPr>
                      <m:jc m:val="centerGroup"/>
                    </m:oMathParaPr>
                    <m:oMath xmlns:m="http://schemas.openxmlformats.org/officeDocument/2006/math">
                      <m:r>
                        <a:rPr lang="vi-VN" sz="36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36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3600" i="1">
                                  <a:latin typeface="Cambria Math" panose="02040503050406030204" pitchFamily="18" charset="0"/>
                                  <a:ea typeface="Cambria Math" panose="02040503050406030204" pitchFamily="18" charset="0"/>
                                  <a:cs typeface="Times New Roman" panose="02020603050405020304" pitchFamily="18" charset="0"/>
                                </a:rPr>
                                <m:t>r</m:t>
                              </m:r>
                            </m:e>
                            <m:sup>
                              <m:r>
                                <a:rPr lang="vi-VN" sz="36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36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3600" i="1">
                                  <a:latin typeface="Cambria Math" panose="02040503050406030204" pitchFamily="18" charset="0"/>
                                  <a:ea typeface="Cambria Math" panose="02040503050406030204" pitchFamily="18" charset="0"/>
                                  <a:cs typeface="Times New Roman" panose="02020603050405020304" pitchFamily="18" charset="0"/>
                                </a:rPr>
                                <m:t>h</m:t>
                              </m:r>
                            </m:e>
                            <m:sup>
                              <m:r>
                                <a:rPr lang="vi-VN" sz="36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36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600" dirty="0">
                  <a:latin typeface="Times New Roman" panose="02020603050405020304" pitchFamily="18" charset="0"/>
                  <a:cs typeface="Times New Roman" panose="02020603050405020304" pitchFamily="18" charset="0"/>
                </a:endParaRPr>
              </a:p>
            </p:txBody>
          </p:sp>
        </mc:Choice>
        <mc:Fallback>
          <p:sp>
            <p:nvSpPr>
              <p:cNvPr id="67" name="TextBox 66">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2135386" y="8396551"/>
                <a:ext cx="14706600" cy="1886607"/>
              </a:xfrm>
              <a:prstGeom prst="rect">
                <a:avLst/>
              </a:prstGeom>
              <a:blipFill>
                <a:blip r:embed="rId4"/>
                <a:stretch>
                  <a:fillRect l="-1243" t="-5161"/>
                </a:stretch>
              </a:blipFill>
            </p:spPr>
            <p:txBody>
              <a:bodyPr/>
              <a:lstStyle/>
              <a:p>
                <a:r>
                  <a:rPr lang="en-US">
                    <a:noFill/>
                  </a:rPr>
                  <a:t> </a:t>
                </a:r>
              </a:p>
            </p:txBody>
          </p:sp>
        </mc:Fallback>
      </mc:AlternateContent>
    </p:spTree>
    <p:extLst>
      <p:ext uri="{BB962C8B-B14F-4D97-AF65-F5344CB8AC3E}">
        <p14:creationId xmlns:p14="http://schemas.microsoft.com/office/powerpoint/2010/main" val="14876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barn(inVertical)">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9491">
                                            <p:txEl>
                                              <p:pRg st="0" end="0"/>
                                            </p:txEl>
                                          </p:spTgt>
                                        </p:tgtEl>
                                        <p:attrNameLst>
                                          <p:attrName>style.visibility</p:attrName>
                                        </p:attrNameLst>
                                      </p:cBhvr>
                                      <p:to>
                                        <p:strVal val="visible"/>
                                      </p:to>
                                    </p:set>
                                    <p:animEffect transition="in" filter="barn(inVertical)">
                                      <p:cBhvr>
                                        <p:cTn id="19" dur="500"/>
                                        <p:tgtEl>
                                          <p:spTgt spid="1949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barn(inVertical)">
                                      <p:cBhvr>
                                        <p:cTn id="27" dur="500"/>
                                        <p:tgtEl>
                                          <p:spTgt spid="74"/>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barn(inVertical)">
                                      <p:cBhvr>
                                        <p:cTn id="34" dur="500"/>
                                        <p:tgtEl>
                                          <p:spTgt spid="64"/>
                                        </p:tgtEl>
                                      </p:cBhvr>
                                    </p:animEffect>
                                  </p:childTnLst>
                                </p:cTn>
                              </p:par>
                            </p:childTnLst>
                          </p:cTn>
                        </p:par>
                        <p:par>
                          <p:cTn id="35" fill="hold">
                            <p:stCondLst>
                              <p:cond delay="1000"/>
                            </p:stCondLst>
                            <p:childTnLst>
                              <p:par>
                                <p:cTn id="36" presetID="16" presetClass="entr" presetSubtype="21" fill="hold" nodeType="afterEffect">
                                  <p:stCondLst>
                                    <p:cond delay="0"/>
                                  </p:stCondLst>
                                  <p:childTnLst>
                                    <p:set>
                                      <p:cBhvr>
                                        <p:cTn id="37" dur="1" fill="hold">
                                          <p:stCondLst>
                                            <p:cond delay="0"/>
                                          </p:stCondLst>
                                        </p:cTn>
                                        <p:tgtEl>
                                          <p:spTgt spid="19491">
                                            <p:txEl>
                                              <p:pRg st="1" end="1"/>
                                            </p:txEl>
                                          </p:spTgt>
                                        </p:tgtEl>
                                        <p:attrNameLst>
                                          <p:attrName>style.visibility</p:attrName>
                                        </p:attrNameLst>
                                      </p:cBhvr>
                                      <p:to>
                                        <p:strVal val="visible"/>
                                      </p:to>
                                    </p:set>
                                    <p:animEffect transition="in" filter="barn(inVertical)">
                                      <p:cBhvr>
                                        <p:cTn id="38" dur="500"/>
                                        <p:tgtEl>
                                          <p:spTgt spid="1949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barn(inVertical)">
                                      <p:cBhvr>
                                        <p:cTn id="43" dur="500"/>
                                        <p:tgtEl>
                                          <p:spTgt spid="7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barn(inVertical)">
                                      <p:cBhvr>
                                        <p:cTn id="46" dur="500"/>
                                        <p:tgtEl>
                                          <p:spTgt spid="73"/>
                                        </p:tgtEl>
                                      </p:cBhvr>
                                    </p:animEffect>
                                  </p:childTnLst>
                                </p:cTn>
                              </p:par>
                            </p:childTnLst>
                          </p:cTn>
                        </p:par>
                        <p:par>
                          <p:cTn id="47" fill="hold">
                            <p:stCondLst>
                              <p:cond delay="500"/>
                            </p:stCondLst>
                            <p:childTnLst>
                              <p:par>
                                <p:cTn id="48" presetID="16" presetClass="entr" presetSubtype="21" fill="hold" nodeType="afterEffect">
                                  <p:stCondLst>
                                    <p:cond delay="0"/>
                                  </p:stCondLst>
                                  <p:childTnLst>
                                    <p:set>
                                      <p:cBhvr>
                                        <p:cTn id="49" dur="1" fill="hold">
                                          <p:stCondLst>
                                            <p:cond delay="0"/>
                                          </p:stCondLst>
                                        </p:cTn>
                                        <p:tgtEl>
                                          <p:spTgt spid="19491">
                                            <p:txEl>
                                              <p:pRg st="2" end="2"/>
                                            </p:txEl>
                                          </p:spTgt>
                                        </p:tgtEl>
                                        <p:attrNameLst>
                                          <p:attrName>style.visibility</p:attrName>
                                        </p:attrNameLst>
                                      </p:cBhvr>
                                      <p:to>
                                        <p:strVal val="visible"/>
                                      </p:to>
                                    </p:set>
                                    <p:animEffect transition="in" filter="barn(inVertical)">
                                      <p:cBhvr>
                                        <p:cTn id="50" dur="500"/>
                                        <p:tgtEl>
                                          <p:spTgt spid="19491">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barn(inVertical)">
                                      <p:cBhvr>
                                        <p:cTn id="55" dur="500"/>
                                        <p:tgtEl>
                                          <p:spTgt spid="7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barn(inVertical)">
                                      <p:cBhvr>
                                        <p:cTn id="58" dur="500"/>
                                        <p:tgtEl>
                                          <p:spTgt spid="78"/>
                                        </p:tgtEl>
                                      </p:cBhvr>
                                    </p:animEffect>
                                  </p:childTnLst>
                                </p:cTn>
                              </p:par>
                            </p:childTnLst>
                          </p:cTn>
                        </p:par>
                        <p:par>
                          <p:cTn id="59" fill="hold">
                            <p:stCondLst>
                              <p:cond delay="500"/>
                            </p:stCondLst>
                            <p:childTnLst>
                              <p:par>
                                <p:cTn id="60" presetID="16" presetClass="entr" presetSubtype="21" fill="hold" nodeType="afterEffect">
                                  <p:stCondLst>
                                    <p:cond delay="0"/>
                                  </p:stCondLst>
                                  <p:childTnLst>
                                    <p:set>
                                      <p:cBhvr>
                                        <p:cTn id="61" dur="1" fill="hold">
                                          <p:stCondLst>
                                            <p:cond delay="0"/>
                                          </p:stCondLst>
                                        </p:cTn>
                                        <p:tgtEl>
                                          <p:spTgt spid="19491">
                                            <p:txEl>
                                              <p:pRg st="3" end="3"/>
                                            </p:txEl>
                                          </p:spTgt>
                                        </p:tgtEl>
                                        <p:attrNameLst>
                                          <p:attrName>style.visibility</p:attrName>
                                        </p:attrNameLst>
                                      </p:cBhvr>
                                      <p:to>
                                        <p:strVal val="visible"/>
                                      </p:to>
                                    </p:set>
                                    <p:animEffect transition="in" filter="barn(inVertical)">
                                      <p:cBhvr>
                                        <p:cTn id="62" dur="500"/>
                                        <p:tgtEl>
                                          <p:spTgt spid="19491">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circle(in)">
                                      <p:cBhvr>
                                        <p:cTn id="67" dur="2000"/>
                                        <p:tgtEl>
                                          <p:spTgt spid="67"/>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ircle(in)">
                                      <p:cBhvr>
                                        <p:cTn id="70"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animBg="1"/>
      <p:bldP spid="76" grpId="0" animBg="1"/>
      <p:bldP spid="77" grpId="0" animBg="1"/>
      <p:bldP spid="78" grpId="0"/>
      <p:bldP spid="64" grpId="0"/>
      <p:bldP spid="44" grpId="0"/>
      <p:bldP spid="45" grpId="0" animBg="1"/>
      <p:bldP spid="65"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1</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5018054" y="5238328"/>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id="{FE5018F4-4E4E-4BB7-986E-EA8E78035EE6}"/>
              </a:ext>
            </a:extLst>
          </p:cNvPr>
          <p:cNvSpPr txBox="1"/>
          <p:nvPr/>
        </p:nvSpPr>
        <p:spPr>
          <a:xfrm>
            <a:off x="3994987" y="837677"/>
            <a:ext cx="7772400" cy="4154984"/>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Quan sát hình nón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3) và cho biết:</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Đỉnh, chiều cao và bán kính đáy của hình nón;</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Trên hình vẽ có những đường sinh nào</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8FD277A-32CA-4A64-B900-BD348308366A}"/>
              </a:ext>
            </a:extLst>
          </p:cNvPr>
          <p:cNvSpPr txBox="1"/>
          <p:nvPr/>
        </p:nvSpPr>
        <p:spPr>
          <a:xfrm>
            <a:off x="1295400" y="6743437"/>
            <a:ext cx="10591800" cy="2800767"/>
          </a:xfrm>
          <a:prstGeom prst="rect">
            <a:avLst/>
          </a:prstGeom>
          <a:noFill/>
        </p:spPr>
        <p:txBody>
          <a:bodyPr wrap="square">
            <a:spAutoFit/>
          </a:bodyPr>
          <a:lstStyle/>
          <a:p>
            <a:pPr marL="742950" indent="-742950">
              <a:buAutoNum type="alphaLcParenR"/>
            </a:pPr>
            <a:r>
              <a:rPr lang="vi-VN" sz="4400" dirty="0" smtClean="0">
                <a:latin typeface="Times New Roman" panose="02020603050405020304" pitchFamily="18" charset="0"/>
                <a:cs typeface="Times New Roman" panose="02020603050405020304" pitchFamily="18" charset="0"/>
              </a:rPr>
              <a:t>Hình nón có A là đỉnh, chiều cao là 6cm, bán kính đáy là 4cm.</a:t>
            </a:r>
          </a:p>
          <a:p>
            <a:pPr marL="742950" indent="-742950">
              <a:buAutoNum type="alphaLcParenR"/>
            </a:pPr>
            <a:r>
              <a:rPr lang="vi-VN" sz="4400" dirty="0" smtClean="0">
                <a:latin typeface="Times New Roman" panose="02020603050405020304" pitchFamily="18" charset="0"/>
                <a:cs typeface="Times New Roman" panose="02020603050405020304" pitchFamily="18" charset="0"/>
              </a:rPr>
              <a:t>Các đường sinh có trên hình vẽ là AB, AC, AD.</a:t>
            </a:r>
            <a:endParaRPr lang="vi-VN" sz="4400" dirty="0" smtClean="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B73AD3E-F75C-4C81-B444-9EE5E739B7F4}"/>
              </a:ext>
            </a:extLst>
          </p:cNvPr>
          <p:cNvGrpSpPr/>
          <p:nvPr/>
        </p:nvGrpSpPr>
        <p:grpSpPr>
          <a:xfrm>
            <a:off x="14182240" y="837677"/>
            <a:ext cx="2877519" cy="1890793"/>
            <a:chOff x="9314481" y="0"/>
            <a:chExt cx="2877519" cy="1890793"/>
          </a:xfrm>
        </p:grpSpPr>
        <p:pic>
          <p:nvPicPr>
            <p:cNvPr id="16" name="Picture 15" descr="Background pattern&#10;&#10;Description automatically generated">
              <a:extLst>
                <a:ext uri="{FF2B5EF4-FFF2-40B4-BE49-F238E27FC236}">
                  <a16:creationId xmlns:a16="http://schemas.microsoft.com/office/drawing/2014/main" id="{CAC525C5-B1F7-45E1-921B-BE48EA3FC5B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id="{7569D588-6ED4-485B-9844-BD4B7EC3D6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id="{46654711-CC9F-4924-96B1-D7E0EE8D315E}"/>
                </a:ext>
              </a:extLst>
            </p:cNvPr>
            <p:cNvPicPr>
              <a:picLocks noChangeAspect="1"/>
            </p:cNvPicPr>
            <p:nvPr/>
          </p:nvPicPr>
          <p:blipFill>
            <a:blip r:embed="rId9"/>
            <a:stretch>
              <a:fillRect/>
            </a:stretch>
          </p:blipFill>
          <p:spPr>
            <a:xfrm>
              <a:off x="9314481" y="507413"/>
              <a:ext cx="1896053" cy="1383380"/>
            </a:xfrm>
            <a:prstGeom prst="rect">
              <a:avLst/>
            </a:prstGeom>
          </p:spPr>
        </p:pic>
      </p:grpSp>
      <p:pic>
        <p:nvPicPr>
          <p:cNvPr id="5" name="Picture 4"/>
          <p:cNvPicPr>
            <a:picLocks noChangeAspect="1"/>
          </p:cNvPicPr>
          <p:nvPr/>
        </p:nvPicPr>
        <p:blipFill>
          <a:blip r:embed="rId10"/>
          <a:stretch>
            <a:fillRect/>
          </a:stretch>
        </p:blipFill>
        <p:spPr>
          <a:xfrm>
            <a:off x="12255517" y="2975557"/>
            <a:ext cx="5451715" cy="5205090"/>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479726" y="14859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Times New Roman" panose="02020603050405020304" pitchFamily="18" charset="0"/>
                <a:ea typeface="Arial"/>
                <a:cs typeface="Times New Roman" panose="02020603050405020304" pitchFamily="18" charset="0"/>
                <a:sym typeface="Arial"/>
              </a:rPr>
              <a:t>Thực hành </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1:</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 name="Rectangle 16"/>
          <p:cNvSpPr/>
          <p:nvPr/>
        </p:nvSpPr>
        <p:spPr>
          <a:xfrm>
            <a:off x="480299" y="1337059"/>
            <a:ext cx="16552338" cy="2308324"/>
          </a:xfrm>
          <a:prstGeom prst="rect">
            <a:avLst/>
          </a:prstGeom>
        </p:spPr>
        <p:txBody>
          <a:bodyPr wrap="square">
            <a:spAutoFit/>
          </a:bodyPr>
          <a:lstStyle/>
          <a:p>
            <a:pPr>
              <a:lnSpc>
                <a:spcPct val="150000"/>
              </a:lnSpc>
              <a:spcAft>
                <a:spcPts val="800"/>
              </a:spcAft>
            </a:pP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Chiếc mũ ở Hình 4 có dạng hình nón</a:t>
            </a:r>
            <a:r>
              <a:rPr lang="en-US" sz="4800" kern="1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 Cho biết bán kính đáy, chiều cao và độ dài đường sinh của hình nón.</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oogle Shape;305;p14"/>
          <p:cNvGrpSpPr/>
          <p:nvPr/>
        </p:nvGrpSpPr>
        <p:grpSpPr>
          <a:xfrm flipH="1">
            <a:off x="962520" y="3945870"/>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sp>
        <p:nvSpPr>
          <p:cNvPr id="15" name="TextBox 14">
            <a:extLst>
              <a:ext uri="{FF2B5EF4-FFF2-40B4-BE49-F238E27FC236}">
                <a16:creationId xmlns:a16="http://schemas.microsoft.com/office/drawing/2014/main" id="{8D9C79E1-05FC-43C5-A8B1-9FD27761C4A3}"/>
              </a:ext>
            </a:extLst>
          </p:cNvPr>
          <p:cNvSpPr txBox="1"/>
          <p:nvPr/>
        </p:nvSpPr>
        <p:spPr>
          <a:xfrm>
            <a:off x="3071812" y="4466148"/>
            <a:ext cx="7924800" cy="830997"/>
          </a:xfrm>
          <a:prstGeom prst="rect">
            <a:avLst/>
          </a:prstGeom>
          <a:noFill/>
        </p:spPr>
        <p:txBody>
          <a:bodyPr wrap="square">
            <a:spAutoFit/>
          </a:bodyPr>
          <a:lstStyle/>
          <a:p>
            <a:pPr marL="285750" indent="-285750">
              <a:buFontTx/>
              <a:buChar char="-"/>
            </a:pPr>
            <a:r>
              <a:rPr lang="vi-VN" sz="4800" dirty="0" smtClean="0">
                <a:latin typeface="Times New Roman" panose="02020603050405020304" pitchFamily="18" charset="0"/>
                <a:cs typeface="Times New Roman" panose="02020603050405020304" pitchFamily="18" charset="0"/>
              </a:rPr>
              <a:t>Bán kính đáy r = 12 cm</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EBB4F4A-DC5A-4337-AB40-55AC24A63398}"/>
              </a:ext>
            </a:extLst>
          </p:cNvPr>
          <p:cNvSpPr txBox="1"/>
          <p:nvPr/>
        </p:nvSpPr>
        <p:spPr>
          <a:xfrm>
            <a:off x="3043237" y="5900868"/>
            <a:ext cx="9465468" cy="830997"/>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Chiều cao h =</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31</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cm.</a:t>
            </a:r>
          </a:p>
        </p:txBody>
      </p:sp>
      <p:grpSp>
        <p:nvGrpSpPr>
          <p:cNvPr id="12" name="Group 11">
            <a:extLst>
              <a:ext uri="{FF2B5EF4-FFF2-40B4-BE49-F238E27FC236}">
                <a16:creationId xmlns:a16="http://schemas.microsoft.com/office/drawing/2014/main" id="{3D36A3A0-ADD6-42AE-BF69-E0DE22CD1882}"/>
              </a:ext>
            </a:extLst>
          </p:cNvPr>
          <p:cNvGrpSpPr/>
          <p:nvPr/>
        </p:nvGrpSpPr>
        <p:grpSpPr>
          <a:xfrm>
            <a:off x="15178824" y="144691"/>
            <a:ext cx="2877519" cy="1890793"/>
            <a:chOff x="9314481" y="0"/>
            <a:chExt cx="2877519" cy="1890793"/>
          </a:xfrm>
        </p:grpSpPr>
        <p:pic>
          <p:nvPicPr>
            <p:cNvPr id="13" name="Picture 12" descr="Background pattern&#10;&#10;Description automatically generated">
              <a:extLst>
                <a:ext uri="{FF2B5EF4-FFF2-40B4-BE49-F238E27FC236}">
                  <a16:creationId xmlns:a16="http://schemas.microsoft.com/office/drawing/2014/main" id="{B3C68181-29B3-4CAD-9638-911F8A81949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id="{C1C906BE-A940-480D-B549-E2376AACA0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id="{627D59E5-D278-4CB6-BBAC-AEFB4EFF9AF8}"/>
                </a:ext>
              </a:extLst>
            </p:cNvPr>
            <p:cNvPicPr>
              <a:picLocks noChangeAspect="1"/>
            </p:cNvPicPr>
            <p:nvPr/>
          </p:nvPicPr>
          <p:blipFill>
            <a:blip r:embed="rId9"/>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0"/>
          <a:stretch>
            <a:fillRect/>
          </a:stretch>
        </p:blipFill>
        <p:spPr>
          <a:xfrm>
            <a:off x="11902512" y="3538909"/>
            <a:ext cx="4224338" cy="6415266"/>
          </a:xfrm>
          <a:prstGeom prst="rect">
            <a:avLst/>
          </a:prstGeom>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58FD277A-32CA-4A64-B900-BD348308366A}"/>
                  </a:ext>
                </a:extLst>
              </p:cNvPr>
              <p:cNvSpPr txBox="1"/>
              <p:nvPr/>
            </p:nvSpPr>
            <p:spPr>
              <a:xfrm>
                <a:off x="3043237" y="7187852"/>
                <a:ext cx="8989814" cy="1659942"/>
              </a:xfrm>
              <a:prstGeom prst="rect">
                <a:avLst/>
              </a:prstGeom>
              <a:noFill/>
            </p:spPr>
            <p:txBody>
              <a:bodyPr wrap="square">
                <a:spAutoFit/>
              </a:bodyPr>
              <a:lstStyle/>
              <a:p>
                <a:pPr marL="685800" indent="-685800">
                  <a:buFontTx/>
                  <a:buChar char="-"/>
                </a:pPr>
                <a:r>
                  <a:rPr lang="vi-VN" sz="4800" dirty="0" smtClean="0">
                    <a:latin typeface="Times New Roman" panose="02020603050405020304" pitchFamily="18" charset="0"/>
                    <a:cs typeface="Times New Roman" panose="02020603050405020304" pitchFamily="18" charset="0"/>
                  </a:rPr>
                  <a:t>Độ dài đường sinh của hình nón:</a:t>
                </a:r>
              </a:p>
              <a:p>
                <a14:m>
                  <m:oMath xmlns:m="http://schemas.openxmlformats.org/officeDocument/2006/math">
                    <m:r>
                      <a:rPr lang="vi-VN" sz="48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12</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31</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r>
                          <a:rPr lang="vi-VN" sz="4800" i="1" smtClean="0">
                            <a:latin typeface="Cambria Math" panose="02040503050406030204" pitchFamily="18" charset="0"/>
                            <a:ea typeface="Cambria Math" panose="02040503050406030204" pitchFamily="18" charset="0"/>
                            <a:cs typeface="Times New Roman" panose="02020603050405020304" pitchFamily="18" charset="0"/>
                          </a:rPr>
                          <m:t>1105</m:t>
                        </m:r>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3043237" y="7187852"/>
                <a:ext cx="8989814" cy="1659942"/>
              </a:xfrm>
              <a:prstGeom prst="rect">
                <a:avLst/>
              </a:prstGeom>
              <a:blipFill>
                <a:blip r:embed="rId11"/>
                <a:stretch>
                  <a:fillRect l="-2780" t="-8088" r="-1763" b="-18750"/>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29772" y="2597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Thực</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a:solidFill>
                  <a:schemeClr val="lt1"/>
                </a:solidFill>
                <a:latin typeface="Times New Roman" panose="02020603050405020304" pitchFamily="18" charset="0"/>
                <a:ea typeface="Arial"/>
                <a:cs typeface="Times New Roman" panose="02020603050405020304" pitchFamily="18" charset="0"/>
                <a:sym typeface="Arial"/>
              </a:rPr>
              <a:t>2</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 name="Rectangle 16"/>
          <p:cNvSpPr/>
          <p:nvPr/>
        </p:nvSpPr>
        <p:spPr>
          <a:xfrm>
            <a:off x="278646" y="221901"/>
            <a:ext cx="14720737" cy="2175596"/>
          </a:xfrm>
          <a:prstGeom prst="rect">
            <a:avLst/>
          </a:prstGeom>
        </p:spPr>
        <p:txBody>
          <a:bodyPr wrap="square">
            <a:spAutoFit/>
          </a:bodyPr>
          <a:lstStyle/>
          <a:p>
            <a:pPr>
              <a:lnSpc>
                <a:spcPct val="150000"/>
              </a:lnSpc>
              <a:spcAft>
                <a:spcPts val="800"/>
              </a:spcAft>
            </a:pP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kern="100" dirty="0" smtClean="0">
                <a:latin typeface="Times New Roman" panose="02020603050405020304" pitchFamily="18" charset="0"/>
                <a:ea typeface="Times New Roman" panose="02020603050405020304" pitchFamily="18" charset="0"/>
                <a:cs typeface="Times New Roman" panose="02020603050405020304" pitchFamily="18" charset="0"/>
              </a:rPr>
              <a:t>Tạo lập hình nón có chiều cao 12 cm và bán kính đáy 5 cm theo hướng dẫn sau:</a:t>
            </a:r>
            <a:endParaRPr lang="en-US" sz="48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1128703">
            <a:off x="16779078" y="-1943338"/>
            <a:ext cx="2085013" cy="177409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D9C79E1-05FC-43C5-A8B1-9FD27761C4A3}"/>
                  </a:ext>
                </a:extLst>
              </p:cNvPr>
              <p:cNvSpPr txBox="1"/>
              <p:nvPr/>
            </p:nvSpPr>
            <p:spPr>
              <a:xfrm>
                <a:off x="533400" y="2705100"/>
                <a:ext cx="17652245" cy="2398605"/>
              </a:xfrm>
              <a:prstGeom prst="rect">
                <a:avLst/>
              </a:prstGeom>
              <a:noFill/>
            </p:spPr>
            <p:txBody>
              <a:bodyPr wrap="square">
                <a:spAutoFit/>
              </a:bodyPr>
              <a:lstStyle/>
              <a:p>
                <a:pPr marL="285750" indent="-285750">
                  <a:buFontTx/>
                  <a:buChar char="-"/>
                </a:pPr>
                <a:r>
                  <a:rPr lang="vi-VN" sz="4800" dirty="0" smtClean="0">
                    <a:latin typeface="Times New Roman" panose="02020603050405020304" pitchFamily="18" charset="0"/>
                    <a:cs typeface="Times New Roman" panose="02020603050405020304" pitchFamily="18" charset="0"/>
                  </a:rPr>
                  <a:t> Cắt tấm bìa hình quạt tròn có bán kính bằng độ dài đường sinh </a:t>
                </a:r>
              </a:p>
              <a:p>
                <a14:m>
                  <m:oMath xmlns:m="http://schemas.openxmlformats.org/officeDocument/2006/math">
                    <m:r>
                      <a:rPr lang="vi-VN" sz="4800">
                        <a:latin typeface="Cambria Math" panose="02040503050406030204" pitchFamily="18" charset="0"/>
                        <a:ea typeface="Cambria Math" panose="02040503050406030204" pitchFamily="18" charset="0"/>
                        <a:cs typeface="Times New Roman" panose="02020603050405020304" pitchFamily="18" charset="0"/>
                      </a:rPr>
                      <m:t> </m:t>
                    </m:r>
                    <m:r>
                      <a:rPr lang="vi-VN" sz="4800" i="1">
                        <a:latin typeface="Cambria Math" panose="02040503050406030204" pitchFamily="18" charset="0"/>
                        <a:ea typeface="Cambria Math" panose="02040503050406030204" pitchFamily="18" charset="0"/>
                        <a:cs typeface="Times New Roman" panose="02020603050405020304" pitchFamily="18" charset="0"/>
                      </a:rPr>
                      <m:t>ℓ=</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5</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12</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i="1">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13</m:t>
                    </m:r>
                    <m:r>
                      <a:rPr lang="vi-VN" sz="4800" i="1">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 độ dài cung của hình quạt bằng </a:t>
                </a:r>
              </a:p>
              <a:p>
                <a14:m>
                  <m:oMath xmlns:m="http://schemas.openxmlformats.org/officeDocument/2006/math">
                    <m:r>
                      <a:rPr lang="vi-VN" sz="4800" i="1" dirty="0">
                        <a:latin typeface="Cambria Math" panose="02040503050406030204" pitchFamily="18" charset="0"/>
                        <a:ea typeface="Cambria Math" panose="02040503050406030204" pitchFamily="18" charset="0"/>
                        <a:cs typeface="Times New Roman" panose="02020603050405020304" pitchFamily="18" charset="0"/>
                      </a:rPr>
                      <m:t>10</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𝜋</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≈31</m:t>
                    </m:r>
                  </m:oMath>
                </a14:m>
                <a:r>
                  <a:rPr lang="vi-VN" sz="4800" dirty="0" smtClean="0">
                    <a:latin typeface="Times New Roman" panose="02020603050405020304" pitchFamily="18" charset="0"/>
                    <a:cs typeface="Times New Roman" panose="02020603050405020304" pitchFamily="18" charset="0"/>
                  </a:rPr>
                  <a:t> cm (hình 5a)</a:t>
                </a:r>
                <a:endParaRPr lang="en-US" sz="4800" dirty="0">
                  <a:latin typeface="Times New Roman" panose="02020603050405020304" pitchFamily="18"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8D9C79E1-05FC-43C5-A8B1-9FD27761C4A3}"/>
                  </a:ext>
                </a:extLst>
              </p:cNvPr>
              <p:cNvSpPr txBox="1">
                <a:spLocks noRot="1" noChangeAspect="1" noMove="1" noResize="1" noEditPoints="1" noAdjustHandles="1" noChangeArrowheads="1" noChangeShapeType="1" noTextEdit="1"/>
              </p:cNvSpPr>
              <p:nvPr/>
            </p:nvSpPr>
            <p:spPr>
              <a:xfrm>
                <a:off x="533400" y="2705100"/>
                <a:ext cx="17652245" cy="2398605"/>
              </a:xfrm>
              <a:prstGeom prst="rect">
                <a:avLst/>
              </a:prstGeom>
              <a:blipFill>
                <a:blip r:embed="rId4"/>
                <a:stretch>
                  <a:fillRect l="-1416" t="-5598" b="-12723"/>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4268CE36-64D6-4DE0-9FE4-F8E2FCEEE32F}"/>
              </a:ext>
            </a:extLst>
          </p:cNvPr>
          <p:cNvGrpSpPr/>
          <p:nvPr/>
        </p:nvGrpSpPr>
        <p:grpSpPr>
          <a:xfrm>
            <a:off x="16078200" y="-35096"/>
            <a:ext cx="1906289" cy="2712069"/>
            <a:chOff x="10212102" y="-356461"/>
            <a:chExt cx="2243370" cy="3336097"/>
          </a:xfrm>
        </p:grpSpPr>
        <p:pic>
          <p:nvPicPr>
            <p:cNvPr id="25" name="Picture 24" descr="Background pattern&#10;&#10;Description automatically generated">
              <a:extLst>
                <a:ext uri="{FF2B5EF4-FFF2-40B4-BE49-F238E27FC236}">
                  <a16:creationId xmlns:a16="http://schemas.microsoft.com/office/drawing/2014/main" id="{7A47D393-A787-4286-A1AA-F306881CBD6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6" name="Picture 25" descr="A picture containing toy, doll&#10;&#10;Description automatically generated">
              <a:extLst>
                <a:ext uri="{FF2B5EF4-FFF2-40B4-BE49-F238E27FC236}">
                  <a16:creationId xmlns:a16="http://schemas.microsoft.com/office/drawing/2014/main"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28" name="Picture 27">
              <a:extLst>
                <a:ext uri="{FF2B5EF4-FFF2-40B4-BE49-F238E27FC236}">
                  <a16:creationId xmlns:a16="http://schemas.microsoft.com/office/drawing/2014/main"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pic>
        <p:nvPicPr>
          <p:cNvPr id="4" name="Picture 3"/>
          <p:cNvPicPr>
            <a:picLocks noChangeAspect="1"/>
          </p:cNvPicPr>
          <p:nvPr/>
        </p:nvPicPr>
        <p:blipFill>
          <a:blip r:embed="rId9"/>
          <a:stretch>
            <a:fillRect/>
          </a:stretch>
        </p:blipFill>
        <p:spPr>
          <a:xfrm>
            <a:off x="10480230" y="4610100"/>
            <a:ext cx="7341354" cy="5493698"/>
          </a:xfrm>
          <a:prstGeom prst="rect">
            <a:avLst/>
          </a:prstGeom>
        </p:spPr>
      </p:pic>
      <p:sp>
        <p:nvSpPr>
          <p:cNvPr id="29" name="TextBox 28">
            <a:extLst>
              <a:ext uri="{FF2B5EF4-FFF2-40B4-BE49-F238E27FC236}">
                <a16:creationId xmlns:a16="http://schemas.microsoft.com/office/drawing/2014/main" id="{0EBB4F4A-DC5A-4337-AB40-55AC24A63398}"/>
              </a:ext>
            </a:extLst>
          </p:cNvPr>
          <p:cNvSpPr txBox="1"/>
          <p:nvPr/>
        </p:nvSpPr>
        <p:spPr>
          <a:xfrm>
            <a:off x="529772" y="5387316"/>
            <a:ext cx="12344400" cy="830997"/>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Cắt tấm bìa hình tròn có bán kính 5 </a:t>
            </a:r>
            <a:r>
              <a:rPr lang="en-US" sz="4800" dirty="0" smtClean="0">
                <a:latin typeface="Times New Roman" panose="02020603050405020304" pitchFamily="18" charset="0"/>
                <a:cs typeface="Times New Roman" panose="02020603050405020304" pitchFamily="18" charset="0"/>
              </a:rPr>
              <a:t>cm</a:t>
            </a:r>
            <a:r>
              <a:rPr lang="en-US" sz="4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0EBB4F4A-DC5A-4337-AB40-55AC24A63398}"/>
              </a:ext>
            </a:extLst>
          </p:cNvPr>
          <p:cNvSpPr txBox="1"/>
          <p:nvPr/>
        </p:nvSpPr>
        <p:spPr>
          <a:xfrm>
            <a:off x="529772" y="6593206"/>
            <a:ext cx="10747828" cy="3785652"/>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Ghép và dán hai mép hình quạt tròn lại với nhau sao cho cung của nó tạo thành đường tròn, rồi dán tấm bìa hình tròn ở trên vào làm đáy ta được hình nón như Hình 5b</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0"/>
          <a:stretch>
            <a:fillRect/>
          </a:stretch>
        </p:blipFill>
        <p:spPr>
          <a:xfrm>
            <a:off x="12617227" y="4587270"/>
            <a:ext cx="4908773" cy="5351474"/>
          </a:xfrm>
          <a:prstGeom prst="rect">
            <a:avLst/>
          </a:prstGeom>
        </p:spPr>
      </p:pic>
      <p:pic>
        <p:nvPicPr>
          <p:cNvPr id="6" name="Picture 5"/>
          <p:cNvPicPr>
            <a:picLocks noChangeAspect="1"/>
          </p:cNvPicPr>
          <p:nvPr/>
        </p:nvPicPr>
        <p:blipFill>
          <a:blip r:embed="rId11"/>
          <a:stretch>
            <a:fillRect/>
          </a:stretch>
        </p:blipFill>
        <p:spPr>
          <a:xfrm>
            <a:off x="11792056" y="5065881"/>
            <a:ext cx="4717702" cy="4582136"/>
          </a:xfrm>
          <a:prstGeom prst="rect">
            <a:avLst/>
          </a:prstGeom>
        </p:spPr>
      </p:pic>
    </p:spTree>
    <p:extLst>
      <p:ext uri="{BB962C8B-B14F-4D97-AF65-F5344CB8AC3E}">
        <p14:creationId xmlns:p14="http://schemas.microsoft.com/office/powerpoint/2010/main" val="2416981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xit" presetSubtype="0" fill="hold"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8686800" y="4688114"/>
                <a:ext cx="201657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a:fld id="{4E26DACA-A90B-417F-9AA0-6AB7F25F31D2}" type="mathplaceholder">
                        <a:rPr lang="en-US" i="1" smtClean="0">
                          <a:latin typeface="Cambria Math" panose="02040503050406030204" pitchFamily="18" charset="0"/>
                        </a:rPr>
                        <a:t>Type equation here.</a:t>
                      </a:fld>
                    </m:oMath>
                  </m:oMathPara>
                </a14:m>
                <a:endParaRPr lang="en-US" dirty="0"/>
              </a:p>
            </p:txBody>
          </p:sp>
        </mc:Choice>
        <mc:Fallback>
          <p:sp>
            <p:nvSpPr>
              <p:cNvPr id="2" name="TextBox 1"/>
              <p:cNvSpPr txBox="1">
                <a:spLocks noRot="1" noChangeAspect="1" noMove="1" noResize="1" noEditPoints="1" noAdjustHandles="1" noChangeArrowheads="1" noChangeShapeType="1" noTextEdit="1"/>
              </p:cNvSpPr>
              <p:nvPr/>
            </p:nvSpPr>
            <p:spPr>
              <a:xfrm>
                <a:off x="8686800" y="4688114"/>
                <a:ext cx="2016578" cy="276999"/>
              </a:xfrm>
              <a:prstGeom prst="rect">
                <a:avLst/>
              </a:prstGeom>
              <a:blipFill>
                <a:blip r:embed="rId4"/>
                <a:stretch>
                  <a:fillRect l="-3323" r="-2719" b="-35556"/>
                </a:stretch>
              </a:blipFill>
            </p:spPr>
            <p:txBody>
              <a:bodyPr/>
              <a:lstStyle/>
              <a:p>
                <a:r>
                  <a:rPr lang="en-US">
                    <a:noFill/>
                  </a:rPr>
                  <a:t> </a:t>
                </a:r>
              </a:p>
            </p:txBody>
          </p:sp>
        </mc:Fallback>
      </mc:AlternateContent>
      <p:pic>
        <p:nvPicPr>
          <p:cNvPr id="3" name="tạo lập hình n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279585"/>
            <a:ext cx="13639800" cy="9007415"/>
          </a:xfrm>
          <a:prstGeom prst="rect">
            <a:avLst/>
          </a:prstGeom>
        </p:spPr>
      </p:pic>
      <p:grpSp>
        <p:nvGrpSpPr>
          <p:cNvPr id="14" name="Group 13"/>
          <p:cNvGrpSpPr/>
          <p:nvPr/>
        </p:nvGrpSpPr>
        <p:grpSpPr>
          <a:xfrm>
            <a:off x="4476114" y="-34533"/>
            <a:ext cx="8305800" cy="1168607"/>
            <a:chOff x="5420131" y="67873"/>
            <a:chExt cx="5765227" cy="1618553"/>
          </a:xfrm>
        </p:grpSpPr>
        <p:sp>
          <p:nvSpPr>
            <p:cNvPr id="18" name="Rounded Rectangle 17"/>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HƯỚNG DẪN</a:t>
              </a:r>
              <a:endParaRPr lang="en-US" sz="48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36473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9F8686D-8F93-4175-9558-FDC80DC3DA99}"/>
                  </a:ext>
                </a:extLst>
              </p:cNvPr>
              <p:cNvSpPr txBox="1"/>
              <p:nvPr/>
            </p:nvSpPr>
            <p:spPr>
              <a:xfrm>
                <a:off x="1872016" y="186650"/>
                <a:ext cx="15832960" cy="5521704"/>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Cho một hình nón có bán kính r, độ dài đường sinh </a:t>
                </a:r>
                <a14:m>
                  <m:oMath xmlns:m="http://schemas.openxmlformats.org/officeDocument/2006/math">
                    <m:r>
                      <a:rPr lang="vi-VN" sz="40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000" dirty="0" smtClean="0">
                    <a:latin typeface="Times New Roman" panose="02020603050405020304" pitchFamily="18" charset="0"/>
                    <a:cs typeface="Times New Roman" panose="02020603050405020304" pitchFamily="18" charset="0"/>
                  </a:rPr>
                  <a:t> (Hình 6b). Cắt mặt xung quanh của hình nón theo một đường sinh của nó rồi trải phẳng ra, ta được một hình quạt tròn (hình 6b). Tính theo r và </a:t>
                </a:r>
                <a14:m>
                  <m:oMath xmlns:m="http://schemas.openxmlformats.org/officeDocument/2006/math">
                    <m:r>
                      <a:rPr lang="vi-VN" sz="40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000" dirty="0" smtClean="0">
                    <a:latin typeface="Times New Roman" panose="02020603050405020304" pitchFamily="18" charset="0"/>
                    <a:cs typeface="Times New Roman" panose="02020603050405020304" pitchFamily="18" charset="0"/>
                  </a:rPr>
                  <a:t>:</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Độ dài cung BB’;</a:t>
                </a:r>
                <a:endParaRPr lang="vi-VN" sz="4000" dirty="0">
                  <a:latin typeface="Times New Roman" panose="02020603050405020304" pitchFamily="18" charset="0"/>
                  <a:cs typeface="Times New Roman" panose="02020603050405020304" pitchFamily="18" charset="0"/>
                </a:endParaRP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Số đo cung BB’;</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Diện tích của hình quạt tròn</a:t>
                </a:r>
              </a:p>
            </p:txBody>
          </p:sp>
        </mc:Choice>
        <mc:Fallback>
          <p:sp>
            <p:nvSpPr>
              <p:cNvPr id="13" name="TextBox 12">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872016" y="186650"/>
                <a:ext cx="15832960" cy="5521704"/>
              </a:xfrm>
              <a:prstGeom prst="rect">
                <a:avLst/>
              </a:prstGeom>
              <a:blipFill>
                <a:blip r:embed="rId2"/>
                <a:stretch>
                  <a:fillRect l="-1348" r="-1386" b="-3978"/>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CC6FFC4E-C706-49BC-9868-052DC9D55C2B}"/>
              </a:ext>
            </a:extLst>
          </p:cNvPr>
          <p:cNvGrpSpPr/>
          <p:nvPr/>
        </p:nvGrpSpPr>
        <p:grpSpPr>
          <a:xfrm>
            <a:off x="13944600" y="2400300"/>
            <a:ext cx="2877519" cy="2209800"/>
            <a:chOff x="9314481" y="0"/>
            <a:chExt cx="2877519" cy="1890793"/>
          </a:xfrm>
        </p:grpSpPr>
        <p:pic>
          <p:nvPicPr>
            <p:cNvPr id="12" name="Picture 11" descr="Background pattern&#10;&#10;Description automatically generated">
              <a:extLst>
                <a:ext uri="{FF2B5EF4-FFF2-40B4-BE49-F238E27FC236}">
                  <a16:creationId xmlns:a16="http://schemas.microsoft.com/office/drawing/2014/main" id="{2FE7535A-898A-45A2-ACEF-13C0BDAA155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a:extLst>
                <a:ext uri="{FF2B5EF4-FFF2-40B4-BE49-F238E27FC236}">
                  <a16:creationId xmlns:a16="http://schemas.microsoft.com/office/drawing/2014/main" id="{7F9D3548-CC95-4DE5-BD99-721FC0246B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8" name="Picture 17">
              <a:extLst>
                <a:ext uri="{FF2B5EF4-FFF2-40B4-BE49-F238E27FC236}">
                  <a16:creationId xmlns:a16="http://schemas.microsoft.com/office/drawing/2014/main" id="{0B0A0F57-A69C-4F43-B103-0C022590E3F6}"/>
                </a:ext>
              </a:extLst>
            </p:cNvPr>
            <p:cNvPicPr>
              <a:picLocks noChangeAspect="1"/>
            </p:cNvPicPr>
            <p:nvPr/>
          </p:nvPicPr>
          <p:blipFill>
            <a:blip r:embed="rId8"/>
            <a:stretch>
              <a:fillRect/>
            </a:stretch>
          </p:blipFill>
          <p:spPr>
            <a:xfrm>
              <a:off x="9314481" y="507413"/>
              <a:ext cx="1896053" cy="1383380"/>
            </a:xfrm>
            <a:prstGeom prst="rect">
              <a:avLst/>
            </a:prstGeom>
          </p:spPr>
        </p:pic>
      </p:grpSp>
      <p:pic>
        <p:nvPicPr>
          <p:cNvPr id="12290" name="Picture 2" descr="Không có mô tả."/>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664" y="414075"/>
            <a:ext cx="1279783" cy="1300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5153213" y="5579673"/>
            <a:ext cx="9739413" cy="4669227"/>
          </a:xfrm>
          <a:prstGeom prst="rect">
            <a:avLst/>
          </a:prstGeom>
        </p:spPr>
      </p:pic>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5FAA3AF-9A20-4B73-804D-05B7CBBBC85E}"/>
                  </a:ext>
                </a:extLst>
              </p:cNvPr>
              <p:cNvSpPr txBox="1"/>
              <p:nvPr/>
            </p:nvSpPr>
            <p:spPr>
              <a:xfrm>
                <a:off x="838200" y="5111474"/>
                <a:ext cx="21259800" cy="769441"/>
              </a:xfrm>
              <a:prstGeom prst="rect">
                <a:avLst/>
              </a:prstGeom>
              <a:noFill/>
            </p:spPr>
            <p:txBody>
              <a:bodyPr wrap="square">
                <a:spAutoFit/>
              </a:bodyPr>
              <a:lstStyle/>
              <a:p>
                <a:pPr marL="742950" indent="-742950">
                  <a:buAutoNum type="alphaLcParenR"/>
                </a:pPr>
                <a:r>
                  <a:rPr lang="vi-VN" sz="4400" dirty="0" smtClean="0">
                    <a:latin typeface="Times New Roman" panose="02020603050405020304" pitchFamily="18" charset="0"/>
                    <a:cs typeface="Times New Roman" panose="02020603050405020304" pitchFamily="18" charset="0"/>
                  </a:rPr>
                  <a:t>Độ dài m của cung BB’ bằng chu vi đường tròn đáy, ta có</a:t>
                </a:r>
                <a14:m>
                  <m:oMath xmlns:m="http://schemas.openxmlformats.org/officeDocument/2006/math">
                    <m:r>
                      <a:rPr lang="vi-VN" sz="4400" b="0" i="0" dirty="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m</m:t>
                    </m:r>
                    <m:r>
                      <a:rPr lang="vi-VN" sz="4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dirty="0">
                        <a:latin typeface="Cambria Math" panose="02040503050406030204" pitchFamily="18" charset="0"/>
                        <a:ea typeface="Cambria Math" panose="02040503050406030204" pitchFamily="18" charset="0"/>
                        <a:cs typeface="Times New Roman" panose="02020603050405020304" pitchFamily="18" charset="0"/>
                      </a:rPr>
                      <m:t>2</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oMath>
                </a14:m>
                <a:r>
                  <a:rPr lang="vi-VN" sz="4400" dirty="0" smtClean="0">
                    <a:latin typeface="Times New Roman" panose="02020603050405020304" pitchFamily="18" charset="0"/>
                    <a:cs typeface="Times New Roman" panose="02020603050405020304" pitchFamily="18" charset="0"/>
                  </a:rPr>
                  <a:t>	(1)</a:t>
                </a:r>
                <a:endParaRPr lang="en-US" sz="4400" dirty="0">
                  <a:latin typeface="Times New Roman" panose="02020603050405020304" pitchFamily="18"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111474"/>
                <a:ext cx="21259800" cy="769441"/>
              </a:xfrm>
              <a:prstGeom prst="rect">
                <a:avLst/>
              </a:prstGeom>
              <a:blipFill>
                <a:blip r:embed="rId2"/>
                <a:stretch>
                  <a:fillRect l="-1061" t="-14961" b="-370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77AE2B8-5E29-4260-95A6-D301CEB8D3C9}"/>
              </a:ext>
            </a:extLst>
          </p:cNvPr>
          <p:cNvSpPr txBox="1"/>
          <p:nvPr/>
        </p:nvSpPr>
        <p:spPr>
          <a:xfrm>
            <a:off x="401012" y="342900"/>
            <a:ext cx="208373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Trả lời : </a:t>
            </a:r>
          </a:p>
        </p:txBody>
      </p:sp>
      <p:pic>
        <p:nvPicPr>
          <p:cNvPr id="19" name="Picture 18"/>
          <p:cNvPicPr>
            <a:picLocks noChangeAspect="1"/>
          </p:cNvPicPr>
          <p:nvPr/>
        </p:nvPicPr>
        <p:blipFill>
          <a:blip r:embed="rId3"/>
          <a:stretch>
            <a:fillRect/>
          </a:stretch>
        </p:blipFill>
        <p:spPr>
          <a:xfrm>
            <a:off x="5029200" y="342900"/>
            <a:ext cx="9448800" cy="4529903"/>
          </a:xfrm>
          <a:prstGeom prst="rect">
            <a:avLst/>
          </a:prstGeom>
        </p:spPr>
      </p:pic>
      <p:sp>
        <p:nvSpPr>
          <p:cNvPr id="20" name="TextBox 19">
            <a:extLst>
              <a:ext uri="{FF2B5EF4-FFF2-40B4-BE49-F238E27FC236}">
                <a16:creationId xmlns:a16="http://schemas.microsoft.com/office/drawing/2014/main" id="{75FAA3AF-9A20-4B73-804D-05B7CBBBC85E}"/>
              </a:ext>
            </a:extLst>
          </p:cNvPr>
          <p:cNvSpPr txBox="1"/>
          <p:nvPr/>
        </p:nvSpPr>
        <p:spPr>
          <a:xfrm>
            <a:off x="838200" y="5880915"/>
            <a:ext cx="16992600" cy="76944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a:t>
            </a:r>
            <a:r>
              <a:rPr lang="vi-VN" sz="4400" dirty="0" smtClean="0">
                <a:latin typeface="Times New Roman" panose="02020603050405020304" pitchFamily="18" charset="0"/>
                <a:cs typeface="Times New Roman" panose="02020603050405020304" pitchFamily="18" charset="0"/>
              </a:rPr>
              <a:t>) Gọi n là số đo cung BB’ của hình quạt tròn.</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75FAA3AF-9A20-4B73-804D-05B7CBBBC85E}"/>
                  </a:ext>
                </a:extLst>
              </p:cNvPr>
              <p:cNvSpPr txBox="1"/>
              <p:nvPr/>
            </p:nvSpPr>
            <p:spPr>
              <a:xfrm>
                <a:off x="838200" y="5880915"/>
                <a:ext cx="16992600" cy="3303212"/>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Áp dụng công thức liên hệ số đo cung n và độ dài cung m của hình quạt tròn ta có:</a:t>
                </a:r>
              </a:p>
              <a:p>
                <a:pPr algn="ctr"/>
                <a14:m>
                  <m:oMath xmlns:m="http://schemas.openxmlformats.org/officeDocument/2006/math">
                    <m:r>
                      <m:rPr>
                        <m:sty m:val="p"/>
                      </m:rPr>
                      <a:rPr lang="vi-VN" sz="5400" i="1" dirty="0">
                        <a:latin typeface="Cambria Math" panose="02040503050406030204" pitchFamily="18" charset="0"/>
                        <a:ea typeface="Cambria Math" panose="02040503050406030204" pitchFamily="18" charset="0"/>
                        <a:cs typeface="Times New Roman" panose="02020603050405020304" pitchFamily="18" charset="0"/>
                      </a:rPr>
                      <m:t>n</m:t>
                    </m:r>
                    <m: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5400" i="1" dirty="0">
                            <a:latin typeface="Cambria Math" panose="02040503050406030204" pitchFamily="18" charset="0"/>
                            <a:ea typeface="Cambria Math" panose="02040503050406030204" pitchFamily="18" charset="0"/>
                            <a:cs typeface="Times New Roman" panose="02020603050405020304" pitchFamily="18" charset="0"/>
                          </a:rPr>
                          <m:t>m</m:t>
                        </m:r>
                        <m:r>
                          <a:rPr lang="vi-VN" sz="5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5400" i="1" dirty="0">
                            <a:latin typeface="Cambria Math" panose="02040503050406030204" pitchFamily="18" charset="0"/>
                            <a:ea typeface="Cambria Math" panose="02040503050406030204" pitchFamily="18" charset="0"/>
                            <a:cs typeface="Times New Roman" panose="02020603050405020304" pitchFamily="18" charset="0"/>
                          </a:rPr>
                          <m:t>180</m:t>
                        </m:r>
                      </m:num>
                      <m:den>
                        <m:r>
                          <a:rPr lang="vi-VN" sz="5400" i="1">
                            <a:latin typeface="Cambria Math" panose="02040503050406030204" pitchFamily="18" charset="0"/>
                            <a:ea typeface="Cambria Math" panose="02040503050406030204" pitchFamily="18" charset="0"/>
                            <a:cs typeface="Times New Roman" panose="02020603050405020304" pitchFamily="18" charset="0"/>
                          </a:rPr>
                          <m:t>𝜋</m:t>
                        </m:r>
                        <m:r>
                          <a:rPr lang="vi-VN" sz="5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(với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 </m:t>
                    </m:r>
                  </m:oMath>
                </a14:m>
                <a:r>
                  <a:rPr lang="vi-VN" sz="4400" dirty="0" smtClean="0">
                    <a:latin typeface="Times New Roman" panose="02020603050405020304" pitchFamily="18" charset="0"/>
                    <a:cs typeface="Times New Roman" panose="02020603050405020304" pitchFamily="18" charset="0"/>
                  </a:rPr>
                  <a:t> là bán kính quạt tròn)	(2)</a:t>
                </a:r>
              </a:p>
            </p:txBody>
          </p:sp>
        </mc:Choice>
        <mc:Fallback>
          <p:sp>
            <p:nvSpPr>
              <p:cNvPr id="21" name="TextBox 20">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3303212"/>
              </a:xfrm>
              <a:prstGeom prst="rect">
                <a:avLst/>
              </a:prstGeom>
              <a:blipFill>
                <a:blip r:embed="rId4"/>
                <a:stretch>
                  <a:fillRect l="-1471" b="-12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75FAA3AF-9A20-4B73-804D-05B7CBBBC85E}"/>
                  </a:ext>
                </a:extLst>
              </p:cNvPr>
              <p:cNvSpPr txBox="1"/>
              <p:nvPr/>
            </p:nvSpPr>
            <p:spPr>
              <a:xfrm>
                <a:off x="838200" y="5880915"/>
                <a:ext cx="16992600" cy="4438587"/>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Thay m ở (1) vào (2), ta được: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n</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360</m:t>
                        </m:r>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r</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(3)</a:t>
                </a:r>
                <a:endParaRPr lang="en-US" sz="4400" dirty="0">
                  <a:latin typeface="Times New Roman" panose="02020603050405020304" pitchFamily="18"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4438587"/>
              </a:xfrm>
              <a:prstGeom prst="rect">
                <a:avLst/>
              </a:prstGeom>
              <a:blipFill>
                <a:blip r:embed="rId5"/>
                <a:stretch>
                  <a:fillRect l="-1471" b="-2198"/>
                </a:stretch>
              </a:blipFill>
            </p:spPr>
            <p:txBody>
              <a:bodyPr/>
              <a:lstStyle/>
              <a:p>
                <a:r>
                  <a:rPr lang="en-US">
                    <a:noFill/>
                  </a:rPr>
                  <a:t> </a:t>
                </a:r>
              </a:p>
            </p:txBody>
          </p:sp>
        </mc:Fallback>
      </mc:AlternateContent>
    </p:spTree>
    <p:extLst>
      <p:ext uri="{BB962C8B-B14F-4D97-AF65-F5344CB8AC3E}">
        <p14:creationId xmlns:p14="http://schemas.microsoft.com/office/powerpoint/2010/main" val="1918335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5FAA3AF-9A20-4B73-804D-05B7CBBBC85E}"/>
                  </a:ext>
                </a:extLst>
              </p:cNvPr>
              <p:cNvSpPr txBox="1"/>
              <p:nvPr/>
            </p:nvSpPr>
            <p:spPr>
              <a:xfrm>
                <a:off x="838200" y="5111474"/>
                <a:ext cx="21259800" cy="769441"/>
              </a:xfrm>
              <a:prstGeom prst="rect">
                <a:avLst/>
              </a:prstGeom>
              <a:noFill/>
            </p:spPr>
            <p:txBody>
              <a:bodyPr wrap="square">
                <a:spAutoFit/>
              </a:bodyPr>
              <a:lstStyle/>
              <a:p>
                <a:r>
                  <a:rPr lang="vi-VN" sz="4400" dirty="0" smtClean="0">
                    <a:ea typeface="Cambria Math" panose="02040503050406030204" pitchFamily="18" charset="0"/>
                    <a:cs typeface="Times New Roman" panose="02020603050405020304" pitchFamily="18" charset="0"/>
                  </a:rPr>
                  <a:t>a</a:t>
                </a:r>
                <a14:m>
                  <m:oMath xmlns:m="http://schemas.openxmlformats.org/officeDocument/2006/math">
                    <m:r>
                      <a:rPr lang="vi-VN" sz="4400" b="0" i="0" dirty="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m</m:t>
                    </m:r>
                    <m:r>
                      <a:rPr lang="vi-VN" sz="44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dirty="0">
                        <a:latin typeface="Cambria Math" panose="02040503050406030204" pitchFamily="18" charset="0"/>
                        <a:ea typeface="Cambria Math" panose="02040503050406030204" pitchFamily="18" charset="0"/>
                        <a:cs typeface="Times New Roman" panose="02020603050405020304" pitchFamily="18" charset="0"/>
                      </a:rPr>
                      <m:t>2</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oMath>
                </a14:m>
                <a:r>
                  <a:rPr lang="vi-VN" sz="4400" dirty="0" smtClean="0">
                    <a:latin typeface="Times New Roman" panose="02020603050405020304" pitchFamily="18" charset="0"/>
                    <a:cs typeface="Times New Roman" panose="02020603050405020304" pitchFamily="18" charset="0"/>
                  </a:rPr>
                  <a:t>								 (1)</a:t>
                </a:r>
                <a:endParaRPr lang="en-US" sz="4400" dirty="0">
                  <a:latin typeface="Times New Roman" panose="02020603050405020304" pitchFamily="18"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111474"/>
                <a:ext cx="21259800" cy="769441"/>
              </a:xfrm>
              <a:prstGeom prst="rect">
                <a:avLst/>
              </a:prstGeom>
              <a:blipFill>
                <a:blip r:embed="rId2"/>
                <a:stretch>
                  <a:fillRect l="-1176" t="-16535" b="-370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77AE2B8-5E29-4260-95A6-D301CEB8D3C9}"/>
              </a:ext>
            </a:extLst>
          </p:cNvPr>
          <p:cNvSpPr txBox="1"/>
          <p:nvPr/>
        </p:nvSpPr>
        <p:spPr>
          <a:xfrm>
            <a:off x="401012" y="342900"/>
            <a:ext cx="208373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Trả lời : </a:t>
            </a:r>
          </a:p>
        </p:txBody>
      </p:sp>
      <p:pic>
        <p:nvPicPr>
          <p:cNvPr id="19" name="Picture 18"/>
          <p:cNvPicPr>
            <a:picLocks noChangeAspect="1"/>
          </p:cNvPicPr>
          <p:nvPr/>
        </p:nvPicPr>
        <p:blipFill>
          <a:blip r:embed="rId3"/>
          <a:stretch>
            <a:fillRect/>
          </a:stretch>
        </p:blipFill>
        <p:spPr>
          <a:xfrm>
            <a:off x="5029200" y="342900"/>
            <a:ext cx="9448800" cy="4529903"/>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5FAA3AF-9A20-4B73-804D-05B7CBBBC85E}"/>
                  </a:ext>
                </a:extLst>
              </p:cNvPr>
              <p:cNvSpPr txBox="1"/>
              <p:nvPr/>
            </p:nvSpPr>
            <p:spPr>
              <a:xfrm>
                <a:off x="838200" y="6896100"/>
                <a:ext cx="17145000" cy="2599173"/>
              </a:xfrm>
              <a:prstGeom prst="rect">
                <a:avLst/>
              </a:prstGeom>
              <a:noFill/>
            </p:spPr>
            <p:txBody>
              <a:bodyPr wrap="square">
                <a:spAutoFit/>
              </a:bodyPr>
              <a:lstStyle/>
              <a:p>
                <a:r>
                  <a:rPr lang="vi-VN" sz="4400" dirty="0">
                    <a:latin typeface="Times New Roman" panose="02020603050405020304" pitchFamily="18" charset="0"/>
                    <a:cs typeface="Times New Roman" panose="02020603050405020304" pitchFamily="18" charset="0"/>
                  </a:rPr>
                  <a:t>c</a:t>
                </a:r>
                <a:r>
                  <a:rPr lang="vi-VN" sz="4400" dirty="0" smtClean="0">
                    <a:latin typeface="Times New Roman" panose="02020603050405020304" pitchFamily="18" charset="0"/>
                    <a:cs typeface="Times New Roman" panose="02020603050405020304" pitchFamily="18" charset="0"/>
                  </a:rPr>
                  <a:t>) Ta có </a:t>
                </a:r>
                <a:r>
                  <a:rPr lang="vi-VN" sz="4400" dirty="0" smtClean="0">
                    <a:latin typeface="Times New Roman" panose="02020603050405020304" pitchFamily="18" charset="0"/>
                    <a:cs typeface="Times New Roman" panose="02020603050405020304" pitchFamily="18" charset="0"/>
                  </a:rPr>
                  <a:t>công thức tính diện tích hình quạt tròn với bán kính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400" dirty="0" smtClean="0">
                    <a:latin typeface="Times New Roman" panose="02020603050405020304" pitchFamily="18" charset="0"/>
                    <a:cs typeface="Times New Roman" panose="02020603050405020304" pitchFamily="18" charset="0"/>
                  </a:rPr>
                  <a:t> và số đo cung n là</a:t>
                </a:r>
              </a:p>
              <a:p>
                <a:pPr algn="ctr"/>
                <a14:m>
                  <m:oMath xmlns:m="http://schemas.openxmlformats.org/officeDocument/2006/math">
                    <m:r>
                      <m:rPr>
                        <m:sty m:val="p"/>
                      </m:rP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S</m:t>
                    </m:r>
                    <m:r>
                      <a:rPr lang="vi-VN" sz="4800" b="0" i="1" dirty="0"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800"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8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8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a:latin typeface="Cambria Math" panose="02040503050406030204" pitchFamily="18" charset="0"/>
                                <a:ea typeface="Cambria Math" panose="02040503050406030204" pitchFamily="18" charset="0"/>
                                <a:cs typeface="Times New Roman" panose="02020603050405020304" pitchFamily="18" charset="0"/>
                              </a:rPr>
                              <m:t>ℓ</m:t>
                            </m:r>
                          </m:e>
                          <m:sup>
                            <m: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800" i="1" dirty="0" smtClean="0">
                            <a:latin typeface="Cambria Math" panose="02040503050406030204" pitchFamily="18" charset="0"/>
                            <a:ea typeface="Cambria Math" panose="02040503050406030204" pitchFamily="18" charset="0"/>
                            <a:cs typeface="Times New Roman" panose="02020603050405020304" pitchFamily="18" charset="0"/>
                          </a:rPr>
                          <m:t>n</m:t>
                        </m:r>
                      </m:num>
                      <m:den>
                        <m:r>
                          <a:rPr lang="vi-VN" sz="4800" i="1" dirty="0">
                            <a:latin typeface="Cambria Math" panose="02040503050406030204" pitchFamily="18" charset="0"/>
                            <a:ea typeface="Cambria Math" panose="02040503050406030204" pitchFamily="18" charset="0"/>
                            <a:cs typeface="Times New Roman" panose="02020603050405020304" pitchFamily="18" charset="0"/>
                          </a:rPr>
                          <m:t>360</m:t>
                        </m:r>
                      </m:den>
                    </m:f>
                  </m:oMath>
                </a14:m>
                <a:r>
                  <a:rPr lang="vi-VN" sz="4400" dirty="0" smtClean="0">
                    <a:latin typeface="Times New Roman" panose="02020603050405020304" pitchFamily="18" charset="0"/>
                    <a:cs typeface="Times New Roman" panose="02020603050405020304" pitchFamily="18" charset="0"/>
                  </a:rPr>
                  <a:t>.		  (4)		</a:t>
                </a:r>
                <a:endParaRPr lang="en-US" sz="4400" dirty="0">
                  <a:latin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6896100"/>
                <a:ext cx="17145000" cy="2599173"/>
              </a:xfrm>
              <a:prstGeom prst="rect">
                <a:avLst/>
              </a:prstGeom>
              <a:blipFill>
                <a:blip r:embed="rId4"/>
                <a:stretch>
                  <a:fillRect l="-1458" t="-4450" b="-32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5FAA3AF-9A20-4B73-804D-05B7CBBBC85E}"/>
                  </a:ext>
                </a:extLst>
              </p:cNvPr>
              <p:cNvSpPr txBox="1"/>
              <p:nvPr/>
            </p:nvSpPr>
            <p:spPr>
              <a:xfrm>
                <a:off x="838200" y="5880915"/>
                <a:ext cx="16992600" cy="1053045"/>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a:t>
                </a:r>
                <a:r>
                  <a:rPr lang="vi-VN" sz="4400" dirty="0" smtClean="0">
                    <a:latin typeface="Times New Roman" panose="02020603050405020304" pitchFamily="18" charset="0"/>
                    <a:cs typeface="Times New Roman" panose="02020603050405020304" pitchFamily="18" charset="0"/>
                  </a:rPr>
                  <a:t>)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n</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360</m:t>
                        </m:r>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r</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ℓ</m:t>
                        </m:r>
                      </m:den>
                    </m:f>
                  </m:oMath>
                </a14:m>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(3)</a:t>
                </a:r>
                <a:endParaRPr lang="en-US" sz="4400" dirty="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5880915"/>
                <a:ext cx="16992600" cy="1053045"/>
              </a:xfrm>
              <a:prstGeom prst="rect">
                <a:avLst/>
              </a:prstGeom>
              <a:blipFill>
                <a:blip r:embed="rId5"/>
                <a:stretch>
                  <a:fillRect l="-1471" b="-12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5FAA3AF-9A20-4B73-804D-05B7CBBBC85E}"/>
                  </a:ext>
                </a:extLst>
              </p:cNvPr>
              <p:cNvSpPr txBox="1"/>
              <p:nvPr/>
            </p:nvSpPr>
            <p:spPr>
              <a:xfrm>
                <a:off x="838200" y="6896100"/>
                <a:ext cx="17145000" cy="3477875"/>
              </a:xfrm>
              <a:prstGeom prst="rect">
                <a:avLst/>
              </a:prstGeom>
              <a:noFill/>
            </p:spPr>
            <p:txBody>
              <a:bodyPr wrap="square">
                <a:spAutoFit/>
              </a:bodyPr>
              <a:lstStyle/>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endParaRPr lang="vi-VN" sz="4400" dirty="0" smtClean="0">
                  <a:latin typeface="Times New Roman" panose="02020603050405020304" pitchFamily="18" charset="0"/>
                  <a:cs typeface="Times New Roman" panose="02020603050405020304" pitchFamily="18" charset="0"/>
                </a:endParaRPr>
              </a:p>
              <a:p>
                <a:endParaRPr lang="vi-VN" sz="4400" dirty="0">
                  <a:latin typeface="Times New Roman" panose="02020603050405020304" pitchFamily="18" charset="0"/>
                  <a:cs typeface="Times New Roman" panose="02020603050405020304" pitchFamily="18" charset="0"/>
                </a:endParaRPr>
              </a:p>
              <a:p>
                <a:r>
                  <a:rPr lang="vi-VN" sz="4400" dirty="0" smtClean="0">
                    <a:latin typeface="Times New Roman" panose="02020603050405020304" pitchFamily="18" charset="0"/>
                    <a:cs typeface="Times New Roman" panose="02020603050405020304" pitchFamily="18" charset="0"/>
                  </a:rPr>
                  <a:t>Thế n ở (3) vào (4), ta được </a:t>
                </a:r>
                <a14:m>
                  <m:oMath xmlns:m="http://schemas.openxmlformats.org/officeDocument/2006/math">
                    <m:r>
                      <m:rPr>
                        <m:sty m:val="p"/>
                      </m:rPr>
                      <a:rPr lang="vi-VN" sz="4400" i="1" dirty="0" smtClean="0">
                        <a:latin typeface="Cambria Math" panose="02040503050406030204" pitchFamily="18" charset="0"/>
                        <a:ea typeface="Cambria Math" panose="02040503050406030204" pitchFamily="18" charset="0"/>
                        <a:cs typeface="Times New Roman" panose="02020603050405020304" pitchFamily="18" charset="0"/>
                      </a:rPr>
                      <m:t>S</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oMath>
                </a14:m>
                <a:r>
                  <a:rPr lang="vi-VN"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75FAA3AF-9A20-4B73-804D-05B7CBBBC85E}"/>
                  </a:ext>
                </a:extLst>
              </p:cNvPr>
              <p:cNvSpPr txBox="1">
                <a:spLocks noRot="1" noChangeAspect="1" noMove="1" noResize="1" noEditPoints="1" noAdjustHandles="1" noChangeArrowheads="1" noChangeShapeType="1" noTextEdit="1"/>
              </p:cNvSpPr>
              <p:nvPr/>
            </p:nvSpPr>
            <p:spPr>
              <a:xfrm>
                <a:off x="838200" y="6896100"/>
                <a:ext cx="17145000" cy="3477875"/>
              </a:xfrm>
              <a:prstGeom prst="rect">
                <a:avLst/>
              </a:prstGeom>
              <a:blipFill>
                <a:blip r:embed="rId6"/>
                <a:stretch>
                  <a:fillRect l="-1458" b="-7531"/>
                </a:stretch>
              </a:blipFill>
            </p:spPr>
            <p:txBody>
              <a:bodyPr/>
              <a:lstStyle/>
              <a:p>
                <a:r>
                  <a:rPr lang="en-US">
                    <a:noFill/>
                  </a:rPr>
                  <a:t> </a:t>
                </a:r>
              </a:p>
            </p:txBody>
          </p:sp>
        </mc:Fallback>
      </mc:AlternateContent>
    </p:spTree>
    <p:extLst>
      <p:ext uri="{BB962C8B-B14F-4D97-AF65-F5344CB8AC3E}">
        <p14:creationId xmlns:p14="http://schemas.microsoft.com/office/powerpoint/2010/main" val="1640671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67855" y="1714500"/>
            <a:ext cx="13353143" cy="3958859"/>
            <a:chOff x="2175616" y="2917658"/>
            <a:chExt cx="13353143" cy="3958859"/>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00B0F0"/>
              </a:solidFill>
            </p:spPr>
            <p:txBody>
              <a:bodyPr/>
              <a:lstStyle/>
              <a:p>
                <a:endParaRPr lang="en-US">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2175616" y="3214296"/>
              <a:ext cx="13334998" cy="3662221"/>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lang="en-US" sz="5400" b="1" dirty="0">
                  <a:solidFill>
                    <a:srgbClr val="FFFF00"/>
                  </a:solidFill>
                  <a:latin typeface="Times New Roman" panose="02020603050405020304" pitchFamily="18" charset="0"/>
                  <a:cs typeface="Times New Roman" panose="02020603050405020304" pitchFamily="18" charset="0"/>
                </a:rPr>
                <a:t>DIỆN </a:t>
              </a:r>
              <a:r>
                <a:rPr lang="en-US" sz="5400" b="1" dirty="0" smtClean="0">
                  <a:solidFill>
                    <a:srgbClr val="FFFF00"/>
                  </a:solidFill>
                  <a:latin typeface="Times New Roman" panose="02020603050405020304" pitchFamily="18" charset="0"/>
                  <a:cs typeface="Times New Roman" panose="02020603050405020304" pitchFamily="18" charset="0"/>
                </a:rPr>
                <a:t>TÍCH</a:t>
              </a:r>
              <a:r>
                <a:rPr lang="vi-VN" sz="5400" b="1" dirty="0" smtClean="0">
                  <a:solidFill>
                    <a:srgbClr val="FFFF00"/>
                  </a:solidFill>
                  <a:latin typeface="Times New Roman" panose="02020603050405020304" pitchFamily="18" charset="0"/>
                  <a:cs typeface="Times New Roman" panose="02020603050405020304" pitchFamily="18" charset="0"/>
                </a:rPr>
                <a:t> XUNG QUANH</a:t>
              </a:r>
              <a:r>
                <a:rPr lang="en-US" sz="5400" b="1" dirty="0" smtClean="0">
                  <a:solidFill>
                    <a:srgbClr val="FFFF00"/>
                  </a:solidFill>
                  <a:latin typeface="Times New Roman" panose="02020603050405020304" pitchFamily="18" charset="0"/>
                  <a:cs typeface="Times New Roman" panose="02020603050405020304" pitchFamily="18" charset="0"/>
                </a:rPr>
                <a:t> </a:t>
              </a:r>
              <a:endParaRPr lang="vi-VN" sz="5400" b="1" dirty="0" smtClean="0">
                <a:solidFill>
                  <a:srgbClr val="FFFF00"/>
                </a:solidFill>
                <a:latin typeface="Times New Roman" panose="02020603050405020304" pitchFamily="18" charset="0"/>
                <a:cs typeface="Times New Roman" panose="02020603050405020304" pitchFamily="18" charset="0"/>
              </a:endParaRPr>
            </a:p>
            <a:p>
              <a:pPr algn="ctr">
                <a:lnSpc>
                  <a:spcPct val="150000"/>
                </a:lnSpc>
                <a:tabLst>
                  <a:tab pos="360045" algn="l"/>
                  <a:tab pos="720090" algn="l"/>
                </a:tabLst>
                <a:defRPr/>
              </a:pPr>
              <a:r>
                <a:rPr lang="en-US" sz="5400" b="1" dirty="0" smtClean="0">
                  <a:solidFill>
                    <a:srgbClr val="FFFF00"/>
                  </a:solidFill>
                  <a:latin typeface="Times New Roman" panose="02020603050405020304" pitchFamily="18" charset="0"/>
                  <a:cs typeface="Times New Roman" panose="02020603050405020304" pitchFamily="18" charset="0"/>
                </a:rPr>
                <a:t>CỦA </a:t>
              </a:r>
              <a:r>
                <a:rPr lang="vi-VN" sz="5400" b="1" dirty="0" smtClean="0">
                  <a:solidFill>
                    <a:srgbClr val="FFFF00"/>
                  </a:solidFill>
                  <a:latin typeface="Times New Roman" panose="02020603050405020304" pitchFamily="18" charset="0"/>
                  <a:cs typeface="Times New Roman" panose="02020603050405020304" pitchFamily="18" charset="0"/>
                </a:rPr>
                <a:t>HÌNH NÓN</a:t>
              </a:r>
              <a:endParaRPr lang="en-US" sz="5400" b="1" dirty="0">
                <a:solidFill>
                  <a:srgbClr val="FFFF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69483534"/>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1040;p39"/>
          <p:cNvSpPr txBox="1"/>
          <p:nvPr/>
        </p:nvSpPr>
        <p:spPr>
          <a:xfrm>
            <a:off x="7703734" y="1105075"/>
            <a:ext cx="8936588" cy="1712972"/>
          </a:xfrm>
          <a:prstGeom prst="rect">
            <a:avLst/>
          </a:prstGeom>
        </p:spPr>
        <p:txBody>
          <a:bodyPr spcFirstLastPara="1" vert="horz" wrap="square" lIns="137138" tIns="137138" rIns="137138" bIns="137138"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5700" b="1">
                <a:solidFill>
                  <a:srgbClr val="FF0000"/>
                </a:solidFill>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5700" b="1" dirty="0">
              <a:solidFill>
                <a:srgbClr val="FF0000"/>
              </a:solidFill>
              <a:latin typeface="Arial" panose="020B0604020202020204" pitchFamily="34" charset="0"/>
              <a:ea typeface="思源黑体 Normal" panose="020B0400000000000000" pitchFamily="34" charset="-122"/>
              <a:cs typeface="Arial" panose="020B0604020202020204" pitchFamily="34" charset="0"/>
            </a:endParaRPr>
          </a:p>
        </p:txBody>
      </p:sp>
      <p:grpSp>
        <p:nvGrpSpPr>
          <p:cNvPr id="2" name="组合 1"/>
          <p:cNvGrpSpPr/>
          <p:nvPr/>
        </p:nvGrpSpPr>
        <p:grpSpPr>
          <a:xfrm>
            <a:off x="1303973" y="1935675"/>
            <a:ext cx="5400675" cy="6737985"/>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7" name="图片 6" descr="图片包含 游戏机, 物体, 钟表, 交通&#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6869344" y="4064484"/>
            <a:ext cx="9991178"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eaLnBrk="0" hangingPunct="0">
              <a:spcAft>
                <a:spcPts val="900"/>
              </a:spcAft>
            </a:pP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rPr>
              <a:t>SGK, </a:t>
            </a:r>
            <a:r>
              <a:rPr lang="en-US" sz="4800" dirty="0" err="1">
                <a:solidFill>
                  <a:srgbClr val="000000"/>
                </a:solidFill>
                <a:latin typeface="Times New Roman" panose="02020603050405020304" pitchFamily="18" charset="0"/>
                <a:ea typeface="Times New Roman" panose="02020603050405020304" pitchFamily="18" charset="0"/>
              </a:rPr>
              <a:t>kế</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hoạch</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bài</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dạy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bảng</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phụ</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máy</a:t>
            </a:r>
            <a:r>
              <a:rPr lang="en-US" sz="4800" dirty="0">
                <a:solidFill>
                  <a:srgbClr val="000000"/>
                </a:solidFill>
                <a:latin typeface="Times New Roman" panose="02020603050405020304" pitchFamily="18" charset="0"/>
                <a:ea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rPr>
              <a:t>chiếu</a:t>
            </a:r>
            <a:endParaRPr lang="en-US" sz="4800" dirty="0"/>
          </a:p>
        </p:txBody>
      </p:sp>
      <p:sp>
        <p:nvSpPr>
          <p:cNvPr id="15" name="Rectangle 14">
            <a:extLst>
              <a:ext uri="{FF2B5EF4-FFF2-40B4-BE49-F238E27FC236}">
                <a16:creationId xmlns:a16="http://schemas.microsoft.com/office/drawing/2014/main" id="{2CD458B6-D56F-44A8-8B13-744797EA0168}"/>
              </a:ext>
            </a:extLst>
          </p:cNvPr>
          <p:cNvSpPr/>
          <p:nvPr/>
        </p:nvSpPr>
        <p:spPr>
          <a:xfrm>
            <a:off x="6869344" y="6170636"/>
            <a:ext cx="9991178" cy="1791260"/>
          </a:xfrm>
          <a:prstGeom prst="rect">
            <a:avLst/>
          </a:prstGeom>
        </p:spPr>
        <p:txBody>
          <a:bodyPr wrap="square">
            <a:spAutoFit/>
          </a:bodyPr>
          <a:lstStyle/>
          <a:p>
            <a:pPr algn="just">
              <a:lnSpc>
                <a:spcPct val="115000"/>
              </a:lnSpc>
              <a:spcAft>
                <a:spcPts val="900"/>
              </a:spcAft>
            </a:pP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 </a:t>
            </a:r>
            <a:r>
              <a:rPr lang="en-US" sz="4800" dirty="0">
                <a:latin typeface="Times New Roman" panose="02020603050405020304" pitchFamily="18" charset="0"/>
                <a:ea typeface="Times New Roman" panose="02020603050405020304" pitchFamily="18" charset="0"/>
              </a:rPr>
              <a:t>SGK, </a:t>
            </a:r>
            <a:r>
              <a:rPr lang="en-US" sz="4800" dirty="0">
                <a:solidFill>
                  <a:srgbClr val="000000"/>
                </a:solidFill>
                <a:latin typeface="Times New Roman" panose="02020603050405020304" pitchFamily="18" charset="0"/>
                <a:ea typeface="Times New Roman" panose="02020603050405020304" pitchFamily="18" charset="0"/>
              </a:rPr>
              <a:t>bảng nhóm, </a:t>
            </a:r>
            <a:r>
              <a:rPr lang="en-US" sz="4800" dirty="0" err="1">
                <a:solidFill>
                  <a:srgbClr val="000000"/>
                </a:solidFill>
                <a:latin typeface="Times New Roman" panose="02020603050405020304" pitchFamily="18" charset="0"/>
                <a:ea typeface="Times New Roman" panose="02020603050405020304" pitchFamily="18" charset="0"/>
              </a:rPr>
              <a:t>bút</a:t>
            </a:r>
            <a:r>
              <a:rPr lang="en-US" sz="4800" dirty="0" smtClean="0">
                <a:solidFill>
                  <a:srgbClr val="000000"/>
                </a:solidFill>
                <a:latin typeface="Times New Roman" panose="02020603050405020304" pitchFamily="18" charset="0"/>
                <a:ea typeface="Times New Roman" panose="02020603050405020304" pitchFamily="18" charset="0"/>
              </a:rPr>
              <a:t>,</a:t>
            </a:r>
            <a:r>
              <a:rPr lang="vi-VN" sz="4800" dirty="0" smtClean="0">
                <a:solidFill>
                  <a:srgbClr val="000000"/>
                </a:solidFill>
                <a:latin typeface="Times New Roman" panose="02020603050405020304" pitchFamily="18" charset="0"/>
                <a:ea typeface="Times New Roman" panose="02020603050405020304" pitchFamily="18" charset="0"/>
              </a:rPr>
              <a:t> kéo, giấy bìa, thước,</a:t>
            </a:r>
            <a:r>
              <a:rPr lang="en-US" sz="4800" dirty="0" smtClean="0">
                <a:solidFill>
                  <a:srgbClr val="000000"/>
                </a:solidFill>
                <a:latin typeface="Times New Roman" panose="02020603050405020304" pitchFamily="18" charset="0"/>
                <a:ea typeface="Times New Roman" panose="02020603050405020304" pitchFamily="18" charset="0"/>
              </a:rPr>
              <a:t> </a:t>
            </a:r>
            <a:r>
              <a:rPr lang="en-US" sz="4800" dirty="0">
                <a:solidFill>
                  <a:srgbClr val="000000"/>
                </a:solidFill>
                <a:latin typeface="Times New Roman" panose="02020603050405020304" pitchFamily="18" charset="0"/>
                <a:ea typeface="Times New Roman" panose="02020603050405020304" pitchFamily="18" charset="0"/>
              </a:rPr>
              <a:t>tập vở.</a:t>
            </a:r>
            <a:endParaRPr lang="en-US" sz="4800" dirty="0"/>
          </a:p>
        </p:txBody>
      </p:sp>
      <p:sp>
        <p:nvSpPr>
          <p:cNvPr id="4" name="Rectangle 3"/>
          <p:cNvSpPr/>
          <p:nvPr/>
        </p:nvSpPr>
        <p:spPr>
          <a:xfrm>
            <a:off x="4572000" y="4451003"/>
            <a:ext cx="9144000" cy="507831"/>
          </a:xfrm>
          <a:prstGeom prst="rect">
            <a:avLst/>
          </a:prstGeom>
        </p:spPr>
        <p:txBody>
          <a:bodyPr>
            <a:spAutoFit/>
          </a:bodyPr>
          <a:lstStyle/>
          <a:p>
            <a:endParaRPr lang="en-US" sz="2700"/>
          </a:p>
        </p:txBody>
      </p:sp>
      <p:sp>
        <p:nvSpPr>
          <p:cNvPr id="8" name="Rectangle 7"/>
          <p:cNvSpPr/>
          <p:nvPr/>
        </p:nvSpPr>
        <p:spPr>
          <a:xfrm>
            <a:off x="4572000" y="4658753"/>
            <a:ext cx="9144000" cy="507831"/>
          </a:xfrm>
          <a:prstGeom prst="rect">
            <a:avLst/>
          </a:prstGeom>
        </p:spPr>
        <p:txBody>
          <a:bodyPr>
            <a:spAutoFit/>
          </a:bodyPr>
          <a:lstStyle/>
          <a:p>
            <a:endParaRPr lang="en-US" sz="2700"/>
          </a:p>
        </p:txBody>
      </p:sp>
    </p:spTree>
    <p:extLst>
      <p:ext uri="{BB962C8B-B14F-4D97-AF65-F5344CB8AC3E}">
        <p14:creationId xmlns:p14="http://schemas.microsoft.com/office/powerpoint/2010/main" val="12348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900"/>
        </a:solidFill>
        <a:effectLst/>
      </p:bgPr>
    </p:bg>
    <p:spTree>
      <p:nvGrpSpPr>
        <p:cNvPr id="1" name=""/>
        <p:cNvGrpSpPr/>
        <p:nvPr/>
      </p:nvGrpSpPr>
      <p:grpSpPr>
        <a:xfrm>
          <a:off x="0" y="0"/>
          <a:ext cx="0" cy="0"/>
          <a:chOff x="0" y="0"/>
          <a:chExt cx="0" cy="0"/>
        </a:xfrm>
      </p:grpSpPr>
      <p:sp>
        <p:nvSpPr>
          <p:cNvPr id="14338" name="Text Box 60"/>
          <p:cNvSpPr txBox="1">
            <a:spLocks noChangeArrowheads="1"/>
          </p:cNvSpPr>
          <p:nvPr/>
        </p:nvSpPr>
        <p:spPr bwMode="auto">
          <a:xfrm>
            <a:off x="659608" y="130976"/>
            <a:ext cx="82296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200" b="1" dirty="0">
                <a:solidFill>
                  <a:srgbClr val="FFFF00"/>
                </a:solidFill>
                <a:latin typeface="Times New Roman" panose="02020603050405020304" pitchFamily="18" charset="0"/>
              </a:rPr>
              <a:t>2. Diện tích xung quanh hình nón</a:t>
            </a:r>
            <a:endParaRPr lang="en-US" altLang="en-US" sz="4200" b="1" dirty="0">
              <a:solidFill>
                <a:srgbClr val="FFFF00"/>
              </a:solidFill>
              <a:latin typeface="Times New Roman" panose="02020603050405020304" pitchFamily="18" charset="0"/>
            </a:endParaRPr>
          </a:p>
        </p:txBody>
      </p:sp>
      <p:grpSp>
        <p:nvGrpSpPr>
          <p:cNvPr id="14339" name="Group 4"/>
          <p:cNvGrpSpPr>
            <a:grpSpLocks/>
          </p:cNvGrpSpPr>
          <p:nvPr/>
        </p:nvGrpSpPr>
        <p:grpSpPr bwMode="auto">
          <a:xfrm>
            <a:off x="5031584" y="547689"/>
            <a:ext cx="3414711" cy="3886200"/>
            <a:chOff x="3590925" y="1773238"/>
            <a:chExt cx="2276475" cy="2590800"/>
          </a:xfrm>
        </p:grpSpPr>
        <p:sp>
          <p:nvSpPr>
            <p:cNvPr id="14375" name="AutoShape 38"/>
            <p:cNvSpPr>
              <a:spLocks noChangeAspect="1" noChangeArrowheads="1" noTextEdit="1"/>
            </p:cNvSpPr>
            <p:nvPr/>
          </p:nvSpPr>
          <p:spPr bwMode="auto">
            <a:xfrm>
              <a:off x="3590925" y="1773238"/>
              <a:ext cx="2276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3000"/>
            </a:p>
          </p:txBody>
        </p:sp>
        <p:sp>
          <p:nvSpPr>
            <p:cNvPr id="14376" name="Line 41"/>
            <p:cNvSpPr>
              <a:spLocks noChangeShapeType="1"/>
            </p:cNvSpPr>
            <p:nvPr/>
          </p:nvSpPr>
          <p:spPr bwMode="auto">
            <a:xfrm flipH="1">
              <a:off x="3889375" y="2309813"/>
              <a:ext cx="779463" cy="1484312"/>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3000"/>
            </a:p>
          </p:txBody>
        </p:sp>
        <p:sp>
          <p:nvSpPr>
            <p:cNvPr id="14377" name="Line 42"/>
            <p:cNvSpPr>
              <a:spLocks noChangeShapeType="1"/>
            </p:cNvSpPr>
            <p:nvPr/>
          </p:nvSpPr>
          <p:spPr bwMode="auto">
            <a:xfrm>
              <a:off x="4643428" y="2290763"/>
              <a:ext cx="851699" cy="1557647"/>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3000"/>
            </a:p>
          </p:txBody>
        </p:sp>
        <p:grpSp>
          <p:nvGrpSpPr>
            <p:cNvPr id="14378" name="Group 47"/>
            <p:cNvGrpSpPr>
              <a:grpSpLocks/>
            </p:cNvGrpSpPr>
            <p:nvPr/>
          </p:nvGrpSpPr>
          <p:grpSpPr bwMode="auto">
            <a:xfrm>
              <a:off x="5424488" y="3797300"/>
              <a:ext cx="44450" cy="52388"/>
              <a:chOff x="3417" y="2392"/>
              <a:chExt cx="28" cy="33"/>
            </a:xfrm>
          </p:grpSpPr>
          <p:sp>
            <p:nvSpPr>
              <p:cNvPr id="14395" name="Oval 44"/>
              <p:cNvSpPr>
                <a:spLocks noChangeArrowheads="1"/>
              </p:cNvSpPr>
              <p:nvPr/>
            </p:nvSpPr>
            <p:spPr bwMode="auto">
              <a:xfrm>
                <a:off x="3417" y="2392"/>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6" name="Oval 45"/>
              <p:cNvSpPr>
                <a:spLocks noChangeArrowheads="1"/>
              </p:cNvSpPr>
              <p:nvPr/>
            </p:nvSpPr>
            <p:spPr bwMode="auto">
              <a:xfrm>
                <a:off x="3417" y="2392"/>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grpSp>
        <p:grpSp>
          <p:nvGrpSpPr>
            <p:cNvPr id="14379" name="Group 51"/>
            <p:cNvGrpSpPr>
              <a:grpSpLocks/>
            </p:cNvGrpSpPr>
            <p:nvPr/>
          </p:nvGrpSpPr>
          <p:grpSpPr bwMode="auto">
            <a:xfrm>
              <a:off x="3867150" y="3768757"/>
              <a:ext cx="44450" cy="52388"/>
              <a:chOff x="2436" y="2374"/>
              <a:chExt cx="28" cy="33"/>
            </a:xfrm>
          </p:grpSpPr>
          <p:sp>
            <p:nvSpPr>
              <p:cNvPr id="14392" name="Oval 48"/>
              <p:cNvSpPr>
                <a:spLocks noChangeArrowheads="1"/>
              </p:cNvSpPr>
              <p:nvPr/>
            </p:nvSpPr>
            <p:spPr bwMode="auto">
              <a:xfrm>
                <a:off x="2436" y="2374"/>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3" name="Oval 49"/>
              <p:cNvSpPr>
                <a:spLocks noChangeArrowheads="1"/>
              </p:cNvSpPr>
              <p:nvPr/>
            </p:nvSpPr>
            <p:spPr bwMode="auto">
              <a:xfrm>
                <a:off x="2436" y="2374"/>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grpSp>
        <p:grpSp>
          <p:nvGrpSpPr>
            <p:cNvPr id="14380" name="Group 55"/>
            <p:cNvGrpSpPr>
              <a:grpSpLocks/>
            </p:cNvGrpSpPr>
            <p:nvPr/>
          </p:nvGrpSpPr>
          <p:grpSpPr bwMode="auto">
            <a:xfrm>
              <a:off x="4630738" y="1906588"/>
              <a:ext cx="142875" cy="430212"/>
              <a:chOff x="2917" y="1201"/>
              <a:chExt cx="90" cy="271"/>
            </a:xfrm>
          </p:grpSpPr>
          <p:sp>
            <p:nvSpPr>
              <p:cNvPr id="14389" name="Oval 52"/>
              <p:cNvSpPr>
                <a:spLocks noChangeArrowheads="1"/>
              </p:cNvSpPr>
              <p:nvPr/>
            </p:nvSpPr>
            <p:spPr bwMode="auto">
              <a:xfrm>
                <a:off x="2927" y="1439"/>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0" name="Oval 53"/>
              <p:cNvSpPr>
                <a:spLocks noChangeArrowheads="1"/>
              </p:cNvSpPr>
              <p:nvPr/>
            </p:nvSpPr>
            <p:spPr bwMode="auto">
              <a:xfrm>
                <a:off x="2927" y="1439"/>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91" name="Rectangle 54"/>
              <p:cNvSpPr>
                <a:spLocks noChangeArrowheads="1"/>
              </p:cNvSpPr>
              <p:nvPr/>
            </p:nvSpPr>
            <p:spPr bwMode="auto">
              <a:xfrm>
                <a:off x="2917" y="1201"/>
                <a:ext cx="9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dirty="0">
                    <a:solidFill>
                      <a:schemeClr val="bg1"/>
                    </a:solidFill>
                    <a:latin typeface="Times New Roman" panose="02020603050405020304" pitchFamily="18" charset="0"/>
                  </a:rPr>
                  <a:t>S</a:t>
                </a:r>
                <a:endParaRPr lang="en-US" altLang="en-US" sz="3000" dirty="0">
                  <a:solidFill>
                    <a:schemeClr val="bg1"/>
                  </a:solidFill>
                </a:endParaRPr>
              </a:p>
            </p:txBody>
          </p:sp>
        </p:grpSp>
        <p:grpSp>
          <p:nvGrpSpPr>
            <p:cNvPr id="14381" name="Group 59"/>
            <p:cNvGrpSpPr>
              <a:grpSpLocks/>
            </p:cNvGrpSpPr>
            <p:nvPr/>
          </p:nvGrpSpPr>
          <p:grpSpPr bwMode="auto">
            <a:xfrm>
              <a:off x="4633896" y="3509969"/>
              <a:ext cx="73025" cy="325438"/>
              <a:chOff x="2919" y="2211"/>
              <a:chExt cx="46" cy="205"/>
            </a:xfrm>
          </p:grpSpPr>
          <p:sp>
            <p:nvSpPr>
              <p:cNvPr id="14386" name="Oval 56"/>
              <p:cNvSpPr>
                <a:spLocks noChangeArrowheads="1"/>
              </p:cNvSpPr>
              <p:nvPr/>
            </p:nvSpPr>
            <p:spPr bwMode="auto">
              <a:xfrm>
                <a:off x="2927" y="2383"/>
                <a:ext cx="28" cy="33"/>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87" name="Oval 57"/>
              <p:cNvSpPr>
                <a:spLocks noChangeArrowheads="1"/>
              </p:cNvSpPr>
              <p:nvPr/>
            </p:nvSpPr>
            <p:spPr bwMode="auto">
              <a:xfrm>
                <a:off x="2927" y="2383"/>
                <a:ext cx="28" cy="33"/>
              </a:xfrm>
              <a:prstGeom prst="ellipse">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000"/>
              </a:p>
            </p:txBody>
          </p:sp>
          <p:sp>
            <p:nvSpPr>
              <p:cNvPr id="14388" name="Rectangle 58"/>
              <p:cNvSpPr>
                <a:spLocks noChangeArrowheads="1"/>
              </p:cNvSpPr>
              <p:nvPr/>
            </p:nvSpPr>
            <p:spPr bwMode="auto">
              <a:xfrm>
                <a:off x="2919" y="2211"/>
                <a:ext cx="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i="1">
                    <a:solidFill>
                      <a:srgbClr val="FFFF00"/>
                    </a:solidFill>
                    <a:latin typeface="Times New Roman" panose="02020603050405020304" pitchFamily="18" charset="0"/>
                  </a:rPr>
                  <a:t>O</a:t>
                </a:r>
                <a:endParaRPr lang="en-US" altLang="en-US" sz="3000"/>
              </a:p>
            </p:txBody>
          </p:sp>
        </p:grpSp>
        <p:sp>
          <p:nvSpPr>
            <p:cNvPr id="14382" name="Freeform 40"/>
            <p:cNvSpPr>
              <a:spLocks/>
            </p:cNvSpPr>
            <p:nvPr/>
          </p:nvSpPr>
          <p:spPr bwMode="auto">
            <a:xfrm>
              <a:off x="3902075" y="3448050"/>
              <a:ext cx="1560512" cy="755650"/>
            </a:xfrm>
            <a:custGeom>
              <a:avLst/>
              <a:gdLst>
                <a:gd name="T0" fmla="*/ 2147483646 w 981"/>
                <a:gd name="T1" fmla="*/ 2147483646 h 472"/>
                <a:gd name="T2" fmla="*/ 2147483646 w 981"/>
                <a:gd name="T3" fmla="*/ 2147483646 h 472"/>
                <a:gd name="T4" fmla="*/ 2147483646 w 981"/>
                <a:gd name="T5" fmla="*/ 2147483646 h 472"/>
                <a:gd name="T6" fmla="*/ 2147483646 w 981"/>
                <a:gd name="T7" fmla="*/ 2147483646 h 472"/>
                <a:gd name="T8" fmla="*/ 2147483646 w 981"/>
                <a:gd name="T9" fmla="*/ 2147483646 h 472"/>
                <a:gd name="T10" fmla="*/ 2147483646 w 981"/>
                <a:gd name="T11" fmla="*/ 2147483646 h 472"/>
                <a:gd name="T12" fmla="*/ 2147483646 w 981"/>
                <a:gd name="T13" fmla="*/ 2147483646 h 472"/>
                <a:gd name="T14" fmla="*/ 2147483646 w 981"/>
                <a:gd name="T15" fmla="*/ 2147483646 h 472"/>
                <a:gd name="T16" fmla="*/ 2147483646 w 981"/>
                <a:gd name="T17" fmla="*/ 2147483646 h 472"/>
                <a:gd name="T18" fmla="*/ 2147483646 w 981"/>
                <a:gd name="T19" fmla="*/ 2147483646 h 472"/>
                <a:gd name="T20" fmla="*/ 2147483646 w 981"/>
                <a:gd name="T21" fmla="*/ 2147483646 h 472"/>
                <a:gd name="T22" fmla="*/ 2147483646 w 981"/>
                <a:gd name="T23" fmla="*/ 2147483646 h 472"/>
                <a:gd name="T24" fmla="*/ 2147483646 w 981"/>
                <a:gd name="T25" fmla="*/ 2147483646 h 472"/>
                <a:gd name="T26" fmla="*/ 2147483646 w 981"/>
                <a:gd name="T27" fmla="*/ 2147483646 h 472"/>
                <a:gd name="T28" fmla="*/ 2147483646 w 981"/>
                <a:gd name="T29" fmla="*/ 2147483646 h 472"/>
                <a:gd name="T30" fmla="*/ 2147483646 w 981"/>
                <a:gd name="T31" fmla="*/ 2147483646 h 472"/>
                <a:gd name="T32" fmla="*/ 2147483646 w 981"/>
                <a:gd name="T33" fmla="*/ 2147483646 h 472"/>
                <a:gd name="T34" fmla="*/ 2147483646 w 981"/>
                <a:gd name="T35" fmla="*/ 2147483646 h 472"/>
                <a:gd name="T36" fmla="*/ 2147483646 w 981"/>
                <a:gd name="T37" fmla="*/ 2147483646 h 472"/>
                <a:gd name="T38" fmla="*/ 2147483646 w 981"/>
                <a:gd name="T39" fmla="*/ 2147483646 h 472"/>
                <a:gd name="T40" fmla="*/ 2147483646 w 981"/>
                <a:gd name="T41" fmla="*/ 2147483646 h 472"/>
                <a:gd name="T42" fmla="*/ 2147483646 w 981"/>
                <a:gd name="T43" fmla="*/ 2147483646 h 472"/>
                <a:gd name="T44" fmla="*/ 2147483646 w 981"/>
                <a:gd name="T45" fmla="*/ 2147483646 h 472"/>
                <a:gd name="T46" fmla="*/ 2147483646 w 981"/>
                <a:gd name="T47" fmla="*/ 2147483646 h 472"/>
                <a:gd name="T48" fmla="*/ 2147483646 w 981"/>
                <a:gd name="T49" fmla="*/ 2147483646 h 472"/>
                <a:gd name="T50" fmla="*/ 2147483646 w 981"/>
                <a:gd name="T51" fmla="*/ 2147483646 h 472"/>
                <a:gd name="T52" fmla="*/ 2147483646 w 981"/>
                <a:gd name="T53" fmla="*/ 2147483646 h 472"/>
                <a:gd name="T54" fmla="*/ 2147483646 w 981"/>
                <a:gd name="T55" fmla="*/ 2147483646 h 472"/>
                <a:gd name="T56" fmla="*/ 0 w 981"/>
                <a:gd name="T57" fmla="*/ 2147483646 h 472"/>
                <a:gd name="T58" fmla="*/ 2147483646 w 981"/>
                <a:gd name="T59" fmla="*/ 2147483646 h 472"/>
                <a:gd name="T60" fmla="*/ 2147483646 w 981"/>
                <a:gd name="T61" fmla="*/ 2147483646 h 472"/>
                <a:gd name="T62" fmla="*/ 2147483646 w 981"/>
                <a:gd name="T63" fmla="*/ 2147483646 h 472"/>
                <a:gd name="T64" fmla="*/ 2147483646 w 981"/>
                <a:gd name="T65" fmla="*/ 2147483646 h 472"/>
                <a:gd name="T66" fmla="*/ 2147483646 w 981"/>
                <a:gd name="T67" fmla="*/ 2147483646 h 472"/>
                <a:gd name="T68" fmla="*/ 2147483646 w 981"/>
                <a:gd name="T69" fmla="*/ 2147483646 h 472"/>
                <a:gd name="T70" fmla="*/ 2147483646 w 981"/>
                <a:gd name="T71" fmla="*/ 2147483646 h 472"/>
                <a:gd name="T72" fmla="*/ 2147483646 w 981"/>
                <a:gd name="T73" fmla="*/ 2147483646 h 472"/>
                <a:gd name="T74" fmla="*/ 2147483646 w 981"/>
                <a:gd name="T75" fmla="*/ 2147483646 h 472"/>
                <a:gd name="T76" fmla="*/ 2147483646 w 981"/>
                <a:gd name="T77" fmla="*/ 2147483646 h 472"/>
                <a:gd name="T78" fmla="*/ 2147483646 w 981"/>
                <a:gd name="T79" fmla="*/ 2147483646 h 472"/>
                <a:gd name="T80" fmla="*/ 2147483646 w 981"/>
                <a:gd name="T81" fmla="*/ 2147483646 h 472"/>
                <a:gd name="T82" fmla="*/ 2147483646 w 981"/>
                <a:gd name="T83" fmla="*/ 2147483646 h 472"/>
                <a:gd name="T84" fmla="*/ 2147483646 w 981"/>
                <a:gd name="T85" fmla="*/ 2147483646 h 472"/>
                <a:gd name="T86" fmla="*/ 2147483646 w 981"/>
                <a:gd name="T87" fmla="*/ 2147483646 h 472"/>
                <a:gd name="T88" fmla="*/ 2147483646 w 981"/>
                <a:gd name="T89" fmla="*/ 2147483646 h 472"/>
                <a:gd name="T90" fmla="*/ 2147483646 w 981"/>
                <a:gd name="T91" fmla="*/ 2147483646 h 472"/>
                <a:gd name="T92" fmla="*/ 2147483646 w 981"/>
                <a:gd name="T93" fmla="*/ 2147483646 h 472"/>
                <a:gd name="T94" fmla="*/ 2147483646 w 981"/>
                <a:gd name="T95" fmla="*/ 2147483646 h 472"/>
                <a:gd name="T96" fmla="*/ 2147483646 w 981"/>
                <a:gd name="T97" fmla="*/ 2147483646 h 472"/>
                <a:gd name="T98" fmla="*/ 2147483646 w 981"/>
                <a:gd name="T99" fmla="*/ 2147483646 h 472"/>
                <a:gd name="T100" fmla="*/ 2147483646 w 981"/>
                <a:gd name="T101" fmla="*/ 2147483646 h 472"/>
                <a:gd name="T102" fmla="*/ 2147483646 w 981"/>
                <a:gd name="T103" fmla="*/ 2147483646 h 472"/>
                <a:gd name="T104" fmla="*/ 2147483646 w 981"/>
                <a:gd name="T105" fmla="*/ 2147483646 h 472"/>
                <a:gd name="T106" fmla="*/ 2147483646 w 981"/>
                <a:gd name="T107" fmla="*/ 2147483646 h 472"/>
                <a:gd name="T108" fmla="*/ 2147483646 w 981"/>
                <a:gd name="T109" fmla="*/ 2147483646 h 472"/>
                <a:gd name="T110" fmla="*/ 2147483646 w 981"/>
                <a:gd name="T111" fmla="*/ 2147483646 h 472"/>
                <a:gd name="T112" fmla="*/ 2147483646 w 981"/>
                <a:gd name="T113" fmla="*/ 2147483646 h 472"/>
                <a:gd name="T114" fmla="*/ 2147483646 w 981"/>
                <a:gd name="T115" fmla="*/ 2147483646 h 4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1" h="472">
                  <a:moveTo>
                    <a:pt x="981" y="242"/>
                  </a:moveTo>
                  <a:lnTo>
                    <a:pt x="981" y="239"/>
                  </a:lnTo>
                  <a:lnTo>
                    <a:pt x="981" y="233"/>
                  </a:lnTo>
                  <a:lnTo>
                    <a:pt x="980" y="230"/>
                  </a:lnTo>
                  <a:lnTo>
                    <a:pt x="980" y="224"/>
                  </a:lnTo>
                  <a:lnTo>
                    <a:pt x="979" y="221"/>
                  </a:lnTo>
                  <a:lnTo>
                    <a:pt x="978" y="218"/>
                  </a:lnTo>
                  <a:lnTo>
                    <a:pt x="978" y="215"/>
                  </a:lnTo>
                  <a:lnTo>
                    <a:pt x="976" y="209"/>
                  </a:lnTo>
                  <a:lnTo>
                    <a:pt x="975" y="206"/>
                  </a:lnTo>
                  <a:lnTo>
                    <a:pt x="973" y="200"/>
                  </a:lnTo>
                  <a:lnTo>
                    <a:pt x="972" y="197"/>
                  </a:lnTo>
                  <a:lnTo>
                    <a:pt x="970" y="195"/>
                  </a:lnTo>
                  <a:lnTo>
                    <a:pt x="969" y="192"/>
                  </a:lnTo>
                  <a:lnTo>
                    <a:pt x="968" y="189"/>
                  </a:lnTo>
                  <a:lnTo>
                    <a:pt x="965" y="183"/>
                  </a:lnTo>
                  <a:lnTo>
                    <a:pt x="963" y="180"/>
                  </a:lnTo>
                  <a:lnTo>
                    <a:pt x="960" y="174"/>
                  </a:lnTo>
                  <a:lnTo>
                    <a:pt x="958" y="171"/>
                  </a:lnTo>
                  <a:lnTo>
                    <a:pt x="956" y="169"/>
                  </a:lnTo>
                  <a:lnTo>
                    <a:pt x="954" y="166"/>
                  </a:lnTo>
                  <a:lnTo>
                    <a:pt x="952" y="163"/>
                  </a:lnTo>
                  <a:lnTo>
                    <a:pt x="950" y="160"/>
                  </a:lnTo>
                  <a:lnTo>
                    <a:pt x="947" y="157"/>
                  </a:lnTo>
                  <a:lnTo>
                    <a:pt x="945" y="154"/>
                  </a:lnTo>
                  <a:lnTo>
                    <a:pt x="943" y="152"/>
                  </a:lnTo>
                  <a:lnTo>
                    <a:pt x="940" y="149"/>
                  </a:lnTo>
                  <a:lnTo>
                    <a:pt x="938" y="146"/>
                  </a:lnTo>
                  <a:lnTo>
                    <a:pt x="935" y="143"/>
                  </a:lnTo>
                  <a:lnTo>
                    <a:pt x="933" y="141"/>
                  </a:lnTo>
                  <a:lnTo>
                    <a:pt x="930" y="138"/>
                  </a:lnTo>
                  <a:lnTo>
                    <a:pt x="927" y="135"/>
                  </a:lnTo>
                  <a:lnTo>
                    <a:pt x="924" y="133"/>
                  </a:lnTo>
                  <a:lnTo>
                    <a:pt x="921" y="130"/>
                  </a:lnTo>
                  <a:lnTo>
                    <a:pt x="918" y="127"/>
                  </a:lnTo>
                  <a:lnTo>
                    <a:pt x="915" y="125"/>
                  </a:lnTo>
                  <a:lnTo>
                    <a:pt x="912" y="122"/>
                  </a:lnTo>
                  <a:lnTo>
                    <a:pt x="909" y="119"/>
                  </a:lnTo>
                  <a:lnTo>
                    <a:pt x="906" y="117"/>
                  </a:lnTo>
                  <a:lnTo>
                    <a:pt x="902" y="114"/>
                  </a:lnTo>
                  <a:lnTo>
                    <a:pt x="899" y="112"/>
                  </a:lnTo>
                  <a:lnTo>
                    <a:pt x="896" y="109"/>
                  </a:lnTo>
                  <a:lnTo>
                    <a:pt x="892" y="107"/>
                  </a:lnTo>
                  <a:lnTo>
                    <a:pt x="889" y="104"/>
                  </a:lnTo>
                  <a:lnTo>
                    <a:pt x="885" y="102"/>
                  </a:lnTo>
                  <a:lnTo>
                    <a:pt x="881" y="100"/>
                  </a:lnTo>
                  <a:lnTo>
                    <a:pt x="877" y="97"/>
                  </a:lnTo>
                  <a:lnTo>
                    <a:pt x="874" y="95"/>
                  </a:lnTo>
                  <a:lnTo>
                    <a:pt x="870" y="92"/>
                  </a:lnTo>
                  <a:lnTo>
                    <a:pt x="866" y="90"/>
                  </a:lnTo>
                  <a:lnTo>
                    <a:pt x="862" y="88"/>
                  </a:lnTo>
                  <a:lnTo>
                    <a:pt x="858" y="85"/>
                  </a:lnTo>
                  <a:lnTo>
                    <a:pt x="854" y="83"/>
                  </a:lnTo>
                  <a:lnTo>
                    <a:pt x="849" y="81"/>
                  </a:lnTo>
                  <a:lnTo>
                    <a:pt x="845" y="79"/>
                  </a:lnTo>
                  <a:lnTo>
                    <a:pt x="841" y="76"/>
                  </a:lnTo>
                  <a:lnTo>
                    <a:pt x="837" y="74"/>
                  </a:lnTo>
                  <a:lnTo>
                    <a:pt x="832" y="72"/>
                  </a:lnTo>
                  <a:lnTo>
                    <a:pt x="823" y="68"/>
                  </a:lnTo>
                  <a:lnTo>
                    <a:pt x="819" y="66"/>
                  </a:lnTo>
                  <a:lnTo>
                    <a:pt x="814" y="64"/>
                  </a:lnTo>
                  <a:lnTo>
                    <a:pt x="809" y="62"/>
                  </a:lnTo>
                  <a:lnTo>
                    <a:pt x="805" y="60"/>
                  </a:lnTo>
                  <a:lnTo>
                    <a:pt x="800" y="58"/>
                  </a:lnTo>
                  <a:lnTo>
                    <a:pt x="795" y="56"/>
                  </a:lnTo>
                  <a:lnTo>
                    <a:pt x="790" y="54"/>
                  </a:lnTo>
                  <a:lnTo>
                    <a:pt x="780" y="50"/>
                  </a:lnTo>
                  <a:lnTo>
                    <a:pt x="775" y="48"/>
                  </a:lnTo>
                  <a:lnTo>
                    <a:pt x="770" y="47"/>
                  </a:lnTo>
                  <a:lnTo>
                    <a:pt x="755" y="41"/>
                  </a:lnTo>
                  <a:lnTo>
                    <a:pt x="750" y="40"/>
                  </a:lnTo>
                  <a:lnTo>
                    <a:pt x="734" y="35"/>
                  </a:lnTo>
                  <a:lnTo>
                    <a:pt x="728" y="33"/>
                  </a:lnTo>
                  <a:lnTo>
                    <a:pt x="723" y="32"/>
                  </a:lnTo>
                  <a:lnTo>
                    <a:pt x="712" y="29"/>
                  </a:lnTo>
                  <a:lnTo>
                    <a:pt x="707" y="28"/>
                  </a:lnTo>
                  <a:lnTo>
                    <a:pt x="695" y="25"/>
                  </a:lnTo>
                  <a:lnTo>
                    <a:pt x="690" y="24"/>
                  </a:lnTo>
                  <a:lnTo>
                    <a:pt x="679" y="21"/>
                  </a:lnTo>
                  <a:lnTo>
                    <a:pt x="673" y="20"/>
                  </a:lnTo>
                  <a:lnTo>
                    <a:pt x="656" y="16"/>
                  </a:lnTo>
                  <a:lnTo>
                    <a:pt x="650" y="15"/>
                  </a:lnTo>
                  <a:lnTo>
                    <a:pt x="644" y="14"/>
                  </a:lnTo>
                  <a:lnTo>
                    <a:pt x="638" y="13"/>
                  </a:lnTo>
                  <a:lnTo>
                    <a:pt x="608" y="9"/>
                  </a:lnTo>
                  <a:lnTo>
                    <a:pt x="602" y="8"/>
                  </a:lnTo>
                  <a:lnTo>
                    <a:pt x="596" y="7"/>
                  </a:lnTo>
                  <a:lnTo>
                    <a:pt x="560" y="4"/>
                  </a:lnTo>
                  <a:lnTo>
                    <a:pt x="554" y="3"/>
                  </a:lnTo>
                  <a:lnTo>
                    <a:pt x="511" y="1"/>
                  </a:lnTo>
                  <a:lnTo>
                    <a:pt x="505" y="1"/>
                  </a:lnTo>
                  <a:lnTo>
                    <a:pt x="455" y="0"/>
                  </a:lnTo>
                  <a:lnTo>
                    <a:pt x="449" y="0"/>
                  </a:lnTo>
                  <a:lnTo>
                    <a:pt x="407" y="2"/>
                  </a:lnTo>
                  <a:lnTo>
                    <a:pt x="400" y="3"/>
                  </a:lnTo>
                  <a:lnTo>
                    <a:pt x="358" y="7"/>
                  </a:lnTo>
                  <a:lnTo>
                    <a:pt x="353" y="8"/>
                  </a:lnTo>
                  <a:lnTo>
                    <a:pt x="323" y="12"/>
                  </a:lnTo>
                  <a:lnTo>
                    <a:pt x="317" y="13"/>
                  </a:lnTo>
                  <a:lnTo>
                    <a:pt x="306" y="15"/>
                  </a:lnTo>
                  <a:lnTo>
                    <a:pt x="300" y="16"/>
                  </a:lnTo>
                  <a:lnTo>
                    <a:pt x="295" y="17"/>
                  </a:lnTo>
                  <a:lnTo>
                    <a:pt x="289" y="18"/>
                  </a:lnTo>
                  <a:lnTo>
                    <a:pt x="267" y="23"/>
                  </a:lnTo>
                  <a:lnTo>
                    <a:pt x="261" y="24"/>
                  </a:lnTo>
                  <a:lnTo>
                    <a:pt x="240" y="30"/>
                  </a:lnTo>
                  <a:lnTo>
                    <a:pt x="235" y="31"/>
                  </a:lnTo>
                  <a:lnTo>
                    <a:pt x="229" y="32"/>
                  </a:lnTo>
                  <a:lnTo>
                    <a:pt x="219" y="36"/>
                  </a:lnTo>
                  <a:lnTo>
                    <a:pt x="214" y="37"/>
                  </a:lnTo>
                  <a:lnTo>
                    <a:pt x="204" y="40"/>
                  </a:lnTo>
                  <a:lnTo>
                    <a:pt x="199" y="42"/>
                  </a:lnTo>
                  <a:lnTo>
                    <a:pt x="184" y="47"/>
                  </a:lnTo>
                  <a:lnTo>
                    <a:pt x="179" y="49"/>
                  </a:lnTo>
                  <a:lnTo>
                    <a:pt x="170" y="53"/>
                  </a:lnTo>
                  <a:lnTo>
                    <a:pt x="165" y="55"/>
                  </a:lnTo>
                  <a:lnTo>
                    <a:pt x="161" y="57"/>
                  </a:lnTo>
                  <a:lnTo>
                    <a:pt x="156" y="58"/>
                  </a:lnTo>
                  <a:lnTo>
                    <a:pt x="152" y="60"/>
                  </a:lnTo>
                  <a:lnTo>
                    <a:pt x="147" y="62"/>
                  </a:lnTo>
                  <a:lnTo>
                    <a:pt x="143" y="64"/>
                  </a:lnTo>
                  <a:lnTo>
                    <a:pt x="139" y="67"/>
                  </a:lnTo>
                  <a:lnTo>
                    <a:pt x="134" y="69"/>
                  </a:lnTo>
                  <a:lnTo>
                    <a:pt x="130" y="71"/>
                  </a:lnTo>
                  <a:lnTo>
                    <a:pt x="126" y="73"/>
                  </a:lnTo>
                  <a:lnTo>
                    <a:pt x="122" y="75"/>
                  </a:lnTo>
                  <a:lnTo>
                    <a:pt x="114" y="79"/>
                  </a:lnTo>
                  <a:lnTo>
                    <a:pt x="110" y="82"/>
                  </a:lnTo>
                  <a:lnTo>
                    <a:pt x="106" y="84"/>
                  </a:lnTo>
                  <a:lnTo>
                    <a:pt x="102" y="86"/>
                  </a:lnTo>
                  <a:lnTo>
                    <a:pt x="99" y="88"/>
                  </a:lnTo>
                  <a:lnTo>
                    <a:pt x="95" y="91"/>
                  </a:lnTo>
                  <a:lnTo>
                    <a:pt x="91" y="93"/>
                  </a:lnTo>
                  <a:lnTo>
                    <a:pt x="88" y="96"/>
                  </a:lnTo>
                  <a:lnTo>
                    <a:pt x="84" y="98"/>
                  </a:lnTo>
                  <a:lnTo>
                    <a:pt x="81" y="100"/>
                  </a:lnTo>
                  <a:lnTo>
                    <a:pt x="78" y="103"/>
                  </a:lnTo>
                  <a:lnTo>
                    <a:pt x="74" y="105"/>
                  </a:lnTo>
                  <a:lnTo>
                    <a:pt x="71" y="108"/>
                  </a:lnTo>
                  <a:lnTo>
                    <a:pt x="68" y="110"/>
                  </a:lnTo>
                  <a:lnTo>
                    <a:pt x="65" y="113"/>
                  </a:lnTo>
                  <a:lnTo>
                    <a:pt x="62" y="115"/>
                  </a:lnTo>
                  <a:lnTo>
                    <a:pt x="59" y="118"/>
                  </a:lnTo>
                  <a:lnTo>
                    <a:pt x="53" y="123"/>
                  </a:lnTo>
                  <a:lnTo>
                    <a:pt x="50" y="126"/>
                  </a:lnTo>
                  <a:lnTo>
                    <a:pt x="48" y="128"/>
                  </a:lnTo>
                  <a:lnTo>
                    <a:pt x="45" y="131"/>
                  </a:lnTo>
                  <a:lnTo>
                    <a:pt x="43" y="133"/>
                  </a:lnTo>
                  <a:lnTo>
                    <a:pt x="40" y="136"/>
                  </a:lnTo>
                  <a:lnTo>
                    <a:pt x="38" y="139"/>
                  </a:lnTo>
                  <a:lnTo>
                    <a:pt x="35" y="142"/>
                  </a:lnTo>
                  <a:lnTo>
                    <a:pt x="33" y="144"/>
                  </a:lnTo>
                  <a:lnTo>
                    <a:pt x="31" y="147"/>
                  </a:lnTo>
                  <a:lnTo>
                    <a:pt x="29" y="150"/>
                  </a:lnTo>
                  <a:lnTo>
                    <a:pt x="25" y="155"/>
                  </a:lnTo>
                  <a:lnTo>
                    <a:pt x="23" y="158"/>
                  </a:lnTo>
                  <a:lnTo>
                    <a:pt x="19" y="164"/>
                  </a:lnTo>
                  <a:lnTo>
                    <a:pt x="18" y="167"/>
                  </a:lnTo>
                  <a:lnTo>
                    <a:pt x="16" y="169"/>
                  </a:lnTo>
                  <a:lnTo>
                    <a:pt x="15" y="172"/>
                  </a:lnTo>
                  <a:lnTo>
                    <a:pt x="13" y="175"/>
                  </a:lnTo>
                  <a:lnTo>
                    <a:pt x="10" y="181"/>
                  </a:lnTo>
                  <a:lnTo>
                    <a:pt x="9" y="184"/>
                  </a:lnTo>
                  <a:lnTo>
                    <a:pt x="7" y="190"/>
                  </a:lnTo>
                  <a:lnTo>
                    <a:pt x="6" y="193"/>
                  </a:lnTo>
                  <a:lnTo>
                    <a:pt x="4" y="198"/>
                  </a:lnTo>
                  <a:lnTo>
                    <a:pt x="4" y="201"/>
                  </a:lnTo>
                  <a:lnTo>
                    <a:pt x="3" y="204"/>
                  </a:lnTo>
                  <a:lnTo>
                    <a:pt x="2" y="207"/>
                  </a:lnTo>
                  <a:lnTo>
                    <a:pt x="1" y="213"/>
                  </a:lnTo>
                  <a:lnTo>
                    <a:pt x="1" y="216"/>
                  </a:lnTo>
                  <a:lnTo>
                    <a:pt x="0" y="222"/>
                  </a:lnTo>
                  <a:lnTo>
                    <a:pt x="0" y="225"/>
                  </a:lnTo>
                  <a:lnTo>
                    <a:pt x="0" y="231"/>
                  </a:lnTo>
                  <a:lnTo>
                    <a:pt x="0" y="234"/>
                  </a:lnTo>
                  <a:lnTo>
                    <a:pt x="1" y="240"/>
                  </a:lnTo>
                  <a:lnTo>
                    <a:pt x="1" y="243"/>
                  </a:lnTo>
                  <a:lnTo>
                    <a:pt x="2" y="249"/>
                  </a:lnTo>
                  <a:lnTo>
                    <a:pt x="3" y="252"/>
                  </a:lnTo>
                  <a:lnTo>
                    <a:pt x="3" y="255"/>
                  </a:lnTo>
                  <a:lnTo>
                    <a:pt x="4" y="258"/>
                  </a:lnTo>
                  <a:lnTo>
                    <a:pt x="6" y="264"/>
                  </a:lnTo>
                  <a:lnTo>
                    <a:pt x="7" y="266"/>
                  </a:lnTo>
                  <a:lnTo>
                    <a:pt x="9" y="272"/>
                  </a:lnTo>
                  <a:lnTo>
                    <a:pt x="10" y="275"/>
                  </a:lnTo>
                  <a:lnTo>
                    <a:pt x="11" y="278"/>
                  </a:lnTo>
                  <a:lnTo>
                    <a:pt x="12" y="281"/>
                  </a:lnTo>
                  <a:lnTo>
                    <a:pt x="14" y="284"/>
                  </a:lnTo>
                  <a:lnTo>
                    <a:pt x="17" y="290"/>
                  </a:lnTo>
                  <a:lnTo>
                    <a:pt x="19" y="293"/>
                  </a:lnTo>
                  <a:lnTo>
                    <a:pt x="22" y="299"/>
                  </a:lnTo>
                  <a:lnTo>
                    <a:pt x="24" y="301"/>
                  </a:lnTo>
                  <a:lnTo>
                    <a:pt x="26" y="304"/>
                  </a:lnTo>
                  <a:lnTo>
                    <a:pt x="28" y="307"/>
                  </a:lnTo>
                  <a:lnTo>
                    <a:pt x="30" y="310"/>
                  </a:lnTo>
                  <a:lnTo>
                    <a:pt x="32" y="313"/>
                  </a:lnTo>
                  <a:lnTo>
                    <a:pt x="34" y="316"/>
                  </a:lnTo>
                  <a:lnTo>
                    <a:pt x="36" y="318"/>
                  </a:lnTo>
                  <a:lnTo>
                    <a:pt x="39" y="321"/>
                  </a:lnTo>
                  <a:lnTo>
                    <a:pt x="41" y="324"/>
                  </a:lnTo>
                  <a:lnTo>
                    <a:pt x="44" y="327"/>
                  </a:lnTo>
                  <a:lnTo>
                    <a:pt x="46" y="329"/>
                  </a:lnTo>
                  <a:lnTo>
                    <a:pt x="49" y="332"/>
                  </a:lnTo>
                  <a:lnTo>
                    <a:pt x="52" y="335"/>
                  </a:lnTo>
                  <a:lnTo>
                    <a:pt x="54" y="337"/>
                  </a:lnTo>
                  <a:lnTo>
                    <a:pt x="57" y="340"/>
                  </a:lnTo>
                  <a:lnTo>
                    <a:pt x="60" y="343"/>
                  </a:lnTo>
                  <a:lnTo>
                    <a:pt x="63" y="345"/>
                  </a:lnTo>
                  <a:lnTo>
                    <a:pt x="66" y="348"/>
                  </a:lnTo>
                  <a:lnTo>
                    <a:pt x="69" y="351"/>
                  </a:lnTo>
                  <a:lnTo>
                    <a:pt x="73" y="353"/>
                  </a:lnTo>
                  <a:lnTo>
                    <a:pt x="76" y="356"/>
                  </a:lnTo>
                  <a:lnTo>
                    <a:pt x="79" y="358"/>
                  </a:lnTo>
                  <a:lnTo>
                    <a:pt x="82" y="361"/>
                  </a:lnTo>
                  <a:lnTo>
                    <a:pt x="86" y="363"/>
                  </a:lnTo>
                  <a:lnTo>
                    <a:pt x="89" y="366"/>
                  </a:lnTo>
                  <a:lnTo>
                    <a:pt x="93" y="368"/>
                  </a:lnTo>
                  <a:lnTo>
                    <a:pt x="97" y="371"/>
                  </a:lnTo>
                  <a:lnTo>
                    <a:pt x="100" y="373"/>
                  </a:lnTo>
                  <a:lnTo>
                    <a:pt x="104" y="376"/>
                  </a:lnTo>
                  <a:lnTo>
                    <a:pt x="108" y="378"/>
                  </a:lnTo>
                  <a:lnTo>
                    <a:pt x="112" y="380"/>
                  </a:lnTo>
                  <a:lnTo>
                    <a:pt x="116" y="383"/>
                  </a:lnTo>
                  <a:lnTo>
                    <a:pt x="120" y="385"/>
                  </a:lnTo>
                  <a:lnTo>
                    <a:pt x="124" y="387"/>
                  </a:lnTo>
                  <a:lnTo>
                    <a:pt x="128" y="390"/>
                  </a:lnTo>
                  <a:lnTo>
                    <a:pt x="132" y="392"/>
                  </a:lnTo>
                  <a:lnTo>
                    <a:pt x="136" y="394"/>
                  </a:lnTo>
                  <a:lnTo>
                    <a:pt x="141" y="396"/>
                  </a:lnTo>
                  <a:lnTo>
                    <a:pt x="145" y="398"/>
                  </a:lnTo>
                  <a:lnTo>
                    <a:pt x="149" y="401"/>
                  </a:lnTo>
                  <a:lnTo>
                    <a:pt x="158" y="405"/>
                  </a:lnTo>
                  <a:lnTo>
                    <a:pt x="163" y="407"/>
                  </a:lnTo>
                  <a:lnTo>
                    <a:pt x="168" y="409"/>
                  </a:lnTo>
                  <a:lnTo>
                    <a:pt x="172" y="411"/>
                  </a:lnTo>
                  <a:lnTo>
                    <a:pt x="177" y="413"/>
                  </a:lnTo>
                  <a:lnTo>
                    <a:pt x="182" y="415"/>
                  </a:lnTo>
                  <a:lnTo>
                    <a:pt x="186" y="417"/>
                  </a:lnTo>
                  <a:lnTo>
                    <a:pt x="191" y="419"/>
                  </a:lnTo>
                  <a:lnTo>
                    <a:pt x="201" y="422"/>
                  </a:lnTo>
                  <a:lnTo>
                    <a:pt x="206" y="424"/>
                  </a:lnTo>
                  <a:lnTo>
                    <a:pt x="211" y="426"/>
                  </a:lnTo>
                  <a:lnTo>
                    <a:pt x="227" y="431"/>
                  </a:lnTo>
                  <a:lnTo>
                    <a:pt x="232" y="433"/>
                  </a:lnTo>
                  <a:lnTo>
                    <a:pt x="248" y="438"/>
                  </a:lnTo>
                  <a:lnTo>
                    <a:pt x="253" y="439"/>
                  </a:lnTo>
                  <a:lnTo>
                    <a:pt x="258" y="441"/>
                  </a:lnTo>
                  <a:lnTo>
                    <a:pt x="269" y="444"/>
                  </a:lnTo>
                  <a:lnTo>
                    <a:pt x="275" y="445"/>
                  </a:lnTo>
                  <a:lnTo>
                    <a:pt x="286" y="448"/>
                  </a:lnTo>
                  <a:lnTo>
                    <a:pt x="292" y="449"/>
                  </a:lnTo>
                  <a:lnTo>
                    <a:pt x="303" y="452"/>
                  </a:lnTo>
                  <a:lnTo>
                    <a:pt x="309" y="453"/>
                  </a:lnTo>
                  <a:lnTo>
                    <a:pt x="326" y="456"/>
                  </a:lnTo>
                  <a:lnTo>
                    <a:pt x="332" y="457"/>
                  </a:lnTo>
                  <a:lnTo>
                    <a:pt x="338" y="458"/>
                  </a:lnTo>
                  <a:lnTo>
                    <a:pt x="344" y="459"/>
                  </a:lnTo>
                  <a:lnTo>
                    <a:pt x="373" y="464"/>
                  </a:lnTo>
                  <a:lnTo>
                    <a:pt x="379" y="465"/>
                  </a:lnTo>
                  <a:lnTo>
                    <a:pt x="385" y="465"/>
                  </a:lnTo>
                  <a:lnTo>
                    <a:pt x="422" y="469"/>
                  </a:lnTo>
                  <a:lnTo>
                    <a:pt x="428" y="470"/>
                  </a:lnTo>
                  <a:lnTo>
                    <a:pt x="471" y="472"/>
                  </a:lnTo>
                  <a:lnTo>
                    <a:pt x="477" y="472"/>
                  </a:lnTo>
                  <a:lnTo>
                    <a:pt x="526" y="472"/>
                  </a:lnTo>
                  <a:lnTo>
                    <a:pt x="532" y="472"/>
                  </a:lnTo>
                  <a:lnTo>
                    <a:pt x="575" y="470"/>
                  </a:lnTo>
                  <a:lnTo>
                    <a:pt x="581" y="470"/>
                  </a:lnTo>
                  <a:lnTo>
                    <a:pt x="623" y="466"/>
                  </a:lnTo>
                  <a:lnTo>
                    <a:pt x="629" y="465"/>
                  </a:lnTo>
                  <a:lnTo>
                    <a:pt x="658" y="461"/>
                  </a:lnTo>
                  <a:lnTo>
                    <a:pt x="664" y="460"/>
                  </a:lnTo>
                  <a:lnTo>
                    <a:pt x="676" y="458"/>
                  </a:lnTo>
                  <a:lnTo>
                    <a:pt x="681" y="457"/>
                  </a:lnTo>
                  <a:lnTo>
                    <a:pt x="687" y="456"/>
                  </a:lnTo>
                  <a:lnTo>
                    <a:pt x="693" y="455"/>
                  </a:lnTo>
                  <a:lnTo>
                    <a:pt x="715" y="450"/>
                  </a:lnTo>
                  <a:lnTo>
                    <a:pt x="720" y="449"/>
                  </a:lnTo>
                  <a:lnTo>
                    <a:pt x="742" y="443"/>
                  </a:lnTo>
                  <a:lnTo>
                    <a:pt x="747" y="442"/>
                  </a:lnTo>
                  <a:lnTo>
                    <a:pt x="752" y="440"/>
                  </a:lnTo>
                  <a:lnTo>
                    <a:pt x="763" y="437"/>
                  </a:lnTo>
                  <a:lnTo>
                    <a:pt x="768" y="436"/>
                  </a:lnTo>
                  <a:lnTo>
                    <a:pt x="778" y="432"/>
                  </a:lnTo>
                  <a:lnTo>
                    <a:pt x="783" y="431"/>
                  </a:lnTo>
                  <a:lnTo>
                    <a:pt x="797" y="425"/>
                  </a:lnTo>
                  <a:lnTo>
                    <a:pt x="802" y="424"/>
                  </a:lnTo>
                  <a:lnTo>
                    <a:pt x="812" y="420"/>
                  </a:lnTo>
                  <a:lnTo>
                    <a:pt x="816" y="418"/>
                  </a:lnTo>
                  <a:lnTo>
                    <a:pt x="821" y="416"/>
                  </a:lnTo>
                  <a:lnTo>
                    <a:pt x="825" y="414"/>
                  </a:lnTo>
                  <a:lnTo>
                    <a:pt x="830" y="412"/>
                  </a:lnTo>
                  <a:lnTo>
                    <a:pt x="834" y="410"/>
                  </a:lnTo>
                  <a:lnTo>
                    <a:pt x="839" y="408"/>
                  </a:lnTo>
                  <a:lnTo>
                    <a:pt x="843" y="406"/>
                  </a:lnTo>
                  <a:lnTo>
                    <a:pt x="847" y="404"/>
                  </a:lnTo>
                  <a:lnTo>
                    <a:pt x="851" y="402"/>
                  </a:lnTo>
                  <a:lnTo>
                    <a:pt x="856" y="400"/>
                  </a:lnTo>
                  <a:lnTo>
                    <a:pt x="860" y="398"/>
                  </a:lnTo>
                  <a:lnTo>
                    <a:pt x="868" y="393"/>
                  </a:lnTo>
                  <a:lnTo>
                    <a:pt x="872" y="391"/>
                  </a:lnTo>
                  <a:lnTo>
                    <a:pt x="875" y="389"/>
                  </a:lnTo>
                  <a:lnTo>
                    <a:pt x="879" y="387"/>
                  </a:lnTo>
                  <a:lnTo>
                    <a:pt x="883" y="384"/>
                  </a:lnTo>
                  <a:lnTo>
                    <a:pt x="887" y="382"/>
                  </a:lnTo>
                  <a:lnTo>
                    <a:pt x="890" y="380"/>
                  </a:lnTo>
                  <a:lnTo>
                    <a:pt x="894" y="377"/>
                  </a:lnTo>
                  <a:lnTo>
                    <a:pt x="897" y="375"/>
                  </a:lnTo>
                  <a:lnTo>
                    <a:pt x="901" y="372"/>
                  </a:lnTo>
                  <a:lnTo>
                    <a:pt x="904" y="370"/>
                  </a:lnTo>
                  <a:lnTo>
                    <a:pt x="907" y="368"/>
                  </a:lnTo>
                  <a:lnTo>
                    <a:pt x="911" y="365"/>
                  </a:lnTo>
                  <a:lnTo>
                    <a:pt x="914" y="363"/>
                  </a:lnTo>
                  <a:lnTo>
                    <a:pt x="917" y="360"/>
                  </a:lnTo>
                  <a:lnTo>
                    <a:pt x="920" y="357"/>
                  </a:lnTo>
                  <a:lnTo>
                    <a:pt x="923" y="355"/>
                  </a:lnTo>
                  <a:lnTo>
                    <a:pt x="928" y="350"/>
                  </a:lnTo>
                  <a:lnTo>
                    <a:pt x="931" y="347"/>
                  </a:lnTo>
                  <a:lnTo>
                    <a:pt x="934" y="344"/>
                  </a:lnTo>
                  <a:lnTo>
                    <a:pt x="937" y="342"/>
                  </a:lnTo>
                  <a:lnTo>
                    <a:pt x="939" y="339"/>
                  </a:lnTo>
                  <a:lnTo>
                    <a:pt x="942" y="336"/>
                  </a:lnTo>
                  <a:lnTo>
                    <a:pt x="944" y="334"/>
                  </a:lnTo>
                  <a:lnTo>
                    <a:pt x="946" y="331"/>
                  </a:lnTo>
                  <a:lnTo>
                    <a:pt x="948" y="328"/>
                  </a:lnTo>
                  <a:lnTo>
                    <a:pt x="951" y="326"/>
                  </a:lnTo>
                  <a:lnTo>
                    <a:pt x="953" y="323"/>
                  </a:lnTo>
                  <a:lnTo>
                    <a:pt x="957" y="317"/>
                  </a:lnTo>
                  <a:lnTo>
                    <a:pt x="959" y="315"/>
                  </a:lnTo>
                  <a:lnTo>
                    <a:pt x="962" y="309"/>
                  </a:lnTo>
                  <a:lnTo>
                    <a:pt x="964" y="306"/>
                  </a:lnTo>
                  <a:lnTo>
                    <a:pt x="965" y="303"/>
                  </a:lnTo>
                  <a:lnTo>
                    <a:pt x="967" y="300"/>
                  </a:lnTo>
                  <a:lnTo>
                    <a:pt x="968" y="298"/>
                  </a:lnTo>
                  <a:lnTo>
                    <a:pt x="971" y="292"/>
                  </a:lnTo>
                  <a:lnTo>
                    <a:pt x="972" y="289"/>
                  </a:lnTo>
                  <a:lnTo>
                    <a:pt x="975" y="283"/>
                  </a:lnTo>
                  <a:lnTo>
                    <a:pt x="975" y="280"/>
                  </a:lnTo>
                  <a:lnTo>
                    <a:pt x="977" y="274"/>
                  </a:lnTo>
                  <a:lnTo>
                    <a:pt x="978" y="271"/>
                  </a:lnTo>
                  <a:lnTo>
                    <a:pt x="979" y="268"/>
                  </a:lnTo>
                  <a:lnTo>
                    <a:pt x="979" y="265"/>
                  </a:lnTo>
                  <a:lnTo>
                    <a:pt x="980" y="260"/>
                  </a:lnTo>
                  <a:lnTo>
                    <a:pt x="981" y="257"/>
                  </a:lnTo>
                  <a:lnTo>
                    <a:pt x="981" y="251"/>
                  </a:lnTo>
                  <a:lnTo>
                    <a:pt x="981" y="248"/>
                  </a:lnTo>
                  <a:lnTo>
                    <a:pt x="981" y="245"/>
                  </a:lnTo>
                  <a:lnTo>
                    <a:pt x="981" y="242"/>
                  </a:lnTo>
                </a:path>
              </a:pathLst>
            </a:custGeom>
            <a:noFill/>
            <a:ln w="19050" cap="flat">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3000"/>
            </a:p>
          </p:txBody>
        </p:sp>
      </p:grpSp>
      <p:sp>
        <p:nvSpPr>
          <p:cNvPr id="14345" name="TextBox 54"/>
          <p:cNvSpPr txBox="1">
            <a:spLocks noChangeArrowheads="1"/>
          </p:cNvSpPr>
          <p:nvPr/>
        </p:nvSpPr>
        <p:spPr bwMode="auto">
          <a:xfrm>
            <a:off x="790568" y="4533757"/>
            <a:ext cx="8442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v"/>
            </a:pPr>
            <a:r>
              <a:rPr lang="vi-VN" altLang="en-US" sz="3600" dirty="0">
                <a:solidFill>
                  <a:srgbClr val="FFFF00"/>
                </a:solidFill>
              </a:rPr>
              <a:t>Diện tích xung quanh của hình nón là</a:t>
            </a:r>
            <a:endParaRPr lang="en-US" altLang="en-US" sz="3600" dirty="0">
              <a:solidFill>
                <a:srgbClr val="FFFF00"/>
              </a:solidFill>
            </a:endParaRPr>
          </a:p>
        </p:txBody>
      </p:sp>
      <p:sp>
        <p:nvSpPr>
          <p:cNvPr id="56" name="Rectangle 55"/>
          <p:cNvSpPr>
            <a:spLocks noRot="1" noChangeAspect="1" noMove="1" noResize="1" noEditPoints="1" noAdjustHandles="1" noChangeArrowheads="1" noChangeShapeType="1" noTextEdit="1"/>
          </p:cNvSpPr>
          <p:nvPr/>
        </p:nvSpPr>
        <p:spPr>
          <a:xfrm>
            <a:off x="3094313" y="5311378"/>
            <a:ext cx="2967063" cy="842924"/>
          </a:xfrm>
          <a:prstGeom prst="rect">
            <a:avLst/>
          </a:prstGeom>
          <a:blipFill rotWithShape="0">
            <a:blip r:embed="rId2"/>
            <a:stretch>
              <a:fillRect/>
            </a:stretch>
          </a:blipFill>
        </p:spPr>
        <p:txBody>
          <a:bodyPr/>
          <a:lstStyle/>
          <a:p>
            <a:pPr>
              <a:defRPr/>
            </a:pPr>
            <a:r>
              <a:rPr lang="en-US" sz="2700">
                <a:noFill/>
              </a:rPr>
              <a:t> </a:t>
            </a:r>
          </a:p>
        </p:txBody>
      </p:sp>
      <p:sp>
        <p:nvSpPr>
          <p:cNvPr id="14347" name="TextBox 59"/>
          <p:cNvSpPr txBox="1">
            <a:spLocks noChangeArrowheads="1"/>
          </p:cNvSpPr>
          <p:nvPr/>
        </p:nvSpPr>
        <p:spPr bwMode="auto">
          <a:xfrm>
            <a:off x="3077288" y="7144720"/>
            <a:ext cx="1043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chemeClr val="bg1"/>
                </a:solidFill>
              </a:rPr>
              <a:t>Trong đó:</a:t>
            </a:r>
          </a:p>
          <a:p>
            <a:pPr>
              <a:spcBef>
                <a:spcPct val="0"/>
              </a:spcBef>
              <a:buFontTx/>
              <a:buNone/>
            </a:pPr>
            <a:r>
              <a:rPr lang="vi-VN" altLang="en-US" sz="3600" dirty="0">
                <a:solidFill>
                  <a:schemeClr val="bg1"/>
                </a:solidFill>
              </a:rPr>
              <a:t>+)  </a:t>
            </a:r>
            <a:r>
              <a:rPr lang="vi-VN" altLang="en-US" sz="3600" b="1" dirty="0">
                <a:solidFill>
                  <a:srgbClr val="FFFF00"/>
                </a:solidFill>
              </a:rPr>
              <a:t>r</a:t>
            </a:r>
            <a:r>
              <a:rPr lang="vi-VN" altLang="en-US" sz="3600" dirty="0">
                <a:solidFill>
                  <a:schemeClr val="bg1"/>
                </a:solidFill>
              </a:rPr>
              <a:t> là  bán kính đáy hình nón</a:t>
            </a:r>
          </a:p>
        </p:txBody>
      </p:sp>
      <p:sp>
        <p:nvSpPr>
          <p:cNvPr id="61" name="Rectangle 60"/>
          <p:cNvSpPr>
            <a:spLocks noRot="1" noChangeAspect="1" noMove="1" noResize="1" noEditPoints="1" noAdjustHandles="1" noChangeArrowheads="1" noChangeShapeType="1" noTextEdit="1"/>
          </p:cNvSpPr>
          <p:nvPr/>
        </p:nvSpPr>
        <p:spPr>
          <a:xfrm>
            <a:off x="7210866" y="1965202"/>
            <a:ext cx="642483" cy="692498"/>
          </a:xfrm>
          <a:prstGeom prst="rect">
            <a:avLst/>
          </a:prstGeom>
          <a:blipFill rotWithShape="0">
            <a:blip r:embed="rId3"/>
            <a:stretch>
              <a:fillRect/>
            </a:stretch>
          </a:blipFill>
        </p:spPr>
        <p:txBody>
          <a:bodyPr/>
          <a:lstStyle/>
          <a:p>
            <a:pPr>
              <a:defRPr/>
            </a:pPr>
            <a:r>
              <a:rPr lang="en-US" sz="2700">
                <a:noFill/>
              </a:rPr>
              <a:t> </a:t>
            </a:r>
          </a:p>
        </p:txBody>
      </p:sp>
      <p:sp>
        <p:nvSpPr>
          <p:cNvPr id="14349" name="TextBox 61"/>
          <p:cNvSpPr txBox="1">
            <a:spLocks noChangeArrowheads="1"/>
          </p:cNvSpPr>
          <p:nvPr/>
        </p:nvSpPr>
        <p:spPr bwMode="auto">
          <a:xfrm>
            <a:off x="7090174" y="3030940"/>
            <a:ext cx="385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r</a:t>
            </a:r>
            <a:endParaRPr lang="en-US" altLang="en-US" sz="3600" dirty="0">
              <a:solidFill>
                <a:srgbClr val="FFFF00"/>
              </a:solidFill>
            </a:endParaRPr>
          </a:p>
        </p:txBody>
      </p:sp>
      <p:sp>
        <p:nvSpPr>
          <p:cNvPr id="14351" name="TextBox 63"/>
          <p:cNvSpPr txBox="1">
            <a:spLocks noChangeArrowheads="1"/>
          </p:cNvSpPr>
          <p:nvPr/>
        </p:nvSpPr>
        <p:spPr bwMode="auto">
          <a:xfrm>
            <a:off x="9294019" y="4610101"/>
            <a:ext cx="84453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v"/>
            </a:pPr>
            <a:r>
              <a:rPr lang="vi-VN" altLang="en-US" sz="3600" dirty="0">
                <a:solidFill>
                  <a:srgbClr val="FFFF00"/>
                </a:solidFill>
              </a:rPr>
              <a:t>Diện tích toàn phần của hình nón là</a:t>
            </a:r>
            <a:endParaRPr lang="en-US" altLang="en-US" sz="3600" dirty="0">
              <a:solidFill>
                <a:srgbClr val="FFFF00"/>
              </a:solidFill>
            </a:endParaRPr>
          </a:p>
        </p:txBody>
      </p:sp>
      <p:sp>
        <p:nvSpPr>
          <p:cNvPr id="67" name="Rectangle 66"/>
          <p:cNvSpPr>
            <a:spLocks noRot="1" noChangeAspect="1" noMove="1" noResize="1" noEditPoints="1" noAdjustHandles="1" noChangeArrowheads="1" noChangeShapeType="1" noTextEdit="1"/>
          </p:cNvSpPr>
          <p:nvPr/>
        </p:nvSpPr>
        <p:spPr>
          <a:xfrm>
            <a:off x="10489643" y="5210409"/>
            <a:ext cx="3995229" cy="783099"/>
          </a:xfrm>
          <a:prstGeom prst="rect">
            <a:avLst/>
          </a:prstGeom>
          <a:blipFill rotWithShape="0">
            <a:blip r:embed="rId4"/>
            <a:stretch>
              <a:fillRect/>
            </a:stretch>
          </a:blipFill>
        </p:spPr>
        <p:txBody>
          <a:bodyPr/>
          <a:lstStyle/>
          <a:p>
            <a:pPr>
              <a:defRPr/>
            </a:pPr>
            <a:r>
              <a:rPr lang="en-US" sz="2700">
                <a:noFill/>
              </a:rPr>
              <a:t> </a:t>
            </a:r>
          </a:p>
        </p:txBody>
      </p:sp>
      <p:sp>
        <p:nvSpPr>
          <p:cNvPr id="68" name="Rectangle 67"/>
          <p:cNvSpPr>
            <a:spLocks noRot="1" noChangeAspect="1" noMove="1" noResize="1" noEditPoints="1" noAdjustHandles="1" noChangeArrowheads="1" noChangeShapeType="1" noTextEdit="1"/>
          </p:cNvSpPr>
          <p:nvPr/>
        </p:nvSpPr>
        <p:spPr>
          <a:xfrm>
            <a:off x="10253457" y="6143169"/>
            <a:ext cx="4382835" cy="872259"/>
          </a:xfrm>
          <a:prstGeom prst="rect">
            <a:avLst/>
          </a:prstGeom>
          <a:blipFill rotWithShape="0">
            <a:blip r:embed="rId5"/>
            <a:stretch>
              <a:fillRect/>
            </a:stretch>
          </a:blipFill>
        </p:spPr>
        <p:txBody>
          <a:bodyPr/>
          <a:lstStyle/>
          <a:p>
            <a:pPr>
              <a:defRPr/>
            </a:pPr>
            <a:r>
              <a:rPr lang="en-US" sz="2700">
                <a:noFill/>
              </a:rPr>
              <a:t> </a:t>
            </a:r>
          </a:p>
        </p:txBody>
      </p:sp>
      <p:cxnSp>
        <p:nvCxnSpPr>
          <p:cNvPr id="14354" name="Straight Connector 72"/>
          <p:cNvCxnSpPr>
            <a:cxnSpLocks noChangeShapeType="1"/>
          </p:cNvCxnSpPr>
          <p:nvPr/>
        </p:nvCxnSpPr>
        <p:spPr bwMode="auto">
          <a:xfrm>
            <a:off x="9415463" y="4638676"/>
            <a:ext cx="0" cy="2005013"/>
          </a:xfrm>
          <a:prstGeom prst="line">
            <a:avLst/>
          </a:prstGeom>
          <a:noFill/>
          <a:ln w="9525" algn="ctr">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5" name="Straight Connector 77"/>
          <p:cNvCxnSpPr>
            <a:cxnSpLocks noChangeShapeType="1"/>
          </p:cNvCxnSpPr>
          <p:nvPr/>
        </p:nvCxnSpPr>
        <p:spPr bwMode="auto">
          <a:xfrm>
            <a:off x="6612732" y="3609977"/>
            <a:ext cx="1226343" cy="7145"/>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888" y="3626636"/>
            <a:ext cx="3690926" cy="929364"/>
          </a:xfrm>
          <a:prstGeom prst="rect">
            <a:avLst/>
          </a:prstGeom>
        </p:spPr>
      </p:pic>
      <p:sp>
        <p:nvSpPr>
          <p:cNvPr id="4" name="TextBox 3"/>
          <p:cNvSpPr txBox="1"/>
          <p:nvPr/>
        </p:nvSpPr>
        <p:spPr>
          <a:xfrm>
            <a:off x="5025640" y="3274220"/>
            <a:ext cx="275024" cy="553998"/>
          </a:xfrm>
          <a:prstGeom prst="rect">
            <a:avLst/>
          </a:prstGeom>
          <a:noFill/>
        </p:spPr>
        <p:txBody>
          <a:bodyPr wrap="square" rtlCol="0">
            <a:spAutoFit/>
          </a:bodyPr>
          <a:lstStyle/>
          <a:p>
            <a:r>
              <a:rPr lang="vi-VN" sz="3000" dirty="0">
                <a:solidFill>
                  <a:schemeClr val="bg1"/>
                </a:solidFill>
              </a:rPr>
              <a:t>A</a:t>
            </a:r>
            <a:endParaRPr lang="en-US" sz="3000" dirty="0">
              <a:solidFill>
                <a:schemeClr val="bg1"/>
              </a:solidFill>
            </a:endParaRPr>
          </a:p>
        </p:txBody>
      </p:sp>
      <p:sp>
        <p:nvSpPr>
          <p:cNvPr id="64" name="TextBox 63"/>
          <p:cNvSpPr txBox="1"/>
          <p:nvPr/>
        </p:nvSpPr>
        <p:spPr>
          <a:xfrm>
            <a:off x="7781927" y="3328208"/>
            <a:ext cx="645315" cy="553998"/>
          </a:xfrm>
          <a:prstGeom prst="rect">
            <a:avLst/>
          </a:prstGeom>
          <a:noFill/>
        </p:spPr>
        <p:txBody>
          <a:bodyPr wrap="square" rtlCol="0">
            <a:spAutoFit/>
          </a:bodyPr>
          <a:lstStyle/>
          <a:p>
            <a:r>
              <a:rPr lang="vi-VN" sz="3000" dirty="0">
                <a:solidFill>
                  <a:schemeClr val="bg1"/>
                </a:solidFill>
              </a:rPr>
              <a:t>A’</a:t>
            </a:r>
            <a:endParaRPr lang="en-US" sz="3000" dirty="0">
              <a:solidFill>
                <a:schemeClr val="bg1"/>
              </a:solidFill>
            </a:endParaRPr>
          </a:p>
        </p:txBody>
      </p:sp>
      <mc:AlternateContent xmlns:mc="http://schemas.openxmlformats.org/markup-compatibility/2006">
        <mc:Choice xmlns:a14="http://schemas.microsoft.com/office/drawing/2010/main" Requires="a14">
          <p:sp>
            <p:nvSpPr>
              <p:cNvPr id="5" name="Rectangle 4"/>
              <p:cNvSpPr/>
              <p:nvPr/>
            </p:nvSpPr>
            <p:spPr>
              <a:xfrm>
                <a:off x="3077288" y="8407186"/>
                <a:ext cx="7489551" cy="814005"/>
              </a:xfrm>
              <a:prstGeom prst="rect">
                <a:avLst/>
              </a:prstGeom>
            </p:spPr>
            <p:txBody>
              <a:bodyPr wrap="none">
                <a:spAutoFit/>
              </a:bodyPr>
              <a:lstStyle/>
              <a:p>
                <a:r>
                  <a:rPr lang="vi-VN" sz="3600" dirty="0">
                    <a:solidFill>
                      <a:schemeClr val="bg1"/>
                    </a:solidFill>
                  </a:rPr>
                  <a:t>+) </a:t>
                </a:r>
                <a14:m>
                  <m:oMath xmlns:m="http://schemas.openxmlformats.org/officeDocument/2006/math">
                    <m:r>
                      <a:rPr lang="en-US" sz="4800" b="1" i="1">
                        <a:solidFill>
                          <a:srgbClr val="FFFF00"/>
                        </a:solidFill>
                        <a:latin typeface="Cambria Math" panose="02040503050406030204" pitchFamily="18" charset="0"/>
                      </a:rPr>
                      <m:t>𝓵</m:t>
                    </m:r>
                  </m:oMath>
                </a14:m>
                <a:r>
                  <a:rPr lang="vi-VN" sz="3600" dirty="0"/>
                  <a:t> </a:t>
                </a:r>
                <a:r>
                  <a:rPr lang="vi-VN" sz="3600" dirty="0">
                    <a:solidFill>
                      <a:schemeClr val="bg1"/>
                    </a:solidFill>
                  </a:rPr>
                  <a:t>là độ dài đường sinh hình nón.</a:t>
                </a:r>
                <a:endParaRPr lang="en-US" sz="3600" dirty="0">
                  <a:solidFill>
                    <a:schemeClr val="bg1"/>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3077288" y="8407186"/>
                <a:ext cx="7489551" cy="814005"/>
              </a:xfrm>
              <a:prstGeom prst="rect">
                <a:avLst/>
              </a:prstGeom>
              <a:blipFill>
                <a:blip r:embed="rId7"/>
                <a:stretch>
                  <a:fillRect l="-2524" r="-1629" b="-23134"/>
                </a:stretch>
              </a:blipFill>
            </p:spPr>
            <p:txBody>
              <a:bodyPr/>
              <a:lstStyle/>
              <a:p>
                <a:r>
                  <a:rPr lang="en-US">
                    <a:noFill/>
                  </a:rPr>
                  <a:t> </a:t>
                </a:r>
              </a:p>
            </p:txBody>
          </p:sp>
        </mc:Fallback>
      </mc:AlternateContent>
    </p:spTree>
    <p:extLst>
      <p:ext uri="{BB962C8B-B14F-4D97-AF65-F5344CB8AC3E}">
        <p14:creationId xmlns:p14="http://schemas.microsoft.com/office/powerpoint/2010/main" val="34828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barn(inVertical)">
                                      <p:cBhvr>
                                        <p:cTn id="7" dur="500"/>
                                        <p:tgtEl>
                                          <p:spTgt spid="143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47">
                                            <p:txEl>
                                              <p:pRg st="0" end="0"/>
                                            </p:txEl>
                                          </p:spTgt>
                                        </p:tgtEl>
                                        <p:attrNameLst>
                                          <p:attrName>style.visibility</p:attrName>
                                        </p:attrNameLst>
                                      </p:cBhvr>
                                      <p:to>
                                        <p:strVal val="visible"/>
                                      </p:to>
                                    </p:set>
                                    <p:animEffect transition="in" filter="barn(inVertical)">
                                      <p:cBhvr>
                                        <p:cTn id="17" dur="500"/>
                                        <p:tgtEl>
                                          <p:spTgt spid="143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347">
                                            <p:txEl>
                                              <p:pRg st="1" end="1"/>
                                            </p:txEl>
                                          </p:spTgt>
                                        </p:tgtEl>
                                        <p:attrNameLst>
                                          <p:attrName>style.visibility</p:attrName>
                                        </p:attrNameLst>
                                      </p:cBhvr>
                                      <p:to>
                                        <p:strVal val="visible"/>
                                      </p:to>
                                    </p:set>
                                    <p:animEffect transition="in" filter="barn(inVertical)">
                                      <p:cBhvr>
                                        <p:cTn id="22" dur="500"/>
                                        <p:tgtEl>
                                          <p:spTgt spid="143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351"/>
                                        </p:tgtEl>
                                        <p:attrNameLst>
                                          <p:attrName>style.visibility</p:attrName>
                                        </p:attrNameLst>
                                      </p:cBhvr>
                                      <p:to>
                                        <p:strVal val="visible"/>
                                      </p:to>
                                    </p:set>
                                    <p:animEffect transition="in" filter="barn(inVertical)">
                                      <p:cBhvr>
                                        <p:cTn id="32" dur="500"/>
                                        <p:tgtEl>
                                          <p:spTgt spid="1435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barn(inVertical)">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barn(inVertical)">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P spid="56" grpId="0" animBg="1"/>
      <p:bldP spid="14351" grpId="0"/>
      <p:bldP spid="67" grpId="0" animBg="1"/>
      <p:bldP spid="68"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647700"/>
            <a:ext cx="1209072" cy="1300077"/>
          </a:xfrm>
          <a:prstGeom prst="rect">
            <a:avLst/>
          </a:prstGeom>
        </p:spPr>
      </p:pic>
      <p:sp>
        <p:nvSpPr>
          <p:cNvPr id="15" name="Google Shape;304;p14"/>
          <p:cNvSpPr/>
          <p:nvPr/>
        </p:nvSpPr>
        <p:spPr>
          <a:xfrm>
            <a:off x="1485900" y="15234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vi-VN" sz="43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2</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3"/>
          <a:stretch>
            <a:fillRect/>
          </a:stretch>
        </p:blipFill>
        <p:spPr>
          <a:xfrm>
            <a:off x="15915672" y="8572500"/>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219200" y="354330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id="{FE5018F4-4E4E-4BB7-986E-EA8E78035EE6}"/>
              </a:ext>
            </a:extLst>
          </p:cNvPr>
          <p:cNvSpPr txBox="1"/>
          <p:nvPr/>
        </p:nvSpPr>
        <p:spPr>
          <a:xfrm>
            <a:off x="3837074" y="1662756"/>
            <a:ext cx="11250526" cy="1569660"/>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Tính </a:t>
            </a:r>
            <a:r>
              <a:rPr lang="en-US" sz="4800" dirty="0" err="1">
                <a:latin typeface="Times New Roman" panose="02020603050405020304" pitchFamily="18" charset="0"/>
                <a:cs typeface="Times New Roman" panose="02020603050405020304" pitchFamily="18" charset="0"/>
              </a:rPr>
              <a:t>diện</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tích</a:t>
            </a:r>
            <a:r>
              <a:rPr lang="vi-VN" sz="4800" dirty="0" smtClean="0">
                <a:latin typeface="Times New Roman" panose="02020603050405020304" pitchFamily="18" charset="0"/>
                <a:cs typeface="Times New Roman" panose="02020603050405020304" pitchFamily="18" charset="0"/>
              </a:rPr>
              <a:t> xung quanh của hình nón có bán kính đáy r =</a:t>
            </a:r>
            <a:r>
              <a:rPr lang="en-US"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3</a:t>
            </a:r>
            <a:r>
              <a:rPr lang="en-US" sz="4800" dirty="0" smtClean="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cm, chiều cao h = 4 cm</a:t>
            </a:r>
            <a:endParaRPr lang="en-US" sz="4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555EB7C-CF89-4AFD-B719-AE1839192DEA}"/>
                  </a:ext>
                </a:extLst>
              </p:cNvPr>
              <p:cNvSpPr txBox="1"/>
              <p:nvPr/>
            </p:nvSpPr>
            <p:spPr>
              <a:xfrm>
                <a:off x="3429729" y="6710620"/>
                <a:ext cx="10465088" cy="1664751"/>
              </a:xfrm>
              <a:prstGeom prst="rect">
                <a:avLst/>
              </a:prstGeom>
              <a:noFill/>
            </p:spPr>
            <p:txBody>
              <a:bodyPr wrap="square">
                <a:spAutoFit/>
              </a:bodyPr>
              <a:lstStyle/>
              <a:p>
                <a:r>
                  <a:rPr lang="en-US" sz="4800" dirty="0" smtClean="0">
                    <a:effectLst/>
                    <a:latin typeface="Times New Roman" panose="02020603050405020304" pitchFamily="18" charset="0"/>
                    <a:ea typeface="Calibri" panose="020F0502020204030204" pitchFamily="34" charset="0"/>
                  </a:rPr>
                  <a:t>Diện</a:t>
                </a:r>
                <a:r>
                  <a:rPr lang="en-US" sz="4800" dirty="0">
                    <a:effectLst/>
                    <a:latin typeface="Times New Roman" panose="02020603050405020304" pitchFamily="18" charset="0"/>
                    <a:ea typeface="Calibri" panose="020F0502020204030204" pitchFamily="34" charset="0"/>
                  </a:rPr>
                  <a:t> </a:t>
                </a:r>
                <a:r>
                  <a:rPr lang="en-US" sz="4800" dirty="0" err="1" smtClean="0">
                    <a:effectLst/>
                    <a:latin typeface="Times New Roman" panose="02020603050405020304" pitchFamily="18" charset="0"/>
                    <a:ea typeface="Calibri" panose="020F0502020204030204" pitchFamily="34" charset="0"/>
                  </a:rPr>
                  <a:t>tích</a:t>
                </a:r>
                <a:r>
                  <a:rPr lang="vi-VN" sz="4800" dirty="0" smtClean="0">
                    <a:effectLst/>
                    <a:latin typeface="Times New Roman" panose="02020603050405020304" pitchFamily="18" charset="0"/>
                    <a:ea typeface="Calibri" panose="020F0502020204030204" pitchFamily="34" charset="0"/>
                  </a:rPr>
                  <a:t> xung quanh của hình nón là</a:t>
                </a:r>
                <a:r>
                  <a:rPr lang="en-US" sz="4800" dirty="0" smtClean="0">
                    <a:effectLst/>
                    <a:latin typeface="Times New Roman" panose="02020603050405020304" pitchFamily="18" charset="0"/>
                    <a:ea typeface="Calibri" panose="020F0502020204030204" pitchFamily="34" charset="0"/>
                  </a:rPr>
                  <a:t>:</a:t>
                </a:r>
                <a:endParaRPr lang="vi-VN" sz="4800" dirty="0" smtClean="0">
                  <a:effectLst/>
                  <a:latin typeface="Times New Roman" panose="02020603050405020304" pitchFamily="18" charset="0"/>
                  <a:ea typeface="Calibri" panose="020F0502020204030204" pitchFamily="34" charset="0"/>
                </a:endParaRPr>
              </a:p>
              <a:p>
                <a14:m>
                  <m:oMathPara xmlns:m="http://schemas.openxmlformats.org/officeDocument/2006/math">
                    <m:oMathParaPr>
                      <m:jc m:val="centerGroup"/>
                    </m:oMathParaPr>
                    <m:oMath xmlns:m="http://schemas.openxmlformats.org/officeDocument/2006/math">
                      <m:r>
                        <m:rPr>
                          <m:sty m:val="p"/>
                        </m:rPr>
                        <a:rPr lang="vi-VN" sz="4800" i="1" dirty="0">
                          <a:latin typeface="Cambria Math" panose="02040503050406030204" pitchFamily="18" charset="0"/>
                          <a:ea typeface="Cambria Math" panose="02040503050406030204" pitchFamily="18" charset="0"/>
                          <a:cs typeface="Times New Roman" panose="02020603050405020304" pitchFamily="18" charset="0"/>
                        </a:rPr>
                        <m:t>S</m:t>
                      </m:r>
                      <m:r>
                        <a:rPr lang="vi-VN" sz="4800" i="1" dirty="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r</m:t>
                      </m:r>
                      <m:r>
                        <a:rPr lang="vi-VN" sz="4800" i="1">
                          <a:latin typeface="Cambria Math" panose="02040503050406030204" pitchFamily="18" charset="0"/>
                          <a:ea typeface="Cambria Math" panose="02040503050406030204" pitchFamily="18" charset="0"/>
                          <a:cs typeface="Times New Roman" panose="02020603050405020304" pitchFamily="18" charset="0"/>
                        </a:rPr>
                        <m:t>ℓ</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3.</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5</m:t>
                      </m:r>
                      <m:r>
                        <a:rPr lang="vi-VN" sz="4800" i="1">
                          <a:latin typeface="Cambria Math" panose="02040503050406030204" pitchFamily="18" charset="0"/>
                          <a:ea typeface="Cambria Math" panose="02040503050406030204" pitchFamily="18" charset="0"/>
                          <a:cs typeface="Times New Roman" panose="02020603050405020304" pitchFamily="18" charset="0"/>
                        </a:rPr>
                        <m:t>=</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15</m:t>
                      </m:r>
                      <m:r>
                        <a:rPr lang="vi-VN" sz="4800" i="1">
                          <a:latin typeface="Cambria Math" panose="02040503050406030204" pitchFamily="18" charset="0"/>
                          <a:ea typeface="Cambria Math" panose="02040503050406030204" pitchFamily="18" charset="0"/>
                          <a:cs typeface="Times New Roman" panose="02020603050405020304" pitchFamily="18" charset="0"/>
                        </a:rPr>
                        <m:t>𝜋</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8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8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800" dirty="0"/>
              </a:p>
            </p:txBody>
          </p:sp>
        </mc:Choice>
        <mc:Fallback>
          <p:sp>
            <p:nvSpPr>
              <p:cNvPr id="16" name="TextBox 15">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3429729" y="6710620"/>
                <a:ext cx="10465088" cy="1664751"/>
              </a:xfrm>
              <a:prstGeom prst="rect">
                <a:avLst/>
              </a:prstGeom>
              <a:blipFill>
                <a:blip r:embed="rId5"/>
                <a:stretch>
                  <a:fillRect l="-2681" t="-805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F81DBF86-0253-4EBB-95D1-5DC54A33B6BF}"/>
              </a:ext>
            </a:extLst>
          </p:cNvPr>
          <p:cNvGrpSpPr/>
          <p:nvPr/>
        </p:nvGrpSpPr>
        <p:grpSpPr>
          <a:xfrm>
            <a:off x="13796466" y="260159"/>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E8AF65C9-630E-4610-ABF4-66F8D4A104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24DE9C21-D1CD-4494-A4F6-321211625A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9" name="Picture 18">
              <a:extLst>
                <a:ext uri="{FF2B5EF4-FFF2-40B4-BE49-F238E27FC236}">
                  <a16:creationId xmlns:a16="http://schemas.microsoft.com/office/drawing/2014/main" id="{793F25DD-4F35-4030-AC5A-08DD04404770}"/>
                </a:ext>
              </a:extLst>
            </p:cNvPr>
            <p:cNvPicPr>
              <a:picLocks noChangeAspect="1"/>
            </p:cNvPicPr>
            <p:nvPr/>
          </p:nvPicPr>
          <p:blipFill>
            <a:blip r:embed="rId13"/>
            <a:stretch>
              <a:fillRect/>
            </a:stretch>
          </p:blipFill>
          <p:spPr>
            <a:xfrm>
              <a:off x="9314481" y="507413"/>
              <a:ext cx="1896053" cy="1383380"/>
            </a:xfrm>
            <a:prstGeom prst="rect">
              <a:avLst/>
            </a:prstGeom>
          </p:spPr>
        </p:pic>
      </p:gr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58FD277A-32CA-4A64-B900-BD348308366A}"/>
                  </a:ext>
                </a:extLst>
              </p:cNvPr>
              <p:cNvSpPr txBox="1"/>
              <p:nvPr/>
            </p:nvSpPr>
            <p:spPr>
              <a:xfrm>
                <a:off x="3411586" y="4496180"/>
                <a:ext cx="10837813" cy="1659942"/>
              </a:xfrm>
              <a:prstGeom prst="rect">
                <a:avLst/>
              </a:prstGeom>
              <a:noFill/>
            </p:spPr>
            <p:txBody>
              <a:bodyPr wrap="square">
                <a:spAutoFit/>
              </a:bodyPr>
              <a:lstStyle/>
              <a:p>
                <a:pPr marL="685800" indent="-685800">
                  <a:buFontTx/>
                  <a:buChar char="-"/>
                </a:pPr>
                <a:r>
                  <a:rPr lang="vi-VN" sz="4800" dirty="0" smtClean="0">
                    <a:latin typeface="Times New Roman" panose="02020603050405020304" pitchFamily="18" charset="0"/>
                    <a:cs typeface="Times New Roman" panose="02020603050405020304" pitchFamily="18" charset="0"/>
                  </a:rPr>
                  <a:t>Độ dài đường sinh của hình nón là:</a:t>
                </a:r>
              </a:p>
              <a:p>
                <a14:m>
                  <m:oMath xmlns:m="http://schemas.openxmlformats.org/officeDocument/2006/math">
                    <m:r>
                      <a:rPr lang="vi-VN" sz="48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r</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h</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8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3</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8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8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800" i="1" smtClean="0">
                                <a:latin typeface="Cambria Math" panose="02040503050406030204" pitchFamily="18" charset="0"/>
                                <a:ea typeface="Cambria Math" panose="02040503050406030204" pitchFamily="18" charset="0"/>
                                <a:cs typeface="Times New Roman" panose="02020603050405020304" pitchFamily="18" charset="0"/>
                              </a:rPr>
                              <m:t>4</m:t>
                            </m:r>
                          </m:e>
                          <m:sup>
                            <m:r>
                              <a:rPr lang="vi-VN" sz="48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800" i="1">
                        <a:latin typeface="Cambria Math" panose="02040503050406030204" pitchFamily="18" charset="0"/>
                        <a:ea typeface="Cambria Math" panose="02040503050406030204" pitchFamily="18" charset="0"/>
                        <a:cs typeface="Times New Roman" panose="02020603050405020304" pitchFamily="18" charset="0"/>
                      </a:rPr>
                      <m:t>5</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800"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8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3411586" y="4496180"/>
                <a:ext cx="10837813" cy="1659942"/>
              </a:xfrm>
              <a:prstGeom prst="rect">
                <a:avLst/>
              </a:prstGeom>
              <a:blipFill>
                <a:blip r:embed="rId14"/>
                <a:stretch>
                  <a:fillRect l="-2307" t="-8088" b="-18750"/>
                </a:stretch>
              </a:blipFill>
            </p:spPr>
            <p:txBody>
              <a:bodyPr/>
              <a:lstStyle/>
              <a:p>
                <a:r>
                  <a:rPr lang="en-US">
                    <a:noFill/>
                  </a:rPr>
                  <a:t> </a:t>
                </a:r>
              </a:p>
            </p:txBody>
          </p:sp>
        </mc:Fallback>
      </mc:AlternateContent>
    </p:spTree>
    <p:extLst>
      <p:ext uri="{BB962C8B-B14F-4D97-AF65-F5344CB8AC3E}">
        <p14:creationId xmlns:p14="http://schemas.microsoft.com/office/powerpoint/2010/main" val="32224751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94ADDA-5539-4F55-B637-CB586AEAA530}"/>
              </a:ext>
            </a:extLst>
          </p:cNvPr>
          <p:cNvSpPr txBox="1"/>
          <p:nvPr/>
        </p:nvSpPr>
        <p:spPr>
          <a:xfrm>
            <a:off x="354993" y="1600496"/>
            <a:ext cx="17933007" cy="1446550"/>
          </a:xfrm>
          <a:prstGeom prst="rect">
            <a:avLst/>
          </a:prstGeom>
          <a:noFill/>
        </p:spPr>
        <p:txBody>
          <a:bodyPr wrap="square">
            <a:spAutoFit/>
          </a:bodyPr>
          <a:lstStyle/>
          <a:p>
            <a:pPr algn="just"/>
            <a:r>
              <a:rPr lang="vi-VN" sz="4400" dirty="0" smtClean="0">
                <a:latin typeface="Times New Roman" panose="02020603050405020304" pitchFamily="18" charset="0"/>
                <a:cs typeface="Times New Roman" panose="02020603050405020304" pitchFamily="18" charset="0"/>
              </a:rPr>
              <a:t>Tính diện tích xung quanh và diện tích toàn phần của hình nón có đường kính đáy d = 10 m và chiều cao h = 12 m (kết quả làm tròn đến hàng phần trăm).</a:t>
            </a:r>
            <a:endParaRPr lang="en-US" sz="4400" dirty="0">
              <a:latin typeface="Times New Roman" panose="02020603050405020304" pitchFamily="18" charset="0"/>
              <a:cs typeface="Times New Roman" panose="02020603050405020304" pitchFamily="18" charset="0"/>
            </a:endParaRPr>
          </a:p>
        </p:txBody>
      </p:sp>
      <p:sp>
        <p:nvSpPr>
          <p:cNvPr id="4" name="Google Shape;322;p15">
            <a:extLst>
              <a:ext uri="{FF2B5EF4-FFF2-40B4-BE49-F238E27FC236}">
                <a16:creationId xmlns:a16="http://schemas.microsoft.com/office/drawing/2014/main" id="{B1B37C55-EC3C-42DF-B82E-4D75AE295AE4}"/>
              </a:ext>
            </a:extLst>
          </p:cNvPr>
          <p:cNvSpPr/>
          <p:nvPr/>
        </p:nvSpPr>
        <p:spPr>
          <a:xfrm>
            <a:off x="304800" y="18821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3</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id="{EDB26695-A075-438E-8D77-1C5CBAC1F54E}"/>
              </a:ext>
            </a:extLst>
          </p:cNvPr>
          <p:cNvGrpSpPr/>
          <p:nvPr/>
        </p:nvGrpSpPr>
        <p:grpSpPr>
          <a:xfrm flipH="1">
            <a:off x="300863" y="3323765"/>
            <a:ext cx="1699513" cy="1188276"/>
            <a:chOff x="7890477" y="787864"/>
            <a:chExt cx="2022200" cy="1289304"/>
          </a:xfrm>
        </p:grpSpPr>
        <p:pic>
          <p:nvPicPr>
            <p:cNvPr id="7" name="Google Shape;306;p14">
              <a:extLst>
                <a:ext uri="{FF2B5EF4-FFF2-40B4-BE49-F238E27FC236}">
                  <a16:creationId xmlns:a16="http://schemas.microsoft.com/office/drawing/2014/main" id="{4063E298-1762-4BC3-826D-FB2A4CC88BEB}"/>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A96AA943-477C-45F2-AFCE-2BD13DAAD89F}"/>
              </a:ext>
            </a:extLst>
          </p:cNvPr>
          <p:cNvGrpSpPr/>
          <p:nvPr/>
        </p:nvGrpSpPr>
        <p:grpSpPr>
          <a:xfrm>
            <a:off x="14782800" y="222227"/>
            <a:ext cx="2877519" cy="1492274"/>
            <a:chOff x="9314481" y="0"/>
            <a:chExt cx="2877519" cy="1890793"/>
          </a:xfrm>
        </p:grpSpPr>
        <p:pic>
          <p:nvPicPr>
            <p:cNvPr id="11" name="Picture 10" descr="Background pattern&#10;&#10;Description automatically generated">
              <a:extLst>
                <a:ext uri="{FF2B5EF4-FFF2-40B4-BE49-F238E27FC236}">
                  <a16:creationId xmlns:a16="http://schemas.microsoft.com/office/drawing/2014/main" id="{28BAD5CB-6744-4E23-9D95-CC8E9A5C9A0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2" name="Picture 11">
              <a:extLst>
                <a:ext uri="{FF2B5EF4-FFF2-40B4-BE49-F238E27FC236}">
                  <a16:creationId xmlns:a16="http://schemas.microsoft.com/office/drawing/2014/main" id="{2AB76B72-DC97-4039-8CFA-D50CE30335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3" name="Picture 12">
              <a:extLst>
                <a:ext uri="{FF2B5EF4-FFF2-40B4-BE49-F238E27FC236}">
                  <a16:creationId xmlns:a16="http://schemas.microsoft.com/office/drawing/2014/main" id="{6CE9CDAC-9EBF-4791-821F-BBCF91358FF6}"/>
                </a:ext>
              </a:extLst>
            </p:cNvPr>
            <p:cNvPicPr>
              <a:picLocks noChangeAspect="1"/>
            </p:cNvPicPr>
            <p:nvPr/>
          </p:nvPicPr>
          <p:blipFill>
            <a:blip r:embed="rId8"/>
            <a:stretch>
              <a:fillRect/>
            </a:stretch>
          </p:blipFill>
          <p:spPr>
            <a:xfrm>
              <a:off x="9314481" y="507413"/>
              <a:ext cx="1896053" cy="1383380"/>
            </a:xfrm>
            <a:prstGeom prst="rect">
              <a:avLst/>
            </a:prstGeom>
          </p:spPr>
        </p:pic>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555EB7C-CF89-4AFD-B719-AE1839192DEA}"/>
                  </a:ext>
                </a:extLst>
              </p:cNvPr>
              <p:cNvSpPr txBox="1"/>
              <p:nvPr/>
            </p:nvSpPr>
            <p:spPr>
              <a:xfrm>
                <a:off x="466417" y="8507428"/>
                <a:ext cx="21623963" cy="878189"/>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toàn phần của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tp</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b="0" i="1" smtClean="0">
                        <a:latin typeface="Cambria Math" panose="02040503050406030204" pitchFamily="18" charset="0"/>
                        <a:ea typeface="Calibri" panose="020F0502020204030204" pitchFamily="34" charset="0"/>
                      </a:rPr>
                      <m:t>+</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a:rPr lang="vi-VN" sz="4400" i="1">
                            <a:latin typeface="Cambria Math" panose="02040503050406030204" pitchFamily="18" charset="0"/>
                            <a:ea typeface="Calibri" panose="020F0502020204030204" pitchFamily="34" charset="0"/>
                          </a:rPr>
                          <m:t>đá</m:t>
                        </m:r>
                        <m:r>
                          <m:rPr>
                            <m:sty m:val="p"/>
                          </m:rPr>
                          <a:rPr lang="vi-VN" sz="4400" i="1">
                            <a:latin typeface="Cambria Math" panose="02040503050406030204" pitchFamily="18" charset="0"/>
                            <a:ea typeface="Calibri" panose="020F0502020204030204" pitchFamily="34" charset="0"/>
                          </a:rPr>
                          <m:t>y</m:t>
                        </m:r>
                      </m:sub>
                    </m:sSub>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90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≈282,74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p:sp>
            <p:nvSpPr>
              <p:cNvPr id="17" name="TextBox 16">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66417" y="8507428"/>
                <a:ext cx="21623963" cy="878189"/>
              </a:xfrm>
              <a:prstGeom prst="rect">
                <a:avLst/>
              </a:prstGeom>
              <a:blipFill>
                <a:blip r:embed="rId9"/>
                <a:stretch>
                  <a:fillRect l="-1156" t="-9722"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2125E1E-9AF2-4E42-AE92-7E56514227CF}"/>
                  </a:ext>
                </a:extLst>
              </p:cNvPr>
              <p:cNvSpPr txBox="1"/>
              <p:nvPr/>
            </p:nvSpPr>
            <p:spPr>
              <a:xfrm>
                <a:off x="477303" y="4469640"/>
                <a:ext cx="9906000" cy="110979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Bán kính của đáy là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r</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d</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10</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52125E1E-9AF2-4E42-AE92-7E56514227CF}"/>
                  </a:ext>
                </a:extLst>
              </p:cNvPr>
              <p:cNvSpPr txBox="1">
                <a:spLocks noRot="1" noChangeAspect="1" noMove="1" noResize="1" noEditPoints="1" noAdjustHandles="1" noChangeArrowheads="1" noChangeShapeType="1" noTextEdit="1"/>
              </p:cNvSpPr>
              <p:nvPr/>
            </p:nvSpPr>
            <p:spPr>
              <a:xfrm>
                <a:off x="477303" y="4469640"/>
                <a:ext cx="9906000" cy="1109791"/>
              </a:xfrm>
              <a:prstGeom prst="rect">
                <a:avLst/>
              </a:prstGeom>
              <a:blipFill>
                <a:blip r:embed="rId10"/>
                <a:stretch>
                  <a:fillRect l="-2462" b="-98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8FD277A-32CA-4A64-B900-BD348308366A}"/>
                  </a:ext>
                </a:extLst>
              </p:cNvPr>
              <p:cNvSpPr txBox="1"/>
              <p:nvPr/>
            </p:nvSpPr>
            <p:spPr>
              <a:xfrm>
                <a:off x="477303" y="5530405"/>
                <a:ext cx="17528595" cy="85222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Độ dài đường sinh của hình nón là:</a:t>
                </a:r>
                <a14:m>
                  <m:oMath xmlns:m="http://schemas.openxmlformats.org/officeDocument/2006/math">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ℓ</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12</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13</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58FD277A-32CA-4A64-B900-BD348308366A}"/>
                  </a:ext>
                </a:extLst>
              </p:cNvPr>
              <p:cNvSpPr txBox="1">
                <a:spLocks noRot="1" noChangeAspect="1" noMove="1" noResize="1" noEditPoints="1" noAdjustHandles="1" noChangeArrowheads="1" noChangeShapeType="1" noTextEdit="1"/>
              </p:cNvSpPr>
              <p:nvPr/>
            </p:nvSpPr>
            <p:spPr>
              <a:xfrm>
                <a:off x="477303" y="5530405"/>
                <a:ext cx="17528595" cy="852221"/>
              </a:xfrm>
              <a:prstGeom prst="rect">
                <a:avLst/>
              </a:prstGeom>
              <a:blipFill>
                <a:blip r:embed="rId11"/>
                <a:stretch>
                  <a:fillRect l="-1391" t="-4286" b="-33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555EB7C-CF89-4AFD-B719-AE1839192DEA}"/>
                  </a:ext>
                </a:extLst>
              </p:cNvPr>
              <p:cNvSpPr txBox="1"/>
              <p:nvPr/>
            </p:nvSpPr>
            <p:spPr>
              <a:xfrm>
                <a:off x="433760" y="6540771"/>
                <a:ext cx="21623963" cy="878189"/>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xung quanh của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13=</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65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p:sp>
            <p:nvSpPr>
              <p:cNvPr id="20" name="TextBox 1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33760" y="6540771"/>
                <a:ext cx="21623963" cy="878189"/>
              </a:xfrm>
              <a:prstGeom prst="rect">
                <a:avLst/>
              </a:prstGeom>
              <a:blipFill>
                <a:blip r:embed="rId12"/>
                <a:stretch>
                  <a:fillRect l="-1128" t="-9722"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555EB7C-CF89-4AFD-B719-AE1839192DEA}"/>
                  </a:ext>
                </a:extLst>
              </p:cNvPr>
              <p:cNvSpPr txBox="1"/>
              <p:nvPr/>
            </p:nvSpPr>
            <p:spPr>
              <a:xfrm>
                <a:off x="477303" y="7463532"/>
                <a:ext cx="21623963" cy="880241"/>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đáy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a:rPr lang="vi-VN" sz="4400" i="1">
                            <a:latin typeface="Cambria Math" panose="02040503050406030204" pitchFamily="18" charset="0"/>
                            <a:ea typeface="Calibri" panose="020F0502020204030204" pitchFamily="34" charset="0"/>
                          </a:rPr>
                          <m:t>đá</m:t>
                        </m:r>
                        <m:r>
                          <m:rPr>
                            <m:sty m:val="p"/>
                          </m:rPr>
                          <a:rPr lang="vi-VN" sz="4400" i="1">
                            <a:latin typeface="Cambria Math" panose="02040503050406030204" pitchFamily="18" charset="0"/>
                            <a:ea typeface="Calibri" panose="020F0502020204030204" pitchFamily="34" charset="0"/>
                          </a:rPr>
                          <m:t>y</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a14:m>
                <a:endParaRPr lang="en-US" sz="4400" dirty="0"/>
              </a:p>
            </p:txBody>
          </p:sp>
        </mc:Choice>
        <mc:Fallback>
          <p:sp>
            <p:nvSpPr>
              <p:cNvPr id="21" name="TextBox 20">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77303" y="7463532"/>
                <a:ext cx="21623963" cy="880241"/>
              </a:xfrm>
              <a:prstGeom prst="rect">
                <a:avLst/>
              </a:prstGeom>
              <a:blipFill>
                <a:blip r:embed="rId13"/>
                <a:stretch>
                  <a:fillRect l="-1127" t="-8966" b="-24138"/>
                </a:stretch>
              </a:blipFill>
            </p:spPr>
            <p:txBody>
              <a:bodyPr/>
              <a:lstStyle/>
              <a:p>
                <a:r>
                  <a:rPr lang="en-US">
                    <a:noFill/>
                  </a:rPr>
                  <a:t> </a:t>
                </a:r>
              </a:p>
            </p:txBody>
          </p:sp>
        </mc:Fallback>
      </mc:AlternateContent>
    </p:spTree>
    <p:extLst>
      <p:ext uri="{BB962C8B-B14F-4D97-AF65-F5344CB8AC3E}">
        <p14:creationId xmlns:p14="http://schemas.microsoft.com/office/powerpoint/2010/main" val="30753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ppt_w</p:attrName>
                                        </p:attrNameLst>
                                      </p:cBhvr>
                                      <p:tavLst>
                                        <p:tav tm="0">
                                          <p:val>
                                            <p:strVal val="0"/>
                                          </p:val>
                                        </p:tav>
                                        <p:tav tm="100000">
                                          <p:val>
                                            <p:strVal val="#ppt_w"/>
                                          </p:val>
                                        </p:tav>
                                      </p:tavLst>
                                    </p:anim>
                                    <p:anim calcmode="lin" valueType="num">
                                      <p:cBhvr additive="base">
                                        <p:cTn id="13" dur="500"/>
                                        <p:tgtEl>
                                          <p:spTgt spid="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9F8686D-8F93-4175-9558-FDC80DC3DA99}"/>
              </a:ext>
            </a:extLst>
          </p:cNvPr>
          <p:cNvSpPr txBox="1"/>
          <p:nvPr/>
        </p:nvSpPr>
        <p:spPr>
          <a:xfrm>
            <a:off x="1266824" y="342900"/>
            <a:ext cx="16438151" cy="2751715"/>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Lấy một cái gàu hình nón và một cái bình hình trụ (Hình 8a) có cùng bán kính đáy r và chiều cao h. Múc đầy nước vào cái gàu rồi đổ qua cái bình. Sau ba lần đổ nước như thế thì cái bình vừa đầy nước (Hình 8b). </a:t>
            </a:r>
            <a:endParaRPr lang="vi-VN" sz="4000" dirty="0" smtClean="0">
              <a:latin typeface="Times New Roman" panose="02020603050405020304" pitchFamily="18" charset="0"/>
              <a:cs typeface="Times New Roman" panose="02020603050405020304" pitchFamily="18" charset="0"/>
            </a:endParaRPr>
          </a:p>
        </p:txBody>
      </p:sp>
      <p:pic>
        <p:nvPicPr>
          <p:cNvPr id="13314"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42900"/>
            <a:ext cx="103822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86744" y="4076700"/>
            <a:ext cx="5486400" cy="3673400"/>
          </a:xfrm>
          <a:prstGeom prst="rect">
            <a:avLst/>
          </a:prstGeom>
        </p:spPr>
      </p:pic>
      <p:pic>
        <p:nvPicPr>
          <p:cNvPr id="4" name="Picture 3"/>
          <p:cNvPicPr>
            <a:picLocks noChangeAspect="1"/>
          </p:cNvPicPr>
          <p:nvPr/>
        </p:nvPicPr>
        <p:blipFill>
          <a:blip r:embed="rId4"/>
          <a:stretch>
            <a:fillRect/>
          </a:stretch>
        </p:blipFill>
        <p:spPr>
          <a:xfrm>
            <a:off x="8254344" y="4135220"/>
            <a:ext cx="3048000" cy="3601013"/>
          </a:xfrm>
          <a:prstGeom prst="rect">
            <a:avLst/>
          </a:prstGeom>
        </p:spPr>
      </p:pic>
      <p:pic>
        <p:nvPicPr>
          <p:cNvPr id="5" name="Picture 4"/>
          <p:cNvPicPr>
            <a:picLocks noChangeAspect="1"/>
          </p:cNvPicPr>
          <p:nvPr/>
        </p:nvPicPr>
        <p:blipFill>
          <a:blip r:embed="rId5"/>
          <a:stretch>
            <a:fillRect/>
          </a:stretch>
        </p:blipFill>
        <p:spPr>
          <a:xfrm>
            <a:off x="11720287" y="4132965"/>
            <a:ext cx="2934857" cy="3640230"/>
          </a:xfrm>
          <a:prstGeom prst="rect">
            <a:avLst/>
          </a:prstGeom>
        </p:spPr>
      </p:pic>
      <p:pic>
        <p:nvPicPr>
          <p:cNvPr id="6" name="Picture 5"/>
          <p:cNvPicPr>
            <a:picLocks noChangeAspect="1"/>
          </p:cNvPicPr>
          <p:nvPr/>
        </p:nvPicPr>
        <p:blipFill>
          <a:blip r:embed="rId6"/>
          <a:stretch>
            <a:fillRect/>
          </a:stretch>
        </p:blipFill>
        <p:spPr>
          <a:xfrm>
            <a:off x="15087600" y="4076700"/>
            <a:ext cx="2790547" cy="3659533"/>
          </a:xfrm>
          <a:prstGeom prst="rect">
            <a:avLst/>
          </a:prstGeom>
        </p:spPr>
      </p:pic>
      <p:pic>
        <p:nvPicPr>
          <p:cNvPr id="7" name="Picture 6"/>
          <p:cNvPicPr>
            <a:picLocks noChangeAspect="1"/>
          </p:cNvPicPr>
          <p:nvPr/>
        </p:nvPicPr>
        <p:blipFill>
          <a:blip r:embed="rId7"/>
          <a:stretch>
            <a:fillRect/>
          </a:stretch>
        </p:blipFill>
        <p:spPr>
          <a:xfrm>
            <a:off x="6044544" y="8194219"/>
            <a:ext cx="2221424" cy="762000"/>
          </a:xfrm>
          <a:prstGeom prst="rect">
            <a:avLst/>
          </a:prstGeom>
        </p:spPr>
      </p:pic>
      <p:pic>
        <p:nvPicPr>
          <p:cNvPr id="8" name="Picture 7"/>
          <p:cNvPicPr>
            <a:picLocks noChangeAspect="1"/>
          </p:cNvPicPr>
          <p:nvPr/>
        </p:nvPicPr>
        <p:blipFill>
          <a:blip r:embed="rId8"/>
          <a:stretch>
            <a:fillRect/>
          </a:stretch>
        </p:blipFill>
        <p:spPr>
          <a:xfrm>
            <a:off x="12859102" y="8093073"/>
            <a:ext cx="1034042" cy="704347"/>
          </a:xfrm>
          <a:prstGeom prst="rect">
            <a:avLst/>
          </a:prstGeom>
        </p:spPr>
      </p:pic>
    </p:spTree>
    <p:extLst>
      <p:ext uri="{BB962C8B-B14F-4D97-AF65-F5344CB8AC3E}">
        <p14:creationId xmlns:p14="http://schemas.microsoft.com/office/powerpoint/2010/main" val="1237296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2462213"/>
            <a:chOff x="5420131" y="67873"/>
            <a:chExt cx="5765227" cy="341023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3410233"/>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TRẢ LỜI CÁC CÂU HỎI SAU:</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id="{A9F8686D-8F93-4175-9558-FDC80DC3DA99}"/>
              </a:ext>
            </a:extLst>
          </p:cNvPr>
          <p:cNvSpPr txBox="1"/>
          <p:nvPr/>
        </p:nvSpPr>
        <p:spPr>
          <a:xfrm>
            <a:off x="478971" y="6221637"/>
            <a:ext cx="16438151" cy="2862322"/>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Gàu và bình có cùng bán kính đáy và chiều cao. Vậy thể tích của gàu và bình bằng nhau hay khác nhau?</a:t>
            </a:r>
          </a:p>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Nếu khác nhau thì thể tích gàu và thể tích bình có mối quan hệ như thế nào?</a:t>
            </a:r>
            <a:r>
              <a:rPr lang="vi-VN" sz="4000" dirty="0" smtClean="0">
                <a:latin typeface="Times New Roman" panose="02020603050405020304" pitchFamily="18" charset="0"/>
                <a:cs typeface="Times New Roman" panose="02020603050405020304" pitchFamily="18" charset="0"/>
              </a:rPr>
              <a:t> </a:t>
            </a:r>
            <a:endParaRPr lang="vi-VN"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6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1168607"/>
            <a:chOff x="5420131" y="67873"/>
            <a:chExt cx="5765227" cy="161855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TRẢ LỜI</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id="{A9F8686D-8F93-4175-9558-FDC80DC3DA99}"/>
              </a:ext>
            </a:extLst>
          </p:cNvPr>
          <p:cNvSpPr txBox="1"/>
          <p:nvPr/>
        </p:nvSpPr>
        <p:spPr>
          <a:xfrm>
            <a:off x="478971" y="6221637"/>
            <a:ext cx="16438151" cy="905056"/>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Thể tích của gàu và bình khác nhau?</a:t>
            </a:r>
            <a:endParaRPr lang="vi-VN" sz="4000" dirty="0" smtClean="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F8686D-8F93-4175-9558-FDC80DC3DA99}"/>
              </a:ext>
            </a:extLst>
          </p:cNvPr>
          <p:cNvSpPr txBox="1"/>
          <p:nvPr/>
        </p:nvSpPr>
        <p:spPr>
          <a:xfrm>
            <a:off x="478971" y="7445996"/>
            <a:ext cx="1729740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2. Thể tích của hình nón bằng 1/3 thể tích của hình trụ có cùng bán kính đáy và chiều cao.</a:t>
            </a:r>
            <a:endParaRPr lang="vi-VN"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4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34731"/>
            <a:ext cx="15163800" cy="4637172"/>
          </a:xfrm>
          <a:prstGeom prst="rect">
            <a:avLst/>
          </a:prstGeom>
        </p:spPr>
      </p:pic>
      <p:grpSp>
        <p:nvGrpSpPr>
          <p:cNvPr id="3" name="Group 2"/>
          <p:cNvGrpSpPr/>
          <p:nvPr/>
        </p:nvGrpSpPr>
        <p:grpSpPr>
          <a:xfrm>
            <a:off x="4572000" y="5067300"/>
            <a:ext cx="9829800" cy="1168607"/>
            <a:chOff x="5420131" y="67873"/>
            <a:chExt cx="5765227" cy="1618553"/>
          </a:xfrm>
        </p:grpSpPr>
        <p:sp>
          <p:nvSpPr>
            <p:cNvPr id="4" name="Rounded Rectangle 3"/>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vi-VN" sz="4800" b="1" dirty="0" smtClean="0">
                  <a:solidFill>
                    <a:srgbClr val="FF0000"/>
                  </a:solidFill>
                  <a:latin typeface="Arial" panose="020B0604020202020204" pitchFamily="34" charset="0"/>
                  <a:cs typeface="Arial" panose="020B0604020202020204" pitchFamily="34" charset="0"/>
                </a:rPr>
                <a:t>Tính theo r và h:</a:t>
              </a:r>
              <a:endParaRPr lang="en-US" sz="48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268CE36-64D6-4DE0-9FE4-F8E2FCEEE32F}"/>
              </a:ext>
            </a:extLst>
          </p:cNvPr>
          <p:cNvGrpSpPr/>
          <p:nvPr/>
        </p:nvGrpSpPr>
        <p:grpSpPr>
          <a:xfrm>
            <a:off x="15468600" y="455307"/>
            <a:ext cx="2592089" cy="4416596"/>
            <a:chOff x="10212102" y="-356461"/>
            <a:chExt cx="2243370" cy="3336097"/>
          </a:xfrm>
        </p:grpSpPr>
        <p:pic>
          <p:nvPicPr>
            <p:cNvPr id="7" name="Picture 6" descr="Background pattern&#10;&#10;Description automatically generated">
              <a:extLst>
                <a:ext uri="{FF2B5EF4-FFF2-40B4-BE49-F238E27FC236}">
                  <a16:creationId xmlns:a16="http://schemas.microsoft.com/office/drawing/2014/main" id="{7A47D393-A787-4286-A1AA-F306881CBD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9" name="Picture 8">
              <a:extLst>
                <a:ext uri="{FF2B5EF4-FFF2-40B4-BE49-F238E27FC236}">
                  <a16:creationId xmlns:a16="http://schemas.microsoft.com/office/drawing/2014/main"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0" name="TextBox 9">
            <a:extLst>
              <a:ext uri="{FF2B5EF4-FFF2-40B4-BE49-F238E27FC236}">
                <a16:creationId xmlns:a16="http://schemas.microsoft.com/office/drawing/2014/main" id="{A9F8686D-8F93-4175-9558-FDC80DC3DA99}"/>
              </a:ext>
            </a:extLst>
          </p:cNvPr>
          <p:cNvSpPr txBox="1"/>
          <p:nvPr/>
        </p:nvSpPr>
        <p:spPr>
          <a:xfrm>
            <a:off x="478971" y="6221637"/>
            <a:ext cx="16438151" cy="1015663"/>
          </a:xfrm>
          <a:prstGeom prst="rect">
            <a:avLst/>
          </a:prstGeom>
          <a:noFill/>
        </p:spPr>
        <p:txBody>
          <a:bodyPr wrap="square" rtlCol="0">
            <a:spAutoFit/>
          </a:bodyPr>
          <a:lstStyle/>
          <a:p>
            <a:pPr marL="742950" indent="-742950" algn="just">
              <a:lnSpc>
                <a:spcPct val="150000"/>
              </a:lnSpc>
              <a:buAutoNum type="arabicPeriod"/>
            </a:pPr>
            <a:r>
              <a:rPr lang="vi-VN" sz="4000" dirty="0" smtClean="0">
                <a:latin typeface="Times New Roman" panose="02020603050405020304" pitchFamily="18" charset="0"/>
                <a:cs typeface="Times New Roman" panose="02020603050405020304" pitchFamily="18" charset="0"/>
              </a:rPr>
              <a:t>Thể tích của bình hình trụ</a:t>
            </a:r>
            <a:endParaRPr lang="vi-VN" sz="4000" dirty="0" smtClean="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F8686D-8F93-4175-9558-FDC80DC3DA99}"/>
              </a:ext>
            </a:extLst>
          </p:cNvPr>
          <p:cNvSpPr txBox="1"/>
          <p:nvPr/>
        </p:nvSpPr>
        <p:spPr>
          <a:xfrm>
            <a:off x="457200" y="8187935"/>
            <a:ext cx="17297400" cy="1015663"/>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2. Thể tích của gàu hình nón</a:t>
            </a:r>
            <a:endParaRPr lang="vi-VN" sz="4000" dirty="0" smtClean="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Rectangle 11"/>
              <p:cNvSpPr/>
              <p:nvPr/>
            </p:nvSpPr>
            <p:spPr>
              <a:xfrm>
                <a:off x="6175621" y="7327897"/>
                <a:ext cx="3311279" cy="76944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oMath>
                  </m:oMathPara>
                </a14:m>
                <a:endParaRPr lang="en-US" sz="4400" dirty="0"/>
              </a:p>
            </p:txBody>
          </p:sp>
        </mc:Choice>
        <mc:Fallback>
          <p:sp>
            <p:nvSpPr>
              <p:cNvPr id="12" name="Rectangle 11"/>
              <p:cNvSpPr>
                <a:spLocks noRot="1" noChangeAspect="1" noMove="1" noResize="1" noEditPoints="1" noAdjustHandles="1" noChangeArrowheads="1" noChangeShapeType="1" noTextEdit="1"/>
              </p:cNvSpPr>
              <p:nvPr/>
            </p:nvSpPr>
            <p:spPr>
              <a:xfrm>
                <a:off x="6175621" y="7327897"/>
                <a:ext cx="3311279" cy="76944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3844127" y="8869733"/>
                <a:ext cx="7974266" cy="136441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oMath>
                  </m:oMathPara>
                </a14:m>
                <a:endParaRPr lang="en-US" sz="4400" dirty="0"/>
              </a:p>
            </p:txBody>
          </p:sp>
        </mc:Choice>
        <mc:Fallback>
          <p:sp>
            <p:nvSpPr>
              <p:cNvPr id="13" name="Rectangle 12"/>
              <p:cNvSpPr>
                <a:spLocks noRot="1" noChangeAspect="1" noMove="1" noResize="1" noEditPoints="1" noAdjustHandles="1" noChangeArrowheads="1" noChangeShapeType="1" noTextEdit="1"/>
              </p:cNvSpPr>
              <p:nvPr/>
            </p:nvSpPr>
            <p:spPr>
              <a:xfrm>
                <a:off x="3844127" y="8869733"/>
                <a:ext cx="7974266" cy="136441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79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14500"/>
            <a:ext cx="13343702" cy="2998146"/>
            <a:chOff x="2193761" y="2917658"/>
            <a:chExt cx="13343702" cy="2820405"/>
          </a:xfrm>
        </p:grpSpPr>
        <p:grpSp>
          <p:nvGrpSpPr>
            <p:cNvPr id="40" name="Group 4"/>
            <p:cNvGrpSpPr/>
            <p:nvPr/>
          </p:nvGrpSpPr>
          <p:grpSpPr>
            <a:xfrm>
              <a:off x="2193761" y="2917658"/>
              <a:ext cx="13343702" cy="2789520"/>
              <a:chOff x="-335747" y="0"/>
              <a:chExt cx="8399186" cy="2622801"/>
            </a:xfrm>
          </p:grpSpPr>
          <p:sp>
            <p:nvSpPr>
              <p:cNvPr id="42" name="Freeform 5"/>
              <p:cNvSpPr/>
              <p:nvPr/>
            </p:nvSpPr>
            <p:spPr>
              <a:xfrm>
                <a:off x="-330269" y="56252"/>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chemeClr val="tx2">
                  <a:lumMod val="60000"/>
                  <a:lumOff val="40000"/>
                </a:schemeClr>
              </a:solidFill>
            </p:spPr>
            <p:txBody>
              <a:bodyPr/>
              <a:lstStyle/>
              <a:p>
                <a:endParaRPr lang="en-US" dirty="0">
                  <a:latin typeface="Times New Roman" panose="02020603050405020304" pitchFamily="18" charset="0"/>
                  <a:cs typeface="Times New Roman" panose="02020603050405020304" pitchFamily="18" charset="0"/>
                </a:endParaRPr>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latin typeface="Times New Roman" panose="02020603050405020304" pitchFamily="18" charset="0"/>
                  <a:cs typeface="Times New Roman" panose="02020603050405020304" pitchFamily="18" charset="0"/>
                </a:endParaRPr>
              </a:p>
            </p:txBody>
          </p:sp>
        </p:grpSp>
        <p:sp>
          <p:nvSpPr>
            <p:cNvPr id="3" name="Rectangle 2"/>
            <p:cNvSpPr/>
            <p:nvPr/>
          </p:nvSpPr>
          <p:spPr>
            <a:xfrm>
              <a:off x="4394235" y="3856416"/>
              <a:ext cx="10296326" cy="1881647"/>
            </a:xfrm>
            <a:prstGeom prst="rect">
              <a:avLst/>
            </a:prstGeom>
          </p:spPr>
          <p:txBody>
            <a:bodyPr wrap="square">
              <a:spAutoFit/>
            </a:bodyPr>
            <a:lstStyle/>
            <a:p>
              <a:r>
                <a:rPr lang="nl-NL" sz="53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a:t>
              </a:r>
              <a:r>
                <a:rPr kumimoji="0" lang="nl-NL" sz="53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5400" b="1" dirty="0">
                  <a:solidFill>
                    <a:srgbClr val="FFFF00"/>
                  </a:solidFill>
                  <a:latin typeface="Arial" panose="020B0604020202020204" pitchFamily="34" charset="0"/>
                  <a:cs typeface="Arial" panose="020B0604020202020204" pitchFamily="34" charset="0"/>
                </a:rPr>
                <a:t>THỂ </a:t>
              </a:r>
              <a:r>
                <a:rPr lang="en-US" sz="5400" b="1" dirty="0" smtClean="0">
                  <a:solidFill>
                    <a:srgbClr val="FFFF00"/>
                  </a:solidFill>
                  <a:latin typeface="Arial" panose="020B0604020202020204" pitchFamily="34" charset="0"/>
                  <a:cs typeface="Arial" panose="020B0604020202020204" pitchFamily="34" charset="0"/>
                </a:rPr>
                <a:t>TÍCH</a:t>
              </a:r>
              <a:r>
                <a:rPr lang="vi-VN" sz="5400" b="1" dirty="0" smtClean="0">
                  <a:solidFill>
                    <a:srgbClr val="FFFF00"/>
                  </a:solidFill>
                  <a:latin typeface="Arial" panose="020B0604020202020204" pitchFamily="34" charset="0"/>
                  <a:cs typeface="Arial" panose="020B0604020202020204" pitchFamily="34" charset="0"/>
                </a:rPr>
                <a:t> CỦA</a:t>
              </a:r>
              <a:r>
                <a:rPr lang="en-US" sz="5400" b="1" dirty="0" smtClean="0">
                  <a:solidFill>
                    <a:srgbClr val="FFFF00"/>
                  </a:solidFill>
                  <a:latin typeface="Arial" panose="020B0604020202020204" pitchFamily="34" charset="0"/>
                  <a:cs typeface="Arial" panose="020B0604020202020204" pitchFamily="34" charset="0"/>
                </a:rPr>
                <a:t> </a:t>
              </a:r>
              <a:r>
                <a:rPr lang="en-US" sz="5400" b="1" dirty="0">
                  <a:solidFill>
                    <a:srgbClr val="FFFF00"/>
                  </a:solidFill>
                  <a:latin typeface="Arial" panose="020B0604020202020204" pitchFamily="34" charset="0"/>
                  <a:cs typeface="Arial" panose="020B0604020202020204" pitchFamily="34" charset="0"/>
                </a:rPr>
                <a:t>HÌNH </a:t>
              </a:r>
              <a:r>
                <a:rPr lang="vi-VN" sz="5400" b="1" dirty="0">
                  <a:solidFill>
                    <a:srgbClr val="FFFF00"/>
                  </a:solidFill>
                  <a:latin typeface="Arial" panose="020B0604020202020204" pitchFamily="34" charset="0"/>
                  <a:cs typeface="Arial" panose="020B0604020202020204" pitchFamily="34" charset="0"/>
                </a:rPr>
                <a:t>NÓN</a:t>
              </a:r>
              <a:endParaRPr lang="en-US" sz="5400" b="1" dirty="0">
                <a:solidFill>
                  <a:srgbClr val="FFFF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4154996018"/>
      </p:ext>
    </p:extLst>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299959">
            <a:off x="16858887" y="8879741"/>
            <a:ext cx="2186170" cy="1842629"/>
          </a:xfrm>
          <a:prstGeom prst="rect">
            <a:avLst/>
          </a:prstGeom>
        </p:spPr>
      </p:pic>
      <p:sp>
        <p:nvSpPr>
          <p:cNvPr id="54" name="Rectangle 53">
            <a:extLst>
              <a:ext uri="{FF2B5EF4-FFF2-40B4-BE49-F238E27FC236}">
                <a16:creationId xmlns:a16="http://schemas.microsoft.com/office/drawing/2014/main" id="{A0AA5660-26C2-4E54-ADE7-45C032C94039}"/>
              </a:ext>
            </a:extLst>
          </p:cNvPr>
          <p:cNvSpPr/>
          <p:nvPr/>
        </p:nvSpPr>
        <p:spPr>
          <a:xfrm>
            <a:off x="1028055" y="868196"/>
            <a:ext cx="15050145" cy="38152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6F0460B2-531E-46C2-BA9D-CC1D8C713AA2}"/>
              </a:ext>
            </a:extLst>
          </p:cNvPr>
          <p:cNvGraphicFramePr>
            <a:graphicFrameLocks noChangeAspect="1"/>
          </p:cNvGraphicFramePr>
          <p:nvPr>
            <p:extLst>
              <p:ext uri="{D42A27DB-BD31-4B8C-83A1-F6EECF244321}">
                <p14:modId xmlns:p14="http://schemas.microsoft.com/office/powerpoint/2010/main" val="3854018253"/>
              </p:ext>
            </p:extLst>
          </p:nvPr>
        </p:nvGraphicFramePr>
        <p:xfrm>
          <a:off x="6335397" y="1904649"/>
          <a:ext cx="4725988" cy="1598612"/>
        </p:xfrm>
        <a:graphic>
          <a:graphicData uri="http://schemas.openxmlformats.org/presentationml/2006/ole">
            <mc:AlternateContent xmlns:mc="http://schemas.openxmlformats.org/markup-compatibility/2006">
              <mc:Choice xmlns:v="urn:schemas-microsoft-com:vml" Requires="v">
                <p:oleObj spid="_x0000_s5167" name="Equation" r:id="rId4" imgW="1231560" imgH="419040" progId="Equation.DSMT4">
                  <p:embed/>
                </p:oleObj>
              </mc:Choice>
              <mc:Fallback>
                <p:oleObj name="Equation" r:id="rId4" imgW="1231560" imgH="419040" progId="Equation.DSMT4">
                  <p:embed/>
                  <p:pic>
                    <p:nvPicPr>
                      <p:cNvPr id="55" name="Object 54">
                        <a:extLst>
                          <a:ext uri="{FF2B5EF4-FFF2-40B4-BE49-F238E27FC236}">
                            <a16:creationId xmlns:a16="http://schemas.microsoft.com/office/drawing/2014/main" id="{6F0460B2-531E-46C2-BA9D-CC1D8C713AA2}"/>
                          </a:ext>
                        </a:extLst>
                      </p:cNvPr>
                      <p:cNvPicPr/>
                      <p:nvPr/>
                    </p:nvPicPr>
                    <p:blipFill>
                      <a:blip r:embed="rId5"/>
                      <a:stretch>
                        <a:fillRect/>
                      </a:stretch>
                    </p:blipFill>
                    <p:spPr>
                      <a:xfrm>
                        <a:off x="6335397" y="1904649"/>
                        <a:ext cx="4725988" cy="1598612"/>
                      </a:xfrm>
                      <a:prstGeom prst="rect">
                        <a:avLst/>
                      </a:prstGeom>
                    </p:spPr>
                  </p:pic>
                </p:oleObj>
              </mc:Fallback>
            </mc:AlternateContent>
          </a:graphicData>
        </a:graphic>
      </p:graphicFrame>
      <p:sp>
        <p:nvSpPr>
          <p:cNvPr id="56" name="TextBox 55">
            <a:extLst>
              <a:ext uri="{FF2B5EF4-FFF2-40B4-BE49-F238E27FC236}">
                <a16:creationId xmlns:a16="http://schemas.microsoft.com/office/drawing/2014/main" id="{3165EA98-CBF3-4B33-935A-BA3384412EF4}"/>
              </a:ext>
            </a:extLst>
          </p:cNvPr>
          <p:cNvSpPr txBox="1"/>
          <p:nvPr/>
        </p:nvSpPr>
        <p:spPr>
          <a:xfrm>
            <a:off x="2110245" y="1190974"/>
            <a:ext cx="137136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Công thức tính thể tích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nón có</a:t>
            </a:r>
            <a:r>
              <a:rPr lang="vi-VN" sz="3600" b="1" dirty="0" smtClean="0">
                <a:solidFill>
                  <a:srgbClr val="FF0000"/>
                </a:solidFill>
                <a:latin typeface="Times New Roman" panose="02020603050405020304" pitchFamily="18" charset="0"/>
                <a:cs typeface="Times New Roman" panose="02020603050405020304" pitchFamily="18" charset="0"/>
              </a:rPr>
              <a:t> bán kính đáy r </a:t>
            </a:r>
            <a:r>
              <a:rPr lang="vi-VN" sz="3600" b="1" dirty="0" smtClean="0">
                <a:latin typeface="Times New Roman" panose="02020603050405020304" pitchFamily="18" charset="0"/>
                <a:cs typeface="Times New Roman" panose="02020603050405020304" pitchFamily="18" charset="0"/>
              </a:rPr>
              <a:t>và</a:t>
            </a:r>
            <a:r>
              <a:rPr lang="vi-VN" sz="3600" b="1" dirty="0" smtClean="0">
                <a:solidFill>
                  <a:srgbClr val="FF0000"/>
                </a:solidFill>
                <a:latin typeface="Times New Roman" panose="02020603050405020304" pitchFamily="18" charset="0"/>
                <a:cs typeface="Times New Roman" panose="02020603050405020304" pitchFamily="18" charset="0"/>
              </a:rPr>
              <a:t> chiều cao h </a:t>
            </a:r>
            <a:r>
              <a:rPr lang="vi-VN" sz="3600" b="1" dirty="0"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FF6F4052-54A9-4C51-B74B-C485A52D7CAA}"/>
              </a:ext>
            </a:extLst>
          </p:cNvPr>
          <p:cNvSpPr txBox="1"/>
          <p:nvPr/>
        </p:nvSpPr>
        <p:spPr>
          <a:xfrm>
            <a:off x="5176241" y="3885181"/>
            <a:ext cx="6753772" cy="707886"/>
          </a:xfrm>
          <a:prstGeom prst="rect">
            <a:avLst/>
          </a:prstGeom>
          <a:noFill/>
        </p:spPr>
        <p:txBody>
          <a:bodyPr wrap="none" rtlCol="0">
            <a:spAutoFit/>
          </a:bodyPr>
          <a:lstStyle/>
          <a:p>
            <a:r>
              <a:rPr lang="en-US" sz="4000" i="1" dirty="0" smtClean="0">
                <a:latin typeface="Times New Roman" panose="02020603050405020304" pitchFamily="18" charset="0"/>
                <a:cs typeface="Times New Roman" panose="02020603050405020304" pitchFamily="18" charset="0"/>
              </a:rPr>
              <a:t>(</a:t>
            </a:r>
            <a:r>
              <a:rPr lang="vi-VN" sz="4000" i="1" dirty="0" smtClean="0">
                <a:latin typeface="Times New Roman" panose="02020603050405020304" pitchFamily="18" charset="0"/>
                <a:cs typeface="Times New Roman" panose="02020603050405020304" pitchFamily="18" charset="0"/>
              </a:rPr>
              <a:t>S</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a:t>
            </a:r>
            <a:r>
              <a:rPr lang="en-US" sz="4000" i="1" dirty="0">
                <a:latin typeface="Times New Roman" panose="02020603050405020304" pitchFamily="18" charset="0"/>
                <a:cs typeface="Times New Roman" panose="02020603050405020304" pitchFamily="18" charset="0"/>
              </a:rPr>
              <a:t> </a:t>
            </a:r>
            <a:r>
              <a:rPr lang="vi-VN" sz="4000" i="1" dirty="0" smtClean="0">
                <a:solidFill>
                  <a:srgbClr val="FF0000"/>
                </a:solidFill>
                <a:latin typeface="Times New Roman" panose="02020603050405020304" pitchFamily="18" charset="0"/>
                <a:cs typeface="Times New Roman" panose="02020603050405020304" pitchFamily="18" charset="0"/>
              </a:rPr>
              <a:t>diện tích đáy</a:t>
            </a:r>
            <a:r>
              <a:rPr lang="vi-VN"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của</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mặt</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nón</a:t>
            </a:r>
            <a:r>
              <a:rPr lang="en-US" sz="4000" i="1" dirty="0" smtClean="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id="{320D5594-9D9E-46CA-A130-C9CF676EEDE2}"/>
              </a:ext>
            </a:extLst>
          </p:cNvPr>
          <p:cNvSpPr/>
          <p:nvPr/>
        </p:nvSpPr>
        <p:spPr>
          <a:xfrm>
            <a:off x="6025331" y="2005934"/>
            <a:ext cx="5036054" cy="1711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59" name="Picture 58">
            <a:extLst>
              <a:ext uri="{FF2B5EF4-FFF2-40B4-BE49-F238E27FC236}">
                <a16:creationId xmlns:a16="http://schemas.microsoft.com/office/drawing/2014/main" id="{91C1AE91-B987-457E-A41B-76A0522DCB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4655" y="868196"/>
            <a:ext cx="1154075" cy="10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7007413" y="5105180"/>
            <a:ext cx="4057601" cy="4695875"/>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57" grpId="0"/>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Ví</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kumimoji="0" lang="en-US" sz="4300" b="1" i="0" u="none" strike="noStrike" kern="1200" cap="none" spc="0" normalizeH="0" baseline="0" noProof="0" dirty="0" err="1">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dụ</a:t>
            </a:r>
            <a:r>
              <a:rPr kumimoji="0" lang="en-US"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rPr>
              <a:t> </a:t>
            </a:r>
            <a:r>
              <a:rPr lang="vi-VN" sz="4300" b="1" noProof="0" dirty="0">
                <a:solidFill>
                  <a:prstClr val="white"/>
                </a:solidFill>
                <a:latin typeface="Times New Roman" panose="02020603050405020304" pitchFamily="18" charset="0"/>
                <a:ea typeface="Arial"/>
                <a:cs typeface="Times New Roman" panose="02020603050405020304" pitchFamily="18" charset="0"/>
                <a:sym typeface="Arial"/>
              </a:rPr>
              <a:t>3</a:t>
            </a:r>
            <a:endParaRPr kumimoji="0" sz="4300" b="1" i="0" u="none" strike="noStrike" kern="1200" cap="none" spc="0" normalizeH="0" baseline="0" noProof="0" dirty="0">
              <a:ln>
                <a:noFill/>
              </a:ln>
              <a:solidFill>
                <a:prstClr val="white"/>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219200" y="285750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id="{FE5018F4-4E4E-4BB7-986E-EA8E78035EE6}"/>
              </a:ext>
            </a:extLst>
          </p:cNvPr>
          <p:cNvSpPr txBox="1"/>
          <p:nvPr/>
        </p:nvSpPr>
        <p:spPr>
          <a:xfrm>
            <a:off x="3837074" y="976956"/>
            <a:ext cx="11555326" cy="1446550"/>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Tính thể tích của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nón</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có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kính</a:t>
            </a:r>
            <a:r>
              <a:rPr lang="vi-VN" sz="4400" dirty="0" smtClean="0">
                <a:latin typeface="Times New Roman" panose="02020603050405020304" pitchFamily="18" charset="0"/>
                <a:cs typeface="Times New Roman" panose="02020603050405020304" pitchFamily="18" charset="0"/>
              </a:rPr>
              <a:t> đáy</a:t>
            </a:r>
            <a:r>
              <a:rPr lang="en-US"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3</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cm, chiều cao 5 cm</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555EB7C-CF89-4AFD-B719-AE1839192DEA}"/>
              </a:ext>
            </a:extLst>
          </p:cNvPr>
          <p:cNvSpPr txBox="1"/>
          <p:nvPr/>
        </p:nvSpPr>
        <p:spPr>
          <a:xfrm>
            <a:off x="2209800" y="4699064"/>
            <a:ext cx="9144000" cy="769441"/>
          </a:xfrm>
          <a:prstGeom prst="rect">
            <a:avLst/>
          </a:prstGeom>
          <a:noFill/>
        </p:spPr>
        <p:txBody>
          <a:bodyPr wrap="square">
            <a:spAutoFit/>
          </a:bodyPr>
          <a:lstStyle/>
          <a:p>
            <a:r>
              <a:rPr lang="en-US" sz="4400" dirty="0">
                <a:latin typeface="Times New Roman" panose="02020603050405020304" pitchFamily="18" charset="0"/>
                <a:ea typeface="Calibri" panose="020F0502020204030204" pitchFamily="34" charset="0"/>
              </a:rPr>
              <a:t>Thể</a:t>
            </a:r>
            <a:r>
              <a:rPr lang="en-US" sz="4400" dirty="0">
                <a:effectLst/>
                <a:latin typeface="Times New Roman" panose="02020603050405020304" pitchFamily="18" charset="0"/>
                <a:ea typeface="Calibri" panose="020F0502020204030204" pitchFamily="34" charset="0"/>
              </a:rPr>
              <a:t> tích </a:t>
            </a:r>
            <a:r>
              <a:rPr lang="en-US" sz="4400" dirty="0" err="1">
                <a:effectLst/>
                <a:latin typeface="Times New Roman" panose="02020603050405020304" pitchFamily="18" charset="0"/>
                <a:ea typeface="Calibri" panose="020F0502020204030204" pitchFamily="34" charset="0"/>
              </a:rPr>
              <a:t>của</a:t>
            </a:r>
            <a:r>
              <a:rPr lang="en-US" sz="4400" dirty="0">
                <a:effectLst/>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hình</a:t>
            </a:r>
            <a:r>
              <a:rPr lang="en-US" sz="4400" dirty="0">
                <a:effectLst/>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nón</a:t>
            </a:r>
            <a:r>
              <a:rPr lang="en-US" sz="4400" dirty="0" smtClean="0">
                <a:effectLst/>
                <a:latin typeface="Times New Roman" panose="02020603050405020304" pitchFamily="18" charset="0"/>
                <a:ea typeface="Calibri" panose="020F0502020204030204" pitchFamily="34" charset="0"/>
              </a:rPr>
              <a:t> </a:t>
            </a:r>
            <a:r>
              <a:rPr lang="en-US" sz="4400" dirty="0">
                <a:effectLst/>
                <a:latin typeface="Times New Roman" panose="02020603050405020304" pitchFamily="18" charset="0"/>
                <a:ea typeface="Calibri" panose="020F0502020204030204" pitchFamily="34" charset="0"/>
              </a:rPr>
              <a:t>là: </a:t>
            </a:r>
            <a:endParaRPr lang="en-US" sz="4400" dirty="0"/>
          </a:p>
        </p:txBody>
      </p:sp>
      <p:graphicFrame>
        <p:nvGraphicFramePr>
          <p:cNvPr id="10" name="Object 9">
            <a:extLst>
              <a:ext uri="{FF2B5EF4-FFF2-40B4-BE49-F238E27FC236}">
                <a16:creationId xmlns:a16="http://schemas.microsoft.com/office/drawing/2014/main" id="{52721412-70F7-4D12-8AC6-E3753FE4F4AA}"/>
              </a:ext>
            </a:extLst>
          </p:cNvPr>
          <p:cNvGraphicFramePr>
            <a:graphicFrameLocks noChangeAspect="1"/>
          </p:cNvGraphicFramePr>
          <p:nvPr>
            <p:extLst>
              <p:ext uri="{D42A27DB-BD31-4B8C-83A1-F6EECF244321}">
                <p14:modId xmlns:p14="http://schemas.microsoft.com/office/powerpoint/2010/main" val="569953734"/>
              </p:ext>
            </p:extLst>
          </p:nvPr>
        </p:nvGraphicFramePr>
        <p:xfrm>
          <a:off x="4953000" y="5676900"/>
          <a:ext cx="7485062" cy="1470280"/>
        </p:xfrm>
        <a:graphic>
          <a:graphicData uri="http://schemas.openxmlformats.org/presentationml/2006/ole">
            <mc:AlternateContent xmlns:mc="http://schemas.openxmlformats.org/markup-compatibility/2006">
              <mc:Choice xmlns:v="urn:schemas-microsoft-com:vml" Requires="v">
                <p:oleObj spid="_x0000_s6158" name="Equation" r:id="rId6" imgW="2273040" imgH="393480" progId="Equation.DSMT4">
                  <p:embed/>
                </p:oleObj>
              </mc:Choice>
              <mc:Fallback>
                <p:oleObj name="Equation" r:id="rId6" imgW="2273040" imgH="393480" progId="Equation.DSMT4">
                  <p:embed/>
                  <p:pic>
                    <p:nvPicPr>
                      <p:cNvPr id="10" name="Object 9">
                        <a:extLst>
                          <a:ext uri="{FF2B5EF4-FFF2-40B4-BE49-F238E27FC236}">
                            <a16:creationId xmlns:a16="http://schemas.microsoft.com/office/drawing/2014/main" id="{52721412-70F7-4D12-8AC6-E3753FE4F4AA}"/>
                          </a:ext>
                        </a:extLst>
                      </p:cNvPr>
                      <p:cNvPicPr/>
                      <p:nvPr/>
                    </p:nvPicPr>
                    <p:blipFill>
                      <a:blip r:embed="rId7"/>
                      <a:stretch>
                        <a:fillRect/>
                      </a:stretch>
                    </p:blipFill>
                    <p:spPr>
                      <a:xfrm>
                        <a:off x="4953000" y="5676900"/>
                        <a:ext cx="7485062" cy="1470280"/>
                      </a:xfrm>
                      <a:prstGeom prst="rect">
                        <a:avLst/>
                      </a:prstGeom>
                    </p:spPr>
                  </p:pic>
                </p:oleObj>
              </mc:Fallback>
            </mc:AlternateContent>
          </a:graphicData>
        </a:graphic>
      </p:graphicFrame>
    </p:spTree>
    <p:extLst>
      <p:ext uri="{BB962C8B-B14F-4D97-AF65-F5344CB8AC3E}">
        <p14:creationId xmlns:p14="http://schemas.microsoft.com/office/powerpoint/2010/main" val="33651629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804" y="190500"/>
            <a:ext cx="17047367" cy="9688277"/>
          </a:xfrm>
          <a:prstGeom prst="rect">
            <a:avLst/>
          </a:prstGeom>
        </p:spPr>
      </p:pic>
      <p:pic>
        <p:nvPicPr>
          <p:cNvPr id="5" name="Picture 3">
            <a:extLst>
              <a:ext uri="{FF2B5EF4-FFF2-40B4-BE49-F238E27FC236}">
                <a16:creationId xmlns:a16="http://schemas.microsoft.com/office/drawing/2014/main" id="{958A4D76-F9AB-476E-82BF-9698B3F14C5A}"/>
              </a:ext>
            </a:extLst>
          </p:cNvPr>
          <p:cNvPicPr>
            <a:picLocks noChangeAspect="1" noChangeArrowheads="1"/>
          </p:cNvPicPr>
          <p:nvPr/>
        </p:nvPicPr>
        <p:blipFill>
          <a:blip r:embed="rId4"/>
          <a:srcRect/>
          <a:stretch>
            <a:fillRect/>
          </a:stretch>
        </p:blipFill>
        <p:spPr bwMode="auto">
          <a:xfrm>
            <a:off x="3200399" y="2817432"/>
            <a:ext cx="2607211" cy="2548444"/>
          </a:xfrm>
          <a:prstGeom prst="rect">
            <a:avLst/>
          </a:prstGeom>
          <a:noFill/>
          <a:ln>
            <a:noFill/>
          </a:ln>
          <a:effectLst>
            <a:prstShdw prst="shdw17" dist="17961" dir="2700000">
              <a:schemeClr val="accent1">
                <a:gamma/>
                <a:shade val="60000"/>
                <a:invGamma/>
              </a:schemeClr>
            </a:prstShdw>
          </a:effectLst>
        </p:spPr>
      </p:pic>
      <p:sp>
        <p:nvSpPr>
          <p:cNvPr id="6" name="Rectangle 5">
            <a:extLst>
              <a:ext uri="{FF2B5EF4-FFF2-40B4-BE49-F238E27FC236}">
                <a16:creationId xmlns:a16="http://schemas.microsoft.com/office/drawing/2014/main" id="{251318D9-1182-4EE1-B308-9C5A885B1573}"/>
              </a:ext>
            </a:extLst>
          </p:cNvPr>
          <p:cNvSpPr/>
          <p:nvPr/>
        </p:nvSpPr>
        <p:spPr>
          <a:xfrm>
            <a:off x="3429000" y="3368379"/>
            <a:ext cx="10820400" cy="14465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KHỞI ĐỘNG</a:t>
            </a:r>
          </a:p>
        </p:txBody>
      </p:sp>
      <p:grpSp>
        <p:nvGrpSpPr>
          <p:cNvPr id="7" name="Group 6">
            <a:extLst>
              <a:ext uri="{FF2B5EF4-FFF2-40B4-BE49-F238E27FC236}">
                <a16:creationId xmlns:a16="http://schemas.microsoft.com/office/drawing/2014/main" id="{4268CE36-64D6-4DE0-9FE4-F8E2FCEEE32F}"/>
              </a:ext>
            </a:extLst>
          </p:cNvPr>
          <p:cNvGrpSpPr/>
          <p:nvPr/>
        </p:nvGrpSpPr>
        <p:grpSpPr>
          <a:xfrm>
            <a:off x="13155157" y="2699183"/>
            <a:ext cx="3407685" cy="5333385"/>
            <a:chOff x="10212102" y="-356461"/>
            <a:chExt cx="2243370" cy="3336097"/>
          </a:xfrm>
        </p:grpSpPr>
        <p:pic>
          <p:nvPicPr>
            <p:cNvPr id="8" name="Picture 7" descr="Background pattern&#10;&#10;Description automatically generated">
              <a:extLst>
                <a:ext uri="{FF2B5EF4-FFF2-40B4-BE49-F238E27FC236}">
                  <a16:creationId xmlns:a16="http://schemas.microsoft.com/office/drawing/2014/main" id="{7A47D393-A787-4286-A1AA-F306881CBD6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10212102" y="0"/>
              <a:ext cx="2181376" cy="21542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9" name="Picture 8" descr="A picture containing toy, doll&#10;&#10;Description automatically generated">
              <a:extLst>
                <a:ext uri="{FF2B5EF4-FFF2-40B4-BE49-F238E27FC236}">
                  <a16:creationId xmlns:a16="http://schemas.microsoft.com/office/drawing/2014/main" id="{FF043982-080C-4430-9AB7-4C9DA674F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4314" y="-356461"/>
              <a:ext cx="1967686" cy="1943229"/>
            </a:xfrm>
            <a:prstGeom prst="rect">
              <a:avLst/>
            </a:prstGeom>
          </p:spPr>
        </p:pic>
        <p:pic>
          <p:nvPicPr>
            <p:cNvPr id="10" name="Picture 9">
              <a:extLst>
                <a:ext uri="{FF2B5EF4-FFF2-40B4-BE49-F238E27FC236}">
                  <a16:creationId xmlns:a16="http://schemas.microsoft.com/office/drawing/2014/main" id="{D246F9DB-48B6-4E92-B6A8-8FF2EEB46945}"/>
                </a:ext>
              </a:extLst>
            </p:cNvPr>
            <p:cNvPicPr>
              <a:picLocks noChangeAspect="1"/>
            </p:cNvPicPr>
            <p:nvPr/>
          </p:nvPicPr>
          <p:blipFill>
            <a:blip r:embed="rId8"/>
            <a:stretch>
              <a:fillRect/>
            </a:stretch>
          </p:blipFill>
          <p:spPr>
            <a:xfrm>
              <a:off x="10252347" y="1491487"/>
              <a:ext cx="2203125" cy="1488149"/>
            </a:xfrm>
            <a:prstGeom prst="rect">
              <a:avLst/>
            </a:prstGeom>
          </p:spPr>
        </p:pic>
      </p:grpSp>
      <p:sp>
        <p:nvSpPr>
          <p:cNvPr id="11" name="Rectangle 10">
            <a:extLst>
              <a:ext uri="{FF2B5EF4-FFF2-40B4-BE49-F238E27FC236}">
                <a16:creationId xmlns:a16="http://schemas.microsoft.com/office/drawing/2014/main" id="{D97AEB1E-A702-4225-80DE-E59797607FB5}"/>
              </a:ext>
            </a:extLst>
          </p:cNvPr>
          <p:cNvSpPr/>
          <p:nvPr/>
        </p:nvSpPr>
        <p:spPr>
          <a:xfrm>
            <a:off x="609600" y="6337384"/>
            <a:ext cx="13764756" cy="280076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Mời</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em</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xem</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video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trả</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lời</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câu</a:t>
            </a:r>
            <a:r>
              <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hỏi</a:t>
            </a:r>
            <a:endParaRPr lang="en-US" sz="8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190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49700"/>
                                  </p:iterate>
                                  <p:childTnLst>
                                    <p:set>
                                      <p:cBhvr>
                                        <p:cTn id="11" dur="1" fill="hold">
                                          <p:stCondLst>
                                            <p:cond delay="0"/>
                                          </p:stCondLst>
                                        </p:cTn>
                                        <p:tgtEl>
                                          <p:spTgt spid="11"/>
                                        </p:tgtEl>
                                        <p:attrNameLst>
                                          <p:attrName>style.visibility</p:attrName>
                                        </p:attrNameLst>
                                      </p:cBhvr>
                                      <p:to>
                                        <p:strVal val="visible"/>
                                      </p:to>
                                    </p:set>
                                    <p:set>
                                      <p:cBhvr>
                                        <p:cTn id="12" dur="113" fill="hold">
                                          <p:stCondLst>
                                            <p:cond delay="0"/>
                                          </p:stCondLst>
                                        </p:cTn>
                                        <p:tgtEl>
                                          <p:spTgt spid="11"/>
                                        </p:tgtEl>
                                        <p:attrNameLst>
                                          <p:attrName>style.rotation</p:attrName>
                                        </p:attrNameLst>
                                      </p:cBhvr>
                                      <p:to>
                                        <p:strVal val="-45.0"/>
                                      </p:to>
                                    </p:set>
                                    <p:anim calcmode="lin" valueType="num">
                                      <p:cBhvr>
                                        <p:cTn id="13" dur="113" fill="hold">
                                          <p:stCondLst>
                                            <p:cond delay="113"/>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4" dur="113"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113"/>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249"/>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94ADDA-5539-4F55-B637-CB586AEAA530}"/>
              </a:ext>
            </a:extLst>
          </p:cNvPr>
          <p:cNvSpPr txBox="1"/>
          <p:nvPr/>
        </p:nvSpPr>
        <p:spPr>
          <a:xfrm>
            <a:off x="4789525" y="636917"/>
            <a:ext cx="11298974" cy="1446550"/>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vi-VN" sz="4400" dirty="0">
                <a:latin typeface="Times New Roman" panose="02020603050405020304" pitchFamily="18" charset="0"/>
                <a:cs typeface="Times New Roman" panose="02020603050405020304" pitchFamily="18" charset="0"/>
              </a:rPr>
              <a:t> đáy</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6</a:t>
            </a:r>
            <a:r>
              <a:rPr lang="en-US"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cm, chiều cao </a:t>
            </a:r>
            <a:r>
              <a:rPr lang="vi-VN" sz="4400" dirty="0" smtClean="0">
                <a:latin typeface="Times New Roman" panose="02020603050405020304" pitchFamily="18" charset="0"/>
                <a:cs typeface="Times New Roman" panose="02020603050405020304" pitchFamily="18" charset="0"/>
              </a:rPr>
              <a:t>4 </a:t>
            </a:r>
            <a:r>
              <a:rPr lang="vi-VN" sz="4400" dirty="0">
                <a:latin typeface="Times New Roman" panose="02020603050405020304" pitchFamily="18" charset="0"/>
                <a:cs typeface="Times New Roman" panose="02020603050405020304" pitchFamily="18" charset="0"/>
              </a:rPr>
              <a:t>cm</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Google Shape;322;p15">
            <a:extLst>
              <a:ext uri="{FF2B5EF4-FFF2-40B4-BE49-F238E27FC236}">
                <a16:creationId xmlns:a16="http://schemas.microsoft.com/office/drawing/2014/main" id="{B1B37C55-EC3C-42DF-B82E-4D75AE295AE4}"/>
              </a:ext>
            </a:extLst>
          </p:cNvPr>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Times New Roman" panose="02020603050405020304" pitchFamily="18" charset="0"/>
                <a:ea typeface="Arial"/>
                <a:cs typeface="Times New Roman" panose="02020603050405020304" pitchFamily="18" charset="0"/>
                <a:sym typeface="Arial"/>
              </a:rPr>
              <a:t>Thực </a:t>
            </a:r>
            <a:r>
              <a:rPr lang="en-US" sz="4500" b="1" dirty="0" err="1">
                <a:solidFill>
                  <a:schemeClr val="lt1"/>
                </a:solidFill>
                <a:latin typeface="Times New Roman" panose="02020603050405020304" pitchFamily="18" charset="0"/>
                <a:ea typeface="Arial"/>
                <a:cs typeface="Times New Roman" panose="02020603050405020304" pitchFamily="18" charset="0"/>
                <a:sym typeface="Arial"/>
              </a:rPr>
              <a:t>hành</a:t>
            </a:r>
            <a:r>
              <a:rPr lang="en-US" sz="4500" b="1" dirty="0">
                <a:solidFill>
                  <a:schemeClr val="lt1"/>
                </a:solidFill>
                <a:latin typeface="Times New Roman" panose="02020603050405020304" pitchFamily="18" charset="0"/>
                <a:ea typeface="Arial"/>
                <a:cs typeface="Times New Roman" panose="02020603050405020304" pitchFamily="18" charset="0"/>
                <a:sym typeface="Arial"/>
              </a:rPr>
              <a:t> </a:t>
            </a: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4</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id="{EDB26695-A075-438E-8D77-1C5CBAC1F54E}"/>
              </a:ext>
            </a:extLst>
          </p:cNvPr>
          <p:cNvGrpSpPr/>
          <p:nvPr/>
        </p:nvGrpSpPr>
        <p:grpSpPr>
          <a:xfrm flipH="1">
            <a:off x="1208946" y="2800391"/>
            <a:ext cx="1699513" cy="1188276"/>
            <a:chOff x="7890477" y="787864"/>
            <a:chExt cx="2022200" cy="1289304"/>
          </a:xfrm>
        </p:grpSpPr>
        <p:pic>
          <p:nvPicPr>
            <p:cNvPr id="7" name="Google Shape;306;p14">
              <a:extLst>
                <a:ext uri="{FF2B5EF4-FFF2-40B4-BE49-F238E27FC236}">
                  <a16:creationId xmlns:a16="http://schemas.microsoft.com/office/drawing/2014/main" id="{4063E298-1762-4BC3-826D-FB2A4CC88BEB}"/>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12" name="TextBox 11">
            <a:extLst>
              <a:ext uri="{FF2B5EF4-FFF2-40B4-BE49-F238E27FC236}">
                <a16:creationId xmlns:a16="http://schemas.microsoft.com/office/drawing/2014/main" id="{F02B2DF6-4010-4854-8396-C0CDB76DD674}"/>
              </a:ext>
            </a:extLst>
          </p:cNvPr>
          <p:cNvSpPr txBox="1"/>
          <p:nvPr/>
        </p:nvSpPr>
        <p:spPr>
          <a:xfrm>
            <a:off x="2911654" y="3971828"/>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14" name="Object 13">
            <a:extLst>
              <a:ext uri="{FF2B5EF4-FFF2-40B4-BE49-F238E27FC236}">
                <a16:creationId xmlns:a16="http://schemas.microsoft.com/office/drawing/2014/main" id="{C50DB141-99D9-4972-9848-D38C18B3ECDF}"/>
              </a:ext>
            </a:extLst>
          </p:cNvPr>
          <p:cNvGraphicFramePr>
            <a:graphicFrameLocks noChangeAspect="1"/>
          </p:cNvGraphicFramePr>
          <p:nvPr>
            <p:extLst>
              <p:ext uri="{D42A27DB-BD31-4B8C-83A1-F6EECF244321}">
                <p14:modId xmlns:p14="http://schemas.microsoft.com/office/powerpoint/2010/main" val="3540290884"/>
              </p:ext>
            </p:extLst>
          </p:nvPr>
        </p:nvGraphicFramePr>
        <p:xfrm>
          <a:off x="4953000" y="5035089"/>
          <a:ext cx="7761287" cy="1594541"/>
        </p:xfrm>
        <a:graphic>
          <a:graphicData uri="http://schemas.openxmlformats.org/presentationml/2006/ole">
            <mc:AlternateContent xmlns:mc="http://schemas.openxmlformats.org/markup-compatibility/2006">
              <mc:Choice xmlns:v="urn:schemas-microsoft-com:vml" Requires="v">
                <p:oleObj spid="_x0000_s7195" name="Equation" r:id="rId4" imgW="2260440" imgH="419040" progId="Equation.DSMT4">
                  <p:embed/>
                </p:oleObj>
              </mc:Choice>
              <mc:Fallback>
                <p:oleObj name="Equation" r:id="rId4" imgW="2260440" imgH="419040" progId="Equation.DSMT4">
                  <p:embed/>
                  <p:pic>
                    <p:nvPicPr>
                      <p:cNvPr id="14" name="Object 13">
                        <a:extLst>
                          <a:ext uri="{FF2B5EF4-FFF2-40B4-BE49-F238E27FC236}">
                            <a16:creationId xmlns:a16="http://schemas.microsoft.com/office/drawing/2014/main" id="{C50DB141-99D9-4972-9848-D38C18B3ECDF}"/>
                          </a:ext>
                        </a:extLst>
                      </p:cNvPr>
                      <p:cNvPicPr/>
                      <p:nvPr/>
                    </p:nvPicPr>
                    <p:blipFill>
                      <a:blip r:embed="rId5"/>
                      <a:stretch>
                        <a:fillRect/>
                      </a:stretch>
                    </p:blipFill>
                    <p:spPr>
                      <a:xfrm>
                        <a:off x="4953000" y="5035089"/>
                        <a:ext cx="7761287" cy="1594541"/>
                      </a:xfrm>
                      <a:prstGeom prst="rect">
                        <a:avLst/>
                      </a:prstGeom>
                    </p:spPr>
                  </p:pic>
                </p:oleObj>
              </mc:Fallback>
            </mc:AlternateContent>
          </a:graphicData>
        </a:graphic>
      </p:graphicFrame>
    </p:spTree>
    <p:extLst>
      <p:ext uri="{BB962C8B-B14F-4D97-AF65-F5344CB8AC3E}">
        <p14:creationId xmlns:p14="http://schemas.microsoft.com/office/powerpoint/2010/main" val="9082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94ADDA-5539-4F55-B637-CB586AEAA530}"/>
              </a:ext>
            </a:extLst>
          </p:cNvPr>
          <p:cNvSpPr txBox="1"/>
          <p:nvPr/>
        </p:nvSpPr>
        <p:spPr>
          <a:xfrm>
            <a:off x="487431" y="1918328"/>
            <a:ext cx="12226855" cy="3477875"/>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Từ một khối gỗ có dạng hình lập phương cạnh 6 cm, người ta khoét một hình nón có đường kính mặt đáy</a:t>
            </a:r>
            <a:r>
              <a:rPr lang="vi-VN"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là 4cm và đỉnh của nón chặm vào mặt đáy của khối gỗ (Hình 10). Hãy tính thể tích của phần khối gỗ còn lại (kết quả làm tròn đến hàng đơn vị)</a:t>
            </a:r>
            <a:endParaRPr lang="en-US" sz="4400" dirty="0">
              <a:latin typeface="Times New Roman" panose="02020603050405020304" pitchFamily="18" charset="0"/>
              <a:cs typeface="Times New Roman" panose="02020603050405020304" pitchFamily="18" charset="0"/>
            </a:endParaRPr>
          </a:p>
        </p:txBody>
      </p:sp>
      <p:sp>
        <p:nvSpPr>
          <p:cNvPr id="4" name="Google Shape;322;p15">
            <a:extLst>
              <a:ext uri="{FF2B5EF4-FFF2-40B4-BE49-F238E27FC236}">
                <a16:creationId xmlns:a16="http://schemas.microsoft.com/office/drawing/2014/main" id="{B1B37C55-EC3C-42DF-B82E-4D75AE295AE4}"/>
              </a:ext>
            </a:extLst>
          </p:cNvPr>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smtClean="0">
                <a:solidFill>
                  <a:schemeClr val="lt1"/>
                </a:solidFill>
                <a:latin typeface="Times New Roman" panose="02020603050405020304" pitchFamily="18" charset="0"/>
                <a:ea typeface="Arial"/>
                <a:cs typeface="Times New Roman" panose="02020603050405020304" pitchFamily="18" charset="0"/>
                <a:sym typeface="Arial"/>
              </a:rPr>
              <a:t>Vận dụng</a:t>
            </a:r>
            <a:r>
              <a:rPr lang="en-US" sz="4500" b="1" dirty="0" smtClean="0">
                <a:solidFill>
                  <a:schemeClr val="lt1"/>
                </a:solidFill>
                <a:latin typeface="Times New Roman" panose="02020603050405020304" pitchFamily="18" charset="0"/>
                <a:ea typeface="Arial"/>
                <a:cs typeface="Times New Roman" panose="02020603050405020304" pitchFamily="18" charset="0"/>
                <a:sym typeface="Arial"/>
              </a:rPr>
              <a:t>:</a:t>
            </a:r>
            <a:endParaRPr sz="4500" b="1" dirty="0">
              <a:solidFill>
                <a:schemeClr val="lt1"/>
              </a:solidFill>
              <a:latin typeface="Times New Roman" panose="02020603050405020304" pitchFamily="18" charset="0"/>
              <a:ea typeface="Arial"/>
              <a:cs typeface="Times New Roman" panose="02020603050405020304" pitchFamily="18" charset="0"/>
              <a:sym typeface="Arial"/>
            </a:endParaRPr>
          </a:p>
        </p:txBody>
      </p:sp>
      <p:grpSp>
        <p:nvGrpSpPr>
          <p:cNvPr id="6" name="Google Shape;305;p14">
            <a:extLst>
              <a:ext uri="{FF2B5EF4-FFF2-40B4-BE49-F238E27FC236}">
                <a16:creationId xmlns:a16="http://schemas.microsoft.com/office/drawing/2014/main" id="{EDB26695-A075-438E-8D77-1C5CBAC1F54E}"/>
              </a:ext>
            </a:extLst>
          </p:cNvPr>
          <p:cNvGrpSpPr/>
          <p:nvPr/>
        </p:nvGrpSpPr>
        <p:grpSpPr>
          <a:xfrm flipH="1">
            <a:off x="487431" y="5561059"/>
            <a:ext cx="1699513" cy="1188276"/>
            <a:chOff x="7890477" y="787864"/>
            <a:chExt cx="2022200" cy="1289304"/>
          </a:xfrm>
        </p:grpSpPr>
        <p:pic>
          <p:nvPicPr>
            <p:cNvPr id="7" name="Google Shape;306;p14">
              <a:extLst>
                <a:ext uri="{FF2B5EF4-FFF2-40B4-BE49-F238E27FC236}">
                  <a16:creationId xmlns:a16="http://schemas.microsoft.com/office/drawing/2014/main" id="{4063E298-1762-4BC3-826D-FB2A4CC88BEB}"/>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FD898135-A802-4A2F-80C4-ED39F13434C5}"/>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19" name="4 minute countdown timer_Đồng hồ đếm ngược 4 phút--COUNTDOWN">
            <a:hlinkClick r:id="" action="ppaction://media"/>
            <a:extLst>
              <a:ext uri="{FF2B5EF4-FFF2-40B4-BE49-F238E27FC236}">
                <a16:creationId xmlns:a16="http://schemas.microsoft.com/office/drawing/2014/main" id="{40E07AC9-F518-40A5-B240-DD51397F0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81800" y="404119"/>
            <a:ext cx="2263383" cy="1273153"/>
          </a:xfrm>
          <a:prstGeom prst="rect">
            <a:avLst/>
          </a:prstGeom>
        </p:spPr>
      </p:pic>
      <p:pic>
        <p:nvPicPr>
          <p:cNvPr id="2" name="Picture 1"/>
          <p:cNvPicPr>
            <a:picLocks noChangeAspect="1"/>
          </p:cNvPicPr>
          <p:nvPr/>
        </p:nvPicPr>
        <p:blipFill>
          <a:blip r:embed="rId7"/>
          <a:stretch>
            <a:fillRect/>
          </a:stretch>
        </p:blipFill>
        <p:spPr>
          <a:xfrm>
            <a:off x="12591077" y="299539"/>
            <a:ext cx="5696923" cy="4876800"/>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555EB7C-CF89-4AFD-B719-AE1839192DEA}"/>
                  </a:ext>
                </a:extLst>
              </p:cNvPr>
              <p:cNvSpPr txBox="1"/>
              <p:nvPr/>
            </p:nvSpPr>
            <p:spPr>
              <a:xfrm>
                <a:off x="488189" y="9320569"/>
                <a:ext cx="21623963" cy="880241"/>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khối gỗ còn lại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6</m:t>
                        </m:r>
                      </m:e>
                      <m:sup>
                        <m:r>
                          <a:rPr lang="vi-VN" sz="440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8</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191</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p:sp>
            <p:nvSpPr>
              <p:cNvPr id="20" name="TextBox 1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8189" y="9320569"/>
                <a:ext cx="21623963" cy="880241"/>
              </a:xfrm>
              <a:prstGeom prst="rect">
                <a:avLst/>
              </a:prstGeom>
              <a:blipFill>
                <a:blip r:embed="rId8"/>
                <a:stretch>
                  <a:fillRect l="-1128" t="-9722"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555EB7C-CF89-4AFD-B719-AE1839192DEA}"/>
                  </a:ext>
                </a:extLst>
              </p:cNvPr>
              <p:cNvSpPr txBox="1"/>
              <p:nvPr/>
            </p:nvSpPr>
            <p:spPr>
              <a:xfrm>
                <a:off x="488189" y="7452404"/>
                <a:ext cx="21623963" cy="1051826"/>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a:t>
                </a:r>
                <a:r>
                  <a:rPr lang="en-US" sz="4400" dirty="0" smtClean="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khoét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smtClean="0">
                            <a:latin typeface="Cambria Math" panose="02040503050406030204" pitchFamily="18" charset="0"/>
                            <a:ea typeface="Cambria Math" panose="02040503050406030204" pitchFamily="18" charset="0"/>
                            <a:cs typeface="Times New Roman" panose="02020603050405020304" pitchFamily="18" charset="0"/>
                          </a:rPr>
                          <m:t>r</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h</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dirty="0">
                            <a:latin typeface="Cambria Math" panose="02040503050406030204" pitchFamily="18" charset="0"/>
                            <a:ea typeface="Cambria Math" panose="02040503050406030204" pitchFamily="18" charset="0"/>
                          </a:rPr>
                        </m:ctrlPr>
                      </m:fPr>
                      <m:num>
                        <m:r>
                          <a:rPr lang="vi-VN" sz="4400" i="1" dirty="0">
                            <a:latin typeface="Cambria Math" panose="02040503050406030204" pitchFamily="18" charset="0"/>
                            <a:ea typeface="Cambria Math" panose="02040503050406030204" pitchFamily="18" charset="0"/>
                          </a:rPr>
                          <m:t>1</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3</m:t>
                        </m:r>
                      </m:den>
                    </m:f>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2</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6=</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8</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p:sp>
            <p:nvSpPr>
              <p:cNvPr id="22" name="TextBox 21">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8189" y="7452404"/>
                <a:ext cx="21623963" cy="1051826"/>
              </a:xfrm>
              <a:prstGeom prst="rect">
                <a:avLst/>
              </a:prstGeom>
              <a:blipFill>
                <a:blip r:embed="rId9"/>
                <a:stretch>
                  <a:fillRect l="-1128" b="-12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52125E1E-9AF2-4E42-AE92-7E56514227CF}"/>
                  </a:ext>
                </a:extLst>
              </p:cNvPr>
              <p:cNvSpPr txBox="1"/>
              <p:nvPr/>
            </p:nvSpPr>
            <p:spPr>
              <a:xfrm>
                <a:off x="604712" y="6437607"/>
                <a:ext cx="17454688" cy="1047018"/>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Bán kính của măt đáy của phần khoét hình nón là </a:t>
                </a:r>
                <a14:m>
                  <m:oMath xmlns:m="http://schemas.openxmlformats.org/officeDocument/2006/math">
                    <m:r>
                      <m:rPr>
                        <m:sty m:val="p"/>
                      </m:rPr>
                      <a:rPr lang="vi-VN" sz="4400" i="1" dirty="0">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4</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m:t>
                    </m:r>
                    <m:r>
                      <a:rPr lang="vi-VN" sz="44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52125E1E-9AF2-4E42-AE92-7E56514227CF}"/>
                  </a:ext>
                </a:extLst>
              </p:cNvPr>
              <p:cNvSpPr txBox="1">
                <a:spLocks noRot="1" noChangeAspect="1" noMove="1" noResize="1" noEditPoints="1" noAdjustHandles="1" noChangeArrowheads="1" noChangeShapeType="1" noTextEdit="1"/>
              </p:cNvSpPr>
              <p:nvPr/>
            </p:nvSpPr>
            <p:spPr>
              <a:xfrm>
                <a:off x="604712" y="6437607"/>
                <a:ext cx="17454688" cy="1047018"/>
              </a:xfrm>
              <a:prstGeom prst="rect">
                <a:avLst/>
              </a:prstGeom>
              <a:blipFill>
                <a:blip r:embed="rId10"/>
                <a:stretch>
                  <a:fillRect l="-1397" b="-12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C555EB7C-CF89-4AFD-B719-AE1839192DEA}"/>
                  </a:ext>
                </a:extLst>
              </p:cNvPr>
              <p:cNvSpPr txBox="1"/>
              <p:nvPr/>
            </p:nvSpPr>
            <p:spPr>
              <a:xfrm>
                <a:off x="487431" y="8472279"/>
                <a:ext cx="21623963" cy="880241"/>
              </a:xfrm>
              <a:prstGeom prst="rect">
                <a:avLst/>
              </a:prstGeom>
              <a:noFill/>
            </p:spPr>
            <p:txBody>
              <a:bodyPr wrap="square">
                <a:spAutoFit/>
              </a:bodyPr>
              <a:lstStyle/>
              <a:p>
                <a:r>
                  <a:rPr lang="vi-VN" sz="4400" dirty="0" smtClean="0">
                    <a:latin typeface="Times New Roman" panose="02020603050405020304" pitchFamily="18" charset="0"/>
                    <a:ea typeface="Calibri" panose="020F0502020204030204" pitchFamily="34" charset="0"/>
                  </a:rPr>
                  <a:t>Thể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phần khối gỗ ban đầu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6</m:t>
                        </m:r>
                      </m:e>
                      <m:sup>
                        <m:r>
                          <a:rPr lang="vi-VN" sz="440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216</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400" dirty="0"/>
              </a:p>
            </p:txBody>
          </p:sp>
        </mc:Choice>
        <mc:Fallback>
          <p:sp>
            <p:nvSpPr>
              <p:cNvPr id="24" name="TextBox 23">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87431" y="8472279"/>
                <a:ext cx="21623963" cy="880241"/>
              </a:xfrm>
              <a:prstGeom prst="rect">
                <a:avLst/>
              </a:prstGeom>
              <a:blipFill>
                <a:blip r:embed="rId11"/>
                <a:stretch>
                  <a:fillRect l="-1156" t="-9722" b="-25000"/>
                </a:stretch>
              </a:blipFill>
            </p:spPr>
            <p:txBody>
              <a:bodyPr/>
              <a:lstStyle/>
              <a:p>
                <a:r>
                  <a:rPr lang="en-US">
                    <a:noFill/>
                  </a:rPr>
                  <a:t> </a:t>
                </a:r>
              </a:p>
            </p:txBody>
          </p:sp>
        </mc:Fallback>
      </mc:AlternateContent>
    </p:spTree>
    <p:extLst>
      <p:ext uri="{BB962C8B-B14F-4D97-AF65-F5344CB8AC3E}">
        <p14:creationId xmlns:p14="http://schemas.microsoft.com/office/powerpoint/2010/main" val="300338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0636"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9"/>
                                        </p:tgtEl>
                                      </p:cBhvr>
                                    </p:cmd>
                                  </p:childTnLst>
                                </p:cTn>
                              </p:par>
                            </p:childTnLst>
                          </p:cTn>
                        </p:par>
                      </p:childTnLst>
                    </p:cTn>
                  </p:par>
                </p:childTnLst>
              </p:cTn>
              <p:nextCondLst>
                <p:cond evt="onClick" delay="0">
                  <p:tgtEl>
                    <p:spTgt spid="19"/>
                  </p:tgtEl>
                </p:cond>
              </p:nextCondLst>
            </p:seq>
            <p:video>
              <p:cMediaNode vol="80000">
                <p:cTn id="43" fill="hold" display="0">
                  <p:stCondLst>
                    <p:cond delay="indefinite"/>
                  </p:stCondLst>
                </p:cTn>
                <p:tgtEl>
                  <p:spTgt spid="19"/>
                </p:tgtEl>
              </p:cMediaNode>
            </p:video>
          </p:childTnLst>
        </p:cTn>
      </p:par>
    </p:tnLst>
    <p:bldLst>
      <p:bldP spid="3" grpId="0"/>
      <p:bldP spid="20"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900"/>
        </a:solidFill>
        <a:effectLst/>
      </p:bgPr>
    </p:bg>
    <p:spTree>
      <p:nvGrpSpPr>
        <p:cNvPr id="1" name="Page"/>
        <p:cNvGrpSpPr/>
        <p:nvPr/>
      </p:nvGrpSpPr>
      <p:grpSpPr>
        <a:xfrm>
          <a:off x="0" y="0"/>
          <a:ext cx="0" cy="0"/>
          <a:chOff x="0" y="0"/>
          <a:chExt cx="0" cy="0"/>
        </a:xfrm>
      </p:grpSpPr>
      <p:sp>
        <p:nvSpPr>
          <p:cNvPr id="38" name="MMConnector"/>
          <p:cNvSpPr/>
          <p:nvPr/>
        </p:nvSpPr>
        <p:spPr>
          <a:xfrm rot="11218768" flipV="1">
            <a:off x="5672818" y="7224723"/>
            <a:ext cx="1259654" cy="542964"/>
          </a:xfrm>
          <a:custGeom>
            <a:avLst/>
            <a:gdLst/>
            <a:ahLst/>
            <a:cxnLst/>
            <a:rect l="0" t="0" r="0" b="0"/>
            <a:pathLst>
              <a:path w="550394" h="123034">
                <a:moveTo>
                  <a:pt x="74760" y="78152"/>
                </a:moveTo>
                <a:cubicBezTo>
                  <a:pt x="91661" y="69143"/>
                  <a:pt x="95301" y="50944"/>
                  <a:pt x="87464" y="38591"/>
                </a:cubicBezTo>
                <a:cubicBezTo>
                  <a:pt x="79627" y="26237"/>
                  <a:pt x="62247" y="22682"/>
                  <a:pt x="46261" y="33229"/>
                </a:cubicBezTo>
                <a:cubicBezTo>
                  <a:pt x="32170" y="42526"/>
                  <a:pt x="18080" y="51822"/>
                  <a:pt x="3355" y="60330"/>
                </a:cubicBezTo>
                <a:cubicBezTo>
                  <a:pt x="-11370" y="68838"/>
                  <a:pt x="-26729" y="76557"/>
                  <a:pt x="-42377" y="83776"/>
                </a:cubicBezTo>
                <a:cubicBezTo>
                  <a:pt x="-58025" y="90996"/>
                  <a:pt x="-73962" y="97717"/>
                  <a:pt x="-90159" y="103935"/>
                </a:cubicBezTo>
                <a:cubicBezTo>
                  <a:pt x="-106355" y="110153"/>
                  <a:pt x="-122810" y="115868"/>
                  <a:pt x="-139444" y="121147"/>
                </a:cubicBezTo>
                <a:cubicBezTo>
                  <a:pt x="-156078" y="126426"/>
                  <a:pt x="-172890" y="131269"/>
                  <a:pt x="-189847" y="135713"/>
                </a:cubicBezTo>
                <a:cubicBezTo>
                  <a:pt x="-206803" y="140158"/>
                  <a:pt x="-223904" y="144205"/>
                  <a:pt x="-241088" y="147889"/>
                </a:cubicBezTo>
                <a:cubicBezTo>
                  <a:pt x="-258273" y="151572"/>
                  <a:pt x="-275541" y="154894"/>
                  <a:pt x="-292962" y="157887"/>
                </a:cubicBezTo>
                <a:cubicBezTo>
                  <a:pt x="-310383" y="160881"/>
                  <a:pt x="-327956" y="163547"/>
                  <a:pt x="-345313" y="165890"/>
                </a:cubicBezTo>
                <a:cubicBezTo>
                  <a:pt x="-362671" y="168233"/>
                  <a:pt x="-379813" y="170253"/>
                  <a:pt x="-398022" y="172049"/>
                </a:cubicBezTo>
                <a:cubicBezTo>
                  <a:pt x="-416231" y="173846"/>
                  <a:pt x="-435508" y="175419"/>
                  <a:pt x="-450996" y="176494"/>
                </a:cubicBezTo>
                <a:cubicBezTo>
                  <a:pt x="-459913" y="177113"/>
                  <a:pt x="-467574" y="177567"/>
                  <a:pt x="-474703" y="177951"/>
                </a:cubicBezTo>
                <a:cubicBezTo>
                  <a:pt x="-484903" y="178501"/>
                  <a:pt x="-484903" y="178965"/>
                  <a:pt x="-474697" y="179366"/>
                </a:cubicBezTo>
                <a:cubicBezTo>
                  <a:pt x="-467557" y="179647"/>
                  <a:pt x="-459875" y="179907"/>
                  <a:pt x="-450917" y="180121"/>
                </a:cubicBezTo>
                <a:cubicBezTo>
                  <a:pt x="-435363" y="180491"/>
                  <a:pt x="-415959" y="180718"/>
                  <a:pt x="-397568" y="180622"/>
                </a:cubicBezTo>
                <a:cubicBezTo>
                  <a:pt x="-379177" y="180526"/>
                  <a:pt x="-361799" y="180107"/>
                  <a:pt x="-344140" y="179381"/>
                </a:cubicBezTo>
                <a:cubicBezTo>
                  <a:pt x="-326481" y="178656"/>
                  <a:pt x="-308542" y="177625"/>
                  <a:pt x="-290682" y="176246"/>
                </a:cubicBezTo>
                <a:cubicBezTo>
                  <a:pt x="-272821" y="174866"/>
                  <a:pt x="-255040" y="173139"/>
                  <a:pt x="-237256" y="171030"/>
                </a:cubicBezTo>
                <a:cubicBezTo>
                  <a:pt x="-219473" y="168921"/>
                  <a:pt x="-201688" y="166430"/>
                  <a:pt x="-183946" y="163508"/>
                </a:cubicBezTo>
                <a:cubicBezTo>
                  <a:pt x="-166204" y="160586"/>
                  <a:pt x="-148504" y="157232"/>
                  <a:pt x="-130862" y="153396"/>
                </a:cubicBezTo>
                <a:cubicBezTo>
                  <a:pt x="-113221" y="149559"/>
                  <a:pt x="-95638" y="145239"/>
                  <a:pt x="-78160" y="140337"/>
                </a:cubicBezTo>
                <a:cubicBezTo>
                  <a:pt x="-60683" y="135434"/>
                  <a:pt x="-43311" y="129949"/>
                  <a:pt x="-26065" y="123871"/>
                </a:cubicBezTo>
                <a:cubicBezTo>
                  <a:pt x="-8819" y="117792"/>
                  <a:pt x="8302" y="111120"/>
                  <a:pt x="25085" y="103402"/>
                </a:cubicBezTo>
                <a:cubicBezTo>
                  <a:pt x="41868" y="95683"/>
                  <a:pt x="58314" y="86917"/>
                  <a:pt x="74760" y="78152"/>
                </a:cubicBezTo>
                <a:close/>
              </a:path>
            </a:pathLst>
          </a:custGeom>
          <a:solidFill>
            <a:srgbClr val="D887F9"/>
          </a:solidFill>
          <a:ln w="7600" cap="rnd">
            <a:solidFill>
              <a:srgbClr val="D887F9"/>
            </a:solidFill>
            <a:round/>
          </a:ln>
        </p:spPr>
      </p:sp>
      <p:sp>
        <p:nvSpPr>
          <p:cNvPr id="37" name="MMConnector"/>
          <p:cNvSpPr/>
          <p:nvPr/>
        </p:nvSpPr>
        <p:spPr>
          <a:xfrm rot="704730">
            <a:off x="3618884" y="6791084"/>
            <a:ext cx="2788553" cy="3016412"/>
          </a:xfrm>
          <a:custGeom>
            <a:avLst/>
            <a:gdLst/>
            <a:ahLst/>
            <a:cxnLst/>
            <a:rect l="0" t="0" r="0" b="0"/>
            <a:pathLst>
              <a:path w="667749" h="813779">
                <a:moveTo>
                  <a:pt x="-151633" y="-211163"/>
                </a:moveTo>
                <a:cubicBezTo>
                  <a:pt x="-154506" y="-230099"/>
                  <a:pt x="-168727" y="-240659"/>
                  <a:pt x="-183155" y="-238234"/>
                </a:cubicBezTo>
                <a:cubicBezTo>
                  <a:pt x="-197583" y="-235810"/>
                  <a:pt x="-207846" y="-221130"/>
                  <a:pt x="-204098" y="-202348"/>
                </a:cubicBezTo>
                <a:cubicBezTo>
                  <a:pt x="-200581" y="-184723"/>
                  <a:pt x="-197064" y="-167097"/>
                  <a:pt x="-193239" y="-149536"/>
                </a:cubicBezTo>
                <a:cubicBezTo>
                  <a:pt x="-189414" y="-131975"/>
                  <a:pt x="-185282" y="-114478"/>
                  <a:pt x="-180908" y="-97041"/>
                </a:cubicBezTo>
                <a:cubicBezTo>
                  <a:pt x="-176533" y="-79604"/>
                  <a:pt x="-171917" y="-62227"/>
                  <a:pt x="-167022" y="-44927"/>
                </a:cubicBezTo>
                <a:cubicBezTo>
                  <a:pt x="-162127" y="-27626"/>
                  <a:pt x="-156953" y="-10403"/>
                  <a:pt x="-151490" y="6730"/>
                </a:cubicBezTo>
                <a:cubicBezTo>
                  <a:pt x="-146027" y="23863"/>
                  <a:pt x="-140274" y="40906"/>
                  <a:pt x="-134211" y="57840"/>
                </a:cubicBezTo>
                <a:cubicBezTo>
                  <a:pt x="-128149" y="74773"/>
                  <a:pt x="-121777" y="91599"/>
                  <a:pt x="-115076" y="108294"/>
                </a:cubicBezTo>
                <a:cubicBezTo>
                  <a:pt x="-108375" y="124990"/>
                  <a:pt x="-101344" y="141555"/>
                  <a:pt x="-93962" y="157965"/>
                </a:cubicBezTo>
                <a:cubicBezTo>
                  <a:pt x="-86581" y="174375"/>
                  <a:pt x="-78848" y="190630"/>
                  <a:pt x="-70740" y="206698"/>
                </a:cubicBezTo>
                <a:cubicBezTo>
                  <a:pt x="-62633" y="222766"/>
                  <a:pt x="-54151" y="238647"/>
                  <a:pt x="-45270" y="254304"/>
                </a:cubicBezTo>
                <a:cubicBezTo>
                  <a:pt x="-36388" y="269962"/>
                  <a:pt x="-27108" y="285395"/>
                  <a:pt x="-17403" y="300559"/>
                </a:cubicBezTo>
                <a:cubicBezTo>
                  <a:pt x="-7698" y="315723"/>
                  <a:pt x="2431" y="330618"/>
                  <a:pt x="13008" y="345188"/>
                </a:cubicBezTo>
                <a:cubicBezTo>
                  <a:pt x="23585" y="359759"/>
                  <a:pt x="34611" y="374005"/>
                  <a:pt x="46106" y="387862"/>
                </a:cubicBezTo>
                <a:cubicBezTo>
                  <a:pt x="57601" y="401719"/>
                  <a:pt x="69566" y="415187"/>
                  <a:pt x="82015" y="428189"/>
                </a:cubicBezTo>
                <a:cubicBezTo>
                  <a:pt x="94463" y="441191"/>
                  <a:pt x="107396" y="453727"/>
                  <a:pt x="120817" y="465710"/>
                </a:cubicBezTo>
                <a:cubicBezTo>
                  <a:pt x="134239" y="477694"/>
                  <a:pt x="148149" y="489125"/>
                  <a:pt x="162533" y="499908"/>
                </a:cubicBezTo>
                <a:cubicBezTo>
                  <a:pt x="176917" y="510692"/>
                  <a:pt x="191775" y="520828"/>
                  <a:pt x="207085" y="530221"/>
                </a:cubicBezTo>
                <a:cubicBezTo>
                  <a:pt x="222395" y="539615"/>
                  <a:pt x="238157" y="548264"/>
                  <a:pt x="254271" y="556084"/>
                </a:cubicBezTo>
                <a:cubicBezTo>
                  <a:pt x="270386" y="563904"/>
                  <a:pt x="286852" y="570893"/>
                  <a:pt x="303747" y="576984"/>
                </a:cubicBezTo>
                <a:cubicBezTo>
                  <a:pt x="320642" y="583074"/>
                  <a:pt x="337965" y="588265"/>
                  <a:pt x="355032" y="592527"/>
                </a:cubicBezTo>
                <a:cubicBezTo>
                  <a:pt x="372099" y="596789"/>
                  <a:pt x="388909" y="600122"/>
                  <a:pt x="407551" y="602503"/>
                </a:cubicBezTo>
                <a:cubicBezTo>
                  <a:pt x="426193" y="604884"/>
                  <a:pt x="446666" y="606313"/>
                  <a:pt x="460693" y="606908"/>
                </a:cubicBezTo>
                <a:cubicBezTo>
                  <a:pt x="470171" y="607310"/>
                  <a:pt x="476706" y="607331"/>
                  <a:pt x="482286" y="607228"/>
                </a:cubicBezTo>
                <a:cubicBezTo>
                  <a:pt x="487392" y="607134"/>
                  <a:pt x="487390" y="607018"/>
                  <a:pt x="482285" y="606875"/>
                </a:cubicBezTo>
                <a:cubicBezTo>
                  <a:pt x="476706" y="606719"/>
                  <a:pt x="470187" y="606395"/>
                  <a:pt x="460767" y="605557"/>
                </a:cubicBezTo>
                <a:cubicBezTo>
                  <a:pt x="446826" y="604316"/>
                  <a:pt x="426531" y="601947"/>
                  <a:pt x="408152" y="598728"/>
                </a:cubicBezTo>
                <a:cubicBezTo>
                  <a:pt x="389773" y="595509"/>
                  <a:pt x="373310" y="591440"/>
                  <a:pt x="356674" y="586454"/>
                </a:cubicBezTo>
                <a:cubicBezTo>
                  <a:pt x="340038" y="581468"/>
                  <a:pt x="323228" y="575567"/>
                  <a:pt x="306918" y="568818"/>
                </a:cubicBezTo>
                <a:cubicBezTo>
                  <a:pt x="290608" y="562068"/>
                  <a:pt x="274799" y="554471"/>
                  <a:pt x="259400" y="546094"/>
                </a:cubicBezTo>
                <a:cubicBezTo>
                  <a:pt x="244000" y="537718"/>
                  <a:pt x="229011" y="528561"/>
                  <a:pt x="214516" y="518714"/>
                </a:cubicBezTo>
                <a:cubicBezTo>
                  <a:pt x="200021" y="508867"/>
                  <a:pt x="186021" y="498331"/>
                  <a:pt x="172523" y="487198"/>
                </a:cubicBezTo>
                <a:cubicBezTo>
                  <a:pt x="159026" y="476064"/>
                  <a:pt x="146032" y="464334"/>
                  <a:pt x="133544" y="452097"/>
                </a:cubicBezTo>
                <a:cubicBezTo>
                  <a:pt x="121056" y="439860"/>
                  <a:pt x="109075" y="427116"/>
                  <a:pt x="97588" y="413946"/>
                </a:cubicBezTo>
                <a:cubicBezTo>
                  <a:pt x="86101" y="400776"/>
                  <a:pt x="75108" y="387180"/>
                  <a:pt x="64589" y="373230"/>
                </a:cubicBezTo>
                <a:cubicBezTo>
                  <a:pt x="54070" y="359279"/>
                  <a:pt x="44024" y="344974"/>
                  <a:pt x="34427" y="330375"/>
                </a:cubicBezTo>
                <a:cubicBezTo>
                  <a:pt x="24830" y="315775"/>
                  <a:pt x="15682" y="300881"/>
                  <a:pt x="6956" y="285743"/>
                </a:cubicBezTo>
                <a:cubicBezTo>
                  <a:pt x="-1769" y="270605"/>
                  <a:pt x="-10073" y="255223"/>
                  <a:pt x="-17980" y="239639"/>
                </a:cubicBezTo>
                <a:cubicBezTo>
                  <a:pt x="-25888" y="224055"/>
                  <a:pt x="-33399" y="208270"/>
                  <a:pt x="-40541" y="192316"/>
                </a:cubicBezTo>
                <a:cubicBezTo>
                  <a:pt x="-47682" y="176363"/>
                  <a:pt x="-54453" y="160242"/>
                  <a:pt x="-60878" y="143983"/>
                </a:cubicBezTo>
                <a:cubicBezTo>
                  <a:pt x="-67302" y="127724"/>
                  <a:pt x="-73380" y="111326"/>
                  <a:pt x="-79134" y="94814"/>
                </a:cubicBezTo>
                <a:cubicBezTo>
                  <a:pt x="-84887" y="78301"/>
                  <a:pt x="-90317" y="61674"/>
                  <a:pt x="-95442" y="44952"/>
                </a:cubicBezTo>
                <a:cubicBezTo>
                  <a:pt x="-100566" y="28230"/>
                  <a:pt x="-105387" y="11413"/>
                  <a:pt x="-109922" y="-5482"/>
                </a:cubicBezTo>
                <a:cubicBezTo>
                  <a:pt x="-114458" y="-22378"/>
                  <a:pt x="-118709" y="-39351"/>
                  <a:pt x="-122686" y="-56389"/>
                </a:cubicBezTo>
                <a:cubicBezTo>
                  <a:pt x="-126664" y="-73427"/>
                  <a:pt x="-130368" y="-90531"/>
                  <a:pt x="-133834" y="-107684"/>
                </a:cubicBezTo>
                <a:cubicBezTo>
                  <a:pt x="-137300" y="-124837"/>
                  <a:pt x="-140528" y="-142041"/>
                  <a:pt x="-143455" y="-159296"/>
                </a:cubicBezTo>
                <a:cubicBezTo>
                  <a:pt x="-146382" y="-176550"/>
                  <a:pt x="-149008" y="-193857"/>
                  <a:pt x="-151633" y="-211163"/>
                </a:cubicBezTo>
                <a:close/>
              </a:path>
            </a:pathLst>
          </a:custGeom>
          <a:solidFill>
            <a:srgbClr val="A284DC"/>
          </a:solidFill>
          <a:ln w="7600" cap="rnd">
            <a:solidFill>
              <a:srgbClr val="A284DC"/>
            </a:solidFill>
            <a:round/>
          </a:ln>
        </p:spPr>
      </p:sp>
      <p:sp>
        <p:nvSpPr>
          <p:cNvPr id="105" name="MMConnector"/>
          <p:cNvSpPr/>
          <p:nvPr/>
        </p:nvSpPr>
        <p:spPr>
          <a:xfrm>
            <a:off x="4012015" y="4036538"/>
            <a:ext cx="1902254" cy="1471922"/>
          </a:xfrm>
          <a:custGeom>
            <a:avLst/>
            <a:gdLst/>
            <a:ahLst/>
            <a:cxnLst/>
            <a:rect l="0" t="0" r="0" b="0"/>
            <a:pathLst>
              <a:path w="638903" h="485073">
                <a:moveTo>
                  <a:pt x="-174169" y="39625"/>
                </a:moveTo>
                <a:cubicBezTo>
                  <a:pt x="-181234" y="57427"/>
                  <a:pt x="-173250" y="73704"/>
                  <a:pt x="-159418" y="78469"/>
                </a:cubicBezTo>
                <a:cubicBezTo>
                  <a:pt x="-145585" y="83235"/>
                  <a:pt x="-129822" y="75158"/>
                  <a:pt x="-123871" y="56955"/>
                </a:cubicBezTo>
                <a:cubicBezTo>
                  <a:pt x="-118509" y="40555"/>
                  <a:pt x="-113148" y="24155"/>
                  <a:pt x="-107187" y="7970"/>
                </a:cubicBezTo>
                <a:cubicBezTo>
                  <a:pt x="-101227" y="-8215"/>
                  <a:pt x="-94668" y="-24186"/>
                  <a:pt x="-87646" y="-39950"/>
                </a:cubicBezTo>
                <a:cubicBezTo>
                  <a:pt x="-80624" y="-55713"/>
                  <a:pt x="-73138" y="-71270"/>
                  <a:pt x="-65133" y="-86560"/>
                </a:cubicBezTo>
                <a:cubicBezTo>
                  <a:pt x="-57127" y="-101850"/>
                  <a:pt x="-48600" y="-116874"/>
                  <a:pt x="-39551" y="-131584"/>
                </a:cubicBezTo>
                <a:cubicBezTo>
                  <a:pt x="-30503" y="-146294"/>
                  <a:pt x="-20933" y="-160690"/>
                  <a:pt x="-10832" y="-174715"/>
                </a:cubicBezTo>
                <a:cubicBezTo>
                  <a:pt x="-731" y="-188740"/>
                  <a:pt x="9901" y="-202395"/>
                  <a:pt x="21060" y="-215620"/>
                </a:cubicBezTo>
                <a:cubicBezTo>
                  <a:pt x="32219" y="-228845"/>
                  <a:pt x="43906" y="-241640"/>
                  <a:pt x="56109" y="-253946"/>
                </a:cubicBezTo>
                <a:cubicBezTo>
                  <a:pt x="68311" y="-266252"/>
                  <a:pt x="81029" y="-278068"/>
                  <a:pt x="94239" y="-289336"/>
                </a:cubicBezTo>
                <a:cubicBezTo>
                  <a:pt x="107448" y="-300604"/>
                  <a:pt x="121149" y="-311324"/>
                  <a:pt x="135307" y="-321444"/>
                </a:cubicBezTo>
                <a:cubicBezTo>
                  <a:pt x="149465" y="-331563"/>
                  <a:pt x="164080" y="-341082"/>
                  <a:pt x="179098" y="-349956"/>
                </a:cubicBezTo>
                <a:cubicBezTo>
                  <a:pt x="194117" y="-358830"/>
                  <a:pt x="209540" y="-367059"/>
                  <a:pt x="225330" y="-374613"/>
                </a:cubicBezTo>
                <a:cubicBezTo>
                  <a:pt x="241120" y="-382166"/>
                  <a:pt x="257279" y="-389043"/>
                  <a:pt x="273665" y="-395226"/>
                </a:cubicBezTo>
                <a:cubicBezTo>
                  <a:pt x="290050" y="-401408"/>
                  <a:pt x="306664" y="-406896"/>
                  <a:pt x="323727" y="-411692"/>
                </a:cubicBezTo>
                <a:cubicBezTo>
                  <a:pt x="340790" y="-416487"/>
                  <a:pt x="358301" y="-420589"/>
                  <a:pt x="375128" y="-423993"/>
                </a:cubicBezTo>
                <a:cubicBezTo>
                  <a:pt x="391956" y="-427397"/>
                  <a:pt x="408099" y="-430103"/>
                  <a:pt x="427488" y="-432196"/>
                </a:cubicBezTo>
                <a:cubicBezTo>
                  <a:pt x="446876" y="-434289"/>
                  <a:pt x="469509" y="-435770"/>
                  <a:pt x="480450" y="-436433"/>
                </a:cubicBezTo>
                <a:cubicBezTo>
                  <a:pt x="480450" y="-436433"/>
                  <a:pt x="480450" y="-436433"/>
                  <a:pt x="480450" y="-436433"/>
                </a:cubicBezTo>
                <a:cubicBezTo>
                  <a:pt x="480450" y="-436433"/>
                  <a:pt x="489883" y="-436783"/>
                  <a:pt x="489883" y="-436783"/>
                </a:cubicBezTo>
                <a:cubicBezTo>
                  <a:pt x="490653" y="-436892"/>
                  <a:pt x="491423" y="-437001"/>
                  <a:pt x="480442" y="-437016"/>
                </a:cubicBezTo>
                <a:cubicBezTo>
                  <a:pt x="469462" y="-437031"/>
                  <a:pt x="446731" y="-436951"/>
                  <a:pt x="427155" y="-436054"/>
                </a:cubicBezTo>
                <a:cubicBezTo>
                  <a:pt x="407579" y="-435156"/>
                  <a:pt x="391157" y="-433442"/>
                  <a:pt x="373963" y="-431058"/>
                </a:cubicBezTo>
                <a:cubicBezTo>
                  <a:pt x="356769" y="-428675"/>
                  <a:pt x="338803" y="-425623"/>
                  <a:pt x="321195" y="-421829"/>
                </a:cubicBezTo>
                <a:cubicBezTo>
                  <a:pt x="303588" y="-418036"/>
                  <a:pt x="286337" y="-413501"/>
                  <a:pt x="269228" y="-408227"/>
                </a:cubicBezTo>
                <a:cubicBezTo>
                  <a:pt x="252118" y="-402954"/>
                  <a:pt x="235148" y="-396941"/>
                  <a:pt x="218464" y="-390193"/>
                </a:cubicBezTo>
                <a:cubicBezTo>
                  <a:pt x="201781" y="-383445"/>
                  <a:pt x="185384" y="-375960"/>
                  <a:pt x="169320" y="-367763"/>
                </a:cubicBezTo>
                <a:cubicBezTo>
                  <a:pt x="153256" y="-359565"/>
                  <a:pt x="137525" y="-350654"/>
                  <a:pt x="122193" y="-341069"/>
                </a:cubicBezTo>
                <a:cubicBezTo>
                  <a:pt x="106861" y="-331483"/>
                  <a:pt x="91927" y="-321222"/>
                  <a:pt x="77441" y="-310336"/>
                </a:cubicBezTo>
                <a:cubicBezTo>
                  <a:pt x="62955" y="-299450"/>
                  <a:pt x="48915" y="-287940"/>
                  <a:pt x="35361" y="-275864"/>
                </a:cubicBezTo>
                <a:cubicBezTo>
                  <a:pt x="21807" y="-263788"/>
                  <a:pt x="8737" y="-251146"/>
                  <a:pt x="-3823" y="-238003"/>
                </a:cubicBezTo>
                <a:cubicBezTo>
                  <a:pt x="-16383" y="-224860"/>
                  <a:pt x="-28434" y="-211215"/>
                  <a:pt x="-39962" y="-197132"/>
                </a:cubicBezTo>
                <a:cubicBezTo>
                  <a:pt x="-51490" y="-183050"/>
                  <a:pt x="-62496" y="-168530"/>
                  <a:pt x="-72979" y="-153635"/>
                </a:cubicBezTo>
                <a:cubicBezTo>
                  <a:pt x="-83463" y="-138740"/>
                  <a:pt x="-93425" y="-123471"/>
                  <a:pt x="-102859" y="-107881"/>
                </a:cubicBezTo>
                <a:cubicBezTo>
                  <a:pt x="-112293" y="-92291"/>
                  <a:pt x="-121199" y="-76380"/>
                  <a:pt x="-129633" y="-60216"/>
                </a:cubicBezTo>
                <a:cubicBezTo>
                  <a:pt x="-138067" y="-44053"/>
                  <a:pt x="-146028" y="-27637"/>
                  <a:pt x="-153372" y="-10955"/>
                </a:cubicBezTo>
                <a:cubicBezTo>
                  <a:pt x="-160716" y="5728"/>
                  <a:pt x="-167442" y="22677"/>
                  <a:pt x="-174169" y="39625"/>
                </a:cubicBezTo>
                <a:close/>
              </a:path>
            </a:pathLst>
          </a:custGeom>
          <a:solidFill>
            <a:srgbClr val="35D0E6"/>
          </a:solidFill>
          <a:ln w="7600" cap="rnd">
            <a:solidFill>
              <a:srgbClr val="35D0E6"/>
            </a:solidFill>
            <a:round/>
          </a:ln>
        </p:spPr>
      </p:sp>
      <p:sp>
        <p:nvSpPr>
          <p:cNvPr id="117" name="MMConnector"/>
          <p:cNvSpPr/>
          <p:nvPr/>
        </p:nvSpPr>
        <p:spPr>
          <a:xfrm>
            <a:off x="3805865" y="4494276"/>
            <a:ext cx="2314550" cy="429777"/>
          </a:xfrm>
          <a:custGeom>
            <a:avLst/>
            <a:gdLst/>
            <a:ahLst/>
            <a:cxnLst/>
            <a:rect l="0" t="0" r="0" b="0"/>
            <a:pathLst>
              <a:path w="539047" h="110537">
                <a:moveTo>
                  <a:pt x="-36000" y="36588"/>
                </a:moveTo>
                <a:cubicBezTo>
                  <a:pt x="-52440" y="26764"/>
                  <a:pt x="-69661" y="31194"/>
                  <a:pt x="-76901" y="43907"/>
                </a:cubicBezTo>
                <a:cubicBezTo>
                  <a:pt x="-84141" y="56620"/>
                  <a:pt x="-79633" y="74614"/>
                  <a:pt x="-62327" y="82817"/>
                </a:cubicBezTo>
                <a:cubicBezTo>
                  <a:pt x="-45539" y="90776"/>
                  <a:pt x="-28751" y="98734"/>
                  <a:pt x="-11697" y="105705"/>
                </a:cubicBezTo>
                <a:cubicBezTo>
                  <a:pt x="5357" y="112676"/>
                  <a:pt x="22678" y="118660"/>
                  <a:pt x="40094" y="124092"/>
                </a:cubicBezTo>
                <a:cubicBezTo>
                  <a:pt x="57511" y="129524"/>
                  <a:pt x="75023" y="134404"/>
                  <a:pt x="92616" y="138743"/>
                </a:cubicBezTo>
                <a:cubicBezTo>
                  <a:pt x="110208" y="143082"/>
                  <a:pt x="127881" y="146880"/>
                  <a:pt x="145594" y="150230"/>
                </a:cubicBezTo>
                <a:cubicBezTo>
                  <a:pt x="163307" y="153580"/>
                  <a:pt x="181061" y="156481"/>
                  <a:pt x="198850" y="158983"/>
                </a:cubicBezTo>
                <a:cubicBezTo>
                  <a:pt x="216639" y="161485"/>
                  <a:pt x="234463" y="163586"/>
                  <a:pt x="252257" y="165335"/>
                </a:cubicBezTo>
                <a:cubicBezTo>
                  <a:pt x="270051" y="167084"/>
                  <a:pt x="287815" y="168479"/>
                  <a:pt x="305728" y="169547"/>
                </a:cubicBezTo>
                <a:cubicBezTo>
                  <a:pt x="323641" y="170614"/>
                  <a:pt x="341704" y="171353"/>
                  <a:pt x="359195" y="171826"/>
                </a:cubicBezTo>
                <a:cubicBezTo>
                  <a:pt x="376686" y="172299"/>
                  <a:pt x="393605" y="172506"/>
                  <a:pt x="412608" y="172343"/>
                </a:cubicBezTo>
                <a:cubicBezTo>
                  <a:pt x="431612" y="172180"/>
                  <a:pt x="452700" y="171648"/>
                  <a:pt x="465927" y="171236"/>
                </a:cubicBezTo>
                <a:cubicBezTo>
                  <a:pt x="473437" y="171002"/>
                  <a:pt x="478413" y="170807"/>
                  <a:pt x="482293" y="170628"/>
                </a:cubicBezTo>
                <a:cubicBezTo>
                  <a:pt x="487395" y="170394"/>
                  <a:pt x="487392" y="170155"/>
                  <a:pt x="482291" y="169902"/>
                </a:cubicBezTo>
                <a:cubicBezTo>
                  <a:pt x="478412" y="169709"/>
                  <a:pt x="473444" y="169429"/>
                  <a:pt x="465956" y="168945"/>
                </a:cubicBezTo>
                <a:cubicBezTo>
                  <a:pt x="452771" y="168094"/>
                  <a:pt x="431775" y="166613"/>
                  <a:pt x="412917" y="164967"/>
                </a:cubicBezTo>
                <a:cubicBezTo>
                  <a:pt x="394059" y="163322"/>
                  <a:pt x="377339" y="161511"/>
                  <a:pt x="360109" y="159387"/>
                </a:cubicBezTo>
                <a:cubicBezTo>
                  <a:pt x="342878" y="157262"/>
                  <a:pt x="325136" y="154825"/>
                  <a:pt x="307614" y="152084"/>
                </a:cubicBezTo>
                <a:cubicBezTo>
                  <a:pt x="290091" y="149344"/>
                  <a:pt x="272788" y="146301"/>
                  <a:pt x="255535" y="142919"/>
                </a:cubicBezTo>
                <a:cubicBezTo>
                  <a:pt x="238282" y="139536"/>
                  <a:pt x="221079" y="135815"/>
                  <a:pt x="204008" y="131721"/>
                </a:cubicBezTo>
                <a:cubicBezTo>
                  <a:pt x="186937" y="127628"/>
                  <a:pt x="169997" y="123163"/>
                  <a:pt x="153212" y="118289"/>
                </a:cubicBezTo>
                <a:cubicBezTo>
                  <a:pt x="136427" y="113416"/>
                  <a:pt x="119795" y="108134"/>
                  <a:pt x="103391" y="102379"/>
                </a:cubicBezTo>
                <a:cubicBezTo>
                  <a:pt x="86988" y="96624"/>
                  <a:pt x="70811" y="90396"/>
                  <a:pt x="54887" y="83697"/>
                </a:cubicBezTo>
                <a:cubicBezTo>
                  <a:pt x="38964" y="76998"/>
                  <a:pt x="23293" y="69827"/>
                  <a:pt x="8187" y="61897"/>
                </a:cubicBezTo>
                <a:cubicBezTo>
                  <a:pt x="-6919" y="53967"/>
                  <a:pt x="-21459" y="45278"/>
                  <a:pt x="-36000" y="36588"/>
                </a:cubicBezTo>
                <a:close/>
              </a:path>
            </a:pathLst>
          </a:custGeom>
          <a:solidFill>
            <a:srgbClr val="5FB5F0"/>
          </a:solidFill>
          <a:ln w="7600" cap="rnd">
            <a:solidFill>
              <a:srgbClr val="5FB5F0"/>
            </a:solidFill>
            <a:round/>
          </a:ln>
        </p:spPr>
      </p:sp>
      <p:sp>
        <p:nvSpPr>
          <p:cNvPr id="119" name="MMConnector"/>
          <p:cNvSpPr/>
          <p:nvPr/>
        </p:nvSpPr>
        <p:spPr>
          <a:xfrm>
            <a:off x="8396594" y="5208217"/>
            <a:ext cx="438545" cy="352799"/>
          </a:xfrm>
          <a:custGeom>
            <a:avLst/>
            <a:gdLst/>
            <a:ahLst/>
            <a:cxnLst/>
            <a:rect l="0" t="0" r="0" b="0"/>
            <a:pathLst>
              <a:path w="220400" h="141233" fill="none">
                <a:moveTo>
                  <a:pt x="-110200" y="-70617"/>
                </a:moveTo>
                <a:lnTo>
                  <a:pt x="-41800" y="-70617"/>
                </a:lnTo>
                <a:cubicBezTo>
                  <a:pt x="-29214" y="-70617"/>
                  <a:pt x="-19487" y="-63084"/>
                  <a:pt x="-17696" y="-47867"/>
                </a:cubicBezTo>
                <a:cubicBezTo>
                  <a:pt x="-9226" y="24083"/>
                  <a:pt x="39845" y="70617"/>
                  <a:pt x="110200" y="70617"/>
                </a:cubicBezTo>
              </a:path>
            </a:pathLst>
          </a:custGeom>
          <a:noFill/>
          <a:ln w="28575" cap="rnd">
            <a:solidFill>
              <a:srgbClr val="5FB5F0"/>
            </a:solidFill>
            <a:round/>
          </a:ln>
        </p:spPr>
      </p:sp>
      <p:sp>
        <p:nvSpPr>
          <p:cNvPr id="121" name="MMConnector"/>
          <p:cNvSpPr/>
          <p:nvPr/>
        </p:nvSpPr>
        <p:spPr>
          <a:xfrm>
            <a:off x="4219184" y="5992506"/>
            <a:ext cx="2178720" cy="2032815"/>
          </a:xfrm>
          <a:custGeom>
            <a:avLst/>
            <a:gdLst/>
            <a:ahLst/>
            <a:cxnLst/>
            <a:rect l="0" t="0" r="0" b="0"/>
            <a:pathLst>
              <a:path w="667749" h="813779">
                <a:moveTo>
                  <a:pt x="-151633" y="-211163"/>
                </a:moveTo>
                <a:cubicBezTo>
                  <a:pt x="-154506" y="-230099"/>
                  <a:pt x="-168727" y="-240659"/>
                  <a:pt x="-183155" y="-238234"/>
                </a:cubicBezTo>
                <a:cubicBezTo>
                  <a:pt x="-197583" y="-235810"/>
                  <a:pt x="-207846" y="-221130"/>
                  <a:pt x="-204098" y="-202348"/>
                </a:cubicBezTo>
                <a:cubicBezTo>
                  <a:pt x="-200581" y="-184723"/>
                  <a:pt x="-197064" y="-167097"/>
                  <a:pt x="-193239" y="-149536"/>
                </a:cubicBezTo>
                <a:cubicBezTo>
                  <a:pt x="-189414" y="-131975"/>
                  <a:pt x="-185282" y="-114478"/>
                  <a:pt x="-180908" y="-97041"/>
                </a:cubicBezTo>
                <a:cubicBezTo>
                  <a:pt x="-176533" y="-79604"/>
                  <a:pt x="-171917" y="-62227"/>
                  <a:pt x="-167022" y="-44927"/>
                </a:cubicBezTo>
                <a:cubicBezTo>
                  <a:pt x="-162127" y="-27626"/>
                  <a:pt x="-156953" y="-10403"/>
                  <a:pt x="-151490" y="6730"/>
                </a:cubicBezTo>
                <a:cubicBezTo>
                  <a:pt x="-146027" y="23863"/>
                  <a:pt x="-140274" y="40906"/>
                  <a:pt x="-134211" y="57840"/>
                </a:cubicBezTo>
                <a:cubicBezTo>
                  <a:pt x="-128149" y="74773"/>
                  <a:pt x="-121777" y="91599"/>
                  <a:pt x="-115076" y="108294"/>
                </a:cubicBezTo>
                <a:cubicBezTo>
                  <a:pt x="-108375" y="124990"/>
                  <a:pt x="-101344" y="141555"/>
                  <a:pt x="-93962" y="157965"/>
                </a:cubicBezTo>
                <a:cubicBezTo>
                  <a:pt x="-86581" y="174375"/>
                  <a:pt x="-78848" y="190630"/>
                  <a:pt x="-70740" y="206698"/>
                </a:cubicBezTo>
                <a:cubicBezTo>
                  <a:pt x="-62633" y="222766"/>
                  <a:pt x="-54151" y="238647"/>
                  <a:pt x="-45270" y="254304"/>
                </a:cubicBezTo>
                <a:cubicBezTo>
                  <a:pt x="-36388" y="269962"/>
                  <a:pt x="-27108" y="285395"/>
                  <a:pt x="-17403" y="300559"/>
                </a:cubicBezTo>
                <a:cubicBezTo>
                  <a:pt x="-7698" y="315723"/>
                  <a:pt x="2431" y="330618"/>
                  <a:pt x="13008" y="345188"/>
                </a:cubicBezTo>
                <a:cubicBezTo>
                  <a:pt x="23585" y="359759"/>
                  <a:pt x="34611" y="374005"/>
                  <a:pt x="46106" y="387862"/>
                </a:cubicBezTo>
                <a:cubicBezTo>
                  <a:pt x="57601" y="401719"/>
                  <a:pt x="69566" y="415187"/>
                  <a:pt x="82015" y="428189"/>
                </a:cubicBezTo>
                <a:cubicBezTo>
                  <a:pt x="94463" y="441191"/>
                  <a:pt x="107396" y="453727"/>
                  <a:pt x="120817" y="465710"/>
                </a:cubicBezTo>
                <a:cubicBezTo>
                  <a:pt x="134239" y="477694"/>
                  <a:pt x="148149" y="489125"/>
                  <a:pt x="162533" y="499908"/>
                </a:cubicBezTo>
                <a:cubicBezTo>
                  <a:pt x="176917" y="510692"/>
                  <a:pt x="191775" y="520828"/>
                  <a:pt x="207085" y="530221"/>
                </a:cubicBezTo>
                <a:cubicBezTo>
                  <a:pt x="222395" y="539615"/>
                  <a:pt x="238157" y="548264"/>
                  <a:pt x="254271" y="556084"/>
                </a:cubicBezTo>
                <a:cubicBezTo>
                  <a:pt x="270386" y="563904"/>
                  <a:pt x="286852" y="570893"/>
                  <a:pt x="303747" y="576984"/>
                </a:cubicBezTo>
                <a:cubicBezTo>
                  <a:pt x="320642" y="583074"/>
                  <a:pt x="337965" y="588265"/>
                  <a:pt x="355032" y="592527"/>
                </a:cubicBezTo>
                <a:cubicBezTo>
                  <a:pt x="372099" y="596789"/>
                  <a:pt x="388909" y="600122"/>
                  <a:pt x="407551" y="602503"/>
                </a:cubicBezTo>
                <a:cubicBezTo>
                  <a:pt x="426193" y="604884"/>
                  <a:pt x="446666" y="606313"/>
                  <a:pt x="460693" y="606908"/>
                </a:cubicBezTo>
                <a:cubicBezTo>
                  <a:pt x="470171" y="607310"/>
                  <a:pt x="476706" y="607331"/>
                  <a:pt x="482286" y="607228"/>
                </a:cubicBezTo>
                <a:cubicBezTo>
                  <a:pt x="487392" y="607134"/>
                  <a:pt x="487390" y="607018"/>
                  <a:pt x="482285" y="606875"/>
                </a:cubicBezTo>
                <a:cubicBezTo>
                  <a:pt x="476706" y="606719"/>
                  <a:pt x="470187" y="606395"/>
                  <a:pt x="460767" y="605557"/>
                </a:cubicBezTo>
                <a:cubicBezTo>
                  <a:pt x="446826" y="604316"/>
                  <a:pt x="426531" y="601947"/>
                  <a:pt x="408152" y="598728"/>
                </a:cubicBezTo>
                <a:cubicBezTo>
                  <a:pt x="389773" y="595509"/>
                  <a:pt x="373310" y="591440"/>
                  <a:pt x="356674" y="586454"/>
                </a:cubicBezTo>
                <a:cubicBezTo>
                  <a:pt x="340038" y="581468"/>
                  <a:pt x="323228" y="575567"/>
                  <a:pt x="306918" y="568818"/>
                </a:cubicBezTo>
                <a:cubicBezTo>
                  <a:pt x="290608" y="562068"/>
                  <a:pt x="274799" y="554471"/>
                  <a:pt x="259400" y="546094"/>
                </a:cubicBezTo>
                <a:cubicBezTo>
                  <a:pt x="244000" y="537718"/>
                  <a:pt x="229011" y="528561"/>
                  <a:pt x="214516" y="518714"/>
                </a:cubicBezTo>
                <a:cubicBezTo>
                  <a:pt x="200021" y="508867"/>
                  <a:pt x="186021" y="498331"/>
                  <a:pt x="172523" y="487198"/>
                </a:cubicBezTo>
                <a:cubicBezTo>
                  <a:pt x="159026" y="476064"/>
                  <a:pt x="146032" y="464334"/>
                  <a:pt x="133544" y="452097"/>
                </a:cubicBezTo>
                <a:cubicBezTo>
                  <a:pt x="121056" y="439860"/>
                  <a:pt x="109075" y="427116"/>
                  <a:pt x="97588" y="413946"/>
                </a:cubicBezTo>
                <a:cubicBezTo>
                  <a:pt x="86101" y="400776"/>
                  <a:pt x="75108" y="387180"/>
                  <a:pt x="64589" y="373230"/>
                </a:cubicBezTo>
                <a:cubicBezTo>
                  <a:pt x="54070" y="359279"/>
                  <a:pt x="44024" y="344974"/>
                  <a:pt x="34427" y="330375"/>
                </a:cubicBezTo>
                <a:cubicBezTo>
                  <a:pt x="24830" y="315775"/>
                  <a:pt x="15682" y="300881"/>
                  <a:pt x="6956" y="285743"/>
                </a:cubicBezTo>
                <a:cubicBezTo>
                  <a:pt x="-1769" y="270605"/>
                  <a:pt x="-10073" y="255223"/>
                  <a:pt x="-17980" y="239639"/>
                </a:cubicBezTo>
                <a:cubicBezTo>
                  <a:pt x="-25888" y="224055"/>
                  <a:pt x="-33399" y="208270"/>
                  <a:pt x="-40541" y="192316"/>
                </a:cubicBezTo>
                <a:cubicBezTo>
                  <a:pt x="-47682" y="176363"/>
                  <a:pt x="-54453" y="160242"/>
                  <a:pt x="-60878" y="143983"/>
                </a:cubicBezTo>
                <a:cubicBezTo>
                  <a:pt x="-67302" y="127724"/>
                  <a:pt x="-73380" y="111326"/>
                  <a:pt x="-79134" y="94814"/>
                </a:cubicBezTo>
                <a:cubicBezTo>
                  <a:pt x="-84887" y="78301"/>
                  <a:pt x="-90317" y="61674"/>
                  <a:pt x="-95442" y="44952"/>
                </a:cubicBezTo>
                <a:cubicBezTo>
                  <a:pt x="-100566" y="28230"/>
                  <a:pt x="-105387" y="11413"/>
                  <a:pt x="-109922" y="-5482"/>
                </a:cubicBezTo>
                <a:cubicBezTo>
                  <a:pt x="-114458" y="-22378"/>
                  <a:pt x="-118709" y="-39351"/>
                  <a:pt x="-122686" y="-56389"/>
                </a:cubicBezTo>
                <a:cubicBezTo>
                  <a:pt x="-126664" y="-73427"/>
                  <a:pt x="-130368" y="-90531"/>
                  <a:pt x="-133834" y="-107684"/>
                </a:cubicBezTo>
                <a:cubicBezTo>
                  <a:pt x="-137300" y="-124837"/>
                  <a:pt x="-140528" y="-142041"/>
                  <a:pt x="-143455" y="-159296"/>
                </a:cubicBezTo>
                <a:cubicBezTo>
                  <a:pt x="-146382" y="-176550"/>
                  <a:pt x="-149008" y="-193857"/>
                  <a:pt x="-151633" y="-211163"/>
                </a:cubicBezTo>
                <a:close/>
              </a:path>
            </a:pathLst>
          </a:custGeom>
          <a:solidFill>
            <a:srgbClr val="A284DC"/>
          </a:solidFill>
          <a:ln w="7600" cap="rnd">
            <a:solidFill>
              <a:srgbClr val="A284DC"/>
            </a:solidFill>
            <a:round/>
          </a:ln>
        </p:spPr>
      </p:sp>
      <p:sp>
        <p:nvSpPr>
          <p:cNvPr id="139" name="MMConnector"/>
          <p:cNvSpPr/>
          <p:nvPr/>
        </p:nvSpPr>
        <p:spPr>
          <a:xfrm rot="10620420">
            <a:off x="6066557" y="6996533"/>
            <a:ext cx="1095155" cy="307338"/>
          </a:xfrm>
          <a:custGeom>
            <a:avLst/>
            <a:gdLst/>
            <a:ahLst/>
            <a:cxnLst/>
            <a:rect l="0" t="0" r="0" b="0"/>
            <a:pathLst>
              <a:path w="550394" h="123034">
                <a:moveTo>
                  <a:pt x="74760" y="78152"/>
                </a:moveTo>
                <a:cubicBezTo>
                  <a:pt x="91661" y="69143"/>
                  <a:pt x="95301" y="50944"/>
                  <a:pt x="87464" y="38591"/>
                </a:cubicBezTo>
                <a:cubicBezTo>
                  <a:pt x="79627" y="26237"/>
                  <a:pt x="62247" y="22682"/>
                  <a:pt x="46261" y="33229"/>
                </a:cubicBezTo>
                <a:cubicBezTo>
                  <a:pt x="32170" y="42526"/>
                  <a:pt x="18080" y="51822"/>
                  <a:pt x="3355" y="60330"/>
                </a:cubicBezTo>
                <a:cubicBezTo>
                  <a:pt x="-11370" y="68838"/>
                  <a:pt x="-26729" y="76557"/>
                  <a:pt x="-42377" y="83776"/>
                </a:cubicBezTo>
                <a:cubicBezTo>
                  <a:pt x="-58025" y="90996"/>
                  <a:pt x="-73962" y="97717"/>
                  <a:pt x="-90159" y="103935"/>
                </a:cubicBezTo>
                <a:cubicBezTo>
                  <a:pt x="-106355" y="110153"/>
                  <a:pt x="-122810" y="115868"/>
                  <a:pt x="-139444" y="121147"/>
                </a:cubicBezTo>
                <a:cubicBezTo>
                  <a:pt x="-156078" y="126426"/>
                  <a:pt x="-172890" y="131269"/>
                  <a:pt x="-189847" y="135713"/>
                </a:cubicBezTo>
                <a:cubicBezTo>
                  <a:pt x="-206803" y="140158"/>
                  <a:pt x="-223904" y="144205"/>
                  <a:pt x="-241088" y="147889"/>
                </a:cubicBezTo>
                <a:cubicBezTo>
                  <a:pt x="-258273" y="151572"/>
                  <a:pt x="-275541" y="154894"/>
                  <a:pt x="-292962" y="157887"/>
                </a:cubicBezTo>
                <a:cubicBezTo>
                  <a:pt x="-310383" y="160881"/>
                  <a:pt x="-327956" y="163547"/>
                  <a:pt x="-345313" y="165890"/>
                </a:cubicBezTo>
                <a:cubicBezTo>
                  <a:pt x="-362671" y="168233"/>
                  <a:pt x="-379813" y="170253"/>
                  <a:pt x="-398022" y="172049"/>
                </a:cubicBezTo>
                <a:cubicBezTo>
                  <a:pt x="-416231" y="173846"/>
                  <a:pt x="-435508" y="175419"/>
                  <a:pt x="-450996" y="176494"/>
                </a:cubicBezTo>
                <a:cubicBezTo>
                  <a:pt x="-459913" y="177113"/>
                  <a:pt x="-467574" y="177567"/>
                  <a:pt x="-474703" y="177951"/>
                </a:cubicBezTo>
                <a:cubicBezTo>
                  <a:pt x="-484903" y="178501"/>
                  <a:pt x="-484903" y="178965"/>
                  <a:pt x="-474697" y="179366"/>
                </a:cubicBezTo>
                <a:cubicBezTo>
                  <a:pt x="-467557" y="179647"/>
                  <a:pt x="-459875" y="179907"/>
                  <a:pt x="-450917" y="180121"/>
                </a:cubicBezTo>
                <a:cubicBezTo>
                  <a:pt x="-435363" y="180491"/>
                  <a:pt x="-415959" y="180718"/>
                  <a:pt x="-397568" y="180622"/>
                </a:cubicBezTo>
                <a:cubicBezTo>
                  <a:pt x="-379177" y="180526"/>
                  <a:pt x="-361799" y="180107"/>
                  <a:pt x="-344140" y="179381"/>
                </a:cubicBezTo>
                <a:cubicBezTo>
                  <a:pt x="-326481" y="178656"/>
                  <a:pt x="-308542" y="177625"/>
                  <a:pt x="-290682" y="176246"/>
                </a:cubicBezTo>
                <a:cubicBezTo>
                  <a:pt x="-272821" y="174866"/>
                  <a:pt x="-255040" y="173139"/>
                  <a:pt x="-237256" y="171030"/>
                </a:cubicBezTo>
                <a:cubicBezTo>
                  <a:pt x="-219473" y="168921"/>
                  <a:pt x="-201688" y="166430"/>
                  <a:pt x="-183946" y="163508"/>
                </a:cubicBezTo>
                <a:cubicBezTo>
                  <a:pt x="-166204" y="160586"/>
                  <a:pt x="-148504" y="157232"/>
                  <a:pt x="-130862" y="153396"/>
                </a:cubicBezTo>
                <a:cubicBezTo>
                  <a:pt x="-113221" y="149559"/>
                  <a:pt x="-95638" y="145239"/>
                  <a:pt x="-78160" y="140337"/>
                </a:cubicBezTo>
                <a:cubicBezTo>
                  <a:pt x="-60683" y="135434"/>
                  <a:pt x="-43311" y="129949"/>
                  <a:pt x="-26065" y="123871"/>
                </a:cubicBezTo>
                <a:cubicBezTo>
                  <a:pt x="-8819" y="117792"/>
                  <a:pt x="8302" y="111120"/>
                  <a:pt x="25085" y="103402"/>
                </a:cubicBezTo>
                <a:cubicBezTo>
                  <a:pt x="41868" y="95683"/>
                  <a:pt x="58314" y="86917"/>
                  <a:pt x="74760" y="78152"/>
                </a:cubicBezTo>
                <a:close/>
              </a:path>
            </a:pathLst>
          </a:custGeom>
          <a:solidFill>
            <a:srgbClr val="D887F9"/>
          </a:solidFill>
          <a:ln w="7600" cap="rnd">
            <a:solidFill>
              <a:srgbClr val="D887F9"/>
            </a:solidFill>
            <a:round/>
          </a:ln>
        </p:spPr>
      </p:sp>
      <p:sp>
        <p:nvSpPr>
          <p:cNvPr id="145" name="MMConnector"/>
          <p:cNvSpPr/>
          <p:nvPr/>
        </p:nvSpPr>
        <p:spPr>
          <a:xfrm>
            <a:off x="-2050330" y="5400622"/>
            <a:ext cx="438545" cy="200921"/>
          </a:xfrm>
          <a:custGeom>
            <a:avLst/>
            <a:gdLst/>
            <a:ahLst/>
            <a:cxnLst/>
            <a:rect l="0" t="0" r="0" b="0"/>
            <a:pathLst>
              <a:path w="220400" h="80433" fill="none">
                <a:moveTo>
                  <a:pt x="110200" y="-40217"/>
                </a:moveTo>
                <a:lnTo>
                  <a:pt x="41800" y="-40217"/>
                </a:lnTo>
                <a:cubicBezTo>
                  <a:pt x="29214" y="-40217"/>
                  <a:pt x="20420" y="-32223"/>
                  <a:pt x="14968" y="-17905"/>
                </a:cubicBezTo>
                <a:cubicBezTo>
                  <a:pt x="1409" y="17704"/>
                  <a:pt x="-45355" y="40217"/>
                  <a:pt x="-110200" y="40217"/>
                </a:cubicBezTo>
              </a:path>
            </a:pathLst>
          </a:custGeom>
          <a:noFill/>
          <a:ln w="7600" cap="rnd">
            <a:solidFill>
              <a:srgbClr val="F68AC8"/>
            </a:solidFill>
            <a:round/>
          </a:ln>
        </p:spPr>
      </p:sp>
      <p:sp>
        <p:nvSpPr>
          <p:cNvPr id="101" name="MainIdea"/>
          <p:cNvSpPr/>
          <p:nvPr/>
        </p:nvSpPr>
        <p:spPr>
          <a:xfrm>
            <a:off x="486122" y="3870875"/>
            <a:ext cx="3597144" cy="2111789"/>
          </a:xfrm>
          <a:custGeom>
            <a:avLst/>
            <a:gdLst>
              <a:gd name="rtl" fmla="*/ 136167 w 1001933"/>
              <a:gd name="rtt" fmla="*/ 422433 h 1001933"/>
              <a:gd name="rtr" fmla="*/ 873367 w 1001933"/>
              <a:gd name="rtb" fmla="*/ 587100 h 1001933"/>
            </a:gdLst>
            <a:ahLst/>
            <a:cxnLst/>
            <a:rect l="rtl" t="rtt" r="rtr" b="rtb"/>
            <a:pathLst>
              <a:path w="1001933" h="1001933">
                <a:moveTo>
                  <a:pt x="965925" y="500967"/>
                </a:moveTo>
                <a:cubicBezTo>
                  <a:pt x="1012784" y="580130"/>
                  <a:pt x="1044065" y="723021"/>
                  <a:pt x="859912" y="762788"/>
                </a:cubicBezTo>
                <a:cubicBezTo>
                  <a:pt x="860277" y="913541"/>
                  <a:pt x="766427" y="961171"/>
                  <a:pt x="634269" y="925420"/>
                </a:cubicBezTo>
                <a:cubicBezTo>
                  <a:pt x="498564" y="1062951"/>
                  <a:pt x="391028" y="984659"/>
                  <a:pt x="347675" y="925420"/>
                </a:cubicBezTo>
                <a:cubicBezTo>
                  <a:pt x="142064" y="977482"/>
                  <a:pt x="123816" y="796097"/>
                  <a:pt x="125970" y="763362"/>
                </a:cubicBezTo>
                <a:cubicBezTo>
                  <a:pt x="-37163" y="696922"/>
                  <a:pt x="-15004" y="584046"/>
                  <a:pt x="43328" y="500967"/>
                </a:cubicBezTo>
                <a:cubicBezTo>
                  <a:pt x="-49546" y="338066"/>
                  <a:pt x="36483" y="261727"/>
                  <a:pt x="137498" y="237270"/>
                </a:cubicBezTo>
                <a:cubicBezTo>
                  <a:pt x="121860" y="70555"/>
                  <a:pt x="249601" y="41847"/>
                  <a:pt x="362061" y="75044"/>
                </a:cubicBezTo>
                <a:cubicBezTo>
                  <a:pt x="380817" y="50739"/>
                  <a:pt x="507936" y="-80925"/>
                  <a:pt x="634269" y="75044"/>
                </a:cubicBezTo>
                <a:cubicBezTo>
                  <a:pt x="757418" y="37778"/>
                  <a:pt x="877061" y="72154"/>
                  <a:pt x="881208" y="237270"/>
                </a:cubicBezTo>
                <a:cubicBezTo>
                  <a:pt x="969341" y="261220"/>
                  <a:pt x="1050357" y="345012"/>
                  <a:pt x="965925" y="500967"/>
                </a:cubicBezTo>
                <a:close/>
              </a:path>
            </a:pathLst>
          </a:custGeom>
          <a:solidFill>
            <a:schemeClr val="accent5">
              <a:lumMod val="50000"/>
            </a:schemeClr>
          </a:solidFill>
          <a:ln w="22800" cap="flat">
            <a:solidFill>
              <a:srgbClr val="8BD4A7"/>
            </a:solidFill>
            <a:round/>
          </a:ln>
        </p:spPr>
        <p:txBody>
          <a:bodyPr wrap="square" lIns="0" tIns="0" rIns="0" bIns="0" rtlCol="0" anchor="ctr"/>
          <a:lstStyle/>
          <a:p>
            <a:pPr algn="ctr"/>
            <a:r>
              <a:rPr sz="4200" b="1" dirty="0">
                <a:solidFill>
                  <a:srgbClr val="FFFF00"/>
                </a:solidFill>
                <a:latin typeface="Arial"/>
              </a:rPr>
              <a:t>HÌNH NÓN</a:t>
            </a:r>
          </a:p>
        </p:txBody>
      </p:sp>
      <p:sp>
        <p:nvSpPr>
          <p:cNvPr id="104" name="MainTopic"/>
          <p:cNvSpPr/>
          <p:nvPr/>
        </p:nvSpPr>
        <p:spPr>
          <a:xfrm>
            <a:off x="5180295" y="1207310"/>
            <a:ext cx="2613726" cy="1835519"/>
          </a:xfrm>
          <a:custGeom>
            <a:avLst/>
            <a:gdLst>
              <a:gd name="rtl" fmla="*/ 86793 w 1313586"/>
              <a:gd name="rtt" fmla="*/ 240964 h 616194"/>
              <a:gd name="rtr" fmla="*/ 1234393 w 1313586"/>
              <a:gd name="rtb" fmla="*/ 382830 h 616194"/>
            </a:gdLst>
            <a:ahLst/>
            <a:cxnLst/>
            <a:rect l="rtl" t="rtt" r="rtr" b="rtb"/>
            <a:pathLst>
              <a:path w="1313586" h="616194">
                <a:moveTo>
                  <a:pt x="0" y="308097"/>
                </a:moveTo>
                <a:cubicBezTo>
                  <a:pt x="0" y="137940"/>
                  <a:pt x="294057" y="0"/>
                  <a:pt x="656793" y="0"/>
                </a:cubicBezTo>
                <a:cubicBezTo>
                  <a:pt x="1019530" y="0"/>
                  <a:pt x="1313586" y="137940"/>
                  <a:pt x="1313586" y="308097"/>
                </a:cubicBezTo>
                <a:cubicBezTo>
                  <a:pt x="1313586" y="478254"/>
                  <a:pt x="1019530" y="616194"/>
                  <a:pt x="656793" y="616194"/>
                </a:cubicBezTo>
                <a:cubicBezTo>
                  <a:pt x="294057" y="616194"/>
                  <a:pt x="0" y="478254"/>
                  <a:pt x="0" y="308097"/>
                </a:cubicBezTo>
                <a:close/>
              </a:path>
            </a:pathLst>
          </a:custGeom>
          <a:solidFill>
            <a:srgbClr val="35D0E6"/>
          </a:solidFill>
          <a:ln w="7600" cap="flat">
            <a:solidFill>
              <a:srgbClr val="35D0E6"/>
            </a:solidFill>
            <a:round/>
          </a:ln>
        </p:spPr>
        <p:txBody>
          <a:bodyPr wrap="square" lIns="0" tIns="0" rIns="0" bIns="0" rtlCol="0" anchor="ctr"/>
          <a:lstStyle/>
          <a:p>
            <a:pPr algn="ctr"/>
            <a:r>
              <a:rPr sz="2700" b="1" dirty="0" err="1">
                <a:solidFill>
                  <a:srgbClr val="FFFF00"/>
                </a:solidFill>
                <a:latin typeface="Arial"/>
              </a:rPr>
              <a:t>Các</a:t>
            </a:r>
            <a:r>
              <a:rPr sz="2700" b="1" dirty="0">
                <a:solidFill>
                  <a:srgbClr val="FFFF00"/>
                </a:solidFill>
                <a:latin typeface="Arial"/>
              </a:rPr>
              <a:t> </a:t>
            </a:r>
            <a:r>
              <a:rPr sz="2700" b="1" dirty="0" err="1">
                <a:solidFill>
                  <a:srgbClr val="FFFF00"/>
                </a:solidFill>
                <a:latin typeface="Arial"/>
              </a:rPr>
              <a:t>yếu</a:t>
            </a:r>
            <a:r>
              <a:rPr sz="2700" b="1" dirty="0">
                <a:solidFill>
                  <a:srgbClr val="FFFF00"/>
                </a:solidFill>
                <a:latin typeface="Arial"/>
              </a:rPr>
              <a:t> </a:t>
            </a:r>
            <a:r>
              <a:rPr sz="2700" b="1" dirty="0" err="1">
                <a:solidFill>
                  <a:srgbClr val="FFFF00"/>
                </a:solidFill>
                <a:latin typeface="Arial"/>
              </a:rPr>
              <a:t>tố</a:t>
            </a:r>
            <a:r>
              <a:rPr sz="2700" b="1" dirty="0">
                <a:solidFill>
                  <a:srgbClr val="FFFF00"/>
                </a:solidFill>
                <a:latin typeface="Arial"/>
              </a:rPr>
              <a:t> </a:t>
            </a:r>
            <a:r>
              <a:rPr sz="2700" b="1" dirty="0" err="1">
                <a:solidFill>
                  <a:srgbClr val="FFFF00"/>
                </a:solidFill>
                <a:latin typeface="Arial"/>
              </a:rPr>
              <a:t>hình</a:t>
            </a:r>
            <a:r>
              <a:rPr sz="2700" b="1" dirty="0">
                <a:solidFill>
                  <a:srgbClr val="FFFF00"/>
                </a:solidFill>
                <a:latin typeface="Arial"/>
              </a:rPr>
              <a:t> </a:t>
            </a:r>
            <a:r>
              <a:rPr sz="2700" b="1" dirty="0" err="1">
                <a:solidFill>
                  <a:srgbClr val="FFFF00"/>
                </a:solidFill>
                <a:latin typeface="Arial"/>
              </a:rPr>
              <a:t>nón</a:t>
            </a:r>
            <a:endParaRPr sz="2700" b="1" dirty="0">
              <a:solidFill>
                <a:srgbClr val="FFFF00"/>
              </a:solidFill>
              <a:latin typeface="Arial"/>
            </a:endParaRPr>
          </a:p>
        </p:txBody>
      </p:sp>
      <p:grpSp>
        <p:nvGrpSpPr>
          <p:cNvPr id="8" name="Group 7"/>
          <p:cNvGrpSpPr/>
          <p:nvPr/>
        </p:nvGrpSpPr>
        <p:grpSpPr>
          <a:xfrm>
            <a:off x="8004720" y="559747"/>
            <a:ext cx="2928612" cy="3319490"/>
            <a:chOff x="4159399" y="605346"/>
            <a:chExt cx="2477383" cy="2212993"/>
          </a:xfrm>
        </p:grpSpPr>
        <p:sp>
          <p:nvSpPr>
            <p:cNvPr id="115" name="MMConnector"/>
            <p:cNvSpPr/>
            <p:nvPr/>
          </p:nvSpPr>
          <p:spPr>
            <a:xfrm>
              <a:off x="4159399" y="1928376"/>
              <a:ext cx="292363" cy="889963"/>
            </a:xfrm>
            <a:custGeom>
              <a:avLst/>
              <a:gdLst/>
              <a:ahLst/>
              <a:cxnLst/>
              <a:rect l="0" t="0" r="0" b="0"/>
              <a:pathLst>
                <a:path w="220400" h="534407" fill="none">
                  <a:moveTo>
                    <a:pt x="-110200" y="-267203"/>
                  </a:moveTo>
                  <a:lnTo>
                    <a:pt x="-41800" y="-267203"/>
                  </a:lnTo>
                  <a:cubicBezTo>
                    <a:pt x="-29214" y="-267203"/>
                    <a:pt x="-19031" y="-259725"/>
                    <a:pt x="-18912" y="-244404"/>
                  </a:cubicBezTo>
                  <a:cubicBezTo>
                    <a:pt x="-16516" y="63534"/>
                    <a:pt x="34532" y="267203"/>
                    <a:pt x="110200" y="267203"/>
                  </a:cubicBezTo>
                </a:path>
              </a:pathLst>
            </a:custGeom>
            <a:noFill/>
            <a:ln w="28575" cap="rnd">
              <a:solidFill>
                <a:srgbClr val="35D0E6"/>
              </a:solidFill>
              <a:round/>
            </a:ln>
          </p:spPr>
        </p:sp>
        <p:grpSp>
          <p:nvGrpSpPr>
            <p:cNvPr id="7" name="Group 6"/>
            <p:cNvGrpSpPr/>
            <p:nvPr/>
          </p:nvGrpSpPr>
          <p:grpSpPr>
            <a:xfrm>
              <a:off x="4159399" y="605346"/>
              <a:ext cx="2477383" cy="1768010"/>
              <a:chOff x="4159399" y="605346"/>
              <a:chExt cx="2477383" cy="1768010"/>
            </a:xfrm>
          </p:grpSpPr>
          <p:sp>
            <p:nvSpPr>
              <p:cNvPr id="107" name="MMConnector"/>
              <p:cNvSpPr/>
              <p:nvPr/>
            </p:nvSpPr>
            <p:spPr>
              <a:xfrm>
                <a:off x="4159399" y="1172360"/>
                <a:ext cx="292363" cy="622067"/>
              </a:xfrm>
              <a:custGeom>
                <a:avLst/>
                <a:gdLst/>
                <a:ahLst/>
                <a:cxnLst/>
                <a:rect l="0" t="0" r="0" b="0"/>
                <a:pathLst>
                  <a:path w="220400" h="373540" fill="none">
                    <a:moveTo>
                      <a:pt x="-110200" y="186770"/>
                    </a:moveTo>
                    <a:lnTo>
                      <a:pt x="-41800" y="186770"/>
                    </a:lnTo>
                    <a:cubicBezTo>
                      <a:pt x="-29214" y="186770"/>
                      <a:pt x="-19065" y="179291"/>
                      <a:pt x="-18819" y="163971"/>
                    </a:cubicBezTo>
                    <a:cubicBezTo>
                      <a:pt x="-15424" y="-47430"/>
                      <a:pt x="35339" y="-186770"/>
                      <a:pt x="110200" y="-186770"/>
                    </a:cubicBezTo>
                  </a:path>
                </a:pathLst>
              </a:custGeom>
              <a:noFill/>
              <a:ln w="28575" cap="rnd">
                <a:solidFill>
                  <a:srgbClr val="35D0E6"/>
                </a:solidFill>
                <a:round/>
              </a:ln>
            </p:spPr>
          </p:sp>
          <p:sp>
            <p:nvSpPr>
              <p:cNvPr id="109" name="MMConnector"/>
              <p:cNvSpPr/>
              <p:nvPr/>
            </p:nvSpPr>
            <p:spPr>
              <a:xfrm>
                <a:off x="4159399" y="1361365"/>
                <a:ext cx="292363" cy="244059"/>
              </a:xfrm>
              <a:custGeom>
                <a:avLst/>
                <a:gdLst/>
                <a:ahLst/>
                <a:cxnLst/>
                <a:rect l="0" t="0" r="0" b="0"/>
                <a:pathLst>
                  <a:path w="220400" h="146553" fill="none">
                    <a:moveTo>
                      <a:pt x="-110200" y="73277"/>
                    </a:moveTo>
                    <a:lnTo>
                      <a:pt x="-41800" y="73277"/>
                    </a:lnTo>
                    <a:cubicBezTo>
                      <a:pt x="-29214" y="73277"/>
                      <a:pt x="-19451" y="65751"/>
                      <a:pt x="-17791" y="50520"/>
                    </a:cubicBezTo>
                    <a:cubicBezTo>
                      <a:pt x="-9598" y="-24624"/>
                      <a:pt x="39578" y="-73277"/>
                      <a:pt x="110200" y="-73277"/>
                    </a:cubicBezTo>
                  </a:path>
                </a:pathLst>
              </a:custGeom>
              <a:noFill/>
              <a:ln w="7600" cap="rnd">
                <a:solidFill>
                  <a:srgbClr val="35D0E6"/>
                </a:solidFill>
                <a:round/>
              </a:ln>
            </p:spPr>
          </p:sp>
          <p:sp>
            <p:nvSpPr>
              <p:cNvPr id="111" name="MMConnector"/>
              <p:cNvSpPr/>
              <p:nvPr/>
            </p:nvSpPr>
            <p:spPr>
              <a:xfrm>
                <a:off x="4159399" y="1550368"/>
                <a:ext cx="292363" cy="133947"/>
              </a:xfrm>
              <a:custGeom>
                <a:avLst/>
                <a:gdLst/>
                <a:ahLst/>
                <a:cxnLst/>
                <a:rect l="0" t="0" r="0" b="0"/>
                <a:pathLst>
                  <a:path w="220400" h="80433" fill="none">
                    <a:moveTo>
                      <a:pt x="-110200" y="-40217"/>
                    </a:moveTo>
                    <a:lnTo>
                      <a:pt x="-41800" y="-40217"/>
                    </a:lnTo>
                    <a:cubicBezTo>
                      <a:pt x="-29214" y="-40217"/>
                      <a:pt x="-20420" y="-32223"/>
                      <a:pt x="-14968" y="-17905"/>
                    </a:cubicBezTo>
                    <a:cubicBezTo>
                      <a:pt x="-1409" y="17704"/>
                      <a:pt x="45355" y="40217"/>
                      <a:pt x="110200" y="40217"/>
                    </a:cubicBezTo>
                  </a:path>
                </a:pathLst>
              </a:custGeom>
              <a:noFill/>
              <a:ln w="7600" cap="rnd">
                <a:solidFill>
                  <a:srgbClr val="35D0E6"/>
                </a:solidFill>
                <a:round/>
              </a:ln>
            </p:spPr>
          </p:sp>
          <p:sp>
            <p:nvSpPr>
              <p:cNvPr id="113" name="MMConnector"/>
              <p:cNvSpPr/>
              <p:nvPr/>
            </p:nvSpPr>
            <p:spPr>
              <a:xfrm>
                <a:off x="4159399" y="1739372"/>
                <a:ext cx="292363" cy="511955"/>
              </a:xfrm>
              <a:custGeom>
                <a:avLst/>
                <a:gdLst/>
                <a:ahLst/>
                <a:cxnLst/>
                <a:rect l="0" t="0" r="0" b="0"/>
                <a:pathLst>
                  <a:path w="220400" h="307420" fill="none">
                    <a:moveTo>
                      <a:pt x="-110200" y="-153710"/>
                    </a:moveTo>
                    <a:lnTo>
                      <a:pt x="-41800" y="-153710"/>
                    </a:lnTo>
                    <a:cubicBezTo>
                      <a:pt x="-29214" y="-153710"/>
                      <a:pt x="-19096" y="-146229"/>
                      <a:pt x="-18731" y="-130912"/>
                    </a:cubicBezTo>
                    <a:cubicBezTo>
                      <a:pt x="-14636" y="40805"/>
                      <a:pt x="35920" y="153710"/>
                      <a:pt x="110200" y="153710"/>
                    </a:cubicBezTo>
                  </a:path>
                </a:pathLst>
              </a:custGeom>
              <a:noFill/>
              <a:ln w="28575" cap="rnd">
                <a:solidFill>
                  <a:srgbClr val="35D0E6"/>
                </a:solidFill>
                <a:round/>
              </a:ln>
            </p:spPr>
          </p:sp>
          <p:sp>
            <p:nvSpPr>
              <p:cNvPr id="106" name="SubTopic"/>
              <p:cNvSpPr/>
              <p:nvPr/>
            </p:nvSpPr>
            <p:spPr>
              <a:xfrm>
                <a:off x="4305581" y="605346"/>
                <a:ext cx="1692518" cy="255981"/>
              </a:xfrm>
              <a:custGeom>
                <a:avLst/>
                <a:gdLst>
                  <a:gd name="rtt" fmla="*/ 20900 h 160867"/>
                  <a:gd name="rtb" fmla="*/ 139967 h 160867"/>
                </a:gdLst>
                <a:ahLst/>
                <a:cxnLst/>
                <a:rect l="l" t="rtt" r="r" b="rtb"/>
                <a:pathLst>
                  <a:path w="402800" h="160867" stroke="0">
                    <a:moveTo>
                      <a:pt x="0" y="0"/>
                    </a:moveTo>
                    <a:lnTo>
                      <a:pt x="402800" y="0"/>
                    </a:lnTo>
                    <a:lnTo>
                      <a:pt x="402800" y="160867"/>
                    </a:lnTo>
                    <a:lnTo>
                      <a:pt x="0" y="160867"/>
                    </a:lnTo>
                    <a:lnTo>
                      <a:pt x="0" y="0"/>
                    </a:lnTo>
                    <a:close/>
                  </a:path>
                  <a:path w="402800" h="160867" fill="none">
                    <a:moveTo>
                      <a:pt x="0" y="160867"/>
                    </a:moveTo>
                    <a:lnTo>
                      <a:pt x="402800" y="160867"/>
                    </a:lnTo>
                  </a:path>
                </a:pathLst>
              </a:custGeom>
              <a:noFill/>
              <a:ln w="7600" cap="flat">
                <a:solidFill>
                  <a:srgbClr val="35D0E6"/>
                </a:solidFill>
                <a:round/>
              </a:ln>
            </p:spPr>
            <p:txBody>
              <a:bodyPr wrap="square" lIns="0" tIns="0" rIns="0" bIns="0" rtlCol="0" anchor="ctr"/>
              <a:lstStyle/>
              <a:p>
                <a:pPr algn="ctr"/>
                <a:r>
                  <a:rPr sz="2700" dirty="0" err="1">
                    <a:solidFill>
                      <a:srgbClr val="FFFF00"/>
                    </a:solidFill>
                    <a:latin typeface="Arial"/>
                  </a:rPr>
                  <a:t>Mặt</a:t>
                </a:r>
                <a:r>
                  <a:rPr sz="2700" dirty="0">
                    <a:solidFill>
                      <a:srgbClr val="FFFF00"/>
                    </a:solidFill>
                    <a:latin typeface="Arial"/>
                  </a:rPr>
                  <a:t> </a:t>
                </a:r>
                <a:r>
                  <a:rPr sz="2700" dirty="0" err="1">
                    <a:solidFill>
                      <a:srgbClr val="FFFF00"/>
                    </a:solidFill>
                    <a:latin typeface="Arial"/>
                  </a:rPr>
                  <a:t>đáy</a:t>
                </a:r>
                <a:endParaRPr sz="2700" dirty="0">
                  <a:solidFill>
                    <a:srgbClr val="FFFF00"/>
                  </a:solidFill>
                  <a:latin typeface="Arial"/>
                </a:endParaRPr>
              </a:p>
            </p:txBody>
          </p:sp>
          <p:sp>
            <p:nvSpPr>
              <p:cNvPr id="108" name="SubTopic"/>
              <p:cNvSpPr/>
              <p:nvPr/>
            </p:nvSpPr>
            <p:spPr>
              <a:xfrm>
                <a:off x="4252662" y="1005272"/>
                <a:ext cx="2253861" cy="244057"/>
              </a:xfrm>
              <a:custGeom>
                <a:avLst/>
                <a:gdLst>
                  <a:gd name="rtt" fmla="*/ 20900 h 160867"/>
                  <a:gd name="rtb" fmla="*/ 139967 h 160867"/>
                </a:gdLst>
                <a:ahLst/>
                <a:cxnLst/>
                <a:rect l="l" t="rtt" r="r" b="rtb"/>
                <a:pathLst>
                  <a:path w="737200" h="160867" stroke="0">
                    <a:moveTo>
                      <a:pt x="0" y="0"/>
                    </a:moveTo>
                    <a:lnTo>
                      <a:pt x="737200" y="0"/>
                    </a:lnTo>
                    <a:lnTo>
                      <a:pt x="737200" y="160867"/>
                    </a:lnTo>
                    <a:lnTo>
                      <a:pt x="0" y="160867"/>
                    </a:lnTo>
                    <a:lnTo>
                      <a:pt x="0" y="0"/>
                    </a:lnTo>
                    <a:close/>
                  </a:path>
                  <a:path w="737200" h="160867" fill="none">
                    <a:moveTo>
                      <a:pt x="0" y="160867"/>
                    </a:moveTo>
                    <a:lnTo>
                      <a:pt x="737200" y="160867"/>
                    </a:lnTo>
                  </a:path>
                </a:pathLst>
              </a:custGeom>
              <a:noFill/>
              <a:ln w="28575" cap="flat">
                <a:solidFill>
                  <a:srgbClr val="35D0E6"/>
                </a:solidFill>
                <a:round/>
              </a:ln>
            </p:spPr>
            <p:txBody>
              <a:bodyPr wrap="square" lIns="0" tIns="0" rIns="0" bIns="0" rtlCol="0" anchor="ctr"/>
              <a:lstStyle/>
              <a:p>
                <a:pPr algn="ctr"/>
                <a:r>
                  <a:rPr sz="2700" dirty="0" err="1">
                    <a:solidFill>
                      <a:srgbClr val="FFFF00"/>
                    </a:solidFill>
                    <a:latin typeface="Arial"/>
                  </a:rPr>
                  <a:t>Mặt</a:t>
                </a:r>
                <a:r>
                  <a:rPr sz="2700" dirty="0">
                    <a:solidFill>
                      <a:srgbClr val="FFFF00"/>
                    </a:solidFill>
                    <a:latin typeface="Arial"/>
                  </a:rPr>
                  <a:t> </a:t>
                </a:r>
                <a:r>
                  <a:rPr sz="2700" dirty="0" err="1">
                    <a:solidFill>
                      <a:srgbClr val="FFFF00"/>
                    </a:solidFill>
                    <a:latin typeface="Arial"/>
                  </a:rPr>
                  <a:t>xung</a:t>
                </a:r>
                <a:r>
                  <a:rPr sz="2700" dirty="0">
                    <a:solidFill>
                      <a:srgbClr val="FFFF00"/>
                    </a:solidFill>
                    <a:latin typeface="Arial"/>
                  </a:rPr>
                  <a:t> </a:t>
                </a:r>
                <a:r>
                  <a:rPr sz="2700" dirty="0" err="1">
                    <a:solidFill>
                      <a:srgbClr val="FFFF00"/>
                    </a:solidFill>
                    <a:latin typeface="Arial"/>
                  </a:rPr>
                  <a:t>quanh</a:t>
                </a:r>
                <a:endParaRPr sz="2700" dirty="0">
                  <a:solidFill>
                    <a:srgbClr val="FFFF00"/>
                  </a:solidFill>
                  <a:latin typeface="Arial"/>
                </a:endParaRPr>
              </a:p>
            </p:txBody>
          </p:sp>
          <p:sp>
            <p:nvSpPr>
              <p:cNvPr id="110" name="SubTopic"/>
              <p:cNvSpPr/>
              <p:nvPr/>
            </p:nvSpPr>
            <p:spPr>
              <a:xfrm>
                <a:off x="4305579" y="1361360"/>
                <a:ext cx="2331203" cy="255981"/>
              </a:xfrm>
              <a:custGeom>
                <a:avLst/>
                <a:gdLst>
                  <a:gd name="rtt" fmla="*/ 20900 h 160867"/>
                  <a:gd name="rtb" fmla="*/ 139967 h 160867"/>
                </a:gdLst>
                <a:ahLst/>
                <a:cxnLst/>
                <a:rect l="l" t="rtt" r="r" b="rtb"/>
                <a:pathLst>
                  <a:path w="554800" h="160867" stroke="0">
                    <a:moveTo>
                      <a:pt x="0" y="0"/>
                    </a:moveTo>
                    <a:lnTo>
                      <a:pt x="554800" y="0"/>
                    </a:lnTo>
                    <a:lnTo>
                      <a:pt x="554800" y="160867"/>
                    </a:lnTo>
                    <a:lnTo>
                      <a:pt x="0" y="160867"/>
                    </a:lnTo>
                    <a:lnTo>
                      <a:pt x="0" y="0"/>
                    </a:lnTo>
                    <a:close/>
                  </a:path>
                  <a:path w="554800" h="160867" fill="none">
                    <a:moveTo>
                      <a:pt x="0" y="160867"/>
                    </a:moveTo>
                    <a:lnTo>
                      <a:pt x="554800" y="160867"/>
                    </a:lnTo>
                  </a:path>
                </a:pathLst>
              </a:custGeom>
              <a:noFill/>
              <a:ln w="28575" cap="flat">
                <a:solidFill>
                  <a:srgbClr val="35D0E6"/>
                </a:solidFill>
                <a:round/>
              </a:ln>
            </p:spPr>
            <p:txBody>
              <a:bodyPr wrap="square" lIns="0" tIns="0" rIns="0" bIns="0" rtlCol="0" anchor="ctr"/>
              <a:lstStyle/>
              <a:p>
                <a:pPr algn="ctr">
                  <a:lnSpc>
                    <a:spcPct val="100000"/>
                  </a:lnSpc>
                </a:pPr>
                <a:r>
                  <a:rPr sz="2700" dirty="0" err="1">
                    <a:solidFill>
                      <a:srgbClr val="FFFF00"/>
                    </a:solidFill>
                    <a:latin typeface="Arial"/>
                  </a:rPr>
                  <a:t>Đường</a:t>
                </a:r>
                <a:r>
                  <a:rPr sz="2700" dirty="0">
                    <a:solidFill>
                      <a:srgbClr val="FFFF00"/>
                    </a:solidFill>
                    <a:latin typeface="Arial"/>
                  </a:rPr>
                  <a:t> </a:t>
                </a:r>
                <a:r>
                  <a:rPr sz="2700" dirty="0" err="1">
                    <a:solidFill>
                      <a:srgbClr val="FFFF00"/>
                    </a:solidFill>
                    <a:latin typeface="Arial"/>
                  </a:rPr>
                  <a:t>sinh</a:t>
                </a:r>
                <a:endParaRPr sz="2700" dirty="0">
                  <a:solidFill>
                    <a:srgbClr val="FFFF00"/>
                  </a:solidFill>
                  <a:latin typeface="Arial"/>
                </a:endParaRPr>
              </a:p>
            </p:txBody>
          </p:sp>
          <p:sp>
            <p:nvSpPr>
              <p:cNvPr id="112" name="SubTopic"/>
              <p:cNvSpPr/>
              <p:nvPr/>
            </p:nvSpPr>
            <p:spPr>
              <a:xfrm>
                <a:off x="4318199" y="1749055"/>
                <a:ext cx="989963" cy="255981"/>
              </a:xfrm>
              <a:custGeom>
                <a:avLst/>
                <a:gdLst>
                  <a:gd name="rtt" fmla="*/ 20900 h 160867"/>
                  <a:gd name="rtb" fmla="*/ 139967 h 160867"/>
                </a:gdLst>
                <a:ahLst/>
                <a:cxnLst/>
                <a:rect l="l" t="rtt" r="r" b="rtb"/>
                <a:pathLst>
                  <a:path w="235600" h="160867" stroke="0">
                    <a:moveTo>
                      <a:pt x="0" y="0"/>
                    </a:moveTo>
                    <a:lnTo>
                      <a:pt x="235600" y="0"/>
                    </a:lnTo>
                    <a:lnTo>
                      <a:pt x="235600" y="160867"/>
                    </a:lnTo>
                    <a:lnTo>
                      <a:pt x="0" y="160867"/>
                    </a:lnTo>
                    <a:lnTo>
                      <a:pt x="0" y="0"/>
                    </a:lnTo>
                    <a:close/>
                  </a:path>
                  <a:path w="235600" h="160867" fill="none">
                    <a:moveTo>
                      <a:pt x="0" y="160867"/>
                    </a:moveTo>
                    <a:lnTo>
                      <a:pt x="235600" y="160867"/>
                    </a:lnTo>
                  </a:path>
                </a:pathLst>
              </a:custGeom>
              <a:noFill/>
              <a:ln w="19050" cap="flat">
                <a:solidFill>
                  <a:srgbClr val="35D0E6"/>
                </a:solidFill>
                <a:round/>
              </a:ln>
            </p:spPr>
            <p:txBody>
              <a:bodyPr wrap="square" lIns="0" tIns="0" rIns="0" bIns="0" rtlCol="0" anchor="ctr"/>
              <a:lstStyle/>
              <a:p>
                <a:pPr algn="ctr"/>
                <a:r>
                  <a:rPr sz="2700" dirty="0" err="1">
                    <a:solidFill>
                      <a:srgbClr val="FFFF00"/>
                    </a:solidFill>
                    <a:latin typeface="Arial"/>
                  </a:rPr>
                  <a:t>Đỉnh</a:t>
                </a:r>
                <a:endParaRPr sz="2700" dirty="0">
                  <a:solidFill>
                    <a:srgbClr val="FFFF00"/>
                  </a:solidFill>
                  <a:latin typeface="Arial"/>
                </a:endParaRPr>
              </a:p>
            </p:txBody>
          </p:sp>
          <p:sp>
            <p:nvSpPr>
              <p:cNvPr id="114" name="SubTopic"/>
              <p:cNvSpPr/>
              <p:nvPr/>
            </p:nvSpPr>
            <p:spPr>
              <a:xfrm>
                <a:off x="4305581" y="2117375"/>
                <a:ext cx="2267333" cy="255981"/>
              </a:xfrm>
              <a:custGeom>
                <a:avLst/>
                <a:gdLst>
                  <a:gd name="rtt" fmla="*/ 20900 h 160867"/>
                  <a:gd name="rtb" fmla="*/ 139967 h 160867"/>
                </a:gdLst>
                <a:ahLst/>
                <a:cxnLst/>
                <a:rect l="l" t="rtt" r="r" b="rtb"/>
                <a:pathLst>
                  <a:path w="539600" h="160867" stroke="0">
                    <a:moveTo>
                      <a:pt x="0" y="0"/>
                    </a:moveTo>
                    <a:lnTo>
                      <a:pt x="539600" y="0"/>
                    </a:lnTo>
                    <a:lnTo>
                      <a:pt x="539600" y="160867"/>
                    </a:lnTo>
                    <a:lnTo>
                      <a:pt x="0" y="160867"/>
                    </a:lnTo>
                    <a:lnTo>
                      <a:pt x="0" y="0"/>
                    </a:lnTo>
                    <a:close/>
                  </a:path>
                  <a:path w="539600" h="160867" fill="none">
                    <a:moveTo>
                      <a:pt x="0" y="160867"/>
                    </a:moveTo>
                    <a:lnTo>
                      <a:pt x="539600" y="160867"/>
                    </a:lnTo>
                  </a:path>
                </a:pathLst>
              </a:custGeom>
              <a:noFill/>
              <a:ln w="28575" cap="flat">
                <a:solidFill>
                  <a:srgbClr val="35D0E6"/>
                </a:solidFill>
                <a:round/>
              </a:ln>
            </p:spPr>
            <p:txBody>
              <a:bodyPr wrap="square" lIns="0" tIns="0" rIns="0" bIns="0" rtlCol="0" anchor="ctr"/>
              <a:lstStyle/>
              <a:p>
                <a:pPr algn="ctr"/>
                <a:r>
                  <a:rPr sz="2700" dirty="0" err="1">
                    <a:solidFill>
                      <a:srgbClr val="FFFF00"/>
                    </a:solidFill>
                    <a:latin typeface="Arial"/>
                  </a:rPr>
                  <a:t>Đường</a:t>
                </a:r>
                <a:r>
                  <a:rPr sz="2700" dirty="0">
                    <a:solidFill>
                      <a:srgbClr val="2DB7CA"/>
                    </a:solidFill>
                    <a:latin typeface="Arial"/>
                  </a:rPr>
                  <a:t> </a:t>
                </a:r>
                <a:r>
                  <a:rPr sz="2700" dirty="0" err="1">
                    <a:solidFill>
                      <a:srgbClr val="FFFF00"/>
                    </a:solidFill>
                    <a:latin typeface="Arial"/>
                  </a:rPr>
                  <a:t>cao</a:t>
                </a:r>
                <a:endParaRPr sz="2700" dirty="0">
                  <a:solidFill>
                    <a:srgbClr val="FFFF00"/>
                  </a:solidFill>
                  <a:latin typeface="Arial"/>
                </a:endParaRPr>
              </a:p>
            </p:txBody>
          </p:sp>
        </p:grpSp>
      </p:grpSp>
      <p:sp>
        <p:nvSpPr>
          <p:cNvPr id="116" name="MainTopic"/>
          <p:cNvSpPr/>
          <p:nvPr/>
        </p:nvSpPr>
        <p:spPr>
          <a:xfrm>
            <a:off x="5303743" y="3938102"/>
            <a:ext cx="2874989" cy="1873685"/>
          </a:xfrm>
          <a:custGeom>
            <a:avLst/>
            <a:gdLst>
              <a:gd name="rtl" fmla="*/ 87845 w 1444890"/>
              <a:gd name="rtt" fmla="*/ 270507 h 675280"/>
              <a:gd name="rtr" fmla="*/ 1364645 w 1444890"/>
              <a:gd name="rtb" fmla="*/ 412374 h 675280"/>
            </a:gdLst>
            <a:ahLst/>
            <a:cxnLst/>
            <a:rect l="rtl" t="rtt" r="rtr" b="rtb"/>
            <a:pathLst>
              <a:path w="1444890" h="675280">
                <a:moveTo>
                  <a:pt x="0" y="337640"/>
                </a:moveTo>
                <a:cubicBezTo>
                  <a:pt x="0" y="151167"/>
                  <a:pt x="323450" y="0"/>
                  <a:pt x="722445" y="0"/>
                </a:cubicBezTo>
                <a:cubicBezTo>
                  <a:pt x="1121440" y="0"/>
                  <a:pt x="1444890" y="151167"/>
                  <a:pt x="1444890" y="337640"/>
                </a:cubicBezTo>
                <a:cubicBezTo>
                  <a:pt x="1444890" y="524113"/>
                  <a:pt x="1121440" y="675280"/>
                  <a:pt x="722445" y="675280"/>
                </a:cubicBezTo>
                <a:cubicBezTo>
                  <a:pt x="323450" y="675280"/>
                  <a:pt x="0" y="524113"/>
                  <a:pt x="0" y="337640"/>
                </a:cubicBezTo>
                <a:close/>
              </a:path>
            </a:pathLst>
          </a:custGeom>
          <a:solidFill>
            <a:srgbClr val="5FB5F0"/>
          </a:solidFill>
          <a:ln w="7600" cap="flat">
            <a:solidFill>
              <a:srgbClr val="5FB5F0"/>
            </a:solidFill>
            <a:round/>
          </a:ln>
        </p:spPr>
        <p:txBody>
          <a:bodyPr wrap="square" lIns="0" tIns="0" rIns="0" bIns="0" rtlCol="0" anchor="ctr"/>
          <a:lstStyle/>
          <a:p>
            <a:pPr algn="ctr"/>
            <a:r>
              <a:rPr sz="2850" b="1" dirty="0" err="1">
                <a:solidFill>
                  <a:srgbClr val="FFFFFF"/>
                </a:solidFill>
                <a:latin typeface="Arial"/>
              </a:rPr>
              <a:t>Sự</a:t>
            </a:r>
            <a:r>
              <a:rPr sz="2850" b="1" dirty="0">
                <a:solidFill>
                  <a:srgbClr val="FFFFFF"/>
                </a:solidFill>
                <a:latin typeface="Arial"/>
              </a:rPr>
              <a:t> </a:t>
            </a:r>
            <a:r>
              <a:rPr sz="2850" b="1" dirty="0" err="1">
                <a:solidFill>
                  <a:srgbClr val="FFFFFF"/>
                </a:solidFill>
                <a:latin typeface="Arial"/>
              </a:rPr>
              <a:t>tạo</a:t>
            </a:r>
            <a:r>
              <a:rPr sz="2850" b="1" dirty="0">
                <a:solidFill>
                  <a:srgbClr val="FFFFFF"/>
                </a:solidFill>
                <a:latin typeface="Arial"/>
              </a:rPr>
              <a:t> </a:t>
            </a:r>
            <a:r>
              <a:rPr sz="2850" b="1" dirty="0" err="1">
                <a:solidFill>
                  <a:srgbClr val="FFFFFF"/>
                </a:solidFill>
                <a:latin typeface="Arial"/>
              </a:rPr>
              <a:t>thành</a:t>
            </a:r>
            <a:r>
              <a:rPr sz="2850" b="1" dirty="0">
                <a:solidFill>
                  <a:srgbClr val="FFFFFF"/>
                </a:solidFill>
                <a:latin typeface="Arial"/>
              </a:rPr>
              <a:t> </a:t>
            </a:r>
            <a:r>
              <a:rPr sz="2850" b="1" dirty="0" err="1">
                <a:solidFill>
                  <a:srgbClr val="FFFFFF"/>
                </a:solidFill>
                <a:latin typeface="Arial"/>
              </a:rPr>
              <a:t>hình</a:t>
            </a:r>
            <a:r>
              <a:rPr sz="2850" b="1" dirty="0">
                <a:solidFill>
                  <a:srgbClr val="FFFFFF"/>
                </a:solidFill>
                <a:latin typeface="Arial"/>
              </a:rPr>
              <a:t> </a:t>
            </a:r>
            <a:r>
              <a:rPr sz="2850" b="1" dirty="0" err="1">
                <a:solidFill>
                  <a:srgbClr val="FFFFFF"/>
                </a:solidFill>
                <a:latin typeface="Arial"/>
              </a:rPr>
              <a:t>nón</a:t>
            </a:r>
            <a:endParaRPr sz="2850" b="1" dirty="0">
              <a:solidFill>
                <a:srgbClr val="FFFFFF"/>
              </a:solidFill>
              <a:latin typeface="Arial"/>
            </a:endParaRPr>
          </a:p>
        </p:txBody>
      </p:sp>
      <p:sp>
        <p:nvSpPr>
          <p:cNvPr id="118" name="SubTopic"/>
          <p:cNvSpPr/>
          <p:nvPr/>
        </p:nvSpPr>
        <p:spPr>
          <a:xfrm>
            <a:off x="8643259" y="3879608"/>
            <a:ext cx="5327825" cy="1502516"/>
          </a:xfrm>
          <a:custGeom>
            <a:avLst/>
            <a:gdLst>
              <a:gd name="rtt" fmla="*/ 20900 h 282467"/>
              <a:gd name="rtb" fmla="*/ 261567 h 282467"/>
            </a:gdLst>
            <a:ahLst/>
            <a:cxnLst/>
            <a:rect l="l" t="rtt" r="r" b="rtb"/>
            <a:pathLst>
              <a:path w="1573200" h="282467" stroke="0">
                <a:moveTo>
                  <a:pt x="0" y="0"/>
                </a:moveTo>
                <a:lnTo>
                  <a:pt x="1573200" y="0"/>
                </a:lnTo>
                <a:lnTo>
                  <a:pt x="1573200" y="282467"/>
                </a:lnTo>
                <a:lnTo>
                  <a:pt x="0" y="282467"/>
                </a:lnTo>
                <a:lnTo>
                  <a:pt x="0" y="0"/>
                </a:lnTo>
                <a:close/>
              </a:path>
              <a:path w="1573200" h="282467" fill="none">
                <a:moveTo>
                  <a:pt x="0" y="282467"/>
                </a:moveTo>
                <a:lnTo>
                  <a:pt x="1573200" y="282467"/>
                </a:lnTo>
              </a:path>
            </a:pathLst>
          </a:custGeom>
          <a:noFill/>
          <a:ln w="19050" cap="flat">
            <a:solidFill>
              <a:schemeClr val="accent1"/>
            </a:solidFill>
            <a:round/>
          </a:ln>
        </p:spPr>
        <p:txBody>
          <a:bodyPr wrap="square" lIns="0" tIns="0" rIns="0" bIns="0" rtlCol="0" anchor="ctr"/>
          <a:lstStyle/>
          <a:p>
            <a:pPr algn="l"/>
            <a:r>
              <a:rPr sz="2700" dirty="0">
                <a:solidFill>
                  <a:srgbClr val="FFFF00"/>
                </a:solidFill>
                <a:latin typeface="Arial"/>
              </a:rPr>
              <a:t>Quay tam </a:t>
            </a:r>
            <a:r>
              <a:rPr sz="2700" dirty="0" err="1">
                <a:solidFill>
                  <a:srgbClr val="FFFF00"/>
                </a:solidFill>
                <a:latin typeface="Arial"/>
              </a:rPr>
              <a:t>giác</a:t>
            </a:r>
            <a:r>
              <a:rPr sz="2700" dirty="0">
                <a:solidFill>
                  <a:srgbClr val="FFFF00"/>
                </a:solidFill>
                <a:latin typeface="Arial"/>
              </a:rPr>
              <a:t> AOC </a:t>
            </a:r>
            <a:r>
              <a:rPr sz="2700" dirty="0" err="1">
                <a:solidFill>
                  <a:srgbClr val="FFFF00"/>
                </a:solidFill>
                <a:latin typeface="Arial"/>
              </a:rPr>
              <a:t>vuông</a:t>
            </a:r>
            <a:r>
              <a:rPr sz="2700" dirty="0">
                <a:solidFill>
                  <a:srgbClr val="FFFF00"/>
                </a:solidFill>
                <a:latin typeface="Arial"/>
              </a:rPr>
              <a:t> </a:t>
            </a:r>
            <a:r>
              <a:rPr sz="2700" dirty="0" err="1">
                <a:solidFill>
                  <a:srgbClr val="FFFF00"/>
                </a:solidFill>
                <a:latin typeface="Arial"/>
              </a:rPr>
              <a:t>tại</a:t>
            </a:r>
            <a:r>
              <a:rPr sz="2700" dirty="0">
                <a:solidFill>
                  <a:srgbClr val="FFFF00"/>
                </a:solidFill>
                <a:latin typeface="Arial"/>
              </a:rPr>
              <a:t> O </a:t>
            </a:r>
            <a:r>
              <a:rPr sz="2700" dirty="0" err="1">
                <a:solidFill>
                  <a:srgbClr val="FFFF00"/>
                </a:solidFill>
                <a:latin typeface="Arial"/>
              </a:rPr>
              <a:t>quanh</a:t>
            </a:r>
            <a:r>
              <a:rPr sz="2700" dirty="0">
                <a:solidFill>
                  <a:srgbClr val="FFFF00"/>
                </a:solidFill>
                <a:latin typeface="Arial"/>
              </a:rPr>
              <a:t> </a:t>
            </a:r>
            <a:r>
              <a:rPr sz="2700" dirty="0" err="1">
                <a:solidFill>
                  <a:srgbClr val="FFFF00"/>
                </a:solidFill>
                <a:latin typeface="Arial"/>
              </a:rPr>
              <a:t>cạnh</a:t>
            </a:r>
            <a:r>
              <a:rPr sz="2700" dirty="0">
                <a:solidFill>
                  <a:srgbClr val="FFFF00"/>
                </a:solidFill>
                <a:latin typeface="Arial"/>
              </a:rPr>
              <a:t> </a:t>
            </a:r>
            <a:r>
              <a:rPr sz="2700" dirty="0" err="1">
                <a:solidFill>
                  <a:srgbClr val="FFFF00"/>
                </a:solidFill>
                <a:latin typeface="Arial"/>
              </a:rPr>
              <a:t>góc</a:t>
            </a:r>
            <a:r>
              <a:rPr sz="2700" dirty="0">
                <a:solidFill>
                  <a:srgbClr val="FFFF00"/>
                </a:solidFill>
                <a:latin typeface="Arial"/>
              </a:rPr>
              <a:t> </a:t>
            </a:r>
            <a:r>
              <a:rPr sz="2700" dirty="0" err="1">
                <a:solidFill>
                  <a:srgbClr val="FFFF00"/>
                </a:solidFill>
                <a:latin typeface="Arial"/>
              </a:rPr>
              <a:t>vuông</a:t>
            </a:r>
            <a:r>
              <a:rPr sz="2700" dirty="0">
                <a:solidFill>
                  <a:srgbClr val="FFFF00"/>
                </a:solidFill>
                <a:latin typeface="Arial"/>
              </a:rPr>
              <a:t> OA </a:t>
            </a:r>
            <a:r>
              <a:rPr sz="2700" dirty="0" err="1">
                <a:solidFill>
                  <a:srgbClr val="FFFF00"/>
                </a:solidFill>
                <a:latin typeface="Arial"/>
              </a:rPr>
              <a:t>cố</a:t>
            </a:r>
            <a:r>
              <a:rPr sz="2700" dirty="0">
                <a:solidFill>
                  <a:srgbClr val="FFFF00"/>
                </a:solidFill>
                <a:latin typeface="Arial"/>
              </a:rPr>
              <a:t> </a:t>
            </a:r>
            <a:r>
              <a:rPr sz="2700" dirty="0" err="1">
                <a:solidFill>
                  <a:srgbClr val="FFFF00"/>
                </a:solidFill>
                <a:latin typeface="Arial"/>
              </a:rPr>
              <a:t>định</a:t>
            </a:r>
            <a:r>
              <a:rPr sz="2700" dirty="0">
                <a:solidFill>
                  <a:srgbClr val="FFFF00"/>
                </a:solidFill>
                <a:latin typeface="Arial"/>
              </a:rPr>
              <a:t> </a:t>
            </a:r>
          </a:p>
        </p:txBody>
      </p:sp>
      <p:sp>
        <p:nvSpPr>
          <p:cNvPr id="120" name="MainTopic"/>
          <p:cNvSpPr/>
          <p:nvPr/>
        </p:nvSpPr>
        <p:spPr>
          <a:xfrm>
            <a:off x="5368079" y="6596735"/>
            <a:ext cx="2316900" cy="1411250"/>
          </a:xfrm>
          <a:custGeom>
            <a:avLst/>
            <a:gdLst>
              <a:gd name="rtl" fmla="*/ 81968 w 711136"/>
              <a:gd name="rtt" fmla="*/ 105412 h 345091"/>
              <a:gd name="rtr" fmla="*/ 636768 w 711136"/>
              <a:gd name="rtb" fmla="*/ 247279 h 345091"/>
            </a:gdLst>
            <a:ahLst/>
            <a:cxnLst/>
            <a:rect l="rtl" t="rtt" r="rtr" b="rtb"/>
            <a:pathLst>
              <a:path w="711136" h="345091">
                <a:moveTo>
                  <a:pt x="0" y="172546"/>
                </a:moveTo>
                <a:cubicBezTo>
                  <a:pt x="0" y="77251"/>
                  <a:pt x="159194" y="0"/>
                  <a:pt x="355568" y="0"/>
                </a:cubicBezTo>
                <a:cubicBezTo>
                  <a:pt x="551943" y="0"/>
                  <a:pt x="711136" y="77251"/>
                  <a:pt x="711136" y="172546"/>
                </a:cubicBezTo>
                <a:cubicBezTo>
                  <a:pt x="711136" y="267840"/>
                  <a:pt x="551943" y="345091"/>
                  <a:pt x="355568" y="345091"/>
                </a:cubicBezTo>
                <a:cubicBezTo>
                  <a:pt x="159194" y="345091"/>
                  <a:pt x="0" y="267840"/>
                  <a:pt x="0" y="172546"/>
                </a:cubicBezTo>
                <a:close/>
              </a:path>
            </a:pathLst>
          </a:custGeom>
          <a:solidFill>
            <a:srgbClr val="A284DC"/>
          </a:solidFill>
          <a:ln w="7600" cap="flat">
            <a:solidFill>
              <a:srgbClr val="A284DC"/>
            </a:solidFill>
            <a:round/>
          </a:ln>
        </p:spPr>
        <p:txBody>
          <a:bodyPr wrap="square" lIns="0" tIns="0" rIns="0" bIns="0" rtlCol="0" anchor="ctr"/>
          <a:lstStyle/>
          <a:p>
            <a:pPr algn="ctr"/>
            <a:r>
              <a:rPr sz="3000" b="1" dirty="0" err="1">
                <a:solidFill>
                  <a:srgbClr val="FFFFFF"/>
                </a:solidFill>
                <a:latin typeface="Arial"/>
              </a:rPr>
              <a:t>Diện</a:t>
            </a:r>
            <a:r>
              <a:rPr sz="3000" b="1" dirty="0">
                <a:solidFill>
                  <a:srgbClr val="FFFFFF"/>
                </a:solidFill>
                <a:latin typeface="Arial"/>
              </a:rPr>
              <a:t> </a:t>
            </a:r>
            <a:r>
              <a:rPr sz="3000" b="1" dirty="0" err="1">
                <a:solidFill>
                  <a:srgbClr val="FFFFFF"/>
                </a:solidFill>
                <a:latin typeface="Arial"/>
              </a:rPr>
              <a:t>tích</a:t>
            </a:r>
            <a:r>
              <a:rPr sz="3000" b="1" dirty="0">
                <a:solidFill>
                  <a:srgbClr val="FFFFFF"/>
                </a:solidFill>
                <a:latin typeface="Arial"/>
              </a:rPr>
              <a:t> </a:t>
            </a:r>
          </a:p>
        </p:txBody>
      </p:sp>
      <p:sp>
        <p:nvSpPr>
          <p:cNvPr id="138" name="MainTopic"/>
          <p:cNvSpPr/>
          <p:nvPr/>
        </p:nvSpPr>
        <p:spPr>
          <a:xfrm>
            <a:off x="5368079" y="8489606"/>
            <a:ext cx="2158286" cy="1453658"/>
          </a:xfrm>
          <a:custGeom>
            <a:avLst/>
            <a:gdLst>
              <a:gd name="rtl" fmla="*/ 81659 w 672518"/>
              <a:gd name="rtt" fmla="*/ 96723 h 327713"/>
              <a:gd name="rtr" fmla="*/ 598459 w 672518"/>
              <a:gd name="rtb" fmla="*/ 238590 h 327713"/>
            </a:gdLst>
            <a:ahLst/>
            <a:cxnLst/>
            <a:rect l="rtl" t="rtt" r="rtr" b="rtb"/>
            <a:pathLst>
              <a:path w="672518" h="327713">
                <a:moveTo>
                  <a:pt x="0" y="163856"/>
                </a:moveTo>
                <a:cubicBezTo>
                  <a:pt x="0" y="73361"/>
                  <a:pt x="150548" y="0"/>
                  <a:pt x="336259" y="0"/>
                </a:cubicBezTo>
                <a:cubicBezTo>
                  <a:pt x="521969" y="0"/>
                  <a:pt x="672518" y="73361"/>
                  <a:pt x="672518" y="163856"/>
                </a:cubicBezTo>
                <a:cubicBezTo>
                  <a:pt x="672518" y="254352"/>
                  <a:pt x="521969" y="327713"/>
                  <a:pt x="336259" y="327713"/>
                </a:cubicBezTo>
                <a:cubicBezTo>
                  <a:pt x="150548" y="327713"/>
                  <a:pt x="0" y="254352"/>
                  <a:pt x="0" y="163856"/>
                </a:cubicBezTo>
                <a:close/>
              </a:path>
            </a:pathLst>
          </a:custGeom>
          <a:solidFill>
            <a:srgbClr val="F68AC8"/>
          </a:solidFill>
          <a:ln w="7600" cap="flat">
            <a:solidFill>
              <a:srgbClr val="F68AC8"/>
            </a:solidFill>
            <a:round/>
          </a:ln>
        </p:spPr>
        <p:txBody>
          <a:bodyPr wrap="square" lIns="0" tIns="0" rIns="0" bIns="0" rtlCol="0" anchor="ctr"/>
          <a:lstStyle/>
          <a:p>
            <a:pPr algn="ctr"/>
            <a:r>
              <a:rPr sz="3000" b="1" dirty="0" err="1">
                <a:solidFill>
                  <a:srgbClr val="FFFFFF"/>
                </a:solidFill>
                <a:latin typeface="Arial"/>
              </a:rPr>
              <a:t>Thể</a:t>
            </a:r>
            <a:r>
              <a:rPr sz="3000" b="1" dirty="0">
                <a:solidFill>
                  <a:srgbClr val="FFFFFF"/>
                </a:solidFill>
                <a:latin typeface="Arial"/>
              </a:rPr>
              <a:t> </a:t>
            </a:r>
            <a:r>
              <a:rPr sz="3000" b="1" dirty="0" err="1">
                <a:solidFill>
                  <a:srgbClr val="FFFFFF"/>
                </a:solidFill>
                <a:latin typeface="Arial"/>
              </a:rPr>
              <a:t>tích</a:t>
            </a:r>
            <a:r>
              <a:rPr sz="3000" b="1" dirty="0">
                <a:solidFill>
                  <a:srgbClr val="FFFFFF"/>
                </a:solidFill>
                <a:latin typeface="Arial"/>
              </a:rPr>
              <a:t> </a:t>
            </a:r>
          </a:p>
        </p:txBody>
      </p:sp>
      <mc:AlternateContent xmlns:mc="http://schemas.openxmlformats.org/markup-compatibility/2006">
        <mc:Choice xmlns:a14="http://schemas.microsoft.com/office/drawing/2010/main" Requires="a14">
          <p:sp>
            <p:nvSpPr>
              <p:cNvPr id="2" name="Rectangle 1"/>
              <p:cNvSpPr/>
              <p:nvPr/>
            </p:nvSpPr>
            <p:spPr>
              <a:xfrm>
                <a:off x="8004720" y="6389273"/>
                <a:ext cx="2390334" cy="6961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i="1">
                              <a:solidFill>
                                <a:srgbClr val="FFFF00"/>
                              </a:solidFill>
                              <a:latin typeface="Cambria Math" panose="02040503050406030204" pitchFamily="18" charset="0"/>
                            </a:rPr>
                            <m:t>𝑺</m:t>
                          </m:r>
                        </m:e>
                        <m:sub>
                          <m:r>
                            <a:rPr lang="en-US" sz="3600" b="1" i="1">
                              <a:solidFill>
                                <a:srgbClr val="FFFF00"/>
                              </a:solidFill>
                              <a:latin typeface="Cambria Math" panose="02040503050406030204" pitchFamily="18" charset="0"/>
                            </a:rPr>
                            <m:t>𝒙𝒒</m:t>
                          </m:r>
                        </m:sub>
                      </m:sSub>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r>
                        <a:rPr lang="en-US" sz="3600" b="1" i="1">
                          <a:solidFill>
                            <a:srgbClr val="FFFF00"/>
                          </a:solidFill>
                          <a:latin typeface="Cambria Math" panose="02040503050406030204" pitchFamily="18" charset="0"/>
                        </a:rPr>
                        <m:t>𝒓</m:t>
                      </m:r>
                      <m:r>
                        <a:rPr lang="en-US" sz="3600" b="1">
                          <a:solidFill>
                            <a:srgbClr val="FFFF00"/>
                          </a:solidFill>
                          <a:latin typeface="Cambria Math" panose="02040503050406030204" pitchFamily="18" charset="0"/>
                        </a:rPr>
                        <m:t>𝓵</m:t>
                      </m:r>
                    </m:oMath>
                  </m:oMathPara>
                </a14:m>
                <a:endParaRPr lang="en-US" sz="3600" b="1" dirty="0">
                  <a:solidFill>
                    <a:srgbClr val="FFFF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8004720" y="6389273"/>
                <a:ext cx="2390334" cy="69615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848856" y="7751118"/>
                <a:ext cx="3634585" cy="72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i="1">
                              <a:solidFill>
                                <a:srgbClr val="FFFF00"/>
                              </a:solidFill>
                              <a:latin typeface="Cambria Math" panose="02040503050406030204" pitchFamily="18" charset="0"/>
                            </a:rPr>
                            <m:t>𝑺</m:t>
                          </m:r>
                        </m:e>
                        <m:sub>
                          <m:r>
                            <a:rPr lang="en-US" sz="3600" b="1" i="1">
                              <a:solidFill>
                                <a:srgbClr val="FFFF00"/>
                              </a:solidFill>
                              <a:latin typeface="Cambria Math" panose="02040503050406030204" pitchFamily="18" charset="0"/>
                            </a:rPr>
                            <m:t>𝒕𝒑</m:t>
                          </m:r>
                        </m:sub>
                      </m:sSub>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r>
                        <a:rPr lang="en-US" sz="3600" b="1" i="1">
                          <a:solidFill>
                            <a:srgbClr val="FFFF00"/>
                          </a:solidFill>
                          <a:latin typeface="Cambria Math" panose="02040503050406030204" pitchFamily="18" charset="0"/>
                        </a:rPr>
                        <m:t>𝒓</m:t>
                      </m:r>
                      <m:r>
                        <a:rPr lang="en-US" sz="3600" b="1">
                          <a:solidFill>
                            <a:srgbClr val="FFFF00"/>
                          </a:solidFill>
                          <a:latin typeface="Cambria Math" panose="02040503050406030204" pitchFamily="18" charset="0"/>
                        </a:rPr>
                        <m:t>𝓵</m:t>
                      </m:r>
                      <m:r>
                        <a:rPr lang="en-US" sz="3600" b="1">
                          <a:solidFill>
                            <a:srgbClr val="FFFF00"/>
                          </a:solidFill>
                          <a:latin typeface="Cambria Math" panose="02040503050406030204" pitchFamily="18" charset="0"/>
                        </a:rPr>
                        <m:t>+</m:t>
                      </m:r>
                      <m:r>
                        <a:rPr lang="en-US" sz="3600" b="1" i="1">
                          <a:solidFill>
                            <a:srgbClr val="FFFF00"/>
                          </a:solidFill>
                          <a:latin typeface="Cambria Math" panose="02040503050406030204" pitchFamily="18" charset="0"/>
                        </a:rPr>
                        <m:t>𝝅</m:t>
                      </m:r>
                      <m:sSup>
                        <m:sSupPr>
                          <m:ctrlPr>
                            <a:rPr lang="en-US" sz="3600" b="1" i="1">
                              <a:solidFill>
                                <a:srgbClr val="FFFF00"/>
                              </a:solidFill>
                              <a:latin typeface="Cambria Math" panose="02040503050406030204" pitchFamily="18" charset="0"/>
                            </a:rPr>
                          </m:ctrlPr>
                        </m:sSupPr>
                        <m:e>
                          <m:r>
                            <m:rPr>
                              <m:nor/>
                            </m:rPr>
                            <a:rPr lang="en-US" sz="3600" b="1" i="1">
                              <a:solidFill>
                                <a:srgbClr val="FFFF00"/>
                              </a:solidFill>
                              <a:latin typeface="Cambria Math" panose="02040503050406030204" pitchFamily="18" charset="0"/>
                            </a:rPr>
                            <m:t>r</m:t>
                          </m:r>
                        </m:e>
                        <m:sup>
                          <m:r>
                            <a:rPr lang="en-US" sz="3600" b="1">
                              <a:solidFill>
                                <a:srgbClr val="FFFF00"/>
                              </a:solidFill>
                              <a:latin typeface="Cambria Math" panose="02040503050406030204" pitchFamily="18" charset="0"/>
                            </a:rPr>
                            <m:t>𝟐</m:t>
                          </m:r>
                        </m:sup>
                      </m:sSup>
                    </m:oMath>
                  </m:oMathPara>
                </a14:m>
                <a:endParaRPr lang="en-US" sz="3600" b="1" dirty="0">
                  <a:solidFill>
                    <a:srgbClr val="FFFF00"/>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7848856" y="7751118"/>
                <a:ext cx="3634585" cy="7212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7598602" y="8886598"/>
                <a:ext cx="5333190"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a:solidFill>
                                <a:srgbClr val="FFFF00"/>
                              </a:solidFill>
                              <a:latin typeface="Cambria Math" panose="02040503050406030204" pitchFamily="18" charset="0"/>
                            </a:rPr>
                          </m:ctrlPr>
                        </m:sSubPr>
                        <m:e>
                          <m:r>
                            <a:rPr lang="en-US" sz="3600" b="1">
                              <a:solidFill>
                                <a:srgbClr val="FFFF00"/>
                              </a:solidFill>
                              <a:latin typeface="Cambria Math" panose="02040503050406030204" pitchFamily="18" charset="0"/>
                            </a:rPr>
                            <m:t>𝐕</m:t>
                          </m:r>
                        </m:e>
                        <m:sub>
                          <m:r>
                            <a:rPr lang="vi-VN" sz="3600" b="1">
                              <a:solidFill>
                                <a:srgbClr val="FFFF00"/>
                              </a:solidFill>
                              <a:latin typeface="Cambria Math" panose="02040503050406030204" pitchFamily="18" charset="0"/>
                            </a:rPr>
                            <m:t>𝐧</m:t>
                          </m:r>
                          <m:r>
                            <a:rPr lang="vi-VN" sz="3600" b="1">
                              <a:solidFill>
                                <a:srgbClr val="FFFF00"/>
                              </a:solidFill>
                              <a:latin typeface="Cambria Math" panose="02040503050406030204" pitchFamily="18" charset="0"/>
                            </a:rPr>
                            <m:t>ó</m:t>
                          </m:r>
                          <m:r>
                            <a:rPr lang="vi-VN" sz="3600" b="1">
                              <a:solidFill>
                                <a:srgbClr val="FFFF00"/>
                              </a:solidFill>
                              <a:latin typeface="Cambria Math" panose="02040503050406030204" pitchFamily="18" charset="0"/>
                            </a:rPr>
                            <m:t>𝐧</m:t>
                          </m:r>
                        </m:sub>
                      </m:sSub>
                      <m:r>
                        <a:rPr lang="en-US" sz="3600" b="1">
                          <a:solidFill>
                            <a:srgbClr val="FFFF00"/>
                          </a:solidFill>
                          <a:latin typeface="Cambria Math" panose="02040503050406030204" pitchFamily="18" charset="0"/>
                        </a:rPr>
                        <m:t>=</m:t>
                      </m:r>
                      <m:f>
                        <m:fPr>
                          <m:ctrlPr>
                            <a:rPr lang="en-US" sz="3600" b="1" i="1">
                              <a:solidFill>
                                <a:srgbClr val="FFFF00"/>
                              </a:solidFill>
                              <a:latin typeface="Cambria Math" panose="02040503050406030204" pitchFamily="18" charset="0"/>
                            </a:rPr>
                          </m:ctrlPr>
                        </m:fPr>
                        <m:num>
                          <m:r>
                            <a:rPr lang="en-US" sz="3600" b="1">
                              <a:solidFill>
                                <a:srgbClr val="FFFF00"/>
                              </a:solidFill>
                              <a:latin typeface="Cambria Math" panose="02040503050406030204" pitchFamily="18" charset="0"/>
                            </a:rPr>
                            <m:t>𝟏</m:t>
                          </m:r>
                        </m:num>
                        <m:den>
                          <m:r>
                            <a:rPr lang="en-US" sz="3600" b="1">
                              <a:solidFill>
                                <a:srgbClr val="FFFF00"/>
                              </a:solidFill>
                              <a:latin typeface="Cambria Math" panose="02040503050406030204" pitchFamily="18" charset="0"/>
                            </a:rPr>
                            <m:t>𝟑</m:t>
                          </m:r>
                        </m:den>
                      </m:f>
                      <m:r>
                        <a:rPr lang="en-US" sz="3600" b="1">
                          <a:solidFill>
                            <a:srgbClr val="FFFF00"/>
                          </a:solidFill>
                          <a:latin typeface="Cambria Math" panose="02040503050406030204" pitchFamily="18" charset="0"/>
                        </a:rPr>
                        <m:t>𝛑</m:t>
                      </m:r>
                      <m:sSup>
                        <m:sSupPr>
                          <m:ctrlPr>
                            <a:rPr lang="en-US" sz="3600" b="1" i="1">
                              <a:solidFill>
                                <a:srgbClr val="FFFF00"/>
                              </a:solidFill>
                              <a:latin typeface="Cambria Math" panose="02040503050406030204" pitchFamily="18" charset="0"/>
                            </a:rPr>
                          </m:ctrlPr>
                        </m:sSupPr>
                        <m:e>
                          <m:r>
                            <m:rPr>
                              <m:nor/>
                            </m:rPr>
                            <a:rPr lang="en-US" sz="3600" b="1">
                              <a:solidFill>
                                <a:srgbClr val="FFFF00"/>
                              </a:solidFill>
                              <a:latin typeface="Cambria Math" panose="02040503050406030204" pitchFamily="18" charset="0"/>
                            </a:rPr>
                            <m:t>r</m:t>
                          </m:r>
                        </m:e>
                        <m:sup>
                          <m:r>
                            <a:rPr lang="en-US" sz="3600" b="1">
                              <a:solidFill>
                                <a:srgbClr val="FFFF00"/>
                              </a:solidFill>
                              <a:latin typeface="Cambria Math" panose="02040503050406030204" pitchFamily="18" charset="0"/>
                            </a:rPr>
                            <m:t>𝟐</m:t>
                          </m:r>
                        </m:sup>
                      </m:sSup>
                      <m:r>
                        <a:rPr lang="en-US" sz="3600" b="1">
                          <a:solidFill>
                            <a:srgbClr val="FFFF00"/>
                          </a:solidFill>
                          <a:latin typeface="Cambria Math" panose="02040503050406030204" pitchFamily="18" charset="0"/>
                        </a:rPr>
                        <m:t>𝐡</m:t>
                      </m:r>
                      <m:r>
                        <a:rPr lang="en-US" sz="3600" b="1">
                          <a:solidFill>
                            <a:srgbClr val="FFFF00"/>
                          </a:solidFill>
                          <a:latin typeface="Cambria Math" panose="02040503050406030204" pitchFamily="18" charset="0"/>
                        </a:rPr>
                        <m:t>=</m:t>
                      </m:r>
                      <m:f>
                        <m:fPr>
                          <m:ctrlPr>
                            <a:rPr lang="en-US" sz="3600" b="1" i="1">
                              <a:solidFill>
                                <a:srgbClr val="FFFF00"/>
                              </a:solidFill>
                              <a:latin typeface="Cambria Math" panose="02040503050406030204" pitchFamily="18" charset="0"/>
                            </a:rPr>
                          </m:ctrlPr>
                        </m:fPr>
                        <m:num>
                          <m:r>
                            <a:rPr lang="vi-VN" sz="3600" b="1" i="1">
                              <a:solidFill>
                                <a:srgbClr val="FFFF00"/>
                              </a:solidFill>
                              <a:latin typeface="Cambria Math" panose="02040503050406030204" pitchFamily="18" charset="0"/>
                            </a:rPr>
                            <m:t>𝟏</m:t>
                          </m:r>
                        </m:num>
                        <m:den>
                          <m:r>
                            <a:rPr lang="vi-VN" sz="3600" b="1" i="1">
                              <a:solidFill>
                                <a:srgbClr val="FFFF00"/>
                              </a:solidFill>
                              <a:latin typeface="Cambria Math" panose="02040503050406030204" pitchFamily="18" charset="0"/>
                            </a:rPr>
                            <m:t>𝟑</m:t>
                          </m:r>
                        </m:den>
                      </m:f>
                      <m:sSub>
                        <m:sSubPr>
                          <m:ctrlPr>
                            <a:rPr lang="en-US" sz="3600" b="1" i="1">
                              <a:solidFill>
                                <a:srgbClr val="FFFF00"/>
                              </a:solidFill>
                              <a:latin typeface="Cambria Math" panose="02040503050406030204" pitchFamily="18" charset="0"/>
                            </a:rPr>
                          </m:ctrlPr>
                        </m:sSubPr>
                        <m:e>
                          <m:r>
                            <a:rPr lang="en-US" sz="3600" b="1">
                              <a:solidFill>
                                <a:srgbClr val="FFFF00"/>
                              </a:solidFill>
                              <a:latin typeface="Cambria Math" panose="02040503050406030204" pitchFamily="18" charset="0"/>
                            </a:rPr>
                            <m:t>𝐒</m:t>
                          </m:r>
                        </m:e>
                        <m:sub>
                          <m:r>
                            <a:rPr lang="vi-VN" sz="3600" b="1">
                              <a:solidFill>
                                <a:srgbClr val="FFFF00"/>
                              </a:solidFill>
                              <a:latin typeface="Cambria Math" panose="02040503050406030204" pitchFamily="18" charset="0"/>
                            </a:rPr>
                            <m:t>đá</m:t>
                          </m:r>
                          <m:r>
                            <a:rPr lang="vi-VN" sz="3600" b="1">
                              <a:solidFill>
                                <a:srgbClr val="FFFF00"/>
                              </a:solidFill>
                              <a:latin typeface="Cambria Math" panose="02040503050406030204" pitchFamily="18" charset="0"/>
                            </a:rPr>
                            <m:t>𝐲</m:t>
                          </m:r>
                        </m:sub>
                      </m:sSub>
                      <m:r>
                        <a:rPr lang="en-US" sz="3600" b="1">
                          <a:solidFill>
                            <a:srgbClr val="FFFF00"/>
                          </a:solidFill>
                          <a:latin typeface="Cambria Math" panose="02040503050406030204" pitchFamily="18" charset="0"/>
                        </a:rPr>
                        <m:t>.</m:t>
                      </m:r>
                      <m:r>
                        <a:rPr lang="en-US" sz="3600" b="1">
                          <a:solidFill>
                            <a:srgbClr val="FFFF00"/>
                          </a:solidFill>
                          <a:latin typeface="Cambria Math" panose="02040503050406030204" pitchFamily="18" charset="0"/>
                        </a:rPr>
                        <m:t>𝐡</m:t>
                      </m:r>
                    </m:oMath>
                  </m:oMathPara>
                </a14:m>
                <a:endParaRPr lang="en-US" sz="3600" b="1" dirty="0">
                  <a:solidFill>
                    <a:srgbClr val="FFFF00"/>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7598602" y="8886598"/>
                <a:ext cx="5333190" cy="11330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0320761" y="6045932"/>
                <a:ext cx="2309735" cy="11473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a:solidFill>
                            <a:srgbClr val="FFFF00"/>
                          </a:solidFill>
                          <a:latin typeface="Cambria Math" panose="02040503050406030204" pitchFamily="18" charset="0"/>
                        </a:rPr>
                        <m:t>⇒</m:t>
                      </m:r>
                      <m:r>
                        <a:rPr lang="en-US" sz="3600">
                          <a:solidFill>
                            <a:srgbClr val="FFFF00"/>
                          </a:solidFill>
                          <a:latin typeface="Cambria Math" panose="02040503050406030204" pitchFamily="18" charset="0"/>
                        </a:rPr>
                        <m:t>𝓁</m:t>
                      </m:r>
                      <m:r>
                        <a:rPr lang="en-US" sz="3600">
                          <a:solidFill>
                            <a:srgbClr val="FFFF00"/>
                          </a:solidFill>
                          <a:latin typeface="Cambria Math" panose="02040503050406030204" pitchFamily="18" charset="0"/>
                        </a:rPr>
                        <m:t>=</m:t>
                      </m:r>
                      <m:f>
                        <m:fPr>
                          <m:ctrlPr>
                            <a:rPr lang="en-US" sz="3600" i="1">
                              <a:solidFill>
                                <a:srgbClr val="FFFF00"/>
                              </a:solidFill>
                              <a:latin typeface="Cambria Math" panose="02040503050406030204" pitchFamily="18" charset="0"/>
                            </a:rPr>
                          </m:ctrlPr>
                        </m:fPr>
                        <m:num>
                          <m:sSub>
                            <m:sSubPr>
                              <m:ctrlPr>
                                <a:rPr lang="en-US" sz="3600" i="1">
                                  <a:solidFill>
                                    <a:srgbClr val="FFFF00"/>
                                  </a:solidFill>
                                  <a:latin typeface="Cambria Math" panose="02040503050406030204" pitchFamily="18" charset="0"/>
                                </a:rPr>
                              </m:ctrlPr>
                            </m:sSubPr>
                            <m:e>
                              <m:r>
                                <a:rPr lang="en-US" sz="3600" i="1">
                                  <a:solidFill>
                                    <a:srgbClr val="FFFF00"/>
                                  </a:solidFill>
                                  <a:latin typeface="Cambria Math" panose="02040503050406030204" pitchFamily="18" charset="0"/>
                                </a:rPr>
                                <m:t>𝑆</m:t>
                              </m:r>
                            </m:e>
                            <m:sub>
                              <m:r>
                                <a:rPr lang="en-US" sz="3600" i="1">
                                  <a:solidFill>
                                    <a:srgbClr val="FFFF00"/>
                                  </a:solidFill>
                                  <a:latin typeface="Cambria Math" panose="02040503050406030204" pitchFamily="18" charset="0"/>
                                </a:rPr>
                                <m:t>𝑥𝑞</m:t>
                              </m:r>
                            </m:sub>
                          </m:sSub>
                        </m:num>
                        <m:den>
                          <m:r>
                            <a:rPr lang="en-US" sz="3600" i="1">
                              <a:solidFill>
                                <a:srgbClr val="FFFF00"/>
                              </a:solidFill>
                              <a:latin typeface="Cambria Math" panose="02040503050406030204" pitchFamily="18" charset="0"/>
                            </a:rPr>
                            <m:t>𝜋</m:t>
                          </m:r>
                          <m:r>
                            <a:rPr lang="en-US" sz="3600" i="1">
                              <a:solidFill>
                                <a:srgbClr val="FFFF00"/>
                              </a:solidFill>
                              <a:latin typeface="Cambria Math" panose="02040503050406030204" pitchFamily="18" charset="0"/>
                            </a:rPr>
                            <m:t>𝑟</m:t>
                          </m:r>
                        </m:den>
                      </m:f>
                    </m:oMath>
                  </m:oMathPara>
                </a14:m>
                <a:endParaRPr lang="en-US" sz="3600" dirty="0">
                  <a:solidFill>
                    <a:srgbClr val="FFFF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10320761" y="6045932"/>
                <a:ext cx="2309735" cy="1147302"/>
              </a:xfrm>
              <a:prstGeom prst="rect">
                <a:avLst/>
              </a:prstGeom>
              <a:blipFill>
                <a:blip r:embed="rId5"/>
                <a:stretch>
                  <a:fillRect/>
                </a:stretch>
              </a:blipFill>
            </p:spPr>
            <p:txBody>
              <a:bodyPr/>
              <a:lstStyle/>
              <a:p>
                <a:r>
                  <a:rPr lang="en-US">
                    <a:noFill/>
                  </a:rPr>
                  <a:t> </a:t>
                </a:r>
              </a:p>
            </p:txBody>
          </p:sp>
        </mc:Fallback>
      </mc:AlternateContent>
      <p:grpSp>
        <p:nvGrpSpPr>
          <p:cNvPr id="71" name="Group 70"/>
          <p:cNvGrpSpPr/>
          <p:nvPr/>
        </p:nvGrpSpPr>
        <p:grpSpPr>
          <a:xfrm>
            <a:off x="800413" y="0"/>
            <a:ext cx="3355184" cy="3561941"/>
            <a:chOff x="8334243" y="1367038"/>
            <a:chExt cx="2236789" cy="2374627"/>
          </a:xfrm>
        </p:grpSpPr>
        <p:sp>
          <p:nvSpPr>
            <p:cNvPr id="72" name="TextBox 6"/>
            <p:cNvSpPr txBox="1">
              <a:spLocks noChangeArrowheads="1"/>
            </p:cNvSpPr>
            <p:nvPr/>
          </p:nvSpPr>
          <p:spPr bwMode="auto">
            <a:xfrm>
              <a:off x="9479625" y="2350536"/>
              <a:ext cx="277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h</a:t>
              </a:r>
              <a:endParaRPr lang="en-US" altLang="en-US" sz="3600" dirty="0">
                <a:solidFill>
                  <a:srgbClr val="FFFF00"/>
                </a:solidFill>
              </a:endParaRPr>
            </a:p>
          </p:txBody>
        </p:sp>
        <p:sp>
          <p:nvSpPr>
            <p:cNvPr id="73" name="TextBox 7"/>
            <p:cNvSpPr txBox="1">
              <a:spLocks noChangeArrowheads="1"/>
            </p:cNvSpPr>
            <p:nvPr/>
          </p:nvSpPr>
          <p:spPr bwMode="auto">
            <a:xfrm>
              <a:off x="9174345" y="3067027"/>
              <a:ext cx="277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600" dirty="0">
                  <a:solidFill>
                    <a:srgbClr val="FFFF00"/>
                  </a:solidFill>
                </a:rPr>
                <a:t>r</a:t>
              </a:r>
              <a:endParaRPr lang="en-US" altLang="en-US" sz="3600" dirty="0">
                <a:solidFill>
                  <a:srgbClr val="FFFF00"/>
                </a:solidFill>
              </a:endParaRPr>
            </a:p>
          </p:txBody>
        </p:sp>
        <p:grpSp>
          <p:nvGrpSpPr>
            <p:cNvPr id="74" name="Group 42"/>
            <p:cNvGrpSpPr>
              <a:grpSpLocks/>
            </p:cNvGrpSpPr>
            <p:nvPr/>
          </p:nvGrpSpPr>
          <p:grpSpPr bwMode="auto">
            <a:xfrm>
              <a:off x="8337419" y="3395590"/>
              <a:ext cx="2225675" cy="346075"/>
              <a:chOff x="3732" y="2064"/>
              <a:chExt cx="1402" cy="218"/>
            </a:xfrm>
          </p:grpSpPr>
          <p:sp>
            <p:nvSpPr>
              <p:cNvPr id="95" name="Freeform 40"/>
              <p:cNvSpPr>
                <a:spLocks/>
              </p:cNvSpPr>
              <p:nvPr/>
            </p:nvSpPr>
            <p:spPr bwMode="auto">
              <a:xfrm>
                <a:off x="3742" y="2070"/>
                <a:ext cx="1392" cy="212"/>
              </a:xfrm>
              <a:custGeom>
                <a:avLst/>
                <a:gdLst>
                  <a:gd name="T0" fmla="*/ 18 w 1392"/>
                  <a:gd name="T1" fmla="*/ 53 h 212"/>
                  <a:gd name="T2" fmla="*/ 43 w 1392"/>
                  <a:gd name="T3" fmla="*/ 77 h 212"/>
                  <a:gd name="T4" fmla="*/ 68 w 1392"/>
                  <a:gd name="T5" fmla="*/ 95 h 212"/>
                  <a:gd name="T6" fmla="*/ 93 w 1392"/>
                  <a:gd name="T7" fmla="*/ 109 h 212"/>
                  <a:gd name="T8" fmla="*/ 118 w 1392"/>
                  <a:gd name="T9" fmla="*/ 121 h 212"/>
                  <a:gd name="T10" fmla="*/ 143 w 1392"/>
                  <a:gd name="T11" fmla="*/ 131 h 212"/>
                  <a:gd name="T12" fmla="*/ 168 w 1392"/>
                  <a:gd name="T13" fmla="*/ 141 h 212"/>
                  <a:gd name="T14" fmla="*/ 193 w 1392"/>
                  <a:gd name="T15" fmla="*/ 149 h 212"/>
                  <a:gd name="T16" fmla="*/ 224 w 1392"/>
                  <a:gd name="T17" fmla="*/ 158 h 212"/>
                  <a:gd name="T18" fmla="*/ 249 w 1392"/>
                  <a:gd name="T19" fmla="*/ 164 h 212"/>
                  <a:gd name="T20" fmla="*/ 273 w 1392"/>
                  <a:gd name="T21" fmla="*/ 170 h 212"/>
                  <a:gd name="T22" fmla="*/ 298 w 1392"/>
                  <a:gd name="T23" fmla="*/ 176 h 212"/>
                  <a:gd name="T24" fmla="*/ 323 w 1392"/>
                  <a:gd name="T25" fmla="*/ 181 h 212"/>
                  <a:gd name="T26" fmla="*/ 348 w 1392"/>
                  <a:gd name="T27" fmla="*/ 185 h 212"/>
                  <a:gd name="T28" fmla="*/ 373 w 1392"/>
                  <a:gd name="T29" fmla="*/ 189 h 212"/>
                  <a:gd name="T30" fmla="*/ 398 w 1392"/>
                  <a:gd name="T31" fmla="*/ 193 h 212"/>
                  <a:gd name="T32" fmla="*/ 423 w 1392"/>
                  <a:gd name="T33" fmla="*/ 196 h 212"/>
                  <a:gd name="T34" fmla="*/ 448 w 1392"/>
                  <a:gd name="T35" fmla="*/ 199 h 212"/>
                  <a:gd name="T36" fmla="*/ 472 w 1392"/>
                  <a:gd name="T37" fmla="*/ 202 h 212"/>
                  <a:gd name="T38" fmla="*/ 503 w 1392"/>
                  <a:gd name="T39" fmla="*/ 205 h 212"/>
                  <a:gd name="T40" fmla="*/ 528 w 1392"/>
                  <a:gd name="T41" fmla="*/ 206 h 212"/>
                  <a:gd name="T42" fmla="*/ 553 w 1392"/>
                  <a:gd name="T43" fmla="*/ 208 h 212"/>
                  <a:gd name="T44" fmla="*/ 578 w 1392"/>
                  <a:gd name="T45" fmla="*/ 209 h 212"/>
                  <a:gd name="T46" fmla="*/ 603 w 1392"/>
                  <a:gd name="T47" fmla="*/ 211 h 212"/>
                  <a:gd name="T48" fmla="*/ 628 w 1392"/>
                  <a:gd name="T49" fmla="*/ 211 h 212"/>
                  <a:gd name="T50" fmla="*/ 653 w 1392"/>
                  <a:gd name="T51" fmla="*/ 212 h 212"/>
                  <a:gd name="T52" fmla="*/ 684 w 1392"/>
                  <a:gd name="T53" fmla="*/ 212 h 212"/>
                  <a:gd name="T54" fmla="*/ 709 w 1392"/>
                  <a:gd name="T55" fmla="*/ 212 h 212"/>
                  <a:gd name="T56" fmla="*/ 733 w 1392"/>
                  <a:gd name="T57" fmla="*/ 212 h 212"/>
                  <a:gd name="T58" fmla="*/ 758 w 1392"/>
                  <a:gd name="T59" fmla="*/ 211 h 212"/>
                  <a:gd name="T60" fmla="*/ 789 w 1392"/>
                  <a:gd name="T61" fmla="*/ 210 h 212"/>
                  <a:gd name="T62" fmla="*/ 814 w 1392"/>
                  <a:gd name="T63" fmla="*/ 209 h 212"/>
                  <a:gd name="T64" fmla="*/ 839 w 1392"/>
                  <a:gd name="T65" fmla="*/ 207 h 212"/>
                  <a:gd name="T66" fmla="*/ 870 w 1392"/>
                  <a:gd name="T67" fmla="*/ 205 h 212"/>
                  <a:gd name="T68" fmla="*/ 895 w 1392"/>
                  <a:gd name="T69" fmla="*/ 203 h 212"/>
                  <a:gd name="T70" fmla="*/ 920 w 1392"/>
                  <a:gd name="T71" fmla="*/ 200 h 212"/>
                  <a:gd name="T72" fmla="*/ 945 w 1392"/>
                  <a:gd name="T73" fmla="*/ 198 h 212"/>
                  <a:gd name="T74" fmla="*/ 969 w 1392"/>
                  <a:gd name="T75" fmla="*/ 195 h 212"/>
                  <a:gd name="T76" fmla="*/ 994 w 1392"/>
                  <a:gd name="T77" fmla="*/ 191 h 212"/>
                  <a:gd name="T78" fmla="*/ 1019 w 1392"/>
                  <a:gd name="T79" fmla="*/ 187 h 212"/>
                  <a:gd name="T80" fmla="*/ 1044 w 1392"/>
                  <a:gd name="T81" fmla="*/ 183 h 212"/>
                  <a:gd name="T82" fmla="*/ 1069 w 1392"/>
                  <a:gd name="T83" fmla="*/ 179 h 212"/>
                  <a:gd name="T84" fmla="*/ 1094 w 1392"/>
                  <a:gd name="T85" fmla="*/ 173 h 212"/>
                  <a:gd name="T86" fmla="*/ 1119 w 1392"/>
                  <a:gd name="T87" fmla="*/ 168 h 212"/>
                  <a:gd name="T88" fmla="*/ 1143 w 1392"/>
                  <a:gd name="T89" fmla="*/ 162 h 212"/>
                  <a:gd name="T90" fmla="*/ 1168 w 1392"/>
                  <a:gd name="T91" fmla="*/ 155 h 212"/>
                  <a:gd name="T92" fmla="*/ 1193 w 1392"/>
                  <a:gd name="T93" fmla="*/ 148 h 212"/>
                  <a:gd name="T94" fmla="*/ 1218 w 1392"/>
                  <a:gd name="T95" fmla="*/ 140 h 212"/>
                  <a:gd name="T96" fmla="*/ 1243 w 1392"/>
                  <a:gd name="T97" fmla="*/ 131 h 212"/>
                  <a:gd name="T98" fmla="*/ 1268 w 1392"/>
                  <a:gd name="T99" fmla="*/ 120 h 212"/>
                  <a:gd name="T100" fmla="*/ 1292 w 1392"/>
                  <a:gd name="T101" fmla="*/ 109 h 212"/>
                  <a:gd name="T102" fmla="*/ 1317 w 1392"/>
                  <a:gd name="T103" fmla="*/ 95 h 212"/>
                  <a:gd name="T104" fmla="*/ 1348 w 1392"/>
                  <a:gd name="T105" fmla="*/ 74 h 212"/>
                  <a:gd name="T106" fmla="*/ 1373 w 1392"/>
                  <a:gd name="T107" fmla="*/ 49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92" h="212">
                    <a:moveTo>
                      <a:pt x="0" y="4"/>
                    </a:moveTo>
                    <a:lnTo>
                      <a:pt x="6" y="32"/>
                    </a:lnTo>
                    <a:lnTo>
                      <a:pt x="12" y="44"/>
                    </a:lnTo>
                    <a:lnTo>
                      <a:pt x="18" y="53"/>
                    </a:lnTo>
                    <a:lnTo>
                      <a:pt x="25" y="60"/>
                    </a:lnTo>
                    <a:lnTo>
                      <a:pt x="31" y="66"/>
                    </a:lnTo>
                    <a:lnTo>
                      <a:pt x="37" y="72"/>
                    </a:lnTo>
                    <a:lnTo>
                      <a:pt x="43" y="77"/>
                    </a:lnTo>
                    <a:lnTo>
                      <a:pt x="50" y="82"/>
                    </a:lnTo>
                    <a:lnTo>
                      <a:pt x="56" y="87"/>
                    </a:lnTo>
                    <a:lnTo>
                      <a:pt x="62" y="91"/>
                    </a:lnTo>
                    <a:lnTo>
                      <a:pt x="68" y="95"/>
                    </a:lnTo>
                    <a:lnTo>
                      <a:pt x="74" y="99"/>
                    </a:lnTo>
                    <a:lnTo>
                      <a:pt x="81" y="102"/>
                    </a:lnTo>
                    <a:lnTo>
                      <a:pt x="87" y="106"/>
                    </a:lnTo>
                    <a:lnTo>
                      <a:pt x="93" y="109"/>
                    </a:lnTo>
                    <a:lnTo>
                      <a:pt x="99" y="112"/>
                    </a:lnTo>
                    <a:lnTo>
                      <a:pt x="106" y="115"/>
                    </a:lnTo>
                    <a:lnTo>
                      <a:pt x="112" y="118"/>
                    </a:lnTo>
                    <a:lnTo>
                      <a:pt x="118" y="121"/>
                    </a:lnTo>
                    <a:lnTo>
                      <a:pt x="124" y="124"/>
                    </a:lnTo>
                    <a:lnTo>
                      <a:pt x="130" y="126"/>
                    </a:lnTo>
                    <a:lnTo>
                      <a:pt x="137" y="129"/>
                    </a:lnTo>
                    <a:lnTo>
                      <a:pt x="143" y="131"/>
                    </a:lnTo>
                    <a:lnTo>
                      <a:pt x="149" y="134"/>
                    </a:lnTo>
                    <a:lnTo>
                      <a:pt x="155" y="136"/>
                    </a:lnTo>
                    <a:lnTo>
                      <a:pt x="162" y="138"/>
                    </a:lnTo>
                    <a:lnTo>
                      <a:pt x="168" y="141"/>
                    </a:lnTo>
                    <a:lnTo>
                      <a:pt x="174" y="143"/>
                    </a:lnTo>
                    <a:lnTo>
                      <a:pt x="180" y="145"/>
                    </a:lnTo>
                    <a:lnTo>
                      <a:pt x="186" y="147"/>
                    </a:lnTo>
                    <a:lnTo>
                      <a:pt x="193" y="149"/>
                    </a:lnTo>
                    <a:lnTo>
                      <a:pt x="199" y="151"/>
                    </a:lnTo>
                    <a:lnTo>
                      <a:pt x="205" y="153"/>
                    </a:lnTo>
                    <a:lnTo>
                      <a:pt x="211" y="154"/>
                    </a:lnTo>
                    <a:lnTo>
                      <a:pt x="224" y="158"/>
                    </a:lnTo>
                    <a:lnTo>
                      <a:pt x="230" y="160"/>
                    </a:lnTo>
                    <a:lnTo>
                      <a:pt x="236" y="161"/>
                    </a:lnTo>
                    <a:lnTo>
                      <a:pt x="242" y="163"/>
                    </a:lnTo>
                    <a:lnTo>
                      <a:pt x="249" y="164"/>
                    </a:lnTo>
                    <a:lnTo>
                      <a:pt x="255" y="166"/>
                    </a:lnTo>
                    <a:lnTo>
                      <a:pt x="261" y="167"/>
                    </a:lnTo>
                    <a:lnTo>
                      <a:pt x="267" y="169"/>
                    </a:lnTo>
                    <a:lnTo>
                      <a:pt x="273" y="170"/>
                    </a:lnTo>
                    <a:lnTo>
                      <a:pt x="280" y="172"/>
                    </a:lnTo>
                    <a:lnTo>
                      <a:pt x="286" y="173"/>
                    </a:lnTo>
                    <a:lnTo>
                      <a:pt x="292" y="174"/>
                    </a:lnTo>
                    <a:lnTo>
                      <a:pt x="298" y="176"/>
                    </a:lnTo>
                    <a:lnTo>
                      <a:pt x="305" y="177"/>
                    </a:lnTo>
                    <a:lnTo>
                      <a:pt x="311" y="178"/>
                    </a:lnTo>
                    <a:lnTo>
                      <a:pt x="317" y="179"/>
                    </a:lnTo>
                    <a:lnTo>
                      <a:pt x="323" y="181"/>
                    </a:lnTo>
                    <a:lnTo>
                      <a:pt x="329" y="182"/>
                    </a:lnTo>
                    <a:lnTo>
                      <a:pt x="336" y="183"/>
                    </a:lnTo>
                    <a:lnTo>
                      <a:pt x="342" y="184"/>
                    </a:lnTo>
                    <a:lnTo>
                      <a:pt x="348" y="185"/>
                    </a:lnTo>
                    <a:lnTo>
                      <a:pt x="354" y="186"/>
                    </a:lnTo>
                    <a:lnTo>
                      <a:pt x="361" y="187"/>
                    </a:lnTo>
                    <a:lnTo>
                      <a:pt x="367" y="188"/>
                    </a:lnTo>
                    <a:lnTo>
                      <a:pt x="373" y="189"/>
                    </a:lnTo>
                    <a:lnTo>
                      <a:pt x="379" y="190"/>
                    </a:lnTo>
                    <a:lnTo>
                      <a:pt x="385" y="191"/>
                    </a:lnTo>
                    <a:lnTo>
                      <a:pt x="392" y="192"/>
                    </a:lnTo>
                    <a:lnTo>
                      <a:pt x="398" y="193"/>
                    </a:lnTo>
                    <a:lnTo>
                      <a:pt x="404" y="194"/>
                    </a:lnTo>
                    <a:lnTo>
                      <a:pt x="410" y="195"/>
                    </a:lnTo>
                    <a:lnTo>
                      <a:pt x="416" y="195"/>
                    </a:lnTo>
                    <a:lnTo>
                      <a:pt x="423" y="196"/>
                    </a:lnTo>
                    <a:lnTo>
                      <a:pt x="429" y="197"/>
                    </a:lnTo>
                    <a:lnTo>
                      <a:pt x="435" y="198"/>
                    </a:lnTo>
                    <a:lnTo>
                      <a:pt x="441" y="198"/>
                    </a:lnTo>
                    <a:lnTo>
                      <a:pt x="448" y="199"/>
                    </a:lnTo>
                    <a:lnTo>
                      <a:pt x="454" y="200"/>
                    </a:lnTo>
                    <a:lnTo>
                      <a:pt x="460" y="200"/>
                    </a:lnTo>
                    <a:lnTo>
                      <a:pt x="466" y="201"/>
                    </a:lnTo>
                    <a:lnTo>
                      <a:pt x="472" y="202"/>
                    </a:lnTo>
                    <a:lnTo>
                      <a:pt x="479" y="202"/>
                    </a:lnTo>
                    <a:lnTo>
                      <a:pt x="491" y="203"/>
                    </a:lnTo>
                    <a:lnTo>
                      <a:pt x="497" y="204"/>
                    </a:lnTo>
                    <a:lnTo>
                      <a:pt x="503" y="205"/>
                    </a:lnTo>
                    <a:lnTo>
                      <a:pt x="510" y="205"/>
                    </a:lnTo>
                    <a:lnTo>
                      <a:pt x="516" y="206"/>
                    </a:lnTo>
                    <a:lnTo>
                      <a:pt x="522" y="206"/>
                    </a:lnTo>
                    <a:lnTo>
                      <a:pt x="528" y="206"/>
                    </a:lnTo>
                    <a:lnTo>
                      <a:pt x="535" y="207"/>
                    </a:lnTo>
                    <a:lnTo>
                      <a:pt x="541" y="207"/>
                    </a:lnTo>
                    <a:lnTo>
                      <a:pt x="547" y="208"/>
                    </a:lnTo>
                    <a:lnTo>
                      <a:pt x="553" y="208"/>
                    </a:lnTo>
                    <a:lnTo>
                      <a:pt x="559" y="209"/>
                    </a:lnTo>
                    <a:lnTo>
                      <a:pt x="566" y="209"/>
                    </a:lnTo>
                    <a:lnTo>
                      <a:pt x="572" y="209"/>
                    </a:lnTo>
                    <a:lnTo>
                      <a:pt x="578" y="209"/>
                    </a:lnTo>
                    <a:lnTo>
                      <a:pt x="584" y="210"/>
                    </a:lnTo>
                    <a:lnTo>
                      <a:pt x="591" y="210"/>
                    </a:lnTo>
                    <a:lnTo>
                      <a:pt x="597" y="210"/>
                    </a:lnTo>
                    <a:lnTo>
                      <a:pt x="603" y="211"/>
                    </a:lnTo>
                    <a:lnTo>
                      <a:pt x="609" y="211"/>
                    </a:lnTo>
                    <a:lnTo>
                      <a:pt x="615" y="211"/>
                    </a:lnTo>
                    <a:lnTo>
                      <a:pt x="622" y="211"/>
                    </a:lnTo>
                    <a:lnTo>
                      <a:pt x="628" y="211"/>
                    </a:lnTo>
                    <a:lnTo>
                      <a:pt x="634" y="212"/>
                    </a:lnTo>
                    <a:lnTo>
                      <a:pt x="640" y="212"/>
                    </a:lnTo>
                    <a:lnTo>
                      <a:pt x="646" y="212"/>
                    </a:lnTo>
                    <a:lnTo>
                      <a:pt x="653" y="212"/>
                    </a:lnTo>
                    <a:lnTo>
                      <a:pt x="659" y="212"/>
                    </a:lnTo>
                    <a:lnTo>
                      <a:pt x="665" y="212"/>
                    </a:lnTo>
                    <a:lnTo>
                      <a:pt x="677" y="212"/>
                    </a:lnTo>
                    <a:lnTo>
                      <a:pt x="684" y="212"/>
                    </a:lnTo>
                    <a:lnTo>
                      <a:pt x="690" y="212"/>
                    </a:lnTo>
                    <a:lnTo>
                      <a:pt x="696" y="212"/>
                    </a:lnTo>
                    <a:lnTo>
                      <a:pt x="702" y="212"/>
                    </a:lnTo>
                    <a:lnTo>
                      <a:pt x="709" y="212"/>
                    </a:lnTo>
                    <a:lnTo>
                      <a:pt x="715" y="212"/>
                    </a:lnTo>
                    <a:lnTo>
                      <a:pt x="721" y="212"/>
                    </a:lnTo>
                    <a:lnTo>
                      <a:pt x="727" y="212"/>
                    </a:lnTo>
                    <a:lnTo>
                      <a:pt x="733" y="212"/>
                    </a:lnTo>
                    <a:lnTo>
                      <a:pt x="740" y="212"/>
                    </a:lnTo>
                    <a:lnTo>
                      <a:pt x="746" y="212"/>
                    </a:lnTo>
                    <a:lnTo>
                      <a:pt x="752" y="211"/>
                    </a:lnTo>
                    <a:lnTo>
                      <a:pt x="758" y="211"/>
                    </a:lnTo>
                    <a:lnTo>
                      <a:pt x="771" y="211"/>
                    </a:lnTo>
                    <a:lnTo>
                      <a:pt x="777" y="211"/>
                    </a:lnTo>
                    <a:lnTo>
                      <a:pt x="783" y="210"/>
                    </a:lnTo>
                    <a:lnTo>
                      <a:pt x="789" y="210"/>
                    </a:lnTo>
                    <a:lnTo>
                      <a:pt x="796" y="210"/>
                    </a:lnTo>
                    <a:lnTo>
                      <a:pt x="802" y="209"/>
                    </a:lnTo>
                    <a:lnTo>
                      <a:pt x="808" y="209"/>
                    </a:lnTo>
                    <a:lnTo>
                      <a:pt x="814" y="209"/>
                    </a:lnTo>
                    <a:lnTo>
                      <a:pt x="820" y="208"/>
                    </a:lnTo>
                    <a:lnTo>
                      <a:pt x="827" y="208"/>
                    </a:lnTo>
                    <a:lnTo>
                      <a:pt x="833" y="208"/>
                    </a:lnTo>
                    <a:lnTo>
                      <a:pt x="839" y="207"/>
                    </a:lnTo>
                    <a:lnTo>
                      <a:pt x="845" y="207"/>
                    </a:lnTo>
                    <a:lnTo>
                      <a:pt x="851" y="206"/>
                    </a:lnTo>
                    <a:lnTo>
                      <a:pt x="864" y="206"/>
                    </a:lnTo>
                    <a:lnTo>
                      <a:pt x="870" y="205"/>
                    </a:lnTo>
                    <a:lnTo>
                      <a:pt x="876" y="205"/>
                    </a:lnTo>
                    <a:lnTo>
                      <a:pt x="883" y="204"/>
                    </a:lnTo>
                    <a:lnTo>
                      <a:pt x="889" y="203"/>
                    </a:lnTo>
                    <a:lnTo>
                      <a:pt x="895" y="203"/>
                    </a:lnTo>
                    <a:lnTo>
                      <a:pt x="901" y="202"/>
                    </a:lnTo>
                    <a:lnTo>
                      <a:pt x="907" y="202"/>
                    </a:lnTo>
                    <a:lnTo>
                      <a:pt x="914" y="201"/>
                    </a:lnTo>
                    <a:lnTo>
                      <a:pt x="920" y="200"/>
                    </a:lnTo>
                    <a:lnTo>
                      <a:pt x="926" y="200"/>
                    </a:lnTo>
                    <a:lnTo>
                      <a:pt x="932" y="199"/>
                    </a:lnTo>
                    <a:lnTo>
                      <a:pt x="938" y="198"/>
                    </a:lnTo>
                    <a:lnTo>
                      <a:pt x="945" y="198"/>
                    </a:lnTo>
                    <a:lnTo>
                      <a:pt x="951" y="197"/>
                    </a:lnTo>
                    <a:lnTo>
                      <a:pt x="957" y="196"/>
                    </a:lnTo>
                    <a:lnTo>
                      <a:pt x="963" y="195"/>
                    </a:lnTo>
                    <a:lnTo>
                      <a:pt x="969" y="195"/>
                    </a:lnTo>
                    <a:lnTo>
                      <a:pt x="976" y="194"/>
                    </a:lnTo>
                    <a:lnTo>
                      <a:pt x="982" y="193"/>
                    </a:lnTo>
                    <a:lnTo>
                      <a:pt x="988" y="192"/>
                    </a:lnTo>
                    <a:lnTo>
                      <a:pt x="994" y="191"/>
                    </a:lnTo>
                    <a:lnTo>
                      <a:pt x="1001" y="190"/>
                    </a:lnTo>
                    <a:lnTo>
                      <a:pt x="1007" y="189"/>
                    </a:lnTo>
                    <a:lnTo>
                      <a:pt x="1013" y="188"/>
                    </a:lnTo>
                    <a:lnTo>
                      <a:pt x="1019" y="187"/>
                    </a:lnTo>
                    <a:lnTo>
                      <a:pt x="1025" y="186"/>
                    </a:lnTo>
                    <a:lnTo>
                      <a:pt x="1032" y="185"/>
                    </a:lnTo>
                    <a:lnTo>
                      <a:pt x="1038" y="184"/>
                    </a:lnTo>
                    <a:lnTo>
                      <a:pt x="1044" y="183"/>
                    </a:lnTo>
                    <a:lnTo>
                      <a:pt x="1050" y="182"/>
                    </a:lnTo>
                    <a:lnTo>
                      <a:pt x="1056" y="181"/>
                    </a:lnTo>
                    <a:lnTo>
                      <a:pt x="1063" y="180"/>
                    </a:lnTo>
                    <a:lnTo>
                      <a:pt x="1069" y="179"/>
                    </a:lnTo>
                    <a:lnTo>
                      <a:pt x="1075" y="177"/>
                    </a:lnTo>
                    <a:lnTo>
                      <a:pt x="1081" y="176"/>
                    </a:lnTo>
                    <a:lnTo>
                      <a:pt x="1088" y="175"/>
                    </a:lnTo>
                    <a:lnTo>
                      <a:pt x="1094" y="173"/>
                    </a:lnTo>
                    <a:lnTo>
                      <a:pt x="1100" y="172"/>
                    </a:lnTo>
                    <a:lnTo>
                      <a:pt x="1106" y="171"/>
                    </a:lnTo>
                    <a:lnTo>
                      <a:pt x="1112" y="169"/>
                    </a:lnTo>
                    <a:lnTo>
                      <a:pt x="1119" y="168"/>
                    </a:lnTo>
                    <a:lnTo>
                      <a:pt x="1125" y="166"/>
                    </a:lnTo>
                    <a:lnTo>
                      <a:pt x="1131" y="165"/>
                    </a:lnTo>
                    <a:lnTo>
                      <a:pt x="1137" y="163"/>
                    </a:lnTo>
                    <a:lnTo>
                      <a:pt x="1143" y="162"/>
                    </a:lnTo>
                    <a:lnTo>
                      <a:pt x="1150" y="160"/>
                    </a:lnTo>
                    <a:lnTo>
                      <a:pt x="1156" y="159"/>
                    </a:lnTo>
                    <a:lnTo>
                      <a:pt x="1162" y="157"/>
                    </a:lnTo>
                    <a:lnTo>
                      <a:pt x="1168" y="155"/>
                    </a:lnTo>
                    <a:lnTo>
                      <a:pt x="1174" y="153"/>
                    </a:lnTo>
                    <a:lnTo>
                      <a:pt x="1181" y="152"/>
                    </a:lnTo>
                    <a:lnTo>
                      <a:pt x="1187" y="150"/>
                    </a:lnTo>
                    <a:lnTo>
                      <a:pt x="1193" y="148"/>
                    </a:lnTo>
                    <a:lnTo>
                      <a:pt x="1199" y="146"/>
                    </a:lnTo>
                    <a:lnTo>
                      <a:pt x="1205" y="144"/>
                    </a:lnTo>
                    <a:lnTo>
                      <a:pt x="1212" y="142"/>
                    </a:lnTo>
                    <a:lnTo>
                      <a:pt x="1218" y="140"/>
                    </a:lnTo>
                    <a:lnTo>
                      <a:pt x="1224" y="137"/>
                    </a:lnTo>
                    <a:lnTo>
                      <a:pt x="1230" y="135"/>
                    </a:lnTo>
                    <a:lnTo>
                      <a:pt x="1236" y="133"/>
                    </a:lnTo>
                    <a:lnTo>
                      <a:pt x="1243" y="131"/>
                    </a:lnTo>
                    <a:lnTo>
                      <a:pt x="1249" y="128"/>
                    </a:lnTo>
                    <a:lnTo>
                      <a:pt x="1255" y="126"/>
                    </a:lnTo>
                    <a:lnTo>
                      <a:pt x="1261" y="123"/>
                    </a:lnTo>
                    <a:lnTo>
                      <a:pt x="1268" y="120"/>
                    </a:lnTo>
                    <a:lnTo>
                      <a:pt x="1274" y="118"/>
                    </a:lnTo>
                    <a:lnTo>
                      <a:pt x="1280" y="115"/>
                    </a:lnTo>
                    <a:lnTo>
                      <a:pt x="1286" y="112"/>
                    </a:lnTo>
                    <a:lnTo>
                      <a:pt x="1292" y="109"/>
                    </a:lnTo>
                    <a:lnTo>
                      <a:pt x="1299" y="106"/>
                    </a:lnTo>
                    <a:lnTo>
                      <a:pt x="1305" y="102"/>
                    </a:lnTo>
                    <a:lnTo>
                      <a:pt x="1311" y="99"/>
                    </a:lnTo>
                    <a:lnTo>
                      <a:pt x="1317" y="95"/>
                    </a:lnTo>
                    <a:lnTo>
                      <a:pt x="1323" y="91"/>
                    </a:lnTo>
                    <a:lnTo>
                      <a:pt x="1330" y="87"/>
                    </a:lnTo>
                    <a:lnTo>
                      <a:pt x="1342" y="78"/>
                    </a:lnTo>
                    <a:lnTo>
                      <a:pt x="1348" y="74"/>
                    </a:lnTo>
                    <a:lnTo>
                      <a:pt x="1354" y="68"/>
                    </a:lnTo>
                    <a:lnTo>
                      <a:pt x="1361" y="62"/>
                    </a:lnTo>
                    <a:lnTo>
                      <a:pt x="1367" y="56"/>
                    </a:lnTo>
                    <a:lnTo>
                      <a:pt x="1373" y="49"/>
                    </a:lnTo>
                    <a:lnTo>
                      <a:pt x="1379" y="40"/>
                    </a:lnTo>
                    <a:lnTo>
                      <a:pt x="1392" y="0"/>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700"/>
              </a:p>
            </p:txBody>
          </p:sp>
          <p:sp>
            <p:nvSpPr>
              <p:cNvPr id="96" name="Rectangle 41"/>
              <p:cNvSpPr>
                <a:spLocks noChangeArrowheads="1"/>
              </p:cNvSpPr>
              <p:nvPr/>
            </p:nvSpPr>
            <p:spPr bwMode="auto">
              <a:xfrm>
                <a:off x="3732" y="2064"/>
                <a:ext cx="20" cy="21"/>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grpSp>
          <p:nvGrpSpPr>
            <p:cNvPr id="75" name="Group 45"/>
            <p:cNvGrpSpPr>
              <a:grpSpLocks/>
            </p:cNvGrpSpPr>
            <p:nvPr/>
          </p:nvGrpSpPr>
          <p:grpSpPr bwMode="auto">
            <a:xfrm>
              <a:off x="8337419" y="3065389"/>
              <a:ext cx="2233613" cy="363538"/>
              <a:chOff x="3732" y="1856"/>
              <a:chExt cx="1407" cy="229"/>
            </a:xfrm>
          </p:grpSpPr>
          <p:sp>
            <p:nvSpPr>
              <p:cNvPr id="93" name="Freeform 43"/>
              <p:cNvSpPr>
                <a:spLocks noEditPoints="1"/>
              </p:cNvSpPr>
              <p:nvPr/>
            </p:nvSpPr>
            <p:spPr bwMode="auto">
              <a:xfrm>
                <a:off x="3736" y="1856"/>
                <a:ext cx="1403" cy="220"/>
              </a:xfrm>
              <a:custGeom>
                <a:avLst/>
                <a:gdLst>
                  <a:gd name="T0" fmla="*/ 36 w 1403"/>
                  <a:gd name="T1" fmla="*/ 148 h 220"/>
                  <a:gd name="T2" fmla="*/ 29 w 1403"/>
                  <a:gd name="T3" fmla="*/ 174 h 220"/>
                  <a:gd name="T4" fmla="*/ 77 w 1403"/>
                  <a:gd name="T5" fmla="*/ 118 h 220"/>
                  <a:gd name="T6" fmla="*/ 115 w 1403"/>
                  <a:gd name="T7" fmla="*/ 98 h 220"/>
                  <a:gd name="T8" fmla="*/ 144 w 1403"/>
                  <a:gd name="T9" fmla="*/ 99 h 220"/>
                  <a:gd name="T10" fmla="*/ 126 w 1403"/>
                  <a:gd name="T11" fmla="*/ 107 h 220"/>
                  <a:gd name="T12" fmla="*/ 101 w 1403"/>
                  <a:gd name="T13" fmla="*/ 119 h 220"/>
                  <a:gd name="T14" fmla="*/ 83 w 1403"/>
                  <a:gd name="T15" fmla="*/ 129 h 220"/>
                  <a:gd name="T16" fmla="*/ 215 w 1403"/>
                  <a:gd name="T17" fmla="*/ 61 h 220"/>
                  <a:gd name="T18" fmla="*/ 259 w 1403"/>
                  <a:gd name="T19" fmla="*/ 49 h 220"/>
                  <a:gd name="T20" fmla="*/ 249 w 1403"/>
                  <a:gd name="T21" fmla="*/ 65 h 220"/>
                  <a:gd name="T22" fmla="*/ 231 w 1403"/>
                  <a:gd name="T23" fmla="*/ 70 h 220"/>
                  <a:gd name="T24" fmla="*/ 206 w 1403"/>
                  <a:gd name="T25" fmla="*/ 77 h 220"/>
                  <a:gd name="T26" fmla="*/ 315 w 1403"/>
                  <a:gd name="T27" fmla="*/ 36 h 220"/>
                  <a:gd name="T28" fmla="*/ 358 w 1403"/>
                  <a:gd name="T29" fmla="*/ 28 h 220"/>
                  <a:gd name="T30" fmla="*/ 379 w 1403"/>
                  <a:gd name="T31" fmla="*/ 38 h 220"/>
                  <a:gd name="T32" fmla="*/ 354 w 1403"/>
                  <a:gd name="T33" fmla="*/ 42 h 220"/>
                  <a:gd name="T34" fmla="*/ 336 w 1403"/>
                  <a:gd name="T35" fmla="*/ 45 h 220"/>
                  <a:gd name="T36" fmla="*/ 311 w 1403"/>
                  <a:gd name="T37" fmla="*/ 50 h 220"/>
                  <a:gd name="T38" fmla="*/ 458 w 1403"/>
                  <a:gd name="T39" fmla="*/ 14 h 220"/>
                  <a:gd name="T40" fmla="*/ 502 w 1403"/>
                  <a:gd name="T41" fmla="*/ 10 h 220"/>
                  <a:gd name="T42" fmla="*/ 478 w 1403"/>
                  <a:gd name="T43" fmla="*/ 25 h 220"/>
                  <a:gd name="T44" fmla="*/ 441 w 1403"/>
                  <a:gd name="T45" fmla="*/ 29 h 220"/>
                  <a:gd name="T46" fmla="*/ 558 w 1403"/>
                  <a:gd name="T47" fmla="*/ 5 h 220"/>
                  <a:gd name="T48" fmla="*/ 601 w 1403"/>
                  <a:gd name="T49" fmla="*/ 3 h 220"/>
                  <a:gd name="T50" fmla="*/ 614 w 1403"/>
                  <a:gd name="T51" fmla="*/ 15 h 220"/>
                  <a:gd name="T52" fmla="*/ 571 w 1403"/>
                  <a:gd name="T53" fmla="*/ 17 h 220"/>
                  <a:gd name="T54" fmla="*/ 676 w 1403"/>
                  <a:gd name="T55" fmla="*/ 0 h 220"/>
                  <a:gd name="T56" fmla="*/ 720 w 1403"/>
                  <a:gd name="T57" fmla="*/ 0 h 220"/>
                  <a:gd name="T58" fmla="*/ 738 w 1403"/>
                  <a:gd name="T59" fmla="*/ 13 h 220"/>
                  <a:gd name="T60" fmla="*/ 701 w 1403"/>
                  <a:gd name="T61" fmla="*/ 13 h 220"/>
                  <a:gd name="T62" fmla="*/ 794 w 1403"/>
                  <a:gd name="T63" fmla="*/ 2 h 220"/>
                  <a:gd name="T64" fmla="*/ 832 w 1403"/>
                  <a:gd name="T65" fmla="*/ 4 h 220"/>
                  <a:gd name="T66" fmla="*/ 867 w 1403"/>
                  <a:gd name="T67" fmla="*/ 19 h 220"/>
                  <a:gd name="T68" fmla="*/ 825 w 1403"/>
                  <a:gd name="T69" fmla="*/ 16 h 220"/>
                  <a:gd name="T70" fmla="*/ 794 w 1403"/>
                  <a:gd name="T71" fmla="*/ 2 h 220"/>
                  <a:gd name="T72" fmla="*/ 950 w 1403"/>
                  <a:gd name="T73" fmla="*/ 13 h 220"/>
                  <a:gd name="T74" fmla="*/ 989 w 1403"/>
                  <a:gd name="T75" fmla="*/ 18 h 220"/>
                  <a:gd name="T76" fmla="*/ 974 w 1403"/>
                  <a:gd name="T77" fmla="*/ 29 h 220"/>
                  <a:gd name="T78" fmla="*/ 937 w 1403"/>
                  <a:gd name="T79" fmla="*/ 25 h 220"/>
                  <a:gd name="T80" fmla="*/ 1037 w 1403"/>
                  <a:gd name="T81" fmla="*/ 25 h 220"/>
                  <a:gd name="T82" fmla="*/ 1075 w 1403"/>
                  <a:gd name="T83" fmla="*/ 32 h 220"/>
                  <a:gd name="T84" fmla="*/ 1104 w 1403"/>
                  <a:gd name="T85" fmla="*/ 51 h 220"/>
                  <a:gd name="T86" fmla="*/ 1079 w 1403"/>
                  <a:gd name="T87" fmla="*/ 46 h 220"/>
                  <a:gd name="T88" fmla="*/ 1054 w 1403"/>
                  <a:gd name="T89" fmla="*/ 41 h 220"/>
                  <a:gd name="T90" fmla="*/ 1036 w 1403"/>
                  <a:gd name="T91" fmla="*/ 38 h 220"/>
                  <a:gd name="T92" fmla="*/ 1187 w 1403"/>
                  <a:gd name="T93" fmla="*/ 58 h 220"/>
                  <a:gd name="T94" fmla="*/ 1227 w 1403"/>
                  <a:gd name="T95" fmla="*/ 71 h 220"/>
                  <a:gd name="T96" fmla="*/ 1209 w 1403"/>
                  <a:gd name="T97" fmla="*/ 78 h 220"/>
                  <a:gd name="T98" fmla="*/ 1184 w 1403"/>
                  <a:gd name="T99" fmla="*/ 71 h 220"/>
                  <a:gd name="T100" fmla="*/ 1160 w 1403"/>
                  <a:gd name="T101" fmla="*/ 64 h 220"/>
                  <a:gd name="T102" fmla="*/ 1294 w 1403"/>
                  <a:gd name="T103" fmla="*/ 98 h 220"/>
                  <a:gd name="T104" fmla="*/ 1338 w 1403"/>
                  <a:gd name="T105" fmla="*/ 123 h 220"/>
                  <a:gd name="T106" fmla="*/ 1320 w 1403"/>
                  <a:gd name="T107" fmla="*/ 126 h 220"/>
                  <a:gd name="T108" fmla="*/ 1301 w 1403"/>
                  <a:gd name="T109" fmla="*/ 116 h 220"/>
                  <a:gd name="T110" fmla="*/ 1277 w 1403"/>
                  <a:gd name="T111" fmla="*/ 104 h 220"/>
                  <a:gd name="T112" fmla="*/ 1383 w 1403"/>
                  <a:gd name="T113" fmla="*/ 162 h 220"/>
                  <a:gd name="T114" fmla="*/ 1374 w 1403"/>
                  <a:gd name="T115" fmla="*/ 171 h 2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03" h="220">
                    <a:moveTo>
                      <a:pt x="0" y="217"/>
                    </a:moveTo>
                    <a:lnTo>
                      <a:pt x="6" y="188"/>
                    </a:lnTo>
                    <a:lnTo>
                      <a:pt x="13" y="175"/>
                    </a:lnTo>
                    <a:lnTo>
                      <a:pt x="19" y="166"/>
                    </a:lnTo>
                    <a:lnTo>
                      <a:pt x="26" y="158"/>
                    </a:lnTo>
                    <a:lnTo>
                      <a:pt x="32" y="152"/>
                    </a:lnTo>
                    <a:lnTo>
                      <a:pt x="36" y="148"/>
                    </a:lnTo>
                    <a:lnTo>
                      <a:pt x="44" y="158"/>
                    </a:lnTo>
                    <a:lnTo>
                      <a:pt x="41" y="161"/>
                    </a:lnTo>
                    <a:lnTo>
                      <a:pt x="35" y="167"/>
                    </a:lnTo>
                    <a:lnTo>
                      <a:pt x="29" y="174"/>
                    </a:lnTo>
                    <a:lnTo>
                      <a:pt x="23" y="183"/>
                    </a:lnTo>
                    <a:lnTo>
                      <a:pt x="23" y="182"/>
                    </a:lnTo>
                    <a:lnTo>
                      <a:pt x="17" y="194"/>
                    </a:lnTo>
                    <a:lnTo>
                      <a:pt x="18" y="192"/>
                    </a:lnTo>
                    <a:lnTo>
                      <a:pt x="12" y="220"/>
                    </a:lnTo>
                    <a:lnTo>
                      <a:pt x="0" y="217"/>
                    </a:lnTo>
                    <a:close/>
                    <a:moveTo>
                      <a:pt x="77" y="118"/>
                    </a:moveTo>
                    <a:lnTo>
                      <a:pt x="77" y="118"/>
                    </a:lnTo>
                    <a:lnTo>
                      <a:pt x="83" y="114"/>
                    </a:lnTo>
                    <a:lnTo>
                      <a:pt x="90" y="111"/>
                    </a:lnTo>
                    <a:lnTo>
                      <a:pt x="96" y="108"/>
                    </a:lnTo>
                    <a:lnTo>
                      <a:pt x="102" y="104"/>
                    </a:lnTo>
                    <a:lnTo>
                      <a:pt x="108" y="101"/>
                    </a:lnTo>
                    <a:lnTo>
                      <a:pt x="115" y="98"/>
                    </a:lnTo>
                    <a:lnTo>
                      <a:pt x="121" y="95"/>
                    </a:lnTo>
                    <a:lnTo>
                      <a:pt x="127" y="92"/>
                    </a:lnTo>
                    <a:lnTo>
                      <a:pt x="134" y="90"/>
                    </a:lnTo>
                    <a:lnTo>
                      <a:pt x="140" y="87"/>
                    </a:lnTo>
                    <a:lnTo>
                      <a:pt x="144" y="85"/>
                    </a:lnTo>
                    <a:lnTo>
                      <a:pt x="148" y="97"/>
                    </a:lnTo>
                    <a:lnTo>
                      <a:pt x="144" y="99"/>
                    </a:lnTo>
                    <a:lnTo>
                      <a:pt x="138" y="102"/>
                    </a:lnTo>
                    <a:lnTo>
                      <a:pt x="132" y="104"/>
                    </a:lnTo>
                    <a:lnTo>
                      <a:pt x="126" y="107"/>
                    </a:lnTo>
                    <a:lnTo>
                      <a:pt x="120" y="110"/>
                    </a:lnTo>
                    <a:lnTo>
                      <a:pt x="114" y="113"/>
                    </a:lnTo>
                    <a:lnTo>
                      <a:pt x="107" y="116"/>
                    </a:lnTo>
                    <a:lnTo>
                      <a:pt x="101" y="119"/>
                    </a:lnTo>
                    <a:lnTo>
                      <a:pt x="95" y="122"/>
                    </a:lnTo>
                    <a:lnTo>
                      <a:pt x="89" y="126"/>
                    </a:lnTo>
                    <a:lnTo>
                      <a:pt x="83" y="129"/>
                    </a:lnTo>
                    <a:lnTo>
                      <a:pt x="77" y="118"/>
                    </a:lnTo>
                    <a:close/>
                    <a:moveTo>
                      <a:pt x="190" y="69"/>
                    </a:moveTo>
                    <a:lnTo>
                      <a:pt x="196" y="67"/>
                    </a:lnTo>
                    <a:lnTo>
                      <a:pt x="202" y="65"/>
                    </a:lnTo>
                    <a:lnTo>
                      <a:pt x="209" y="63"/>
                    </a:lnTo>
                    <a:lnTo>
                      <a:pt x="215" y="61"/>
                    </a:lnTo>
                    <a:lnTo>
                      <a:pt x="221" y="59"/>
                    </a:lnTo>
                    <a:lnTo>
                      <a:pt x="227" y="58"/>
                    </a:lnTo>
                    <a:lnTo>
                      <a:pt x="234" y="56"/>
                    </a:lnTo>
                    <a:lnTo>
                      <a:pt x="240" y="54"/>
                    </a:lnTo>
                    <a:lnTo>
                      <a:pt x="246" y="52"/>
                    </a:lnTo>
                    <a:lnTo>
                      <a:pt x="252" y="51"/>
                    </a:lnTo>
                    <a:lnTo>
                      <a:pt x="259" y="49"/>
                    </a:lnTo>
                    <a:lnTo>
                      <a:pt x="261" y="49"/>
                    </a:lnTo>
                    <a:lnTo>
                      <a:pt x="264" y="61"/>
                    </a:lnTo>
                    <a:lnTo>
                      <a:pt x="261" y="62"/>
                    </a:lnTo>
                    <a:lnTo>
                      <a:pt x="255" y="63"/>
                    </a:lnTo>
                    <a:lnTo>
                      <a:pt x="249" y="65"/>
                    </a:lnTo>
                    <a:lnTo>
                      <a:pt x="243" y="67"/>
                    </a:lnTo>
                    <a:lnTo>
                      <a:pt x="237" y="68"/>
                    </a:lnTo>
                    <a:lnTo>
                      <a:pt x="231" y="70"/>
                    </a:lnTo>
                    <a:lnTo>
                      <a:pt x="224" y="72"/>
                    </a:lnTo>
                    <a:lnTo>
                      <a:pt x="218" y="73"/>
                    </a:lnTo>
                    <a:lnTo>
                      <a:pt x="212" y="75"/>
                    </a:lnTo>
                    <a:lnTo>
                      <a:pt x="206" y="77"/>
                    </a:lnTo>
                    <a:lnTo>
                      <a:pt x="200" y="79"/>
                    </a:lnTo>
                    <a:lnTo>
                      <a:pt x="194" y="81"/>
                    </a:lnTo>
                    <a:lnTo>
                      <a:pt x="190" y="69"/>
                    </a:lnTo>
                    <a:close/>
                    <a:moveTo>
                      <a:pt x="309" y="38"/>
                    </a:moveTo>
                    <a:lnTo>
                      <a:pt x="315" y="36"/>
                    </a:lnTo>
                    <a:lnTo>
                      <a:pt x="321" y="35"/>
                    </a:lnTo>
                    <a:lnTo>
                      <a:pt x="327" y="34"/>
                    </a:lnTo>
                    <a:lnTo>
                      <a:pt x="333" y="33"/>
                    </a:lnTo>
                    <a:lnTo>
                      <a:pt x="340" y="32"/>
                    </a:lnTo>
                    <a:lnTo>
                      <a:pt x="346" y="31"/>
                    </a:lnTo>
                    <a:lnTo>
                      <a:pt x="352" y="29"/>
                    </a:lnTo>
                    <a:lnTo>
                      <a:pt x="358" y="28"/>
                    </a:lnTo>
                    <a:lnTo>
                      <a:pt x="365" y="27"/>
                    </a:lnTo>
                    <a:lnTo>
                      <a:pt x="371" y="26"/>
                    </a:lnTo>
                    <a:lnTo>
                      <a:pt x="377" y="25"/>
                    </a:lnTo>
                    <a:lnTo>
                      <a:pt x="381" y="25"/>
                    </a:lnTo>
                    <a:lnTo>
                      <a:pt x="383" y="37"/>
                    </a:lnTo>
                    <a:lnTo>
                      <a:pt x="379" y="38"/>
                    </a:lnTo>
                    <a:lnTo>
                      <a:pt x="373" y="39"/>
                    </a:lnTo>
                    <a:lnTo>
                      <a:pt x="367" y="40"/>
                    </a:lnTo>
                    <a:lnTo>
                      <a:pt x="360" y="41"/>
                    </a:lnTo>
                    <a:lnTo>
                      <a:pt x="354" y="42"/>
                    </a:lnTo>
                    <a:lnTo>
                      <a:pt x="348" y="43"/>
                    </a:lnTo>
                    <a:lnTo>
                      <a:pt x="342" y="44"/>
                    </a:lnTo>
                    <a:lnTo>
                      <a:pt x="336" y="45"/>
                    </a:lnTo>
                    <a:lnTo>
                      <a:pt x="329" y="47"/>
                    </a:lnTo>
                    <a:lnTo>
                      <a:pt x="323" y="48"/>
                    </a:lnTo>
                    <a:lnTo>
                      <a:pt x="317" y="49"/>
                    </a:lnTo>
                    <a:lnTo>
                      <a:pt x="311" y="50"/>
                    </a:lnTo>
                    <a:lnTo>
                      <a:pt x="309" y="38"/>
                    </a:lnTo>
                    <a:close/>
                    <a:moveTo>
                      <a:pt x="429" y="18"/>
                    </a:moveTo>
                    <a:lnTo>
                      <a:pt x="433" y="17"/>
                    </a:lnTo>
                    <a:lnTo>
                      <a:pt x="439" y="16"/>
                    </a:lnTo>
                    <a:lnTo>
                      <a:pt x="446" y="16"/>
                    </a:lnTo>
                    <a:lnTo>
                      <a:pt x="452" y="15"/>
                    </a:lnTo>
                    <a:lnTo>
                      <a:pt x="458" y="14"/>
                    </a:lnTo>
                    <a:lnTo>
                      <a:pt x="464" y="13"/>
                    </a:lnTo>
                    <a:lnTo>
                      <a:pt x="471" y="13"/>
                    </a:lnTo>
                    <a:lnTo>
                      <a:pt x="477" y="12"/>
                    </a:lnTo>
                    <a:lnTo>
                      <a:pt x="483" y="11"/>
                    </a:lnTo>
                    <a:lnTo>
                      <a:pt x="489" y="11"/>
                    </a:lnTo>
                    <a:lnTo>
                      <a:pt x="495" y="10"/>
                    </a:lnTo>
                    <a:lnTo>
                      <a:pt x="502" y="10"/>
                    </a:lnTo>
                    <a:lnTo>
                      <a:pt x="503" y="22"/>
                    </a:lnTo>
                    <a:lnTo>
                      <a:pt x="497" y="23"/>
                    </a:lnTo>
                    <a:lnTo>
                      <a:pt x="490" y="23"/>
                    </a:lnTo>
                    <a:lnTo>
                      <a:pt x="484" y="24"/>
                    </a:lnTo>
                    <a:lnTo>
                      <a:pt x="478" y="25"/>
                    </a:lnTo>
                    <a:lnTo>
                      <a:pt x="472" y="25"/>
                    </a:lnTo>
                    <a:lnTo>
                      <a:pt x="466" y="26"/>
                    </a:lnTo>
                    <a:lnTo>
                      <a:pt x="459" y="27"/>
                    </a:lnTo>
                    <a:lnTo>
                      <a:pt x="453" y="28"/>
                    </a:lnTo>
                    <a:lnTo>
                      <a:pt x="447" y="28"/>
                    </a:lnTo>
                    <a:lnTo>
                      <a:pt x="441" y="29"/>
                    </a:lnTo>
                    <a:lnTo>
                      <a:pt x="435" y="30"/>
                    </a:lnTo>
                    <a:lnTo>
                      <a:pt x="431" y="30"/>
                    </a:lnTo>
                    <a:lnTo>
                      <a:pt x="429" y="18"/>
                    </a:lnTo>
                    <a:close/>
                    <a:moveTo>
                      <a:pt x="551" y="6"/>
                    </a:moveTo>
                    <a:lnTo>
                      <a:pt x="552" y="6"/>
                    </a:lnTo>
                    <a:lnTo>
                      <a:pt x="558" y="5"/>
                    </a:lnTo>
                    <a:lnTo>
                      <a:pt x="564" y="5"/>
                    </a:lnTo>
                    <a:lnTo>
                      <a:pt x="570" y="4"/>
                    </a:lnTo>
                    <a:lnTo>
                      <a:pt x="576" y="4"/>
                    </a:lnTo>
                    <a:lnTo>
                      <a:pt x="583" y="4"/>
                    </a:lnTo>
                    <a:lnTo>
                      <a:pt x="589" y="3"/>
                    </a:lnTo>
                    <a:lnTo>
                      <a:pt x="595" y="3"/>
                    </a:lnTo>
                    <a:lnTo>
                      <a:pt x="601" y="3"/>
                    </a:lnTo>
                    <a:lnTo>
                      <a:pt x="608" y="2"/>
                    </a:lnTo>
                    <a:lnTo>
                      <a:pt x="614" y="2"/>
                    </a:lnTo>
                    <a:lnTo>
                      <a:pt x="620" y="2"/>
                    </a:lnTo>
                    <a:lnTo>
                      <a:pt x="624" y="2"/>
                    </a:lnTo>
                    <a:lnTo>
                      <a:pt x="624" y="15"/>
                    </a:lnTo>
                    <a:lnTo>
                      <a:pt x="621" y="15"/>
                    </a:lnTo>
                    <a:lnTo>
                      <a:pt x="614" y="15"/>
                    </a:lnTo>
                    <a:lnTo>
                      <a:pt x="608" y="15"/>
                    </a:lnTo>
                    <a:lnTo>
                      <a:pt x="602" y="15"/>
                    </a:lnTo>
                    <a:lnTo>
                      <a:pt x="596" y="16"/>
                    </a:lnTo>
                    <a:lnTo>
                      <a:pt x="590" y="16"/>
                    </a:lnTo>
                    <a:lnTo>
                      <a:pt x="583" y="16"/>
                    </a:lnTo>
                    <a:lnTo>
                      <a:pt x="577" y="17"/>
                    </a:lnTo>
                    <a:lnTo>
                      <a:pt x="571" y="17"/>
                    </a:lnTo>
                    <a:lnTo>
                      <a:pt x="565" y="18"/>
                    </a:lnTo>
                    <a:lnTo>
                      <a:pt x="559" y="18"/>
                    </a:lnTo>
                    <a:lnTo>
                      <a:pt x="552" y="18"/>
                    </a:lnTo>
                    <a:lnTo>
                      <a:pt x="551" y="6"/>
                    </a:lnTo>
                    <a:close/>
                    <a:moveTo>
                      <a:pt x="672" y="0"/>
                    </a:moveTo>
                    <a:lnTo>
                      <a:pt x="676" y="0"/>
                    </a:lnTo>
                    <a:lnTo>
                      <a:pt x="682" y="0"/>
                    </a:lnTo>
                    <a:lnTo>
                      <a:pt x="689" y="0"/>
                    </a:lnTo>
                    <a:lnTo>
                      <a:pt x="695" y="0"/>
                    </a:lnTo>
                    <a:lnTo>
                      <a:pt x="701" y="0"/>
                    </a:lnTo>
                    <a:lnTo>
                      <a:pt x="707" y="0"/>
                    </a:lnTo>
                    <a:lnTo>
                      <a:pt x="713" y="0"/>
                    </a:lnTo>
                    <a:lnTo>
                      <a:pt x="720" y="0"/>
                    </a:lnTo>
                    <a:lnTo>
                      <a:pt x="732" y="0"/>
                    </a:lnTo>
                    <a:lnTo>
                      <a:pt x="738" y="0"/>
                    </a:lnTo>
                    <a:lnTo>
                      <a:pt x="745" y="0"/>
                    </a:lnTo>
                    <a:lnTo>
                      <a:pt x="746" y="0"/>
                    </a:lnTo>
                    <a:lnTo>
                      <a:pt x="745" y="13"/>
                    </a:lnTo>
                    <a:lnTo>
                      <a:pt x="744" y="13"/>
                    </a:lnTo>
                    <a:lnTo>
                      <a:pt x="738" y="13"/>
                    </a:lnTo>
                    <a:lnTo>
                      <a:pt x="732" y="13"/>
                    </a:lnTo>
                    <a:lnTo>
                      <a:pt x="720" y="13"/>
                    </a:lnTo>
                    <a:lnTo>
                      <a:pt x="713" y="13"/>
                    </a:lnTo>
                    <a:lnTo>
                      <a:pt x="707" y="13"/>
                    </a:lnTo>
                    <a:lnTo>
                      <a:pt x="701" y="13"/>
                    </a:lnTo>
                    <a:lnTo>
                      <a:pt x="695" y="13"/>
                    </a:lnTo>
                    <a:lnTo>
                      <a:pt x="689" y="13"/>
                    </a:lnTo>
                    <a:lnTo>
                      <a:pt x="683" y="13"/>
                    </a:lnTo>
                    <a:lnTo>
                      <a:pt x="676" y="13"/>
                    </a:lnTo>
                    <a:lnTo>
                      <a:pt x="673" y="13"/>
                    </a:lnTo>
                    <a:lnTo>
                      <a:pt x="672" y="0"/>
                    </a:lnTo>
                    <a:close/>
                    <a:moveTo>
                      <a:pt x="794" y="2"/>
                    </a:moveTo>
                    <a:lnTo>
                      <a:pt x="795" y="2"/>
                    </a:lnTo>
                    <a:lnTo>
                      <a:pt x="801" y="2"/>
                    </a:lnTo>
                    <a:lnTo>
                      <a:pt x="807" y="2"/>
                    </a:lnTo>
                    <a:lnTo>
                      <a:pt x="813" y="3"/>
                    </a:lnTo>
                    <a:lnTo>
                      <a:pt x="819" y="3"/>
                    </a:lnTo>
                    <a:lnTo>
                      <a:pt x="826" y="3"/>
                    </a:lnTo>
                    <a:lnTo>
                      <a:pt x="832" y="4"/>
                    </a:lnTo>
                    <a:lnTo>
                      <a:pt x="838" y="4"/>
                    </a:lnTo>
                    <a:lnTo>
                      <a:pt x="844" y="4"/>
                    </a:lnTo>
                    <a:lnTo>
                      <a:pt x="851" y="5"/>
                    </a:lnTo>
                    <a:lnTo>
                      <a:pt x="857" y="5"/>
                    </a:lnTo>
                    <a:lnTo>
                      <a:pt x="863" y="6"/>
                    </a:lnTo>
                    <a:lnTo>
                      <a:pt x="867" y="6"/>
                    </a:lnTo>
                    <a:lnTo>
                      <a:pt x="867" y="19"/>
                    </a:lnTo>
                    <a:lnTo>
                      <a:pt x="862" y="18"/>
                    </a:lnTo>
                    <a:lnTo>
                      <a:pt x="856" y="18"/>
                    </a:lnTo>
                    <a:lnTo>
                      <a:pt x="850" y="18"/>
                    </a:lnTo>
                    <a:lnTo>
                      <a:pt x="844" y="17"/>
                    </a:lnTo>
                    <a:lnTo>
                      <a:pt x="837" y="17"/>
                    </a:lnTo>
                    <a:lnTo>
                      <a:pt x="831" y="16"/>
                    </a:lnTo>
                    <a:lnTo>
                      <a:pt x="825" y="16"/>
                    </a:lnTo>
                    <a:lnTo>
                      <a:pt x="819" y="16"/>
                    </a:lnTo>
                    <a:lnTo>
                      <a:pt x="813" y="15"/>
                    </a:lnTo>
                    <a:lnTo>
                      <a:pt x="806" y="15"/>
                    </a:lnTo>
                    <a:lnTo>
                      <a:pt x="800" y="15"/>
                    </a:lnTo>
                    <a:lnTo>
                      <a:pt x="794" y="15"/>
                    </a:lnTo>
                    <a:lnTo>
                      <a:pt x="794" y="2"/>
                    </a:lnTo>
                    <a:close/>
                    <a:moveTo>
                      <a:pt x="916" y="10"/>
                    </a:moveTo>
                    <a:lnTo>
                      <a:pt x="919" y="10"/>
                    </a:lnTo>
                    <a:lnTo>
                      <a:pt x="925" y="11"/>
                    </a:lnTo>
                    <a:lnTo>
                      <a:pt x="932" y="11"/>
                    </a:lnTo>
                    <a:lnTo>
                      <a:pt x="938" y="12"/>
                    </a:lnTo>
                    <a:lnTo>
                      <a:pt x="944" y="13"/>
                    </a:lnTo>
                    <a:lnTo>
                      <a:pt x="950" y="13"/>
                    </a:lnTo>
                    <a:lnTo>
                      <a:pt x="956" y="14"/>
                    </a:lnTo>
                    <a:lnTo>
                      <a:pt x="963" y="15"/>
                    </a:lnTo>
                    <a:lnTo>
                      <a:pt x="969" y="16"/>
                    </a:lnTo>
                    <a:lnTo>
                      <a:pt x="975" y="16"/>
                    </a:lnTo>
                    <a:lnTo>
                      <a:pt x="981" y="17"/>
                    </a:lnTo>
                    <a:lnTo>
                      <a:pt x="988" y="18"/>
                    </a:lnTo>
                    <a:lnTo>
                      <a:pt x="989" y="18"/>
                    </a:lnTo>
                    <a:lnTo>
                      <a:pt x="987" y="31"/>
                    </a:lnTo>
                    <a:lnTo>
                      <a:pt x="986" y="31"/>
                    </a:lnTo>
                    <a:lnTo>
                      <a:pt x="980" y="30"/>
                    </a:lnTo>
                    <a:lnTo>
                      <a:pt x="974" y="29"/>
                    </a:lnTo>
                    <a:lnTo>
                      <a:pt x="968" y="28"/>
                    </a:lnTo>
                    <a:lnTo>
                      <a:pt x="961" y="28"/>
                    </a:lnTo>
                    <a:lnTo>
                      <a:pt x="955" y="27"/>
                    </a:lnTo>
                    <a:lnTo>
                      <a:pt x="949" y="26"/>
                    </a:lnTo>
                    <a:lnTo>
                      <a:pt x="943" y="25"/>
                    </a:lnTo>
                    <a:lnTo>
                      <a:pt x="937" y="25"/>
                    </a:lnTo>
                    <a:lnTo>
                      <a:pt x="930" y="24"/>
                    </a:lnTo>
                    <a:lnTo>
                      <a:pt x="924" y="23"/>
                    </a:lnTo>
                    <a:lnTo>
                      <a:pt x="918" y="23"/>
                    </a:lnTo>
                    <a:lnTo>
                      <a:pt x="915" y="23"/>
                    </a:lnTo>
                    <a:lnTo>
                      <a:pt x="916" y="10"/>
                    </a:lnTo>
                    <a:close/>
                    <a:moveTo>
                      <a:pt x="1037" y="25"/>
                    </a:moveTo>
                    <a:lnTo>
                      <a:pt x="1038" y="25"/>
                    </a:lnTo>
                    <a:lnTo>
                      <a:pt x="1044" y="26"/>
                    </a:lnTo>
                    <a:lnTo>
                      <a:pt x="1050" y="27"/>
                    </a:lnTo>
                    <a:lnTo>
                      <a:pt x="1056" y="29"/>
                    </a:lnTo>
                    <a:lnTo>
                      <a:pt x="1063" y="30"/>
                    </a:lnTo>
                    <a:lnTo>
                      <a:pt x="1069" y="31"/>
                    </a:lnTo>
                    <a:lnTo>
                      <a:pt x="1075" y="32"/>
                    </a:lnTo>
                    <a:lnTo>
                      <a:pt x="1081" y="33"/>
                    </a:lnTo>
                    <a:lnTo>
                      <a:pt x="1094" y="36"/>
                    </a:lnTo>
                    <a:lnTo>
                      <a:pt x="1100" y="37"/>
                    </a:lnTo>
                    <a:lnTo>
                      <a:pt x="1106" y="38"/>
                    </a:lnTo>
                    <a:lnTo>
                      <a:pt x="1109" y="39"/>
                    </a:lnTo>
                    <a:lnTo>
                      <a:pt x="1107" y="51"/>
                    </a:lnTo>
                    <a:lnTo>
                      <a:pt x="1104" y="51"/>
                    </a:lnTo>
                    <a:lnTo>
                      <a:pt x="1098" y="49"/>
                    </a:lnTo>
                    <a:lnTo>
                      <a:pt x="1091" y="48"/>
                    </a:lnTo>
                    <a:lnTo>
                      <a:pt x="1092" y="48"/>
                    </a:lnTo>
                    <a:lnTo>
                      <a:pt x="1079" y="46"/>
                    </a:lnTo>
                    <a:lnTo>
                      <a:pt x="1073" y="45"/>
                    </a:lnTo>
                    <a:lnTo>
                      <a:pt x="1067" y="43"/>
                    </a:lnTo>
                    <a:lnTo>
                      <a:pt x="1060" y="42"/>
                    </a:lnTo>
                    <a:lnTo>
                      <a:pt x="1061" y="42"/>
                    </a:lnTo>
                    <a:lnTo>
                      <a:pt x="1054" y="41"/>
                    </a:lnTo>
                    <a:lnTo>
                      <a:pt x="1048" y="40"/>
                    </a:lnTo>
                    <a:lnTo>
                      <a:pt x="1042" y="39"/>
                    </a:lnTo>
                    <a:lnTo>
                      <a:pt x="1036" y="38"/>
                    </a:lnTo>
                    <a:lnTo>
                      <a:pt x="1035" y="38"/>
                    </a:lnTo>
                    <a:lnTo>
                      <a:pt x="1037" y="25"/>
                    </a:lnTo>
                    <a:close/>
                    <a:moveTo>
                      <a:pt x="1157" y="50"/>
                    </a:moveTo>
                    <a:lnTo>
                      <a:pt x="1163" y="51"/>
                    </a:lnTo>
                    <a:lnTo>
                      <a:pt x="1169" y="53"/>
                    </a:lnTo>
                    <a:lnTo>
                      <a:pt x="1175" y="55"/>
                    </a:lnTo>
                    <a:lnTo>
                      <a:pt x="1187" y="58"/>
                    </a:lnTo>
                    <a:lnTo>
                      <a:pt x="1194" y="60"/>
                    </a:lnTo>
                    <a:lnTo>
                      <a:pt x="1200" y="62"/>
                    </a:lnTo>
                    <a:lnTo>
                      <a:pt x="1206" y="64"/>
                    </a:lnTo>
                    <a:lnTo>
                      <a:pt x="1213" y="66"/>
                    </a:lnTo>
                    <a:lnTo>
                      <a:pt x="1219" y="68"/>
                    </a:lnTo>
                    <a:lnTo>
                      <a:pt x="1225" y="70"/>
                    </a:lnTo>
                    <a:lnTo>
                      <a:pt x="1227" y="71"/>
                    </a:lnTo>
                    <a:lnTo>
                      <a:pt x="1224" y="83"/>
                    </a:lnTo>
                    <a:lnTo>
                      <a:pt x="1221" y="82"/>
                    </a:lnTo>
                    <a:lnTo>
                      <a:pt x="1215" y="80"/>
                    </a:lnTo>
                    <a:lnTo>
                      <a:pt x="1209" y="78"/>
                    </a:lnTo>
                    <a:lnTo>
                      <a:pt x="1203" y="76"/>
                    </a:lnTo>
                    <a:lnTo>
                      <a:pt x="1197" y="74"/>
                    </a:lnTo>
                    <a:lnTo>
                      <a:pt x="1190" y="72"/>
                    </a:lnTo>
                    <a:lnTo>
                      <a:pt x="1184" y="71"/>
                    </a:lnTo>
                    <a:lnTo>
                      <a:pt x="1172" y="67"/>
                    </a:lnTo>
                    <a:lnTo>
                      <a:pt x="1166" y="65"/>
                    </a:lnTo>
                    <a:lnTo>
                      <a:pt x="1166" y="66"/>
                    </a:lnTo>
                    <a:lnTo>
                      <a:pt x="1160" y="64"/>
                    </a:lnTo>
                    <a:lnTo>
                      <a:pt x="1154" y="62"/>
                    </a:lnTo>
                    <a:lnTo>
                      <a:pt x="1157" y="50"/>
                    </a:lnTo>
                    <a:close/>
                    <a:moveTo>
                      <a:pt x="1274" y="88"/>
                    </a:moveTo>
                    <a:lnTo>
                      <a:pt x="1275" y="89"/>
                    </a:lnTo>
                    <a:lnTo>
                      <a:pt x="1282" y="92"/>
                    </a:lnTo>
                    <a:lnTo>
                      <a:pt x="1288" y="95"/>
                    </a:lnTo>
                    <a:lnTo>
                      <a:pt x="1294" y="98"/>
                    </a:lnTo>
                    <a:lnTo>
                      <a:pt x="1300" y="101"/>
                    </a:lnTo>
                    <a:lnTo>
                      <a:pt x="1307" y="104"/>
                    </a:lnTo>
                    <a:lnTo>
                      <a:pt x="1313" y="107"/>
                    </a:lnTo>
                    <a:lnTo>
                      <a:pt x="1319" y="111"/>
                    </a:lnTo>
                    <a:lnTo>
                      <a:pt x="1326" y="115"/>
                    </a:lnTo>
                    <a:lnTo>
                      <a:pt x="1332" y="118"/>
                    </a:lnTo>
                    <a:lnTo>
                      <a:pt x="1338" y="123"/>
                    </a:lnTo>
                    <a:lnTo>
                      <a:pt x="1340" y="123"/>
                    </a:lnTo>
                    <a:lnTo>
                      <a:pt x="1333" y="134"/>
                    </a:lnTo>
                    <a:lnTo>
                      <a:pt x="1332" y="133"/>
                    </a:lnTo>
                    <a:lnTo>
                      <a:pt x="1326" y="129"/>
                    </a:lnTo>
                    <a:lnTo>
                      <a:pt x="1326" y="130"/>
                    </a:lnTo>
                    <a:lnTo>
                      <a:pt x="1320" y="126"/>
                    </a:lnTo>
                    <a:lnTo>
                      <a:pt x="1314" y="122"/>
                    </a:lnTo>
                    <a:lnTo>
                      <a:pt x="1307" y="119"/>
                    </a:lnTo>
                    <a:lnTo>
                      <a:pt x="1308" y="119"/>
                    </a:lnTo>
                    <a:lnTo>
                      <a:pt x="1301" y="116"/>
                    </a:lnTo>
                    <a:lnTo>
                      <a:pt x="1295" y="113"/>
                    </a:lnTo>
                    <a:lnTo>
                      <a:pt x="1289" y="109"/>
                    </a:lnTo>
                    <a:lnTo>
                      <a:pt x="1289" y="110"/>
                    </a:lnTo>
                    <a:lnTo>
                      <a:pt x="1283" y="107"/>
                    </a:lnTo>
                    <a:lnTo>
                      <a:pt x="1277" y="104"/>
                    </a:lnTo>
                    <a:lnTo>
                      <a:pt x="1271" y="101"/>
                    </a:lnTo>
                    <a:lnTo>
                      <a:pt x="1269" y="100"/>
                    </a:lnTo>
                    <a:lnTo>
                      <a:pt x="1274" y="88"/>
                    </a:lnTo>
                    <a:close/>
                    <a:moveTo>
                      <a:pt x="1379" y="157"/>
                    </a:moveTo>
                    <a:lnTo>
                      <a:pt x="1383" y="162"/>
                    </a:lnTo>
                    <a:lnTo>
                      <a:pt x="1390" y="172"/>
                    </a:lnTo>
                    <a:lnTo>
                      <a:pt x="1403" y="212"/>
                    </a:lnTo>
                    <a:lnTo>
                      <a:pt x="1392" y="216"/>
                    </a:lnTo>
                    <a:lnTo>
                      <a:pt x="1379" y="177"/>
                    </a:lnTo>
                    <a:lnTo>
                      <a:pt x="1380" y="179"/>
                    </a:lnTo>
                    <a:lnTo>
                      <a:pt x="1374" y="170"/>
                    </a:lnTo>
                    <a:lnTo>
                      <a:pt x="1374" y="171"/>
                    </a:lnTo>
                    <a:lnTo>
                      <a:pt x="1370" y="165"/>
                    </a:lnTo>
                    <a:lnTo>
                      <a:pt x="1379" y="157"/>
                    </a:lnTo>
                    <a:close/>
                  </a:path>
                </a:pathLst>
              </a:custGeom>
              <a:solidFill>
                <a:schemeClr val="bg1"/>
              </a:solidFill>
              <a:ln w="1588" cap="flat">
                <a:solidFill>
                  <a:schemeClr val="bg1"/>
                </a:solidFill>
                <a:prstDash val="solid"/>
                <a:bevel/>
                <a:headEnd/>
                <a:tailEnd/>
              </a:ln>
            </p:spPr>
            <p:txBody>
              <a:bodyPr/>
              <a:lstStyle/>
              <a:p>
                <a:endParaRPr lang="en-US" sz="2700"/>
              </a:p>
            </p:txBody>
          </p:sp>
          <p:sp>
            <p:nvSpPr>
              <p:cNvPr id="94" name="Rectangle 44"/>
              <p:cNvSpPr>
                <a:spLocks noChangeArrowheads="1"/>
              </p:cNvSpPr>
              <p:nvPr/>
            </p:nvSpPr>
            <p:spPr bwMode="auto">
              <a:xfrm>
                <a:off x="3732" y="2064"/>
                <a:ext cx="20" cy="21"/>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sp>
          <p:nvSpPr>
            <p:cNvPr id="76" name="Line 46"/>
            <p:cNvSpPr>
              <a:spLocks noChangeShapeType="1"/>
            </p:cNvSpPr>
            <p:nvPr/>
          </p:nvSpPr>
          <p:spPr bwMode="auto">
            <a:xfrm flipV="1">
              <a:off x="8353294" y="1601714"/>
              <a:ext cx="1103313" cy="1809750"/>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2700"/>
            </a:p>
          </p:txBody>
        </p:sp>
        <p:sp>
          <p:nvSpPr>
            <p:cNvPr id="77" name="Line 48"/>
            <p:cNvSpPr>
              <a:spLocks noChangeShapeType="1"/>
            </p:cNvSpPr>
            <p:nvPr/>
          </p:nvSpPr>
          <p:spPr bwMode="auto">
            <a:xfrm>
              <a:off x="9456606" y="1601715"/>
              <a:ext cx="1103312" cy="1782763"/>
            </a:xfrm>
            <a:prstGeom prst="line">
              <a:avLst/>
            </a:prstGeom>
            <a:noFill/>
            <a:ln w="1905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en-US" sz="2700"/>
            </a:p>
          </p:txBody>
        </p:sp>
        <p:grpSp>
          <p:nvGrpSpPr>
            <p:cNvPr id="78" name="Group 77"/>
            <p:cNvGrpSpPr/>
            <p:nvPr/>
          </p:nvGrpSpPr>
          <p:grpSpPr>
            <a:xfrm>
              <a:off x="8922966" y="1601715"/>
              <a:ext cx="552450" cy="2108200"/>
              <a:chOff x="6510098" y="1482726"/>
              <a:chExt cx="552450" cy="2108200"/>
            </a:xfrm>
            <a:solidFill>
              <a:srgbClr val="FFC000"/>
            </a:solidFill>
          </p:grpSpPr>
          <p:sp>
            <p:nvSpPr>
              <p:cNvPr id="90" name="Freeform 47"/>
              <p:cNvSpPr>
                <a:spLocks noEditPoints="1"/>
              </p:cNvSpPr>
              <p:nvPr/>
            </p:nvSpPr>
            <p:spPr bwMode="auto">
              <a:xfrm>
                <a:off x="7043498" y="1482726"/>
                <a:ext cx="19050" cy="1751013"/>
              </a:xfrm>
              <a:custGeom>
                <a:avLst/>
                <a:gdLst>
                  <a:gd name="T0" fmla="*/ 12 w 12"/>
                  <a:gd name="T1" fmla="*/ 0 h 1103"/>
                  <a:gd name="T2" fmla="*/ 12 w 12"/>
                  <a:gd name="T3" fmla="*/ 77 h 1103"/>
                  <a:gd name="T4" fmla="*/ 0 w 12"/>
                  <a:gd name="T5" fmla="*/ 77 h 1103"/>
                  <a:gd name="T6" fmla="*/ 0 w 12"/>
                  <a:gd name="T7" fmla="*/ 0 h 1103"/>
                  <a:gd name="T8" fmla="*/ 12 w 12"/>
                  <a:gd name="T9" fmla="*/ 0 h 1103"/>
                  <a:gd name="T10" fmla="*/ 12 w 12"/>
                  <a:gd name="T11" fmla="*/ 129 h 1103"/>
                  <a:gd name="T12" fmla="*/ 12 w 12"/>
                  <a:gd name="T13" fmla="*/ 206 h 1103"/>
                  <a:gd name="T14" fmla="*/ 0 w 12"/>
                  <a:gd name="T15" fmla="*/ 206 h 1103"/>
                  <a:gd name="T16" fmla="*/ 0 w 12"/>
                  <a:gd name="T17" fmla="*/ 129 h 1103"/>
                  <a:gd name="T18" fmla="*/ 12 w 12"/>
                  <a:gd name="T19" fmla="*/ 129 h 1103"/>
                  <a:gd name="T20" fmla="*/ 12 w 12"/>
                  <a:gd name="T21" fmla="*/ 257 h 1103"/>
                  <a:gd name="T22" fmla="*/ 12 w 12"/>
                  <a:gd name="T23" fmla="*/ 334 h 1103"/>
                  <a:gd name="T24" fmla="*/ 0 w 12"/>
                  <a:gd name="T25" fmla="*/ 334 h 1103"/>
                  <a:gd name="T26" fmla="*/ 0 w 12"/>
                  <a:gd name="T27" fmla="*/ 257 h 1103"/>
                  <a:gd name="T28" fmla="*/ 12 w 12"/>
                  <a:gd name="T29" fmla="*/ 257 h 1103"/>
                  <a:gd name="T30" fmla="*/ 12 w 12"/>
                  <a:gd name="T31" fmla="*/ 385 h 1103"/>
                  <a:gd name="T32" fmla="*/ 12 w 12"/>
                  <a:gd name="T33" fmla="*/ 462 h 1103"/>
                  <a:gd name="T34" fmla="*/ 0 w 12"/>
                  <a:gd name="T35" fmla="*/ 462 h 1103"/>
                  <a:gd name="T36" fmla="*/ 0 w 12"/>
                  <a:gd name="T37" fmla="*/ 385 h 1103"/>
                  <a:gd name="T38" fmla="*/ 12 w 12"/>
                  <a:gd name="T39" fmla="*/ 385 h 1103"/>
                  <a:gd name="T40" fmla="*/ 12 w 12"/>
                  <a:gd name="T41" fmla="*/ 513 h 1103"/>
                  <a:gd name="T42" fmla="*/ 12 w 12"/>
                  <a:gd name="T43" fmla="*/ 590 h 1103"/>
                  <a:gd name="T44" fmla="*/ 0 w 12"/>
                  <a:gd name="T45" fmla="*/ 590 h 1103"/>
                  <a:gd name="T46" fmla="*/ 0 w 12"/>
                  <a:gd name="T47" fmla="*/ 513 h 1103"/>
                  <a:gd name="T48" fmla="*/ 12 w 12"/>
                  <a:gd name="T49" fmla="*/ 513 h 1103"/>
                  <a:gd name="T50" fmla="*/ 12 w 12"/>
                  <a:gd name="T51" fmla="*/ 642 h 1103"/>
                  <a:gd name="T52" fmla="*/ 12 w 12"/>
                  <a:gd name="T53" fmla="*/ 719 h 1103"/>
                  <a:gd name="T54" fmla="*/ 0 w 12"/>
                  <a:gd name="T55" fmla="*/ 719 h 1103"/>
                  <a:gd name="T56" fmla="*/ 0 w 12"/>
                  <a:gd name="T57" fmla="*/ 642 h 1103"/>
                  <a:gd name="T58" fmla="*/ 12 w 12"/>
                  <a:gd name="T59" fmla="*/ 642 h 1103"/>
                  <a:gd name="T60" fmla="*/ 12 w 12"/>
                  <a:gd name="T61" fmla="*/ 770 h 1103"/>
                  <a:gd name="T62" fmla="*/ 12 w 12"/>
                  <a:gd name="T63" fmla="*/ 847 h 1103"/>
                  <a:gd name="T64" fmla="*/ 0 w 12"/>
                  <a:gd name="T65" fmla="*/ 847 h 1103"/>
                  <a:gd name="T66" fmla="*/ 0 w 12"/>
                  <a:gd name="T67" fmla="*/ 770 h 1103"/>
                  <a:gd name="T68" fmla="*/ 12 w 12"/>
                  <a:gd name="T69" fmla="*/ 770 h 1103"/>
                  <a:gd name="T70" fmla="*/ 12 w 12"/>
                  <a:gd name="T71" fmla="*/ 898 h 1103"/>
                  <a:gd name="T72" fmla="*/ 12 w 12"/>
                  <a:gd name="T73" fmla="*/ 975 h 1103"/>
                  <a:gd name="T74" fmla="*/ 0 w 12"/>
                  <a:gd name="T75" fmla="*/ 975 h 1103"/>
                  <a:gd name="T76" fmla="*/ 0 w 12"/>
                  <a:gd name="T77" fmla="*/ 898 h 1103"/>
                  <a:gd name="T78" fmla="*/ 12 w 12"/>
                  <a:gd name="T79" fmla="*/ 898 h 1103"/>
                  <a:gd name="T80" fmla="*/ 12 w 12"/>
                  <a:gd name="T81" fmla="*/ 1027 h 1103"/>
                  <a:gd name="T82" fmla="*/ 12 w 12"/>
                  <a:gd name="T83" fmla="*/ 1103 h 1103"/>
                  <a:gd name="T84" fmla="*/ 0 w 12"/>
                  <a:gd name="T85" fmla="*/ 1103 h 1103"/>
                  <a:gd name="T86" fmla="*/ 0 w 12"/>
                  <a:gd name="T87" fmla="*/ 1027 h 1103"/>
                  <a:gd name="T88" fmla="*/ 12 w 12"/>
                  <a:gd name="T89" fmla="*/ 1027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 h="1103">
                    <a:moveTo>
                      <a:pt x="12" y="0"/>
                    </a:moveTo>
                    <a:lnTo>
                      <a:pt x="12" y="77"/>
                    </a:lnTo>
                    <a:lnTo>
                      <a:pt x="0" y="77"/>
                    </a:lnTo>
                    <a:lnTo>
                      <a:pt x="0" y="0"/>
                    </a:lnTo>
                    <a:lnTo>
                      <a:pt x="12" y="0"/>
                    </a:lnTo>
                    <a:close/>
                    <a:moveTo>
                      <a:pt x="12" y="129"/>
                    </a:moveTo>
                    <a:lnTo>
                      <a:pt x="12" y="206"/>
                    </a:lnTo>
                    <a:lnTo>
                      <a:pt x="0" y="206"/>
                    </a:lnTo>
                    <a:lnTo>
                      <a:pt x="0" y="129"/>
                    </a:lnTo>
                    <a:lnTo>
                      <a:pt x="12" y="129"/>
                    </a:lnTo>
                    <a:close/>
                    <a:moveTo>
                      <a:pt x="12" y="257"/>
                    </a:moveTo>
                    <a:lnTo>
                      <a:pt x="12" y="334"/>
                    </a:lnTo>
                    <a:lnTo>
                      <a:pt x="0" y="334"/>
                    </a:lnTo>
                    <a:lnTo>
                      <a:pt x="0" y="257"/>
                    </a:lnTo>
                    <a:lnTo>
                      <a:pt x="12" y="257"/>
                    </a:lnTo>
                    <a:close/>
                    <a:moveTo>
                      <a:pt x="12" y="385"/>
                    </a:moveTo>
                    <a:lnTo>
                      <a:pt x="12" y="462"/>
                    </a:lnTo>
                    <a:lnTo>
                      <a:pt x="0" y="462"/>
                    </a:lnTo>
                    <a:lnTo>
                      <a:pt x="0" y="385"/>
                    </a:lnTo>
                    <a:lnTo>
                      <a:pt x="12" y="385"/>
                    </a:lnTo>
                    <a:close/>
                    <a:moveTo>
                      <a:pt x="12" y="513"/>
                    </a:moveTo>
                    <a:lnTo>
                      <a:pt x="12" y="590"/>
                    </a:lnTo>
                    <a:lnTo>
                      <a:pt x="0" y="590"/>
                    </a:lnTo>
                    <a:lnTo>
                      <a:pt x="0" y="513"/>
                    </a:lnTo>
                    <a:lnTo>
                      <a:pt x="12" y="513"/>
                    </a:lnTo>
                    <a:close/>
                    <a:moveTo>
                      <a:pt x="12" y="642"/>
                    </a:moveTo>
                    <a:lnTo>
                      <a:pt x="12" y="719"/>
                    </a:lnTo>
                    <a:lnTo>
                      <a:pt x="0" y="719"/>
                    </a:lnTo>
                    <a:lnTo>
                      <a:pt x="0" y="642"/>
                    </a:lnTo>
                    <a:lnTo>
                      <a:pt x="12" y="642"/>
                    </a:lnTo>
                    <a:close/>
                    <a:moveTo>
                      <a:pt x="12" y="770"/>
                    </a:moveTo>
                    <a:lnTo>
                      <a:pt x="12" y="847"/>
                    </a:lnTo>
                    <a:lnTo>
                      <a:pt x="0" y="847"/>
                    </a:lnTo>
                    <a:lnTo>
                      <a:pt x="0" y="770"/>
                    </a:lnTo>
                    <a:lnTo>
                      <a:pt x="12" y="770"/>
                    </a:lnTo>
                    <a:close/>
                    <a:moveTo>
                      <a:pt x="12" y="898"/>
                    </a:moveTo>
                    <a:lnTo>
                      <a:pt x="12" y="975"/>
                    </a:lnTo>
                    <a:lnTo>
                      <a:pt x="0" y="975"/>
                    </a:lnTo>
                    <a:lnTo>
                      <a:pt x="0" y="898"/>
                    </a:lnTo>
                    <a:lnTo>
                      <a:pt x="12" y="898"/>
                    </a:lnTo>
                    <a:close/>
                    <a:moveTo>
                      <a:pt x="12" y="1027"/>
                    </a:moveTo>
                    <a:lnTo>
                      <a:pt x="12" y="1103"/>
                    </a:lnTo>
                    <a:lnTo>
                      <a:pt x="0" y="1103"/>
                    </a:lnTo>
                    <a:lnTo>
                      <a:pt x="0" y="1027"/>
                    </a:lnTo>
                    <a:lnTo>
                      <a:pt x="12" y="1027"/>
                    </a:lnTo>
                    <a:close/>
                  </a:path>
                </a:pathLst>
              </a:custGeom>
              <a:grpFill/>
              <a:ln w="1588" cap="flat">
                <a:solidFill>
                  <a:srgbClr val="FFC000"/>
                </a:solidFill>
                <a:prstDash val="solid"/>
                <a:bevel/>
                <a:headEnd/>
                <a:tailEnd/>
              </a:ln>
            </p:spPr>
            <p:txBody>
              <a:bodyPr/>
              <a:lstStyle/>
              <a:p>
                <a:pPr>
                  <a:defRPr/>
                </a:pPr>
                <a:endParaRPr lang="en-US" sz="2700"/>
              </a:p>
            </p:txBody>
          </p:sp>
          <p:sp>
            <p:nvSpPr>
              <p:cNvPr id="91" name="Line 49"/>
              <p:cNvSpPr>
                <a:spLocks noChangeShapeType="1"/>
              </p:cNvSpPr>
              <p:nvPr/>
            </p:nvSpPr>
            <p:spPr bwMode="auto">
              <a:xfrm flipV="1">
                <a:off x="6514860" y="1482726"/>
                <a:ext cx="538163" cy="2098675"/>
              </a:xfrm>
              <a:prstGeom prst="line">
                <a:avLst/>
              </a:prstGeom>
              <a:grpFill/>
              <a:ln w="19050" cap="flat">
                <a:solidFill>
                  <a:srgbClr val="FFC000"/>
                </a:solidFill>
                <a:prstDash val="solid"/>
                <a:miter lim="800000"/>
                <a:headEnd/>
                <a:tailEnd/>
              </a:ln>
            </p:spPr>
            <p:txBody>
              <a:bodyPr/>
              <a:lstStyle/>
              <a:p>
                <a:pPr>
                  <a:defRPr/>
                </a:pPr>
                <a:endParaRPr lang="en-US" sz="2700"/>
              </a:p>
            </p:txBody>
          </p:sp>
          <p:sp>
            <p:nvSpPr>
              <p:cNvPr id="92" name="Freeform 50"/>
              <p:cNvSpPr>
                <a:spLocks noEditPoints="1"/>
              </p:cNvSpPr>
              <p:nvPr/>
            </p:nvSpPr>
            <p:spPr bwMode="auto">
              <a:xfrm>
                <a:off x="6510098" y="3270251"/>
                <a:ext cx="547688" cy="320675"/>
              </a:xfrm>
              <a:custGeom>
                <a:avLst/>
                <a:gdLst>
                  <a:gd name="T0" fmla="*/ 345 w 345"/>
                  <a:gd name="T1" fmla="*/ 11 h 202"/>
                  <a:gd name="T2" fmla="*/ 280 w 345"/>
                  <a:gd name="T3" fmla="*/ 47 h 202"/>
                  <a:gd name="T4" fmla="*/ 275 w 345"/>
                  <a:gd name="T5" fmla="*/ 36 h 202"/>
                  <a:gd name="T6" fmla="*/ 339 w 345"/>
                  <a:gd name="T7" fmla="*/ 0 h 202"/>
                  <a:gd name="T8" fmla="*/ 345 w 345"/>
                  <a:gd name="T9" fmla="*/ 11 h 202"/>
                  <a:gd name="T10" fmla="*/ 237 w 345"/>
                  <a:gd name="T11" fmla="*/ 72 h 202"/>
                  <a:gd name="T12" fmla="*/ 173 w 345"/>
                  <a:gd name="T13" fmla="*/ 108 h 202"/>
                  <a:gd name="T14" fmla="*/ 167 w 345"/>
                  <a:gd name="T15" fmla="*/ 97 h 202"/>
                  <a:gd name="T16" fmla="*/ 232 w 345"/>
                  <a:gd name="T17" fmla="*/ 60 h 202"/>
                  <a:gd name="T18" fmla="*/ 237 w 345"/>
                  <a:gd name="T19" fmla="*/ 72 h 202"/>
                  <a:gd name="T20" fmla="*/ 130 w 345"/>
                  <a:gd name="T21" fmla="*/ 132 h 202"/>
                  <a:gd name="T22" fmla="*/ 66 w 345"/>
                  <a:gd name="T23" fmla="*/ 168 h 202"/>
                  <a:gd name="T24" fmla="*/ 60 w 345"/>
                  <a:gd name="T25" fmla="*/ 157 h 202"/>
                  <a:gd name="T26" fmla="*/ 124 w 345"/>
                  <a:gd name="T27" fmla="*/ 121 h 202"/>
                  <a:gd name="T28" fmla="*/ 130 w 345"/>
                  <a:gd name="T29" fmla="*/ 132 h 202"/>
                  <a:gd name="T30" fmla="*/ 23 w 345"/>
                  <a:gd name="T31" fmla="*/ 192 h 202"/>
                  <a:gd name="T32" fmla="*/ 6 w 345"/>
                  <a:gd name="T33" fmla="*/ 202 h 202"/>
                  <a:gd name="T34" fmla="*/ 0 w 345"/>
                  <a:gd name="T35" fmla="*/ 191 h 202"/>
                  <a:gd name="T36" fmla="*/ 17 w 345"/>
                  <a:gd name="T37" fmla="*/ 181 h 202"/>
                  <a:gd name="T38" fmla="*/ 23 w 345"/>
                  <a:gd name="T39"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5" h="202">
                    <a:moveTo>
                      <a:pt x="345" y="11"/>
                    </a:moveTo>
                    <a:lnTo>
                      <a:pt x="280" y="47"/>
                    </a:lnTo>
                    <a:lnTo>
                      <a:pt x="275" y="36"/>
                    </a:lnTo>
                    <a:lnTo>
                      <a:pt x="339" y="0"/>
                    </a:lnTo>
                    <a:lnTo>
                      <a:pt x="345" y="11"/>
                    </a:lnTo>
                    <a:close/>
                    <a:moveTo>
                      <a:pt x="237" y="72"/>
                    </a:moveTo>
                    <a:lnTo>
                      <a:pt x="173" y="108"/>
                    </a:lnTo>
                    <a:lnTo>
                      <a:pt x="167" y="97"/>
                    </a:lnTo>
                    <a:lnTo>
                      <a:pt x="232" y="60"/>
                    </a:lnTo>
                    <a:lnTo>
                      <a:pt x="237" y="72"/>
                    </a:lnTo>
                    <a:close/>
                    <a:moveTo>
                      <a:pt x="130" y="132"/>
                    </a:moveTo>
                    <a:lnTo>
                      <a:pt x="66" y="168"/>
                    </a:lnTo>
                    <a:lnTo>
                      <a:pt x="60" y="157"/>
                    </a:lnTo>
                    <a:lnTo>
                      <a:pt x="124" y="121"/>
                    </a:lnTo>
                    <a:lnTo>
                      <a:pt x="130" y="132"/>
                    </a:lnTo>
                    <a:close/>
                    <a:moveTo>
                      <a:pt x="23" y="192"/>
                    </a:moveTo>
                    <a:lnTo>
                      <a:pt x="6" y="202"/>
                    </a:lnTo>
                    <a:lnTo>
                      <a:pt x="0" y="191"/>
                    </a:lnTo>
                    <a:lnTo>
                      <a:pt x="17" y="181"/>
                    </a:lnTo>
                    <a:lnTo>
                      <a:pt x="23" y="192"/>
                    </a:lnTo>
                    <a:close/>
                  </a:path>
                </a:pathLst>
              </a:custGeom>
              <a:grpFill/>
              <a:ln w="1588" cap="flat">
                <a:solidFill>
                  <a:srgbClr val="FFC000"/>
                </a:solidFill>
                <a:prstDash val="solid"/>
                <a:bevel/>
                <a:headEnd/>
                <a:tailEnd/>
              </a:ln>
            </p:spPr>
            <p:txBody>
              <a:bodyPr/>
              <a:lstStyle/>
              <a:p>
                <a:pPr>
                  <a:defRPr/>
                </a:pPr>
                <a:endParaRPr lang="en-US" sz="2700"/>
              </a:p>
            </p:txBody>
          </p:sp>
        </p:grpSp>
        <p:grpSp>
          <p:nvGrpSpPr>
            <p:cNvPr id="79" name="Group 58"/>
            <p:cNvGrpSpPr>
              <a:grpSpLocks/>
            </p:cNvGrpSpPr>
            <p:nvPr/>
          </p:nvGrpSpPr>
          <p:grpSpPr bwMode="auto">
            <a:xfrm>
              <a:off x="9432774" y="3384478"/>
              <a:ext cx="184150" cy="325437"/>
              <a:chOff x="4422" y="2057"/>
              <a:chExt cx="116" cy="205"/>
            </a:xfrm>
          </p:grpSpPr>
          <p:sp>
            <p:nvSpPr>
              <p:cNvPr id="87" name="Oval 55"/>
              <p:cNvSpPr>
                <a:spLocks noChangeArrowheads="1"/>
              </p:cNvSpPr>
              <p:nvPr/>
            </p:nvSpPr>
            <p:spPr bwMode="auto">
              <a:xfrm>
                <a:off x="4429" y="2057"/>
                <a:ext cx="16" cy="1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8" name="Oval 56"/>
              <p:cNvSpPr>
                <a:spLocks noChangeArrowheads="1"/>
              </p:cNvSpPr>
              <p:nvPr/>
            </p:nvSpPr>
            <p:spPr bwMode="auto">
              <a:xfrm>
                <a:off x="4429" y="2057"/>
                <a:ext cx="16" cy="17"/>
              </a:xfrm>
              <a:prstGeom prst="ellips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9" name="Rectangle 57"/>
              <p:cNvSpPr>
                <a:spLocks noChangeArrowheads="1"/>
              </p:cNvSpPr>
              <p:nvPr/>
            </p:nvSpPr>
            <p:spPr bwMode="auto">
              <a:xfrm>
                <a:off x="4422" y="2068"/>
                <a:ext cx="1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000" b="1" i="1">
                    <a:solidFill>
                      <a:srgbClr val="FFFF00"/>
                    </a:solidFill>
                    <a:latin typeface="Times New Roman" panose="02020603050405020304" pitchFamily="18" charset="0"/>
                  </a:rPr>
                  <a:t>O</a:t>
                </a:r>
                <a:endParaRPr lang="en-US" altLang="en-US" sz="3000"/>
              </a:p>
            </p:txBody>
          </p:sp>
        </p:grpSp>
        <p:sp>
          <p:nvSpPr>
            <p:cNvPr id="80" name="Oval 59"/>
            <p:cNvSpPr>
              <a:spLocks noChangeArrowheads="1"/>
            </p:cNvSpPr>
            <p:nvPr/>
          </p:nvSpPr>
          <p:spPr bwMode="auto">
            <a:xfrm>
              <a:off x="8334243" y="3374953"/>
              <a:ext cx="19050" cy="2063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1" name="Oval 60"/>
            <p:cNvSpPr>
              <a:spLocks noChangeArrowheads="1"/>
            </p:cNvSpPr>
            <p:nvPr/>
          </p:nvSpPr>
          <p:spPr bwMode="auto">
            <a:xfrm>
              <a:off x="10493243" y="3284464"/>
              <a:ext cx="19050" cy="20638"/>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nvGrpSpPr>
            <p:cNvPr id="82" name="Group 63"/>
            <p:cNvGrpSpPr>
              <a:grpSpLocks/>
            </p:cNvGrpSpPr>
            <p:nvPr/>
          </p:nvGrpSpPr>
          <p:grpSpPr bwMode="auto">
            <a:xfrm>
              <a:off x="8340593" y="3398764"/>
              <a:ext cx="25400" cy="26988"/>
              <a:chOff x="3734" y="2066"/>
              <a:chExt cx="16" cy="17"/>
            </a:xfrm>
          </p:grpSpPr>
          <p:sp>
            <p:nvSpPr>
              <p:cNvPr id="85" name="Oval 61"/>
              <p:cNvSpPr>
                <a:spLocks noChangeArrowheads="1"/>
              </p:cNvSpPr>
              <p:nvPr/>
            </p:nvSpPr>
            <p:spPr bwMode="auto">
              <a:xfrm>
                <a:off x="3734" y="2066"/>
                <a:ext cx="16" cy="17"/>
              </a:xfrm>
              <a:prstGeom prst="ellipse">
                <a:avLst/>
              </a:prstGeom>
              <a:solidFill>
                <a:srgbClr val="FFFF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sp>
            <p:nvSpPr>
              <p:cNvPr id="86" name="Oval 62"/>
              <p:cNvSpPr>
                <a:spLocks noChangeArrowheads="1"/>
              </p:cNvSpPr>
              <p:nvPr/>
            </p:nvSpPr>
            <p:spPr bwMode="auto">
              <a:xfrm>
                <a:off x="3734" y="2066"/>
                <a:ext cx="16" cy="17"/>
              </a:xfrm>
              <a:prstGeom prst="ellips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700"/>
              </a:p>
            </p:txBody>
          </p:sp>
        </p:grpSp>
        <p:sp>
          <p:nvSpPr>
            <p:cNvPr id="83" name="TextBox 82"/>
            <p:cNvSpPr txBox="1"/>
            <p:nvPr/>
          </p:nvSpPr>
          <p:spPr>
            <a:xfrm>
              <a:off x="9131250" y="1367038"/>
              <a:ext cx="258763" cy="369332"/>
            </a:xfrm>
            <a:prstGeom prst="rect">
              <a:avLst/>
            </a:prstGeom>
            <a:noFill/>
          </p:spPr>
          <p:txBody>
            <a:bodyPr wrap="square" rtlCol="0">
              <a:spAutoFit/>
            </a:bodyPr>
            <a:lstStyle/>
            <a:p>
              <a:r>
                <a:rPr lang="vi-VN" sz="3000" b="1" dirty="0">
                  <a:solidFill>
                    <a:schemeClr val="bg1"/>
                  </a:solidFill>
                </a:rPr>
                <a:t>A</a:t>
              </a:r>
              <a:endParaRPr lang="en-US" sz="3000" b="1" dirty="0">
                <a:solidFill>
                  <a:schemeClr val="bg1"/>
                </a:solidFill>
              </a:endParaRPr>
            </a:p>
          </p:txBody>
        </p:sp>
        <mc:AlternateContent xmlns:mc="http://schemas.openxmlformats.org/markup-compatibility/2006">
          <mc:Choice xmlns:a14="http://schemas.microsoft.com/office/drawing/2010/main" Requires="a14">
            <p:sp>
              <p:nvSpPr>
                <p:cNvPr id="84" name="Rectangle 83"/>
                <p:cNvSpPr/>
                <p:nvPr/>
              </p:nvSpPr>
              <p:spPr>
                <a:xfrm>
                  <a:off x="8871293" y="2426232"/>
                  <a:ext cx="390278"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200">
                            <a:solidFill>
                              <a:schemeClr val="bg1"/>
                            </a:solidFill>
                            <a:latin typeface="Cambria Math" panose="02040503050406030204" pitchFamily="18" charset="0"/>
                          </a:rPr>
                          <m:t>𝓁</m:t>
                        </m:r>
                      </m:oMath>
                    </m:oMathPara>
                  </a14:m>
                  <a:endParaRPr lang="en-US" sz="4200" dirty="0">
                    <a:solidFill>
                      <a:schemeClr val="bg1"/>
                    </a:solidFill>
                  </a:endParaRPr>
                </a:p>
              </p:txBody>
            </p:sp>
          </mc:Choice>
          <mc:Fallback>
            <p:sp>
              <p:nvSpPr>
                <p:cNvPr id="84" name="Rectangle 83"/>
                <p:cNvSpPr>
                  <a:spLocks noRot="1" noChangeAspect="1" noMove="1" noResize="1" noEditPoints="1" noAdjustHandles="1" noChangeArrowheads="1" noChangeShapeType="1" noTextEdit="1"/>
                </p:cNvSpPr>
                <p:nvPr/>
              </p:nvSpPr>
              <p:spPr>
                <a:xfrm>
                  <a:off x="8871293" y="2426232"/>
                  <a:ext cx="390278" cy="492443"/>
                </a:xfrm>
                <a:prstGeom prst="rect">
                  <a:avLst/>
                </a:prstGeom>
                <a:blipFill>
                  <a:blip r:embed="rId6"/>
                  <a:stretch>
                    <a:fillRect/>
                  </a:stretch>
                </a:blipFill>
              </p:spPr>
              <p:txBody>
                <a:bodyPr/>
                <a:lstStyle/>
                <a:p>
                  <a:r>
                    <a:rPr lang="en-US">
                      <a:noFill/>
                    </a:rPr>
                    <a:t> </a:t>
                  </a:r>
                </a:p>
              </p:txBody>
            </p:sp>
          </mc:Fallback>
        </mc:AlternateContent>
      </p:grpSp>
      <p:sp>
        <p:nvSpPr>
          <p:cNvPr id="97" name="TextBox 96"/>
          <p:cNvSpPr txBox="1"/>
          <p:nvPr/>
        </p:nvSpPr>
        <p:spPr>
          <a:xfrm>
            <a:off x="1346936" y="3418574"/>
            <a:ext cx="388145" cy="553998"/>
          </a:xfrm>
          <a:prstGeom prst="rect">
            <a:avLst/>
          </a:prstGeom>
          <a:noFill/>
        </p:spPr>
        <p:txBody>
          <a:bodyPr wrap="square" rtlCol="0">
            <a:spAutoFit/>
          </a:bodyPr>
          <a:lstStyle/>
          <a:p>
            <a:r>
              <a:rPr lang="vi-VN" sz="3000" b="1" dirty="0">
                <a:solidFill>
                  <a:schemeClr val="bg1"/>
                </a:solidFill>
              </a:rPr>
              <a:t>C</a:t>
            </a:r>
            <a:endParaRPr lang="en-US" sz="3000" b="1" dirty="0">
              <a:solidFill>
                <a:schemeClr val="bg1"/>
              </a:solidFill>
            </a:endParaRPr>
          </a:p>
        </p:txBody>
      </p:sp>
      <p:sp>
        <p:nvSpPr>
          <p:cNvPr id="9" name="TextBox 8"/>
          <p:cNvSpPr txBox="1"/>
          <p:nvPr/>
        </p:nvSpPr>
        <p:spPr>
          <a:xfrm>
            <a:off x="12936324" y="5384617"/>
            <a:ext cx="4714875" cy="3093154"/>
          </a:xfrm>
          <a:prstGeom prst="rect">
            <a:avLst/>
          </a:prstGeom>
          <a:noFill/>
        </p:spPr>
        <p:txBody>
          <a:bodyPr wrap="square" rtlCol="0">
            <a:spAutoFit/>
          </a:bodyPr>
          <a:lstStyle/>
          <a:p>
            <a:pPr>
              <a:lnSpc>
                <a:spcPct val="150000"/>
              </a:lnSpc>
            </a:pPr>
            <a:r>
              <a:rPr lang="vi-VN" sz="3000" u="sng" dirty="0">
                <a:solidFill>
                  <a:srgbClr val="FFFF00"/>
                </a:solidFill>
              </a:rPr>
              <a:t>Trong đó </a:t>
            </a:r>
          </a:p>
          <a:p>
            <a:pPr>
              <a:lnSpc>
                <a:spcPct val="150000"/>
              </a:lnSpc>
            </a:pPr>
            <a:r>
              <a:rPr lang="vi-VN" sz="3000" dirty="0">
                <a:solidFill>
                  <a:srgbClr val="FFFF00"/>
                </a:solidFill>
              </a:rPr>
              <a:t>r </a:t>
            </a:r>
            <a:r>
              <a:rPr lang="vi-VN" sz="3000" dirty="0">
                <a:solidFill>
                  <a:schemeClr val="bg1"/>
                </a:solidFill>
              </a:rPr>
              <a:t>là</a:t>
            </a:r>
            <a:r>
              <a:rPr lang="vi-VN" sz="3000" dirty="0">
                <a:solidFill>
                  <a:srgbClr val="FFFF00"/>
                </a:solidFill>
              </a:rPr>
              <a:t> </a:t>
            </a:r>
            <a:r>
              <a:rPr lang="vi-VN" sz="3000" dirty="0">
                <a:solidFill>
                  <a:schemeClr val="bg1"/>
                </a:solidFill>
              </a:rPr>
              <a:t>bán kính đáy hình nón</a:t>
            </a:r>
          </a:p>
          <a:p>
            <a:pPr>
              <a:lnSpc>
                <a:spcPct val="150000"/>
              </a:lnSpc>
            </a:pPr>
            <a:r>
              <a:rPr lang="vi-VN" sz="3000" dirty="0">
                <a:solidFill>
                  <a:srgbClr val="FFFF00"/>
                </a:solidFill>
              </a:rPr>
              <a:t>h</a:t>
            </a:r>
            <a:r>
              <a:rPr lang="vi-VN" sz="3000" dirty="0">
                <a:solidFill>
                  <a:schemeClr val="bg1"/>
                </a:solidFill>
              </a:rPr>
              <a:t> là chiều cao hình nón</a:t>
            </a:r>
          </a:p>
          <a:p>
            <a:r>
              <a:rPr lang="vi-VN" sz="3000" dirty="0">
                <a:solidFill>
                  <a:schemeClr val="bg1"/>
                </a:solidFill>
              </a:rPr>
              <a:t>   </a:t>
            </a:r>
          </a:p>
          <a:p>
            <a:endParaRPr lang="en-US" sz="3000" dirty="0">
              <a:solidFill>
                <a:schemeClr val="bg1"/>
              </a:solidFill>
            </a:endParaRPr>
          </a:p>
        </p:txBody>
      </p:sp>
      <mc:AlternateContent xmlns:mc="http://schemas.openxmlformats.org/markup-compatibility/2006">
        <mc:Choice xmlns:a14="http://schemas.microsoft.com/office/drawing/2010/main" Requires="a14">
          <p:sp>
            <p:nvSpPr>
              <p:cNvPr id="62" name="Rectangle 61"/>
              <p:cNvSpPr/>
              <p:nvPr/>
            </p:nvSpPr>
            <p:spPr>
              <a:xfrm>
                <a:off x="12807699" y="7521986"/>
                <a:ext cx="4458272" cy="623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450">
                          <a:solidFill>
                            <a:srgbClr val="FFFF00"/>
                          </a:solidFill>
                          <a:latin typeface="Cambria Math" panose="02040503050406030204" pitchFamily="18" charset="0"/>
                        </a:rPr>
                        <m:t>𝓁</m:t>
                      </m:r>
                      <m:r>
                        <a:rPr lang="vi-VN" sz="3450">
                          <a:solidFill>
                            <a:schemeClr val="bg1"/>
                          </a:solidFill>
                          <a:latin typeface="Cambria Math" panose="02040503050406030204" pitchFamily="18" charset="0"/>
                        </a:rPr>
                        <m:t> </m:t>
                      </m:r>
                      <m:r>
                        <m:rPr>
                          <m:sty m:val="p"/>
                        </m:rPr>
                        <a:rPr lang="vi-VN" sz="3450">
                          <a:solidFill>
                            <a:schemeClr val="bg1"/>
                          </a:solidFill>
                          <a:latin typeface="Cambria Math" panose="02040503050406030204" pitchFamily="18" charset="0"/>
                        </a:rPr>
                        <m:t>l</m:t>
                      </m:r>
                      <m:r>
                        <a:rPr lang="vi-VN" sz="3450">
                          <a:solidFill>
                            <a:schemeClr val="bg1"/>
                          </a:solidFill>
                          <a:latin typeface="Cambria Math" panose="02040503050406030204" pitchFamily="18" charset="0"/>
                        </a:rPr>
                        <m:t>à độ </m:t>
                      </m:r>
                      <m:r>
                        <m:rPr>
                          <m:sty m:val="p"/>
                        </m:rPr>
                        <a:rPr lang="vi-VN" sz="3450">
                          <a:solidFill>
                            <a:schemeClr val="bg1"/>
                          </a:solidFill>
                          <a:latin typeface="Cambria Math" panose="02040503050406030204" pitchFamily="18" charset="0"/>
                        </a:rPr>
                        <m:t>d</m:t>
                      </m:r>
                      <m:r>
                        <a:rPr lang="vi-VN" sz="3450">
                          <a:solidFill>
                            <a:schemeClr val="bg1"/>
                          </a:solidFill>
                          <a:latin typeface="Cambria Math" panose="02040503050406030204" pitchFamily="18" charset="0"/>
                        </a:rPr>
                        <m:t>à</m:t>
                      </m:r>
                      <m:r>
                        <m:rPr>
                          <m:sty m:val="p"/>
                        </m:rPr>
                        <a:rPr lang="vi-VN" sz="3450">
                          <a:solidFill>
                            <a:schemeClr val="bg1"/>
                          </a:solidFill>
                          <a:latin typeface="Cambria Math" panose="02040503050406030204" pitchFamily="18" charset="0"/>
                        </a:rPr>
                        <m:t>i</m:t>
                      </m:r>
                      <m:r>
                        <a:rPr lang="vi-VN" sz="3450">
                          <a:solidFill>
                            <a:schemeClr val="bg1"/>
                          </a:solidFill>
                          <a:latin typeface="Cambria Math" panose="02040503050406030204" pitchFamily="18" charset="0"/>
                        </a:rPr>
                        <m:t> đườ</m:t>
                      </m:r>
                      <m:r>
                        <m:rPr>
                          <m:sty m:val="p"/>
                        </m:rPr>
                        <a:rPr lang="vi-VN" sz="3450">
                          <a:solidFill>
                            <a:schemeClr val="bg1"/>
                          </a:solidFill>
                          <a:latin typeface="Cambria Math" panose="02040503050406030204" pitchFamily="18" charset="0"/>
                        </a:rPr>
                        <m:t>ng</m:t>
                      </m:r>
                      <m:r>
                        <a:rPr lang="vi-VN" sz="3450">
                          <a:solidFill>
                            <a:schemeClr val="bg1"/>
                          </a:solidFill>
                          <a:latin typeface="Cambria Math" panose="02040503050406030204" pitchFamily="18" charset="0"/>
                        </a:rPr>
                        <m:t> </m:t>
                      </m:r>
                      <m:r>
                        <m:rPr>
                          <m:sty m:val="p"/>
                        </m:rPr>
                        <a:rPr lang="vi-VN" sz="3450">
                          <a:solidFill>
                            <a:schemeClr val="bg1"/>
                          </a:solidFill>
                          <a:latin typeface="Cambria Math" panose="02040503050406030204" pitchFamily="18" charset="0"/>
                        </a:rPr>
                        <m:t>sinh</m:t>
                      </m:r>
                    </m:oMath>
                  </m:oMathPara>
                </a14:m>
                <a:endParaRPr lang="en-US" sz="3450" dirty="0">
                  <a:solidFill>
                    <a:schemeClr val="bg1"/>
                  </a:solidFill>
                </a:endParaRPr>
              </a:p>
            </p:txBody>
          </p:sp>
        </mc:Choice>
        <mc:Fallback>
          <p:sp>
            <p:nvSpPr>
              <p:cNvPr id="62" name="Rectangle 61"/>
              <p:cNvSpPr>
                <a:spLocks noRot="1" noChangeAspect="1" noMove="1" noResize="1" noEditPoints="1" noAdjustHandles="1" noChangeArrowheads="1" noChangeShapeType="1" noTextEdit="1"/>
              </p:cNvSpPr>
              <p:nvPr/>
            </p:nvSpPr>
            <p:spPr>
              <a:xfrm>
                <a:off x="12807699" y="7521986"/>
                <a:ext cx="4458272" cy="6232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Rectangle 63"/>
              <p:cNvSpPr/>
              <p:nvPr/>
            </p:nvSpPr>
            <p:spPr>
              <a:xfrm>
                <a:off x="13237266" y="8160347"/>
                <a:ext cx="2491388" cy="1524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3000" i="1" smtClean="0">
                              <a:solidFill>
                                <a:schemeClr val="bg1"/>
                              </a:solidFill>
                              <a:latin typeface="Cambria Math" panose="02040503050406030204" pitchFamily="18" charset="0"/>
                            </a:rPr>
                          </m:ctrlPr>
                        </m:mPr>
                        <m:mr>
                          <m:e>
                            <m:r>
                              <a:rPr lang="en-US" sz="3000">
                                <a:solidFill>
                                  <a:schemeClr val="bg1"/>
                                </a:solidFill>
                                <a:latin typeface="Cambria Math" panose="02040503050406030204" pitchFamily="18" charset="0"/>
                              </a:rPr>
                              <m:t>𝓁</m:t>
                            </m:r>
                            <m:r>
                              <a:rPr lang="en-US" sz="3000">
                                <a:solidFill>
                                  <a:schemeClr val="bg1"/>
                                </a:solidFill>
                                <a:latin typeface="Cambria Math" panose="02040503050406030204" pitchFamily="18" charset="0"/>
                              </a:rPr>
                              <m:t>=</m:t>
                            </m:r>
                            <m:rad>
                              <m:radPr>
                                <m:degHide m:val="on"/>
                                <m:ctrlPr>
                                  <a:rPr lang="en-US" sz="3000" i="1">
                                    <a:solidFill>
                                      <a:schemeClr val="bg1"/>
                                    </a:solidFill>
                                    <a:latin typeface="Cambria Math" panose="02040503050406030204" pitchFamily="18" charset="0"/>
                                  </a:rPr>
                                </m:ctrlPr>
                              </m:radPr>
                              <m:deg/>
                              <m:e>
                                <m:sSup>
                                  <m:sSupPr>
                                    <m:ctrlPr>
                                      <a:rPr lang="en-US" sz="3000" i="1">
                                        <a:solidFill>
                                          <a:schemeClr val="bg1"/>
                                        </a:solidFill>
                                        <a:latin typeface="Cambria Math" panose="02040503050406030204" pitchFamily="18" charset="0"/>
                                      </a:rPr>
                                    </m:ctrlPr>
                                  </m:sSupPr>
                                  <m:e>
                                    <m:r>
                                      <a:rPr lang="en-US" sz="3000" i="1">
                                        <a:solidFill>
                                          <a:schemeClr val="bg1"/>
                                        </a:solidFill>
                                        <a:latin typeface="Cambria Math" panose="02040503050406030204" pitchFamily="18" charset="0"/>
                                      </a:rPr>
                                      <m:t>h</m:t>
                                    </m:r>
                                  </m:e>
                                  <m:sup>
                                    <m:r>
                                      <a:rPr lang="en-US" sz="3000">
                                        <a:solidFill>
                                          <a:schemeClr val="bg1"/>
                                        </a:solidFill>
                                        <a:latin typeface="Cambria Math" panose="02040503050406030204" pitchFamily="18" charset="0"/>
                                      </a:rPr>
                                      <m:t>2</m:t>
                                    </m:r>
                                  </m:sup>
                                </m:sSup>
                                <m:r>
                                  <a:rPr lang="en-US" sz="3000">
                                    <a:solidFill>
                                      <a:schemeClr val="bg1"/>
                                    </a:solidFill>
                                    <a:latin typeface="Cambria Math" panose="02040503050406030204" pitchFamily="18" charset="0"/>
                                  </a:rPr>
                                  <m:t>+</m:t>
                                </m:r>
                                <m:sSup>
                                  <m:sSupPr>
                                    <m:ctrlPr>
                                      <a:rPr lang="en-US" sz="3000" i="1">
                                        <a:solidFill>
                                          <a:schemeClr val="bg1"/>
                                        </a:solidFill>
                                        <a:latin typeface="Cambria Math" panose="02040503050406030204" pitchFamily="18" charset="0"/>
                                      </a:rPr>
                                    </m:ctrlPr>
                                  </m:sSupPr>
                                  <m:e>
                                    <m:r>
                                      <a:rPr lang="en-US" sz="3000" i="1">
                                        <a:solidFill>
                                          <a:schemeClr val="bg1"/>
                                        </a:solidFill>
                                        <a:latin typeface="Cambria Math" panose="02040503050406030204" pitchFamily="18" charset="0"/>
                                      </a:rPr>
                                      <m:t>𝑟</m:t>
                                    </m:r>
                                  </m:e>
                                  <m:sup>
                                    <m:r>
                                      <a:rPr lang="en-US" sz="3000">
                                        <a:solidFill>
                                          <a:schemeClr val="bg1"/>
                                        </a:solidFill>
                                        <a:latin typeface="Cambria Math" panose="02040503050406030204" pitchFamily="18" charset="0"/>
                                      </a:rPr>
                                      <m:t>2</m:t>
                                    </m:r>
                                  </m:sup>
                                </m:sSup>
                              </m:e>
                            </m:rad>
                          </m:e>
                        </m:mr>
                        <m:mr>
                          <m:e/>
                        </m:mr>
                        <m:mr>
                          <m:e/>
                        </m:mr>
                      </m:m>
                    </m:oMath>
                  </m:oMathPara>
                </a14:m>
                <a:endParaRPr lang="en-US" sz="3000" dirty="0">
                  <a:solidFill>
                    <a:schemeClr val="bg1"/>
                  </a:solidFill>
                </a:endParaRPr>
              </a:p>
            </p:txBody>
          </p:sp>
        </mc:Choice>
        <mc:Fallback>
          <p:sp>
            <p:nvSpPr>
              <p:cNvPr id="64" name="Rectangle 63"/>
              <p:cNvSpPr>
                <a:spLocks noRot="1" noChangeAspect="1" noMove="1" noResize="1" noEditPoints="1" noAdjustHandles="1" noChangeArrowheads="1" noChangeShapeType="1" noTextEdit="1"/>
              </p:cNvSpPr>
              <p:nvPr/>
            </p:nvSpPr>
            <p:spPr>
              <a:xfrm>
                <a:off x="13237266" y="8160347"/>
                <a:ext cx="2491388" cy="152432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203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barn(inVertical)">
                                      <p:cBhvr>
                                        <p:cTn id="12" dur="500"/>
                                        <p:tgtEl>
                                          <p:spTgt spid="1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barn(inVertical)">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barn(inVertical)">
                                      <p:cBhvr>
                                        <p:cTn id="20" dur="500"/>
                                        <p:tgtEl>
                                          <p:spTgt spid="10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barn(inVertical)">
                                      <p:cBhvr>
                                        <p:cTn id="23" dur="500"/>
                                        <p:tgtEl>
                                          <p:spTgt spid="10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barn(inVertical)">
                                      <p:cBhvr>
                                        <p:cTn id="28" dur="500"/>
                                        <p:tgtEl>
                                          <p:spTgt spid="1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barn(inVertical)">
                                      <p:cBhvr>
                                        <p:cTn id="31" dur="500"/>
                                        <p:tgtEl>
                                          <p:spTgt spid="1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animEffect transition="in" filter="barn(inVertical)">
                                      <p:cBhvr>
                                        <p:cTn id="39" dur="500"/>
                                        <p:tgtEl>
                                          <p:spTgt spid="1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barn(inVertical)">
                                      <p:cBhvr>
                                        <p:cTn id="44" dur="500"/>
                                        <p:tgtEl>
                                          <p:spTgt spid="1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barn(inVertical)">
                                      <p:cBhvr>
                                        <p:cTn id="47" dur="500"/>
                                        <p:tgtEl>
                                          <p:spTgt spid="1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barn(inVertical)">
                                      <p:cBhvr>
                                        <p:cTn id="57" dur="500"/>
                                        <p:tgtEl>
                                          <p:spTgt spid="13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barn(inVertical)">
                                      <p:cBhvr>
                                        <p:cTn id="70" dur="500"/>
                                        <p:tgtEl>
                                          <p:spTgt spid="3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barn(inVertical)">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barn(inVertical)">
                                      <p:cBhvr>
                                        <p:cTn id="83" dur="500"/>
                                        <p:tgtEl>
                                          <p:spTgt spid="9"/>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barn(inVertical)">
                                      <p:cBhvr>
                                        <p:cTn id="86" dur="500"/>
                                        <p:tgtEl>
                                          <p:spTgt spid="6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barn(inVertical)">
                                      <p:cBhvr>
                                        <p:cTn id="8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4" grpId="0" animBg="1"/>
      <p:bldP spid="116" grpId="0" animBg="1"/>
      <p:bldP spid="118" grpId="0" animBg="1"/>
      <p:bldP spid="120" grpId="0" animBg="1"/>
      <p:bldP spid="138" grpId="0" animBg="1"/>
      <p:bldP spid="2" grpId="0"/>
      <p:bldP spid="3" grpId="0"/>
      <p:bldP spid="4" grpId="0"/>
      <p:bldP spid="6" grpId="0"/>
      <p:bldP spid="9" grpId="0"/>
      <p:bldP spid="62"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991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93EA759-42D2-4CE5-A5F4-10CE9614475D}"/>
              </a:ext>
            </a:extLst>
          </p:cNvPr>
          <p:cNvSpPr txBox="1"/>
          <p:nvPr/>
        </p:nvSpPr>
        <p:spPr>
          <a:xfrm>
            <a:off x="1143000" y="16383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nào </a:t>
            </a:r>
            <a:r>
              <a:rPr lang="en-US" sz="4400" b="0" i="0" dirty="0" err="1">
                <a:solidFill>
                  <a:srgbClr val="000000"/>
                </a:solidFill>
                <a:effectLst/>
                <a:latin typeface="Times New Roman" panose="02020603050405020304" pitchFamily="18" charset="0"/>
                <a:cs typeface="Times New Roman" panose="02020603050405020304" pitchFamily="18" charset="0"/>
              </a:rPr>
              <a:t>sau</a:t>
            </a:r>
            <a:r>
              <a:rPr lang="en-US" sz="4400" b="0" i="0" dirty="0">
                <a:solidFill>
                  <a:srgbClr val="000000"/>
                </a:solidFill>
                <a:effectLst/>
                <a:latin typeface="Times New Roman" panose="02020603050405020304" pitchFamily="18" charset="0"/>
                <a:cs typeface="Times New Roman" panose="02020603050405020304" pitchFamily="18" charset="0"/>
              </a:rPr>
              <a:t> đây có dạng </a:t>
            </a:r>
            <a:r>
              <a:rPr lang="en-US" sz="4400" b="0" i="0" dirty="0" err="1">
                <a:solidFill>
                  <a:srgbClr val="000000"/>
                </a:solidFill>
                <a:effectLst/>
                <a:latin typeface="Times New Roman" panose="02020603050405020304" pitchFamily="18" charset="0"/>
                <a:cs typeface="Times New Roman" panose="02020603050405020304" pitchFamily="18" charset="0"/>
              </a:rPr>
              <a:t>hình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nón</a:t>
            </a:r>
            <a:r>
              <a:rPr lang="en-US" sz="4400" b="0" i="0" dirty="0" smtClean="0">
                <a:solidFill>
                  <a:srgbClr val="000000"/>
                </a:solidFill>
                <a:effectLst/>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F523B6C-4F4A-4F38-9747-E073CDAD67D3}"/>
              </a:ext>
            </a:extLst>
          </p:cNvPr>
          <p:cNvSpPr txBox="1"/>
          <p:nvPr/>
        </p:nvSpPr>
        <p:spPr>
          <a:xfrm>
            <a:off x="1219200" y="647700"/>
            <a:ext cx="9144000" cy="769441"/>
          </a:xfrm>
          <a:prstGeom prst="rect">
            <a:avLst/>
          </a:prstGeom>
          <a:noFill/>
        </p:spPr>
        <p:txBody>
          <a:bodyPr wrap="square">
            <a:spAutoFit/>
          </a:bodyPr>
          <a:lstStyle/>
          <a:p>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1 </a:t>
            </a:r>
            <a:r>
              <a:rPr lang="en-US" sz="4400" b="1" dirty="0" err="1">
                <a:solidFill>
                  <a:srgbClr val="000000"/>
                </a:solidFill>
                <a:latin typeface="Times New Roman" panose="02020603050405020304" pitchFamily="18" charset="0"/>
                <a:cs typeface="Times New Roman" panose="02020603050405020304" pitchFamily="18" charset="0"/>
              </a:rPr>
              <a:t>Tr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88E91F3-5F24-49F4-9396-51DE6614726F}"/>
              </a:ext>
            </a:extLst>
          </p:cNvPr>
          <p:cNvSpPr txBox="1"/>
          <p:nvPr/>
        </p:nvSpPr>
        <p:spPr>
          <a:xfrm>
            <a:off x="4724400" y="8648700"/>
            <a:ext cx="9144000" cy="769441"/>
          </a:xfrm>
          <a:prstGeom prst="rect">
            <a:avLst/>
          </a:prstGeom>
          <a:noFill/>
        </p:spPr>
        <p:txBody>
          <a:bodyPr wrap="square">
            <a:spAutoFit/>
          </a:bodyPr>
          <a:lstStyle/>
          <a:p>
            <a:r>
              <a:rPr lang="en-US" sz="4400" b="0" i="0" dirty="0">
                <a:solidFill>
                  <a:srgbClr val="000000"/>
                </a:solidFill>
                <a:effectLst/>
                <a:latin typeface="Times New Roman" panose="02020603050405020304" pitchFamily="18" charset="0"/>
                <a:cs typeface="Times New Roman" panose="02020603050405020304" pitchFamily="18" charset="0"/>
              </a:rPr>
              <a:t>Đồ vật có dạng hình cầu là </a:t>
            </a:r>
            <a:r>
              <a:rPr lang="en-US" sz="4400" b="0" i="0" dirty="0" err="1">
                <a:solidFill>
                  <a:srgbClr val="000000"/>
                </a:solidFill>
                <a:effectLst/>
                <a:latin typeface="Times New Roman" panose="02020603050405020304" pitchFamily="18" charset="0"/>
                <a:cs typeface="Times New Roman" panose="02020603050405020304" pitchFamily="18" charset="0"/>
              </a:rPr>
              <a:t>hình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vi-VN" sz="4400" b="0" i="0" dirty="0" smtClean="0">
                <a:solidFill>
                  <a:srgbClr val="000000"/>
                </a:solidFill>
                <a:effectLst/>
                <a:latin typeface="Times New Roman" panose="02020603050405020304" pitchFamily="18" charset="0"/>
                <a:cs typeface="Times New Roman" panose="02020603050405020304" pitchFamily="18" charset="0"/>
              </a:rPr>
              <a:t>b, d</a:t>
            </a:r>
            <a:r>
              <a:rPr lang="en-US" sz="4400" b="0" i="0" dirty="0" smtClean="0">
                <a:solidFill>
                  <a:srgbClr val="000000"/>
                </a:solidFill>
                <a:effectLst/>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29" name="Google Shape;305;p14">
            <a:extLst>
              <a:ext uri="{FF2B5EF4-FFF2-40B4-BE49-F238E27FC236}">
                <a16:creationId xmlns:a16="http://schemas.microsoft.com/office/drawing/2014/main" id="{AA4CD41E-B8A9-469F-9B54-942A9EC96507}"/>
              </a:ext>
            </a:extLst>
          </p:cNvPr>
          <p:cNvGrpSpPr/>
          <p:nvPr/>
        </p:nvGrpSpPr>
        <p:grpSpPr>
          <a:xfrm flipH="1">
            <a:off x="914400" y="8123321"/>
            <a:ext cx="1699513" cy="1188276"/>
            <a:chOff x="7890477" y="787864"/>
            <a:chExt cx="2022200" cy="1289304"/>
          </a:xfrm>
        </p:grpSpPr>
        <p:pic>
          <p:nvPicPr>
            <p:cNvPr id="30" name="Google Shape;306;p14">
              <a:extLst>
                <a:ext uri="{FF2B5EF4-FFF2-40B4-BE49-F238E27FC236}">
                  <a16:creationId xmlns:a16="http://schemas.microsoft.com/office/drawing/2014/main" id="{70E426ED-A6E4-471B-9714-F7E6E0CF61D8}"/>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31" name="Google Shape;307;p14">
              <a:extLst>
                <a:ext uri="{FF2B5EF4-FFF2-40B4-BE49-F238E27FC236}">
                  <a16:creationId xmlns:a16="http://schemas.microsoft.com/office/drawing/2014/main" id="{EABA2058-9F91-4940-8104-F112F41EAAF2}"/>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D7106448-885D-43CA-B590-D20E143CCC2A}"/>
              </a:ext>
            </a:extLst>
          </p:cNvPr>
          <p:cNvGrpSpPr/>
          <p:nvPr/>
        </p:nvGrpSpPr>
        <p:grpSpPr>
          <a:xfrm>
            <a:off x="14020800" y="350003"/>
            <a:ext cx="2877519" cy="1890793"/>
            <a:chOff x="9314481" y="0"/>
            <a:chExt cx="2877519" cy="1890793"/>
          </a:xfrm>
        </p:grpSpPr>
        <p:pic>
          <p:nvPicPr>
            <p:cNvPr id="14" name="Picture 13" descr="Background pattern&#10;&#10;Description automatically generated">
              <a:extLst>
                <a:ext uri="{FF2B5EF4-FFF2-40B4-BE49-F238E27FC236}">
                  <a16:creationId xmlns:a16="http://schemas.microsoft.com/office/drawing/2014/main" id="{6229F3D7-262D-4AF8-8EE0-64114F0EE17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5" name="Picture 14">
              <a:extLst>
                <a:ext uri="{FF2B5EF4-FFF2-40B4-BE49-F238E27FC236}">
                  <a16:creationId xmlns:a16="http://schemas.microsoft.com/office/drawing/2014/main" id="{0A05AB4B-7C51-4558-9A92-924F1B105D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16" name="Picture 15">
              <a:extLst>
                <a:ext uri="{FF2B5EF4-FFF2-40B4-BE49-F238E27FC236}">
                  <a16:creationId xmlns:a16="http://schemas.microsoft.com/office/drawing/2014/main" id="{E3C5BFB3-4996-4B8E-BA91-0C207501A9EB}"/>
                </a:ext>
              </a:extLst>
            </p:cNvPr>
            <p:cNvPicPr>
              <a:picLocks noChangeAspect="1"/>
            </p:cNvPicPr>
            <p:nvPr/>
          </p:nvPicPr>
          <p:blipFill>
            <a:blip r:embed="rId7"/>
            <a:stretch>
              <a:fillRect/>
            </a:stretch>
          </p:blipFill>
          <p:spPr>
            <a:xfrm>
              <a:off x="9314481" y="507413"/>
              <a:ext cx="1896053" cy="1383380"/>
            </a:xfrm>
            <a:prstGeom prst="rect">
              <a:avLst/>
            </a:prstGeom>
          </p:spPr>
        </p:pic>
      </p:grpSp>
      <p:pic>
        <p:nvPicPr>
          <p:cNvPr id="2" name="Picture 1"/>
          <p:cNvPicPr>
            <a:picLocks noChangeAspect="1"/>
          </p:cNvPicPr>
          <p:nvPr/>
        </p:nvPicPr>
        <p:blipFill>
          <a:blip r:embed="rId8"/>
          <a:stretch>
            <a:fillRect/>
          </a:stretch>
        </p:blipFill>
        <p:spPr>
          <a:xfrm>
            <a:off x="2183057" y="2876947"/>
            <a:ext cx="13882688" cy="4351860"/>
          </a:xfrm>
          <a:prstGeom prst="rect">
            <a:avLst/>
          </a:prstGeom>
        </p:spPr>
      </p:pic>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334335C7-C3A7-4203-B581-5270A0973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F1DA9F1F-3913-4E21-A075-06F4F49383A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4" name="Picture 3"/>
          <p:cNvPicPr>
            <a:picLocks noChangeAspect="1"/>
          </p:cNvPicPr>
          <p:nvPr/>
        </p:nvPicPr>
        <p:blipFill>
          <a:blip r:embed="rId15"/>
          <a:stretch>
            <a:fillRect/>
          </a:stretch>
        </p:blipFill>
        <p:spPr>
          <a:xfrm>
            <a:off x="2212068" y="2933700"/>
            <a:ext cx="14323332" cy="5224004"/>
          </a:xfrm>
          <a:prstGeom prst="rect">
            <a:avLst/>
          </a:prstGeom>
        </p:spPr>
      </p:pic>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Chiều cao</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a:solidFill>
                  <a:srgbClr val="000000"/>
                </a:solidFill>
                <a:latin typeface="Times New Roman" panose="02020603050405020304" pitchFamily="18" charset="0"/>
                <a:cs typeface="Times New Roman" panose="02020603050405020304" pitchFamily="18" charset="0"/>
              </a:rPr>
              <a:t>3</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Độ dài đường sinh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id="{03CDF1EB-69D9-4841-94A8-4CE96A43D57D}"/>
              </a:ext>
            </a:extLst>
          </p:cNvPr>
          <p:cNvGraphicFramePr>
            <a:graphicFrameLocks noChangeAspect="1"/>
          </p:cNvGraphicFramePr>
          <p:nvPr>
            <p:extLst>
              <p:ext uri="{D42A27DB-BD31-4B8C-83A1-F6EECF244321}">
                <p14:modId xmlns:p14="http://schemas.microsoft.com/office/powerpoint/2010/main" val="2917283180"/>
              </p:ext>
            </p:extLst>
          </p:nvPr>
        </p:nvGraphicFramePr>
        <p:xfrm>
          <a:off x="3933825" y="6248401"/>
          <a:ext cx="5819775" cy="956406"/>
        </p:xfrm>
        <a:graphic>
          <a:graphicData uri="http://schemas.openxmlformats.org/presentationml/2006/ole">
            <mc:AlternateContent xmlns:mc="http://schemas.openxmlformats.org/markup-compatibility/2006">
              <mc:Choice xmlns:v="urn:schemas-microsoft-com:vml" Requires="v">
                <p:oleObj spid="_x0000_s19460" name="Equation" r:id="rId5" imgW="1523880" imgH="291960" progId="Equation.DSMT4">
                  <p:embed/>
                </p:oleObj>
              </mc:Choice>
              <mc:Fallback>
                <p:oleObj name="Equation" r:id="rId5" imgW="1523880" imgH="291960" progId="Equation.DSMT4">
                  <p:embed/>
                  <p:pic>
                    <p:nvPicPr>
                      <p:cNvPr id="11" name="Object 10">
                        <a:extLst>
                          <a:ext uri="{FF2B5EF4-FFF2-40B4-BE49-F238E27FC236}">
                            <a16:creationId xmlns:a16="http://schemas.microsoft.com/office/drawing/2014/main" id="{03CDF1EB-69D9-4841-94A8-4CE96A43D57D}"/>
                          </a:ext>
                        </a:extLst>
                      </p:cNvPr>
                      <p:cNvPicPr/>
                      <p:nvPr/>
                    </p:nvPicPr>
                    <p:blipFill>
                      <a:blip r:embed="rId6"/>
                      <a:stretch>
                        <a:fillRect/>
                      </a:stretch>
                    </p:blipFill>
                    <p:spPr>
                      <a:xfrm>
                        <a:off x="3933825" y="6248401"/>
                        <a:ext cx="5819775" cy="956406"/>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97091DF-99C6-4FAA-A27D-724AB4DE57CB}"/>
              </a:ext>
            </a:extLst>
          </p:cNvPr>
          <p:cNvGraphicFramePr>
            <a:graphicFrameLocks noChangeAspect="1"/>
          </p:cNvGraphicFramePr>
          <p:nvPr>
            <p:extLst>
              <p:ext uri="{D42A27DB-BD31-4B8C-83A1-F6EECF244321}">
                <p14:modId xmlns:p14="http://schemas.microsoft.com/office/powerpoint/2010/main" val="1338616648"/>
              </p:ext>
            </p:extLst>
          </p:nvPr>
        </p:nvGraphicFramePr>
        <p:xfrm>
          <a:off x="2497355" y="8484580"/>
          <a:ext cx="9081235" cy="1008194"/>
        </p:xfrm>
        <a:graphic>
          <a:graphicData uri="http://schemas.openxmlformats.org/presentationml/2006/ole">
            <mc:AlternateContent xmlns:mc="http://schemas.openxmlformats.org/markup-compatibility/2006">
              <mc:Choice xmlns:v="urn:schemas-microsoft-com:vml" Requires="v">
                <p:oleObj spid="_x0000_s19461" name="Equation" r:id="rId7" imgW="2171520" imgH="279360" progId="Equation.DSMT4">
                  <p:embed/>
                </p:oleObj>
              </mc:Choice>
              <mc:Fallback>
                <p:oleObj name="Equation" r:id="rId7" imgW="2171520" imgH="279360" progId="Equation.DSMT4">
                  <p:embed/>
                  <p:pic>
                    <p:nvPicPr>
                      <p:cNvPr id="2" name="Object 1">
                        <a:extLst>
                          <a:ext uri="{FF2B5EF4-FFF2-40B4-BE49-F238E27FC236}">
                            <a16:creationId xmlns:a16="http://schemas.microsoft.com/office/drawing/2014/main" id="{197091DF-99C6-4FAA-A27D-724AB4DE57CB}"/>
                          </a:ext>
                        </a:extLst>
                      </p:cNvPr>
                      <p:cNvPicPr/>
                      <p:nvPr/>
                    </p:nvPicPr>
                    <p:blipFill>
                      <a:blip r:embed="rId8"/>
                      <a:stretch>
                        <a:fillRect/>
                      </a:stretch>
                    </p:blipFill>
                    <p:spPr>
                      <a:xfrm>
                        <a:off x="2497355" y="8484580"/>
                        <a:ext cx="9081235" cy="1008194"/>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5"/>
          <a:stretch>
            <a:fillRect/>
          </a:stretch>
        </p:blipFill>
        <p:spPr>
          <a:xfrm>
            <a:off x="12163962" y="3177500"/>
            <a:ext cx="5644983" cy="5623600"/>
          </a:xfrm>
          <a:prstGeom prst="rect">
            <a:avLst/>
          </a:prstGeom>
        </p:spPr>
      </p:pic>
    </p:spTree>
    <p:extLst>
      <p:ext uri="{BB962C8B-B14F-4D97-AF65-F5344CB8AC3E}">
        <p14:creationId xmlns:p14="http://schemas.microsoft.com/office/powerpoint/2010/main" val="1934613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đường sinh </a:t>
            </a:r>
            <a:r>
              <a:rPr kumimoji="0" lang="en-US" altLang="en-US" sz="4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vi-VN" altLang="en-US" sz="4400" dirty="0">
                <a:solidFill>
                  <a:srgbClr val="000000"/>
                </a:solidFill>
                <a:latin typeface="Times New Roman" panose="02020603050405020304" pitchFamily="18" charset="0"/>
                <a:cs typeface="Times New Roman" panose="02020603050405020304" pitchFamily="18" charset="0"/>
              </a:rPr>
              <a:t>5</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a:solidFill>
                  <a:srgbClr val="000000"/>
                </a:solidFill>
                <a:latin typeface="Times New Roman" panose="02020603050405020304" pitchFamily="18" charset="0"/>
                <a:cs typeface="Times New Roman" panose="02020603050405020304" pitchFamily="18" charset="0"/>
              </a:rPr>
              <a:t>3</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Chiều cao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id="{03CDF1EB-69D9-4841-94A8-4CE96A43D57D}"/>
              </a:ext>
            </a:extLst>
          </p:cNvPr>
          <p:cNvGraphicFramePr>
            <a:graphicFrameLocks noChangeAspect="1"/>
          </p:cNvGraphicFramePr>
          <p:nvPr>
            <p:extLst>
              <p:ext uri="{D42A27DB-BD31-4B8C-83A1-F6EECF244321}">
                <p14:modId xmlns:p14="http://schemas.microsoft.com/office/powerpoint/2010/main" val="3356852854"/>
              </p:ext>
            </p:extLst>
          </p:nvPr>
        </p:nvGraphicFramePr>
        <p:xfrm>
          <a:off x="4660900" y="6248400"/>
          <a:ext cx="4364038" cy="955675"/>
        </p:xfrm>
        <a:graphic>
          <a:graphicData uri="http://schemas.openxmlformats.org/presentationml/2006/ole">
            <mc:AlternateContent xmlns:mc="http://schemas.openxmlformats.org/markup-compatibility/2006">
              <mc:Choice xmlns:v="urn:schemas-microsoft-com:vml" Requires="v">
                <p:oleObj spid="_x0000_s20486" name="Equation" r:id="rId5" imgW="1143000" imgH="291960" progId="Equation.DSMT4">
                  <p:embed/>
                </p:oleObj>
              </mc:Choice>
              <mc:Fallback>
                <p:oleObj name="Equation" r:id="rId5" imgW="1143000" imgH="291960" progId="Equation.DSMT4">
                  <p:embed/>
                  <p:pic>
                    <p:nvPicPr>
                      <p:cNvPr id="11" name="Object 10">
                        <a:extLst>
                          <a:ext uri="{FF2B5EF4-FFF2-40B4-BE49-F238E27FC236}">
                            <a16:creationId xmlns:a16="http://schemas.microsoft.com/office/drawing/2014/main" id="{03CDF1EB-69D9-4841-94A8-4CE96A43D57D}"/>
                          </a:ext>
                        </a:extLst>
                      </p:cNvPr>
                      <p:cNvPicPr/>
                      <p:nvPr/>
                    </p:nvPicPr>
                    <p:blipFill>
                      <a:blip r:embed="rId6"/>
                      <a:stretch>
                        <a:fillRect/>
                      </a:stretch>
                    </p:blipFill>
                    <p:spPr>
                      <a:xfrm>
                        <a:off x="4660900" y="6248400"/>
                        <a:ext cx="4364038" cy="9556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97091DF-99C6-4FAA-A27D-724AB4DE57CB}"/>
              </a:ext>
            </a:extLst>
          </p:cNvPr>
          <p:cNvGraphicFramePr>
            <a:graphicFrameLocks noChangeAspect="1"/>
          </p:cNvGraphicFramePr>
          <p:nvPr>
            <p:extLst>
              <p:ext uri="{D42A27DB-BD31-4B8C-83A1-F6EECF244321}">
                <p14:modId xmlns:p14="http://schemas.microsoft.com/office/powerpoint/2010/main" val="3938375592"/>
              </p:ext>
            </p:extLst>
          </p:nvPr>
        </p:nvGraphicFramePr>
        <p:xfrm>
          <a:off x="3133725" y="8485188"/>
          <a:ext cx="7807325" cy="1008062"/>
        </p:xfrm>
        <a:graphic>
          <a:graphicData uri="http://schemas.openxmlformats.org/presentationml/2006/ole">
            <mc:AlternateContent xmlns:mc="http://schemas.openxmlformats.org/markup-compatibility/2006">
              <mc:Choice xmlns:v="urn:schemas-microsoft-com:vml" Requires="v">
                <p:oleObj spid="_x0000_s20487" name="Equation" r:id="rId7" imgW="1866600" imgH="279360" progId="Equation.DSMT4">
                  <p:embed/>
                </p:oleObj>
              </mc:Choice>
              <mc:Fallback>
                <p:oleObj name="Equation" r:id="rId7" imgW="1866600" imgH="279360" progId="Equation.DSMT4">
                  <p:embed/>
                  <p:pic>
                    <p:nvPicPr>
                      <p:cNvPr id="2" name="Object 1">
                        <a:extLst>
                          <a:ext uri="{FF2B5EF4-FFF2-40B4-BE49-F238E27FC236}">
                            <a16:creationId xmlns:a16="http://schemas.microsoft.com/office/drawing/2014/main" id="{197091DF-99C6-4FAA-A27D-724AB4DE57CB}"/>
                          </a:ext>
                        </a:extLst>
                      </p:cNvPr>
                      <p:cNvPicPr/>
                      <p:nvPr/>
                    </p:nvPicPr>
                    <p:blipFill>
                      <a:blip r:embed="rId8"/>
                      <a:stretch>
                        <a:fillRect/>
                      </a:stretch>
                    </p:blipFill>
                    <p:spPr>
                      <a:xfrm>
                        <a:off x="3133725" y="8485188"/>
                        <a:ext cx="7807325" cy="1008062"/>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4" name="Picture 3"/>
          <p:cNvPicPr>
            <a:picLocks noChangeAspect="1"/>
          </p:cNvPicPr>
          <p:nvPr/>
        </p:nvPicPr>
        <p:blipFill>
          <a:blip r:embed="rId15"/>
          <a:stretch>
            <a:fillRect/>
          </a:stretch>
        </p:blipFill>
        <p:spPr>
          <a:xfrm>
            <a:off x="12055720" y="3141129"/>
            <a:ext cx="5229225" cy="4915472"/>
          </a:xfrm>
          <a:prstGeom prst="rect">
            <a:avLst/>
          </a:prstGeom>
        </p:spPr>
      </p:pic>
    </p:spTree>
    <p:extLst>
      <p:ext uri="{BB962C8B-B14F-4D97-AF65-F5344CB8AC3E}">
        <p14:creationId xmlns:p14="http://schemas.microsoft.com/office/powerpoint/2010/main" val="3914930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F80A342-B6A7-494F-91FF-D8D1809A2935}"/>
              </a:ext>
            </a:extLst>
          </p:cNvPr>
          <p:cNvSpPr txBox="1"/>
          <p:nvPr/>
        </p:nvSpPr>
        <p:spPr>
          <a:xfrm>
            <a:off x="1104900" y="1003775"/>
            <a:ext cx="13792200" cy="1446550"/>
          </a:xfrm>
          <a:prstGeom prst="rect">
            <a:avLst/>
          </a:prstGeom>
          <a:noFill/>
        </p:spPr>
        <p:txBody>
          <a:bodyPr wrap="square">
            <a:spAutoFit/>
          </a:bodyPr>
          <a:lstStyle/>
          <a:p>
            <a:pPr algn="just"/>
            <a:r>
              <a:rPr lang="vi-VN" sz="4400" b="0" i="0" dirty="0" smtClean="0">
                <a:solidFill>
                  <a:srgbClr val="000000"/>
                </a:solidFill>
                <a:effectLst/>
                <a:latin typeface="Times New Roman" panose="02020603050405020304" pitchFamily="18" charset="0"/>
                <a:cs typeface="Times New Roman" panose="02020603050405020304" pitchFamily="18" charset="0"/>
              </a:rPr>
              <a:t>Hãy cho biết chiều cao, bán kính đáy, độ dài đường sinh và diện tích xung quanh của mỗi hình nón sau:</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C0013F-597A-4F10-84AA-BF15A58AEDD3}"/>
              </a:ext>
            </a:extLst>
          </p:cNvPr>
          <p:cNvSpPr txBox="1"/>
          <p:nvPr/>
        </p:nvSpPr>
        <p:spPr>
          <a:xfrm>
            <a:off x="1066800" y="239497"/>
            <a:ext cx="9144000" cy="769441"/>
          </a:xfrm>
          <a:prstGeom prst="rect">
            <a:avLst/>
          </a:prstGeom>
          <a:noFill/>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a:t>
            </a:r>
            <a:r>
              <a:rPr lang="en-US" sz="4400" b="1" i="0" dirty="0">
                <a:solidFill>
                  <a:srgbClr val="000000"/>
                </a:solidFill>
                <a:effectLst/>
                <a:latin typeface="Times New Roman" panose="02020603050405020304" pitchFamily="18" charset="0"/>
                <a:cs typeface="Times New Roman" panose="02020603050405020304" pitchFamily="18" charset="0"/>
              </a:rPr>
              <a:t>ài 2 </a:t>
            </a:r>
            <a:r>
              <a:rPr lang="vi-VN" sz="4400" b="1" dirty="0" smtClean="0">
                <a:solidFill>
                  <a:srgbClr val="000000"/>
                </a:solidFill>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334335C7-C3A7-4203-B581-5270A097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707563"/>
            <a:ext cx="1371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0942132-DEC9-45B6-8007-51D3C59C0B17}"/>
              </a:ext>
            </a:extLst>
          </p:cNvPr>
          <p:cNvSpPr txBox="1"/>
          <p:nvPr/>
        </p:nvSpPr>
        <p:spPr>
          <a:xfrm>
            <a:off x="2982913" y="3214603"/>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smtClean="0">
                <a:solidFill>
                  <a:srgbClr val="000000"/>
                </a:solidFill>
                <a:latin typeface="Times New Roman" panose="02020603050405020304" pitchFamily="18" charset="0"/>
                <a:cs typeface="Times New Roman" panose="02020603050405020304" pitchFamily="18" charset="0"/>
              </a:rPr>
              <a:t>đường sinh </a:t>
            </a:r>
            <a:r>
              <a:rPr kumimoji="0" lang="en-US" altLang="en-US" sz="4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lang="vi-VN" altLang="en-US" sz="4400" dirty="0" smtClean="0">
                <a:solidFill>
                  <a:srgbClr val="000000"/>
                </a:solidFill>
                <a:latin typeface="Times New Roman" panose="02020603050405020304" pitchFamily="18" charset="0"/>
                <a:cs typeface="Times New Roman" panose="02020603050405020304" pitchFamily="18" charset="0"/>
              </a:rPr>
              <a:t>5</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cm</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ACF0DF2-825C-4092-B182-3647E2691B3C}"/>
              </a:ext>
            </a:extLst>
          </p:cNvPr>
          <p:cNvSpPr txBox="1"/>
          <p:nvPr/>
        </p:nvSpPr>
        <p:spPr>
          <a:xfrm>
            <a:off x="2990934" y="4271270"/>
            <a:ext cx="9144000"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Bán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đáy là </a:t>
            </a:r>
            <a:r>
              <a:rPr lang="vi-VN" altLang="en-US" sz="4400" dirty="0" smtClean="0">
                <a:solidFill>
                  <a:srgbClr val="000000"/>
                </a:solidFill>
                <a:latin typeface="Times New Roman" panose="02020603050405020304" pitchFamily="18" charset="0"/>
                <a:cs typeface="Times New Roman" panose="02020603050405020304" pitchFamily="18" charset="0"/>
              </a:rPr>
              <a:t>9</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332F6FC-703A-45F9-8540-19A8E29C2FA2}"/>
              </a:ext>
            </a:extLst>
          </p:cNvPr>
          <p:cNvSpPr txBox="1"/>
          <p:nvPr/>
        </p:nvSpPr>
        <p:spPr>
          <a:xfrm>
            <a:off x="2960957" y="5420268"/>
            <a:ext cx="9144000" cy="769441"/>
          </a:xfrm>
          <a:prstGeom prst="rect">
            <a:avLst/>
          </a:prstGeom>
          <a:noFill/>
        </p:spPr>
        <p:txBody>
          <a:bodyPr wrap="square">
            <a:spAutoFit/>
          </a:bodyPr>
          <a:lstStyle/>
          <a:p>
            <a:r>
              <a:rPr lang="en-US" altLang="en-US" sz="4400" dirty="0">
                <a:solidFill>
                  <a:srgbClr val="000000"/>
                </a:solidFill>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Chiều cao là</a:t>
            </a:r>
            <a:r>
              <a:rPr kumimoji="0" lang="en-US"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49EC195-48CF-44B0-8157-D17F4D250D9A}"/>
              </a:ext>
            </a:extLst>
          </p:cNvPr>
          <p:cNvSpPr txBox="1"/>
          <p:nvPr/>
        </p:nvSpPr>
        <p:spPr>
          <a:xfrm>
            <a:off x="2982913" y="7459973"/>
            <a:ext cx="10307053" cy="769441"/>
          </a:xfrm>
          <a:prstGeom prst="rect">
            <a:avLst/>
          </a:prstGeom>
          <a:noFill/>
        </p:spPr>
        <p:txBody>
          <a:bodyPr wrap="square">
            <a:spAutoFit/>
          </a:bodyPr>
          <a:lstStyle/>
          <a:p>
            <a:r>
              <a:rPr lang="vi-VN" altLang="en-US" sz="4400" dirty="0" smtClean="0">
                <a:solidFill>
                  <a:srgbClr val="000000"/>
                </a:solidFill>
                <a:latin typeface="Times New Roman" panose="02020603050405020304" pitchFamily="18" charset="0"/>
                <a:cs typeface="Times New Roman" panose="02020603050405020304" pitchFamily="18" charset="0"/>
              </a:rPr>
              <a:t>+) </a:t>
            </a:r>
            <a:r>
              <a:rPr kumimoji="0" lang="vi-VN" altLang="en-US" sz="4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Diện tích xung quanh là:</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31" name="Google Shape;305;p14">
            <a:extLst>
              <a:ext uri="{FF2B5EF4-FFF2-40B4-BE49-F238E27FC236}">
                <a16:creationId xmlns:a16="http://schemas.microsoft.com/office/drawing/2014/main" id="{399E46BE-557C-45C7-8DD5-D49376F231A9}"/>
              </a:ext>
            </a:extLst>
          </p:cNvPr>
          <p:cNvGrpSpPr/>
          <p:nvPr/>
        </p:nvGrpSpPr>
        <p:grpSpPr>
          <a:xfrm flipH="1">
            <a:off x="761556" y="3064929"/>
            <a:ext cx="1699513" cy="1188276"/>
            <a:chOff x="7890477" y="787864"/>
            <a:chExt cx="2022200" cy="1289304"/>
          </a:xfrm>
        </p:grpSpPr>
        <p:pic>
          <p:nvPicPr>
            <p:cNvPr id="32" name="Google Shape;306;p14">
              <a:extLst>
                <a:ext uri="{FF2B5EF4-FFF2-40B4-BE49-F238E27FC236}">
                  <a16:creationId xmlns:a16="http://schemas.microsoft.com/office/drawing/2014/main" id="{27E68141-1E05-493C-A151-872893C281A1}"/>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33" name="Google Shape;307;p14">
              <a:extLst>
                <a:ext uri="{FF2B5EF4-FFF2-40B4-BE49-F238E27FC236}">
                  <a16:creationId xmlns:a16="http://schemas.microsoft.com/office/drawing/2014/main" id="{1D487E80-C9CF-4F7B-BE74-38F54745CA78}"/>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11" name="Object 10">
            <a:extLst>
              <a:ext uri="{FF2B5EF4-FFF2-40B4-BE49-F238E27FC236}">
                <a16:creationId xmlns:a16="http://schemas.microsoft.com/office/drawing/2014/main" id="{03CDF1EB-69D9-4841-94A8-4CE96A43D57D}"/>
              </a:ext>
            </a:extLst>
          </p:cNvPr>
          <p:cNvGraphicFramePr>
            <a:graphicFrameLocks noChangeAspect="1"/>
          </p:cNvGraphicFramePr>
          <p:nvPr>
            <p:extLst>
              <p:ext uri="{D42A27DB-BD31-4B8C-83A1-F6EECF244321}">
                <p14:modId xmlns:p14="http://schemas.microsoft.com/office/powerpoint/2010/main" val="178886594"/>
              </p:ext>
            </p:extLst>
          </p:nvPr>
        </p:nvGraphicFramePr>
        <p:xfrm>
          <a:off x="4418013" y="6248400"/>
          <a:ext cx="4849812" cy="955675"/>
        </p:xfrm>
        <a:graphic>
          <a:graphicData uri="http://schemas.openxmlformats.org/presentationml/2006/ole">
            <mc:AlternateContent xmlns:mc="http://schemas.openxmlformats.org/markup-compatibility/2006">
              <mc:Choice xmlns:v="urn:schemas-microsoft-com:vml" Requires="v">
                <p:oleObj spid="_x0000_s21508" name="Equation" r:id="rId5" imgW="1269720" imgH="291960" progId="Equation.DSMT4">
                  <p:embed/>
                </p:oleObj>
              </mc:Choice>
              <mc:Fallback>
                <p:oleObj name="Equation" r:id="rId5" imgW="1269720" imgH="291960" progId="Equation.DSMT4">
                  <p:embed/>
                  <p:pic>
                    <p:nvPicPr>
                      <p:cNvPr id="11" name="Object 10">
                        <a:extLst>
                          <a:ext uri="{FF2B5EF4-FFF2-40B4-BE49-F238E27FC236}">
                            <a16:creationId xmlns:a16="http://schemas.microsoft.com/office/drawing/2014/main" id="{03CDF1EB-69D9-4841-94A8-4CE96A43D57D}"/>
                          </a:ext>
                        </a:extLst>
                      </p:cNvPr>
                      <p:cNvPicPr/>
                      <p:nvPr/>
                    </p:nvPicPr>
                    <p:blipFill>
                      <a:blip r:embed="rId6"/>
                      <a:stretch>
                        <a:fillRect/>
                      </a:stretch>
                    </p:blipFill>
                    <p:spPr>
                      <a:xfrm>
                        <a:off x="4418013" y="6248400"/>
                        <a:ext cx="4849812" cy="9556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97091DF-99C6-4FAA-A27D-724AB4DE57CB}"/>
              </a:ext>
            </a:extLst>
          </p:cNvPr>
          <p:cNvGraphicFramePr>
            <a:graphicFrameLocks noChangeAspect="1"/>
          </p:cNvGraphicFramePr>
          <p:nvPr>
            <p:extLst>
              <p:ext uri="{D42A27DB-BD31-4B8C-83A1-F6EECF244321}">
                <p14:modId xmlns:p14="http://schemas.microsoft.com/office/powerpoint/2010/main" val="398038643"/>
              </p:ext>
            </p:extLst>
          </p:nvPr>
        </p:nvGraphicFramePr>
        <p:xfrm>
          <a:off x="2814638" y="8485188"/>
          <a:ext cx="8445500" cy="1008062"/>
        </p:xfrm>
        <a:graphic>
          <a:graphicData uri="http://schemas.openxmlformats.org/presentationml/2006/ole">
            <mc:AlternateContent xmlns:mc="http://schemas.openxmlformats.org/markup-compatibility/2006">
              <mc:Choice xmlns:v="urn:schemas-microsoft-com:vml" Requires="v">
                <p:oleObj spid="_x0000_s21509" name="Equation" r:id="rId7" imgW="2019240" imgH="279360" progId="Equation.DSMT4">
                  <p:embed/>
                </p:oleObj>
              </mc:Choice>
              <mc:Fallback>
                <p:oleObj name="Equation" r:id="rId7" imgW="2019240" imgH="279360" progId="Equation.DSMT4">
                  <p:embed/>
                  <p:pic>
                    <p:nvPicPr>
                      <p:cNvPr id="2" name="Object 1">
                        <a:extLst>
                          <a:ext uri="{FF2B5EF4-FFF2-40B4-BE49-F238E27FC236}">
                            <a16:creationId xmlns:a16="http://schemas.microsoft.com/office/drawing/2014/main" id="{197091DF-99C6-4FAA-A27D-724AB4DE57CB}"/>
                          </a:ext>
                        </a:extLst>
                      </p:cNvPr>
                      <p:cNvPicPr/>
                      <p:nvPr/>
                    </p:nvPicPr>
                    <p:blipFill>
                      <a:blip r:embed="rId8"/>
                      <a:stretch>
                        <a:fillRect/>
                      </a:stretch>
                    </p:blipFill>
                    <p:spPr>
                      <a:xfrm>
                        <a:off x="2814638" y="8485188"/>
                        <a:ext cx="8445500" cy="1008062"/>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B15C214-E0EB-4F5F-8B5C-A73B9730822B}"/>
              </a:ext>
            </a:extLst>
          </p:cNvPr>
          <p:cNvGrpSpPr/>
          <p:nvPr/>
        </p:nvGrpSpPr>
        <p:grpSpPr>
          <a:xfrm>
            <a:off x="15240000" y="415004"/>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F1DA9F1F-3913-4E21-A075-06F4F49383A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D2E41A7B-81FE-43F6-B67E-326DED83F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0" name="Picture 19">
              <a:extLst>
                <a:ext uri="{FF2B5EF4-FFF2-40B4-BE49-F238E27FC236}">
                  <a16:creationId xmlns:a16="http://schemas.microsoft.com/office/drawing/2014/main" id="{A4DA6E5F-40A2-470D-B79B-1D6DF8AFEF3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3" name="Picture 2"/>
          <p:cNvPicPr>
            <a:picLocks noChangeAspect="1"/>
          </p:cNvPicPr>
          <p:nvPr/>
        </p:nvPicPr>
        <p:blipFill>
          <a:blip r:embed="rId15"/>
          <a:stretch>
            <a:fillRect/>
          </a:stretch>
        </p:blipFill>
        <p:spPr>
          <a:xfrm>
            <a:off x="11475817" y="3366639"/>
            <a:ext cx="5660236" cy="5860796"/>
          </a:xfrm>
          <a:prstGeom prst="rect">
            <a:avLst/>
          </a:prstGeom>
        </p:spPr>
      </p:pic>
    </p:spTree>
    <p:extLst>
      <p:ext uri="{BB962C8B-B14F-4D97-AF65-F5344CB8AC3E}">
        <p14:creationId xmlns:p14="http://schemas.microsoft.com/office/powerpoint/2010/main" val="1136115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61901">
            <a:off x="15530698" y="291410"/>
            <a:ext cx="2183861" cy="559863"/>
          </a:xfrm>
          <a:prstGeom prst="rect">
            <a:avLst/>
          </a:prstGeom>
        </p:spPr>
      </p:pic>
      <p:sp>
        <p:nvSpPr>
          <p:cNvPr id="9" name="TextBox 8">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3</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11E01BC-DB98-412E-8A1D-2699575115A8}"/>
              </a:ext>
            </a:extLst>
          </p:cNvPr>
          <p:cNvSpPr txBox="1"/>
          <p:nvPr/>
        </p:nvSpPr>
        <p:spPr>
          <a:xfrm>
            <a:off x="1204183" y="1562100"/>
            <a:ext cx="9523708" cy="1446550"/>
          </a:xfrm>
          <a:prstGeom prst="rect">
            <a:avLst/>
          </a:prstGeom>
          <a:noFill/>
        </p:spPr>
        <p:txBody>
          <a:bodyPr wrap="square">
            <a:spAutoFit/>
          </a:bodyPr>
          <a:lstStyle/>
          <a:p>
            <a:pPr algn="just"/>
            <a:r>
              <a:rPr lang="vi-VN" sz="4400" b="0" i="0" dirty="0" smtClean="0">
                <a:solidFill>
                  <a:srgbClr val="000000"/>
                </a:solidFill>
                <a:effectLst/>
                <a:latin typeface="+mj-lt"/>
              </a:rPr>
              <a:t>Tạo lập hình nón có bán kính đáy bằng 4cm, chiều cao bằng 7cm</a:t>
            </a:r>
            <a:endParaRPr lang="vi-VN" sz="4400" b="0" i="0" dirty="0">
              <a:solidFill>
                <a:srgbClr val="333333"/>
              </a:solidFill>
              <a:effectLst/>
              <a:latin typeface="+mj-lt"/>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9198BD1-A0B7-4E1E-8914-255DD58B350D}"/>
                  </a:ext>
                </a:extLst>
              </p:cNvPr>
              <p:cNvSpPr txBox="1"/>
              <p:nvPr/>
            </p:nvSpPr>
            <p:spPr>
              <a:xfrm>
                <a:off x="762000" y="4640666"/>
                <a:ext cx="15544800" cy="864532"/>
              </a:xfrm>
              <a:prstGeom prst="rect">
                <a:avLst/>
              </a:prstGeom>
              <a:noFill/>
            </p:spPr>
            <p:txBody>
              <a:bodyPr wrap="square">
                <a:spAutoFit/>
              </a:bodyPr>
              <a:lstStyle/>
              <a:p>
                <a:r>
                  <a:rPr lang="vi-VN" sz="4400" b="0" i="0" dirty="0" smtClean="0">
                    <a:solidFill>
                      <a:srgbClr val="000000"/>
                    </a:solidFill>
                    <a:effectLst/>
                    <a:latin typeface="+mj-lt"/>
                  </a:rPr>
                  <a:t>Bước 1: Tính độ dài đường sinh </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ℓ=</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a:latin typeface="Cambria Math" panose="02040503050406030204" pitchFamily="18" charset="0"/>
                                <a:ea typeface="Cambria Math" panose="02040503050406030204" pitchFamily="18" charset="0"/>
                                <a:cs typeface="Times New Roman" panose="02020603050405020304" pitchFamily="18" charset="0"/>
                              </a:rPr>
                              <m:t>4</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a:latin typeface="Cambria Math" panose="02040503050406030204" pitchFamily="18" charset="0"/>
                                <a:ea typeface="Cambria Math" panose="02040503050406030204" pitchFamily="18" charset="0"/>
                                <a:cs typeface="Times New Roman" panose="02020603050405020304" pitchFamily="18" charset="0"/>
                              </a:rPr>
                              <m:t>7</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rad>
                    <m:r>
                      <a:rPr lang="vi-VN" sz="4400" i="1">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vi-VN" sz="4400" i="1">
                            <a:latin typeface="Cambria Math" panose="02040503050406030204" pitchFamily="18" charset="0"/>
                            <a:ea typeface="Cambria Math" panose="02040503050406030204" pitchFamily="18" charset="0"/>
                            <a:cs typeface="Times New Roman" panose="02020603050405020304" pitchFamily="18" charset="0"/>
                          </a:rPr>
                        </m:ctrlPr>
                      </m:radPr>
                      <m:deg/>
                      <m:e>
                        <m:r>
                          <a:rPr lang="vi-VN" sz="4400" i="1">
                            <a:latin typeface="Cambria Math" panose="02040503050406030204" pitchFamily="18" charset="0"/>
                            <a:ea typeface="Cambria Math" panose="02040503050406030204" pitchFamily="18" charset="0"/>
                            <a:cs typeface="Times New Roman" panose="02020603050405020304" pitchFamily="18" charset="0"/>
                          </a:rPr>
                          <m:t>65</m:t>
                        </m:r>
                      </m:e>
                    </m:rad>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8</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oMath>
                </a14:m>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79198BD1-A0B7-4E1E-8914-255DD58B350D}"/>
                  </a:ext>
                </a:extLst>
              </p:cNvPr>
              <p:cNvSpPr txBox="1">
                <a:spLocks noRot="1" noChangeAspect="1" noMove="1" noResize="1" noEditPoints="1" noAdjustHandles="1" noChangeArrowheads="1" noChangeShapeType="1" noTextEdit="1"/>
              </p:cNvSpPr>
              <p:nvPr/>
            </p:nvSpPr>
            <p:spPr>
              <a:xfrm>
                <a:off x="762000" y="4640666"/>
                <a:ext cx="15544800" cy="864532"/>
              </a:xfrm>
              <a:prstGeom prst="rect">
                <a:avLst/>
              </a:prstGeom>
              <a:blipFill>
                <a:blip r:embed="rId5"/>
                <a:stretch>
                  <a:fillRect l="-1569" t="-4225" b="-31690"/>
                </a:stretch>
              </a:blipFill>
            </p:spPr>
            <p:txBody>
              <a:bodyPr/>
              <a:lstStyle/>
              <a:p>
                <a:r>
                  <a:rPr lang="en-US">
                    <a:noFill/>
                  </a:rPr>
                  <a:t> </a:t>
                </a:r>
              </a:p>
            </p:txBody>
          </p:sp>
        </mc:Fallback>
      </mc:AlternateContent>
      <p:grpSp>
        <p:nvGrpSpPr>
          <p:cNvPr id="18" name="Google Shape;305;p14">
            <a:extLst>
              <a:ext uri="{FF2B5EF4-FFF2-40B4-BE49-F238E27FC236}">
                <a16:creationId xmlns:a16="http://schemas.microsoft.com/office/drawing/2014/main" id="{E0A2101B-3F46-435D-BA7C-D8C965499617}"/>
              </a:ext>
            </a:extLst>
          </p:cNvPr>
          <p:cNvGrpSpPr/>
          <p:nvPr/>
        </p:nvGrpSpPr>
        <p:grpSpPr>
          <a:xfrm flipH="1">
            <a:off x="228600" y="3430316"/>
            <a:ext cx="1699513" cy="1188276"/>
            <a:chOff x="7890477" y="787864"/>
            <a:chExt cx="2022200" cy="1289304"/>
          </a:xfrm>
        </p:grpSpPr>
        <p:pic>
          <p:nvPicPr>
            <p:cNvPr id="19" name="Google Shape;306;p14">
              <a:extLst>
                <a:ext uri="{FF2B5EF4-FFF2-40B4-BE49-F238E27FC236}">
                  <a16:creationId xmlns:a16="http://schemas.microsoft.com/office/drawing/2014/main" id="{D0B20E83-16E1-4CC4-AC45-33A16E75ACE1}"/>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20" name="Google Shape;307;p14">
              <a:extLst>
                <a:ext uri="{FF2B5EF4-FFF2-40B4-BE49-F238E27FC236}">
                  <a16:creationId xmlns:a16="http://schemas.microsoft.com/office/drawing/2014/main"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2EB82BFB-CA47-4C3A-A139-41FFFB037AD1}"/>
              </a:ext>
            </a:extLst>
          </p:cNvPr>
          <p:cNvGrpSpPr/>
          <p:nvPr/>
        </p:nvGrpSpPr>
        <p:grpSpPr>
          <a:xfrm>
            <a:off x="12186480" y="260333"/>
            <a:ext cx="2877519" cy="1890793"/>
            <a:chOff x="9314481" y="0"/>
            <a:chExt cx="2877519" cy="1890793"/>
          </a:xfrm>
        </p:grpSpPr>
        <p:pic>
          <p:nvPicPr>
            <p:cNvPr id="21" name="Picture 20" descr="Background pattern&#10;&#10;Description automatically generated">
              <a:extLst>
                <a:ext uri="{FF2B5EF4-FFF2-40B4-BE49-F238E27FC236}">
                  <a16:creationId xmlns:a16="http://schemas.microsoft.com/office/drawing/2014/main" id="{6EBC95A9-C73E-4812-8E6E-D580E97F8A23}"/>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2" name="Picture 21">
              <a:extLst>
                <a:ext uri="{FF2B5EF4-FFF2-40B4-BE49-F238E27FC236}">
                  <a16:creationId xmlns:a16="http://schemas.microsoft.com/office/drawing/2014/main" id="{38049801-3F2C-402F-B80C-30DA971E40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3" name="Picture 22">
              <a:extLst>
                <a:ext uri="{FF2B5EF4-FFF2-40B4-BE49-F238E27FC236}">
                  <a16:creationId xmlns:a16="http://schemas.microsoft.com/office/drawing/2014/main" id="{4E6FF9C7-38E5-4CAB-A113-BC97401AB72A}"/>
                </a:ext>
              </a:extLst>
            </p:cNvPr>
            <p:cNvPicPr>
              <a:picLocks noChangeAspect="1"/>
            </p:cNvPicPr>
            <p:nvPr/>
          </p:nvPicPr>
          <p:blipFill>
            <a:blip r:embed="rId13"/>
            <a:stretch>
              <a:fillRect/>
            </a:stretch>
          </p:blipFill>
          <p:spPr>
            <a:xfrm>
              <a:off x="9314481" y="507413"/>
              <a:ext cx="1896053" cy="1383380"/>
            </a:xfrm>
            <a:prstGeom prst="rect">
              <a:avLst/>
            </a:prstGeom>
          </p:spPr>
        </p:pic>
      </p:gr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79198BD1-A0B7-4E1E-8914-255DD58B350D}"/>
                  </a:ext>
                </a:extLst>
              </p:cNvPr>
              <p:cNvSpPr txBox="1"/>
              <p:nvPr/>
            </p:nvSpPr>
            <p:spPr>
              <a:xfrm>
                <a:off x="762000" y="5527272"/>
                <a:ext cx="15544800" cy="1446550"/>
              </a:xfrm>
              <a:prstGeom prst="rect">
                <a:avLst/>
              </a:prstGeom>
              <a:noFill/>
            </p:spPr>
            <p:txBody>
              <a:bodyPr wrap="square">
                <a:spAutoFit/>
              </a:bodyPr>
              <a:lstStyle/>
              <a:p>
                <a:r>
                  <a:rPr lang="vi-VN" sz="4400" b="0" i="0" dirty="0" smtClean="0">
                    <a:solidFill>
                      <a:srgbClr val="000000"/>
                    </a:solidFill>
                    <a:effectLst/>
                    <a:latin typeface="+mj-lt"/>
                  </a:rPr>
                  <a:t>              Cắt tấm bìa hình quạt tròn có bán kính bằng độ dài đường sinh bằng 8 cm, độ dài cung của hình quạt bằng </a:t>
                </a:r>
                <a14:m>
                  <m:oMath xmlns:m="http://schemas.openxmlformats.org/officeDocument/2006/math">
                    <m:r>
                      <a:rPr lang="vi-VN" sz="4400" i="1" dirty="0">
                        <a:latin typeface="Cambria Math" panose="02040503050406030204" pitchFamily="18" charset="0"/>
                        <a:ea typeface="Cambria Math" panose="02040503050406030204" pitchFamily="18" charset="0"/>
                        <a:cs typeface="Times New Roman" panose="02020603050405020304" pitchFamily="18" charset="0"/>
                      </a:rPr>
                      <m:t>10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m:t>
                    </m:r>
                  </m:oMath>
                </a14:m>
                <a:r>
                  <a:rPr lang="vi-VN" sz="4400" dirty="0" smtClean="0">
                    <a:latin typeface="Times New Roman" panose="02020603050405020304" pitchFamily="18" charset="0"/>
                    <a:cs typeface="Times New Roman" panose="02020603050405020304" pitchFamily="18" charset="0"/>
                  </a:rPr>
                  <a:t>25</a:t>
                </a:r>
                <a:r>
                  <a:rPr lang="vi-VN" sz="4400" dirty="0">
                    <a:latin typeface="Times New Roman" panose="02020603050405020304" pitchFamily="18" charset="0"/>
                    <a:cs typeface="Times New Roman" panose="02020603050405020304" pitchFamily="18" charset="0"/>
                  </a:rPr>
                  <a:t> cm</a:t>
                </a:r>
                <a:endParaRPr lang="en-US" sz="4400" dirty="0">
                  <a:latin typeface="Times New Roman" panose="02020603050405020304" pitchFamily="18" charset="0"/>
                  <a:cs typeface="Times New Roman" panose="02020603050405020304" pitchFamily="18" charset="0"/>
                </a:endParaRPr>
              </a:p>
            </p:txBody>
          </p:sp>
        </mc:Choice>
        <mc:Fallback>
          <p:sp>
            <p:nvSpPr>
              <p:cNvPr id="24" name="TextBox 23">
                <a:extLst>
                  <a:ext uri="{FF2B5EF4-FFF2-40B4-BE49-F238E27FC236}">
                    <a16:creationId xmlns:a16="http://schemas.microsoft.com/office/drawing/2014/main" id="{79198BD1-A0B7-4E1E-8914-255DD58B350D}"/>
                  </a:ext>
                </a:extLst>
              </p:cNvPr>
              <p:cNvSpPr txBox="1">
                <a:spLocks noRot="1" noChangeAspect="1" noMove="1" noResize="1" noEditPoints="1" noAdjustHandles="1" noChangeArrowheads="1" noChangeShapeType="1" noTextEdit="1"/>
              </p:cNvSpPr>
              <p:nvPr/>
            </p:nvSpPr>
            <p:spPr>
              <a:xfrm>
                <a:off x="762000" y="5527272"/>
                <a:ext cx="15544800" cy="1446550"/>
              </a:xfrm>
              <a:prstGeom prst="rect">
                <a:avLst/>
              </a:prstGeom>
              <a:blipFill>
                <a:blip r:embed="rId14"/>
                <a:stretch>
                  <a:fillRect l="-1569" t="-8439" b="-1983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0EBB4F4A-DC5A-4337-AB40-55AC24A63398}"/>
              </a:ext>
            </a:extLst>
          </p:cNvPr>
          <p:cNvSpPr txBox="1"/>
          <p:nvPr/>
        </p:nvSpPr>
        <p:spPr>
          <a:xfrm>
            <a:off x="762000" y="7235804"/>
            <a:ext cx="12344400" cy="769441"/>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Bước 2:</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Cắt tấm bìa hình tròn có bán kính 4 </a:t>
            </a:r>
            <a:r>
              <a:rPr lang="en-US" sz="4400" dirty="0" smtClean="0">
                <a:latin typeface="Times New Roman" panose="02020603050405020304" pitchFamily="18" charset="0"/>
                <a:cs typeface="Times New Roman" panose="02020603050405020304" pitchFamily="18" charset="0"/>
              </a:rPr>
              <a:t>cm</a:t>
            </a:r>
            <a:r>
              <a:rPr lang="en-US" sz="44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0EBB4F4A-DC5A-4337-AB40-55AC24A63398}"/>
              </a:ext>
            </a:extLst>
          </p:cNvPr>
          <p:cNvSpPr txBox="1"/>
          <p:nvPr/>
        </p:nvSpPr>
        <p:spPr>
          <a:xfrm>
            <a:off x="685801" y="8039716"/>
            <a:ext cx="17605828" cy="2123658"/>
          </a:xfrm>
          <a:prstGeom prst="rect">
            <a:avLst/>
          </a:prstGeom>
          <a:noFill/>
        </p:spPr>
        <p:txBody>
          <a:bodyPr wrap="square">
            <a:spAutoFit/>
          </a:bodyPr>
          <a:lstStyle/>
          <a:p>
            <a:r>
              <a:rPr lang="vi-VN" sz="4400" dirty="0" smtClean="0">
                <a:latin typeface="Times New Roman" panose="02020603050405020304" pitchFamily="18" charset="0"/>
                <a:cs typeface="Times New Roman" panose="02020603050405020304" pitchFamily="18" charset="0"/>
              </a:rPr>
              <a:t>Bước 3: </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Ghép và dán hai mép hình quạt tròn lại với nhau sao cho cung của nó tạo thành đường tròn, rồi dán tấm bìa hình tròn ở trên vào làm đáy ta được hình nón phải tạo lập</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hởi động">
            <a:hlinkClick r:id="" action="ppaction://media"/>
            <a:extLst>
              <a:ext uri="{FF2B5EF4-FFF2-40B4-BE49-F238E27FC236}">
                <a16:creationId xmlns:a16="http://schemas.microsoft.com/office/drawing/2014/main" id="{603E67C5-852A-4F6E-95B4-AE32CD98FF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131233"/>
            <a:ext cx="5791200" cy="10295467"/>
          </a:xfrm>
          <a:prstGeom prst="rect">
            <a:avLst/>
          </a:prstGeom>
        </p:spPr>
      </p:pic>
    </p:spTree>
    <p:extLst>
      <p:ext uri="{BB962C8B-B14F-4D97-AF65-F5344CB8AC3E}">
        <p14:creationId xmlns:p14="http://schemas.microsoft.com/office/powerpoint/2010/main" val="2771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404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9F8686D-8F93-4175-9558-FDC80DC3DA99}"/>
                  </a:ext>
                </a:extLst>
              </p:cNvPr>
              <p:cNvSpPr txBox="1"/>
              <p:nvPr/>
            </p:nvSpPr>
            <p:spPr>
              <a:xfrm>
                <a:off x="1204183" y="1430727"/>
                <a:ext cx="15832960" cy="4708981"/>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endParaRPr lang="vi-VN" sz="4000" dirty="0" smtClean="0">
                  <a:latin typeface="Times New Roman" panose="02020603050405020304" pitchFamily="18" charset="0"/>
                  <a:cs typeface="Times New Roman" panose="02020603050405020304" pitchFamily="18" charset="0"/>
                </a:endParaRP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Bán kính đáy 6 cm, chiều cao 12 cm;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Đường kính của mặt đáy là 7m, chiều cao 10m;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Diện tích đáy 152 </a:t>
                </a:r>
                <a14:m>
                  <m:oMath xmlns:m="http://schemas.openxmlformats.org/officeDocument/2006/math">
                    <m:sSup>
                      <m:sSupPr>
                        <m:ctrlPr>
                          <a:rPr lang="vi-VN" sz="4000" i="1" smtClean="0">
                            <a:latin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cs typeface="Times New Roman" panose="02020603050405020304" pitchFamily="18" charset="0"/>
                          </a:rPr>
                          <m:t>cm</m:t>
                        </m:r>
                      </m:e>
                      <m:sup>
                        <m:r>
                          <a:rPr lang="vi-VN" sz="4000" i="1">
                            <a:latin typeface="Cambria Math" panose="02040503050406030204" pitchFamily="18" charset="0"/>
                            <a:cs typeface="Times New Roman" panose="02020603050405020304" pitchFamily="18" charset="0"/>
                          </a:rPr>
                          <m:t>2</m:t>
                        </m:r>
                      </m:sup>
                    </m:sSup>
                  </m:oMath>
                </a14:m>
                <a:r>
                  <a:rPr lang="vi-VN" sz="4000" dirty="0" smtClean="0">
                    <a:latin typeface="Times New Roman" panose="02020603050405020304" pitchFamily="18" charset="0"/>
                    <a:cs typeface="Times New Roman" panose="02020603050405020304" pitchFamily="18" charset="0"/>
                  </a:rPr>
                  <a:t>; chiều cao 6 cm;</a:t>
                </a: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Chu vi đáy 130 cm, chiều cao 24 cm.</a:t>
                </a:r>
              </a:p>
            </p:txBody>
          </p:sp>
        </mc:Choice>
        <mc:Fallback>
          <p:sp>
            <p:nvSpPr>
              <p:cNvPr id="13" name="TextBox 12">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1430727"/>
                <a:ext cx="15832960" cy="4708981"/>
              </a:xfrm>
              <a:prstGeom prst="rect">
                <a:avLst/>
              </a:prstGeom>
              <a:blipFill>
                <a:blip r:embed="rId2"/>
                <a:stretch>
                  <a:fillRect l="-1386" b="-246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980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id="{D0B20E83-16E1-4CC4-AC45-33A16E75ACE1}"/>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endParaRPr lang="vi-VN" sz="4000" dirty="0" smtClean="0">
              <a:latin typeface="Times New Roman" panose="02020603050405020304" pitchFamily="18" charset="0"/>
              <a:cs typeface="Times New Roman" panose="02020603050405020304" pitchFamily="18" charset="0"/>
            </a:endParaRPr>
          </a:p>
          <a:p>
            <a:pPr marL="742950" indent="-742950" algn="just">
              <a:lnSpc>
                <a:spcPct val="150000"/>
              </a:lnSpc>
              <a:buAutoNum type="alphaLcParenR"/>
            </a:pPr>
            <a:r>
              <a:rPr lang="vi-VN" sz="4000" dirty="0" smtClean="0">
                <a:latin typeface="Times New Roman" panose="02020603050405020304" pitchFamily="18" charset="0"/>
                <a:cs typeface="Times New Roman" panose="02020603050405020304" pitchFamily="18" charset="0"/>
              </a:rPr>
              <a:t>Bán kính đáy 6 cm, chiều cao 12 cm;</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9F8686D-8F93-4175-9558-FDC80DC3DA99}"/>
                  </a:ext>
                </a:extLst>
              </p:cNvPr>
              <p:cNvSpPr txBox="1"/>
              <p:nvPr/>
            </p:nvSpPr>
            <p:spPr>
              <a:xfrm>
                <a:off x="1204183" y="4762500"/>
                <a:ext cx="15832960" cy="2324098"/>
              </a:xfrm>
              <a:prstGeom prst="rect">
                <a:avLst/>
              </a:prstGeom>
              <a:noFill/>
            </p:spPr>
            <p:txBody>
              <a:bodyPr wrap="square" rtlCol="0">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T</a:t>
                </a:r>
                <a:r>
                  <a:rPr lang="vi-VN" sz="4000" dirty="0" smtClean="0">
                    <a:latin typeface="Times New Roman" panose="02020603050405020304" pitchFamily="18" charset="0"/>
                    <a:cs typeface="Times New Roman" panose="02020603050405020304" pitchFamily="18" charset="0"/>
                  </a:rPr>
                  <a:t>hể tích của hình nón là: </a:t>
                </a:r>
                <a14:m>
                  <m:oMath xmlns:m="http://schemas.openxmlformats.org/officeDocument/2006/math">
                    <m:f>
                      <m:fPr>
                        <m:ctrlPr>
                          <a:rPr lang="vi-VN" sz="4000" i="1" dirty="0">
                            <a:latin typeface="Cambria Math" panose="02040503050406030204" pitchFamily="18" charset="0"/>
                            <a:ea typeface="Cambria Math" panose="02040503050406030204" pitchFamily="18" charset="0"/>
                          </a:rPr>
                        </m:ctrlPr>
                      </m:fPr>
                      <m:num>
                        <m:r>
                          <a:rPr lang="vi-VN" sz="4000" i="1" dirty="0">
                            <a:latin typeface="Cambria Math" panose="02040503050406030204" pitchFamily="18" charset="0"/>
                            <a:ea typeface="Cambria Math" panose="02040503050406030204" pitchFamily="18" charset="0"/>
                          </a:rPr>
                          <m:t>1</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3</m:t>
                        </m:r>
                      </m:den>
                    </m:f>
                    <m:r>
                      <a:rPr lang="vi-VN" sz="40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r</m:t>
                        </m:r>
                      </m:e>
                      <m:sup>
                        <m:r>
                          <a:rPr lang="vi-VN" sz="4000" i="1">
                            <a:latin typeface="Cambria Math" panose="02040503050406030204" pitchFamily="18" charset="0"/>
                            <a:ea typeface="Cambria Math" panose="02040503050406030204" pitchFamily="18" charset="0"/>
                            <a:cs typeface="Times New Roman" panose="02020603050405020304" pitchFamily="18" charset="0"/>
                          </a:rPr>
                          <m:t>2</m:t>
                        </m:r>
                      </m:sup>
                    </m:sSup>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h</m:t>
                    </m:r>
                    <m:r>
                      <a:rPr lang="vi-VN"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vi-VN" sz="4000" i="1" dirty="0">
                            <a:latin typeface="Cambria Math" panose="02040503050406030204" pitchFamily="18" charset="0"/>
                            <a:ea typeface="Cambria Math" panose="02040503050406030204" pitchFamily="18" charset="0"/>
                          </a:rPr>
                        </m:ctrlPr>
                      </m:fPr>
                      <m:num>
                        <m:r>
                          <a:rPr lang="vi-VN" sz="4000" i="1" dirty="0">
                            <a:latin typeface="Cambria Math" panose="02040503050406030204" pitchFamily="18" charset="0"/>
                            <a:ea typeface="Cambria Math" panose="02040503050406030204" pitchFamily="18" charset="0"/>
                          </a:rPr>
                          <m:t>1</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3</m:t>
                        </m:r>
                      </m:den>
                    </m:f>
                    <m:r>
                      <a:rPr lang="vi-VN" sz="4000" i="1">
                        <a:latin typeface="Cambria Math" panose="02040503050406030204" pitchFamily="18" charset="0"/>
                        <a:ea typeface="Cambria Math" panose="02040503050406030204" pitchFamily="18" charset="0"/>
                        <a:cs typeface="Times New Roman" panose="02020603050405020304" pitchFamily="18" charset="0"/>
                      </a:rPr>
                      <m:t>𝜋</m:t>
                    </m:r>
                    <m:r>
                      <a:rPr lang="vi-VN"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000" i="1">
                            <a:latin typeface="Cambria Math" panose="02040503050406030204" pitchFamily="18" charset="0"/>
                            <a:ea typeface="Cambria Math" panose="02040503050406030204" pitchFamily="18" charset="0"/>
                            <a:cs typeface="Times New Roman" panose="02020603050405020304" pitchFamily="18" charset="0"/>
                          </a:rPr>
                          <m:t>6</m:t>
                        </m:r>
                      </m:e>
                      <m:sup>
                        <m:r>
                          <a:rPr lang="vi-VN" sz="40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000" i="1">
                        <a:latin typeface="Cambria Math" panose="02040503050406030204" pitchFamily="18" charset="0"/>
                        <a:ea typeface="Cambria Math" panose="02040503050406030204" pitchFamily="18" charset="0"/>
                        <a:cs typeface="Times New Roman" panose="02020603050405020304" pitchFamily="18" charset="0"/>
                      </a:rPr>
                      <m:t>.</m:t>
                    </m:r>
                    <m:r>
                      <a:rPr lang="vi-VN" sz="4000" i="1" smtClean="0">
                        <a:latin typeface="Cambria Math" panose="02040503050406030204" pitchFamily="18" charset="0"/>
                        <a:ea typeface="Cambria Math" panose="02040503050406030204" pitchFamily="18" charset="0"/>
                        <a:cs typeface="Times New Roman" panose="02020603050405020304" pitchFamily="18" charset="0"/>
                      </a:rPr>
                      <m:t>12</m:t>
                    </m:r>
                    <m:r>
                      <a:rPr lang="vi-VN" sz="4000" i="1">
                        <a:latin typeface="Cambria Math" panose="02040503050406030204" pitchFamily="18" charset="0"/>
                        <a:ea typeface="Cambria Math" panose="02040503050406030204" pitchFamily="18" charset="0"/>
                        <a:cs typeface="Times New Roman" panose="02020603050405020304" pitchFamily="18" charset="0"/>
                      </a:rPr>
                      <m:t>=</m:t>
                    </m:r>
                    <m:r>
                      <a:rPr lang="vi-VN" sz="4000" i="1">
                        <a:latin typeface="Cambria Math" panose="02040503050406030204" pitchFamily="18" charset="0"/>
                        <a:ea typeface="Cambria Math" panose="02040503050406030204" pitchFamily="18" charset="0"/>
                        <a:cs typeface="Times New Roman" panose="02020603050405020304" pitchFamily="18" charset="0"/>
                      </a:rPr>
                      <m:t>144</m:t>
                    </m:r>
                    <m:r>
                      <a:rPr lang="vi-VN" sz="4000" i="1">
                        <a:latin typeface="Cambria Math" panose="02040503050406030204" pitchFamily="18" charset="0"/>
                        <a:ea typeface="Cambria Math" panose="02040503050406030204" pitchFamily="18" charset="0"/>
                        <a:cs typeface="Times New Roman" panose="02020603050405020304" pitchFamily="18" charset="0"/>
                      </a:rPr>
                      <m:t>𝜋</m:t>
                    </m:r>
                    <m:r>
                      <a:rPr lang="vi-VN" sz="4000" i="1">
                        <a:latin typeface="Cambria Math" panose="02040503050406030204" pitchFamily="18" charset="0"/>
                        <a:ea typeface="Cambria Math" panose="02040503050406030204" pitchFamily="18" charset="0"/>
                        <a:cs typeface="Times New Roman" panose="02020603050405020304" pitchFamily="18" charset="0"/>
                      </a:rPr>
                      <m:t>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000" i="1">
                                <a:latin typeface="Cambria Math" panose="02040503050406030204" pitchFamily="18" charset="0"/>
                                <a:ea typeface="Cambria Math" panose="02040503050406030204" pitchFamily="18" charset="0"/>
                                <a:cs typeface="Times New Roman" panose="02020603050405020304" pitchFamily="18" charset="0"/>
                              </a:rPr>
                              <m:t>3</m:t>
                            </m:r>
                          </m:sup>
                        </m:sSup>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324098"/>
              </a:xfrm>
              <a:prstGeom prst="rect">
                <a:avLst/>
              </a:prstGeom>
              <a:blipFill>
                <a:blip r:embed="rId3"/>
                <a:stretch>
                  <a:fillRect l="-1386"/>
                </a:stretch>
              </a:blipFill>
            </p:spPr>
            <p:txBody>
              <a:bodyPr/>
              <a:lstStyle/>
              <a:p>
                <a:r>
                  <a:rPr lang="en-US">
                    <a:noFill/>
                  </a:rPr>
                  <a:t> </a:t>
                </a:r>
              </a:p>
            </p:txBody>
          </p:sp>
        </mc:Fallback>
      </mc:AlternateContent>
    </p:spTree>
    <p:extLst>
      <p:ext uri="{BB962C8B-B14F-4D97-AF65-F5344CB8AC3E}">
        <p14:creationId xmlns:p14="http://schemas.microsoft.com/office/powerpoint/2010/main" val="277056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Đường kính của mặt đáy là 7m, chiều cao 10m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9F8686D-8F93-4175-9558-FDC80DC3DA99}"/>
                  </a:ext>
                </a:extLst>
              </p:cNvPr>
              <p:cNvSpPr txBox="1"/>
              <p:nvPr/>
            </p:nvSpPr>
            <p:spPr>
              <a:xfrm>
                <a:off x="1204183" y="4762500"/>
                <a:ext cx="15832960" cy="2316211"/>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a:t>
                </a:r>
                <a:r>
                  <a:rPr lang="vi-VN" sz="4000" dirty="0" smtClean="0">
                    <a:latin typeface="Times New Roman" panose="02020603050405020304" pitchFamily="18" charset="0"/>
                    <a:cs typeface="Times New Roman" panose="02020603050405020304" pitchFamily="18" charset="0"/>
                  </a:rPr>
                  <a:t>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f>
                      <m:fPr>
                        <m:ctrlPr>
                          <a:rPr lang="vi-VN" sz="4000" i="1" dirty="0">
                            <a:latin typeface="Cambria Math" panose="02040503050406030204" pitchFamily="18" charset="0"/>
                            <a:ea typeface="Cambria Math" panose="02040503050406030204" pitchFamily="18" charset="0"/>
                          </a:rPr>
                        </m:ctrlPr>
                      </m:fPr>
                      <m:num>
                        <m:r>
                          <a:rPr lang="vi-VN" sz="4000" i="1" dirty="0" smtClean="0">
                            <a:latin typeface="Cambria Math" panose="02040503050406030204" pitchFamily="18" charset="0"/>
                            <a:ea typeface="Cambria Math" panose="02040503050406030204" pitchFamily="18" charset="0"/>
                          </a:rPr>
                          <m:t>7</m:t>
                        </m:r>
                      </m:num>
                      <m:den>
                        <m:r>
                          <a:rPr lang="vi-VN" sz="4000" i="1" dirty="0">
                            <a:latin typeface="Cambria Math" panose="02040503050406030204" pitchFamily="18" charset="0"/>
                            <a:ea typeface="Cambria Math" panose="02040503050406030204" pitchFamily="18" charset="0"/>
                          </a:rPr>
                          <m:t>2</m:t>
                        </m:r>
                      </m:den>
                    </m:f>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000" i="1">
                        <a:latin typeface="Cambria Math" panose="02040503050406030204" pitchFamily="18" charset="0"/>
                        <a:ea typeface="Cambria Math" panose="02040503050406030204" pitchFamily="18" charset="0"/>
                        <a:cs typeface="Times New Roman" panose="02020603050405020304" pitchFamily="18" charset="0"/>
                      </a:rPr>
                      <m:t>3</m:t>
                    </m:r>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000" i="1">
                        <a:latin typeface="Cambria Math" panose="02040503050406030204" pitchFamily="18" charset="0"/>
                        <a:ea typeface="Cambria Math" panose="02040503050406030204" pitchFamily="18" charset="0"/>
                        <a:cs typeface="Times New Roman" panose="02020603050405020304" pitchFamily="18" charset="0"/>
                      </a:rPr>
                      <m:t>5 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316211"/>
              </a:xfrm>
              <a:prstGeom prst="rect">
                <a:avLst/>
              </a:prstGeom>
              <a:blipFill>
                <a:blip r:embed="rId4"/>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50DB141-99D9-4972-9848-D38C18B3ECDF}"/>
              </a:ext>
            </a:extLst>
          </p:cNvPr>
          <p:cNvGraphicFramePr>
            <a:graphicFrameLocks noChangeAspect="1"/>
          </p:cNvGraphicFramePr>
          <p:nvPr>
            <p:extLst>
              <p:ext uri="{D42A27DB-BD31-4B8C-83A1-F6EECF244321}">
                <p14:modId xmlns:p14="http://schemas.microsoft.com/office/powerpoint/2010/main" val="1776538776"/>
              </p:ext>
            </p:extLst>
          </p:nvPr>
        </p:nvGraphicFramePr>
        <p:xfrm>
          <a:off x="2786063" y="7505700"/>
          <a:ext cx="8589962" cy="1593850"/>
        </p:xfrm>
        <a:graphic>
          <a:graphicData uri="http://schemas.openxmlformats.org/presentationml/2006/ole">
            <mc:AlternateContent xmlns:mc="http://schemas.openxmlformats.org/markup-compatibility/2006">
              <mc:Choice xmlns:v="urn:schemas-microsoft-com:vml" Requires="v">
                <p:oleObj spid="_x0000_s22531" name="Equation" r:id="rId5" imgW="2501640" imgH="419040" progId="Equation.DSMT4">
                  <p:embed/>
                </p:oleObj>
              </mc:Choice>
              <mc:Fallback>
                <p:oleObj name="Equation" r:id="rId5" imgW="2501640" imgH="419040" progId="Equation.DSMT4">
                  <p:embed/>
                  <p:pic>
                    <p:nvPicPr>
                      <p:cNvPr id="14" name="Object 13">
                        <a:extLst>
                          <a:ext uri="{FF2B5EF4-FFF2-40B4-BE49-F238E27FC236}">
                            <a16:creationId xmlns:a16="http://schemas.microsoft.com/office/drawing/2014/main" id="{C50DB141-99D9-4972-9848-D38C18B3ECDF}"/>
                          </a:ext>
                        </a:extLst>
                      </p:cNvPr>
                      <p:cNvPicPr/>
                      <p:nvPr/>
                    </p:nvPicPr>
                    <p:blipFill>
                      <a:blip r:embed="rId6"/>
                      <a:stretch>
                        <a:fillRect/>
                      </a:stretch>
                    </p:blipFill>
                    <p:spPr>
                      <a:xfrm>
                        <a:off x="2786063" y="7505700"/>
                        <a:ext cx="8589962" cy="1593850"/>
                      </a:xfrm>
                      <a:prstGeom prst="rect">
                        <a:avLst/>
                      </a:prstGeom>
                    </p:spPr>
                  </p:pic>
                </p:oleObj>
              </mc:Fallback>
            </mc:AlternateContent>
          </a:graphicData>
        </a:graphic>
      </p:graphicFrame>
    </p:spTree>
    <p:extLst>
      <p:ext uri="{BB962C8B-B14F-4D97-AF65-F5344CB8AC3E}">
        <p14:creationId xmlns:p14="http://schemas.microsoft.com/office/powerpoint/2010/main" val="18474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c) Diện </a:t>
                </a:r>
                <a:r>
                  <a:rPr lang="vi-VN" sz="4000" dirty="0">
                    <a:latin typeface="Times New Roman" panose="02020603050405020304" pitchFamily="18" charset="0"/>
                    <a:cs typeface="Times New Roman" panose="02020603050405020304" pitchFamily="18" charset="0"/>
                  </a:rPr>
                  <a:t>tích đáy 152 </a:t>
                </a:r>
                <a14:m>
                  <m:oMath xmlns:m="http://schemas.openxmlformats.org/officeDocument/2006/math">
                    <m:sSup>
                      <m:sSupPr>
                        <m:ctrlPr>
                          <a:rPr lang="vi-VN" sz="4000" i="1">
                            <a:latin typeface="Cambria Math" panose="02040503050406030204" pitchFamily="18" charset="0"/>
                            <a:cs typeface="Times New Roman" panose="02020603050405020304" pitchFamily="18" charset="0"/>
                          </a:rPr>
                        </m:ctrlPr>
                      </m:sSupPr>
                      <m:e>
                        <m:r>
                          <m:rPr>
                            <m:sty m:val="p"/>
                          </m:rPr>
                          <a:rPr lang="vi-VN" sz="4000" i="1">
                            <a:latin typeface="Cambria Math" panose="02040503050406030204" pitchFamily="18" charset="0"/>
                            <a:cs typeface="Times New Roman" panose="02020603050405020304" pitchFamily="18" charset="0"/>
                          </a:rPr>
                          <m:t>cm</m:t>
                        </m:r>
                      </m:e>
                      <m:sup>
                        <m:r>
                          <a:rPr lang="vi-VN" sz="4000" i="1">
                            <a:latin typeface="Cambria Math" panose="02040503050406030204" pitchFamily="18" charset="0"/>
                            <a:cs typeface="Times New Roman" panose="02020603050405020304" pitchFamily="18" charset="0"/>
                          </a:rPr>
                          <m:t>2</m:t>
                        </m:r>
                      </m:sup>
                    </m:sSup>
                  </m:oMath>
                </a14:m>
                <a:r>
                  <a:rPr lang="vi-VN" sz="4000" dirty="0">
                    <a:latin typeface="Times New Roman" panose="02020603050405020304" pitchFamily="18" charset="0"/>
                    <a:cs typeface="Times New Roman" panose="02020603050405020304" pitchFamily="18" charset="0"/>
                  </a:rPr>
                  <a:t>; chiều cao 6 cm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1430727"/>
                <a:ext cx="15832960" cy="1938992"/>
              </a:xfrm>
              <a:prstGeom prst="rect">
                <a:avLst/>
              </a:prstGeom>
              <a:blipFill>
                <a:blip r:embed="rId4"/>
                <a:stretch>
                  <a:fillRect l="-1386" b="-72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9F8686D-8F93-4175-9558-FDC80DC3DA99}"/>
                  </a:ext>
                </a:extLst>
              </p:cNvPr>
              <p:cNvSpPr txBox="1"/>
              <p:nvPr/>
            </p:nvSpPr>
            <p:spPr>
              <a:xfrm>
                <a:off x="1204183" y="4762500"/>
                <a:ext cx="15832960" cy="2894639"/>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a:t>
                </a:r>
                <a:r>
                  <a:rPr lang="vi-VN" sz="4000" dirty="0" smtClean="0">
                    <a:latin typeface="Times New Roman" panose="02020603050405020304" pitchFamily="18" charset="0"/>
                    <a:cs typeface="Times New Roman" panose="02020603050405020304" pitchFamily="18" charset="0"/>
                  </a:rPr>
                  <a:t>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rad>
                      <m:radPr>
                        <m:degHide m:val="on"/>
                        <m:ctrlPr>
                          <a:rPr lang="vi-VN" sz="4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vi-VN" sz="4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a:latin typeface="Cambria Math" panose="02040503050406030204" pitchFamily="18" charset="0"/>
                                <a:ea typeface="Cambria Math" panose="02040503050406030204" pitchFamily="18" charset="0"/>
                                <a:cs typeface="Times New Roman" panose="02020603050405020304" pitchFamily="18" charset="0"/>
                              </a:rPr>
                              <m:t>152</m:t>
                            </m:r>
                          </m:num>
                          <m:den>
                            <m:r>
                              <a:rPr lang="vi-VN" sz="4000" b="0" i="1" smtClean="0">
                                <a:latin typeface="Cambria Math" panose="02040503050406030204" pitchFamily="18" charset="0"/>
                                <a:ea typeface="Cambria Math" panose="02040503050406030204" pitchFamily="18" charset="0"/>
                                <a:cs typeface="Times New Roman" panose="02020603050405020304" pitchFamily="18" charset="0"/>
                              </a:rPr>
                              <m:t>𝜋</m:t>
                            </m:r>
                          </m:den>
                        </m:f>
                      </m:e>
                    </m:rad>
                    <m:r>
                      <a:rPr lang="vi-VN" sz="4000" i="1">
                        <a:latin typeface="Cambria Math" panose="02040503050406030204" pitchFamily="18" charset="0"/>
                        <a:ea typeface="Cambria Math" panose="02040503050406030204" pitchFamily="18" charset="0"/>
                        <a:cs typeface="Times New Roman" panose="02020603050405020304" pitchFamily="18" charset="0"/>
                      </a:rPr>
                      <m:t> </m:t>
                    </m:r>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cm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894639"/>
              </a:xfrm>
              <a:prstGeom prst="rect">
                <a:avLst/>
              </a:prstGeom>
              <a:blipFill>
                <a:blip r:embed="rId5"/>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50DB141-99D9-4972-9848-D38C18B3ECDF}"/>
              </a:ext>
            </a:extLst>
          </p:cNvPr>
          <p:cNvGraphicFramePr>
            <a:graphicFrameLocks noChangeAspect="1"/>
          </p:cNvGraphicFramePr>
          <p:nvPr>
            <p:extLst>
              <p:ext uri="{D42A27DB-BD31-4B8C-83A1-F6EECF244321}">
                <p14:modId xmlns:p14="http://schemas.microsoft.com/office/powerpoint/2010/main" val="910519280"/>
              </p:ext>
            </p:extLst>
          </p:nvPr>
        </p:nvGraphicFramePr>
        <p:xfrm>
          <a:off x="2438400" y="7167563"/>
          <a:ext cx="9286875" cy="2270125"/>
        </p:xfrm>
        <a:graphic>
          <a:graphicData uri="http://schemas.openxmlformats.org/presentationml/2006/ole">
            <mc:AlternateContent xmlns:mc="http://schemas.openxmlformats.org/markup-compatibility/2006">
              <mc:Choice xmlns:v="urn:schemas-microsoft-com:vml" Requires="v">
                <p:oleObj spid="_x0000_s23556" name="Equation" r:id="rId6" imgW="2705040" imgH="596880" progId="Equation.DSMT4">
                  <p:embed/>
                </p:oleObj>
              </mc:Choice>
              <mc:Fallback>
                <p:oleObj name="Equation" r:id="rId6" imgW="2705040" imgH="596880" progId="Equation.DSMT4">
                  <p:embed/>
                  <p:pic>
                    <p:nvPicPr>
                      <p:cNvPr id="9" name="Object 8">
                        <a:extLst>
                          <a:ext uri="{FF2B5EF4-FFF2-40B4-BE49-F238E27FC236}">
                            <a16:creationId xmlns:a16="http://schemas.microsoft.com/office/drawing/2014/main" id="{C50DB141-99D9-4972-9848-D38C18B3ECDF}"/>
                          </a:ext>
                        </a:extLst>
                      </p:cNvPr>
                      <p:cNvPicPr/>
                      <p:nvPr/>
                    </p:nvPicPr>
                    <p:blipFill>
                      <a:blip r:embed="rId7"/>
                      <a:stretch>
                        <a:fillRect/>
                      </a:stretch>
                    </p:blipFill>
                    <p:spPr>
                      <a:xfrm>
                        <a:off x="2438400" y="7167563"/>
                        <a:ext cx="9286875" cy="2270125"/>
                      </a:xfrm>
                      <a:prstGeom prst="rect">
                        <a:avLst/>
                      </a:prstGeom>
                    </p:spPr>
                  </p:pic>
                </p:oleObj>
              </mc:Fallback>
            </mc:AlternateContent>
          </a:graphicData>
        </a:graphic>
      </p:graphicFrame>
    </p:spTree>
    <p:extLst>
      <p:ext uri="{BB962C8B-B14F-4D97-AF65-F5344CB8AC3E}">
        <p14:creationId xmlns:p14="http://schemas.microsoft.com/office/powerpoint/2010/main" val="17113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E0A2101B-3F46-435D-BA7C-D8C965499617}"/>
              </a:ext>
            </a:extLst>
          </p:cNvPr>
          <p:cNvGrpSpPr/>
          <p:nvPr/>
        </p:nvGrpSpPr>
        <p:grpSpPr>
          <a:xfrm flipH="1">
            <a:off x="228600" y="3430316"/>
            <a:ext cx="1699513" cy="1188276"/>
            <a:chOff x="7890477" y="787864"/>
            <a:chExt cx="2022200" cy="1289304"/>
          </a:xfrm>
        </p:grpSpPr>
        <p:pic>
          <p:nvPicPr>
            <p:cNvPr id="3" name="Google Shape;306;p14">
              <a:extLst>
                <a:ext uri="{FF2B5EF4-FFF2-40B4-BE49-F238E27FC236}">
                  <a16:creationId xmlns:a16="http://schemas.microsoft.com/office/drawing/2014/main" id="{D0B20E83-16E1-4CC4-AC45-33A16E75ACE1}"/>
                </a:ext>
              </a:extLst>
            </p:cNvPr>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4" name="Google Shape;307;p14">
              <a:extLst>
                <a:ext uri="{FF2B5EF4-FFF2-40B4-BE49-F238E27FC236}">
                  <a16:creationId xmlns:a16="http://schemas.microsoft.com/office/drawing/2014/main" id="{F02372B7-72E5-4A86-9E7D-39C3246694E3}"/>
                </a:ext>
              </a:extLst>
            </p:cNvPr>
            <p:cNvSpPr txBox="1"/>
            <p:nvPr/>
          </p:nvSpPr>
          <p:spPr>
            <a:xfrm>
              <a:off x="7890477" y="870543"/>
              <a:ext cx="2022200" cy="76802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5" name="TextBox 4">
            <a:extLst>
              <a:ext uri="{FF2B5EF4-FFF2-40B4-BE49-F238E27FC236}">
                <a16:creationId xmlns:a16="http://schemas.microsoft.com/office/drawing/2014/main" id="{6770FD2F-056A-49D3-BB98-21ECAED5F793}"/>
              </a:ext>
            </a:extLst>
          </p:cNvPr>
          <p:cNvSpPr txBox="1"/>
          <p:nvPr/>
        </p:nvSpPr>
        <p:spPr>
          <a:xfrm>
            <a:off x="1204183" y="517648"/>
            <a:ext cx="9523708" cy="769441"/>
          </a:xfrm>
          <a:prstGeom prst="rect">
            <a:avLst/>
          </a:prstGeom>
          <a:noFill/>
        </p:spPr>
        <p:txBody>
          <a:bodyPr wrap="square">
            <a:spAutoFit/>
          </a:bodyPr>
          <a:lstStyle/>
          <a:p>
            <a:r>
              <a:rPr lang="en-US" sz="4400" b="1" i="0" dirty="0" err="1">
                <a:solidFill>
                  <a:srgbClr val="000000"/>
                </a:solidFill>
                <a:effectLst/>
                <a:latin typeface="Times New Roman" panose="02020603050405020304" pitchFamily="18" charset="0"/>
                <a:cs typeface="Times New Roman" panose="02020603050405020304" pitchFamily="18" charset="0"/>
              </a:rPr>
              <a:t>Bài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4</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Tr92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F8686D-8F93-4175-9558-FDC80DC3DA99}"/>
              </a:ext>
            </a:extLst>
          </p:cNvPr>
          <p:cNvSpPr txBox="1"/>
          <p:nvPr/>
        </p:nvSpPr>
        <p:spPr>
          <a:xfrm>
            <a:off x="1204183" y="1430727"/>
            <a:ext cx="15832960" cy="1938992"/>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Tính thể tích của hình nón cho biết:</a:t>
            </a:r>
          </a:p>
          <a:p>
            <a:pPr algn="just">
              <a:lnSpc>
                <a:spcPct val="150000"/>
              </a:lnSpc>
            </a:pPr>
            <a:r>
              <a:rPr lang="vi-VN" sz="4000" dirty="0" smtClean="0">
                <a:latin typeface="Times New Roman" panose="02020603050405020304" pitchFamily="18" charset="0"/>
                <a:cs typeface="Times New Roman" panose="02020603050405020304" pitchFamily="18" charset="0"/>
              </a:rPr>
              <a:t>d) </a:t>
            </a:r>
            <a:r>
              <a:rPr lang="vi-VN" sz="4000" dirty="0">
                <a:latin typeface="Times New Roman" panose="02020603050405020304" pitchFamily="18" charset="0"/>
                <a:cs typeface="Times New Roman" panose="02020603050405020304" pitchFamily="18" charset="0"/>
              </a:rPr>
              <a:t>Chu vi đáy 130 cm, chiều cao 24 cm</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9F8686D-8F93-4175-9558-FDC80DC3DA99}"/>
                  </a:ext>
                </a:extLst>
              </p:cNvPr>
              <p:cNvSpPr txBox="1"/>
              <p:nvPr/>
            </p:nvSpPr>
            <p:spPr>
              <a:xfrm>
                <a:off x="1204183" y="4762500"/>
                <a:ext cx="15832960" cy="2408095"/>
              </a:xfrm>
              <a:prstGeom prst="rect">
                <a:avLst/>
              </a:prstGeom>
              <a:noFill/>
            </p:spPr>
            <p:txBody>
              <a:bodyPr wrap="square" rtlCol="0">
                <a:spAutoFit/>
              </a:bodyPr>
              <a:lstStyle/>
              <a:p>
                <a:pPr algn="just">
                  <a:lnSpc>
                    <a:spcPct val="150000"/>
                  </a:lnSpc>
                </a:pPr>
                <a:r>
                  <a:rPr lang="vi-VN" sz="4000" dirty="0" smtClean="0">
                    <a:latin typeface="Times New Roman" panose="02020603050405020304" pitchFamily="18" charset="0"/>
                    <a:cs typeface="Times New Roman" panose="02020603050405020304" pitchFamily="18" charset="0"/>
                  </a:rPr>
                  <a:t>Bán kính đáy </a:t>
                </a:r>
                <a:r>
                  <a:rPr lang="vi-VN" sz="4000" dirty="0" smtClean="0">
                    <a:latin typeface="Times New Roman" panose="02020603050405020304" pitchFamily="18" charset="0"/>
                    <a:cs typeface="Times New Roman" panose="02020603050405020304" pitchFamily="18" charset="0"/>
                  </a:rPr>
                  <a:t>là: </a:t>
                </a:r>
                <a14:m>
                  <m:oMath xmlns:m="http://schemas.openxmlformats.org/officeDocument/2006/math">
                    <m:r>
                      <m:rPr>
                        <m:sty m:val="p"/>
                      </m:rPr>
                      <a:rPr lang="vi-VN" sz="4000" i="1" dirty="0">
                        <a:latin typeface="Cambria Math" panose="02040503050406030204" pitchFamily="18" charset="0"/>
                        <a:ea typeface="Cambria Math" panose="02040503050406030204" pitchFamily="18" charset="0"/>
                      </a:rPr>
                      <m:t>r</m:t>
                    </m:r>
                    <m:r>
                      <a:rPr lang="vi-VN" sz="4000" b="0" i="1" dirty="0" smtClean="0">
                        <a:latin typeface="Cambria Math" panose="02040503050406030204" pitchFamily="18" charset="0"/>
                        <a:ea typeface="Cambria Math" panose="02040503050406030204" pitchFamily="18" charset="0"/>
                      </a:rPr>
                      <m:t>=</m:t>
                    </m:r>
                    <m:f>
                      <m:f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smtClean="0">
                            <a:latin typeface="Cambria Math" panose="02040503050406030204" pitchFamily="18" charset="0"/>
                            <a:ea typeface="Cambria Math" panose="02040503050406030204" pitchFamily="18" charset="0"/>
                            <a:cs typeface="Times New Roman" panose="02020603050405020304" pitchFamily="18" charset="0"/>
                          </a:rPr>
                          <m:t>130</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2</m:t>
                        </m:r>
                        <m:r>
                          <a:rPr lang="vi-VN" sz="4000" i="1">
                            <a:latin typeface="Cambria Math" panose="02040503050406030204" pitchFamily="18" charset="0"/>
                            <a:ea typeface="Cambria Math" panose="02040503050406030204" pitchFamily="18" charset="0"/>
                            <a:cs typeface="Times New Roman" panose="02020603050405020304" pitchFamily="18" charset="0"/>
                          </a:rPr>
                          <m:t>𝜋</m:t>
                        </m:r>
                      </m:den>
                    </m:f>
                    <m:r>
                      <a:rPr lang="vi-VN" sz="40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000" i="1" smtClean="0">
                            <a:latin typeface="Cambria Math" panose="02040503050406030204" pitchFamily="18" charset="0"/>
                            <a:ea typeface="Cambria Math" panose="02040503050406030204" pitchFamily="18" charset="0"/>
                            <a:cs typeface="Times New Roman" panose="02020603050405020304" pitchFamily="18" charset="0"/>
                          </a:rPr>
                          <m:t>65</m:t>
                        </m:r>
                      </m:num>
                      <m:den>
                        <m:r>
                          <a:rPr lang="vi-VN" sz="4000" i="1">
                            <a:latin typeface="Cambria Math" panose="02040503050406030204" pitchFamily="18" charset="0"/>
                            <a:ea typeface="Cambria Math" panose="02040503050406030204" pitchFamily="18" charset="0"/>
                            <a:cs typeface="Times New Roman" panose="02020603050405020304" pitchFamily="18" charset="0"/>
                          </a:rPr>
                          <m:t>𝜋</m:t>
                        </m:r>
                      </m:den>
                    </m:f>
                    <m:d>
                      <m:dPr>
                        <m:ctrlPr>
                          <a:rPr lang="vi-VN" sz="40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000" i="1" smtClean="0">
                            <a:latin typeface="Cambria Math" panose="02040503050406030204" pitchFamily="18" charset="0"/>
                            <a:ea typeface="Cambria Math" panose="02040503050406030204" pitchFamily="18" charset="0"/>
                            <a:cs typeface="Times New Roman" panose="02020603050405020304" pitchFamily="18" charset="0"/>
                          </a:rPr>
                          <m:t>cm</m:t>
                        </m:r>
                      </m:e>
                    </m:d>
                  </m:oMath>
                </a14:m>
                <a:endParaRPr lang="en-US" sz="4000" dirty="0"/>
              </a:p>
              <a:p>
                <a:pPr algn="just">
                  <a:lnSpc>
                    <a:spcPct val="150000"/>
                  </a:lnSpc>
                </a:pPr>
                <a:endParaRPr lang="vi-VN" sz="4000" dirty="0" smtClean="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9F8686D-8F93-4175-9558-FDC80DC3DA99}"/>
                  </a:ext>
                </a:extLst>
              </p:cNvPr>
              <p:cNvSpPr txBox="1">
                <a:spLocks noRot="1" noChangeAspect="1" noMove="1" noResize="1" noEditPoints="1" noAdjustHandles="1" noChangeArrowheads="1" noChangeShapeType="1" noTextEdit="1"/>
              </p:cNvSpPr>
              <p:nvPr/>
            </p:nvSpPr>
            <p:spPr>
              <a:xfrm>
                <a:off x="1204183" y="4762500"/>
                <a:ext cx="15832960" cy="2408095"/>
              </a:xfrm>
              <a:prstGeom prst="rect">
                <a:avLst/>
              </a:prstGeom>
              <a:blipFill>
                <a:blip r:embed="rId4"/>
                <a:stretch>
                  <a:fillRect l="-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02B2DF6-4010-4854-8396-C0CDB76DD674}"/>
              </a:ext>
            </a:extLst>
          </p:cNvPr>
          <p:cNvSpPr txBox="1"/>
          <p:nvPr/>
        </p:nvSpPr>
        <p:spPr>
          <a:xfrm>
            <a:off x="1159054" y="6442439"/>
            <a:ext cx="9144000" cy="769441"/>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Thể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của hình nón </a:t>
            </a:r>
            <a:r>
              <a:rPr lang="en-US" sz="4400" dirty="0" err="1" smtClean="0">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50DB141-99D9-4972-9848-D38C18B3ECDF}"/>
              </a:ext>
            </a:extLst>
          </p:cNvPr>
          <p:cNvGraphicFramePr>
            <a:graphicFrameLocks noChangeAspect="1"/>
          </p:cNvGraphicFramePr>
          <p:nvPr>
            <p:extLst>
              <p:ext uri="{D42A27DB-BD31-4B8C-83A1-F6EECF244321}">
                <p14:modId xmlns:p14="http://schemas.microsoft.com/office/powerpoint/2010/main" val="3042007756"/>
              </p:ext>
            </p:extLst>
          </p:nvPr>
        </p:nvGraphicFramePr>
        <p:xfrm>
          <a:off x="2308225" y="7312025"/>
          <a:ext cx="9548813" cy="1979613"/>
        </p:xfrm>
        <a:graphic>
          <a:graphicData uri="http://schemas.openxmlformats.org/presentationml/2006/ole">
            <mc:AlternateContent xmlns:mc="http://schemas.openxmlformats.org/markup-compatibility/2006">
              <mc:Choice xmlns:v="urn:schemas-microsoft-com:vml" Requires="v">
                <p:oleObj spid="_x0000_s24579" name="Equation" r:id="rId5" imgW="2781000" imgH="520560" progId="Equation.DSMT4">
                  <p:embed/>
                </p:oleObj>
              </mc:Choice>
              <mc:Fallback>
                <p:oleObj name="Equation" r:id="rId5" imgW="2781000" imgH="520560" progId="Equation.DSMT4">
                  <p:embed/>
                  <p:pic>
                    <p:nvPicPr>
                      <p:cNvPr id="9" name="Object 8">
                        <a:extLst>
                          <a:ext uri="{FF2B5EF4-FFF2-40B4-BE49-F238E27FC236}">
                            <a16:creationId xmlns:a16="http://schemas.microsoft.com/office/drawing/2014/main" id="{C50DB141-99D9-4972-9848-D38C18B3ECDF}"/>
                          </a:ext>
                        </a:extLst>
                      </p:cNvPr>
                      <p:cNvPicPr/>
                      <p:nvPr/>
                    </p:nvPicPr>
                    <p:blipFill>
                      <a:blip r:embed="rId6"/>
                      <a:stretch>
                        <a:fillRect/>
                      </a:stretch>
                    </p:blipFill>
                    <p:spPr>
                      <a:xfrm>
                        <a:off x="2308225" y="7312025"/>
                        <a:ext cx="9548813" cy="1979613"/>
                      </a:xfrm>
                      <a:prstGeom prst="rect">
                        <a:avLst/>
                      </a:prstGeom>
                    </p:spPr>
                  </p:pic>
                </p:oleObj>
              </mc:Fallback>
            </mc:AlternateContent>
          </a:graphicData>
        </a:graphic>
      </p:graphicFrame>
    </p:spTree>
    <p:extLst>
      <p:ext uri="{BB962C8B-B14F-4D97-AF65-F5344CB8AC3E}">
        <p14:creationId xmlns:p14="http://schemas.microsoft.com/office/powerpoint/2010/main" val="20873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454865" y="8508077"/>
            <a:ext cx="1286626" cy="1343735"/>
          </a:xfrm>
          <a:prstGeom prst="rect">
            <a:avLst/>
          </a:prstGeom>
        </p:spPr>
      </p:pic>
      <p:sp>
        <p:nvSpPr>
          <p:cNvPr id="14" name="TextBox 13">
            <a:extLst>
              <a:ext uri="{FF2B5EF4-FFF2-40B4-BE49-F238E27FC236}">
                <a16:creationId xmlns:a16="http://schemas.microsoft.com/office/drawing/2014/main" id="{9FAF6BBF-5C78-4359-837D-02C9FEA27AA2}"/>
              </a:ext>
            </a:extLst>
          </p:cNvPr>
          <p:cNvSpPr txBox="1"/>
          <p:nvPr/>
        </p:nvSpPr>
        <p:spPr>
          <a:xfrm>
            <a:off x="2101822" y="284201"/>
            <a:ext cx="10515600" cy="769441"/>
          </a:xfrm>
          <a:prstGeom prst="rect">
            <a:avLst/>
          </a:prstGeom>
          <a:noFill/>
        </p:spPr>
        <p:txBody>
          <a:bodyPr wrap="square">
            <a:spAutoFit/>
          </a:bodyPr>
          <a:lstStyle/>
          <a:p>
            <a:r>
              <a:rPr lang="en-US" sz="4400" b="1" dirty="0" err="1">
                <a:solidFill>
                  <a:srgbClr val="000000"/>
                </a:solidFill>
                <a:latin typeface="Times New Roman" panose="02020603050405020304" pitchFamily="18" charset="0"/>
                <a:cs typeface="Times New Roman" panose="02020603050405020304" pitchFamily="18" charset="0"/>
              </a:rPr>
              <a:t>B</a:t>
            </a:r>
            <a:r>
              <a:rPr lang="en-US" sz="4400" b="1" i="0" dirty="0" err="1">
                <a:solidFill>
                  <a:srgbClr val="000000"/>
                </a:solidFill>
                <a:effectLst/>
                <a:latin typeface="Times New Roman" panose="02020603050405020304" pitchFamily="18" charset="0"/>
                <a:cs typeface="Times New Roman" panose="02020603050405020304" pitchFamily="18" charset="0"/>
              </a:rPr>
              <a:t>ài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5</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a:t>
            </a:r>
            <a:r>
              <a:rPr lang="en-US" sz="4400" b="1" i="0" dirty="0" err="1">
                <a:solidFill>
                  <a:srgbClr val="000000"/>
                </a:solidFill>
                <a:effectLst/>
                <a:latin typeface="Times New Roman" panose="02020603050405020304" pitchFamily="18" charset="0"/>
                <a:cs typeface="Times New Roman" panose="02020603050405020304" pitchFamily="18" charset="0"/>
              </a:rPr>
              <a:t>r</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92</a:t>
            </a:r>
            <a:r>
              <a:rPr lang="en-US" sz="4400" b="1" i="0" dirty="0" smtClean="0">
                <a:solidFill>
                  <a:srgbClr val="000000"/>
                </a:solidFill>
                <a:effectLst/>
                <a:latin typeface="Times New Roman" panose="02020603050405020304" pitchFamily="18" charset="0"/>
                <a:cs typeface="Times New Roman" panose="02020603050405020304" pitchFamily="18" charset="0"/>
              </a:rPr>
              <a:t> </a:t>
            </a:r>
            <a:r>
              <a:rPr lang="vi-VN" sz="4400" b="1" i="0" dirty="0" smtClean="0">
                <a:solidFill>
                  <a:srgbClr val="000000"/>
                </a:solidFill>
                <a:effectLst/>
                <a:latin typeface="Times New Roman" panose="02020603050405020304" pitchFamily="18" charset="0"/>
                <a:cs typeface="Times New Roman" panose="02020603050405020304" pitchFamily="18" charset="0"/>
              </a:rPr>
              <a:t>SGK</a:t>
            </a:r>
            <a:endParaRPr lang="en-US" sz="4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56154DF-6A85-455F-9735-D18613B712D4}"/>
              </a:ext>
            </a:extLst>
          </p:cNvPr>
          <p:cNvSpPr txBox="1"/>
          <p:nvPr/>
        </p:nvSpPr>
        <p:spPr>
          <a:xfrm>
            <a:off x="1353514" y="1331490"/>
            <a:ext cx="13979142" cy="2123658"/>
          </a:xfrm>
          <a:prstGeom prst="rect">
            <a:avLst/>
          </a:prstGeom>
          <a:noFill/>
        </p:spPr>
        <p:txBody>
          <a:bodyPr wrap="square">
            <a:spAutoFit/>
          </a:bodyPr>
          <a:lstStyle/>
          <a:p>
            <a:r>
              <a:rPr lang="vi-VN" sz="4400" b="0" i="0" dirty="0" smtClean="0">
                <a:solidFill>
                  <a:srgbClr val="000000"/>
                </a:solidFill>
                <a:effectLst/>
                <a:latin typeface="+mj-lt"/>
              </a:rPr>
              <a:t>Một cái mũ chú hề có kích thước như Hình 13. Hãy tính tổng diện tích giấy làm nên chiếc mũ (không tính phần hao hụt, kết </a:t>
            </a:r>
            <a:r>
              <a:rPr lang="vi-VN" sz="4400" b="0" i="0" dirty="0">
                <a:solidFill>
                  <a:srgbClr val="000000"/>
                </a:solidFill>
                <a:effectLst/>
                <a:latin typeface="+mj-lt"/>
              </a:rPr>
              <a:t>quả làm tròn đến hàng đơn vị)?</a:t>
            </a:r>
            <a:endParaRPr lang="en-US" sz="4400" dirty="0">
              <a:latin typeface="+mj-lt"/>
            </a:endParaRPr>
          </a:p>
        </p:txBody>
      </p:sp>
      <p:grpSp>
        <p:nvGrpSpPr>
          <p:cNvPr id="13" name="Group 12">
            <a:extLst>
              <a:ext uri="{FF2B5EF4-FFF2-40B4-BE49-F238E27FC236}">
                <a16:creationId xmlns:a16="http://schemas.microsoft.com/office/drawing/2014/main" id="{8028C178-2A10-4221-A4F2-88CCAE59D41D}"/>
              </a:ext>
            </a:extLst>
          </p:cNvPr>
          <p:cNvGrpSpPr/>
          <p:nvPr/>
        </p:nvGrpSpPr>
        <p:grpSpPr>
          <a:xfrm>
            <a:off x="15378193" y="37328"/>
            <a:ext cx="2877519" cy="1890793"/>
            <a:chOff x="9314481" y="0"/>
            <a:chExt cx="2877519" cy="1890793"/>
          </a:xfrm>
        </p:grpSpPr>
        <p:pic>
          <p:nvPicPr>
            <p:cNvPr id="17" name="Picture 16" descr="Background pattern&#10;&#10;Description automatically generated">
              <a:extLst>
                <a:ext uri="{FF2B5EF4-FFF2-40B4-BE49-F238E27FC236}">
                  <a16:creationId xmlns:a16="http://schemas.microsoft.com/office/drawing/2014/main" id="{1348CA7A-758D-4729-947D-5DF0A0157061}"/>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36012" r="14448" b="2"/>
            <a:stretch/>
          </p:blipFill>
          <p:spPr>
            <a:xfrm>
              <a:off x="10842087" y="0"/>
              <a:ext cx="1349913" cy="176312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1" name="Picture 20">
              <a:extLst>
                <a:ext uri="{FF2B5EF4-FFF2-40B4-BE49-F238E27FC236}">
                  <a16:creationId xmlns:a16="http://schemas.microsoft.com/office/drawing/2014/main" id="{631BF4AE-730C-4A53-9326-CFB9173378D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751012" y="203738"/>
              <a:ext cx="1216828" cy="1394712"/>
            </a:xfrm>
            <a:prstGeom prst="rect">
              <a:avLst/>
            </a:prstGeom>
          </p:spPr>
        </p:pic>
        <p:pic>
          <p:nvPicPr>
            <p:cNvPr id="22" name="Picture 21">
              <a:extLst>
                <a:ext uri="{FF2B5EF4-FFF2-40B4-BE49-F238E27FC236}">
                  <a16:creationId xmlns:a16="http://schemas.microsoft.com/office/drawing/2014/main" id="{FD789BF1-0705-4F62-8318-76FE42E52ABE}"/>
                </a:ext>
              </a:extLst>
            </p:cNvPr>
            <p:cNvPicPr>
              <a:picLocks noChangeAspect="1"/>
            </p:cNvPicPr>
            <p:nvPr/>
          </p:nvPicPr>
          <p:blipFill>
            <a:blip r:embed="rId14"/>
            <a:stretch>
              <a:fillRect/>
            </a:stretch>
          </p:blipFill>
          <p:spPr>
            <a:xfrm>
              <a:off x="9314481" y="507413"/>
              <a:ext cx="1896053" cy="1383380"/>
            </a:xfrm>
            <a:prstGeom prst="rect">
              <a:avLst/>
            </a:prstGeom>
          </p:spPr>
        </p:pic>
      </p:grpSp>
      <p:pic>
        <p:nvPicPr>
          <p:cNvPr id="2" name="Picture 1"/>
          <p:cNvPicPr>
            <a:picLocks noChangeAspect="1"/>
          </p:cNvPicPr>
          <p:nvPr/>
        </p:nvPicPr>
        <p:blipFill>
          <a:blip r:embed="rId15"/>
          <a:stretch>
            <a:fillRect/>
          </a:stretch>
        </p:blipFill>
        <p:spPr>
          <a:xfrm>
            <a:off x="6248400" y="3635544"/>
            <a:ext cx="6172200" cy="6204515"/>
          </a:xfrm>
          <a:prstGeom prst="rect">
            <a:avLst/>
          </a:prstGeom>
        </p:spPr>
      </p:pic>
    </p:spTree>
    <p:extLst>
      <p:ext uri="{BB962C8B-B14F-4D97-AF65-F5344CB8AC3E}">
        <p14:creationId xmlns:p14="http://schemas.microsoft.com/office/powerpoint/2010/main" val="174035796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p:cNvGrpSpPr/>
          <p:nvPr/>
        </p:nvGrpSpPr>
        <p:grpSpPr>
          <a:xfrm flipH="1">
            <a:off x="268001" y="342900"/>
            <a:ext cx="1699513" cy="1188276"/>
            <a:chOff x="7890477" y="787864"/>
            <a:chExt cx="2022200" cy="1289304"/>
          </a:xfrm>
        </p:grpSpPr>
        <p:pic>
          <p:nvPicPr>
            <p:cNvPr id="3"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417267B-7C36-4767-9050-79CE3D289F6E}"/>
                  </a:ext>
                </a:extLst>
              </p:cNvPr>
              <p:cNvSpPr txBox="1"/>
              <p:nvPr/>
            </p:nvSpPr>
            <p:spPr>
              <a:xfrm>
                <a:off x="355828" y="1818696"/>
                <a:ext cx="16860012" cy="1736629"/>
              </a:xfrm>
              <a:prstGeom prst="rect">
                <a:avLst/>
              </a:prstGeom>
              <a:noFill/>
            </p:spPr>
            <p:txBody>
              <a:bodyPr wrap="square">
                <a:spAutoFit/>
              </a:bodyPr>
              <a:lstStyle/>
              <a:p>
                <a:r>
                  <a:rPr lang="vi-VN" sz="4400" b="0" i="0" dirty="0" smtClean="0">
                    <a:solidFill>
                      <a:srgbClr val="000000"/>
                    </a:solidFill>
                    <a:effectLst/>
                    <a:latin typeface="+mj-lt"/>
                  </a:rPr>
                  <a:t>Bán kính đáy của phần mũ hình nón là:</a:t>
                </a:r>
                <a:endParaRPr lang="vi-VN" sz="4400" i="1" dirty="0" smtClean="0">
                  <a:latin typeface="Cambria Math" panose="02040503050406030204" pitchFamily="18" charset="0"/>
                  <a:ea typeface="Cambria Math" panose="02040503050406030204" pitchFamily="18" charset="0"/>
                </a:endParaRPr>
              </a:p>
              <a:p>
                <a14:m>
                  <m:oMath xmlns:m="http://schemas.openxmlformats.org/officeDocument/2006/math">
                    <m:r>
                      <m:rPr>
                        <m:sty m:val="p"/>
                      </m:rPr>
                      <a:rPr lang="vi-VN" sz="4400" i="1" dirty="0">
                        <a:latin typeface="Cambria Math" panose="02040503050406030204" pitchFamily="18" charset="0"/>
                        <a:ea typeface="Cambria Math" panose="02040503050406030204" pitchFamily="18" charset="0"/>
                      </a:rPr>
                      <m:t>r</m:t>
                    </m:r>
                    <m:r>
                      <a:rPr lang="vi-VN" sz="4400" i="1" dirty="0">
                        <a:latin typeface="Cambria Math" panose="02040503050406030204" pitchFamily="18" charset="0"/>
                        <a:ea typeface="Cambria Math" panose="02040503050406030204" pitchFamily="18" charset="0"/>
                      </a:rPr>
                      <m:t>=</m:t>
                    </m:r>
                    <m:f>
                      <m:f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smtClean="0">
                            <a:latin typeface="Cambria Math" panose="02040503050406030204" pitchFamily="18" charset="0"/>
                            <a:ea typeface="Cambria Math" panose="02040503050406030204" pitchFamily="18" charset="0"/>
                            <a:cs typeface="Times New Roman" panose="02020603050405020304" pitchFamily="18" charset="0"/>
                          </a:rPr>
                          <m:t>35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10</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d>
                  </m:oMath>
                </a14:m>
                <a:r>
                  <a:rPr lang="vi-VN" sz="4400" b="0" i="0" dirty="0" smtClean="0">
                    <a:solidFill>
                      <a:srgbClr val="000000"/>
                    </a:solidFill>
                    <a:effectLst/>
                    <a:latin typeface="+mj-lt"/>
                  </a:rPr>
                  <a:t> </a:t>
                </a:r>
                <a:endParaRPr lang="en-US" sz="4400" dirty="0">
                  <a:latin typeface="+mj-lt"/>
                </a:endParaRPr>
              </a:p>
            </p:txBody>
          </p:sp>
        </mc:Choice>
        <mc:Fallback>
          <p:sp>
            <p:nvSpPr>
              <p:cNvPr id="5" name="TextBox 4">
                <a:extLst>
                  <a:ext uri="{FF2B5EF4-FFF2-40B4-BE49-F238E27FC236}">
                    <a16:creationId xmlns:a16="http://schemas.microsoft.com/office/drawing/2014/main" id="{A417267B-7C36-4767-9050-79CE3D289F6E}"/>
                  </a:ext>
                </a:extLst>
              </p:cNvPr>
              <p:cNvSpPr txBox="1">
                <a:spLocks noRot="1" noChangeAspect="1" noMove="1" noResize="1" noEditPoints="1" noAdjustHandles="1" noChangeArrowheads="1" noChangeShapeType="1" noTextEdit="1"/>
              </p:cNvSpPr>
              <p:nvPr/>
            </p:nvSpPr>
            <p:spPr>
              <a:xfrm>
                <a:off x="355828" y="1818696"/>
                <a:ext cx="16860012" cy="1736629"/>
              </a:xfrm>
              <a:prstGeom prst="rect">
                <a:avLst/>
              </a:prstGeom>
              <a:blipFill>
                <a:blip r:embed="rId3"/>
                <a:stretch>
                  <a:fillRect l="-1446" t="-666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3813630" y="114301"/>
            <a:ext cx="4093369" cy="4114800"/>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555EB7C-CF89-4AFD-B719-AE1839192DEA}"/>
                  </a:ext>
                </a:extLst>
              </p:cNvPr>
              <p:cNvSpPr txBox="1"/>
              <p:nvPr/>
            </p:nvSpPr>
            <p:spPr>
              <a:xfrm>
                <a:off x="477303" y="8496300"/>
                <a:ext cx="21623963" cy="1533690"/>
              </a:xfrm>
              <a:prstGeom prst="rect">
                <a:avLst/>
              </a:prstGeom>
              <a:noFill/>
            </p:spPr>
            <p:txBody>
              <a:bodyPr wrap="square">
                <a:spAutoFit/>
              </a:bodyPr>
              <a:lstStyle/>
              <a:p>
                <a:r>
                  <a:rPr lang="vi-VN" sz="4400" dirty="0" smtClean="0">
                    <a:effectLst/>
                    <a:latin typeface="Times New Roman" panose="02020603050405020304" pitchFamily="18" charset="0"/>
                    <a:ea typeface="Calibri" panose="020F0502020204030204" pitchFamily="34" charset="0"/>
                  </a:rPr>
                  <a:t>Tổng d</a:t>
                </a:r>
                <a:r>
                  <a:rPr lang="en-US" sz="4400" dirty="0" err="1" smtClean="0">
                    <a:effectLst/>
                    <a:latin typeface="Times New Roman" panose="02020603050405020304" pitchFamily="18" charset="0"/>
                    <a:ea typeface="Calibri" panose="020F0502020204030204" pitchFamily="34" charset="0"/>
                  </a:rPr>
                  <a:t>iện</a:t>
                </a:r>
                <a:r>
                  <a:rPr lang="en-US" sz="4400" dirty="0" smtClean="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giấy làm nên chiếc mũ là</a:t>
                </a:r>
                <a:r>
                  <a:rPr lang="en-US" sz="4400" dirty="0" smtClean="0">
                    <a:effectLst/>
                    <a:latin typeface="Times New Roman" panose="02020603050405020304" pitchFamily="18" charset="0"/>
                    <a:ea typeface="Calibri" panose="020F0502020204030204" pitchFamily="34" charset="0"/>
                  </a:rPr>
                  <a:t>:</a:t>
                </a:r>
                <a:endParaRPr lang="vi-VN" sz="4400" dirty="0" smtClean="0">
                  <a:effectLst/>
                  <a:latin typeface="Times New Roman" panose="02020603050405020304" pitchFamily="18" charset="0"/>
                  <a:ea typeface="Calibri" panose="020F0502020204030204" pitchFamily="34" charset="0"/>
                </a:endParaRPr>
              </a:p>
              <a:p>
                <a14:m>
                  <m:oMathPara xmlns:m="http://schemas.openxmlformats.org/officeDocument/2006/math">
                    <m:oMathParaPr>
                      <m:jc m:val="centerGroup"/>
                    </m:oMathParaPr>
                    <m:oMath xmlns:m="http://schemas.openxmlformats.org/officeDocument/2006/math">
                      <m:r>
                        <a:rPr lang="vi-VN" sz="4400" b="0" i="0" smtClean="0">
                          <a:latin typeface="Cambria Math" panose="02040503050406030204" pitchFamily="18" charset="0"/>
                          <a:ea typeface="Calibri" panose="020F0502020204030204" pitchFamily="34" charset="0"/>
                        </a:rPr>
                        <m:t> </m:t>
                      </m:r>
                      <m:r>
                        <a:rPr lang="vi-VN" sz="4400" i="1">
                          <a:latin typeface="Cambria Math" panose="02040503050406030204" pitchFamily="18" charset="0"/>
                          <a:ea typeface="Calibri" panose="020F0502020204030204" pitchFamily="34" charset="0"/>
                        </a:rPr>
                        <m:t>250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225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475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i="1">
                          <a:latin typeface="Cambria Math" panose="02040503050406030204" pitchFamily="18" charset="0"/>
                          <a:ea typeface="Cambria Math" panose="02040503050406030204" pitchFamily="18" charset="0"/>
                          <a:cs typeface="Times New Roman" panose="02020603050405020304" pitchFamily="18" charset="0"/>
                        </a:rPr>
                        <m:t>≈1492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p:sp>
            <p:nvSpPr>
              <p:cNvPr id="8" name="TextBox 7">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477303" y="8496300"/>
                <a:ext cx="21623963" cy="1533690"/>
              </a:xfrm>
              <a:prstGeom prst="rect">
                <a:avLst/>
              </a:prstGeom>
              <a:blipFill>
                <a:blip r:embed="rId5"/>
                <a:stretch>
                  <a:fillRect l="-1127" t="-79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555EB7C-CF89-4AFD-B719-AE1839192DEA}"/>
                  </a:ext>
                </a:extLst>
              </p:cNvPr>
              <p:cNvSpPr txBox="1"/>
              <p:nvPr/>
            </p:nvSpPr>
            <p:spPr>
              <a:xfrm>
                <a:off x="268000" y="5872397"/>
                <a:ext cx="21623963" cy="2484463"/>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toàn phần vành mũ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oMath>
                </a14:m>
                <a:endParaRPr lang="vi-VN" sz="4400" b="0" i="0" dirty="0" smtClean="0">
                  <a:latin typeface="Cambria Math" panose="02040503050406030204" pitchFamily="18" charset="0"/>
                  <a:ea typeface="Calibri" panose="020F0502020204030204" pitchFamily="34" charset="0"/>
                </a:endParaRPr>
              </a:p>
              <a:p>
                <a14:m>
                  <m:oMathPara xmlns:m="http://schemas.openxmlformats.org/officeDocument/2006/math">
                    <m:oMathParaPr>
                      <m:jc m:val="centerGroup"/>
                    </m:oMathParaPr>
                    <m:oMath xmlns:m="http://schemas.openxmlformats.org/officeDocument/2006/math">
                      <m:r>
                        <m:rPr>
                          <m:sty m:val="p"/>
                        </m:rPr>
                        <a:rPr lang="vi-VN" sz="4400" dirty="0">
                          <a:latin typeface="Cambria Math" panose="02040503050406030204" pitchFamily="18" charset="0"/>
                          <a:ea typeface="Cambria Math" panose="02040503050406030204" pitchFamily="18" charset="0"/>
                          <a:cs typeface="Times New Roman" panose="02020603050405020304" pitchFamily="18" charset="0"/>
                        </a:rPr>
                        <m:t>S</m:t>
                      </m:r>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sSup>
                            <m:sSup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dPr>
                                <m:e>
                                  <m:f>
                                    <m:fPr>
                                      <m:ctrlPr>
                                        <a:rPr lang="vi-VN" sz="44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vi-VN" sz="4400" i="1">
                                          <a:latin typeface="Cambria Math" panose="02040503050406030204" pitchFamily="18" charset="0"/>
                                          <a:ea typeface="Cambria Math" panose="02040503050406030204" pitchFamily="18" charset="0"/>
                                          <a:cs typeface="Times New Roman" panose="02020603050405020304" pitchFamily="18" charset="0"/>
                                        </a:rPr>
                                        <m:t>35</m:t>
                                      </m:r>
                                    </m:num>
                                    <m:den>
                                      <m:r>
                                        <a:rPr lang="vi-VN" sz="4400" i="1">
                                          <a:latin typeface="Cambria Math" panose="02040503050406030204" pitchFamily="18" charset="0"/>
                                          <a:ea typeface="Cambria Math" panose="02040503050406030204" pitchFamily="18" charset="0"/>
                                          <a:cs typeface="Times New Roman" panose="02020603050405020304" pitchFamily="18" charset="0"/>
                                        </a:rPr>
                                        <m:t>2</m:t>
                                      </m:r>
                                    </m:den>
                                  </m:f>
                                </m:e>
                              </m:d>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e>
                        <m:sup/>
                      </m:sSup>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vi-VN" sz="4400" i="1">
                              <a:latin typeface="Cambria Math" panose="02040503050406030204" pitchFamily="18" charset="0"/>
                              <a:ea typeface="Cambria Math" panose="02040503050406030204" pitchFamily="18" charset="0"/>
                              <a:cs typeface="Times New Roman" panose="02020603050405020304" pitchFamily="18" charset="0"/>
                            </a:rPr>
                          </m:ctrlPr>
                        </m:sSupPr>
                        <m:e>
                          <m:r>
                            <a:rPr lang="vi-VN" sz="4400" i="1" smtClean="0">
                              <a:latin typeface="Cambria Math" panose="02040503050406030204" pitchFamily="18" charset="0"/>
                              <a:ea typeface="Cambria Math" panose="02040503050406030204" pitchFamily="18" charset="0"/>
                              <a:cs typeface="Times New Roman" panose="02020603050405020304" pitchFamily="18" charset="0"/>
                            </a:rPr>
                            <m:t>5</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r>
                        <a:rPr lang="vi-VN" sz="4400" i="1">
                          <a:latin typeface="Cambria Math" panose="02040503050406030204" pitchFamily="18" charset="0"/>
                          <a:ea typeface="Cambria Math" panose="02040503050406030204" pitchFamily="18" charset="0"/>
                          <a:cs typeface="Times New Roman" panose="02020603050405020304" pitchFamily="18" charset="0"/>
                        </a:rPr>
                        <m:t>=</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250</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p:sp>
            <p:nvSpPr>
              <p:cNvPr id="9" name="TextBox 8">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268000" y="5872397"/>
                <a:ext cx="21623963" cy="2484463"/>
              </a:xfrm>
              <a:prstGeom prst="rect">
                <a:avLst/>
              </a:prstGeom>
              <a:blipFill>
                <a:blip r:embed="rId6"/>
                <a:stretch>
                  <a:fillRect l="-1156" t="-46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555EB7C-CF89-4AFD-B719-AE1839192DEA}"/>
                  </a:ext>
                </a:extLst>
              </p:cNvPr>
              <p:cNvSpPr txBox="1"/>
              <p:nvPr/>
            </p:nvSpPr>
            <p:spPr>
              <a:xfrm>
                <a:off x="268001" y="3871834"/>
                <a:ext cx="21623963" cy="1555298"/>
              </a:xfrm>
              <a:prstGeom prst="rect">
                <a:avLst/>
              </a:prstGeom>
              <a:noFill/>
            </p:spPr>
            <p:txBody>
              <a:bodyPr wrap="square">
                <a:spAutoFit/>
              </a:bodyPr>
              <a:lstStyle/>
              <a:p>
                <a:r>
                  <a:rPr lang="en-US" sz="4400" dirty="0" smtClean="0">
                    <a:effectLst/>
                    <a:latin typeface="Times New Roman" panose="02020603050405020304" pitchFamily="18" charset="0"/>
                    <a:ea typeface="Calibri" panose="020F0502020204030204" pitchFamily="34" charset="0"/>
                  </a:rPr>
                  <a:t>Diện</a:t>
                </a:r>
                <a:r>
                  <a:rPr lang="en-US" sz="4400" dirty="0">
                    <a:effectLst/>
                    <a:latin typeface="Times New Roman" panose="02020603050405020304" pitchFamily="18" charset="0"/>
                    <a:ea typeface="Calibri" panose="020F0502020204030204" pitchFamily="34" charset="0"/>
                  </a:rPr>
                  <a:t> </a:t>
                </a:r>
                <a:r>
                  <a:rPr lang="en-US" sz="4400" dirty="0" err="1" smtClean="0">
                    <a:effectLst/>
                    <a:latin typeface="Times New Roman" panose="02020603050405020304" pitchFamily="18" charset="0"/>
                    <a:ea typeface="Calibri" panose="020F0502020204030204" pitchFamily="34" charset="0"/>
                  </a:rPr>
                  <a:t>tích</a:t>
                </a:r>
                <a:r>
                  <a:rPr lang="vi-VN" sz="4400" dirty="0" smtClean="0">
                    <a:effectLst/>
                    <a:latin typeface="Times New Roman" panose="02020603050405020304" pitchFamily="18" charset="0"/>
                    <a:ea typeface="Calibri" panose="020F0502020204030204" pitchFamily="34" charset="0"/>
                  </a:rPr>
                  <a:t> xung quanh của phần mũ  hình nón là</a:t>
                </a:r>
                <a:r>
                  <a:rPr lang="en-US" sz="4400" dirty="0" smtClean="0">
                    <a:effectLst/>
                    <a:latin typeface="Times New Roman" panose="02020603050405020304" pitchFamily="18" charset="0"/>
                    <a:ea typeface="Calibri" panose="020F0502020204030204" pitchFamily="34" charset="0"/>
                  </a:rPr>
                  <a:t>:</a:t>
                </a:r>
                <a14:m>
                  <m:oMath xmlns:m="http://schemas.openxmlformats.org/officeDocument/2006/math">
                    <m:r>
                      <a:rPr lang="vi-VN" sz="4400" b="0" i="0" smtClean="0">
                        <a:latin typeface="Cambria Math" panose="02040503050406030204" pitchFamily="18" charset="0"/>
                        <a:ea typeface="Calibri" panose="020F0502020204030204" pitchFamily="34" charset="0"/>
                      </a:rPr>
                      <m:t> </m:t>
                    </m:r>
                  </m:oMath>
                </a14:m>
                <a:endParaRPr lang="vi-VN" sz="4400" b="0" i="0" dirty="0" smtClean="0">
                  <a:latin typeface="Cambria Math" panose="02040503050406030204" pitchFamily="18" charset="0"/>
                  <a:ea typeface="Calibri" panose="020F0502020204030204" pitchFamily="34" charset="0"/>
                </a:endParaRPr>
              </a:p>
              <a:p>
                <a14:m>
                  <m:oMathPara xmlns:m="http://schemas.openxmlformats.org/officeDocument/2006/math">
                    <m:oMathParaPr>
                      <m:jc m:val="centerGroup"/>
                    </m:oMathParaPr>
                    <m:oMath xmlns:m="http://schemas.openxmlformats.org/officeDocument/2006/math">
                      <m:sSub>
                        <m:sSubPr>
                          <m:ctrlPr>
                            <a:rPr lang="vi-VN" sz="4400" i="1">
                              <a:latin typeface="Cambria Math" panose="02040503050406030204" pitchFamily="18" charset="0"/>
                              <a:ea typeface="Calibri" panose="020F0502020204030204" pitchFamily="34" charset="0"/>
                            </a:rPr>
                          </m:ctrlPr>
                        </m:sSubPr>
                        <m:e>
                          <m:r>
                            <m:rPr>
                              <m:sty m:val="p"/>
                            </m:rPr>
                            <a:rPr lang="vi-VN" sz="4400" i="1">
                              <a:latin typeface="Cambria Math" panose="02040503050406030204" pitchFamily="18" charset="0"/>
                              <a:ea typeface="Calibri" panose="020F0502020204030204" pitchFamily="34" charset="0"/>
                            </a:rPr>
                            <m:t>S</m:t>
                          </m:r>
                        </m:e>
                        <m:sub>
                          <m:r>
                            <m:rPr>
                              <m:sty m:val="p"/>
                            </m:rPr>
                            <a:rPr lang="vi-VN" sz="4400" i="1">
                              <a:latin typeface="Cambria Math" panose="02040503050406030204" pitchFamily="18" charset="0"/>
                              <a:ea typeface="Calibri" panose="020F0502020204030204" pitchFamily="34" charset="0"/>
                            </a:rPr>
                            <m:t>xq</m:t>
                          </m:r>
                        </m:sub>
                      </m:sSub>
                      <m:r>
                        <a:rPr lang="vi-VN" sz="4400" i="1" dirty="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r</m:t>
                      </m:r>
                      <m:r>
                        <a:rPr lang="vi-VN" sz="4400" i="1">
                          <a:latin typeface="Cambria Math" panose="02040503050406030204" pitchFamily="18" charset="0"/>
                          <a:ea typeface="Cambria Math" panose="02040503050406030204" pitchFamily="18" charset="0"/>
                          <a:cs typeface="Times New Roman" panose="02020603050405020304" pitchFamily="18" charset="0"/>
                        </a:rPr>
                        <m:t>ℓ</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7</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m:t>
                      </m:r>
                      <m:r>
                        <a:rPr lang="vi-VN" sz="4400" i="1">
                          <a:latin typeface="Cambria Math" panose="02040503050406030204" pitchFamily="18" charset="0"/>
                          <a:ea typeface="Cambria Math" panose="02040503050406030204" pitchFamily="18" charset="0"/>
                          <a:cs typeface="Times New Roman" panose="02020603050405020304" pitchFamily="18" charset="0"/>
                        </a:rPr>
                        <m:t>5.</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r>
                        <a:rPr lang="vi-VN" sz="4400" i="1">
                          <a:latin typeface="Cambria Math" panose="02040503050406030204" pitchFamily="18" charset="0"/>
                          <a:ea typeface="Cambria Math" panose="02040503050406030204" pitchFamily="18" charset="0"/>
                          <a:cs typeface="Times New Roman" panose="02020603050405020304" pitchFamily="18" charset="0"/>
                        </a:rPr>
                        <m:t>30=</m:t>
                      </m:r>
                      <m:r>
                        <a:rPr lang="vi-VN" sz="4400" i="1" smtClean="0">
                          <a:latin typeface="Cambria Math" panose="02040503050406030204" pitchFamily="18" charset="0"/>
                          <a:ea typeface="Cambria Math" panose="02040503050406030204" pitchFamily="18" charset="0"/>
                          <a:cs typeface="Times New Roman" panose="02020603050405020304" pitchFamily="18" charset="0"/>
                        </a:rPr>
                        <m:t>225</m:t>
                      </m:r>
                      <m:r>
                        <a:rPr lang="vi-VN" sz="4400" i="1">
                          <a:latin typeface="Cambria Math" panose="02040503050406030204" pitchFamily="18" charset="0"/>
                          <a:ea typeface="Cambria Math" panose="02040503050406030204" pitchFamily="18" charset="0"/>
                          <a:cs typeface="Times New Roman" panose="02020603050405020304" pitchFamily="18" charset="0"/>
                        </a:rPr>
                        <m:t>𝜋</m:t>
                      </m:r>
                      <m:r>
                        <a:rPr lang="vi-VN" sz="4400" b="0" i="1"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vi-VN" sz="4400" b="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vi-VN" sz="4400" i="1">
                                  <a:latin typeface="Cambria Math" panose="02040503050406030204" pitchFamily="18" charset="0"/>
                                  <a:ea typeface="Cambria Math" panose="02040503050406030204" pitchFamily="18" charset="0"/>
                                  <a:cs typeface="Times New Roman" panose="02020603050405020304" pitchFamily="18" charset="0"/>
                                </a:rPr>
                                <m:t>cm</m:t>
                              </m:r>
                            </m:e>
                            <m:sup>
                              <m:r>
                                <a:rPr lang="vi-VN" sz="4400" i="1">
                                  <a:latin typeface="Cambria Math" panose="02040503050406030204" pitchFamily="18" charset="0"/>
                                  <a:ea typeface="Cambria Math" panose="02040503050406030204" pitchFamily="18" charset="0"/>
                                  <a:cs typeface="Times New Roman" panose="02020603050405020304" pitchFamily="18" charset="0"/>
                                </a:rPr>
                                <m:t>2</m:t>
                              </m:r>
                            </m:sup>
                          </m:sSup>
                        </m:e>
                      </m:d>
                    </m:oMath>
                  </m:oMathPara>
                </a14:m>
                <a:endParaRPr lang="en-US" sz="4400" dirty="0"/>
              </a:p>
            </p:txBody>
          </p:sp>
        </mc:Choice>
        <mc:Fallback>
          <p:sp>
            <p:nvSpPr>
              <p:cNvPr id="10" name="TextBox 9">
                <a:extLst>
                  <a:ext uri="{FF2B5EF4-FFF2-40B4-BE49-F238E27FC236}">
                    <a16:creationId xmlns:a16="http://schemas.microsoft.com/office/drawing/2014/main" id="{C555EB7C-CF89-4AFD-B719-AE1839192DEA}"/>
                  </a:ext>
                </a:extLst>
              </p:cNvPr>
              <p:cNvSpPr txBox="1">
                <a:spLocks noRot="1" noChangeAspect="1" noMove="1" noResize="1" noEditPoints="1" noAdjustHandles="1" noChangeArrowheads="1" noChangeShapeType="1" noTextEdit="1"/>
              </p:cNvSpPr>
              <p:nvPr/>
            </p:nvSpPr>
            <p:spPr>
              <a:xfrm>
                <a:off x="268001" y="3871834"/>
                <a:ext cx="21623963" cy="1555298"/>
              </a:xfrm>
              <a:prstGeom prst="rect">
                <a:avLst/>
              </a:prstGeom>
              <a:blipFill>
                <a:blip r:embed="rId7"/>
                <a:stretch>
                  <a:fillRect l="-1156" t="-7451"/>
                </a:stretch>
              </a:blipFill>
            </p:spPr>
            <p:txBody>
              <a:bodyPr/>
              <a:lstStyle/>
              <a:p>
                <a:r>
                  <a:rPr lang="en-US">
                    <a:noFill/>
                  </a:rPr>
                  <a:t> </a:t>
                </a:r>
              </a:p>
            </p:txBody>
          </p:sp>
        </mc:Fallback>
      </mc:AlternateContent>
    </p:spTree>
    <p:extLst>
      <p:ext uri="{BB962C8B-B14F-4D97-AF65-F5344CB8AC3E}">
        <p14:creationId xmlns:p14="http://schemas.microsoft.com/office/powerpoint/2010/main" val="21542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1100;p63"/>
            <p:cNvSpPr txBox="1"/>
            <p:nvPr/>
          </p:nvSpPr>
          <p:spPr>
            <a:xfrm>
              <a:off x="1215181" y="4119901"/>
              <a:ext cx="4030937" cy="343143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Ghi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nhớ</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kiến</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thức</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trọng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tâm</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1104;p63"/>
            <p:cNvSpPr txBox="1"/>
            <p:nvPr/>
          </p:nvSpPr>
          <p:spPr>
            <a:xfrm>
              <a:off x="7035613" y="3574683"/>
              <a:ext cx="4632565" cy="28490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800" dirty="0">
                  <a:solidFill>
                    <a:schemeClr val="dk1"/>
                  </a:solidFill>
                  <a:latin typeface="Times New Roman" panose="02020603050405020304" pitchFamily="18" charset="0"/>
                  <a:ea typeface="Arial"/>
                  <a:cs typeface="Times New Roman" panose="02020603050405020304" pitchFamily="18" charset="0"/>
                  <a:sym typeface="Arial"/>
                </a:rPr>
                <a:t>Vẽ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sơ</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đồ tư </a:t>
              </a:r>
              <a:r>
                <a:rPr lang="en-US" sz="4800" dirty="0" err="1">
                  <a:solidFill>
                    <a:schemeClr val="dk1"/>
                  </a:solidFill>
                  <a:latin typeface="Times New Roman" panose="02020603050405020304" pitchFamily="18" charset="0"/>
                  <a:ea typeface="Arial"/>
                  <a:cs typeface="Times New Roman" panose="02020603050405020304" pitchFamily="18" charset="0"/>
                  <a:sym typeface="Arial"/>
                </a:rPr>
                <a:t>duy</a:t>
              </a:r>
              <a:r>
                <a:rPr lang="en-US" sz="4800" dirty="0">
                  <a:solidFill>
                    <a:schemeClr val="dk1"/>
                  </a:solidFill>
                  <a:latin typeface="Times New Roman" panose="02020603050405020304" pitchFamily="18" charset="0"/>
                  <a:ea typeface="Arial"/>
                  <a:cs typeface="Times New Roman" panose="02020603050405020304" pitchFamily="18" charset="0"/>
                  <a:sym typeface="Arial"/>
                </a:rPr>
                <a:t> nội dung trong tâm của bài mặt cầu vào vở.</a:t>
              </a:r>
              <a:endParaRPr sz="4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6" name="Google Shape;1108;p63"/>
            <p:cNvSpPr txBox="1"/>
            <p:nvPr/>
          </p:nvSpPr>
          <p:spPr>
            <a:xfrm>
              <a:off x="12472322" y="3507686"/>
              <a:ext cx="4539800" cy="212843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400" dirty="0">
                  <a:solidFill>
                    <a:schemeClr val="dk1"/>
                  </a:solidFill>
                  <a:latin typeface="Times New Roman" panose="02020603050405020304" pitchFamily="18" charset="0"/>
                  <a:ea typeface="Arial"/>
                  <a:cs typeface="Times New Roman" panose="02020603050405020304" pitchFamily="18" charset="0"/>
                  <a:sym typeface="Arial"/>
                </a:rPr>
                <a:t>Chuẩn bị bài mới: </a:t>
              </a:r>
              <a:r>
                <a:rPr lang="en-US" sz="4400" b="1" i="1" dirty="0" smtClean="0">
                  <a:solidFill>
                    <a:schemeClr val="dk1"/>
                  </a:solidFill>
                  <a:latin typeface="Times New Roman" panose="02020603050405020304" pitchFamily="18" charset="0"/>
                  <a:ea typeface="Arial"/>
                  <a:cs typeface="Times New Roman" panose="02020603050405020304" pitchFamily="18" charset="0"/>
                  <a:sym typeface="Arial"/>
                </a:rPr>
                <a:t>“</a:t>
              </a:r>
              <a:r>
                <a:rPr lang="vi-VN" sz="4400" b="1" i="1" dirty="0" smtClean="0">
                  <a:solidFill>
                    <a:schemeClr val="dk1"/>
                  </a:solidFill>
                  <a:latin typeface="Times New Roman" panose="02020603050405020304" pitchFamily="18" charset="0"/>
                  <a:ea typeface="Arial"/>
                  <a:cs typeface="Times New Roman" panose="02020603050405020304" pitchFamily="18" charset="0"/>
                  <a:sym typeface="Arial"/>
                </a:rPr>
                <a:t>Hình cầu</a:t>
              </a:r>
              <a:r>
                <a:rPr lang="en-US" sz="4400" b="1" i="1" dirty="0" smtClean="0">
                  <a:solidFill>
                    <a:schemeClr val="dk1"/>
                  </a:solidFill>
                  <a:latin typeface="Times New Roman" panose="02020603050405020304" pitchFamily="18" charset="0"/>
                  <a:ea typeface="Arial"/>
                  <a:cs typeface="Times New Roman" panose="02020603050405020304" pitchFamily="18" charset="0"/>
                  <a:sym typeface="Arial"/>
                </a:rPr>
                <a:t>”.</a:t>
              </a:r>
              <a:endParaRPr sz="44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347455"/>
          </a:xfrm>
          <a:prstGeom prst="rect">
            <a:avLst/>
          </a:prstGeom>
        </p:spPr>
        <p:txBody>
          <a:bodyPr wrap="square">
            <a:spAutoFit/>
          </a:bodyPr>
          <a:lstStyle/>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CẢM ƠN CÁC EM </a:t>
            </a:r>
          </a:p>
          <a:p>
            <a:pPr lvl="0" algn="ctr">
              <a:lnSpc>
                <a:spcPct val="150000"/>
              </a:lnSpc>
            </a:pPr>
            <a:r>
              <a:rPr lang="en-US" sz="7500" b="1" dirty="0">
                <a:solidFill>
                  <a:schemeClr val="bg1"/>
                </a:solidFill>
                <a:latin typeface="Times New Roman" panose="02020603050405020304" pitchFamily="18" charset="0"/>
                <a:cs typeface="Times New Roman" panose="02020603050405020304" pitchFamily="18"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476114" y="-34533"/>
            <a:ext cx="8305800" cy="1168607"/>
            <a:chOff x="5420131" y="67873"/>
            <a:chExt cx="5765227" cy="1618553"/>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49729" y="67873"/>
              <a:ext cx="5387880" cy="1472884"/>
            </a:xfrm>
            <a:prstGeom prst="rect">
              <a:avLst/>
            </a:prstGeom>
          </p:spPr>
          <p:txBody>
            <a:bodyPr wrap="square" lIns="0" tIns="0" rIns="0" bIns="0" rtlCol="0" anchor="t">
              <a:spAutoFit/>
            </a:bodyPr>
            <a:lstStyle/>
            <a:p>
              <a:pPr algn="ctr">
                <a:lnSpc>
                  <a:spcPts val="9600"/>
                </a:lnSpc>
              </a:pPr>
              <a:r>
                <a:rPr lang="en-US" sz="48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831069" y="859543"/>
            <a:ext cx="15595889" cy="1135888"/>
          </a:xfrm>
          <a:prstGeom prst="rect">
            <a:avLst/>
          </a:prstGeom>
        </p:spPr>
        <p:txBody>
          <a:bodyPr wrap="square">
            <a:spAutoFit/>
          </a:bodyPr>
          <a:lstStyle/>
          <a:p>
            <a:pPr algn="ctr">
              <a:lnSpc>
                <a:spcPct val="200000"/>
              </a:lnSpc>
              <a:spcBef>
                <a:spcPts val="300"/>
              </a:spcBef>
              <a:spcAft>
                <a:spcPts val="30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rồi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125313" y="284291"/>
            <a:ext cx="1173320" cy="1045322"/>
          </a:xfrm>
          <a:prstGeom prst="rect">
            <a:avLst/>
          </a:prstGeom>
        </p:spPr>
      </p:pic>
      <p:pic>
        <p:nvPicPr>
          <p:cNvPr id="2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85915" y="150733"/>
            <a:ext cx="2183861" cy="559863"/>
          </a:xfrm>
          <a:prstGeom prst="rect">
            <a:avLst/>
          </a:prstGeom>
        </p:spPr>
      </p:pic>
      <p:pic>
        <p:nvPicPr>
          <p:cNvPr id="8" name="Picture 7"/>
          <p:cNvPicPr>
            <a:picLocks noChangeAspect="1"/>
          </p:cNvPicPr>
          <p:nvPr/>
        </p:nvPicPr>
        <p:blipFill>
          <a:blip r:embed="rId7"/>
          <a:stretch>
            <a:fillRect/>
          </a:stretch>
        </p:blipFill>
        <p:spPr>
          <a:xfrm>
            <a:off x="400537" y="175764"/>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7852" flipH="1">
            <a:off x="16968742" y="7958785"/>
            <a:ext cx="1124729" cy="1649603"/>
          </a:xfrm>
          <a:prstGeom prst="rect">
            <a:avLst/>
          </a:prstGeom>
        </p:spPr>
      </p:pic>
      <p:pic>
        <p:nvPicPr>
          <p:cNvPr id="3" name="Picture 2">
            <a:extLst>
              <a:ext uri="{FF2B5EF4-FFF2-40B4-BE49-F238E27FC236}">
                <a16:creationId xmlns:a16="http://schemas.microsoft.com/office/drawing/2014/main" id="{5A3DEECA-B062-4234-AEAE-B2156CE14C89}"/>
              </a:ext>
            </a:extLst>
          </p:cNvPr>
          <p:cNvPicPr>
            <a:picLocks noChangeAspect="1"/>
          </p:cNvPicPr>
          <p:nvPr/>
        </p:nvPicPr>
        <p:blipFill rotWithShape="1">
          <a:blip r:embed="rId10">
            <a:extLst>
              <a:ext uri="{28A0092B-C50C-407E-A947-70E740481C1C}">
                <a14:useLocalDpi xmlns:a14="http://schemas.microsoft.com/office/drawing/2010/main" val="0"/>
              </a:ext>
            </a:extLst>
          </a:blip>
          <a:srcRect t="11311" r="25000"/>
          <a:stretch/>
        </p:blipFill>
        <p:spPr>
          <a:xfrm>
            <a:off x="3530334" y="2294189"/>
            <a:ext cx="4371976" cy="3877477"/>
          </a:xfrm>
          <a:prstGeom prst="rect">
            <a:avLst/>
          </a:prstGeom>
        </p:spPr>
      </p:pic>
      <p:pic>
        <p:nvPicPr>
          <p:cNvPr id="5" name="Picture 4">
            <a:extLst>
              <a:ext uri="{FF2B5EF4-FFF2-40B4-BE49-F238E27FC236}">
                <a16:creationId xmlns:a16="http://schemas.microsoft.com/office/drawing/2014/main" id="{ED0E791F-F705-4A63-BDFB-7D3F3D40D6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9384" y="5610691"/>
            <a:ext cx="2092098" cy="4686300"/>
          </a:xfrm>
          <a:prstGeom prst="rect">
            <a:avLst/>
          </a:prstGeom>
        </p:spPr>
      </p:pic>
      <p:pic>
        <p:nvPicPr>
          <p:cNvPr id="9" name="Picture 8">
            <a:extLst>
              <a:ext uri="{FF2B5EF4-FFF2-40B4-BE49-F238E27FC236}">
                <a16:creationId xmlns:a16="http://schemas.microsoft.com/office/drawing/2014/main" id="{16BCB877-1057-414C-B015-E9642C8303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911" y="5408981"/>
            <a:ext cx="4371976" cy="4371976"/>
          </a:xfrm>
          <a:prstGeom prst="rect">
            <a:avLst/>
          </a:prstGeom>
        </p:spPr>
      </p:pic>
      <p:pic>
        <p:nvPicPr>
          <p:cNvPr id="12" name="Picture 11">
            <a:extLst>
              <a:ext uri="{FF2B5EF4-FFF2-40B4-BE49-F238E27FC236}">
                <a16:creationId xmlns:a16="http://schemas.microsoft.com/office/drawing/2014/main" id="{F55E0FB1-64E3-46F6-B871-E51E031D55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1911" y="2294189"/>
            <a:ext cx="4660125" cy="3017622"/>
          </a:xfrm>
          <a:prstGeom prst="rect">
            <a:avLst/>
          </a:prstGeom>
        </p:spPr>
      </p:pic>
      <p:sp>
        <p:nvSpPr>
          <p:cNvPr id="23" name="TextBox 22">
            <a:extLst>
              <a:ext uri="{FF2B5EF4-FFF2-40B4-BE49-F238E27FC236}">
                <a16:creationId xmlns:a16="http://schemas.microsoft.com/office/drawing/2014/main" id="{1B257002-EBF3-4A81-B208-6172984F55CF}"/>
              </a:ext>
            </a:extLst>
          </p:cNvPr>
          <p:cNvSpPr txBox="1"/>
          <p:nvPr/>
        </p:nvSpPr>
        <p:spPr>
          <a:xfrm>
            <a:off x="8230989" y="2294189"/>
            <a:ext cx="8685411" cy="924420"/>
          </a:xfrm>
          <a:prstGeom prst="rect">
            <a:avLst/>
          </a:prstGeom>
          <a:noFill/>
        </p:spPr>
        <p:txBody>
          <a:bodyPr wrap="square">
            <a:spAutoFit/>
          </a:bodyPr>
          <a:lstStyle/>
          <a:p>
            <a:pPr>
              <a:lnSpc>
                <a:spcPct val="200000"/>
              </a:lnSpc>
              <a:spcBef>
                <a:spcPts val="300"/>
              </a:spcBef>
              <a:spcAft>
                <a:spcPts val="300"/>
              </a:spcAft>
            </a:pPr>
            <a:r>
              <a:rPr lang="en-US" sz="3200" b="1" u="sng" dirty="0">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TextBox 14">
            <a:extLst>
              <a:ext uri="{FF2B5EF4-FFF2-40B4-BE49-F238E27FC236}">
                <a16:creationId xmlns:a16="http://schemas.microsoft.com/office/drawing/2014/main" id="{7678EF1D-9392-4C4E-A5F4-B16957742D11}"/>
              </a:ext>
            </a:extLst>
          </p:cNvPr>
          <p:cNvSpPr txBox="1"/>
          <p:nvPr/>
        </p:nvSpPr>
        <p:spPr>
          <a:xfrm>
            <a:off x="8176282" y="3170461"/>
            <a:ext cx="8740118" cy="5094793"/>
          </a:xfrm>
          <a:prstGeom prst="rect">
            <a:avLst/>
          </a:prstGeom>
          <a:noFill/>
        </p:spPr>
        <p:txBody>
          <a:bodyPr wrap="square">
            <a:spAutoFit/>
          </a:bodyPr>
          <a:lstStyle/>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đỉnh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Oval 1">
            <a:extLst>
              <a:ext uri="{FF2B5EF4-FFF2-40B4-BE49-F238E27FC236}">
                <a16:creationId xmlns:a16="http://schemas.microsoft.com/office/drawing/2014/main" id="{F7C7F620-ADDE-4A80-8B6B-CB12A10A421D}"/>
              </a:ext>
            </a:extLst>
          </p:cNvPr>
          <p:cNvSpPr/>
          <p:nvPr/>
        </p:nvSpPr>
        <p:spPr>
          <a:xfrm>
            <a:off x="4724400" y="5649203"/>
            <a:ext cx="1828800" cy="56109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5296352-0F39-41A1-9A35-832556CDFD71}"/>
              </a:ext>
            </a:extLst>
          </p:cNvPr>
          <p:cNvSpPr/>
          <p:nvPr/>
        </p:nvSpPr>
        <p:spPr>
          <a:xfrm>
            <a:off x="400536" y="3924301"/>
            <a:ext cx="4323863" cy="1219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96C02C-E8B6-49B2-A2A4-09E0D8100D90}"/>
              </a:ext>
            </a:extLst>
          </p:cNvPr>
          <p:cNvSpPr/>
          <p:nvPr/>
        </p:nvSpPr>
        <p:spPr>
          <a:xfrm>
            <a:off x="5715000" y="4762500"/>
            <a:ext cx="1295400" cy="47490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1F5625-9246-42F9-9E75-B8165C6419E0}"/>
              </a:ext>
            </a:extLst>
          </p:cNvPr>
          <p:cNvSpPr/>
          <p:nvPr/>
        </p:nvSpPr>
        <p:spPr>
          <a:xfrm>
            <a:off x="1072498" y="8768485"/>
            <a:ext cx="2585101" cy="65897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9FD4ED9-4B23-46B4-A600-CEACC40DF9FE}"/>
              </a:ext>
            </a:extLst>
          </p:cNvPr>
          <p:cNvSpPr/>
          <p:nvPr/>
        </p:nvSpPr>
        <p:spPr>
          <a:xfrm>
            <a:off x="2447967" y="2328355"/>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9B99B56-B876-43B8-BB2B-70D45B59A5D2}"/>
              </a:ext>
            </a:extLst>
          </p:cNvPr>
          <p:cNvSpPr/>
          <p:nvPr/>
        </p:nvSpPr>
        <p:spPr>
          <a:xfrm>
            <a:off x="6245823" y="243157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D898361-CF80-48CA-907B-BBF2547B4748}"/>
              </a:ext>
            </a:extLst>
          </p:cNvPr>
          <p:cNvSpPr/>
          <p:nvPr/>
        </p:nvSpPr>
        <p:spPr>
          <a:xfrm>
            <a:off x="2250547" y="561463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4FCB30-5D04-4DBA-B64D-DD12FF095207}"/>
              </a:ext>
            </a:extLst>
          </p:cNvPr>
          <p:cNvSpPr/>
          <p:nvPr/>
        </p:nvSpPr>
        <p:spPr>
          <a:xfrm>
            <a:off x="5555616" y="10077683"/>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40">
            <a:extLst>
              <a:ext uri="{FF2B5EF4-FFF2-40B4-BE49-F238E27FC236}">
                <a16:creationId xmlns:a16="http://schemas.microsoft.com/office/drawing/2014/main" id="{7A55194B-7DC9-46DB-89B4-F4C32BF32B83}"/>
              </a:ext>
            </a:extLst>
          </p:cNvPr>
          <p:cNvSpPr>
            <a:spLocks noChangeShapeType="1"/>
          </p:cNvSpPr>
          <p:nvPr/>
        </p:nvSpPr>
        <p:spPr bwMode="auto">
          <a:xfrm>
            <a:off x="6254560" y="3781244"/>
            <a:ext cx="2059623" cy="1728592"/>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1" name="Line 40">
            <a:extLst>
              <a:ext uri="{FF2B5EF4-FFF2-40B4-BE49-F238E27FC236}">
                <a16:creationId xmlns:a16="http://schemas.microsoft.com/office/drawing/2014/main" id="{627F3DAE-EE70-4ED0-A0E6-09EE853EAF70}"/>
              </a:ext>
            </a:extLst>
          </p:cNvPr>
          <p:cNvSpPr>
            <a:spLocks noChangeShapeType="1"/>
          </p:cNvSpPr>
          <p:nvPr/>
        </p:nvSpPr>
        <p:spPr bwMode="auto">
          <a:xfrm>
            <a:off x="2753520" y="3829392"/>
            <a:ext cx="5560663" cy="1806945"/>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40">
            <a:extLst>
              <a:ext uri="{FF2B5EF4-FFF2-40B4-BE49-F238E27FC236}">
                <a16:creationId xmlns:a16="http://schemas.microsoft.com/office/drawing/2014/main" id="{179B32BA-3661-4493-B5C0-FAABE97A5382}"/>
              </a:ext>
            </a:extLst>
          </p:cNvPr>
          <p:cNvSpPr>
            <a:spLocks noChangeShapeType="1"/>
          </p:cNvSpPr>
          <p:nvPr/>
        </p:nvSpPr>
        <p:spPr bwMode="auto">
          <a:xfrm flipV="1">
            <a:off x="2676968" y="5801724"/>
            <a:ext cx="5637215" cy="1513168"/>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Line 40">
            <a:extLst>
              <a:ext uri="{FF2B5EF4-FFF2-40B4-BE49-F238E27FC236}">
                <a16:creationId xmlns:a16="http://schemas.microsoft.com/office/drawing/2014/main" id="{A01BA08D-0DCB-429B-AD76-CD602638DE00}"/>
              </a:ext>
            </a:extLst>
          </p:cNvPr>
          <p:cNvSpPr>
            <a:spLocks noChangeShapeType="1"/>
          </p:cNvSpPr>
          <p:nvPr/>
        </p:nvSpPr>
        <p:spPr bwMode="auto">
          <a:xfrm flipV="1">
            <a:off x="5604673" y="5961116"/>
            <a:ext cx="2709510" cy="2144746"/>
          </a:xfrm>
          <a:prstGeom prst="line">
            <a:avLst/>
          </a:prstGeom>
          <a:noFill/>
          <a:ln w="38100">
            <a:solidFill>
              <a:schemeClr val="tx1"/>
            </a:solidFill>
            <a:round/>
            <a:headEnd type="triangle" w="med" len="med"/>
            <a:tailEnd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Oval 34">
            <a:extLst>
              <a:ext uri="{FF2B5EF4-FFF2-40B4-BE49-F238E27FC236}">
                <a16:creationId xmlns:a16="http://schemas.microsoft.com/office/drawing/2014/main" id="{1555EEE7-6BDC-4462-8BA6-91C70BAE9DC7}"/>
              </a:ext>
            </a:extLst>
          </p:cNvPr>
          <p:cNvSpPr/>
          <p:nvPr/>
        </p:nvSpPr>
        <p:spPr>
          <a:xfrm>
            <a:off x="304399" y="4533900"/>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EDE1FFC-D925-4FCE-8407-612F829A4EED}"/>
              </a:ext>
            </a:extLst>
          </p:cNvPr>
          <p:cNvSpPr/>
          <p:nvPr/>
        </p:nvSpPr>
        <p:spPr>
          <a:xfrm>
            <a:off x="850307" y="4838898"/>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CE983EC-2AE9-4E62-B1CB-6E3A8F512035}"/>
              </a:ext>
            </a:extLst>
          </p:cNvPr>
          <p:cNvSpPr/>
          <p:nvPr/>
        </p:nvSpPr>
        <p:spPr>
          <a:xfrm>
            <a:off x="1504367" y="4979556"/>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EDDCF63-FC7A-43C0-B30E-71DE143234C7}"/>
              </a:ext>
            </a:extLst>
          </p:cNvPr>
          <p:cNvSpPr/>
          <p:nvPr/>
        </p:nvSpPr>
        <p:spPr>
          <a:xfrm>
            <a:off x="2299179" y="5026519"/>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EE17AA-95ED-4725-9492-2E433010E307}"/>
              </a:ext>
            </a:extLst>
          </p:cNvPr>
          <p:cNvSpPr/>
          <p:nvPr/>
        </p:nvSpPr>
        <p:spPr>
          <a:xfrm>
            <a:off x="3100425" y="5019118"/>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8FB9E57-70ED-48E5-9571-3B8A99380911}"/>
              </a:ext>
            </a:extLst>
          </p:cNvPr>
          <p:cNvSpPr/>
          <p:nvPr/>
        </p:nvSpPr>
        <p:spPr>
          <a:xfrm>
            <a:off x="3803534" y="4926539"/>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CC45303-54F4-4DFF-BFE8-0E285980134D}"/>
              </a:ext>
            </a:extLst>
          </p:cNvPr>
          <p:cNvSpPr/>
          <p:nvPr/>
        </p:nvSpPr>
        <p:spPr>
          <a:xfrm>
            <a:off x="4319937" y="4762500"/>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265D59D-CF31-4A8E-A248-A4A44048474B}"/>
              </a:ext>
            </a:extLst>
          </p:cNvPr>
          <p:cNvSpPr/>
          <p:nvPr/>
        </p:nvSpPr>
        <p:spPr>
          <a:xfrm>
            <a:off x="4663446" y="4442617"/>
            <a:ext cx="229001" cy="206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89F050C-AD38-4FC1-A932-7B3ECAFFC465}"/>
              </a:ext>
            </a:extLst>
          </p:cNvPr>
          <p:cNvCxnSpPr>
            <a:cxnSpLocks/>
          </p:cNvCxnSpPr>
          <p:nvPr/>
        </p:nvCxnSpPr>
        <p:spPr>
          <a:xfrm flipH="1">
            <a:off x="427195" y="2534797"/>
            <a:ext cx="2041130" cy="198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7DC39B-70B4-422B-9072-AAFF570350B8}"/>
              </a:ext>
            </a:extLst>
          </p:cNvPr>
          <p:cNvCxnSpPr>
            <a:cxnSpLocks/>
            <a:endCxn id="42" idx="0"/>
          </p:cNvCxnSpPr>
          <p:nvPr/>
        </p:nvCxnSpPr>
        <p:spPr>
          <a:xfrm flipH="1">
            <a:off x="964808" y="2534797"/>
            <a:ext cx="1547165" cy="230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8D410E-0017-4478-94DD-C90090C254D5}"/>
              </a:ext>
            </a:extLst>
          </p:cNvPr>
          <p:cNvCxnSpPr>
            <a:cxnSpLocks/>
            <a:endCxn id="43" idx="7"/>
          </p:cNvCxnSpPr>
          <p:nvPr/>
        </p:nvCxnSpPr>
        <p:spPr>
          <a:xfrm flipH="1">
            <a:off x="1699832" y="2534797"/>
            <a:ext cx="834423" cy="24749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A22BEBA-64A0-4F14-8D58-F7CFFEA6BCB6}"/>
              </a:ext>
            </a:extLst>
          </p:cNvPr>
          <p:cNvCxnSpPr>
            <a:cxnSpLocks/>
            <a:endCxn id="44" idx="0"/>
          </p:cNvCxnSpPr>
          <p:nvPr/>
        </p:nvCxnSpPr>
        <p:spPr>
          <a:xfrm flipH="1">
            <a:off x="2413680" y="2598168"/>
            <a:ext cx="109291" cy="24283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4CA1F7-46F0-4610-8462-ECEED4F6F4B3}"/>
              </a:ext>
            </a:extLst>
          </p:cNvPr>
          <p:cNvCxnSpPr>
            <a:cxnSpLocks/>
            <a:stCxn id="4" idx="4"/>
            <a:endCxn id="45" idx="1"/>
          </p:cNvCxnSpPr>
          <p:nvPr/>
        </p:nvCxnSpPr>
        <p:spPr>
          <a:xfrm>
            <a:off x="2562468" y="2534797"/>
            <a:ext cx="571493" cy="25145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9CA3DA-B13B-4D16-9295-7F831AC83227}"/>
              </a:ext>
            </a:extLst>
          </p:cNvPr>
          <p:cNvCxnSpPr>
            <a:cxnSpLocks/>
            <a:stCxn id="4" idx="4"/>
          </p:cNvCxnSpPr>
          <p:nvPr/>
        </p:nvCxnSpPr>
        <p:spPr>
          <a:xfrm>
            <a:off x="2562468" y="2534797"/>
            <a:ext cx="1329604" cy="23581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9549554-4E1C-4928-9992-BCB68F608204}"/>
              </a:ext>
            </a:extLst>
          </p:cNvPr>
          <p:cNvCxnSpPr>
            <a:cxnSpLocks/>
          </p:cNvCxnSpPr>
          <p:nvPr/>
        </p:nvCxnSpPr>
        <p:spPr>
          <a:xfrm>
            <a:off x="2626474" y="2553053"/>
            <a:ext cx="1708293" cy="2196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C411C5-1E1D-4418-A3E8-324046259808}"/>
              </a:ext>
            </a:extLst>
          </p:cNvPr>
          <p:cNvCxnSpPr>
            <a:cxnSpLocks/>
          </p:cNvCxnSpPr>
          <p:nvPr/>
        </p:nvCxnSpPr>
        <p:spPr>
          <a:xfrm>
            <a:off x="2626474" y="2553053"/>
            <a:ext cx="2036193" cy="18771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circle(in)">
                                      <p:cBhvr>
                                        <p:cTn id="32" dur="2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ipe(down)">
                                      <p:cBhvr>
                                        <p:cTn id="37" dur="5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heel(1)">
                                      <p:cBhvr>
                                        <p:cTn id="55" dur="2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5">
                                            <p:txEl>
                                              <p:pRg st="1" end="1"/>
                                            </p:txEl>
                                          </p:spTgt>
                                        </p:tgtEl>
                                        <p:attrNameLst>
                                          <p:attrName>style.visibility</p:attrName>
                                        </p:attrNameLst>
                                      </p:cBhvr>
                                      <p:to>
                                        <p:strVal val="visible"/>
                                      </p:to>
                                    </p:set>
                                    <p:animEffect transition="in" filter="wipe(down)">
                                      <p:cBhvr>
                                        <p:cTn id="74" dur="500"/>
                                        <p:tgtEl>
                                          <p:spTgt spid="1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circle(in)">
                                      <p:cBhvr>
                                        <p:cTn id="82" dur="2000"/>
                                        <p:tgtEl>
                                          <p:spTgt spid="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circle(in)">
                                      <p:cBhvr>
                                        <p:cTn id="85" dur="2000"/>
                                        <p:tgtEl>
                                          <p:spTgt spid="2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circle(in)">
                                      <p:cBhvr>
                                        <p:cTn id="88" dur="2000"/>
                                        <p:tgtEl>
                                          <p:spTgt spid="28"/>
                                        </p:tgtEl>
                                      </p:cBhvr>
                                    </p:animEffect>
                                  </p:childTnLst>
                                </p:cTn>
                              </p:par>
                            </p:childTnLst>
                          </p:cTn>
                        </p:par>
                        <p:par>
                          <p:cTn id="89" fill="hold">
                            <p:stCondLst>
                              <p:cond delay="2000"/>
                            </p:stCondLst>
                            <p:childTnLst>
                              <p:par>
                                <p:cTn id="90" presetID="27" presetClass="emph" presetSubtype="0" fill="remove" grpId="1" nodeType="afterEffect">
                                  <p:stCondLst>
                                    <p:cond delay="0"/>
                                  </p:stCondLst>
                                  <p:childTnLst>
                                    <p:animClr clrSpc="rgb" dir="cw">
                                      <p:cBhvr override="childStyle">
                                        <p:cTn id="91" dur="250" autoRev="1" fill="remove"/>
                                        <p:tgtEl>
                                          <p:spTgt spid="29"/>
                                        </p:tgtEl>
                                        <p:attrNameLst>
                                          <p:attrName>style.color</p:attrName>
                                        </p:attrNameLst>
                                      </p:cBhvr>
                                      <p:to>
                                        <a:schemeClr val="bg1"/>
                                      </p:to>
                                    </p:animClr>
                                    <p:animClr clrSpc="rgb" dir="cw">
                                      <p:cBhvr>
                                        <p:cTn id="92" dur="250" autoRev="1" fill="remove"/>
                                        <p:tgtEl>
                                          <p:spTgt spid="29"/>
                                        </p:tgtEl>
                                        <p:attrNameLst>
                                          <p:attrName>fillcolor</p:attrName>
                                        </p:attrNameLst>
                                      </p:cBhvr>
                                      <p:to>
                                        <a:schemeClr val="bg1"/>
                                      </p:to>
                                    </p:animClr>
                                    <p:set>
                                      <p:cBhvr>
                                        <p:cTn id="93" dur="250" autoRev="1" fill="remove"/>
                                        <p:tgtEl>
                                          <p:spTgt spid="29"/>
                                        </p:tgtEl>
                                        <p:attrNameLst>
                                          <p:attrName>fill.type</p:attrName>
                                        </p:attrNameLst>
                                      </p:cBhvr>
                                      <p:to>
                                        <p:strVal val="solid"/>
                                      </p:to>
                                    </p:set>
                                    <p:set>
                                      <p:cBhvr>
                                        <p:cTn id="94" dur="250" autoRev="1" fill="remove"/>
                                        <p:tgtEl>
                                          <p:spTgt spid="29"/>
                                        </p:tgtEl>
                                        <p:attrNameLst>
                                          <p:attrName>fill.on</p:attrName>
                                        </p:attrNameLst>
                                      </p:cBhvr>
                                      <p:to>
                                        <p:strVal val="true"/>
                                      </p:to>
                                    </p:set>
                                  </p:childTnLst>
                                </p:cTn>
                              </p:par>
                            </p:childTnLst>
                          </p:cTn>
                        </p:par>
                        <p:par>
                          <p:cTn id="95" fill="hold">
                            <p:stCondLst>
                              <p:cond delay="2500"/>
                            </p:stCondLst>
                            <p:childTnLst>
                              <p:par>
                                <p:cTn id="96" presetID="27" presetClass="emph" presetSubtype="0" fill="remove" grpId="1" nodeType="afterEffect">
                                  <p:stCondLst>
                                    <p:cond delay="0"/>
                                  </p:stCondLst>
                                  <p:childTnLst>
                                    <p:animClr clrSpc="rgb" dir="cw">
                                      <p:cBhvr override="childStyle">
                                        <p:cTn id="97" dur="250" autoRev="1" fill="remove"/>
                                        <p:tgtEl>
                                          <p:spTgt spid="4"/>
                                        </p:tgtEl>
                                        <p:attrNameLst>
                                          <p:attrName>style.color</p:attrName>
                                        </p:attrNameLst>
                                      </p:cBhvr>
                                      <p:to>
                                        <a:schemeClr val="bg1"/>
                                      </p:to>
                                    </p:animClr>
                                    <p:animClr clrSpc="rgb" dir="cw">
                                      <p:cBhvr>
                                        <p:cTn id="98" dur="250" autoRev="1" fill="remove"/>
                                        <p:tgtEl>
                                          <p:spTgt spid="4"/>
                                        </p:tgtEl>
                                        <p:attrNameLst>
                                          <p:attrName>fillcolor</p:attrName>
                                        </p:attrNameLst>
                                      </p:cBhvr>
                                      <p:to>
                                        <a:schemeClr val="bg1"/>
                                      </p:to>
                                    </p:animClr>
                                    <p:set>
                                      <p:cBhvr>
                                        <p:cTn id="99" dur="250" autoRev="1" fill="remove"/>
                                        <p:tgtEl>
                                          <p:spTgt spid="4"/>
                                        </p:tgtEl>
                                        <p:attrNameLst>
                                          <p:attrName>fill.type</p:attrName>
                                        </p:attrNameLst>
                                      </p:cBhvr>
                                      <p:to>
                                        <p:strVal val="solid"/>
                                      </p:to>
                                    </p:set>
                                    <p:set>
                                      <p:cBhvr>
                                        <p:cTn id="100" dur="250" autoRev="1" fill="remove"/>
                                        <p:tgtEl>
                                          <p:spTgt spid="4"/>
                                        </p:tgtEl>
                                        <p:attrNameLst>
                                          <p:attrName>fill.on</p:attrName>
                                        </p:attrNameLst>
                                      </p:cBhvr>
                                      <p:to>
                                        <p:strVal val="true"/>
                                      </p:to>
                                    </p:set>
                                  </p:childTnLst>
                                </p:cTn>
                              </p:par>
                            </p:childTnLst>
                          </p:cTn>
                        </p:par>
                        <p:par>
                          <p:cTn id="101" fill="hold">
                            <p:stCondLst>
                              <p:cond delay="3000"/>
                            </p:stCondLst>
                            <p:childTnLst>
                              <p:par>
                                <p:cTn id="102" presetID="27" presetClass="emph" presetSubtype="0" fill="remove" grpId="1" nodeType="afterEffect">
                                  <p:stCondLst>
                                    <p:cond delay="0"/>
                                  </p:stCondLst>
                                  <p:childTnLst>
                                    <p:animClr clrSpc="rgb" dir="cw">
                                      <p:cBhvr override="childStyle">
                                        <p:cTn id="103" dur="250" autoRev="1" fill="remove"/>
                                        <p:tgtEl>
                                          <p:spTgt spid="26"/>
                                        </p:tgtEl>
                                        <p:attrNameLst>
                                          <p:attrName>style.color</p:attrName>
                                        </p:attrNameLst>
                                      </p:cBhvr>
                                      <p:to>
                                        <a:schemeClr val="bg1"/>
                                      </p:to>
                                    </p:animClr>
                                    <p:animClr clrSpc="rgb" dir="cw">
                                      <p:cBhvr>
                                        <p:cTn id="104" dur="250" autoRev="1" fill="remove"/>
                                        <p:tgtEl>
                                          <p:spTgt spid="26"/>
                                        </p:tgtEl>
                                        <p:attrNameLst>
                                          <p:attrName>fillcolor</p:attrName>
                                        </p:attrNameLst>
                                      </p:cBhvr>
                                      <p:to>
                                        <a:schemeClr val="bg1"/>
                                      </p:to>
                                    </p:animClr>
                                    <p:set>
                                      <p:cBhvr>
                                        <p:cTn id="105" dur="250" autoRev="1" fill="remove"/>
                                        <p:tgtEl>
                                          <p:spTgt spid="26"/>
                                        </p:tgtEl>
                                        <p:attrNameLst>
                                          <p:attrName>fill.type</p:attrName>
                                        </p:attrNameLst>
                                      </p:cBhvr>
                                      <p:to>
                                        <p:strVal val="solid"/>
                                      </p:to>
                                    </p:set>
                                    <p:set>
                                      <p:cBhvr>
                                        <p:cTn id="106" dur="250" autoRev="1" fill="remove"/>
                                        <p:tgtEl>
                                          <p:spTgt spid="26"/>
                                        </p:tgtEl>
                                        <p:attrNameLst>
                                          <p:attrName>fill.on</p:attrName>
                                        </p:attrNameLst>
                                      </p:cBhvr>
                                      <p:to>
                                        <p:strVal val="true"/>
                                      </p:to>
                                    </p:set>
                                  </p:childTnLst>
                                </p:cTn>
                              </p:par>
                            </p:childTnLst>
                          </p:cTn>
                        </p:par>
                        <p:par>
                          <p:cTn id="107" fill="hold">
                            <p:stCondLst>
                              <p:cond delay="3500"/>
                            </p:stCondLst>
                            <p:childTnLst>
                              <p:par>
                                <p:cTn id="108" presetID="27" presetClass="emph" presetSubtype="0" fill="remove" grpId="1" nodeType="afterEffect">
                                  <p:stCondLst>
                                    <p:cond delay="0"/>
                                  </p:stCondLst>
                                  <p:childTnLst>
                                    <p:animClr clrSpc="rgb" dir="cw">
                                      <p:cBhvr override="childStyle">
                                        <p:cTn id="109" dur="250" autoRev="1" fill="remove"/>
                                        <p:tgtEl>
                                          <p:spTgt spid="28"/>
                                        </p:tgtEl>
                                        <p:attrNameLst>
                                          <p:attrName>style.color</p:attrName>
                                        </p:attrNameLst>
                                      </p:cBhvr>
                                      <p:to>
                                        <a:schemeClr val="bg1"/>
                                      </p:to>
                                    </p:animClr>
                                    <p:animClr clrSpc="rgb" dir="cw">
                                      <p:cBhvr>
                                        <p:cTn id="110" dur="250" autoRev="1" fill="remove"/>
                                        <p:tgtEl>
                                          <p:spTgt spid="28"/>
                                        </p:tgtEl>
                                        <p:attrNameLst>
                                          <p:attrName>fillcolor</p:attrName>
                                        </p:attrNameLst>
                                      </p:cBhvr>
                                      <p:to>
                                        <a:schemeClr val="bg1"/>
                                      </p:to>
                                    </p:animClr>
                                    <p:set>
                                      <p:cBhvr>
                                        <p:cTn id="111" dur="250" autoRev="1" fill="remove"/>
                                        <p:tgtEl>
                                          <p:spTgt spid="28"/>
                                        </p:tgtEl>
                                        <p:attrNameLst>
                                          <p:attrName>fill.type</p:attrName>
                                        </p:attrNameLst>
                                      </p:cBhvr>
                                      <p:to>
                                        <p:strVal val="solid"/>
                                      </p:to>
                                    </p:set>
                                    <p:set>
                                      <p:cBhvr>
                                        <p:cTn id="112" dur="250" autoRev="1" fill="remove"/>
                                        <p:tgtEl>
                                          <p:spTgt spid="28"/>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5">
                                            <p:txEl>
                                              <p:pRg st="2" end="2"/>
                                            </p:txEl>
                                          </p:spTgt>
                                        </p:tgtEl>
                                        <p:attrNameLst>
                                          <p:attrName>style.visibility</p:attrName>
                                        </p:attrNameLst>
                                      </p:cBhvr>
                                      <p:to>
                                        <p:strVal val="visible"/>
                                      </p:to>
                                    </p:set>
                                    <p:animEffect transition="in" filter="wipe(down)">
                                      <p:cBhvr>
                                        <p:cTn id="117" dur="500"/>
                                        <p:tgtEl>
                                          <p:spTgt spid="15">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wipe(right)">
                                      <p:cBhvr>
                                        <p:cTn id="122" dur="500"/>
                                        <p:tgtEl>
                                          <p:spTgt spid="30"/>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right)">
                                      <p:cBhvr>
                                        <p:cTn id="125" dur="500"/>
                                        <p:tgtEl>
                                          <p:spTgt spid="31"/>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wipe(right)">
                                      <p:cBhvr>
                                        <p:cTn id="128" dur="500"/>
                                        <p:tgtEl>
                                          <p:spTgt spid="32"/>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righ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500"/>
                                        <p:tgtEl>
                                          <p:spTgt spid="30"/>
                                        </p:tgtEl>
                                      </p:cBhvr>
                                    </p:animEffect>
                                    <p:set>
                                      <p:cBhvr>
                                        <p:cTn id="136" dur="1" fill="hold">
                                          <p:stCondLst>
                                            <p:cond delay="499"/>
                                          </p:stCondLst>
                                        </p:cTn>
                                        <p:tgtEl>
                                          <p:spTgt spid="3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2"/>
                                        </p:tgtEl>
                                      </p:cBhvr>
                                    </p:animEffect>
                                    <p:set>
                                      <p:cBhvr>
                                        <p:cTn id="142" dur="1" fill="hold">
                                          <p:stCondLst>
                                            <p:cond delay="499"/>
                                          </p:stCondLst>
                                        </p:cTn>
                                        <p:tgtEl>
                                          <p:spTgt spid="3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3"/>
                                        </p:tgtEl>
                                      </p:cBhvr>
                                    </p:animEffect>
                                    <p:set>
                                      <p:cBhvr>
                                        <p:cTn id="145" dur="1" fill="hold">
                                          <p:stCondLst>
                                            <p:cond delay="499"/>
                                          </p:stCondLst>
                                        </p:cTn>
                                        <p:tgtEl>
                                          <p:spTgt spid="33"/>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15">
                                            <p:txEl>
                                              <p:pRg st="3" end="3"/>
                                            </p:txEl>
                                          </p:spTgt>
                                        </p:tgtEl>
                                        <p:attrNameLst>
                                          <p:attrName>style.visibility</p:attrName>
                                        </p:attrNameLst>
                                      </p:cBhvr>
                                      <p:to>
                                        <p:strVal val="visible"/>
                                      </p:to>
                                    </p:set>
                                    <p:animEffect transition="in" filter="wipe(down)">
                                      <p:cBhvr>
                                        <p:cTn id="150" dur="500"/>
                                        <p:tgtEl>
                                          <p:spTgt spid="15">
                                            <p:txEl>
                                              <p:pRg st="3" end="3"/>
                                            </p:txEl>
                                          </p:spTgt>
                                        </p:tgtEl>
                                      </p:cBhvr>
                                    </p:animEffect>
                                  </p:childTnLst>
                                </p:cTn>
                              </p:par>
                              <p:par>
                                <p:cTn id="151" presetID="6" presetClass="entr" presetSubtype="16" fill="hold" grpId="0"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circle(in)">
                                      <p:cBhvr>
                                        <p:cTn id="153" dur="2000"/>
                                        <p:tgtEl>
                                          <p:spTgt spid="35"/>
                                        </p:tgtEl>
                                      </p:cBhvr>
                                    </p:animEffect>
                                  </p:childTnLst>
                                </p:cTn>
                              </p:par>
                              <p:par>
                                <p:cTn id="154" presetID="27" presetClass="emph" presetSubtype="0" fill="remove" grpId="1" nodeType="withEffect">
                                  <p:stCondLst>
                                    <p:cond delay="0"/>
                                  </p:stCondLst>
                                  <p:childTnLst>
                                    <p:animClr clrSpc="rgb" dir="cw">
                                      <p:cBhvr override="childStyle">
                                        <p:cTn id="155" dur="250" autoRev="1" fill="remove"/>
                                        <p:tgtEl>
                                          <p:spTgt spid="35"/>
                                        </p:tgtEl>
                                        <p:attrNameLst>
                                          <p:attrName>style.color</p:attrName>
                                        </p:attrNameLst>
                                      </p:cBhvr>
                                      <p:to>
                                        <a:schemeClr val="bg1"/>
                                      </p:to>
                                    </p:animClr>
                                    <p:animClr clrSpc="rgb" dir="cw">
                                      <p:cBhvr>
                                        <p:cTn id="156" dur="250" autoRev="1" fill="remove"/>
                                        <p:tgtEl>
                                          <p:spTgt spid="35"/>
                                        </p:tgtEl>
                                        <p:attrNameLst>
                                          <p:attrName>fillcolor</p:attrName>
                                        </p:attrNameLst>
                                      </p:cBhvr>
                                      <p:to>
                                        <a:schemeClr val="bg1"/>
                                      </p:to>
                                    </p:animClr>
                                    <p:set>
                                      <p:cBhvr>
                                        <p:cTn id="157" dur="250" autoRev="1" fill="remove"/>
                                        <p:tgtEl>
                                          <p:spTgt spid="35"/>
                                        </p:tgtEl>
                                        <p:attrNameLst>
                                          <p:attrName>fill.type</p:attrName>
                                        </p:attrNameLst>
                                      </p:cBhvr>
                                      <p:to>
                                        <p:strVal val="solid"/>
                                      </p:to>
                                    </p:set>
                                    <p:set>
                                      <p:cBhvr>
                                        <p:cTn id="158" dur="250" autoRev="1" fill="remove"/>
                                        <p:tgtEl>
                                          <p:spTgt spid="35"/>
                                        </p:tgtEl>
                                        <p:attrNameLst>
                                          <p:attrName>fill.on</p:attrName>
                                        </p:attrNameLst>
                                      </p:cBhvr>
                                      <p:to>
                                        <p:strVal val="true"/>
                                      </p:to>
                                    </p:set>
                                  </p:childTnLst>
                                </p:cTn>
                              </p:par>
                              <p:par>
                                <p:cTn id="159" presetID="6" presetClass="entr" presetSubtype="16" fill="hold" grpId="0" nodeType="withEffect">
                                  <p:stCondLst>
                                    <p:cond delay="0"/>
                                  </p:stCondLst>
                                  <p:childTnLst>
                                    <p:set>
                                      <p:cBhvr>
                                        <p:cTn id="160" dur="1" fill="hold">
                                          <p:stCondLst>
                                            <p:cond delay="0"/>
                                          </p:stCondLst>
                                        </p:cTn>
                                        <p:tgtEl>
                                          <p:spTgt spid="42"/>
                                        </p:tgtEl>
                                        <p:attrNameLst>
                                          <p:attrName>style.visibility</p:attrName>
                                        </p:attrNameLst>
                                      </p:cBhvr>
                                      <p:to>
                                        <p:strVal val="visible"/>
                                      </p:to>
                                    </p:set>
                                    <p:animEffect transition="in" filter="circle(in)">
                                      <p:cBhvr>
                                        <p:cTn id="161" dur="2000"/>
                                        <p:tgtEl>
                                          <p:spTgt spid="42"/>
                                        </p:tgtEl>
                                      </p:cBhvr>
                                    </p:animEffect>
                                  </p:childTnLst>
                                </p:cTn>
                              </p:par>
                              <p:par>
                                <p:cTn id="162" presetID="27" presetClass="emph" presetSubtype="0" fill="remove" grpId="1" nodeType="withEffect">
                                  <p:stCondLst>
                                    <p:cond delay="0"/>
                                  </p:stCondLst>
                                  <p:childTnLst>
                                    <p:animClr clrSpc="rgb" dir="cw">
                                      <p:cBhvr override="childStyle">
                                        <p:cTn id="163" dur="250" autoRev="1" fill="remove"/>
                                        <p:tgtEl>
                                          <p:spTgt spid="42"/>
                                        </p:tgtEl>
                                        <p:attrNameLst>
                                          <p:attrName>style.color</p:attrName>
                                        </p:attrNameLst>
                                      </p:cBhvr>
                                      <p:to>
                                        <a:schemeClr val="bg1"/>
                                      </p:to>
                                    </p:animClr>
                                    <p:animClr clrSpc="rgb" dir="cw">
                                      <p:cBhvr>
                                        <p:cTn id="164" dur="250" autoRev="1" fill="remove"/>
                                        <p:tgtEl>
                                          <p:spTgt spid="42"/>
                                        </p:tgtEl>
                                        <p:attrNameLst>
                                          <p:attrName>fillcolor</p:attrName>
                                        </p:attrNameLst>
                                      </p:cBhvr>
                                      <p:to>
                                        <a:schemeClr val="bg1"/>
                                      </p:to>
                                    </p:animClr>
                                    <p:set>
                                      <p:cBhvr>
                                        <p:cTn id="165" dur="250" autoRev="1" fill="remove"/>
                                        <p:tgtEl>
                                          <p:spTgt spid="42"/>
                                        </p:tgtEl>
                                        <p:attrNameLst>
                                          <p:attrName>fill.type</p:attrName>
                                        </p:attrNameLst>
                                      </p:cBhvr>
                                      <p:to>
                                        <p:strVal val="solid"/>
                                      </p:to>
                                    </p:set>
                                    <p:set>
                                      <p:cBhvr>
                                        <p:cTn id="166" dur="250" autoRev="1" fill="remove"/>
                                        <p:tgtEl>
                                          <p:spTgt spid="42"/>
                                        </p:tgtEl>
                                        <p:attrNameLst>
                                          <p:attrName>fill.on</p:attrName>
                                        </p:attrNameLst>
                                      </p:cBhvr>
                                      <p:to>
                                        <p:strVal val="true"/>
                                      </p:to>
                                    </p:set>
                                  </p:childTnLst>
                                </p:cTn>
                              </p:par>
                              <p:par>
                                <p:cTn id="167" presetID="6" presetClass="entr" presetSubtype="16" fill="hold" grpId="0" nodeType="withEffect">
                                  <p:stCondLst>
                                    <p:cond delay="0"/>
                                  </p:stCondLst>
                                  <p:childTnLst>
                                    <p:set>
                                      <p:cBhvr>
                                        <p:cTn id="168" dur="1" fill="hold">
                                          <p:stCondLst>
                                            <p:cond delay="0"/>
                                          </p:stCondLst>
                                        </p:cTn>
                                        <p:tgtEl>
                                          <p:spTgt spid="43"/>
                                        </p:tgtEl>
                                        <p:attrNameLst>
                                          <p:attrName>style.visibility</p:attrName>
                                        </p:attrNameLst>
                                      </p:cBhvr>
                                      <p:to>
                                        <p:strVal val="visible"/>
                                      </p:to>
                                    </p:set>
                                    <p:animEffect transition="in" filter="circle(in)">
                                      <p:cBhvr>
                                        <p:cTn id="169" dur="2000"/>
                                        <p:tgtEl>
                                          <p:spTgt spid="43"/>
                                        </p:tgtEl>
                                      </p:cBhvr>
                                    </p:animEffect>
                                  </p:childTnLst>
                                </p:cTn>
                              </p:par>
                              <p:par>
                                <p:cTn id="170" presetID="27" presetClass="emph" presetSubtype="0" fill="remove" grpId="1" nodeType="withEffect">
                                  <p:stCondLst>
                                    <p:cond delay="0"/>
                                  </p:stCondLst>
                                  <p:childTnLst>
                                    <p:animClr clrSpc="rgb" dir="cw">
                                      <p:cBhvr override="childStyle">
                                        <p:cTn id="171" dur="250" autoRev="1" fill="remove"/>
                                        <p:tgtEl>
                                          <p:spTgt spid="43"/>
                                        </p:tgtEl>
                                        <p:attrNameLst>
                                          <p:attrName>style.color</p:attrName>
                                        </p:attrNameLst>
                                      </p:cBhvr>
                                      <p:to>
                                        <a:schemeClr val="bg1"/>
                                      </p:to>
                                    </p:animClr>
                                    <p:animClr clrSpc="rgb" dir="cw">
                                      <p:cBhvr>
                                        <p:cTn id="172" dur="250" autoRev="1" fill="remove"/>
                                        <p:tgtEl>
                                          <p:spTgt spid="43"/>
                                        </p:tgtEl>
                                        <p:attrNameLst>
                                          <p:attrName>fillcolor</p:attrName>
                                        </p:attrNameLst>
                                      </p:cBhvr>
                                      <p:to>
                                        <a:schemeClr val="bg1"/>
                                      </p:to>
                                    </p:animClr>
                                    <p:set>
                                      <p:cBhvr>
                                        <p:cTn id="173" dur="250" autoRev="1" fill="remove"/>
                                        <p:tgtEl>
                                          <p:spTgt spid="43"/>
                                        </p:tgtEl>
                                        <p:attrNameLst>
                                          <p:attrName>fill.type</p:attrName>
                                        </p:attrNameLst>
                                      </p:cBhvr>
                                      <p:to>
                                        <p:strVal val="solid"/>
                                      </p:to>
                                    </p:set>
                                    <p:set>
                                      <p:cBhvr>
                                        <p:cTn id="174" dur="250" autoRev="1" fill="remove"/>
                                        <p:tgtEl>
                                          <p:spTgt spid="43"/>
                                        </p:tgtEl>
                                        <p:attrNameLst>
                                          <p:attrName>fill.on</p:attrName>
                                        </p:attrNameLst>
                                      </p:cBhvr>
                                      <p:to>
                                        <p:strVal val="true"/>
                                      </p:to>
                                    </p:set>
                                  </p:childTnLst>
                                </p:cTn>
                              </p:par>
                              <p:par>
                                <p:cTn id="175" presetID="6" presetClass="entr" presetSubtype="16" fill="hold" grpId="0"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circle(in)">
                                      <p:cBhvr>
                                        <p:cTn id="177" dur="2000"/>
                                        <p:tgtEl>
                                          <p:spTgt spid="44"/>
                                        </p:tgtEl>
                                      </p:cBhvr>
                                    </p:animEffect>
                                  </p:childTnLst>
                                </p:cTn>
                              </p:par>
                              <p:par>
                                <p:cTn id="178" presetID="27" presetClass="emph" presetSubtype="0" fill="remove" grpId="1" nodeType="withEffect">
                                  <p:stCondLst>
                                    <p:cond delay="0"/>
                                  </p:stCondLst>
                                  <p:childTnLst>
                                    <p:animClr clrSpc="rgb" dir="cw">
                                      <p:cBhvr override="childStyle">
                                        <p:cTn id="179" dur="250" autoRev="1" fill="remove"/>
                                        <p:tgtEl>
                                          <p:spTgt spid="44"/>
                                        </p:tgtEl>
                                        <p:attrNameLst>
                                          <p:attrName>style.color</p:attrName>
                                        </p:attrNameLst>
                                      </p:cBhvr>
                                      <p:to>
                                        <a:schemeClr val="bg1"/>
                                      </p:to>
                                    </p:animClr>
                                    <p:animClr clrSpc="rgb" dir="cw">
                                      <p:cBhvr>
                                        <p:cTn id="180" dur="250" autoRev="1" fill="remove"/>
                                        <p:tgtEl>
                                          <p:spTgt spid="44"/>
                                        </p:tgtEl>
                                        <p:attrNameLst>
                                          <p:attrName>fillcolor</p:attrName>
                                        </p:attrNameLst>
                                      </p:cBhvr>
                                      <p:to>
                                        <a:schemeClr val="bg1"/>
                                      </p:to>
                                    </p:animClr>
                                    <p:set>
                                      <p:cBhvr>
                                        <p:cTn id="181" dur="250" autoRev="1" fill="remove"/>
                                        <p:tgtEl>
                                          <p:spTgt spid="44"/>
                                        </p:tgtEl>
                                        <p:attrNameLst>
                                          <p:attrName>fill.type</p:attrName>
                                        </p:attrNameLst>
                                      </p:cBhvr>
                                      <p:to>
                                        <p:strVal val="solid"/>
                                      </p:to>
                                    </p:set>
                                    <p:set>
                                      <p:cBhvr>
                                        <p:cTn id="182" dur="250" autoRev="1" fill="remove"/>
                                        <p:tgtEl>
                                          <p:spTgt spid="44"/>
                                        </p:tgtEl>
                                        <p:attrNameLst>
                                          <p:attrName>fill.on</p:attrName>
                                        </p:attrNameLst>
                                      </p:cBhvr>
                                      <p:to>
                                        <p:strVal val="true"/>
                                      </p:to>
                                    </p:set>
                                  </p:childTnLst>
                                </p:cTn>
                              </p:par>
                              <p:par>
                                <p:cTn id="183" presetID="6" presetClass="entr" presetSubtype="16" fill="hold" grpId="0" nodeType="withEffect">
                                  <p:stCondLst>
                                    <p:cond delay="0"/>
                                  </p:stCondLst>
                                  <p:childTnLst>
                                    <p:set>
                                      <p:cBhvr>
                                        <p:cTn id="184" dur="1" fill="hold">
                                          <p:stCondLst>
                                            <p:cond delay="0"/>
                                          </p:stCondLst>
                                        </p:cTn>
                                        <p:tgtEl>
                                          <p:spTgt spid="45"/>
                                        </p:tgtEl>
                                        <p:attrNameLst>
                                          <p:attrName>style.visibility</p:attrName>
                                        </p:attrNameLst>
                                      </p:cBhvr>
                                      <p:to>
                                        <p:strVal val="visible"/>
                                      </p:to>
                                    </p:set>
                                    <p:animEffect transition="in" filter="circle(in)">
                                      <p:cBhvr>
                                        <p:cTn id="185" dur="2000"/>
                                        <p:tgtEl>
                                          <p:spTgt spid="45"/>
                                        </p:tgtEl>
                                      </p:cBhvr>
                                    </p:animEffect>
                                  </p:childTnLst>
                                </p:cTn>
                              </p:par>
                              <p:par>
                                <p:cTn id="186" presetID="27" presetClass="emph" presetSubtype="0" fill="remove" grpId="1" nodeType="withEffect">
                                  <p:stCondLst>
                                    <p:cond delay="0"/>
                                  </p:stCondLst>
                                  <p:childTnLst>
                                    <p:animClr clrSpc="rgb" dir="cw">
                                      <p:cBhvr override="childStyle">
                                        <p:cTn id="187" dur="250" autoRev="1" fill="remove"/>
                                        <p:tgtEl>
                                          <p:spTgt spid="45"/>
                                        </p:tgtEl>
                                        <p:attrNameLst>
                                          <p:attrName>style.color</p:attrName>
                                        </p:attrNameLst>
                                      </p:cBhvr>
                                      <p:to>
                                        <a:schemeClr val="bg1"/>
                                      </p:to>
                                    </p:animClr>
                                    <p:animClr clrSpc="rgb" dir="cw">
                                      <p:cBhvr>
                                        <p:cTn id="188" dur="250" autoRev="1" fill="remove"/>
                                        <p:tgtEl>
                                          <p:spTgt spid="45"/>
                                        </p:tgtEl>
                                        <p:attrNameLst>
                                          <p:attrName>fillcolor</p:attrName>
                                        </p:attrNameLst>
                                      </p:cBhvr>
                                      <p:to>
                                        <a:schemeClr val="bg1"/>
                                      </p:to>
                                    </p:animClr>
                                    <p:set>
                                      <p:cBhvr>
                                        <p:cTn id="189" dur="250" autoRev="1" fill="remove"/>
                                        <p:tgtEl>
                                          <p:spTgt spid="45"/>
                                        </p:tgtEl>
                                        <p:attrNameLst>
                                          <p:attrName>fill.type</p:attrName>
                                        </p:attrNameLst>
                                      </p:cBhvr>
                                      <p:to>
                                        <p:strVal val="solid"/>
                                      </p:to>
                                    </p:set>
                                    <p:set>
                                      <p:cBhvr>
                                        <p:cTn id="190" dur="250" autoRev="1" fill="remove"/>
                                        <p:tgtEl>
                                          <p:spTgt spid="45"/>
                                        </p:tgtEl>
                                        <p:attrNameLst>
                                          <p:attrName>fill.on</p:attrName>
                                        </p:attrNameLst>
                                      </p:cBhvr>
                                      <p:to>
                                        <p:strVal val="true"/>
                                      </p:to>
                                    </p:set>
                                  </p:childTnLst>
                                </p:cTn>
                              </p:par>
                              <p:par>
                                <p:cTn id="191" presetID="6" presetClass="entr" presetSubtype="16" fill="hold" grpId="0" nodeType="withEffect">
                                  <p:stCondLst>
                                    <p:cond delay="0"/>
                                  </p:stCondLst>
                                  <p:childTnLst>
                                    <p:set>
                                      <p:cBhvr>
                                        <p:cTn id="192" dur="1" fill="hold">
                                          <p:stCondLst>
                                            <p:cond delay="0"/>
                                          </p:stCondLst>
                                        </p:cTn>
                                        <p:tgtEl>
                                          <p:spTgt spid="46"/>
                                        </p:tgtEl>
                                        <p:attrNameLst>
                                          <p:attrName>style.visibility</p:attrName>
                                        </p:attrNameLst>
                                      </p:cBhvr>
                                      <p:to>
                                        <p:strVal val="visible"/>
                                      </p:to>
                                    </p:set>
                                    <p:animEffect transition="in" filter="circle(in)">
                                      <p:cBhvr>
                                        <p:cTn id="193" dur="2000"/>
                                        <p:tgtEl>
                                          <p:spTgt spid="46"/>
                                        </p:tgtEl>
                                      </p:cBhvr>
                                    </p:animEffect>
                                  </p:childTnLst>
                                </p:cTn>
                              </p:par>
                              <p:par>
                                <p:cTn id="194" presetID="27" presetClass="emph" presetSubtype="0" fill="remove" grpId="1" nodeType="withEffect">
                                  <p:stCondLst>
                                    <p:cond delay="0"/>
                                  </p:stCondLst>
                                  <p:childTnLst>
                                    <p:animClr clrSpc="rgb" dir="cw">
                                      <p:cBhvr override="childStyle">
                                        <p:cTn id="195" dur="250" autoRev="1" fill="remove"/>
                                        <p:tgtEl>
                                          <p:spTgt spid="46"/>
                                        </p:tgtEl>
                                        <p:attrNameLst>
                                          <p:attrName>style.color</p:attrName>
                                        </p:attrNameLst>
                                      </p:cBhvr>
                                      <p:to>
                                        <a:schemeClr val="bg1"/>
                                      </p:to>
                                    </p:animClr>
                                    <p:animClr clrSpc="rgb" dir="cw">
                                      <p:cBhvr>
                                        <p:cTn id="196" dur="250" autoRev="1" fill="remove"/>
                                        <p:tgtEl>
                                          <p:spTgt spid="46"/>
                                        </p:tgtEl>
                                        <p:attrNameLst>
                                          <p:attrName>fillcolor</p:attrName>
                                        </p:attrNameLst>
                                      </p:cBhvr>
                                      <p:to>
                                        <a:schemeClr val="bg1"/>
                                      </p:to>
                                    </p:animClr>
                                    <p:set>
                                      <p:cBhvr>
                                        <p:cTn id="197" dur="250" autoRev="1" fill="remove"/>
                                        <p:tgtEl>
                                          <p:spTgt spid="46"/>
                                        </p:tgtEl>
                                        <p:attrNameLst>
                                          <p:attrName>fill.type</p:attrName>
                                        </p:attrNameLst>
                                      </p:cBhvr>
                                      <p:to>
                                        <p:strVal val="solid"/>
                                      </p:to>
                                    </p:set>
                                    <p:set>
                                      <p:cBhvr>
                                        <p:cTn id="198" dur="250" autoRev="1" fill="remove"/>
                                        <p:tgtEl>
                                          <p:spTgt spid="46"/>
                                        </p:tgtEl>
                                        <p:attrNameLst>
                                          <p:attrName>fill.on</p:attrName>
                                        </p:attrNameLst>
                                      </p:cBhvr>
                                      <p:to>
                                        <p:strVal val="true"/>
                                      </p:to>
                                    </p:set>
                                  </p:childTnLst>
                                </p:cTn>
                              </p:par>
                              <p:par>
                                <p:cTn id="199" presetID="6" presetClass="entr" presetSubtype="16" fill="hold" grpId="0" nodeType="withEffect">
                                  <p:stCondLst>
                                    <p:cond delay="0"/>
                                  </p:stCondLst>
                                  <p:childTnLst>
                                    <p:set>
                                      <p:cBhvr>
                                        <p:cTn id="200" dur="1" fill="hold">
                                          <p:stCondLst>
                                            <p:cond delay="0"/>
                                          </p:stCondLst>
                                        </p:cTn>
                                        <p:tgtEl>
                                          <p:spTgt spid="47"/>
                                        </p:tgtEl>
                                        <p:attrNameLst>
                                          <p:attrName>style.visibility</p:attrName>
                                        </p:attrNameLst>
                                      </p:cBhvr>
                                      <p:to>
                                        <p:strVal val="visible"/>
                                      </p:to>
                                    </p:set>
                                    <p:animEffect transition="in" filter="circle(in)">
                                      <p:cBhvr>
                                        <p:cTn id="201" dur="2000"/>
                                        <p:tgtEl>
                                          <p:spTgt spid="47"/>
                                        </p:tgtEl>
                                      </p:cBhvr>
                                    </p:animEffect>
                                  </p:childTnLst>
                                </p:cTn>
                              </p:par>
                              <p:par>
                                <p:cTn id="202" presetID="27" presetClass="emph" presetSubtype="0" fill="remove" grpId="1" nodeType="withEffect">
                                  <p:stCondLst>
                                    <p:cond delay="0"/>
                                  </p:stCondLst>
                                  <p:childTnLst>
                                    <p:animClr clrSpc="rgb" dir="cw">
                                      <p:cBhvr override="childStyle">
                                        <p:cTn id="203" dur="250" autoRev="1" fill="remove"/>
                                        <p:tgtEl>
                                          <p:spTgt spid="47"/>
                                        </p:tgtEl>
                                        <p:attrNameLst>
                                          <p:attrName>style.color</p:attrName>
                                        </p:attrNameLst>
                                      </p:cBhvr>
                                      <p:to>
                                        <a:schemeClr val="bg1"/>
                                      </p:to>
                                    </p:animClr>
                                    <p:animClr clrSpc="rgb" dir="cw">
                                      <p:cBhvr>
                                        <p:cTn id="204" dur="250" autoRev="1" fill="remove"/>
                                        <p:tgtEl>
                                          <p:spTgt spid="47"/>
                                        </p:tgtEl>
                                        <p:attrNameLst>
                                          <p:attrName>fillcolor</p:attrName>
                                        </p:attrNameLst>
                                      </p:cBhvr>
                                      <p:to>
                                        <a:schemeClr val="bg1"/>
                                      </p:to>
                                    </p:animClr>
                                    <p:set>
                                      <p:cBhvr>
                                        <p:cTn id="205" dur="250" autoRev="1" fill="remove"/>
                                        <p:tgtEl>
                                          <p:spTgt spid="47"/>
                                        </p:tgtEl>
                                        <p:attrNameLst>
                                          <p:attrName>fill.type</p:attrName>
                                        </p:attrNameLst>
                                      </p:cBhvr>
                                      <p:to>
                                        <p:strVal val="solid"/>
                                      </p:to>
                                    </p:set>
                                    <p:set>
                                      <p:cBhvr>
                                        <p:cTn id="206" dur="250" autoRev="1" fill="remove"/>
                                        <p:tgtEl>
                                          <p:spTgt spid="47"/>
                                        </p:tgtEl>
                                        <p:attrNameLst>
                                          <p:attrName>fill.on</p:attrName>
                                        </p:attrNameLst>
                                      </p:cBhvr>
                                      <p:to>
                                        <p:strVal val="true"/>
                                      </p:to>
                                    </p:set>
                                  </p:childTnLst>
                                </p:cTn>
                              </p:par>
                              <p:par>
                                <p:cTn id="207" presetID="6" presetClass="entr" presetSubtype="16"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Effect transition="in" filter="circle(in)">
                                      <p:cBhvr>
                                        <p:cTn id="209" dur="2000"/>
                                        <p:tgtEl>
                                          <p:spTgt spid="48"/>
                                        </p:tgtEl>
                                      </p:cBhvr>
                                    </p:animEffect>
                                  </p:childTnLst>
                                </p:cTn>
                              </p:par>
                              <p:par>
                                <p:cTn id="210" presetID="27" presetClass="emph" presetSubtype="0" fill="remove" grpId="1" nodeType="withEffect">
                                  <p:stCondLst>
                                    <p:cond delay="0"/>
                                  </p:stCondLst>
                                  <p:childTnLst>
                                    <p:animClr clrSpc="rgb" dir="cw">
                                      <p:cBhvr override="childStyle">
                                        <p:cTn id="211" dur="250" autoRev="1" fill="remove"/>
                                        <p:tgtEl>
                                          <p:spTgt spid="48"/>
                                        </p:tgtEl>
                                        <p:attrNameLst>
                                          <p:attrName>style.color</p:attrName>
                                        </p:attrNameLst>
                                      </p:cBhvr>
                                      <p:to>
                                        <a:schemeClr val="bg1"/>
                                      </p:to>
                                    </p:animClr>
                                    <p:animClr clrSpc="rgb" dir="cw">
                                      <p:cBhvr>
                                        <p:cTn id="212" dur="250" autoRev="1" fill="remove"/>
                                        <p:tgtEl>
                                          <p:spTgt spid="48"/>
                                        </p:tgtEl>
                                        <p:attrNameLst>
                                          <p:attrName>fillcolor</p:attrName>
                                        </p:attrNameLst>
                                      </p:cBhvr>
                                      <p:to>
                                        <a:schemeClr val="bg1"/>
                                      </p:to>
                                    </p:animClr>
                                    <p:set>
                                      <p:cBhvr>
                                        <p:cTn id="213" dur="250" autoRev="1" fill="remove"/>
                                        <p:tgtEl>
                                          <p:spTgt spid="48"/>
                                        </p:tgtEl>
                                        <p:attrNameLst>
                                          <p:attrName>fill.type</p:attrName>
                                        </p:attrNameLst>
                                      </p:cBhvr>
                                      <p:to>
                                        <p:strVal val="solid"/>
                                      </p:to>
                                    </p:set>
                                    <p:set>
                                      <p:cBhvr>
                                        <p:cTn id="214" dur="250" autoRev="1" fill="remove"/>
                                        <p:tgtEl>
                                          <p:spTgt spid="48"/>
                                        </p:tgtEl>
                                        <p:attrNameLst>
                                          <p:attrName>fill.on</p:attrName>
                                        </p:attrNameLst>
                                      </p:cBhvr>
                                      <p:to>
                                        <p:strVal val="true"/>
                                      </p:to>
                                    </p:set>
                                  </p:childTnLst>
                                </p:cTn>
                              </p:par>
                            </p:childTnLst>
                          </p:cTn>
                        </p:par>
                        <p:par>
                          <p:cTn id="215" fill="hold">
                            <p:stCondLst>
                              <p:cond delay="2000"/>
                            </p:stCondLst>
                            <p:childTnLst>
                              <p:par>
                                <p:cTn id="216" presetID="22" presetClass="entr" presetSubtype="4" fill="hold" nodeType="afterEffect">
                                  <p:stCondLst>
                                    <p:cond delay="0"/>
                                  </p:stCondLst>
                                  <p:childTnLst>
                                    <p:set>
                                      <p:cBhvr>
                                        <p:cTn id="217" dur="1" fill="hold">
                                          <p:stCondLst>
                                            <p:cond delay="0"/>
                                          </p:stCondLst>
                                        </p:cTn>
                                        <p:tgtEl>
                                          <p:spTgt spid="49"/>
                                        </p:tgtEl>
                                        <p:attrNameLst>
                                          <p:attrName>style.visibility</p:attrName>
                                        </p:attrNameLst>
                                      </p:cBhvr>
                                      <p:to>
                                        <p:strVal val="visible"/>
                                      </p:to>
                                    </p:set>
                                    <p:animEffect transition="in" filter="wipe(down)">
                                      <p:cBhvr>
                                        <p:cTn id="218" dur="500"/>
                                        <p:tgtEl>
                                          <p:spTgt spid="49"/>
                                        </p:tgtEl>
                                      </p:cBhvr>
                                    </p:animEffect>
                                  </p:childTnLst>
                                </p:cTn>
                              </p:par>
                              <p:par>
                                <p:cTn id="219" presetID="22" presetClass="entr" presetSubtype="4" fill="hold" nodeType="withEffect">
                                  <p:stCondLst>
                                    <p:cond delay="0"/>
                                  </p:stCondLst>
                                  <p:childTnLst>
                                    <p:set>
                                      <p:cBhvr>
                                        <p:cTn id="220" dur="1" fill="hold">
                                          <p:stCondLst>
                                            <p:cond delay="0"/>
                                          </p:stCondLst>
                                        </p:cTn>
                                        <p:tgtEl>
                                          <p:spTgt spid="13"/>
                                        </p:tgtEl>
                                        <p:attrNameLst>
                                          <p:attrName>style.visibility</p:attrName>
                                        </p:attrNameLst>
                                      </p:cBhvr>
                                      <p:to>
                                        <p:strVal val="visible"/>
                                      </p:to>
                                    </p:set>
                                    <p:animEffect transition="in" filter="wipe(down)">
                                      <p:cBhvr>
                                        <p:cTn id="221" dur="500"/>
                                        <p:tgtEl>
                                          <p:spTgt spid="13"/>
                                        </p:tgtEl>
                                      </p:cBhvr>
                                    </p:animEffect>
                                  </p:childTnLst>
                                </p:cTn>
                              </p:par>
                              <p:par>
                                <p:cTn id="222" presetID="22" presetClass="entr" presetSubtype="4" fill="hold" nodeType="withEffect">
                                  <p:stCondLst>
                                    <p:cond delay="0"/>
                                  </p:stCondLst>
                                  <p:childTnLst>
                                    <p:set>
                                      <p:cBhvr>
                                        <p:cTn id="223" dur="1" fill="hold">
                                          <p:stCondLst>
                                            <p:cond delay="0"/>
                                          </p:stCondLst>
                                        </p:cTn>
                                        <p:tgtEl>
                                          <p:spTgt spid="52"/>
                                        </p:tgtEl>
                                        <p:attrNameLst>
                                          <p:attrName>style.visibility</p:attrName>
                                        </p:attrNameLst>
                                      </p:cBhvr>
                                      <p:to>
                                        <p:strVal val="visible"/>
                                      </p:to>
                                    </p:set>
                                    <p:animEffect transition="in" filter="wipe(down)">
                                      <p:cBhvr>
                                        <p:cTn id="224" dur="500"/>
                                        <p:tgtEl>
                                          <p:spTgt spid="52"/>
                                        </p:tgtEl>
                                      </p:cBhvr>
                                    </p:animEffect>
                                  </p:childTnLst>
                                </p:cTn>
                              </p:par>
                              <p:par>
                                <p:cTn id="225" presetID="22" presetClass="entr" presetSubtype="4" fill="hold" nodeType="withEffect">
                                  <p:stCondLst>
                                    <p:cond delay="0"/>
                                  </p:stCondLst>
                                  <p:childTnLst>
                                    <p:set>
                                      <p:cBhvr>
                                        <p:cTn id="226" dur="1" fill="hold">
                                          <p:stCondLst>
                                            <p:cond delay="0"/>
                                          </p:stCondLst>
                                        </p:cTn>
                                        <p:tgtEl>
                                          <p:spTgt spid="55"/>
                                        </p:tgtEl>
                                        <p:attrNameLst>
                                          <p:attrName>style.visibility</p:attrName>
                                        </p:attrNameLst>
                                      </p:cBhvr>
                                      <p:to>
                                        <p:strVal val="visible"/>
                                      </p:to>
                                    </p:set>
                                    <p:animEffect transition="in" filter="wipe(down)">
                                      <p:cBhvr>
                                        <p:cTn id="227" dur="500"/>
                                        <p:tgtEl>
                                          <p:spTgt spid="55"/>
                                        </p:tgtEl>
                                      </p:cBhvr>
                                    </p:animEffect>
                                  </p:childTnLst>
                                </p:cTn>
                              </p:par>
                              <p:par>
                                <p:cTn id="228" presetID="22" presetClass="entr" presetSubtype="4" fill="hold" nodeType="withEffect">
                                  <p:stCondLst>
                                    <p:cond delay="0"/>
                                  </p:stCondLst>
                                  <p:childTnLst>
                                    <p:set>
                                      <p:cBhvr>
                                        <p:cTn id="229" dur="1" fill="hold">
                                          <p:stCondLst>
                                            <p:cond delay="0"/>
                                          </p:stCondLst>
                                        </p:cTn>
                                        <p:tgtEl>
                                          <p:spTgt spid="58"/>
                                        </p:tgtEl>
                                        <p:attrNameLst>
                                          <p:attrName>style.visibility</p:attrName>
                                        </p:attrNameLst>
                                      </p:cBhvr>
                                      <p:to>
                                        <p:strVal val="visible"/>
                                      </p:to>
                                    </p:set>
                                    <p:animEffect transition="in" filter="wipe(down)">
                                      <p:cBhvr>
                                        <p:cTn id="230" dur="500"/>
                                        <p:tgtEl>
                                          <p:spTgt spid="58"/>
                                        </p:tgtEl>
                                      </p:cBhvr>
                                    </p:animEffect>
                                  </p:childTnLst>
                                </p:cTn>
                              </p:par>
                              <p:par>
                                <p:cTn id="231" presetID="22" presetClass="entr" presetSubtype="4" fill="hold" nodeType="withEffect">
                                  <p:stCondLst>
                                    <p:cond delay="0"/>
                                  </p:stCondLst>
                                  <p:childTnLst>
                                    <p:set>
                                      <p:cBhvr>
                                        <p:cTn id="232" dur="1" fill="hold">
                                          <p:stCondLst>
                                            <p:cond delay="0"/>
                                          </p:stCondLst>
                                        </p:cTn>
                                        <p:tgtEl>
                                          <p:spTgt spid="69"/>
                                        </p:tgtEl>
                                        <p:attrNameLst>
                                          <p:attrName>style.visibility</p:attrName>
                                        </p:attrNameLst>
                                      </p:cBhvr>
                                      <p:to>
                                        <p:strVal val="visible"/>
                                      </p:to>
                                    </p:set>
                                    <p:animEffect transition="in" filter="wipe(down)">
                                      <p:cBhvr>
                                        <p:cTn id="233" dur="500"/>
                                        <p:tgtEl>
                                          <p:spTgt spid="69"/>
                                        </p:tgtEl>
                                      </p:cBhvr>
                                    </p:animEffect>
                                  </p:childTnLst>
                                </p:cTn>
                              </p:par>
                              <p:par>
                                <p:cTn id="234" presetID="22" presetClass="entr" presetSubtype="4"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Effect transition="in" filter="wipe(down)">
                                      <p:cBhvr>
                                        <p:cTn id="236" dur="500"/>
                                        <p:tgtEl>
                                          <p:spTgt spid="62"/>
                                        </p:tgtEl>
                                      </p:cBhvr>
                                    </p:animEffect>
                                  </p:childTnLst>
                                </p:cTn>
                              </p:par>
                              <p:par>
                                <p:cTn id="237" presetID="22" presetClass="entr" presetSubtype="4" fill="hold" nodeType="withEffect">
                                  <p:stCondLst>
                                    <p:cond delay="0"/>
                                  </p:stCondLst>
                                  <p:childTnLst>
                                    <p:set>
                                      <p:cBhvr>
                                        <p:cTn id="238" dur="1" fill="hold">
                                          <p:stCondLst>
                                            <p:cond delay="0"/>
                                          </p:stCondLst>
                                        </p:cTn>
                                        <p:tgtEl>
                                          <p:spTgt spid="65"/>
                                        </p:tgtEl>
                                        <p:attrNameLst>
                                          <p:attrName>style.visibility</p:attrName>
                                        </p:attrNameLst>
                                      </p:cBhvr>
                                      <p:to>
                                        <p:strVal val="visible"/>
                                      </p:to>
                                    </p:set>
                                    <p:animEffect transition="in" filter="wipe(down)">
                                      <p:cBhvr>
                                        <p:cTn id="23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17" grpId="0" animBg="1"/>
      <p:bldP spid="17" grpId="1" animBg="1"/>
      <p:bldP spid="18" grpId="0" animBg="1"/>
      <p:bldP spid="18" grpId="1" animBg="1"/>
      <p:bldP spid="19" grpId="0" animBg="1"/>
      <p:bldP spid="19" grpId="1" animBg="1"/>
      <p:bldP spid="4" grpId="0" animBg="1"/>
      <p:bldP spid="4"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20591-988A-4F60-9DA1-A9A522B9FB50}"/>
              </a:ext>
            </a:extLst>
          </p:cNvPr>
          <p:cNvSpPr/>
          <p:nvPr/>
        </p:nvSpPr>
        <p:spPr>
          <a:xfrm>
            <a:off x="1081119" y="266700"/>
            <a:ext cx="15595889" cy="1344599"/>
          </a:xfrm>
          <a:prstGeom prst="rect">
            <a:avLst/>
          </a:prstGeom>
        </p:spPr>
        <p:txBody>
          <a:bodyPr wrap="square">
            <a:spAutoFit/>
          </a:bodyPr>
          <a:lstStyle/>
          <a:p>
            <a:pPr algn="ctr">
              <a:lnSpc>
                <a:spcPct val="200000"/>
              </a:lnSpc>
              <a:spcBef>
                <a:spcPts val="300"/>
              </a:spcBef>
              <a:spcAft>
                <a:spcPts val="300"/>
              </a:spcAft>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tế</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2" descr="Giúp tăng hiệu ứng cho không gian gia đình với đèn thả hình nón">
            <a:extLst>
              <a:ext uri="{FF2B5EF4-FFF2-40B4-BE49-F238E27FC236}">
                <a16:creationId xmlns:a16="http://schemas.microsoft.com/office/drawing/2014/main" id="{27794FBB-FA79-4534-BAA0-01EBA404DDC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05"/>
          <a:stretch/>
        </p:blipFill>
        <p:spPr bwMode="auto">
          <a:xfrm>
            <a:off x="12039917" y="4229100"/>
            <a:ext cx="4876483" cy="4695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4D6ECB-DD84-442E-A809-59BF593E403E}"/>
              </a:ext>
            </a:extLst>
          </p:cNvPr>
          <p:cNvSpPr txBox="1"/>
          <p:nvPr/>
        </p:nvSpPr>
        <p:spPr>
          <a:xfrm>
            <a:off x="12278673" y="2305070"/>
            <a:ext cx="4398335" cy="830997"/>
          </a:xfrm>
          <a:prstGeom prst="rect">
            <a:avLst/>
          </a:prstGeom>
          <a:noFill/>
        </p:spPr>
        <p:txBody>
          <a:bodyPr wrap="square">
            <a:spAutoFit/>
          </a:bodyPr>
          <a:lstStyle/>
          <a:p>
            <a:pPr algn="ctr"/>
            <a:r>
              <a:rPr lang="vi-VN" sz="4800" dirty="0">
                <a:solidFill>
                  <a:srgbClr val="FF0000"/>
                </a:solidFill>
                <a:latin typeface="Times New Roman" panose="02020603050405020304" pitchFamily="18" charset="0"/>
                <a:cs typeface="Times New Roman" panose="02020603050405020304" pitchFamily="18" charset="0"/>
              </a:rPr>
              <a:t>Chụp đèn</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230CC67-00E9-4140-A727-91AF4A991653}"/>
              </a:ext>
            </a:extLst>
          </p:cNvPr>
          <p:cNvPicPr>
            <a:picLocks noChangeAspect="1"/>
          </p:cNvPicPr>
          <p:nvPr/>
        </p:nvPicPr>
        <p:blipFill>
          <a:blip r:embed="rId3"/>
          <a:stretch>
            <a:fillRect/>
          </a:stretch>
        </p:blipFill>
        <p:spPr>
          <a:xfrm>
            <a:off x="4800600" y="4229100"/>
            <a:ext cx="6134868" cy="4695825"/>
          </a:xfrm>
          <a:prstGeom prst="rect">
            <a:avLst/>
          </a:prstGeom>
        </p:spPr>
      </p:pic>
      <p:sp>
        <p:nvSpPr>
          <p:cNvPr id="7" name="TextBox 6">
            <a:extLst>
              <a:ext uri="{FF2B5EF4-FFF2-40B4-BE49-F238E27FC236}">
                <a16:creationId xmlns:a16="http://schemas.microsoft.com/office/drawing/2014/main" id="{2BCC66F0-A8E6-4422-87FB-236F69D9828D}"/>
              </a:ext>
            </a:extLst>
          </p:cNvPr>
          <p:cNvSpPr txBox="1"/>
          <p:nvPr/>
        </p:nvSpPr>
        <p:spPr>
          <a:xfrm>
            <a:off x="5668866" y="2302412"/>
            <a:ext cx="4398335" cy="830997"/>
          </a:xfrm>
          <a:prstGeom prst="rect">
            <a:avLst/>
          </a:prstGeom>
          <a:noFill/>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Mái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nhà</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A1BED04-45EB-43D0-9AE2-A9990DE6BD66}"/>
              </a:ext>
            </a:extLst>
          </p:cNvPr>
          <p:cNvPicPr>
            <a:picLocks noChangeAspect="1"/>
          </p:cNvPicPr>
          <p:nvPr/>
        </p:nvPicPr>
        <p:blipFill>
          <a:blip r:embed="rId4"/>
          <a:stretch>
            <a:fillRect/>
          </a:stretch>
        </p:blipFill>
        <p:spPr>
          <a:xfrm>
            <a:off x="-457200" y="3948112"/>
            <a:ext cx="5257800" cy="5257800"/>
          </a:xfrm>
          <a:prstGeom prst="rect">
            <a:avLst/>
          </a:prstGeom>
        </p:spPr>
      </p:pic>
      <p:sp>
        <p:nvSpPr>
          <p:cNvPr id="9" name="TextBox 8">
            <a:extLst>
              <a:ext uri="{FF2B5EF4-FFF2-40B4-BE49-F238E27FC236}">
                <a16:creationId xmlns:a16="http://schemas.microsoft.com/office/drawing/2014/main" id="{DCD31606-BEDC-453D-A0C8-A943748AF364}"/>
              </a:ext>
            </a:extLst>
          </p:cNvPr>
          <p:cNvSpPr txBox="1"/>
          <p:nvPr/>
        </p:nvSpPr>
        <p:spPr>
          <a:xfrm>
            <a:off x="164795" y="2302412"/>
            <a:ext cx="4398335" cy="830997"/>
          </a:xfrm>
          <a:prstGeom prst="rect">
            <a:avLst/>
          </a:prstGeom>
          <a:noFill/>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Mũ</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chú</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hề</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8BD3318-1D30-459A-9D8B-554CBF65776D}"/>
              </a:ext>
            </a:extLst>
          </p:cNvPr>
          <p:cNvSpPr/>
          <p:nvPr/>
        </p:nvSpPr>
        <p:spPr>
          <a:xfrm>
            <a:off x="838200" y="8748848"/>
            <a:ext cx="16673008" cy="1002710"/>
          </a:xfrm>
          <a:prstGeom prst="rect">
            <a:avLst/>
          </a:prstGeom>
        </p:spPr>
        <p:txBody>
          <a:bodyPr wrap="square">
            <a:spAutoFit/>
          </a:bodyPr>
          <a:lstStyle/>
          <a:p>
            <a:pPr algn="just">
              <a:lnSpc>
                <a:spcPct val="150000"/>
              </a:lnSpc>
              <a:tabLst>
                <a:tab pos="360045" algn="l"/>
                <a:tab pos="720090" algn="l"/>
              </a:tabLs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HÔM NAY CHÚNG TA CÙNG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ĐI NGHIÊN </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CỨU VỀ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HÌNH NÓN </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68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mj-lt"/>
                <a:ea typeface="Arial"/>
                <a:cs typeface="Arial"/>
                <a:sym typeface="Arial"/>
              </a:rPr>
              <a:t>CHƯƠNG </a:t>
            </a:r>
            <a:r>
              <a:rPr lang="en-US" sz="7700" b="1" dirty="0">
                <a:solidFill>
                  <a:schemeClr val="lt1"/>
                </a:solidFill>
                <a:latin typeface="+mj-lt"/>
                <a:ea typeface="Arial"/>
                <a:cs typeface="Arial"/>
                <a:sym typeface="Arial"/>
              </a:rPr>
              <a:t>10</a:t>
            </a:r>
            <a:r>
              <a:rPr lang="vi-VN" sz="7700" b="1" dirty="0">
                <a:solidFill>
                  <a:schemeClr val="lt1"/>
                </a:solidFill>
                <a:latin typeface="+mj-lt"/>
                <a:ea typeface="Arial"/>
                <a:cs typeface="Arial"/>
                <a:sym typeface="Arial"/>
              </a:rPr>
              <a:t>:</a:t>
            </a:r>
            <a:r>
              <a:rPr lang="en-US" sz="7700" b="1" dirty="0">
                <a:solidFill>
                  <a:schemeClr val="lt1"/>
                </a:solidFill>
                <a:latin typeface="+mj-lt"/>
                <a:ea typeface="Arial"/>
                <a:cs typeface="Arial"/>
                <a:sym typeface="Arial"/>
              </a:rPr>
              <a:t> CÁC HÌNH KHỐI TRONG THỰC TIỄN</a:t>
            </a:r>
            <a:endParaRPr sz="7700" dirty="0">
              <a:solidFill>
                <a:schemeClr val="lt1"/>
              </a:solidFill>
              <a:latin typeface="+mj-lt"/>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Times New Roman" panose="02020603050405020304" pitchFamily="18" charset="0"/>
                <a:ea typeface="Arial"/>
                <a:cs typeface="Times New Roman" panose="02020603050405020304" pitchFamily="18" charset="0"/>
                <a:sym typeface="Arial"/>
              </a:rPr>
              <a:t>BÀI 2: HÌNH NÓN</a:t>
            </a:r>
            <a:endParaRPr sz="7500" b="1" dirty="0">
              <a:solidFill>
                <a:srgbClr val="FFFF00"/>
              </a:solidFill>
              <a:latin typeface="Times New Roman" panose="02020603050405020304" pitchFamily="18" charset="0"/>
              <a:ea typeface="Calibri"/>
              <a:cs typeface="Times New Roman" panose="02020603050405020304" pitchFamily="18" charset="0"/>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7" y="3676124"/>
            <a:ext cx="4792384" cy="1002710"/>
          </a:xfrm>
          <a:prstGeom prst="rect">
            <a:avLst/>
          </a:prstGeom>
        </p:spPr>
        <p:txBody>
          <a:bodyPr wrap="square">
            <a:spAutoFit/>
          </a:bodyPr>
          <a:lstStyle/>
          <a:p>
            <a:pPr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HÌNH NÓN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1512511"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XUNG </a:t>
            </a:r>
            <a:r>
              <a:rPr lang="vi-VN" sz="4500" b="1" dirty="0" smtClean="0">
                <a:latin typeface="Arial" panose="020B0604020202020204" pitchFamily="34" charset="0"/>
                <a:cs typeface="Arial" panose="020B0604020202020204" pitchFamily="34" charset="0"/>
              </a:rPr>
              <a:t>QUANH</a:t>
            </a:r>
            <a:r>
              <a:rPr lang="en-US" sz="4500" b="1" dirty="0" smtClean="0">
                <a:latin typeface="Arial" panose="020B0604020202020204" pitchFamily="34" charset="0"/>
                <a:cs typeface="Arial" panose="020B0604020202020204" pitchFamily="34" charset="0"/>
              </a:rPr>
              <a:t> </a:t>
            </a:r>
            <a:r>
              <a:rPr lang="en-US" sz="4500" b="1" dirty="0">
                <a:latin typeface="Arial" panose="020B0604020202020204" pitchFamily="34" charset="0"/>
                <a:cs typeface="Arial" panose="020B0604020202020204" pitchFamily="34" charset="0"/>
              </a:rPr>
              <a:t>CỦA </a:t>
            </a:r>
            <a:r>
              <a:rPr lang="vi-VN" sz="4500" b="1" dirty="0">
                <a:latin typeface="Arial" panose="020B0604020202020204" pitchFamily="34" charset="0"/>
                <a:cs typeface="Arial" panose="020B0604020202020204" pitchFamily="34" charset="0"/>
              </a:rPr>
              <a:t>HÌNH</a:t>
            </a:r>
            <a:r>
              <a:rPr lang="en-US" sz="4500" b="1" dirty="0" smtClean="0">
                <a:latin typeface="Arial" panose="020B0604020202020204" pitchFamily="34" charset="0"/>
                <a:cs typeface="Arial" panose="020B0604020202020204" pitchFamily="34" charset="0"/>
              </a:rPr>
              <a:t> </a:t>
            </a:r>
            <a:r>
              <a:rPr lang="en-US" sz="4500" b="1" dirty="0">
                <a:latin typeface="Arial" panose="020B0604020202020204" pitchFamily="34" charset="0"/>
                <a:cs typeface="Arial" panose="020B0604020202020204" pitchFamily="34" charset="0"/>
              </a:rPr>
              <a:t>NÓN</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16" name="Rectangle 15">
            <a:extLst>
              <a:ext uri="{FF2B5EF4-FFF2-40B4-BE49-F238E27FC236}">
                <a16:creationId xmlns:a16="http://schemas.microsoft.com/office/drawing/2014/main" id="{6BD0ECFE-AF9A-403A-BE54-810B240393E0}"/>
              </a:ext>
            </a:extLst>
          </p:cNvPr>
          <p:cNvSpPr/>
          <p:nvPr/>
        </p:nvSpPr>
        <p:spPr>
          <a:xfrm>
            <a:off x="5492619" y="8737091"/>
            <a:ext cx="7248523"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CỦA HÌNH NÓN</a:t>
            </a:r>
          </a:p>
        </p:txBody>
      </p:sp>
      <p:grpSp>
        <p:nvGrpSpPr>
          <p:cNvPr id="17" name="Group 16">
            <a:extLst>
              <a:ext uri="{FF2B5EF4-FFF2-40B4-BE49-F238E27FC236}">
                <a16:creationId xmlns:a16="http://schemas.microsoft.com/office/drawing/2014/main" id="{69F1C13B-253E-4339-BF32-454163E540BA}"/>
              </a:ext>
            </a:extLst>
          </p:cNvPr>
          <p:cNvGrpSpPr/>
          <p:nvPr/>
        </p:nvGrpSpPr>
        <p:grpSpPr>
          <a:xfrm>
            <a:off x="4066186" y="8455738"/>
            <a:ext cx="1236936" cy="1155973"/>
            <a:chOff x="2315060" y="3149849"/>
            <a:chExt cx="1236936" cy="1155973"/>
          </a:xfrm>
        </p:grpSpPr>
        <p:pic>
          <p:nvPicPr>
            <p:cNvPr id="18" name="Picture 2">
              <a:extLst>
                <a:ext uri="{FF2B5EF4-FFF2-40B4-BE49-F238E27FC236}">
                  <a16:creationId xmlns:a16="http://schemas.microsoft.com/office/drawing/2014/main" id="{E8460DB2-265E-4010-A577-6F0553CD77A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9" name="TextBox 15">
              <a:extLst>
                <a:ext uri="{FF2B5EF4-FFF2-40B4-BE49-F238E27FC236}">
                  <a16:creationId xmlns:a16="http://schemas.microsoft.com/office/drawing/2014/main" id="{ADA6886D-4BF9-4FEE-9995-35FFA008786C}"/>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178953" y="3390900"/>
              <a:ext cx="4690708" cy="120981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HÌNH NÓN </a:t>
              </a:r>
              <a:endParaRPr kumimoji="0" lang="en-US" sz="55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5182</TotalTime>
  <Words>2264</Words>
  <PresentationFormat>Custom</PresentationFormat>
  <Paragraphs>285</Paragraphs>
  <Slides>49</Slides>
  <Notes>9</Notes>
  <HiddenSlides>0</HiddenSlides>
  <MMClips>4</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4" baseType="lpstr">
      <vt:lpstr>Calibri</vt:lpstr>
      <vt:lpstr>Euclid Extra</vt:lpstr>
      <vt:lpstr>Wingdings</vt:lpstr>
      <vt:lpstr>思源黑体 Normal</vt:lpstr>
      <vt:lpstr>Cambria Math</vt:lpstr>
      <vt:lpstr>思源黑体 Heavy</vt:lpstr>
      <vt:lpstr>Times New Roman</vt:lpstr>
      <vt:lpstr>MV Boli</vt:lpstr>
      <vt:lpstr>Arial</vt:lpstr>
      <vt:lpstr>宋体</vt:lpstr>
      <vt:lpstr>Times New Roman (Headings)</vt:lpstr>
      <vt:lpstr>Office Theme</vt:lpstr>
      <vt:lpstr>2_Thiết kế Tùy chỉnh</vt:lpstr>
      <vt:lpstr>4_Thiết kế Tùy chỉnh</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2024-07-30T20:12:35Z</dcterms:modified>
  <dc:identifier>DAFWAZhnXwQ</dc:identifier>
</cp:coreProperties>
</file>