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385" r:id="rId3"/>
    <p:sldId id="257" r:id="rId4"/>
    <p:sldId id="259" r:id="rId5"/>
    <p:sldId id="384" r:id="rId6"/>
    <p:sldId id="258" r:id="rId7"/>
    <p:sldId id="293" r:id="rId8"/>
    <p:sldId id="268" r:id="rId9"/>
    <p:sldId id="270" r:id="rId10"/>
    <p:sldId id="387" r:id="rId11"/>
    <p:sldId id="388" r:id="rId12"/>
    <p:sldId id="267" r:id="rId13"/>
    <p:sldId id="389" r:id="rId14"/>
    <p:sldId id="390" r:id="rId15"/>
    <p:sldId id="391" r:id="rId16"/>
    <p:sldId id="265" r:id="rId17"/>
    <p:sldId id="326" r:id="rId18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SimSun" pitchFamily="2" charset="-12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41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49.emf"/><Relationship Id="rId1" Type="http://schemas.openxmlformats.org/officeDocument/2006/relationships/image" Target="../media/image74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56.wmf"/><Relationship Id="rId7" Type="http://schemas.openxmlformats.org/officeDocument/2006/relationships/image" Target="../media/image81.emf"/><Relationship Id="rId2" Type="http://schemas.openxmlformats.org/officeDocument/2006/relationships/image" Target="../media/image79.wmf"/><Relationship Id="rId1" Type="http://schemas.openxmlformats.org/officeDocument/2006/relationships/image" Target="../media/image54.emf"/><Relationship Id="rId6" Type="http://schemas.openxmlformats.org/officeDocument/2006/relationships/image" Target="../media/image80.wmf"/><Relationship Id="rId11" Type="http://schemas.openxmlformats.org/officeDocument/2006/relationships/image" Target="../media/image82.emf"/><Relationship Id="rId5" Type="http://schemas.openxmlformats.org/officeDocument/2006/relationships/image" Target="../media/image58.emf"/><Relationship Id="rId10" Type="http://schemas.openxmlformats.org/officeDocument/2006/relationships/image" Target="../media/image78.wmf"/><Relationship Id="rId4" Type="http://schemas.openxmlformats.org/officeDocument/2006/relationships/image" Target="../media/image57.emf"/><Relationship Id="rId9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19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35.e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e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2.wmf"/><Relationship Id="rId7" Type="http://schemas.openxmlformats.org/officeDocument/2006/relationships/image" Target="../media/image55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4.emf"/><Relationship Id="rId11" Type="http://schemas.openxmlformats.org/officeDocument/2006/relationships/image" Target="../media/image59.wmf"/><Relationship Id="rId5" Type="http://schemas.openxmlformats.org/officeDocument/2006/relationships/image" Target="../media/image48.wmf"/><Relationship Id="rId10" Type="http://schemas.openxmlformats.org/officeDocument/2006/relationships/image" Target="../media/image58.emf"/><Relationship Id="rId4" Type="http://schemas.openxmlformats.org/officeDocument/2006/relationships/image" Target="../media/image53.wmf"/><Relationship Id="rId9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2BE79E4-A705-4576-9C47-DEF5C6A81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3482D4D-9D83-48E4-9356-D734B57766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CB39899-BEBB-461E-B7DF-5C3595DE40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C229C-74CC-43C4-BA13-C83754EE1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4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1.wmf"/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0.wmf"/><Relationship Id="rId5" Type="http://schemas.openxmlformats.org/officeDocument/2006/relationships/image" Target="../media/image36.png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47.png"/><Relationship Id="rId9" Type="http://schemas.openxmlformats.org/officeDocument/2006/relationships/image" Target="../media/image49.emf"/><Relationship Id="rId14" Type="http://schemas.openxmlformats.org/officeDocument/2006/relationships/oleObject" Target="../embeddings/oleObject3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40.bin"/><Relationship Id="rId26" Type="http://schemas.openxmlformats.org/officeDocument/2006/relationships/oleObject" Target="../embeddings/oleObject44.bin"/><Relationship Id="rId3" Type="http://schemas.openxmlformats.org/officeDocument/2006/relationships/image" Target="../media/image46.png"/><Relationship Id="rId21" Type="http://schemas.openxmlformats.org/officeDocument/2006/relationships/image" Target="../media/image56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54.emf"/><Relationship Id="rId25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9.bin"/><Relationship Id="rId20" Type="http://schemas.openxmlformats.org/officeDocument/2006/relationships/oleObject" Target="../embeddings/oleObject41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52.wmf"/><Relationship Id="rId24" Type="http://schemas.openxmlformats.org/officeDocument/2006/relationships/oleObject" Target="../embeddings/oleObject43.bin"/><Relationship Id="rId5" Type="http://schemas.openxmlformats.org/officeDocument/2006/relationships/image" Target="../media/image36.png"/><Relationship Id="rId15" Type="http://schemas.openxmlformats.org/officeDocument/2006/relationships/image" Target="../media/image48.wmf"/><Relationship Id="rId23" Type="http://schemas.openxmlformats.org/officeDocument/2006/relationships/image" Target="../media/image57.emf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55.wmf"/><Relationship Id="rId4" Type="http://schemas.openxmlformats.org/officeDocument/2006/relationships/image" Target="../media/image47.png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8.bin"/><Relationship Id="rId22" Type="http://schemas.openxmlformats.org/officeDocument/2006/relationships/oleObject" Target="../embeddings/oleObject42.bin"/><Relationship Id="rId27" Type="http://schemas.openxmlformats.org/officeDocument/2006/relationships/image" Target="../media/image5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68.wmf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46.png"/><Relationship Id="rId21" Type="http://schemas.openxmlformats.org/officeDocument/2006/relationships/image" Target="../media/image72.wmf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7.wmf"/><Relationship Id="rId5" Type="http://schemas.openxmlformats.org/officeDocument/2006/relationships/image" Target="../media/image36.png"/><Relationship Id="rId15" Type="http://schemas.openxmlformats.org/officeDocument/2006/relationships/image" Target="../media/image69.wmf"/><Relationship Id="rId23" Type="http://schemas.openxmlformats.org/officeDocument/2006/relationships/image" Target="../media/image73.w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71.wmf"/><Relationship Id="rId4" Type="http://schemas.openxmlformats.org/officeDocument/2006/relationships/image" Target="../media/image47.png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76.wmf"/><Relationship Id="rId3" Type="http://schemas.openxmlformats.org/officeDocument/2006/relationships/image" Target="../media/image46.png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75.wmf"/><Relationship Id="rId5" Type="http://schemas.openxmlformats.org/officeDocument/2006/relationships/image" Target="../media/image36.png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47.png"/><Relationship Id="rId9" Type="http://schemas.openxmlformats.org/officeDocument/2006/relationships/image" Target="../media/image49.emf"/><Relationship Id="rId14" Type="http://schemas.openxmlformats.org/officeDocument/2006/relationships/oleObject" Target="../embeddings/oleObject5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66.bin"/><Relationship Id="rId26" Type="http://schemas.openxmlformats.org/officeDocument/2006/relationships/oleObject" Target="../embeddings/oleObject70.bin"/><Relationship Id="rId3" Type="http://schemas.openxmlformats.org/officeDocument/2006/relationships/image" Target="../media/image46.png"/><Relationship Id="rId21" Type="http://schemas.openxmlformats.org/officeDocument/2006/relationships/image" Target="../media/image75.wmf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80.wmf"/><Relationship Id="rId25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56.wmf"/><Relationship Id="rId24" Type="http://schemas.openxmlformats.org/officeDocument/2006/relationships/oleObject" Target="../embeddings/oleObject69.bin"/><Relationship Id="rId5" Type="http://schemas.openxmlformats.org/officeDocument/2006/relationships/image" Target="../media/image36.png"/><Relationship Id="rId15" Type="http://schemas.openxmlformats.org/officeDocument/2006/relationships/image" Target="../media/image58.emf"/><Relationship Id="rId23" Type="http://schemas.openxmlformats.org/officeDocument/2006/relationships/image" Target="../media/image76.wmf"/><Relationship Id="rId10" Type="http://schemas.openxmlformats.org/officeDocument/2006/relationships/oleObject" Target="../embeddings/oleObject62.bin"/><Relationship Id="rId19" Type="http://schemas.openxmlformats.org/officeDocument/2006/relationships/image" Target="../media/image81.emf"/><Relationship Id="rId4" Type="http://schemas.openxmlformats.org/officeDocument/2006/relationships/image" Target="../media/image47.png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64.bin"/><Relationship Id="rId22" Type="http://schemas.openxmlformats.org/officeDocument/2006/relationships/oleObject" Target="../embeddings/oleObject68.bin"/><Relationship Id="rId27" Type="http://schemas.openxmlformats.org/officeDocument/2006/relationships/image" Target="../media/image8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image" Target="../media/image7.wmf"/><Relationship Id="rId5" Type="http://schemas.openxmlformats.org/officeDocument/2006/relationships/image" Target="../media/image9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8.svg"/><Relationship Id="rId9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22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10" Type="http://schemas.openxmlformats.org/officeDocument/2006/relationships/image" Target="../media/image19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1.wmf"/><Relationship Id="rId26" Type="http://schemas.openxmlformats.org/officeDocument/2006/relationships/oleObject" Target="../embeddings/oleObject19.bin"/><Relationship Id="rId3" Type="http://schemas.openxmlformats.org/officeDocument/2006/relationships/oleObject" Target="../embeddings/oleObject8.bin"/><Relationship Id="rId21" Type="http://schemas.openxmlformats.org/officeDocument/2006/relationships/image" Target="../media/image36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5.bin"/><Relationship Id="rId25" Type="http://schemas.openxmlformats.org/officeDocument/2006/relationships/image" Target="../media/image34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29" Type="http://schemas.openxmlformats.org/officeDocument/2006/relationships/image" Target="../media/image1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2.bin"/><Relationship Id="rId24" Type="http://schemas.openxmlformats.org/officeDocument/2006/relationships/oleObject" Target="../embeddings/oleObject18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image" Target="../media/image33.wmf"/><Relationship Id="rId28" Type="http://schemas.openxmlformats.org/officeDocument/2006/relationships/oleObject" Target="../embeddings/oleObject20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9.wmf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9.png"/><Relationship Id="rId10" Type="http://schemas.openxmlformats.org/officeDocument/2006/relationships/image" Target="../media/image37.wmf"/><Relationship Id="rId4" Type="http://schemas.openxmlformats.org/officeDocument/2006/relationships/image" Target="../media/image8.svg"/><Relationship Id="rId9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44.wmf"/><Relationship Id="rId3" Type="http://schemas.openxmlformats.org/officeDocument/2006/relationships/image" Target="../media/image46.png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3.wmf"/><Relationship Id="rId5" Type="http://schemas.openxmlformats.org/officeDocument/2006/relationships/image" Target="../media/image36.png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47.png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Gv: Tô</a:t>
            </a:r>
            <a:r>
              <a:rPr lang="en-US" sz="7000" b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Thị Bích Kiều</a:t>
            </a:r>
            <a:endParaRPr lang="en-US" sz="7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25296" y="179135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562100"/>
            <a:ext cx="15511530" cy="2278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             là hai nghiệm của ph</a:t>
            </a:r>
            <a:r>
              <a:rPr lang="vi-VN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giải ph</a:t>
            </a:r>
            <a:r>
              <a:rPr lang="vi-VN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trình, hãy tính giá trị của biểu thức:</a:t>
            </a:r>
            <a:endParaRPr lang="en-US" sz="4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425295" y="4188911"/>
            <a:ext cx="2351174" cy="1289304"/>
            <a:chOff x="7684508" y="-696460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77907" y="-69646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684508" y="-53397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4FAE01D-FE8E-B0AE-6424-9C0DFE975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85550"/>
              </p:ext>
            </p:extLst>
          </p:nvPr>
        </p:nvGraphicFramePr>
        <p:xfrm>
          <a:off x="12888913" y="1817688"/>
          <a:ext cx="35194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1015920" imgH="203040" progId="Equation.DSMT4">
                  <p:embed/>
                </p:oleObj>
              </mc:Choice>
              <mc:Fallback>
                <p:oleObj name="Equation" r:id="rId6" imgW="101592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94FAE01D-FE8E-B0AE-6424-9C0DFE975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88913" y="1817688"/>
                        <a:ext cx="3519487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2820090-6B3B-FEB4-DBA0-1E8615A012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484147"/>
              </p:ext>
            </p:extLst>
          </p:nvPr>
        </p:nvGraphicFramePr>
        <p:xfrm>
          <a:off x="2438400" y="1714571"/>
          <a:ext cx="1676400" cy="94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8" imgW="1905345" imgH="1073495" progId="Equation.DSMT4">
                  <p:embed/>
                </p:oleObj>
              </mc:Choice>
              <mc:Fallback>
                <p:oleObj name="Equation" r:id="rId8" imgW="1905345" imgH="10734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38400" y="1714571"/>
                        <a:ext cx="1676400" cy="944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B6BE06D-8CC4-6966-CFA2-68F05E3F22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461611"/>
              </p:ext>
            </p:extLst>
          </p:nvPr>
        </p:nvGraphicFramePr>
        <p:xfrm>
          <a:off x="5486400" y="4182981"/>
          <a:ext cx="2502067" cy="1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0" imgW="711000" imgH="431640" progId="Equation.DSMT4">
                  <p:embed/>
                </p:oleObj>
              </mc:Choice>
              <mc:Fallback>
                <p:oleObj name="Equation" r:id="rId10" imgW="711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86400" y="4182981"/>
                        <a:ext cx="2502067" cy="1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CB70927-8E7A-6C2F-2754-3B5AD4036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898734"/>
              </p:ext>
            </p:extLst>
          </p:nvPr>
        </p:nvGraphicFramePr>
        <p:xfrm>
          <a:off x="10166351" y="4574768"/>
          <a:ext cx="2330449" cy="86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2" imgW="647640" imgH="241200" progId="Equation.DSMT4">
                  <p:embed/>
                </p:oleObj>
              </mc:Choice>
              <mc:Fallback>
                <p:oleObj name="Equation" r:id="rId12" imgW="6476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66351" y="4574768"/>
                        <a:ext cx="2330449" cy="86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FDB8A312-D1D3-7D07-D941-C1F6417CC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519466"/>
              </p:ext>
            </p:extLst>
          </p:nvPr>
        </p:nvGraphicFramePr>
        <p:xfrm>
          <a:off x="3276600" y="6044786"/>
          <a:ext cx="5291593" cy="86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4" imgW="1701720" imgH="279360" progId="Equation.DSMT4">
                  <p:embed/>
                </p:oleObj>
              </mc:Choice>
              <mc:Fallback>
                <p:oleObj name="Equation" r:id="rId14" imgW="1701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76600" y="6044786"/>
                        <a:ext cx="5291593" cy="86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A75BAB-76E8-605C-B989-885C814EDF26}"/>
              </a:ext>
            </a:extLst>
          </p:cNvPr>
          <p:cNvSpPr txBox="1"/>
          <p:nvPr/>
        </p:nvSpPr>
        <p:spPr>
          <a:xfrm>
            <a:off x="1570499" y="5724011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                                      nên nó có hai nghiệm phân biệt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F52252-02CE-565C-AB2E-FE3C0B2F175F}"/>
              </a:ext>
            </a:extLst>
          </p:cNvPr>
          <p:cNvSpPr txBox="1"/>
          <p:nvPr/>
        </p:nvSpPr>
        <p:spPr>
          <a:xfrm>
            <a:off x="1647991" y="6915847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có: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B7BA16B-33A0-2558-93EA-0749130DC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4369"/>
              </p:ext>
            </p:extLst>
          </p:nvPr>
        </p:nvGraphicFramePr>
        <p:xfrm>
          <a:off x="4085095" y="7991842"/>
          <a:ext cx="805021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6" imgW="2057400" imgH="393480" progId="Equation.DSMT4">
                  <p:embed/>
                </p:oleObj>
              </mc:Choice>
              <mc:Fallback>
                <p:oleObj name="Equation" r:id="rId16" imgW="2057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85095" y="7991842"/>
                        <a:ext cx="8050213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84932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25296" y="179135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3286932" y="1267907"/>
            <a:ext cx="2351174" cy="1289304"/>
            <a:chOff x="7684508" y="-696460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77907" y="-69646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684508" y="-53397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B6BE06D-8CC4-6966-CFA2-68F05E3F22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178040"/>
              </p:ext>
            </p:extLst>
          </p:nvPr>
        </p:nvGraphicFramePr>
        <p:xfrm>
          <a:off x="8348037" y="1261977"/>
          <a:ext cx="2502067" cy="1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6" imgW="711000" imgH="431640" progId="Equation.DSMT4">
                  <p:embed/>
                </p:oleObj>
              </mc:Choice>
              <mc:Fallback>
                <p:oleObj name="Equation" r:id="rId6" imgW="711000" imgH="4316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5B6BE06D-8CC4-6966-CFA2-68F05E3F22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8037" y="1261977"/>
                        <a:ext cx="2502067" cy="1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CB70927-8E7A-6C2F-2754-3B5AD4036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344315"/>
              </p:ext>
            </p:extLst>
          </p:nvPr>
        </p:nvGraphicFramePr>
        <p:xfrm>
          <a:off x="13027988" y="1653764"/>
          <a:ext cx="2330449" cy="86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647640" imgH="241200" progId="Equation.DSMT4">
                  <p:embed/>
                </p:oleObj>
              </mc:Choice>
              <mc:Fallback>
                <p:oleObj name="Equation" r:id="rId8" imgW="647640" imgH="241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0CB70927-8E7A-6C2F-2754-3B5AD4036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027988" y="1653764"/>
                        <a:ext cx="2330449" cy="86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FDB8A312-D1D3-7D07-D941-C1F6417CC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969809"/>
              </p:ext>
            </p:extLst>
          </p:nvPr>
        </p:nvGraphicFramePr>
        <p:xfrm>
          <a:off x="3852407" y="2853068"/>
          <a:ext cx="5291593" cy="86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0" imgW="1701720" imgH="279360" progId="Equation.DSMT4">
                  <p:embed/>
                </p:oleObj>
              </mc:Choice>
              <mc:Fallback>
                <p:oleObj name="Equation" r:id="rId10" imgW="1701720" imgH="2793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FDB8A312-D1D3-7D07-D941-C1F6417CC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52407" y="2853068"/>
                        <a:ext cx="5291593" cy="86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A75BAB-76E8-605C-B989-885C814EDF26}"/>
              </a:ext>
            </a:extLst>
          </p:cNvPr>
          <p:cNvSpPr txBox="1"/>
          <p:nvPr/>
        </p:nvSpPr>
        <p:spPr>
          <a:xfrm>
            <a:off x="2227879" y="2594938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                                      nên nó có hai nghiệm phân biệt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F52252-02CE-565C-AB2E-FE3C0B2F175F}"/>
              </a:ext>
            </a:extLst>
          </p:cNvPr>
          <p:cNvSpPr txBox="1"/>
          <p:nvPr/>
        </p:nvSpPr>
        <p:spPr>
          <a:xfrm>
            <a:off x="1964101" y="3585815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có: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B7BA16B-33A0-2558-93EA-0749130DC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319920"/>
              </p:ext>
            </p:extLst>
          </p:nvPr>
        </p:nvGraphicFramePr>
        <p:xfrm>
          <a:off x="8599487" y="3436830"/>
          <a:ext cx="805021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2" imgW="2057400" imgH="393480" progId="Equation.DSMT4">
                  <p:embed/>
                </p:oleObj>
              </mc:Choice>
              <mc:Fallback>
                <p:oleObj name="Equation" r:id="rId12" imgW="20574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CB7BA16B-33A0-2558-93EA-0749130DC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99487" y="3436830"/>
                        <a:ext cx="8050213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4DC9E3-7CB1-9BC3-8ADB-F12E2099E576}"/>
              </a:ext>
            </a:extLst>
          </p:cNvPr>
          <p:cNvSpPr txBox="1"/>
          <p:nvPr/>
        </p:nvSpPr>
        <p:spPr>
          <a:xfrm>
            <a:off x="2930855" y="142503"/>
            <a:ext cx="1295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               là hai nghiệm của ph</a:t>
            </a:r>
            <a:r>
              <a:rPr lang="vi-VN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15C4A034-F0DE-D124-FA5E-EF0759807E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488131"/>
              </p:ext>
            </p:extLst>
          </p:nvPr>
        </p:nvGraphicFramePr>
        <p:xfrm>
          <a:off x="12983556" y="291253"/>
          <a:ext cx="35194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4" imgW="1015920" imgH="203040" progId="Equation.DSMT4">
                  <p:embed/>
                </p:oleObj>
              </mc:Choice>
              <mc:Fallback>
                <p:oleObj name="Equation" r:id="rId14" imgW="101592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94FAE01D-FE8E-B0AE-6424-9C0DFE975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983556" y="291253"/>
                        <a:ext cx="3519487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AFBA259B-36E0-4EAD-3560-A73BDBFCC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482355"/>
              </p:ext>
            </p:extLst>
          </p:nvPr>
        </p:nvGraphicFramePr>
        <p:xfrm>
          <a:off x="3961706" y="241378"/>
          <a:ext cx="16764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6" imgW="1676499" imgH="946245" progId="Equation.DSMT4">
                  <p:embed/>
                </p:oleObj>
              </mc:Choice>
              <mc:Fallback>
                <p:oleObj name="Equation" r:id="rId16" imgW="1676499" imgH="9462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61706" y="241378"/>
                        <a:ext cx="167640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4EC3A3E0-65BF-E9F9-66DD-79B2D5FB6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897780"/>
              </p:ext>
            </p:extLst>
          </p:nvPr>
        </p:nvGraphicFramePr>
        <p:xfrm>
          <a:off x="1589720" y="5200420"/>
          <a:ext cx="5170284" cy="1471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8" imgW="1562040" imgH="444240" progId="Equation.DSMT4">
                  <p:embed/>
                </p:oleObj>
              </mc:Choice>
              <mc:Fallback>
                <p:oleObj name="Equation" r:id="rId18" imgW="15620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720" y="5200420"/>
                        <a:ext cx="5170284" cy="1471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6D1D9B33-26DA-9533-ED33-8CA9CCE3ED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336766"/>
              </p:ext>
            </p:extLst>
          </p:nvPr>
        </p:nvGraphicFramePr>
        <p:xfrm>
          <a:off x="3852407" y="6826562"/>
          <a:ext cx="649922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20" imgW="1803240" imgH="279360" progId="Equation.DSMT4">
                  <p:embed/>
                </p:oleObj>
              </mc:Choice>
              <mc:Fallback>
                <p:oleObj name="Equation" r:id="rId20" imgW="1803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52407" y="6826562"/>
                        <a:ext cx="6499225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57E493D0-E302-9F37-0C1D-F47994594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081451"/>
              </p:ext>
            </p:extLst>
          </p:nvPr>
        </p:nvGraphicFramePr>
        <p:xfrm>
          <a:off x="9039225" y="501650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22" imgW="208724" imgH="251724" progId="Equation.DSMT4">
                  <p:embed/>
                </p:oleObj>
              </mc:Choice>
              <mc:Fallback>
                <p:oleObj name="Equation" r:id="rId22" imgW="208724" imgH="2517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039225" y="5016500"/>
                        <a:ext cx="207963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E86BDB1A-769F-6B7F-50B0-8166D19D9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720648"/>
              </p:ext>
            </p:extLst>
          </p:nvPr>
        </p:nvGraphicFramePr>
        <p:xfrm>
          <a:off x="9039225" y="501650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24" imgW="208724" imgH="251724" progId="Equation.DSMT4">
                  <p:embed/>
                </p:oleObj>
              </mc:Choice>
              <mc:Fallback>
                <p:oleObj name="Equation" r:id="rId24" imgW="208724" imgH="2517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039225" y="5016500"/>
                        <a:ext cx="207963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484FBB4-C97A-89E9-EF71-D541C9B5417D}"/>
              </a:ext>
            </a:extLst>
          </p:cNvPr>
          <p:cNvSpPr txBox="1"/>
          <p:nvPr/>
        </p:nvSpPr>
        <p:spPr>
          <a:xfrm>
            <a:off x="1377123" y="6787170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Ta có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137631-DF89-1F09-4828-F3DF52742CF4}"/>
              </a:ext>
            </a:extLst>
          </p:cNvPr>
          <p:cNvSpPr txBox="1"/>
          <p:nvPr/>
        </p:nvSpPr>
        <p:spPr>
          <a:xfrm>
            <a:off x="1537790" y="7874916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 ra 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DFDD2151-35B8-BCBB-1ECB-BC295CC3DA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193750"/>
              </p:ext>
            </p:extLst>
          </p:nvPr>
        </p:nvGraphicFramePr>
        <p:xfrm>
          <a:off x="3505200" y="8117244"/>
          <a:ext cx="8890012" cy="90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26" imgW="2755800" imgH="279360" progId="Equation.DSMT4">
                  <p:embed/>
                </p:oleObj>
              </mc:Choice>
              <mc:Fallback>
                <p:oleObj name="Equation" r:id="rId26" imgW="2755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505200" y="8117244"/>
                        <a:ext cx="8890012" cy="901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66920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1">
            <a:extLst>
              <a:ext uri="{FF2B5EF4-FFF2-40B4-BE49-F238E27FC236}">
                <a16:creationId xmlns:a16="http://schemas.microsoft.com/office/drawing/2014/main" xmlns="" id="{8EE1DA49-6E46-1F83-DE78-395F5640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8288003" cy="10287002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E7C53238-9222-2BBF-4363-86C06670B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1443941"/>
            <a:ext cx="7876554" cy="7791450"/>
          </a:xfrm>
          <a:prstGeom prst="rect">
            <a:avLst/>
          </a:prstGeom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xmlns="" id="{A3A2CAAB-C14E-3D17-CF50-CD9BA7FFDBA1}"/>
              </a:ext>
            </a:extLst>
          </p:cNvPr>
          <p:cNvGrpSpPr/>
          <p:nvPr/>
        </p:nvGrpSpPr>
        <p:grpSpPr>
          <a:xfrm>
            <a:off x="787583" y="7824464"/>
            <a:ext cx="1521618" cy="621506"/>
            <a:chOff x="2843213" y="5216309"/>
            <a:chExt cx="1014412" cy="414337"/>
          </a:xfrm>
        </p:grpSpPr>
        <p:sp>
          <p:nvSpPr>
            <p:cNvPr id="21" name="圆角矩形 14">
              <a:extLst>
                <a:ext uri="{FF2B5EF4-FFF2-40B4-BE49-F238E27FC236}">
                  <a16:creationId xmlns:a16="http://schemas.microsoft.com/office/drawing/2014/main" xmlns="" id="{4541FDBD-BAD8-FA81-069C-662385DBAB0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3F3F3F">
                  <a:lumMod val="85000"/>
                  <a:lumOff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2700" kern="0">
                <a:solidFill>
                  <a:prstClr val="white"/>
                </a:solidFill>
                <a:latin typeface="A3.OpenSans-San"/>
              </a:endParaRPr>
            </a:p>
          </p:txBody>
        </p:sp>
        <p:sp>
          <p:nvSpPr>
            <p:cNvPr id="22" name="圆角矩形 15">
              <a:extLst>
                <a:ext uri="{FF2B5EF4-FFF2-40B4-BE49-F238E27FC236}">
                  <a16:creationId xmlns:a16="http://schemas.microsoft.com/office/drawing/2014/main" xmlns="" id="{9ECD9336-D931-164B-0A87-6B26264D07A9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63500" cap="flat" cmpd="sng" algn="ctr">
              <a:solidFill>
                <a:srgbClr val="3F3F3F">
                  <a:lumMod val="85000"/>
                  <a:lumOff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2700" kern="0">
                <a:solidFill>
                  <a:prstClr val="white"/>
                </a:solidFill>
                <a:latin typeface="A3.OpenSans-San"/>
              </a:endParaRPr>
            </a:p>
          </p:txBody>
        </p:sp>
      </p:grpSp>
      <p:sp>
        <p:nvSpPr>
          <p:cNvPr id="23" name="圆角矩形 16">
            <a:extLst>
              <a:ext uri="{FF2B5EF4-FFF2-40B4-BE49-F238E27FC236}">
                <a16:creationId xmlns:a16="http://schemas.microsoft.com/office/drawing/2014/main" xmlns="" id="{53F8BDFF-D231-3D64-880D-B00588405D27}"/>
              </a:ext>
            </a:extLst>
          </p:cNvPr>
          <p:cNvSpPr/>
          <p:nvPr/>
        </p:nvSpPr>
        <p:spPr>
          <a:xfrm>
            <a:off x="2619318" y="8156649"/>
            <a:ext cx="792957" cy="270000"/>
          </a:xfrm>
          <a:prstGeom prst="roundRect">
            <a:avLst/>
          </a:prstGeom>
          <a:solidFill>
            <a:srgbClr val="FFE799"/>
          </a:solidFill>
          <a:ln w="63500" cap="flat" cmpd="sng" algn="ctr">
            <a:solidFill>
              <a:srgbClr val="3F3F3F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kumimoji="1" lang="zh-CN" altLang="en-US" sz="2700" kern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4" name="Text 18">
            <a:extLst>
              <a:ext uri="{FF2B5EF4-FFF2-40B4-BE49-F238E27FC236}">
                <a16:creationId xmlns:a16="http://schemas.microsoft.com/office/drawing/2014/main" xmlns="" id="{4C46343D-0670-CCA7-8664-7ECD38C29B64}"/>
              </a:ext>
            </a:extLst>
          </p:cNvPr>
          <p:cNvSpPr txBox="1"/>
          <p:nvPr/>
        </p:nvSpPr>
        <p:spPr>
          <a:xfrm>
            <a:off x="8057894" y="3877832"/>
            <a:ext cx="9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>
              <a:defRPr/>
            </a:pPr>
            <a:r>
              <a:rPr kumimoji="1" lang="en-US" altLang="zh-CN" sz="10800" b="1" dirty="0">
                <a:ln w="19050" cap="sq">
                  <a:solidFill>
                    <a:srgbClr val="FC6E51"/>
                  </a:solidFill>
                </a:ln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32000">
                      <a:srgbClr val="4FC1E9">
                        <a:lumMod val="20000"/>
                        <a:lumOff val="80000"/>
                      </a:srgbClr>
                    </a:gs>
                    <a:gs pos="76000">
                      <a:srgbClr val="FF0000"/>
                    </a:gs>
                    <a:gs pos="43000">
                      <a:srgbClr val="FFFF00"/>
                    </a:gs>
                    <a:gs pos="5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10800" b="1" dirty="0">
              <a:ln w="19050" cap="sq">
                <a:solidFill>
                  <a:srgbClr val="FC6E51"/>
                </a:solidFill>
              </a:ln>
              <a:gradFill>
                <a:gsLst>
                  <a:gs pos="67000">
                    <a:srgbClr val="48CFAD">
                      <a:lumMod val="60000"/>
                      <a:lumOff val="40000"/>
                    </a:srgbClr>
                  </a:gs>
                  <a:gs pos="32000">
                    <a:srgbClr val="4FC1E9">
                      <a:lumMod val="20000"/>
                      <a:lumOff val="80000"/>
                    </a:srgbClr>
                  </a:gs>
                  <a:gs pos="76000">
                    <a:srgbClr val="FF0000"/>
                  </a:gs>
                  <a:gs pos="43000">
                    <a:srgbClr val="FFFF00"/>
                  </a:gs>
                  <a:gs pos="58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1">
            <a:extLst>
              <a:ext uri="{FF2B5EF4-FFF2-40B4-BE49-F238E27FC236}">
                <a16:creationId xmlns:a16="http://schemas.microsoft.com/office/drawing/2014/main" xmlns="" id="{4C283C9E-C2BA-B0ED-54C8-9E16DF6765CE}"/>
              </a:ext>
            </a:extLst>
          </p:cNvPr>
          <p:cNvSpPr/>
          <p:nvPr/>
        </p:nvSpPr>
        <p:spPr>
          <a:xfrm>
            <a:off x="17784544" y="3475085"/>
            <a:ext cx="665150" cy="3729162"/>
          </a:xfrm>
          <a:prstGeom prst="rect">
            <a:avLst/>
          </a:prstGeom>
          <a:solidFill>
            <a:srgbClr val="FCA1B7"/>
          </a:solidFill>
          <a:ln w="63500" cap="flat" cmpd="sng" algn="ctr">
            <a:solidFill>
              <a:srgbClr val="3F3F3F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kumimoji="1" lang="zh-CN" altLang="en-US" sz="27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6" name="椭圆 24">
            <a:extLst>
              <a:ext uri="{FF2B5EF4-FFF2-40B4-BE49-F238E27FC236}">
                <a16:creationId xmlns:a16="http://schemas.microsoft.com/office/drawing/2014/main" xmlns="" id="{32F80571-7C41-5412-7157-95218D458189}"/>
              </a:ext>
            </a:extLst>
          </p:cNvPr>
          <p:cNvSpPr/>
          <p:nvPr/>
        </p:nvSpPr>
        <p:spPr>
          <a:xfrm>
            <a:off x="7934570" y="850154"/>
            <a:ext cx="625763" cy="625763"/>
          </a:xfrm>
          <a:prstGeom prst="ellipse">
            <a:avLst/>
          </a:prstGeom>
          <a:solidFill>
            <a:srgbClr val="FCA1B7"/>
          </a:solidFill>
          <a:ln w="63500" cap="flat" cmpd="sng" algn="ctr">
            <a:solidFill>
              <a:srgbClr val="3F3F3F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kumimoji="1" lang="zh-CN" altLang="en-US" sz="2700" kern="0">
              <a:solidFill>
                <a:prstClr val="white"/>
              </a:solidFill>
              <a:latin typeface="A3.OpenSans-Sa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6F3E816-8553-14C0-3E2F-5D395CBD1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5" y="3016187"/>
            <a:ext cx="3123461" cy="3123461"/>
          </a:xfrm>
          <a:prstGeom prst="rect">
            <a:avLst/>
          </a:prstGeom>
        </p:spPr>
      </p:pic>
      <p:pic>
        <p:nvPicPr>
          <p:cNvPr id="29" name="图片 22">
            <a:extLst>
              <a:ext uri="{FF2B5EF4-FFF2-40B4-BE49-F238E27FC236}">
                <a16:creationId xmlns:a16="http://schemas.microsoft.com/office/drawing/2014/main" xmlns="" id="{AC3C8687-7A71-50A0-AF34-9E69F1594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6908990" y="7222612"/>
            <a:ext cx="904169" cy="2651939"/>
          </a:xfrm>
          <a:prstGeom prst="rect">
            <a:avLst/>
          </a:prstGeom>
        </p:spPr>
      </p:pic>
      <p:sp>
        <p:nvSpPr>
          <p:cNvPr id="30" name="椭圆 23">
            <a:extLst>
              <a:ext uri="{FF2B5EF4-FFF2-40B4-BE49-F238E27FC236}">
                <a16:creationId xmlns:a16="http://schemas.microsoft.com/office/drawing/2014/main" xmlns="" id="{EE9D551C-E513-F41F-B1FB-981579300FB2}"/>
              </a:ext>
            </a:extLst>
          </p:cNvPr>
          <p:cNvSpPr/>
          <p:nvPr/>
        </p:nvSpPr>
        <p:spPr>
          <a:xfrm>
            <a:off x="16272929" y="1319029"/>
            <a:ext cx="858527" cy="858527"/>
          </a:xfrm>
          <a:prstGeom prst="ellipse">
            <a:avLst/>
          </a:prstGeom>
          <a:solidFill>
            <a:srgbClr val="FFE799"/>
          </a:solidFill>
          <a:ln w="63500" cap="flat" cmpd="sng" algn="ctr">
            <a:solidFill>
              <a:srgbClr val="3F3F3F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kumimoji="1" lang="zh-CN" altLang="en-US" sz="2700" kern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31" name="椭圆 25">
            <a:extLst>
              <a:ext uri="{FF2B5EF4-FFF2-40B4-BE49-F238E27FC236}">
                <a16:creationId xmlns:a16="http://schemas.microsoft.com/office/drawing/2014/main" xmlns="" id="{907BD9F8-28F9-88DF-32B7-9DF61E636248}"/>
              </a:ext>
            </a:extLst>
          </p:cNvPr>
          <p:cNvSpPr/>
          <p:nvPr/>
        </p:nvSpPr>
        <p:spPr>
          <a:xfrm>
            <a:off x="16329848" y="7908584"/>
            <a:ext cx="453266" cy="453266"/>
          </a:xfrm>
          <a:prstGeom prst="ellipse">
            <a:avLst/>
          </a:prstGeom>
          <a:solidFill>
            <a:srgbClr val="ED5565">
              <a:lumMod val="60000"/>
              <a:lumOff val="40000"/>
            </a:srgbClr>
          </a:solidFill>
          <a:ln w="63500" cap="flat" cmpd="sng" algn="ctr">
            <a:solidFill>
              <a:srgbClr val="3F3F3F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kumimoji="1" lang="zh-CN" altLang="en-US" sz="2700" kern="0">
              <a:solidFill>
                <a:prstClr val="white"/>
              </a:solidFill>
              <a:latin typeface="A3.OpenSans-San"/>
            </a:endParaRPr>
          </a:p>
        </p:txBody>
      </p:sp>
      <p:pic>
        <p:nvPicPr>
          <p:cNvPr id="32" name="image 102">
            <a:extLst>
              <a:ext uri="{FF2B5EF4-FFF2-40B4-BE49-F238E27FC236}">
                <a16:creationId xmlns:a16="http://schemas.microsoft.com/office/drawing/2014/main" xmlns="" id="{9867F018-AF12-FF0E-B818-5D8A8193D8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7325679" y="4254543"/>
            <a:ext cx="1400154" cy="10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1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35022" y="148784"/>
            <a:ext cx="3691151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 hành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1287245"/>
            <a:ext cx="14727659" cy="193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tổng và tích các nghiệm (nếu có) của mỗi ph</a:t>
            </a:r>
            <a:r>
              <a:rPr lang="vi-VN" sz="40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trình: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235426" y="315436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420593" y="4280461"/>
            <a:ext cx="17739043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Ta có                                    nên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có nghiệm kép 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có,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Ta có                                              nên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có 2 nghiệm phân biệt 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altLang="en-US" sz="4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định lí Viète ta có,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4FAE01D-FE8E-B0AE-6424-9C0DFE975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7438" y="2320925"/>
          <a:ext cx="466407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1346040" imgH="241200" progId="Equation.DSMT4">
                  <p:embed/>
                </p:oleObj>
              </mc:Choice>
              <mc:Fallback>
                <p:oleObj name="Equation" r:id="rId6" imgW="1346040" imgH="241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94FAE01D-FE8E-B0AE-6424-9C0DFE975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7438" y="2320925"/>
                        <a:ext cx="4664075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E149E4A1-A123-BAFF-E4D0-F051B05949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4013" y="2362200"/>
          <a:ext cx="45751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1320480" imgH="228600" progId="Equation.DSMT4">
                  <p:embed/>
                </p:oleObj>
              </mc:Choice>
              <mc:Fallback>
                <p:oleObj name="Equation" r:id="rId8" imgW="13204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E149E4A1-A123-BAFF-E4D0-F051B05949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04013" y="2362200"/>
                        <a:ext cx="4575175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E579E598-2895-15EB-0A4E-3BFE6EC336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4592" y="4339802"/>
          <a:ext cx="4404316" cy="95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1587240" imgH="342720" progId="Equation.DSMT4">
                  <p:embed/>
                </p:oleObj>
              </mc:Choice>
              <mc:Fallback>
                <p:oleObj name="Equation" r:id="rId10" imgW="1587240" imgH="342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E579E598-2895-15EB-0A4E-3BFE6EC336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34592" y="4339802"/>
                        <a:ext cx="4404316" cy="95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464CBD8E-F31F-5D64-9FD0-77C9A2A4E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3958" y="5142741"/>
          <a:ext cx="7956550" cy="141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2" imgW="2209680" imgH="393480" progId="Equation.DSMT4">
                  <p:embed/>
                </p:oleObj>
              </mc:Choice>
              <mc:Fallback>
                <p:oleObj name="Equation" r:id="rId12" imgW="220968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464CBD8E-F31F-5D64-9FD0-77C9A2A4E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23958" y="5142741"/>
                        <a:ext cx="7956550" cy="1417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10A234AF-4DEE-0254-D1D7-31CBEAC63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44830" y="6499948"/>
          <a:ext cx="5556545" cy="73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4" imgW="2108160" imgH="279360" progId="Equation.DSMT4">
                  <p:embed/>
                </p:oleObj>
              </mc:Choice>
              <mc:Fallback>
                <p:oleObj name="Equation" r:id="rId14" imgW="210816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10A234AF-4DEE-0254-D1D7-31CBEAC63F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44830" y="6499948"/>
                        <a:ext cx="5556545" cy="736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BE49FD34-EDDF-78F2-9391-E2D2C269E1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23004" y="2328562"/>
          <a:ext cx="4840996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6" imgW="1396800" imgH="228600" progId="Equation.DSMT4">
                  <p:embed/>
                </p:oleObj>
              </mc:Choice>
              <mc:Fallback>
                <p:oleObj name="Equation" r:id="rId16" imgW="139680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BE49FD34-EDDF-78F2-9391-E2D2C269E1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23004" y="2328562"/>
                        <a:ext cx="4840996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F4D1CEA-4E81-F991-5F19-E22009D36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31011" y="4463290"/>
          <a:ext cx="2811232" cy="826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8" imgW="863280" imgH="253800" progId="Equation.DSMT4">
                  <p:embed/>
                </p:oleObj>
              </mc:Choice>
              <mc:Fallback>
                <p:oleObj name="Equation" r:id="rId18" imgW="863280" imgH="253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5F4D1CEA-4E81-F991-5F19-E22009D36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931011" y="4463290"/>
                        <a:ext cx="2811232" cy="826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6D15332A-1988-7B4A-0679-041E53FF57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5931" y="7188707"/>
          <a:ext cx="7725405" cy="135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20" imgW="2247840" imgH="393480" progId="Equation.DSMT4">
                  <p:embed/>
                </p:oleObj>
              </mc:Choice>
              <mc:Fallback>
                <p:oleObj name="Equation" r:id="rId20" imgW="224784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6D15332A-1988-7B4A-0679-041E53FF57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685931" y="7188707"/>
                        <a:ext cx="7725405" cy="1353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F837B2-25FF-5C30-BB34-7AA8118C5003}"/>
              </a:ext>
            </a:extLst>
          </p:cNvPr>
          <p:cNvSpPr txBox="1"/>
          <p:nvPr/>
        </p:nvSpPr>
        <p:spPr>
          <a:xfrm>
            <a:off x="690940" y="8637955"/>
            <a:ext cx="1554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Ta có                                                         nên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vô nghiệm.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25C8B5F5-DE01-A9C6-13D2-9B5BE7676D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6755" y="8555152"/>
          <a:ext cx="6432070" cy="873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22" imgW="2057400" imgH="279360" progId="Equation.DSMT4">
                  <p:embed/>
                </p:oleObj>
              </mc:Choice>
              <mc:Fallback>
                <p:oleObj name="Equation" r:id="rId22" imgW="2057400" imgH="279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25C8B5F5-DE01-A9C6-13D2-9B5BE7676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56755" y="8555152"/>
                        <a:ext cx="6432070" cy="873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2940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022" y="941106"/>
            <a:ext cx="16481378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ph</a:t>
            </a:r>
            <a:r>
              <a:rPr lang="vi-VN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                          Gọi              là hai nghiệm của ph</a:t>
            </a:r>
            <a:r>
              <a:rPr lang="vi-VN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trình. Không giải ph</a:t>
            </a:r>
            <a:r>
              <a:rPr lang="vi-VN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trình, hãy tính giá trị của biểu thức:</a:t>
            </a:r>
            <a:endParaRPr lang="en-US" sz="4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314928" y="4477211"/>
            <a:ext cx="2351174" cy="1289304"/>
            <a:chOff x="7636199" y="-1338005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29597" y="-1338005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636199" y="-117552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4FAE01D-FE8E-B0AE-6424-9C0DFE975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72" y="1215744"/>
          <a:ext cx="40020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6" imgW="1155600" imgH="203040" progId="Equation.DSMT4">
                  <p:embed/>
                </p:oleObj>
              </mc:Choice>
              <mc:Fallback>
                <p:oleObj name="Equation" r:id="rId6" imgW="115560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94FAE01D-FE8E-B0AE-6424-9C0DFE975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0072" y="1215744"/>
                        <a:ext cx="4002088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2820090-6B3B-FEB4-DBA0-1E8615A012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0660" y="1094395"/>
          <a:ext cx="1676400" cy="94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8" imgW="1905345" imgH="1073495" progId="Equation.DSMT4">
                  <p:embed/>
                </p:oleObj>
              </mc:Choice>
              <mc:Fallback>
                <p:oleObj name="Equation" r:id="rId8" imgW="1905345" imgH="1073495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2820090-6B3B-FEB4-DBA0-1E8615A01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50660" y="1094395"/>
                        <a:ext cx="1676400" cy="944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B6BE06D-8CC4-6966-CFA2-68F05E3F22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943" y="3352135"/>
          <a:ext cx="2502067" cy="1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0" imgW="711000" imgH="431640" progId="Equation.DSMT4">
                  <p:embed/>
                </p:oleObj>
              </mc:Choice>
              <mc:Fallback>
                <p:oleObj name="Equation" r:id="rId10" imgW="711000" imgH="4316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5B6BE06D-8CC4-6966-CFA2-68F05E3F22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14943" y="3352135"/>
                        <a:ext cx="2502067" cy="1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CB70927-8E7A-6C2F-2754-3B5AD40369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15400" y="3486481"/>
          <a:ext cx="4021138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2" imgW="1117440" imgH="241200" progId="Equation.DSMT4">
                  <p:embed/>
                </p:oleObj>
              </mc:Choice>
              <mc:Fallback>
                <p:oleObj name="Equation" r:id="rId12" imgW="1117440" imgH="241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0CB70927-8E7A-6C2F-2754-3B5AD4036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15400" y="3486481"/>
                        <a:ext cx="4021138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FDB8A312-D1D3-7D07-D941-C1F6417CC8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6827" y="6054943"/>
          <a:ext cx="6121400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14" imgW="1968480" imgH="279360" progId="Equation.DSMT4">
                  <p:embed/>
                </p:oleObj>
              </mc:Choice>
              <mc:Fallback>
                <p:oleObj name="Equation" r:id="rId14" imgW="1968480" imgH="2793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FDB8A312-D1D3-7D07-D941-C1F6417CC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96827" y="6054943"/>
                        <a:ext cx="6121400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A75BAB-76E8-605C-B989-885C814EDF26}"/>
              </a:ext>
            </a:extLst>
          </p:cNvPr>
          <p:cNvSpPr txBox="1"/>
          <p:nvPr/>
        </p:nvSpPr>
        <p:spPr>
          <a:xfrm>
            <a:off x="1628407" y="5832619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                                          nên nó có hai nghiệm phân biệt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F52252-02CE-565C-AB2E-FE3C0B2F175F}"/>
              </a:ext>
            </a:extLst>
          </p:cNvPr>
          <p:cNvSpPr txBox="1"/>
          <p:nvPr/>
        </p:nvSpPr>
        <p:spPr>
          <a:xfrm>
            <a:off x="1448163" y="6611096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có: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CB7BA16B-33A0-2558-93EA-0749130DC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0938" y="8034338"/>
          <a:ext cx="9043987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16" imgW="2311200" imgH="393480" progId="Equation.DSMT4">
                  <p:embed/>
                </p:oleObj>
              </mc:Choice>
              <mc:Fallback>
                <p:oleObj name="Equation" r:id="rId16" imgW="23112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CB7BA16B-33A0-2558-93EA-0749130DC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90938" y="8034338"/>
                        <a:ext cx="9043987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304;p14">
            <a:extLst>
              <a:ext uri="{FF2B5EF4-FFF2-40B4-BE49-F238E27FC236}">
                <a16:creationId xmlns:a16="http://schemas.microsoft.com/office/drawing/2014/main" xmlns="" id="{271B3E53-229C-B7F3-2EA1-123771FB981F}"/>
              </a:ext>
            </a:extLst>
          </p:cNvPr>
          <p:cNvSpPr/>
          <p:nvPr/>
        </p:nvSpPr>
        <p:spPr>
          <a:xfrm>
            <a:off x="314929" y="276821"/>
            <a:ext cx="3495072" cy="876538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 hành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8531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2329613" y="1533760"/>
            <a:ext cx="2351174" cy="1289304"/>
            <a:chOff x="7684508" y="-696460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77907" y="-69646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684508" y="-53397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4DC9E3-7CB1-9BC3-8ADB-F12E2099E576}"/>
              </a:ext>
            </a:extLst>
          </p:cNvPr>
          <p:cNvSpPr txBox="1"/>
          <p:nvPr/>
        </p:nvSpPr>
        <p:spPr>
          <a:xfrm>
            <a:off x="2930855" y="142503"/>
            <a:ext cx="1295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               là hai nghiệm của ph</a:t>
            </a:r>
            <a:r>
              <a:rPr lang="vi-VN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AFBA259B-36E0-4EAD-3560-A73BDBFCC4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1706" y="241378"/>
          <a:ext cx="16764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6" imgW="1676499" imgH="946245" progId="Equation.DSMT4">
                  <p:embed/>
                </p:oleObj>
              </mc:Choice>
              <mc:Fallback>
                <p:oleObj name="Equation" r:id="rId6" imgW="1676499" imgH="946245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xmlns="" id="{AFBA259B-36E0-4EAD-3560-A73BDBFCC4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61706" y="241378"/>
                        <a:ext cx="167640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4EC3A3E0-65BF-E9F9-66DD-79B2D5FB6C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4093" y="5173996"/>
          <a:ext cx="8029575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8" imgW="2425680" imgH="469800" progId="Equation.DSMT4">
                  <p:embed/>
                </p:oleObj>
              </mc:Choice>
              <mc:Fallback>
                <p:oleObj name="Equation" r:id="rId8" imgW="2425680" imgH="4698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xmlns="" id="{4EC3A3E0-65BF-E9F9-66DD-79B2D5FB6C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4093" y="5173996"/>
                        <a:ext cx="8029575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6D1D9B33-26DA-9533-ED33-8CA9CCE3ED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2407" y="6826562"/>
          <a:ext cx="649922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0" imgW="1803240" imgH="279360" progId="Equation.DSMT4">
                  <p:embed/>
                </p:oleObj>
              </mc:Choice>
              <mc:Fallback>
                <p:oleObj name="Equation" r:id="rId10" imgW="1803240" imgH="2793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6D1D9B33-26DA-9533-ED33-8CA9CCE3ED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52407" y="6826562"/>
                        <a:ext cx="6499225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57E493D0-E302-9F37-0C1D-F47994594F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9225" y="501650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2" imgW="208724" imgH="251724" progId="Equation.DSMT4">
                  <p:embed/>
                </p:oleObj>
              </mc:Choice>
              <mc:Fallback>
                <p:oleObj name="Equation" r:id="rId12" imgW="208724" imgH="251724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57E493D0-E302-9F37-0C1D-F47994594F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39225" y="5016500"/>
                        <a:ext cx="207963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E86BDB1A-769F-6B7F-50B0-8166D19D92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9225" y="501650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4" imgW="208724" imgH="251724" progId="Equation.DSMT4">
                  <p:embed/>
                </p:oleObj>
              </mc:Choice>
              <mc:Fallback>
                <p:oleObj name="Equation" r:id="rId14" imgW="208724" imgH="25172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E86BDB1A-769F-6B7F-50B0-8166D19D9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39225" y="5016500"/>
                        <a:ext cx="207963" cy="25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484FBB4-C97A-89E9-EF71-D541C9B5417D}"/>
              </a:ext>
            </a:extLst>
          </p:cNvPr>
          <p:cNvSpPr txBox="1"/>
          <p:nvPr/>
        </p:nvSpPr>
        <p:spPr>
          <a:xfrm>
            <a:off x="1479363" y="6644729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Ta có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137631-DF89-1F09-4828-F3DF52742CF4}"/>
              </a:ext>
            </a:extLst>
          </p:cNvPr>
          <p:cNvSpPr txBox="1"/>
          <p:nvPr/>
        </p:nvSpPr>
        <p:spPr>
          <a:xfrm>
            <a:off x="762000" y="7899514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 ra 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DFDD2151-35B8-BCBB-1ECB-BC295CC3DA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8137063"/>
          <a:ext cx="120046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6" imgW="3720960" imgH="279360" progId="Equation.DSMT4">
                  <p:embed/>
                </p:oleObj>
              </mc:Choice>
              <mc:Fallback>
                <p:oleObj name="Equation" r:id="rId16" imgW="3720960" imgH="2793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xmlns="" id="{DFDD2151-35B8-BCBB-1ECB-BC295CC3DA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19400" y="8137063"/>
                        <a:ext cx="120046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oogle Shape;304;p14">
            <a:extLst>
              <a:ext uri="{FF2B5EF4-FFF2-40B4-BE49-F238E27FC236}">
                <a16:creationId xmlns:a16="http://schemas.microsoft.com/office/drawing/2014/main" xmlns="" id="{E253A40E-F923-CAA3-8726-93C5557FC999}"/>
              </a:ext>
            </a:extLst>
          </p:cNvPr>
          <p:cNvSpPr/>
          <p:nvPr/>
        </p:nvSpPr>
        <p:spPr>
          <a:xfrm>
            <a:off x="314929" y="276821"/>
            <a:ext cx="1997738" cy="167462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 hành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86E6BC5A-8A21-594A-EE0A-A325C1A005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31701" y="276821"/>
          <a:ext cx="40005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18" imgW="4000870" imgH="705224" progId="Equation.DSMT4">
                  <p:embed/>
                </p:oleObj>
              </mc:Choice>
              <mc:Fallback>
                <p:oleObj name="Equation" r:id="rId18" imgW="4000870" imgH="705224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86E6BC5A-8A21-594A-EE0A-A325C1A00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031701" y="276821"/>
                        <a:ext cx="4000500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9EB9C4CE-ACCF-07CB-F3F8-A90551321B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2064" y="1261977"/>
          <a:ext cx="2502067" cy="1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20" imgW="711000" imgH="431640" progId="Equation.DSMT4">
                  <p:embed/>
                </p:oleObj>
              </mc:Choice>
              <mc:Fallback>
                <p:oleObj name="Equation" r:id="rId20" imgW="7110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9EB9C4CE-ACCF-07CB-F3F8-A90551321B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42064" y="1261977"/>
                        <a:ext cx="2502067" cy="1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40F553B6-FD4B-4FEA-5CA9-6D25F09113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42521" y="1396323"/>
          <a:ext cx="4021138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22" imgW="1117440" imgH="241200" progId="Equation.DSMT4">
                  <p:embed/>
                </p:oleObj>
              </mc:Choice>
              <mc:Fallback>
                <p:oleObj name="Equation" r:id="rId22" imgW="111744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40F553B6-FD4B-4FEA-5CA9-6D25F0911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642521" y="1396323"/>
                        <a:ext cx="4021138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A6B343-C4B1-EDA0-106B-B56FE110BB34}"/>
              </a:ext>
            </a:extLst>
          </p:cNvPr>
          <p:cNvSpPr txBox="1"/>
          <p:nvPr/>
        </p:nvSpPr>
        <p:spPr>
          <a:xfrm>
            <a:off x="1537790" y="2529093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                                          nên nó có hai nghiệm phân biệt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D7C81C2-1969-DB53-EBF6-90A07CDAB970}"/>
              </a:ext>
            </a:extLst>
          </p:cNvPr>
          <p:cNvSpPr txBox="1"/>
          <p:nvPr/>
        </p:nvSpPr>
        <p:spPr>
          <a:xfrm>
            <a:off x="1607868" y="3668342"/>
            <a:ext cx="15740129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có:</a:t>
            </a:r>
            <a:endParaRPr lang="en-US" sz="4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xmlns="" id="{FC72BEB7-CA23-14D4-C02F-8BBCC350B7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97025" y="3587387"/>
          <a:ext cx="9043987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24" imgW="2311200" imgH="393480" progId="Equation.DSMT4">
                  <p:embed/>
                </p:oleObj>
              </mc:Choice>
              <mc:Fallback>
                <p:oleObj name="Equation" r:id="rId24" imgW="2311200" imgH="3934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xmlns="" id="{FC72BEB7-CA23-14D4-C02F-8BBCC350B7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297025" y="3587387"/>
                        <a:ext cx="9043987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EC55953F-3AF3-96EF-6A44-6240E7137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5788" y="2835490"/>
          <a:ext cx="6121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26" imgW="6121647" imgH="863791" progId="Equation.DSMT4">
                  <p:embed/>
                </p:oleObj>
              </mc:Choice>
              <mc:Fallback>
                <p:oleObj name="Equation" r:id="rId26" imgW="6121647" imgH="863791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xmlns="" id="{EC55953F-3AF3-96EF-6A44-6240E7137D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125788" y="2835490"/>
                        <a:ext cx="61214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0628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2590800" y="3304573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1947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10235889" y="3291305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tập 1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00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00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21.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46922" y="8053136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Công trình nhà kính trồng rau sạch của chị Hà - Đà Lạt">
            <a:hlinkClick r:id="" action="ppaction://media"/>
            <a:extLst>
              <a:ext uri="{FF2B5EF4-FFF2-40B4-BE49-F238E27FC236}">
                <a16:creationId xmlns:a16="http://schemas.microsoft.com/office/drawing/2014/main" xmlns="" id="{E18696AB-D74C-A5DB-A5AD-0F04A2E321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"/>
            <a:ext cx="181356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26519" y="621333"/>
            <a:ext cx="8034961" cy="1663043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4931650" cy="976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2006495"/>
            <a:ext cx="15087600" cy="719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 v</a:t>
            </a:r>
            <a:r>
              <a:rPr lang="vi-VN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</a:t>
            </a:r>
            <a:r>
              <a:rPr lang="en-US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kính hình chữ nhật của Chị Hà có nửa chu vi bằng        , diện tích            . Làm thế nào để tính đ</a:t>
            </a:r>
            <a:r>
              <a:rPr lang="vi-VN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</a:t>
            </a:r>
            <a:r>
              <a:rPr lang="en-US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chiều dài và chiều rộng của khu v</a:t>
            </a:r>
            <a:r>
              <a:rPr lang="vi-VN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</a:t>
            </a:r>
            <a:r>
              <a:rPr lang="en-US" sz="6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6000" b="1" u="sng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863066" y="621333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93" y="0"/>
            <a:ext cx="1554615" cy="1438781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43F58487-606E-4010-E624-9408FF08B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032055"/>
              </p:ext>
            </p:extLst>
          </p:nvPr>
        </p:nvGraphicFramePr>
        <p:xfrm>
          <a:off x="9143999" y="4686861"/>
          <a:ext cx="1693862" cy="765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393480" imgH="177480" progId="Equation.DSMT4">
                  <p:embed/>
                </p:oleObj>
              </mc:Choice>
              <mc:Fallback>
                <p:oleObj name="Equation" r:id="rId8" imgW="39348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8DC0B819-200C-03C7-5F6A-540F080E4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43999" y="4686861"/>
                        <a:ext cx="1693862" cy="765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37AAF238-A541-77FF-346C-65160914D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726419"/>
              </p:ext>
            </p:extLst>
          </p:nvPr>
        </p:nvGraphicFramePr>
        <p:xfrm>
          <a:off x="14020800" y="4534461"/>
          <a:ext cx="2855181" cy="91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520560" imgH="203040" progId="Equation.DSMT4">
                  <p:embed/>
                </p:oleObj>
              </mc:Choice>
              <mc:Fallback>
                <p:oleObj name="Equation" r:id="rId10" imgW="520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020800" y="4534461"/>
                        <a:ext cx="2855181" cy="918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0543" y="649606"/>
            <a:ext cx="18288000" cy="9525000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143000" y="2294877"/>
            <a:ext cx="172212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7200" b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CHƯƠNG </a:t>
            </a:r>
            <a:r>
              <a:rPr lang="en-US" sz="7200" b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6: HÀM SỐ </a:t>
            </a:r>
          </a:p>
          <a:p>
            <a:pPr lvl="0">
              <a:lnSpc>
                <a:spcPct val="150000"/>
              </a:lnSpc>
            </a:pPr>
            <a:r>
              <a:rPr lang="en-US" sz="7200" b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VÀ PH</a:t>
            </a:r>
            <a:r>
              <a:rPr lang="vi-VN" sz="7200" b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ƯƠ</a:t>
            </a:r>
            <a:r>
              <a:rPr lang="en-US" sz="7200" b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NG TRÌNH BẬC HAI MỘT ẨN</a:t>
            </a:r>
            <a:endParaRPr lang="vi-VN" sz="72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773302" y="571115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3: ĐỊNH LÍ VIÈTE</a:t>
            </a:r>
          </a:p>
          <a:p>
            <a:pPr lvl="0" algn="ctr">
              <a:lnSpc>
                <a:spcPct val="150000"/>
              </a:lnSpc>
            </a:pPr>
            <a:r>
              <a:rPr lang="en-US" sz="7500" b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(Tiết 1)</a:t>
            </a:r>
            <a:endParaRPr sz="75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240000" y="112394"/>
            <a:ext cx="3478543" cy="1917547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8DC0B819-200C-03C7-5F6A-540F080E4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848990"/>
              </p:ext>
            </p:extLst>
          </p:nvPr>
        </p:nvGraphicFramePr>
        <p:xfrm>
          <a:off x="10428688" y="2244728"/>
          <a:ext cx="7736617" cy="200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977760" imgH="253800" progId="Equation.DSMT4">
                  <p:embed/>
                </p:oleObj>
              </mc:Choice>
              <mc:Fallback>
                <p:oleObj name="Equation" r:id="rId5" imgW="977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28688" y="2244728"/>
                        <a:ext cx="7736617" cy="2009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56018" y="3123380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 VIÈTE</a:t>
            </a:r>
            <a:endParaRPr lang="en-US" sz="45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7559" y="5230632"/>
            <a:ext cx="1432962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HAI SỐ KHI BIẾT TỔNG VÀ TÍCH CỦA CHÚNG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47641" y="312338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82512" y="494169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0" y="495300"/>
            <a:ext cx="433939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1</a:t>
            </a:r>
            <a:endParaRPr sz="6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828800" y="2247900"/>
            <a:ext cx="15849600" cy="418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6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ph</a:t>
            </a:r>
            <a:r>
              <a:rPr lang="vi-VN" sz="6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6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                                                          có hai nghiệm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60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             và </a:t>
            </a:r>
            <a:endParaRPr lang="en-US" sz="60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0C9D676-81D3-4233-793D-69DDA699F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454409"/>
              </p:ext>
            </p:extLst>
          </p:nvPr>
        </p:nvGraphicFramePr>
        <p:xfrm>
          <a:off x="8153400" y="2606956"/>
          <a:ext cx="65349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7" imgW="1511280" imgH="253800" progId="Equation.DSMT4">
                  <p:embed/>
                </p:oleObj>
              </mc:Choice>
              <mc:Fallback>
                <p:oleObj name="Equation" r:id="rId7" imgW="1511280" imgH="2538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8DC0B819-200C-03C7-5F6A-540F080E4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53400" y="2606956"/>
                        <a:ext cx="6534900" cy="109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A88DC3AE-E322-D37F-960C-F938AF2DA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937372"/>
              </p:ext>
            </p:extLst>
          </p:nvPr>
        </p:nvGraphicFramePr>
        <p:xfrm>
          <a:off x="6629400" y="3922843"/>
          <a:ext cx="1905000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9" imgW="406080" imgH="228600" progId="Equation.DSMT4">
                  <p:embed/>
                </p:oleObj>
              </mc:Choice>
              <mc:Fallback>
                <p:oleObj name="Equation" r:id="rId9" imgW="406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400" y="3922843"/>
                        <a:ext cx="1905000" cy="1071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D153BFBE-6B2B-68AB-54A3-C248F50D8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321184"/>
              </p:ext>
            </p:extLst>
          </p:nvPr>
        </p:nvGraphicFramePr>
        <p:xfrm>
          <a:off x="3657600" y="5372100"/>
          <a:ext cx="2296301" cy="1059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1" imgW="495000" imgH="228600" progId="Equation.DSMT4">
                  <p:embed/>
                </p:oleObj>
              </mc:Choice>
              <mc:Fallback>
                <p:oleObj name="Equation" r:id="rId11" imgW="495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57600" y="5372100"/>
                        <a:ext cx="2296301" cy="1059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6D316CA9-B165-7693-C47F-A18623D8D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748127"/>
              </p:ext>
            </p:extLst>
          </p:nvPr>
        </p:nvGraphicFramePr>
        <p:xfrm>
          <a:off x="7086600" y="5359498"/>
          <a:ext cx="1771652" cy="1181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3" imgW="342720" imgH="228600" progId="Equation.DSMT4">
                  <p:embed/>
                </p:oleObj>
              </mc:Choice>
              <mc:Fallback>
                <p:oleObj name="Equation" r:id="rId13" imgW="342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86600" y="5359498"/>
                        <a:ext cx="1771652" cy="1181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94" name="Object 4">
            <a:extLst>
              <a:ext uri="{FF2B5EF4-FFF2-40B4-BE49-F238E27FC236}">
                <a16:creationId xmlns:a16="http://schemas.microsoft.com/office/drawing/2014/main" xmlns="" id="{528BA15C-7565-4895-9ECF-8012D8C8B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594530"/>
              </p:ext>
            </p:extLst>
          </p:nvPr>
        </p:nvGraphicFramePr>
        <p:xfrm>
          <a:off x="1676400" y="3873148"/>
          <a:ext cx="7036595" cy="1693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1790700" imgH="431800" progId="Equation.DSMT4">
                  <p:embed/>
                </p:oleObj>
              </mc:Choice>
              <mc:Fallback>
                <p:oleObj name="Equation" r:id="rId3" imgW="1790700" imgH="431800" progId="Equation.DSMT4">
                  <p:embed/>
                  <p:pic>
                    <p:nvPicPr>
                      <p:cNvPr id="7294" name="Object 4">
                        <a:extLst>
                          <a:ext uri="{FF2B5EF4-FFF2-40B4-BE49-F238E27FC236}">
                            <a16:creationId xmlns:a16="http://schemas.microsoft.com/office/drawing/2014/main" xmlns="" id="{528BA15C-7565-4895-9ECF-8012D8C8B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73148"/>
                        <a:ext cx="7036595" cy="1693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95" name="Object 5">
            <a:extLst>
              <a:ext uri="{FF2B5EF4-FFF2-40B4-BE49-F238E27FC236}">
                <a16:creationId xmlns:a16="http://schemas.microsoft.com/office/drawing/2014/main" xmlns="" id="{BB640A96-1955-4941-97ED-B7566B7C3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481299"/>
              </p:ext>
            </p:extLst>
          </p:nvPr>
        </p:nvGraphicFramePr>
        <p:xfrm>
          <a:off x="1671637" y="5930548"/>
          <a:ext cx="6812757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1790700" imgH="431800" progId="Equation.DSMT4">
                  <p:embed/>
                </p:oleObj>
              </mc:Choice>
              <mc:Fallback>
                <p:oleObj name="Equation" r:id="rId5" imgW="1790700" imgH="431800" progId="Equation.DSMT4">
                  <p:embed/>
                  <p:pic>
                    <p:nvPicPr>
                      <p:cNvPr id="7295" name="Object 5">
                        <a:extLst>
                          <a:ext uri="{FF2B5EF4-FFF2-40B4-BE49-F238E27FC236}">
                            <a16:creationId xmlns:a16="http://schemas.microsoft.com/office/drawing/2014/main" xmlns="" id="{BB640A96-1955-4941-97ED-B7566B7C34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637" y="5930548"/>
                        <a:ext cx="6812757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99" name="Object 6">
            <a:extLst>
              <a:ext uri="{FF2B5EF4-FFF2-40B4-BE49-F238E27FC236}">
                <a16:creationId xmlns:a16="http://schemas.microsoft.com/office/drawing/2014/main" xmlns="" id="{BD7E5EF4-003E-474F-9D63-7CF3B2652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97360"/>
              </p:ext>
            </p:extLst>
          </p:nvPr>
        </p:nvGraphicFramePr>
        <p:xfrm>
          <a:off x="8986837" y="4013642"/>
          <a:ext cx="1714500" cy="1564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431613" imgH="393529" progId="Equation.DSMT4">
                  <p:embed/>
                </p:oleObj>
              </mc:Choice>
              <mc:Fallback>
                <p:oleObj name="Equation" r:id="rId7" imgW="431613" imgH="393529" progId="Equation.DSMT4">
                  <p:embed/>
                  <p:pic>
                    <p:nvPicPr>
                      <p:cNvPr id="7299" name="Object 6">
                        <a:extLst>
                          <a:ext uri="{FF2B5EF4-FFF2-40B4-BE49-F238E27FC236}">
                            <a16:creationId xmlns:a16="http://schemas.microsoft.com/office/drawing/2014/main" xmlns="" id="{BD7E5EF4-003E-474F-9D63-7CF3B26528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6837" y="4013642"/>
                        <a:ext cx="1714500" cy="1564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5" name="Object 7">
            <a:extLst>
              <a:ext uri="{FF2B5EF4-FFF2-40B4-BE49-F238E27FC236}">
                <a16:creationId xmlns:a16="http://schemas.microsoft.com/office/drawing/2014/main" xmlns="" id="{B8CADEDD-A0DF-44FD-91AB-7B584F554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294263"/>
              </p:ext>
            </p:extLst>
          </p:nvPr>
        </p:nvGraphicFramePr>
        <p:xfrm>
          <a:off x="10701338" y="3987447"/>
          <a:ext cx="1550195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355292" imgH="393359" progId="Equation.DSMT4">
                  <p:embed/>
                </p:oleObj>
              </mc:Choice>
              <mc:Fallback>
                <p:oleObj name="Equation" r:id="rId9" imgW="355292" imgH="393359" progId="Equation.DSMT4">
                  <p:embed/>
                  <p:pic>
                    <p:nvPicPr>
                      <p:cNvPr id="7315" name="Object 7">
                        <a:extLst>
                          <a:ext uri="{FF2B5EF4-FFF2-40B4-BE49-F238E27FC236}">
                            <a16:creationId xmlns:a16="http://schemas.microsoft.com/office/drawing/2014/main" xmlns="" id="{B8CADEDD-A0DF-44FD-91AB-7B584F5546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1338" y="3987447"/>
                        <a:ext cx="1550195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6" name="Object 8">
            <a:extLst>
              <a:ext uri="{FF2B5EF4-FFF2-40B4-BE49-F238E27FC236}">
                <a16:creationId xmlns:a16="http://schemas.microsoft.com/office/drawing/2014/main" xmlns="" id="{31E9FD46-034B-46AB-8BB9-A3EAC7A769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347051"/>
              </p:ext>
            </p:extLst>
          </p:nvPr>
        </p:nvGraphicFramePr>
        <p:xfrm>
          <a:off x="8643937" y="5930548"/>
          <a:ext cx="2971800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1" imgW="749300" imgH="419100" progId="Equation.DSMT4">
                  <p:embed/>
                </p:oleObj>
              </mc:Choice>
              <mc:Fallback>
                <p:oleObj name="Equation" r:id="rId11" imgW="749300" imgH="419100" progId="Equation.DSMT4">
                  <p:embed/>
                  <p:pic>
                    <p:nvPicPr>
                      <p:cNvPr id="7316" name="Object 8">
                        <a:extLst>
                          <a:ext uri="{FF2B5EF4-FFF2-40B4-BE49-F238E27FC236}">
                            <a16:creationId xmlns:a16="http://schemas.microsoft.com/office/drawing/2014/main" xmlns="" id="{31E9FD46-034B-46AB-8BB9-A3EAC7A769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3937" y="5930548"/>
                        <a:ext cx="2971800" cy="166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7" name="Object 9">
            <a:extLst>
              <a:ext uri="{FF2B5EF4-FFF2-40B4-BE49-F238E27FC236}">
                <a16:creationId xmlns:a16="http://schemas.microsoft.com/office/drawing/2014/main" xmlns="" id="{E9988EA9-C277-4963-B569-433C3428C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859346"/>
              </p:ext>
            </p:extLst>
          </p:nvPr>
        </p:nvGraphicFramePr>
        <p:xfrm>
          <a:off x="2928937" y="7873647"/>
          <a:ext cx="4229100" cy="1659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3" imgW="1066800" imgH="419100" progId="Equation.DSMT4">
                  <p:embed/>
                </p:oleObj>
              </mc:Choice>
              <mc:Fallback>
                <p:oleObj name="Equation" r:id="rId13" imgW="1066800" imgH="419100" progId="Equation.DSMT4">
                  <p:embed/>
                  <p:pic>
                    <p:nvPicPr>
                      <p:cNvPr id="7317" name="Object 9">
                        <a:extLst>
                          <a:ext uri="{FF2B5EF4-FFF2-40B4-BE49-F238E27FC236}">
                            <a16:creationId xmlns:a16="http://schemas.microsoft.com/office/drawing/2014/main" xmlns="" id="{E9988EA9-C277-4963-B569-433C3428CA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7" y="7873647"/>
                        <a:ext cx="4229100" cy="1659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8" name="Object 10">
            <a:extLst>
              <a:ext uri="{FF2B5EF4-FFF2-40B4-BE49-F238E27FC236}">
                <a16:creationId xmlns:a16="http://schemas.microsoft.com/office/drawing/2014/main" xmlns="" id="{D13C6AB6-8C5D-415B-BA22-93EB2AC133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745980"/>
              </p:ext>
            </p:extLst>
          </p:nvPr>
        </p:nvGraphicFramePr>
        <p:xfrm>
          <a:off x="7272337" y="7835547"/>
          <a:ext cx="38862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5" imgW="965200" imgH="419100" progId="Equation.DSMT4">
                  <p:embed/>
                </p:oleObj>
              </mc:Choice>
              <mc:Fallback>
                <p:oleObj name="Equation" r:id="rId15" imgW="965200" imgH="419100" progId="Equation.DSMT4">
                  <p:embed/>
                  <p:pic>
                    <p:nvPicPr>
                      <p:cNvPr id="7318" name="Object 10">
                        <a:extLst>
                          <a:ext uri="{FF2B5EF4-FFF2-40B4-BE49-F238E27FC236}">
                            <a16:creationId xmlns:a16="http://schemas.microsoft.com/office/drawing/2014/main" xmlns="" id="{D13C6AB6-8C5D-415B-BA22-93EB2AC133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337" y="7835547"/>
                        <a:ext cx="3886200" cy="168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19" name="Object 11">
            <a:extLst>
              <a:ext uri="{FF2B5EF4-FFF2-40B4-BE49-F238E27FC236}">
                <a16:creationId xmlns:a16="http://schemas.microsoft.com/office/drawing/2014/main" xmlns="" id="{E87B2B67-8015-4F99-9DE7-5B2E8CC55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069013"/>
              </p:ext>
            </p:extLst>
          </p:nvPr>
        </p:nvGraphicFramePr>
        <p:xfrm>
          <a:off x="11272837" y="7987948"/>
          <a:ext cx="1657350" cy="155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17" imgW="418918" imgH="393529" progId="Equation.DSMT4">
                  <p:embed/>
                </p:oleObj>
              </mc:Choice>
              <mc:Fallback>
                <p:oleObj name="Equation" r:id="rId17" imgW="418918" imgH="393529" progId="Equation.DSMT4">
                  <p:embed/>
                  <p:pic>
                    <p:nvPicPr>
                      <p:cNvPr id="7319" name="Object 11">
                        <a:extLst>
                          <a:ext uri="{FF2B5EF4-FFF2-40B4-BE49-F238E27FC236}">
                            <a16:creationId xmlns:a16="http://schemas.microsoft.com/office/drawing/2014/main" xmlns="" id="{E87B2B67-8015-4F99-9DE7-5B2E8CC555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2837" y="7987948"/>
                        <a:ext cx="1657350" cy="1559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20" name="Object 12">
            <a:extLst>
              <a:ext uri="{FF2B5EF4-FFF2-40B4-BE49-F238E27FC236}">
                <a16:creationId xmlns:a16="http://schemas.microsoft.com/office/drawing/2014/main" xmlns="" id="{84087512-99A6-4941-8031-71BDF0B98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36529"/>
              </p:ext>
            </p:extLst>
          </p:nvPr>
        </p:nvGraphicFramePr>
        <p:xfrm>
          <a:off x="12987337" y="7873647"/>
          <a:ext cx="1240632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9" imgW="266469" imgH="393359" progId="Equation.DSMT4">
                  <p:embed/>
                </p:oleObj>
              </mc:Choice>
              <mc:Fallback>
                <p:oleObj name="Equation" r:id="rId19" imgW="266469" imgH="393359" progId="Equation.DSMT4">
                  <p:embed/>
                  <p:pic>
                    <p:nvPicPr>
                      <p:cNvPr id="7320" name="Object 12">
                        <a:extLst>
                          <a:ext uri="{FF2B5EF4-FFF2-40B4-BE49-F238E27FC236}">
                            <a16:creationId xmlns:a16="http://schemas.microsoft.com/office/drawing/2014/main" xmlns="" id="{84087512-99A6-4941-8031-71BDF0B984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7337" y="7873647"/>
                        <a:ext cx="1240632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169;p5">
            <a:extLst>
              <a:ext uri="{FF2B5EF4-FFF2-40B4-BE49-F238E27FC236}">
                <a16:creationId xmlns:a16="http://schemas.microsoft.com/office/drawing/2014/main" xmlns="" id="{DEA34DE7-C6E1-7054-56C1-900566CD02AA}"/>
              </a:ext>
            </a:extLst>
          </p:cNvPr>
          <p:cNvSpPr/>
          <p:nvPr/>
        </p:nvSpPr>
        <p:spPr>
          <a:xfrm>
            <a:off x="533026" y="404809"/>
            <a:ext cx="433939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1</a:t>
            </a:r>
            <a:endParaRPr sz="6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oogle Shape;305;p14">
            <a:extLst>
              <a:ext uri="{FF2B5EF4-FFF2-40B4-BE49-F238E27FC236}">
                <a16:creationId xmlns:a16="http://schemas.microsoft.com/office/drawing/2014/main" xmlns="" id="{C647AC7C-54BA-BC14-6548-442D45DBC942}"/>
              </a:ext>
            </a:extLst>
          </p:cNvPr>
          <p:cNvGrpSpPr/>
          <p:nvPr/>
        </p:nvGrpSpPr>
        <p:grpSpPr>
          <a:xfrm flipH="1">
            <a:off x="351547" y="1713658"/>
            <a:ext cx="2351174" cy="1289304"/>
            <a:chOff x="7837953" y="804641"/>
            <a:chExt cx="2022200" cy="1289304"/>
          </a:xfrm>
        </p:grpSpPr>
        <p:pic>
          <p:nvPicPr>
            <p:cNvPr id="4" name="Google Shape;306;p14">
              <a:extLst>
                <a:ext uri="{FF2B5EF4-FFF2-40B4-BE49-F238E27FC236}">
                  <a16:creationId xmlns:a16="http://schemas.microsoft.com/office/drawing/2014/main" xmlns="" id="{9203CD66-FEE6-2C2F-6BE0-BD3FD2502C2F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307;p14">
              <a:extLst>
                <a:ext uri="{FF2B5EF4-FFF2-40B4-BE49-F238E27FC236}">
                  <a16:creationId xmlns:a16="http://schemas.microsoft.com/office/drawing/2014/main" xmlns="" id="{60CD6F27-E32F-7A5C-6A48-E196FBE83C5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8" name="Object 154">
            <a:extLst>
              <a:ext uri="{FF2B5EF4-FFF2-40B4-BE49-F238E27FC236}">
                <a16:creationId xmlns:a16="http://schemas.microsoft.com/office/drawing/2014/main" xmlns="" id="{B293A377-84B7-2186-275C-44065AB23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982836"/>
              </p:ext>
            </p:extLst>
          </p:nvPr>
        </p:nvGraphicFramePr>
        <p:xfrm>
          <a:off x="8380598" y="2144381"/>
          <a:ext cx="3630803" cy="1598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22" imgW="901309" imgH="431613" progId="Equation.DSMT4">
                  <p:embed/>
                </p:oleObj>
              </mc:Choice>
              <mc:Fallback>
                <p:oleObj name="Equation" r:id="rId22" imgW="901309" imgH="431613" progId="Equation.DSMT4">
                  <p:embed/>
                  <p:pic>
                    <p:nvPicPr>
                      <p:cNvPr id="7322" name="Object 154">
                        <a:extLst>
                          <a:ext uri="{FF2B5EF4-FFF2-40B4-BE49-F238E27FC236}">
                            <a16:creationId xmlns:a16="http://schemas.microsoft.com/office/drawing/2014/main" xmlns="" id="{C6A0EBD7-A4BF-43CB-8287-195A0F630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598" y="2144381"/>
                        <a:ext cx="3630803" cy="1598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5">
            <a:extLst>
              <a:ext uri="{FF2B5EF4-FFF2-40B4-BE49-F238E27FC236}">
                <a16:creationId xmlns:a16="http://schemas.microsoft.com/office/drawing/2014/main" xmlns="" id="{244C8E94-1B77-AD57-78B9-F8B92DC737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037466"/>
              </p:ext>
            </p:extLst>
          </p:nvPr>
        </p:nvGraphicFramePr>
        <p:xfrm>
          <a:off x="12540758" y="2159687"/>
          <a:ext cx="3067451" cy="1446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24" imgW="863225" imgH="431613" progId="Equation.DSMT4">
                  <p:embed/>
                </p:oleObj>
              </mc:Choice>
              <mc:Fallback>
                <p:oleObj name="Equation" r:id="rId24" imgW="863225" imgH="431613" progId="Equation.DSMT4">
                  <p:embed/>
                  <p:pic>
                    <p:nvPicPr>
                      <p:cNvPr id="7323" name="Object 155">
                        <a:extLst>
                          <a:ext uri="{FF2B5EF4-FFF2-40B4-BE49-F238E27FC236}">
                            <a16:creationId xmlns:a16="http://schemas.microsoft.com/office/drawing/2014/main" xmlns="" id="{55A07BE2-991E-43B4-B2EE-D654E51427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0758" y="2159687"/>
                        <a:ext cx="3067451" cy="1446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3B3019-D9C5-DEE4-F38B-284789582C34}"/>
              </a:ext>
            </a:extLst>
          </p:cNvPr>
          <p:cNvSpPr txBox="1"/>
          <p:nvPr/>
        </p:nvSpPr>
        <p:spPr>
          <a:xfrm>
            <a:off x="5931129" y="315995"/>
            <a:ext cx="10494167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                                                          có hai nghiệm                . Khi đó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8148D890-120C-6DB6-6759-493B82DB7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954275"/>
              </p:ext>
            </p:extLst>
          </p:nvPr>
        </p:nvGraphicFramePr>
        <p:xfrm>
          <a:off x="9753600" y="402342"/>
          <a:ext cx="5648467" cy="949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26" imgW="6534360" imgH="1098866" progId="Equation.DSMT4">
                  <p:embed/>
                </p:oleObj>
              </mc:Choice>
              <mc:Fallback>
                <p:oleObj name="Equation" r:id="rId26" imgW="6534360" imgH="109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753600" y="402342"/>
                        <a:ext cx="5648467" cy="949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31EB258E-F647-36D4-D064-E71FDBAE4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606777"/>
              </p:ext>
            </p:extLst>
          </p:nvPr>
        </p:nvGraphicFramePr>
        <p:xfrm>
          <a:off x="9172008" y="1347494"/>
          <a:ext cx="1661597" cy="93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28" imgW="406080" imgH="228600" progId="Equation.DSMT4">
                  <p:embed/>
                </p:oleObj>
              </mc:Choice>
              <mc:Fallback>
                <p:oleObj name="Equation" r:id="rId28" imgW="40608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A88DC3AE-E322-D37F-960C-F938AF2DA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172008" y="1347494"/>
                        <a:ext cx="1661597" cy="93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18" y="-69008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9530" y="190500"/>
            <a:ext cx="2987299" cy="2517866"/>
          </a:xfrm>
          <a:prstGeom prst="rect">
            <a:avLst/>
          </a:prstGeom>
        </p:spPr>
      </p:pic>
      <p:sp>
        <p:nvSpPr>
          <p:cNvPr id="2" name="Text Box 55">
            <a:extLst>
              <a:ext uri="{FF2B5EF4-FFF2-40B4-BE49-F238E27FC236}">
                <a16:creationId xmlns:a16="http://schemas.microsoft.com/office/drawing/2014/main" xmlns="" id="{90F2B240-242C-9E43-731D-BBE5763D3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3240846"/>
            <a:ext cx="16172829" cy="54995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ph</a:t>
            </a: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trình bậc hai ax</a:t>
            </a:r>
            <a:r>
              <a:rPr lang="en-US" altLang="en-US" sz="4800" b="1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bx + c = 0 (a ≠ 0)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hai nghiệm x</a:t>
            </a:r>
            <a:r>
              <a:rPr lang="en-US" altLang="en-US" sz="48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altLang="en-US" sz="4800" b="1" baseline="-25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tổng và tích của hai nghiệm đó là: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BC68F8A-E61B-7B77-EC89-0CB6F7FD63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890415"/>
              </p:ext>
            </p:extLst>
          </p:nvPr>
        </p:nvGraphicFramePr>
        <p:xfrm>
          <a:off x="2590800" y="6356519"/>
          <a:ext cx="5615038" cy="19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9" imgW="1117440" imgH="393480" progId="Equation.DSMT4">
                  <p:embed/>
                </p:oleObj>
              </mc:Choice>
              <mc:Fallback>
                <p:oleObj name="Equation" r:id="rId9" imgW="1117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90800" y="6356519"/>
                        <a:ext cx="5615038" cy="197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6ABB06F-5FE2-1D1B-0E03-F1962D2D9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65046"/>
              </p:ext>
            </p:extLst>
          </p:nvPr>
        </p:nvGraphicFramePr>
        <p:xfrm>
          <a:off x="10082164" y="6285283"/>
          <a:ext cx="4627366" cy="20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1" imgW="888840" imgH="393480" progId="Equation.DSMT4">
                  <p:embed/>
                </p:oleObj>
              </mc:Choice>
              <mc:Fallback>
                <p:oleObj name="Equation" r:id="rId11" imgW="888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082164" y="6285283"/>
                        <a:ext cx="4627366" cy="20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38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giải ph</a:t>
            </a:r>
            <a:r>
              <a:rPr lang="vi-VN" sz="4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trình, hãy tính tổng và tích các nghiệm (nếu có) của các ph</a:t>
            </a:r>
            <a:r>
              <a:rPr lang="vi-VN" sz="4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800" b="1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trình: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471653" y="3162829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731678" y="4799677"/>
            <a:ext cx="17739043" cy="399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Ta có                                             nên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có 2 nghiệm phân biệt 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altLang="en-US" sz="4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định lí Viète ta có,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Ta có                                                                nên ph</a:t>
            </a:r>
            <a:r>
              <a:rPr lang="vi-VN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</a:t>
            </a:r>
            <a:r>
              <a:rPr lang="en-US" sz="40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trình vô nghiệm.</a:t>
            </a:r>
            <a:endParaRPr lang="en-US" sz="40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4FAE01D-FE8E-B0AE-6424-9C0DFE975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421079"/>
              </p:ext>
            </p:extLst>
          </p:nvPr>
        </p:nvGraphicFramePr>
        <p:xfrm>
          <a:off x="4126173" y="3474860"/>
          <a:ext cx="4003252" cy="79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6" imgW="1155600" imgH="228600" progId="Equation.DSMT4">
                  <p:embed/>
                </p:oleObj>
              </mc:Choice>
              <mc:Fallback>
                <p:oleObj name="Equation" r:id="rId6" imgW="11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6173" y="3474860"/>
                        <a:ext cx="4003252" cy="791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E149E4A1-A123-BAFF-E4D0-F051B0594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696121"/>
              </p:ext>
            </p:extLst>
          </p:nvPr>
        </p:nvGraphicFramePr>
        <p:xfrm>
          <a:off x="9601200" y="3411555"/>
          <a:ext cx="4267202" cy="79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8" imgW="1231560" imgH="228600" progId="Equation.DSMT4">
                  <p:embed/>
                </p:oleObj>
              </mc:Choice>
              <mc:Fallback>
                <p:oleObj name="Equation" r:id="rId8" imgW="1231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01200" y="3411555"/>
                        <a:ext cx="4267202" cy="791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E579E598-2895-15EB-0A4E-3BFE6EC336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182484"/>
              </p:ext>
            </p:extLst>
          </p:nvPr>
        </p:nvGraphicFramePr>
        <p:xfrm>
          <a:off x="2822827" y="4916688"/>
          <a:ext cx="5195941" cy="846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0" imgW="1714320" imgH="279360" progId="Equation.DSMT4">
                  <p:embed/>
                </p:oleObj>
              </mc:Choice>
              <mc:Fallback>
                <p:oleObj name="Equation" r:id="rId10" imgW="1714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22827" y="4916688"/>
                        <a:ext cx="5195941" cy="846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464CBD8E-F31F-5D64-9FD0-77C9A2A4E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231666"/>
              </p:ext>
            </p:extLst>
          </p:nvPr>
        </p:nvGraphicFramePr>
        <p:xfrm>
          <a:off x="6858000" y="5831019"/>
          <a:ext cx="8077200" cy="157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2" imgW="2019240" imgH="393480" progId="Equation.DSMT4">
                  <p:embed/>
                </p:oleObj>
              </mc:Choice>
              <mc:Fallback>
                <p:oleObj name="Equation" r:id="rId12" imgW="2019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58000" y="5831019"/>
                        <a:ext cx="8077200" cy="1574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10A234AF-4DEE-0254-D1D7-31CBEAC63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849640"/>
              </p:ext>
            </p:extLst>
          </p:nvPr>
        </p:nvGraphicFramePr>
        <p:xfrm>
          <a:off x="2822827" y="7910854"/>
          <a:ext cx="7129054" cy="105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4" imgW="1892160" imgH="279360" progId="Equation.DSMT4">
                  <p:embed/>
                </p:oleObj>
              </mc:Choice>
              <mc:Fallback>
                <p:oleObj name="Equation" r:id="rId14" imgW="1892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822827" y="7910854"/>
                        <a:ext cx="7129054" cy="105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504</Words>
  <Application>Microsoft Office PowerPoint</Application>
  <PresentationFormat>Custom</PresentationFormat>
  <Paragraphs>69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A3.OpenSans-San</vt:lpstr>
      <vt:lpstr>Calibri</vt:lpstr>
      <vt:lpstr>SimSun</vt:lpstr>
      <vt:lpstr>zihun7hao-wennuantongzhiti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QT</cp:lastModifiedBy>
  <cp:revision>1</cp:revision>
  <dcterms:created xsi:type="dcterms:W3CDTF">2006-08-16T00:00:00Z</dcterms:created>
  <dcterms:modified xsi:type="dcterms:W3CDTF">2025-02-07T14:50:08Z</dcterms:modified>
  <dc:identifier>DAFWAZhnXwQ</dc:identifier>
</cp:coreProperties>
</file>