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x-wav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595" r:id="rId3"/>
    <p:sldId id="387" r:id="rId4"/>
    <p:sldId id="286" r:id="rId5"/>
    <p:sldId id="456" r:id="rId6"/>
    <p:sldId id="260" r:id="rId7"/>
    <p:sldId id="262" r:id="rId8"/>
    <p:sldId id="271" r:id="rId9"/>
    <p:sldId id="259" r:id="rId10"/>
    <p:sldId id="602" r:id="rId11"/>
    <p:sldId id="264" r:id="rId12"/>
    <p:sldId id="605" r:id="rId13"/>
    <p:sldId id="610" r:id="rId14"/>
    <p:sldId id="611" r:id="rId15"/>
    <p:sldId id="484" r:id="rId16"/>
    <p:sldId id="270" r:id="rId17"/>
    <p:sldId id="273" r:id="rId18"/>
    <p:sldId id="278" r:id="rId19"/>
    <p:sldId id="289" r:id="rId20"/>
    <p:sldId id="612" r:id="rId21"/>
    <p:sldId id="494" r:id="rId22"/>
    <p:sldId id="604" r:id="rId23"/>
    <p:sldId id="272" r:id="rId24"/>
    <p:sldId id="326" r:id="rId25"/>
  </p:sldIdLst>
  <p:sldSz cx="18288000" cy="10287000"/>
  <p:notesSz cx="6858000" cy="9144000"/>
  <p:embeddedFontLst>
    <p:embeddedFont>
      <p:font typeface="Arial Rounded MT Bold" pitchFamily="34" charset="0"/>
      <p:regular r:id="rId27"/>
    </p:embeddedFont>
    <p:embeddedFont>
      <p:font typeface="Impact" pitchFamily="34" charset="0"/>
      <p:regular r:id="rId28"/>
    </p:embeddedFont>
    <p:embeddedFont>
      <p:font typeface="Cambria Math" pitchFamily="18" charset="0"/>
      <p:regular r:id="rId29"/>
    </p:embeddedFont>
    <p:embeddedFont>
      <p:font typeface=".VnTime" pitchFamily="34" charset="0"/>
      <p:regular r:id="rId30"/>
      <p:bold r:id="rId31"/>
      <p:italic r:id="rId32"/>
      <p:boldItalic r:id="rId33"/>
    </p:embeddedFont>
    <p:embeddedFont>
      <p:font typeface="Arial Unicode MS" pitchFamily="34" charset="-128"/>
      <p:regular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.VnTimeH" pitchFamily="34" charset="0"/>
      <p:regular r:id="rId39"/>
      <p:bold r:id="rId40"/>
      <p:italic r:id="rId41"/>
      <p:boldItalic r:id="rId42"/>
    </p:embeddedFont>
    <p:embeddedFont>
      <p:font typeface="SimSun" pitchFamily="2" charset="-122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thilemy" initials="t" lastIdx="3" clrIdx="0">
    <p:extLst>
      <p:ext uri="{19B8F6BF-5375-455C-9EA6-DF929625EA0E}">
        <p15:presenceInfo xmlns:p15="http://schemas.microsoft.com/office/powerpoint/2012/main" xmlns="" userId="S::tranthilemyc16@gddtlongthanh.edu.vn::d3e08a2e-1eef-44a5-8dd2-c91445f7fa68" providerId="AD"/>
      </p:ext>
    </p:extLst>
  </p:cmAuthor>
  <p:cmAuthor id="2" name="BTA" initials="B" lastIdx="2" clrIdx="1">
    <p:extLst>
      <p:ext uri="{19B8F6BF-5375-455C-9EA6-DF929625EA0E}">
        <p15:presenceInfo xmlns:p15="http://schemas.microsoft.com/office/powerpoint/2012/main" xmlns="" userId="BTA" providerId="None"/>
      </p:ext>
    </p:extLst>
  </p:cmAuthor>
  <p:cmAuthor id="3" name="VOSTRO" initials="V" lastIdx="1" clrIdx="2">
    <p:extLst>
      <p:ext uri="{19B8F6BF-5375-455C-9EA6-DF929625EA0E}">
        <p15:presenceInfo xmlns:p15="http://schemas.microsoft.com/office/powerpoint/2012/main" xmlns="" userId="VOST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954" autoAdjust="0"/>
  </p:normalViewPr>
  <p:slideViewPr>
    <p:cSldViewPr>
      <p:cViewPr>
        <p:scale>
          <a:sx n="46" d="100"/>
          <a:sy n="46" d="100"/>
        </p:scale>
        <p:origin x="-536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image" Target="../media/image96.wmf"/><Relationship Id="rId7" Type="http://schemas.openxmlformats.org/officeDocument/2006/relationships/image" Target="../media/image100.wmf"/><Relationship Id="rId2" Type="http://schemas.openxmlformats.org/officeDocument/2006/relationships/image" Target="../media/image86.wmf"/><Relationship Id="rId1" Type="http://schemas.openxmlformats.org/officeDocument/2006/relationships/image" Target="../media/image95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Relationship Id="rId9" Type="http://schemas.openxmlformats.org/officeDocument/2006/relationships/image" Target="../media/image10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4" Type="http://schemas.openxmlformats.org/officeDocument/2006/relationships/image" Target="../media/image11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emf"/><Relationship Id="rId7" Type="http://schemas.openxmlformats.org/officeDocument/2006/relationships/image" Target="../media/image38.w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wmf"/><Relationship Id="rId4" Type="http://schemas.openxmlformats.org/officeDocument/2006/relationships/image" Target="../media/image44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e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emf"/><Relationship Id="rId9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10" Type="http://schemas.openxmlformats.org/officeDocument/2006/relationships/image" Target="../media/image64.wmf"/><Relationship Id="rId4" Type="http://schemas.openxmlformats.org/officeDocument/2006/relationships/image" Target="../media/image58.wmf"/><Relationship Id="rId9" Type="http://schemas.openxmlformats.org/officeDocument/2006/relationships/image" Target="../media/image6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47.wmf"/><Relationship Id="rId7" Type="http://schemas.openxmlformats.org/officeDocument/2006/relationships/image" Target="../media/image67.wmf"/><Relationship Id="rId12" Type="http://schemas.openxmlformats.org/officeDocument/2006/relationships/image" Target="../media/image53.wmf"/><Relationship Id="rId2" Type="http://schemas.openxmlformats.org/officeDocument/2006/relationships/image" Target="../media/image46.wmf"/><Relationship Id="rId1" Type="http://schemas.openxmlformats.org/officeDocument/2006/relationships/image" Target="../media/image45.emf"/><Relationship Id="rId6" Type="http://schemas.openxmlformats.org/officeDocument/2006/relationships/image" Target="../media/image66.wmf"/><Relationship Id="rId11" Type="http://schemas.openxmlformats.org/officeDocument/2006/relationships/image" Target="../media/image52.wmf"/><Relationship Id="rId5" Type="http://schemas.openxmlformats.org/officeDocument/2006/relationships/image" Target="../media/image65.wmf"/><Relationship Id="rId10" Type="http://schemas.openxmlformats.org/officeDocument/2006/relationships/image" Target="../media/image70.wmf"/><Relationship Id="rId4" Type="http://schemas.openxmlformats.org/officeDocument/2006/relationships/image" Target="../media/image48.emf"/><Relationship Id="rId9" Type="http://schemas.openxmlformats.org/officeDocument/2006/relationships/image" Target="../media/image6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7A5CB-667E-4DF3-8461-350DEF112C79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99C29-D0A8-4F91-A547-30E989B7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4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;p1:notes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6387" name="Google Shape;13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Trần Hiền</a:t>
            </a:r>
          </a:p>
        </p:txBody>
      </p:sp>
    </p:spTree>
    <p:extLst>
      <p:ext uri="{BB962C8B-B14F-4D97-AF65-F5344CB8AC3E}">
        <p14:creationId xmlns:p14="http://schemas.microsoft.com/office/powerpoint/2010/main" val="1824698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99C29-D0A8-4F91-A547-30E989B717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05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711215" y="400058"/>
            <a:ext cx="16865571" cy="9486885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  <p:sp>
        <p:nvSpPr>
          <p:cNvPr id="12" name="矩形: 圆角 11"/>
          <p:cNvSpPr/>
          <p:nvPr userDrawn="1"/>
        </p:nvSpPr>
        <p:spPr>
          <a:xfrm>
            <a:off x="966866" y="607951"/>
            <a:ext cx="16279319" cy="8999165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  <p:sp>
        <p:nvSpPr>
          <p:cNvPr id="60" name="矩形: 圆角 59"/>
          <p:cNvSpPr/>
          <p:nvPr userDrawn="1"/>
        </p:nvSpPr>
        <p:spPr>
          <a:xfrm>
            <a:off x="1060551" y="685721"/>
            <a:ext cx="16092000" cy="8856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6746701" y="1278975"/>
            <a:ext cx="1350000" cy="54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437323" y="200978"/>
            <a:ext cx="15224760" cy="92202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6746701" y="2706746"/>
            <a:ext cx="1350000" cy="54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6746701" y="4134516"/>
            <a:ext cx="1350000" cy="54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6746701" y="5562286"/>
            <a:ext cx="1350000" cy="54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6746701" y="6990057"/>
            <a:ext cx="1350000" cy="54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6746701" y="8417828"/>
            <a:ext cx="1350000" cy="54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43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40E369C-7DDC-FB70-5312-BE6069C5EA1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914400" y="411958"/>
            <a:ext cx="16459200" cy="877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CCFA7FC-27CF-D388-C16C-1E3EC8F1F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C87CB3-B295-E626-EAA5-C846ECEC5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2C8DBB7-66B0-9ECA-6B85-CE85FCBBC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06400" y="9367838"/>
            <a:ext cx="4267200" cy="714375"/>
          </a:xfrm>
        </p:spPr>
        <p:txBody>
          <a:bodyPr/>
          <a:lstStyle>
            <a:lvl1pPr>
              <a:defRPr/>
            </a:lvl1pPr>
          </a:lstStyle>
          <a:p>
            <a:fld id="{FDA7AE6F-ED37-41FD-B675-3894B62F2D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257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580392"/>
      </p:ext>
    </p:extLst>
  </p:cSld>
  <p:clrMapOvr>
    <a:masterClrMapping/>
  </p:clrMapOvr>
  <p:transition spd="slow" advClick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6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4.bin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44.emf"/><Relationship Id="rId5" Type="http://schemas.openxmlformats.org/officeDocument/2006/relationships/image" Target="../media/image31.png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41.wmf"/><Relationship Id="rId9" Type="http://schemas.openxmlformats.org/officeDocument/2006/relationships/image" Target="../media/image4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31.png"/><Relationship Id="rId18" Type="http://schemas.openxmlformats.org/officeDocument/2006/relationships/oleObject" Target="../embeddings/oleObject35.bin"/><Relationship Id="rId3" Type="http://schemas.openxmlformats.org/officeDocument/2006/relationships/oleObject" Target="../embeddings/oleObject28.bin"/><Relationship Id="rId21" Type="http://schemas.openxmlformats.org/officeDocument/2006/relationships/image" Target="../media/image53.wmf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9.wmf"/><Relationship Id="rId17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image" Target="../media/image50.wmf"/><Relationship Id="rId10" Type="http://schemas.openxmlformats.org/officeDocument/2006/relationships/image" Target="../media/image48.emf"/><Relationship Id="rId19" Type="http://schemas.openxmlformats.org/officeDocument/2006/relationships/image" Target="../media/image52.w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3.bin"/><Relationship Id="rId22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61.wmf"/><Relationship Id="rId3" Type="http://schemas.openxmlformats.org/officeDocument/2006/relationships/image" Target="../media/image31.png"/><Relationship Id="rId21" Type="http://schemas.openxmlformats.org/officeDocument/2006/relationships/oleObject" Target="../embeddings/oleObject45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43.bin"/><Relationship Id="rId25" Type="http://schemas.openxmlformats.org/officeDocument/2006/relationships/image" Target="../media/image64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0.wmf"/><Relationship Id="rId20" Type="http://schemas.openxmlformats.org/officeDocument/2006/relationships/image" Target="../media/image6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40.bin"/><Relationship Id="rId24" Type="http://schemas.openxmlformats.org/officeDocument/2006/relationships/oleObject" Target="../embeddings/oleObject47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23" Type="http://schemas.openxmlformats.org/officeDocument/2006/relationships/oleObject" Target="../embeddings/oleObject46.bin"/><Relationship Id="rId10" Type="http://schemas.openxmlformats.org/officeDocument/2006/relationships/image" Target="../media/image57.wmf"/><Relationship Id="rId19" Type="http://schemas.openxmlformats.org/officeDocument/2006/relationships/oleObject" Target="../embeddings/oleObject44.bin"/><Relationship Id="rId4" Type="http://schemas.openxmlformats.org/officeDocument/2006/relationships/image" Target="../media/image54.png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59.wmf"/><Relationship Id="rId22" Type="http://schemas.openxmlformats.org/officeDocument/2006/relationships/image" Target="../media/image6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31.png"/><Relationship Id="rId18" Type="http://schemas.openxmlformats.org/officeDocument/2006/relationships/oleObject" Target="../embeddings/oleObject55.bin"/><Relationship Id="rId26" Type="http://schemas.openxmlformats.org/officeDocument/2006/relationships/image" Target="../media/image52.wmf"/><Relationship Id="rId3" Type="http://schemas.openxmlformats.org/officeDocument/2006/relationships/oleObject" Target="../embeddings/oleObject48.bin"/><Relationship Id="rId21" Type="http://schemas.openxmlformats.org/officeDocument/2006/relationships/image" Target="../media/image69.emf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65.wmf"/><Relationship Id="rId17" Type="http://schemas.openxmlformats.org/officeDocument/2006/relationships/image" Target="../media/image67.wmf"/><Relationship Id="rId25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52.bin"/><Relationship Id="rId24" Type="http://schemas.openxmlformats.org/officeDocument/2006/relationships/image" Target="../media/image70.wmf"/><Relationship Id="rId5" Type="http://schemas.openxmlformats.org/officeDocument/2006/relationships/oleObject" Target="../embeddings/oleObject49.bin"/><Relationship Id="rId15" Type="http://schemas.openxmlformats.org/officeDocument/2006/relationships/image" Target="../media/image66.wmf"/><Relationship Id="rId23" Type="http://schemas.openxmlformats.org/officeDocument/2006/relationships/oleObject" Target="../embeddings/oleObject58.bin"/><Relationship Id="rId28" Type="http://schemas.openxmlformats.org/officeDocument/2006/relationships/image" Target="../media/image53.wmf"/><Relationship Id="rId10" Type="http://schemas.openxmlformats.org/officeDocument/2006/relationships/image" Target="../media/image48.emf"/><Relationship Id="rId19" Type="http://schemas.openxmlformats.org/officeDocument/2006/relationships/image" Target="../media/image68.w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51.bin"/><Relationship Id="rId14" Type="http://schemas.openxmlformats.org/officeDocument/2006/relationships/oleObject" Target="../embeddings/oleObject53.bin"/><Relationship Id="rId22" Type="http://schemas.openxmlformats.org/officeDocument/2006/relationships/oleObject" Target="../embeddings/oleObject57.bin"/><Relationship Id="rId27" Type="http://schemas.openxmlformats.org/officeDocument/2006/relationships/oleObject" Target="../embeddings/oleObject6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31.png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gif"/><Relationship Id="rId13" Type="http://schemas.openxmlformats.org/officeDocument/2006/relationships/image" Target="../media/image81.png"/><Relationship Id="rId18" Type="http://schemas.openxmlformats.org/officeDocument/2006/relationships/image" Target="../media/image84.jpeg"/><Relationship Id="rId3" Type="http://schemas.openxmlformats.org/officeDocument/2006/relationships/audio" Target="../media/audio2.wav"/><Relationship Id="rId7" Type="http://schemas.openxmlformats.org/officeDocument/2006/relationships/image" Target="../media/image75.gif"/><Relationship Id="rId12" Type="http://schemas.openxmlformats.org/officeDocument/2006/relationships/image" Target="../media/image80.png"/><Relationship Id="rId17" Type="http://schemas.openxmlformats.org/officeDocument/2006/relationships/image" Target="../media/image8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2.png"/><Relationship Id="rId20" Type="http://schemas.openxmlformats.org/officeDocument/2006/relationships/audio" Target="NULL"/><Relationship Id="rId1" Type="http://schemas.openxmlformats.org/officeDocument/2006/relationships/audio" Target="file:///C:\Documents%20and%20Settings\Administrator\Desktop\This_Old_Man_instrumental.mp3" TargetMode="External"/><Relationship Id="rId6" Type="http://schemas.openxmlformats.org/officeDocument/2006/relationships/slide" Target="slide19.xml"/><Relationship Id="rId11" Type="http://schemas.openxmlformats.org/officeDocument/2006/relationships/image" Target="../media/image79.png"/><Relationship Id="rId5" Type="http://schemas.openxmlformats.org/officeDocument/2006/relationships/image" Target="../media/image74.png"/><Relationship Id="rId15" Type="http://schemas.openxmlformats.org/officeDocument/2006/relationships/slide" Target="slide20.xml"/><Relationship Id="rId10" Type="http://schemas.openxmlformats.org/officeDocument/2006/relationships/image" Target="../media/image78.png"/><Relationship Id="rId19" Type="http://schemas.openxmlformats.org/officeDocument/2006/relationships/slide" Target="slide21.xml"/><Relationship Id="rId4" Type="http://schemas.openxmlformats.org/officeDocument/2006/relationships/slide" Target="slide17.xml"/><Relationship Id="rId9" Type="http://schemas.openxmlformats.org/officeDocument/2006/relationships/image" Target="../media/image77.gif"/><Relationship Id="rId1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oleObject" Target="../embeddings/oleObject64.bin"/><Relationship Id="rId18" Type="http://schemas.openxmlformats.org/officeDocument/2006/relationships/image" Target="../media/image88.wmf"/><Relationship Id="rId3" Type="http://schemas.openxmlformats.org/officeDocument/2006/relationships/audio" Target="../media/audio3.wav"/><Relationship Id="rId7" Type="http://schemas.openxmlformats.org/officeDocument/2006/relationships/image" Target="../media/image91.png"/><Relationship Id="rId12" Type="http://schemas.openxmlformats.org/officeDocument/2006/relationships/image" Target="../media/image85.wmf"/><Relationship Id="rId1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7.wmf"/><Relationship Id="rId20" Type="http://schemas.openxmlformats.org/officeDocument/2006/relationships/image" Target="../media/image89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82.png"/><Relationship Id="rId11" Type="http://schemas.openxmlformats.org/officeDocument/2006/relationships/oleObject" Target="../embeddings/oleObject63.bin"/><Relationship Id="rId5" Type="http://schemas.openxmlformats.org/officeDocument/2006/relationships/slide" Target="slide16.xml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94.png"/><Relationship Id="rId19" Type="http://schemas.openxmlformats.org/officeDocument/2006/relationships/oleObject" Target="../embeddings/oleObject67.bin"/><Relationship Id="rId4" Type="http://schemas.openxmlformats.org/officeDocument/2006/relationships/image" Target="../media/image90.png"/><Relationship Id="rId9" Type="http://schemas.openxmlformats.org/officeDocument/2006/relationships/image" Target="../media/image93.gif"/><Relationship Id="rId14" Type="http://schemas.openxmlformats.org/officeDocument/2006/relationships/image" Target="../media/image8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gif"/><Relationship Id="rId13" Type="http://schemas.openxmlformats.org/officeDocument/2006/relationships/image" Target="../media/image86.wmf"/><Relationship Id="rId18" Type="http://schemas.openxmlformats.org/officeDocument/2006/relationships/oleObject" Target="../embeddings/oleObject72.bin"/><Relationship Id="rId26" Type="http://schemas.openxmlformats.org/officeDocument/2006/relationships/oleObject" Target="../embeddings/oleObject76.bin"/><Relationship Id="rId3" Type="http://schemas.openxmlformats.org/officeDocument/2006/relationships/image" Target="../media/image90.png"/><Relationship Id="rId21" Type="http://schemas.openxmlformats.org/officeDocument/2006/relationships/image" Target="../media/image99.wmf"/><Relationship Id="rId7" Type="http://schemas.openxmlformats.org/officeDocument/2006/relationships/image" Target="../media/image92.png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97.wmf"/><Relationship Id="rId25" Type="http://schemas.openxmlformats.org/officeDocument/2006/relationships/image" Target="../media/image10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1.bin"/><Relationship Id="rId20" Type="http://schemas.openxmlformats.org/officeDocument/2006/relationships/oleObject" Target="../embeddings/oleObject73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1.png"/><Relationship Id="rId11" Type="http://schemas.openxmlformats.org/officeDocument/2006/relationships/image" Target="../media/image95.wmf"/><Relationship Id="rId24" Type="http://schemas.openxmlformats.org/officeDocument/2006/relationships/oleObject" Target="../embeddings/oleObject75.bin"/><Relationship Id="rId5" Type="http://schemas.openxmlformats.org/officeDocument/2006/relationships/image" Target="../media/image82.png"/><Relationship Id="rId15" Type="http://schemas.openxmlformats.org/officeDocument/2006/relationships/image" Target="../media/image96.wmf"/><Relationship Id="rId23" Type="http://schemas.openxmlformats.org/officeDocument/2006/relationships/image" Target="../media/image100.wmf"/><Relationship Id="rId10" Type="http://schemas.openxmlformats.org/officeDocument/2006/relationships/oleObject" Target="../embeddings/oleObject68.bin"/><Relationship Id="rId19" Type="http://schemas.openxmlformats.org/officeDocument/2006/relationships/image" Target="../media/image98.wmf"/><Relationship Id="rId4" Type="http://schemas.openxmlformats.org/officeDocument/2006/relationships/slide" Target="slide16.xml"/><Relationship Id="rId9" Type="http://schemas.openxmlformats.org/officeDocument/2006/relationships/image" Target="../media/image94.png"/><Relationship Id="rId14" Type="http://schemas.openxmlformats.org/officeDocument/2006/relationships/oleObject" Target="../embeddings/oleObject70.bin"/><Relationship Id="rId22" Type="http://schemas.openxmlformats.org/officeDocument/2006/relationships/oleObject" Target="../embeddings/oleObject74.bin"/><Relationship Id="rId27" Type="http://schemas.openxmlformats.org/officeDocument/2006/relationships/image" Target="../media/image10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gif"/><Relationship Id="rId13" Type="http://schemas.openxmlformats.org/officeDocument/2006/relationships/image" Target="../media/image104.wmf"/><Relationship Id="rId18" Type="http://schemas.openxmlformats.org/officeDocument/2006/relationships/oleObject" Target="../embeddings/oleObject81.bin"/><Relationship Id="rId3" Type="http://schemas.openxmlformats.org/officeDocument/2006/relationships/image" Target="../media/image90.png"/><Relationship Id="rId7" Type="http://schemas.openxmlformats.org/officeDocument/2006/relationships/image" Target="../media/image92.png"/><Relationship Id="rId12" Type="http://schemas.openxmlformats.org/officeDocument/2006/relationships/oleObject" Target="../embeddings/oleObject78.bin"/><Relationship Id="rId17" Type="http://schemas.openxmlformats.org/officeDocument/2006/relationships/image" Target="../media/image10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0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1.png"/><Relationship Id="rId11" Type="http://schemas.openxmlformats.org/officeDocument/2006/relationships/image" Target="../media/image103.wmf"/><Relationship Id="rId5" Type="http://schemas.openxmlformats.org/officeDocument/2006/relationships/image" Target="../media/image82.png"/><Relationship Id="rId15" Type="http://schemas.openxmlformats.org/officeDocument/2006/relationships/image" Target="../media/image105.wmf"/><Relationship Id="rId10" Type="http://schemas.openxmlformats.org/officeDocument/2006/relationships/oleObject" Target="../embeddings/oleObject77.bin"/><Relationship Id="rId19" Type="http://schemas.openxmlformats.org/officeDocument/2006/relationships/image" Target="../media/image107.wmf"/><Relationship Id="rId4" Type="http://schemas.openxmlformats.org/officeDocument/2006/relationships/slide" Target="slide16.xml"/><Relationship Id="rId9" Type="http://schemas.openxmlformats.org/officeDocument/2006/relationships/image" Target="../media/image94.png"/><Relationship Id="rId14" Type="http://schemas.openxmlformats.org/officeDocument/2006/relationships/oleObject" Target="../embeddings/oleObject7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gif"/><Relationship Id="rId13" Type="http://schemas.openxmlformats.org/officeDocument/2006/relationships/image" Target="../media/image109.wmf"/><Relationship Id="rId18" Type="http://schemas.openxmlformats.org/officeDocument/2006/relationships/oleObject" Target="../embeddings/oleObject86.bin"/><Relationship Id="rId3" Type="http://schemas.openxmlformats.org/officeDocument/2006/relationships/image" Target="../media/image90.png"/><Relationship Id="rId7" Type="http://schemas.openxmlformats.org/officeDocument/2006/relationships/image" Target="../media/image92.png"/><Relationship Id="rId12" Type="http://schemas.openxmlformats.org/officeDocument/2006/relationships/oleObject" Target="../embeddings/oleObject83.bin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5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1.png"/><Relationship Id="rId11" Type="http://schemas.openxmlformats.org/officeDocument/2006/relationships/image" Target="../media/image108.wmf"/><Relationship Id="rId5" Type="http://schemas.openxmlformats.org/officeDocument/2006/relationships/image" Target="../media/image82.png"/><Relationship Id="rId15" Type="http://schemas.openxmlformats.org/officeDocument/2006/relationships/image" Target="../media/image110.wmf"/><Relationship Id="rId10" Type="http://schemas.openxmlformats.org/officeDocument/2006/relationships/oleObject" Target="../embeddings/oleObject82.bin"/><Relationship Id="rId19" Type="http://schemas.openxmlformats.org/officeDocument/2006/relationships/image" Target="../media/image112.wmf"/><Relationship Id="rId4" Type="http://schemas.openxmlformats.org/officeDocument/2006/relationships/slide" Target="slide16.xml"/><Relationship Id="rId9" Type="http://schemas.openxmlformats.org/officeDocument/2006/relationships/image" Target="../media/image94.png"/><Relationship Id="rId14" Type="http://schemas.openxmlformats.org/officeDocument/2006/relationships/oleObject" Target="../embeddings/oleObject8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oleObject" Target="../embeddings/oleObject87.bin"/><Relationship Id="rId7" Type="http://schemas.openxmlformats.org/officeDocument/2006/relationships/image" Target="../media/image118.png"/><Relationship Id="rId12" Type="http://schemas.openxmlformats.org/officeDocument/2006/relationships/image" Target="../media/image11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8.bin"/><Relationship Id="rId10" Type="http://schemas.openxmlformats.org/officeDocument/2006/relationships/image" Target="../media/image116.wmf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89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10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8.w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24.wmf"/><Relationship Id="rId26" Type="http://schemas.openxmlformats.org/officeDocument/2006/relationships/image" Target="../media/image28.w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10.bin"/><Relationship Id="rId12" Type="http://schemas.openxmlformats.org/officeDocument/2006/relationships/image" Target="../media/image32.png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24" Type="http://schemas.openxmlformats.org/officeDocument/2006/relationships/image" Target="../media/image27.wmf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29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1.png"/><Relationship Id="rId14" Type="http://schemas.openxmlformats.org/officeDocument/2006/relationships/image" Target="../media/image22.wmf"/><Relationship Id="rId22" Type="http://schemas.openxmlformats.org/officeDocument/2006/relationships/image" Target="../media/image26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oleObject" Target="../embeddings/oleObject17.bin"/><Relationship Id="rId26" Type="http://schemas.openxmlformats.org/officeDocument/2006/relationships/oleObject" Target="../embeddings/oleObject21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35.wmf"/><Relationship Id="rId7" Type="http://schemas.openxmlformats.org/officeDocument/2006/relationships/image" Target="../media/image33.png"/><Relationship Id="rId12" Type="http://schemas.openxmlformats.org/officeDocument/2006/relationships/image" Target="../media/image42.png"/><Relationship Id="rId17" Type="http://schemas.openxmlformats.org/officeDocument/2006/relationships/image" Target="../media/image33.emf"/><Relationship Id="rId25" Type="http://schemas.openxmlformats.org/officeDocument/2006/relationships/image" Target="../media/image37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29" Type="http://schemas.openxmlformats.org/officeDocument/2006/relationships/image" Target="../media/image3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png"/><Relationship Id="rId24" Type="http://schemas.openxmlformats.org/officeDocument/2006/relationships/oleObject" Target="../embeddings/oleObject20.bin"/><Relationship Id="rId5" Type="http://schemas.openxmlformats.org/officeDocument/2006/relationships/image" Target="../media/image36.png"/><Relationship Id="rId15" Type="http://schemas.openxmlformats.org/officeDocument/2006/relationships/image" Target="../media/image32.emf"/><Relationship Id="rId23" Type="http://schemas.openxmlformats.org/officeDocument/2006/relationships/image" Target="../media/image36.wmf"/><Relationship Id="rId28" Type="http://schemas.openxmlformats.org/officeDocument/2006/relationships/oleObject" Target="../embeddings/oleObject22.bin"/><Relationship Id="rId19" Type="http://schemas.openxmlformats.org/officeDocument/2006/relationships/image" Target="../media/image34.emf"/><Relationship Id="rId31" Type="http://schemas.openxmlformats.org/officeDocument/2006/relationships/image" Target="../media/image40.wmf"/><Relationship Id="rId14" Type="http://schemas.openxmlformats.org/officeDocument/2006/relationships/oleObject" Target="../embeddings/oleObject15.bin"/><Relationship Id="rId22" Type="http://schemas.openxmlformats.org/officeDocument/2006/relationships/oleObject" Target="../embeddings/oleObject19.bin"/><Relationship Id="rId27" Type="http://schemas.openxmlformats.org/officeDocument/2006/relationships/image" Target="../media/image38.wmf"/><Relationship Id="rId30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048000" y="669963"/>
            <a:ext cx="12453714" cy="7772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092261" y="6502092"/>
            <a:ext cx="3667983" cy="44326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3777034">
            <a:off x="14244933" y="-218959"/>
            <a:ext cx="2213578" cy="251542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" y="4991100"/>
            <a:ext cx="5874530" cy="9020391"/>
          </a:xfrm>
          <a:prstGeom prst="rect">
            <a:avLst/>
          </a:prstGeom>
        </p:spPr>
      </p:pic>
      <p:sp>
        <p:nvSpPr>
          <p:cNvPr id="9" name="Google Shape;99;p1"/>
          <p:cNvSpPr txBox="1"/>
          <p:nvPr/>
        </p:nvSpPr>
        <p:spPr>
          <a:xfrm>
            <a:off x="3852090" y="1859358"/>
            <a:ext cx="10762267" cy="558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CHÀO MỪNG CÁC EM </a:t>
            </a:r>
            <a:endParaRPr sz="5400"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ĐẾN VỚI BÀI HỌC HÔM NAY!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0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Gv</a:t>
            </a:r>
            <a:r>
              <a:rPr lang="en-US" sz="7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 ………..</a:t>
            </a:r>
            <a:endParaRPr lang="en-US" sz="7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9820"/>
            <a:ext cx="17487900" cy="780788"/>
          </a:xfrm>
          <a:prstGeom prst="rect">
            <a:avLst/>
          </a:prstGeom>
          <a:solidFill>
            <a:srgbClr val="3399F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PHƯƠNG TRÌNH BẬC HAI MỘT ẨN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778829" y="2180392"/>
            <a:ext cx="1164177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FFFF00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rgbClr val="FFFF00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9pPr>
          </a:lstStyle>
          <a:p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891734"/>
              </p:ext>
            </p:extLst>
          </p:nvPr>
        </p:nvGraphicFramePr>
        <p:xfrm>
          <a:off x="6257917" y="3600146"/>
          <a:ext cx="66452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676160" imgH="203040" progId="Equation.DSMT4">
                  <p:embed/>
                </p:oleObj>
              </mc:Choice>
              <mc:Fallback>
                <p:oleObj name="Equation" r:id="rId3" imgW="1676160" imgH="20304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917" y="3600146"/>
                        <a:ext cx="664527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ounded Rectangle">
            <a:extLst>
              <a:ext uri="{FF2B5EF4-FFF2-40B4-BE49-F238E27FC236}">
                <a16:creationId xmlns:a16="http://schemas.microsoft.com/office/drawing/2014/main" xmlns="" id="{FB12204B-6DBE-C6A7-AE6B-554F3EAC4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71" y="962027"/>
            <a:ext cx="6346030" cy="1221582"/>
          </a:xfrm>
          <a:prstGeom prst="roundRect">
            <a:avLst>
              <a:gd name="adj" fmla="val 50000"/>
            </a:avLst>
          </a:prstGeom>
          <a:solidFill>
            <a:srgbClr val="FF0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rIns="6857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xmlns="" id="{03DA6F93-B5AC-26C3-A49A-1B073687E374}"/>
              </a:ext>
            </a:extLst>
          </p:cNvPr>
          <p:cNvSpPr/>
          <p:nvPr/>
        </p:nvSpPr>
        <p:spPr>
          <a:xfrm>
            <a:off x="114300" y="816772"/>
            <a:ext cx="1559720" cy="1478756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68578" rIns="6857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8">
            <a:extLst>
              <a:ext uri="{FF2B5EF4-FFF2-40B4-BE49-F238E27FC236}">
                <a16:creationId xmlns:a16="http://schemas.microsoft.com/office/drawing/2014/main" xmlns="" id="{B5883D25-9D80-CD8B-CE9E-E3DCEA40B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2" y="947740"/>
            <a:ext cx="1281112" cy="1216820"/>
          </a:xfrm>
          <a:prstGeom prst="ellipse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8" rIns="6857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52">
            <a:extLst>
              <a:ext uri="{FF2B5EF4-FFF2-40B4-BE49-F238E27FC236}">
                <a16:creationId xmlns:a16="http://schemas.microsoft.com/office/drawing/2014/main" xmlns="" id="{8679FEC7-2F5F-D41B-8E80-C15440B87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6" y="1443038"/>
            <a:ext cx="5569744" cy="60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tIns="68578" rIns="68578" bIns="6857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     </a:t>
            </a:r>
          </a:p>
        </p:txBody>
      </p:sp>
      <p:sp>
        <p:nvSpPr>
          <p:cNvPr id="38" name="TextBox 52">
            <a:extLst>
              <a:ext uri="{FF2B5EF4-FFF2-40B4-BE49-F238E27FC236}">
                <a16:creationId xmlns:a16="http://schemas.microsoft.com/office/drawing/2014/main" xmlns="" id="{98F537E1-5D93-3EBB-16BC-C618D9D19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1028702"/>
            <a:ext cx="1900238" cy="4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tIns="68578" rIns="68578" bIns="6857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HOẠT ĐỘNG</a:t>
            </a:r>
          </a:p>
        </p:txBody>
      </p:sp>
      <p:pic>
        <p:nvPicPr>
          <p:cNvPr id="39" name="Picture 80">
            <a:extLst>
              <a:ext uri="{FF2B5EF4-FFF2-40B4-BE49-F238E27FC236}">
                <a16:creationId xmlns:a16="http://schemas.microsoft.com/office/drawing/2014/main" xmlns="" id="{7D5207AE-4BAE-B5B0-B20D-0956CC6C9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800101"/>
            <a:ext cx="1478758" cy="147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7">
            <a:extLst>
              <a:ext uri="{FF2B5EF4-FFF2-40B4-BE49-F238E27FC236}">
                <a16:creationId xmlns:a16="http://schemas.microsoft.com/office/drawing/2014/main" xmlns="" id="{B25A2B53-13E3-1643-AABF-4ED56856F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383916"/>
            <a:ext cx="140208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&gt; 0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phương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trình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altLang="en-US" sz="45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altLang="en-US" sz="45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nghiệm</a:t>
            </a:r>
            <a:r>
              <a:rPr lang="en-US" altLang="en-US" sz="45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phân</a:t>
            </a:r>
            <a:r>
              <a:rPr lang="en-US" altLang="en-US" sz="45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biệt</a:t>
            </a:r>
            <a:endParaRPr lang="en-US" altLang="en-US" sz="4500" b="1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xmlns="" id="{74878680-83C3-6A21-3768-9E484B44A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209" y="6609810"/>
            <a:ext cx="329103" cy="78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5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7" name="Text Box 32">
            <a:extLst>
              <a:ext uri="{FF2B5EF4-FFF2-40B4-BE49-F238E27FC236}">
                <a16:creationId xmlns:a16="http://schemas.microsoft.com/office/drawing/2014/main" xmlns="" id="{3764A403-424E-0305-9124-5E83AD120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544" y="3641134"/>
            <a:ext cx="11430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>
                <a:solidFill>
                  <a:srgbClr val="1A0BD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= b</a:t>
            </a:r>
            <a:r>
              <a:rPr lang="en-US" altLang="en-US" sz="4500" b="1" baseline="30000" dirty="0">
                <a:solidFill>
                  <a:srgbClr val="1A0BD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 </a:t>
            </a:r>
            <a:r>
              <a:rPr lang="en-US" altLang="en-US" sz="4500" b="1" dirty="0">
                <a:solidFill>
                  <a:srgbClr val="1A0BD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- 4ac</a:t>
            </a:r>
            <a:endParaRPr lang="en-US" alt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33">
            <a:extLst>
              <a:ext uri="{FF2B5EF4-FFF2-40B4-BE49-F238E27FC236}">
                <a16:creationId xmlns:a16="http://schemas.microsoft.com/office/drawing/2014/main" xmlns="" id="{17274A57-46D9-C3F6-5CBE-6CD34E593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544" y="7953286"/>
            <a:ext cx="1095043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= 0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phương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trình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altLang="en-US" sz="45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nghiệm</a:t>
            </a:r>
            <a:r>
              <a:rPr lang="en-US" altLang="en-US" sz="45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kép</a:t>
            </a:r>
            <a:r>
              <a:rPr lang="en-US" altLang="en-US" sz="45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4500" b="1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1" name="Text Box 35">
            <a:extLst>
              <a:ext uri="{FF2B5EF4-FFF2-40B4-BE49-F238E27FC236}">
                <a16:creationId xmlns:a16="http://schemas.microsoft.com/office/drawing/2014/main" xmlns="" id="{36D29AA9-A8D6-5DF8-58FF-783EF2AE3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545" y="9039136"/>
            <a:ext cx="997260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&lt; 0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phương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trình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vô</a:t>
            </a:r>
            <a:r>
              <a:rPr lang="en-US" altLang="en-US" sz="45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nghiệm</a:t>
            </a:r>
            <a:r>
              <a:rPr lang="en-US" altLang="en-US" sz="45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altLang="en-US" sz="4500" b="1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xmlns="" id="{7723D5DB-730B-4F88-81E9-C96910C81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71" y="3485056"/>
            <a:ext cx="15604329" cy="663992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 sz="45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" name="Object 7">
            <a:extLst>
              <a:ext uri="{FF2B5EF4-FFF2-40B4-BE49-F238E27FC236}">
                <a16:creationId xmlns:a16="http://schemas.microsoft.com/office/drawing/2014/main" xmlns="" id="{61DC5EBA-C833-5DEF-3978-1BE0D1430A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600304"/>
              </p:ext>
            </p:extLst>
          </p:nvPr>
        </p:nvGraphicFramePr>
        <p:xfrm>
          <a:off x="8654792" y="6284284"/>
          <a:ext cx="2957513" cy="1435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888840" imgH="431640" progId="Equation.3">
                  <p:embed/>
                </p:oleObj>
              </mc:Choice>
              <mc:Fallback>
                <p:oleObj name="Equation" r:id="rId6" imgW="888840" imgH="431640" progId="Equation.3">
                  <p:embed/>
                  <p:pic>
                    <p:nvPicPr>
                      <p:cNvPr id="19463" name="Object 7">
                        <a:extLst>
                          <a:ext uri="{FF2B5EF4-FFF2-40B4-BE49-F238E27FC236}">
                            <a16:creationId xmlns:a16="http://schemas.microsoft.com/office/drawing/2014/main" xmlns="" id="{2E08242A-3772-CCF9-19C8-99F0310B0E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4792" y="6284284"/>
                        <a:ext cx="2957513" cy="14358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6">
            <a:extLst>
              <a:ext uri="{FF2B5EF4-FFF2-40B4-BE49-F238E27FC236}">
                <a16:creationId xmlns:a16="http://schemas.microsoft.com/office/drawing/2014/main" xmlns="" id="{2F1A6D83-9EF4-BB27-FEAC-73636F2309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395444"/>
              </p:ext>
            </p:extLst>
          </p:nvPr>
        </p:nvGraphicFramePr>
        <p:xfrm>
          <a:off x="4643435" y="6347218"/>
          <a:ext cx="3028951" cy="1312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876240" imgH="431640" progId="Equation.DSMT4">
                  <p:embed/>
                </p:oleObj>
              </mc:Choice>
              <mc:Fallback>
                <p:oleObj name="Equation" r:id="rId8" imgW="876240" imgH="431640" progId="Equation.DSMT4">
                  <p:embed/>
                  <p:pic>
                    <p:nvPicPr>
                      <p:cNvPr id="19462" name="Object 6">
                        <a:extLst>
                          <a:ext uri="{FF2B5EF4-FFF2-40B4-BE49-F238E27FC236}">
                            <a16:creationId xmlns:a16="http://schemas.microsoft.com/office/drawing/2014/main" xmlns="" id="{72AE6D2F-5ADA-51C0-FAC6-60B301BAF8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5" y="6347218"/>
                        <a:ext cx="3028951" cy="13120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1">
            <a:extLst>
              <a:ext uri="{FF2B5EF4-FFF2-40B4-BE49-F238E27FC236}">
                <a16:creationId xmlns:a16="http://schemas.microsoft.com/office/drawing/2014/main" xmlns="" id="{F0CD00FE-BD31-0743-D907-C9D8ABA85F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210075"/>
              </p:ext>
            </p:extLst>
          </p:nvPr>
        </p:nvGraphicFramePr>
        <p:xfrm>
          <a:off x="12420599" y="7662282"/>
          <a:ext cx="3128963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0" imgW="901440" imgH="393480" progId="Equation.3">
                  <p:embed/>
                </p:oleObj>
              </mc:Choice>
              <mc:Fallback>
                <p:oleObj name="Equation" r:id="rId10" imgW="901440" imgH="393480" progId="Equation.3">
                  <p:embed/>
                  <p:pic>
                    <p:nvPicPr>
                      <p:cNvPr id="19467" name="Object 11">
                        <a:extLst>
                          <a:ext uri="{FF2B5EF4-FFF2-40B4-BE49-F238E27FC236}">
                            <a16:creationId xmlns:a16="http://schemas.microsoft.com/office/drawing/2014/main" xmlns="" id="{8067AAA0-AE81-ECF1-72B3-3EF81590DE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20599" y="7662282"/>
                        <a:ext cx="3128963" cy="1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738453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2" name="Text Box 22">
            <a:extLst>
              <a:ext uri="{FF2B5EF4-FFF2-40B4-BE49-F238E27FC236}">
                <a16:creationId xmlns:a16="http://schemas.microsoft.com/office/drawing/2014/main" xmlns="" id="{E79F30A3-6AF1-DB29-76D0-10A0A0EE3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0" y="8305801"/>
            <a:ext cx="800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 altLang="en-US" sz="3600">
              <a:latin typeface=".VnTime" panose="020B7200000000000000" pitchFamily="34" charset="0"/>
            </a:endParaRPr>
          </a:p>
        </p:txBody>
      </p:sp>
      <p:sp>
        <p:nvSpPr>
          <p:cNvPr id="20504" name="Text Box 24">
            <a:extLst>
              <a:ext uri="{FF2B5EF4-FFF2-40B4-BE49-F238E27FC236}">
                <a16:creationId xmlns:a16="http://schemas.microsoft.com/office/drawing/2014/main" xmlns="" id="{8140FE19-0D65-A043-5669-C0C6613E7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4220" y="5927843"/>
            <a:ext cx="1114049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Vậy</a:t>
            </a: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h­ương</a:t>
            </a: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4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505" name="Text Box 25">
            <a:extLst>
              <a:ext uri="{FF2B5EF4-FFF2-40B4-BE49-F238E27FC236}">
                <a16:creationId xmlns:a16="http://schemas.microsoft.com/office/drawing/2014/main" xmlns="" id="{E8FC2D21-2415-6FE0-C8DD-5364D77EF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4100" y="8077201"/>
            <a:ext cx="800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 altLang="en-US" sz="3600">
              <a:latin typeface=".VnTime" panose="020B7200000000000000" pitchFamily="34" charset="0"/>
            </a:endParaRPr>
          </a:p>
        </p:txBody>
      </p:sp>
      <p:graphicFrame>
        <p:nvGraphicFramePr>
          <p:cNvPr id="20506" name="Object 26">
            <a:extLst>
              <a:ext uri="{FF2B5EF4-FFF2-40B4-BE49-F238E27FC236}">
                <a16:creationId xmlns:a16="http://schemas.microsoft.com/office/drawing/2014/main" xmlns="" id="{B266CDB1-D274-4D2A-920C-BCE72C0325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67858"/>
              </p:ext>
            </p:extLst>
          </p:nvPr>
        </p:nvGraphicFramePr>
        <p:xfrm>
          <a:off x="7886700" y="6743700"/>
          <a:ext cx="3028950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876240" imgH="431640" progId="Equation.DSMT4">
                  <p:embed/>
                </p:oleObj>
              </mc:Choice>
              <mc:Fallback>
                <p:oleObj name="Equation" r:id="rId3" imgW="876240" imgH="431640" progId="Equation.DSMT4">
                  <p:embed/>
                  <p:pic>
                    <p:nvPicPr>
                      <p:cNvPr id="20506" name="Object 26">
                        <a:extLst>
                          <a:ext uri="{FF2B5EF4-FFF2-40B4-BE49-F238E27FC236}">
                            <a16:creationId xmlns:a16="http://schemas.microsoft.com/office/drawing/2014/main" xmlns="" id="{B266CDB1-D274-4D2A-920C-BCE72C0325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6700" y="6743700"/>
                        <a:ext cx="3028950" cy="149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7" name="Object 27">
            <a:extLst>
              <a:ext uri="{FF2B5EF4-FFF2-40B4-BE49-F238E27FC236}">
                <a16:creationId xmlns:a16="http://schemas.microsoft.com/office/drawing/2014/main" xmlns="" id="{67AE986F-A10F-3591-7941-B4EA1FFC62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366391"/>
              </p:ext>
            </p:extLst>
          </p:nvPr>
        </p:nvGraphicFramePr>
        <p:xfrm>
          <a:off x="10956925" y="6862762"/>
          <a:ext cx="4718050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1612800" imgH="431640" progId="Equation.DSMT4">
                  <p:embed/>
                </p:oleObj>
              </mc:Choice>
              <mc:Fallback>
                <p:oleObj name="Equation" r:id="rId5" imgW="1612800" imgH="431640" progId="Equation.DSMT4">
                  <p:embed/>
                  <p:pic>
                    <p:nvPicPr>
                      <p:cNvPr id="20507" name="Object 27">
                        <a:extLst>
                          <a:ext uri="{FF2B5EF4-FFF2-40B4-BE49-F238E27FC236}">
                            <a16:creationId xmlns:a16="http://schemas.microsoft.com/office/drawing/2014/main" xmlns="" id="{67AE986F-A10F-3591-7941-B4EA1FFC62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6925" y="6862762"/>
                        <a:ext cx="4718050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9" name="Object 29">
            <a:extLst>
              <a:ext uri="{FF2B5EF4-FFF2-40B4-BE49-F238E27FC236}">
                <a16:creationId xmlns:a16="http://schemas.microsoft.com/office/drawing/2014/main" xmlns="" id="{35E2D968-35E4-7DD6-D3C2-35E881A07C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512787"/>
              </p:ext>
            </p:extLst>
          </p:nvPr>
        </p:nvGraphicFramePr>
        <p:xfrm>
          <a:off x="10948988" y="8456612"/>
          <a:ext cx="5172075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7" imgW="1688760" imgH="431640" progId="Equation.DSMT4">
                  <p:embed/>
                </p:oleObj>
              </mc:Choice>
              <mc:Fallback>
                <p:oleObj name="Equation" r:id="rId7" imgW="1688760" imgH="431640" progId="Equation.DSMT4">
                  <p:embed/>
                  <p:pic>
                    <p:nvPicPr>
                      <p:cNvPr id="20509" name="Object 29">
                        <a:extLst>
                          <a:ext uri="{FF2B5EF4-FFF2-40B4-BE49-F238E27FC236}">
                            <a16:creationId xmlns:a16="http://schemas.microsoft.com/office/drawing/2014/main" xmlns="" id="{35E2D968-35E4-7DD6-D3C2-35E881A07C23}"/>
                          </a:ext>
                        </a:extLst>
                      </p:cNvPr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48988" y="8456612"/>
                        <a:ext cx="5172075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8" name="Object 28">
            <a:extLst>
              <a:ext uri="{FF2B5EF4-FFF2-40B4-BE49-F238E27FC236}">
                <a16:creationId xmlns:a16="http://schemas.microsoft.com/office/drawing/2014/main" xmlns="" id="{ED2AF6A1-DCE5-3833-C88F-856CEAAAFA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453920"/>
              </p:ext>
            </p:extLst>
          </p:nvPr>
        </p:nvGraphicFramePr>
        <p:xfrm>
          <a:off x="8001001" y="8343900"/>
          <a:ext cx="3071813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9" imgW="888840" imgH="431640" progId="Equation.DSMT4">
                  <p:embed/>
                </p:oleObj>
              </mc:Choice>
              <mc:Fallback>
                <p:oleObj name="Equation" r:id="rId9" imgW="888840" imgH="431640" progId="Equation.DSMT4">
                  <p:embed/>
                  <p:pic>
                    <p:nvPicPr>
                      <p:cNvPr id="20508" name="Object 28">
                        <a:extLst>
                          <a:ext uri="{FF2B5EF4-FFF2-40B4-BE49-F238E27FC236}">
                            <a16:creationId xmlns:a16="http://schemas.microsoft.com/office/drawing/2014/main" xmlns="" id="{ED2AF6A1-DCE5-3833-C88F-856CEAAAFA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1" y="8343900"/>
                        <a:ext cx="3071813" cy="149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6FDBB1A-B4CD-38EA-1276-904635197150}"/>
              </a:ext>
            </a:extLst>
          </p:cNvPr>
          <p:cNvGrpSpPr/>
          <p:nvPr/>
        </p:nvGrpSpPr>
        <p:grpSpPr>
          <a:xfrm>
            <a:off x="1215632" y="3132012"/>
            <a:ext cx="6077888" cy="6414423"/>
            <a:chOff x="1215632" y="3132012"/>
            <a:chExt cx="6077888" cy="6414423"/>
          </a:xfrm>
        </p:grpSpPr>
        <p:sp>
          <p:nvSpPr>
            <p:cNvPr id="20512" name="AutoShape 32">
              <a:extLst>
                <a:ext uri="{FF2B5EF4-FFF2-40B4-BE49-F238E27FC236}">
                  <a16:creationId xmlns:a16="http://schemas.microsoft.com/office/drawing/2014/main" xmlns="" id="{B12812FF-DC07-367A-E39F-8E2C86676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187" y="4612611"/>
              <a:ext cx="5807619" cy="858857"/>
            </a:xfrm>
            <a:prstGeom prst="horizontalScroll">
              <a:avLst>
                <a:gd name="adj" fmla="val 12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just"/>
              <a:r>
                <a:rPr lang="en-US" altLang="en-US" sz="3600" b="1" i="1" u="sng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B­ước</a:t>
              </a:r>
              <a:r>
                <a:rPr lang="en-US" altLang="en-US" sz="3600" b="1" i="1" u="sng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r>
                <a:rPr lang="en-US" altLang="en-US" sz="36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.</a:t>
              </a:r>
            </a:p>
          </p:txBody>
        </p:sp>
        <p:sp>
          <p:nvSpPr>
            <p:cNvPr id="20513" name="AutoShape 33">
              <a:extLst>
                <a:ext uri="{FF2B5EF4-FFF2-40B4-BE49-F238E27FC236}">
                  <a16:creationId xmlns:a16="http://schemas.microsoft.com/office/drawing/2014/main" xmlns="" id="{225F50CC-92AD-CD9D-5F44-C42C9591B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632" y="6897838"/>
              <a:ext cx="5879304" cy="1595021"/>
            </a:xfrm>
            <a:prstGeom prst="horizontalScroll">
              <a:avLst>
                <a:gd name="adj" fmla="val 12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altLang="en-US" sz="3600" b="1" i="1" u="sng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B­ước</a:t>
              </a:r>
              <a:r>
                <a:rPr lang="en-US" altLang="en-US" sz="3600" b="1" i="1" u="sng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r>
                <a:rPr lang="en-US" altLang="en-US" sz="36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endPara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7" name="AutoShape 17">
              <a:extLst>
                <a:ext uri="{FF2B5EF4-FFF2-40B4-BE49-F238E27FC236}">
                  <a16:creationId xmlns:a16="http://schemas.microsoft.com/office/drawing/2014/main" xmlns="" id="{C7104380-7EC0-7108-E065-89D6FE072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172" y="3132012"/>
              <a:ext cx="5795963" cy="1595021"/>
            </a:xfrm>
            <a:prstGeom prst="horizontalScroll">
              <a:avLst>
                <a:gd name="adj" fmla="val 12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altLang="en-US" sz="3600" b="1" i="1" u="sng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B­ước</a:t>
              </a:r>
              <a:r>
                <a:rPr lang="en-US" altLang="en-US" sz="3600" b="1" i="1" u="sng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r>
                <a:rPr lang="en-US" altLang="en-US" sz="36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 a, b, c.</a:t>
              </a:r>
            </a:p>
          </p:txBody>
        </p:sp>
        <p:sp>
          <p:nvSpPr>
            <p:cNvPr id="20485" name="Line 5">
              <a:extLst>
                <a:ext uri="{FF2B5EF4-FFF2-40B4-BE49-F238E27FC236}">
                  <a16:creationId xmlns:a16="http://schemas.microsoft.com/office/drawing/2014/main" xmlns="" id="{90123609-CE17-2CF7-71B2-EB8A04E030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0901" y="3238500"/>
              <a:ext cx="92619" cy="6307935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700" dirty="0"/>
            </a:p>
          </p:txBody>
        </p:sp>
        <p:sp>
          <p:nvSpPr>
            <p:cNvPr id="20524" name="AutoShape 44">
              <a:extLst>
                <a:ext uri="{FF2B5EF4-FFF2-40B4-BE49-F238E27FC236}">
                  <a16:creationId xmlns:a16="http://schemas.microsoft.com/office/drawing/2014/main" xmlns="" id="{6B2A4834-CA88-4B0D-F2D0-A85224B9C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749" y="5471468"/>
              <a:ext cx="5850481" cy="1595021"/>
            </a:xfrm>
            <a:prstGeom prst="horizontalScroll">
              <a:avLst>
                <a:gd name="adj" fmla="val 12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altLang="en-US" sz="3600" b="1" i="1" u="sng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B­ước</a:t>
              </a:r>
              <a:r>
                <a:rPr lang="en-US" altLang="en-US" sz="3600" b="1" i="1" u="sng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r>
                <a:rPr lang="en-US" altLang="en-US" sz="36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7AFFD9-7BBC-E80E-24FB-28A1D9528EE7}"/>
              </a:ext>
            </a:extLst>
          </p:cNvPr>
          <p:cNvSpPr/>
          <p:nvPr/>
        </p:nvSpPr>
        <p:spPr>
          <a:xfrm>
            <a:off x="228600" y="29820"/>
            <a:ext cx="17487900" cy="780788"/>
          </a:xfrm>
          <a:prstGeom prst="rect">
            <a:avLst/>
          </a:prstGeom>
          <a:solidFill>
            <a:srgbClr val="3399F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PHƯƠNG TRÌNH BẬC HAI MỘT ẨN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xmlns="" id="{93CAA2BF-CA4B-A6D5-6133-88A4F484D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322" y="2213520"/>
            <a:ext cx="1114049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FFFF00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rgbClr val="FFFF00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9pPr>
          </a:lstStyle>
          <a:p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26E1B33-E987-F0E6-A475-AC2A361B5C88}"/>
              </a:ext>
            </a:extLst>
          </p:cNvPr>
          <p:cNvGrpSpPr/>
          <p:nvPr/>
        </p:nvGrpSpPr>
        <p:grpSpPr>
          <a:xfrm>
            <a:off x="7434673" y="2775713"/>
            <a:ext cx="9829800" cy="804732"/>
            <a:chOff x="7434673" y="2775713"/>
            <a:chExt cx="9829800" cy="804732"/>
          </a:xfrm>
        </p:grpSpPr>
        <p:sp>
          <p:nvSpPr>
            <p:cNvPr id="20484" name="Text Box 4">
              <a:extLst>
                <a:ext uri="{FF2B5EF4-FFF2-40B4-BE49-F238E27FC236}">
                  <a16:creationId xmlns:a16="http://schemas.microsoft.com/office/drawing/2014/main" xmlns="" id="{B83AA351-B012-4A6A-A6A4-BF90B0AEB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4673" y="2841781"/>
              <a:ext cx="9829800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sz="4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altLang="en-US" sz="4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altLang="en-US" sz="4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  </a:t>
              </a:r>
              <a:r>
                <a:rPr lang="en-US" altLang="en-US" sz="4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altLang="en-US" sz="4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4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endPara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xmlns="" id="{A30900DA-A439-6EBB-96A1-B5887CF807B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9517926"/>
                </p:ext>
              </p:extLst>
            </p:nvPr>
          </p:nvGraphicFramePr>
          <p:xfrm>
            <a:off x="13671451" y="2775713"/>
            <a:ext cx="3169827" cy="744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Equation" r:id="rId11" imgW="876240" imgH="203040" progId="Equation.DSMT4">
                    <p:embed/>
                  </p:oleObj>
                </mc:Choice>
                <mc:Fallback>
                  <p:oleObj name="Equation" r:id="rId11" imgW="876240" imgH="203040" progId="Equation.DSMT4">
                    <p:embed/>
                    <p:pic>
                      <p:nvPicPr>
                        <p:cNvPr id="31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71451" y="2775713"/>
                          <a:ext cx="3169827" cy="7447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Rounded Rectangle">
            <a:extLst>
              <a:ext uri="{FF2B5EF4-FFF2-40B4-BE49-F238E27FC236}">
                <a16:creationId xmlns:a16="http://schemas.microsoft.com/office/drawing/2014/main" xmlns="" id="{337D5009-9B34-8DEF-2A65-1007141A1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71" y="962027"/>
            <a:ext cx="6346030" cy="1221582"/>
          </a:xfrm>
          <a:prstGeom prst="roundRect">
            <a:avLst>
              <a:gd name="adj" fmla="val 50000"/>
            </a:avLst>
          </a:prstGeom>
          <a:solidFill>
            <a:srgbClr val="FF0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rIns="6857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xmlns="" id="{B085AD08-DAAA-1041-FBAA-47F52281565C}"/>
              </a:ext>
            </a:extLst>
          </p:cNvPr>
          <p:cNvSpPr/>
          <p:nvPr/>
        </p:nvSpPr>
        <p:spPr>
          <a:xfrm>
            <a:off x="114300" y="816772"/>
            <a:ext cx="1559720" cy="1478756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68578" rIns="6857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xmlns="" id="{A2545DC6-7B8B-06B6-537B-0C61DA6D1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2" y="947740"/>
            <a:ext cx="1281112" cy="1216820"/>
          </a:xfrm>
          <a:prstGeom prst="ellipse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8" rIns="6857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52">
            <a:extLst>
              <a:ext uri="{FF2B5EF4-FFF2-40B4-BE49-F238E27FC236}">
                <a16:creationId xmlns:a16="http://schemas.microsoft.com/office/drawing/2014/main" xmlns="" id="{29C6FCE6-5CCB-9847-DA93-89ACAB141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6" y="1443038"/>
            <a:ext cx="5569744" cy="60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tIns="68578" rIns="68578" bIns="6857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     </a:t>
            </a:r>
          </a:p>
        </p:txBody>
      </p:sp>
      <p:sp>
        <p:nvSpPr>
          <p:cNvPr id="9" name="TextBox 52">
            <a:extLst>
              <a:ext uri="{FF2B5EF4-FFF2-40B4-BE49-F238E27FC236}">
                <a16:creationId xmlns:a16="http://schemas.microsoft.com/office/drawing/2014/main" xmlns="" id="{0BC5E131-62D2-2F62-C5EE-E5E7D2BD4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1028702"/>
            <a:ext cx="1900238" cy="4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tIns="68578" rIns="68578" bIns="6857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HOẠT ĐỘNG</a:t>
            </a:r>
          </a:p>
        </p:txBody>
      </p:sp>
      <p:pic>
        <p:nvPicPr>
          <p:cNvPr id="10" name="Picture 80">
            <a:extLst>
              <a:ext uri="{FF2B5EF4-FFF2-40B4-BE49-F238E27FC236}">
                <a16:creationId xmlns:a16="http://schemas.microsoft.com/office/drawing/2014/main" xmlns="" id="{164560FA-CA02-C593-1A78-6273BD700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800101"/>
            <a:ext cx="1478758" cy="147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6">
            <a:extLst>
              <a:ext uri="{FF2B5EF4-FFF2-40B4-BE49-F238E27FC236}">
                <a16:creationId xmlns:a16="http://schemas.microsoft.com/office/drawing/2014/main" xmlns="" id="{DC66EAD2-C674-903A-2818-81C252A7A5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20669"/>
              </p:ext>
            </p:extLst>
          </p:nvPr>
        </p:nvGraphicFramePr>
        <p:xfrm>
          <a:off x="8314520" y="3586243"/>
          <a:ext cx="41703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4" imgW="1206360" imgH="203040" progId="Equation.DSMT4">
                  <p:embed/>
                </p:oleObj>
              </mc:Choice>
              <mc:Fallback>
                <p:oleObj name="Equation" r:id="rId14" imgW="1206360" imgH="203040" progId="Equation.DSMT4">
                  <p:embed/>
                  <p:pic>
                    <p:nvPicPr>
                      <p:cNvPr id="20506" name="Object 26">
                        <a:extLst>
                          <a:ext uri="{FF2B5EF4-FFF2-40B4-BE49-F238E27FC236}">
                            <a16:creationId xmlns:a16="http://schemas.microsoft.com/office/drawing/2014/main" xmlns="" id="{B266CDB1-D274-4D2A-920C-BCE72C0325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4520" y="3586243"/>
                        <a:ext cx="4170363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6">
            <a:extLst>
              <a:ext uri="{FF2B5EF4-FFF2-40B4-BE49-F238E27FC236}">
                <a16:creationId xmlns:a16="http://schemas.microsoft.com/office/drawing/2014/main" xmlns="" id="{39061D70-DF3D-2A08-AFAE-10092EA335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550160"/>
              </p:ext>
            </p:extLst>
          </p:nvPr>
        </p:nvGraphicFramePr>
        <p:xfrm>
          <a:off x="8314520" y="4095982"/>
          <a:ext cx="27654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16" imgW="799920" imgH="203040" progId="Equation.DSMT4">
                  <p:embed/>
                </p:oleObj>
              </mc:Choice>
              <mc:Fallback>
                <p:oleObj name="Equation" r:id="rId16" imgW="799920" imgH="203040" progId="Equation.DSMT4">
                  <p:embed/>
                  <p:pic>
                    <p:nvPicPr>
                      <p:cNvPr id="13" name="Object 26">
                        <a:extLst>
                          <a:ext uri="{FF2B5EF4-FFF2-40B4-BE49-F238E27FC236}">
                            <a16:creationId xmlns:a16="http://schemas.microsoft.com/office/drawing/2014/main" xmlns="" id="{DC66EAD2-C674-903A-2818-81C252A7A5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4520" y="4095982"/>
                        <a:ext cx="276542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6">
            <a:extLst>
              <a:ext uri="{FF2B5EF4-FFF2-40B4-BE49-F238E27FC236}">
                <a16:creationId xmlns:a16="http://schemas.microsoft.com/office/drawing/2014/main" xmlns="" id="{98ED0907-BA9B-2289-F177-B19A20212D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240379"/>
              </p:ext>
            </p:extLst>
          </p:nvPr>
        </p:nvGraphicFramePr>
        <p:xfrm>
          <a:off x="8756551" y="4663475"/>
          <a:ext cx="390683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18" imgW="1130040" imgH="279360" progId="Equation.DSMT4">
                  <p:embed/>
                </p:oleObj>
              </mc:Choice>
              <mc:Fallback>
                <p:oleObj name="Equation" r:id="rId18" imgW="1130040" imgH="279360" progId="Equation.DSMT4">
                  <p:embed/>
                  <p:pic>
                    <p:nvPicPr>
                      <p:cNvPr id="14" name="Object 26">
                        <a:extLst>
                          <a:ext uri="{FF2B5EF4-FFF2-40B4-BE49-F238E27FC236}">
                            <a16:creationId xmlns:a16="http://schemas.microsoft.com/office/drawing/2014/main" xmlns="" id="{39061D70-DF3D-2A08-AFAE-10092EA335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6551" y="4663475"/>
                        <a:ext cx="3906838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6">
            <a:extLst>
              <a:ext uri="{FF2B5EF4-FFF2-40B4-BE49-F238E27FC236}">
                <a16:creationId xmlns:a16="http://schemas.microsoft.com/office/drawing/2014/main" xmlns="" id="{9A689533-A734-3686-A67B-5B1C5E4ACA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264862"/>
              </p:ext>
            </p:extLst>
          </p:nvPr>
        </p:nvGraphicFramePr>
        <p:xfrm>
          <a:off x="8698852" y="5511124"/>
          <a:ext cx="38639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20" imgW="1117440" imgH="177480" progId="Equation.DSMT4">
                  <p:embed/>
                </p:oleObj>
              </mc:Choice>
              <mc:Fallback>
                <p:oleObj name="Equation" r:id="rId20" imgW="1117440" imgH="177480" progId="Equation.DSMT4">
                  <p:embed/>
                  <p:pic>
                    <p:nvPicPr>
                      <p:cNvPr id="15" name="Object 26">
                        <a:extLst>
                          <a:ext uri="{FF2B5EF4-FFF2-40B4-BE49-F238E27FC236}">
                            <a16:creationId xmlns:a16="http://schemas.microsoft.com/office/drawing/2014/main" xmlns="" id="{98ED0907-BA9B-2289-F177-B19A20212D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8852" y="5511124"/>
                        <a:ext cx="3863975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5">
            <a:extLst>
              <a:ext uri="{FF2B5EF4-FFF2-40B4-BE49-F238E27FC236}">
                <a16:creationId xmlns:a16="http://schemas.microsoft.com/office/drawing/2014/main" xmlns="" id="{F7992EB9-FC80-3D5F-0B0B-3D3B21401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049" y="937683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4" grpId="0"/>
      <p:bldP spid="20512" grpId="0" animBg="1"/>
      <p:bldP spid="20513" grpId="0" animBg="1"/>
      <p:bldP spid="205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6" y="0"/>
            <a:ext cx="17487904" cy="800100"/>
          </a:xfrm>
          <a:prstGeom prst="rect">
            <a:avLst/>
          </a:prstGeom>
          <a:solidFill>
            <a:srgbClr val="3399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PHƯƠNG TRÌNH BẬC HAI MỘT ẨN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39851" y="2226053"/>
            <a:ext cx="1714500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FFFF00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rgbClr val="FFFF00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9pPr>
          </a:lstStyle>
          <a:p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" name="Rounded Rectangle">
            <a:extLst>
              <a:ext uri="{FF2B5EF4-FFF2-40B4-BE49-F238E27FC236}">
                <a16:creationId xmlns:a16="http://schemas.microsoft.com/office/drawing/2014/main" xmlns="" id="{FB12204B-6DBE-C6A7-AE6B-554F3EAC4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71" y="928689"/>
            <a:ext cx="6346030" cy="1221582"/>
          </a:xfrm>
          <a:prstGeom prst="roundRect">
            <a:avLst>
              <a:gd name="adj" fmla="val 50000"/>
            </a:avLst>
          </a:prstGeom>
          <a:solidFill>
            <a:srgbClr val="FF0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rIns="6857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xmlns="" id="{03DA6F93-B5AC-26C3-A49A-1B073687E374}"/>
              </a:ext>
            </a:extLst>
          </p:cNvPr>
          <p:cNvSpPr/>
          <p:nvPr/>
        </p:nvSpPr>
        <p:spPr>
          <a:xfrm>
            <a:off x="114300" y="816772"/>
            <a:ext cx="1559720" cy="1478756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68578" rIns="6857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8">
            <a:extLst>
              <a:ext uri="{FF2B5EF4-FFF2-40B4-BE49-F238E27FC236}">
                <a16:creationId xmlns:a16="http://schemas.microsoft.com/office/drawing/2014/main" xmlns="" id="{B5883D25-9D80-CD8B-CE9E-E3DCEA40B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2" y="914402"/>
            <a:ext cx="1281112" cy="1216820"/>
          </a:xfrm>
          <a:prstGeom prst="ellipse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8" rIns="6857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52">
            <a:extLst>
              <a:ext uri="{FF2B5EF4-FFF2-40B4-BE49-F238E27FC236}">
                <a16:creationId xmlns:a16="http://schemas.microsoft.com/office/drawing/2014/main" xmlns="" id="{8679FEC7-2F5F-D41B-8E80-C15440B87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6" y="1409700"/>
            <a:ext cx="5569744" cy="60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tIns="68578" rIns="68578" bIns="6857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     </a:t>
            </a:r>
          </a:p>
        </p:txBody>
      </p:sp>
      <p:sp>
        <p:nvSpPr>
          <p:cNvPr id="38" name="TextBox 52">
            <a:extLst>
              <a:ext uri="{FF2B5EF4-FFF2-40B4-BE49-F238E27FC236}">
                <a16:creationId xmlns:a16="http://schemas.microsoft.com/office/drawing/2014/main" xmlns="" id="{98F537E1-5D93-3EBB-16BC-C618D9D19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995364"/>
            <a:ext cx="1900238" cy="4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tIns="68578" rIns="68578" bIns="6857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HOẠT ĐỘNG</a:t>
            </a:r>
          </a:p>
        </p:txBody>
      </p:sp>
      <p:pic>
        <p:nvPicPr>
          <p:cNvPr id="39" name="Picture 80">
            <a:extLst>
              <a:ext uri="{FF2B5EF4-FFF2-40B4-BE49-F238E27FC236}">
                <a16:creationId xmlns:a16="http://schemas.microsoft.com/office/drawing/2014/main" xmlns="" id="{7D5207AE-4BAE-B5B0-B20D-0956CC6C9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800101"/>
            <a:ext cx="1478758" cy="147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5">
            <a:extLst>
              <a:ext uri="{FF2B5EF4-FFF2-40B4-BE49-F238E27FC236}">
                <a16:creationId xmlns:a16="http://schemas.microsoft.com/office/drawing/2014/main" xmlns="" id="{4DD460E7-9822-9F4D-2700-312AA52D8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049" y="937683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F50359-52B5-CABF-A11C-0A5B4C5F06C9}"/>
              </a:ext>
            </a:extLst>
          </p:cNvPr>
          <p:cNvSpPr txBox="1"/>
          <p:nvPr/>
        </p:nvSpPr>
        <p:spPr>
          <a:xfrm>
            <a:off x="14868" y="3002146"/>
            <a:ext cx="9845077" cy="654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3800" b="1" dirty="0">
                <a:latin typeface="+mj-lt"/>
              </a:rPr>
              <a:t>Ví dụ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b="1" dirty="0">
                <a:latin typeface="+mj-lt"/>
              </a:rPr>
              <a:t>: Giải phương trình</a:t>
            </a:r>
            <a:endParaRPr lang="en-US" sz="3800" b="1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594421-B9B1-C1D4-50A6-B6BDC9CACDE2}"/>
              </a:ext>
            </a:extLst>
          </p:cNvPr>
          <p:cNvSpPr txBox="1"/>
          <p:nvPr/>
        </p:nvSpPr>
        <p:spPr>
          <a:xfrm>
            <a:off x="1219200" y="5818314"/>
            <a:ext cx="8870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phương trình có nghiệm kép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A84CB7E-214E-D39C-59D7-7F5BF83FB340}"/>
              </a:ext>
            </a:extLst>
          </p:cNvPr>
          <p:cNvCxnSpPr>
            <a:cxnSpLocks/>
          </p:cNvCxnSpPr>
          <p:nvPr/>
        </p:nvCxnSpPr>
        <p:spPr>
          <a:xfrm>
            <a:off x="9840644" y="3390900"/>
            <a:ext cx="0" cy="6781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71688F7E-0294-A20C-0297-13FA75C455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719774"/>
              </p:ext>
            </p:extLst>
          </p:nvPr>
        </p:nvGraphicFramePr>
        <p:xfrm>
          <a:off x="1649413" y="3478213"/>
          <a:ext cx="3690937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5" imgW="1282680" imgH="241200" progId="Equation.DSMT4">
                  <p:embed/>
                </p:oleObj>
              </mc:Choice>
              <mc:Fallback>
                <p:oleObj name="Equation" r:id="rId5" imgW="1282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49413" y="3478213"/>
                        <a:ext cx="3690937" cy="754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DD6F8C21-2498-07F7-136E-31288EB1C0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224083"/>
              </p:ext>
            </p:extLst>
          </p:nvPr>
        </p:nvGraphicFramePr>
        <p:xfrm>
          <a:off x="1536700" y="4117975"/>
          <a:ext cx="4348163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7" imgW="1511280" imgH="241200" progId="Equation.DSMT4">
                  <p:embed/>
                </p:oleObj>
              </mc:Choice>
              <mc:Fallback>
                <p:oleObj name="Equation" r:id="rId7" imgW="1511280" imgH="241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71688F7E-0294-A20C-0297-13FA75C455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36700" y="4117975"/>
                        <a:ext cx="4348163" cy="75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033BB01A-2CA7-0E48-7EE8-A3C8EE36E9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266099"/>
              </p:ext>
            </p:extLst>
          </p:nvPr>
        </p:nvGraphicFramePr>
        <p:xfrm>
          <a:off x="2211903" y="4910062"/>
          <a:ext cx="23018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9" imgW="799920" imgH="203040" progId="Equation.DSMT4">
                  <p:embed/>
                </p:oleObj>
              </mc:Choice>
              <mc:Fallback>
                <p:oleObj name="Equation" r:id="rId9" imgW="79992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DD6F8C21-2498-07F7-136E-31288EB1C0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11903" y="4910062"/>
                        <a:ext cx="2301875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3D281C90-B23E-40E4-CFCE-ABFB1ED408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994646"/>
              </p:ext>
            </p:extLst>
          </p:nvPr>
        </p:nvGraphicFramePr>
        <p:xfrm>
          <a:off x="4498975" y="4725988"/>
          <a:ext cx="365442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11" imgW="1269720" imgH="342720" progId="Equation.DSMT4">
                  <p:embed/>
                </p:oleObj>
              </mc:Choice>
              <mc:Fallback>
                <p:oleObj name="Equation" r:id="rId11" imgW="1269720" imgH="3427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033BB01A-2CA7-0E48-7EE8-A3C8EE36E9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98975" y="4725988"/>
                        <a:ext cx="3654425" cy="107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27B75949-833F-4BDE-2B7A-8EF5318D8C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244558"/>
              </p:ext>
            </p:extLst>
          </p:nvPr>
        </p:nvGraphicFramePr>
        <p:xfrm>
          <a:off x="1911350" y="5902519"/>
          <a:ext cx="10604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3" imgW="368280" imgH="177480" progId="Equation.DSMT4">
                  <p:embed/>
                </p:oleObj>
              </mc:Choice>
              <mc:Fallback>
                <p:oleObj name="Equation" r:id="rId13" imgW="36828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033BB01A-2CA7-0E48-7EE8-A3C8EE36E9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11350" y="5902519"/>
                        <a:ext cx="1060450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923CC7C7-701C-A59A-DC41-F038FA8230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230342"/>
              </p:ext>
            </p:extLst>
          </p:nvPr>
        </p:nvGraphicFramePr>
        <p:xfrm>
          <a:off x="2631787" y="6291263"/>
          <a:ext cx="5008563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5" imgW="1739880" imgH="431640" progId="Equation.DSMT4">
                  <p:embed/>
                </p:oleObj>
              </mc:Choice>
              <mc:Fallback>
                <p:oleObj name="Equation" r:id="rId15" imgW="1739880" imgH="431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xmlns="" id="{27B75949-833F-4BDE-2B7A-8EF5318D8C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31787" y="6291263"/>
                        <a:ext cx="5008563" cy="134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C94F7D66-864D-6F1F-FE69-F7C7B31DC2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309937"/>
              </p:ext>
            </p:extLst>
          </p:nvPr>
        </p:nvGraphicFramePr>
        <p:xfrm>
          <a:off x="10693132" y="3307973"/>
          <a:ext cx="3873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7" imgW="1346040" imgH="203040" progId="Equation.DSMT4">
                  <p:embed/>
                </p:oleObj>
              </mc:Choice>
              <mc:Fallback>
                <p:oleObj name="Equation" r:id="rId17" imgW="134604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71688F7E-0294-A20C-0297-13FA75C455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693132" y="3307973"/>
                        <a:ext cx="38735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F4EB8D78-EA0C-23BE-4EA7-75FAF9B7BF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477210"/>
              </p:ext>
            </p:extLst>
          </p:nvPr>
        </p:nvGraphicFramePr>
        <p:xfrm>
          <a:off x="10894009" y="3914775"/>
          <a:ext cx="41290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9" imgW="1434960" imgH="203040" progId="Equation.DSMT4">
                  <p:embed/>
                </p:oleObj>
              </mc:Choice>
              <mc:Fallback>
                <p:oleObj name="Equation" r:id="rId19" imgW="143496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DD6F8C21-2498-07F7-136E-31288EB1C0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894009" y="3914775"/>
                        <a:ext cx="4129088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146AD39D-D136-5D7A-1D8B-4747A95854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886955"/>
              </p:ext>
            </p:extLst>
          </p:nvPr>
        </p:nvGraphicFramePr>
        <p:xfrm>
          <a:off x="10801335" y="5219709"/>
          <a:ext cx="63214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21" imgW="2197080" imgH="279360" progId="Equation.DSMT4">
                  <p:embed/>
                </p:oleObj>
              </mc:Choice>
              <mc:Fallback>
                <p:oleObj name="Equation" r:id="rId21" imgW="219708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033BB01A-2CA7-0E48-7EE8-A3C8EE36E9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801335" y="5219709"/>
                        <a:ext cx="6321425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E7D9979D-6100-1912-CBE2-29E16797C9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595206"/>
              </p:ext>
            </p:extLst>
          </p:nvPr>
        </p:nvGraphicFramePr>
        <p:xfrm>
          <a:off x="10819102" y="4541156"/>
          <a:ext cx="23018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23" imgW="799920" imgH="203040" progId="Equation.DSMT4">
                  <p:embed/>
                </p:oleObj>
              </mc:Choice>
              <mc:Fallback>
                <p:oleObj name="Equation" r:id="rId23" imgW="79992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033BB01A-2CA7-0E48-7EE8-A3C8EE36E9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819102" y="4541156"/>
                        <a:ext cx="2301875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F02D242-6408-CC96-8576-1FD8C211D324}"/>
              </a:ext>
            </a:extLst>
          </p:cNvPr>
          <p:cNvGrpSpPr/>
          <p:nvPr/>
        </p:nvGrpSpPr>
        <p:grpSpPr>
          <a:xfrm>
            <a:off x="10290012" y="6452892"/>
            <a:ext cx="8420693" cy="677108"/>
            <a:chOff x="10290012" y="6452892"/>
            <a:chExt cx="8420693" cy="67710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CBD1FE1-38DF-8DB0-F920-6AA5A618F596}"/>
                </a:ext>
              </a:extLst>
            </p:cNvPr>
            <p:cNvSpPr txBox="1"/>
            <p:nvPr/>
          </p:nvSpPr>
          <p:spPr>
            <a:xfrm>
              <a:off x="10290012" y="6452892"/>
              <a:ext cx="842069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800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Vì </a:t>
              </a:r>
              <a:r>
                <a:rPr lang="en-US" sz="3800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         </a:t>
              </a:r>
              <a:r>
                <a:rPr lang="vi-VN" sz="3800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nên phương trình vô nghiệm.</a:t>
              </a:r>
              <a:endParaRPr lang="en-US" sz="3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xmlns="" id="{CC0C207C-91BE-EAC9-FBC3-FFEC53EA88D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6535121"/>
                </p:ext>
              </p:extLst>
            </p:nvPr>
          </p:nvGraphicFramePr>
          <p:xfrm>
            <a:off x="10865478" y="6503987"/>
            <a:ext cx="1060450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6" name="Equation" r:id="rId24" imgW="368280" imgH="177480" progId="Equation.DSMT4">
                    <p:embed/>
                  </p:oleObj>
                </mc:Choice>
                <mc:Fallback>
                  <p:oleObj name="Equation" r:id="rId24" imgW="368280" imgH="177480" progId="Equation.DSMT4">
                    <p:embed/>
                    <p:pic>
                      <p:nvPicPr>
                        <p:cNvPr id="15" name="Object 14">
                          <a:extLst>
                            <a:ext uri="{FF2B5EF4-FFF2-40B4-BE49-F238E27FC236}">
                              <a16:creationId xmlns:a16="http://schemas.microsoft.com/office/drawing/2014/main" xmlns="" id="{27B75949-833F-4BDE-2B7A-8EF5318D8C3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10865478" y="6503987"/>
                          <a:ext cx="1060450" cy="555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89805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2" name="Text Box 22">
            <a:extLst>
              <a:ext uri="{FF2B5EF4-FFF2-40B4-BE49-F238E27FC236}">
                <a16:creationId xmlns:a16="http://schemas.microsoft.com/office/drawing/2014/main" xmlns="" id="{E79F30A3-6AF1-DB29-76D0-10A0A0EE3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0" y="8305801"/>
            <a:ext cx="8001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 altLang="en-US" sz="3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4" name="Text Box 24">
            <a:extLst>
              <a:ext uri="{FF2B5EF4-FFF2-40B4-BE49-F238E27FC236}">
                <a16:creationId xmlns:a16="http://schemas.microsoft.com/office/drawing/2014/main" xmlns="" id="{8140FE19-0D65-A043-5669-C0C6613E7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75" y="6419851"/>
            <a:ext cx="1114049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Vậy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h­ương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3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505" name="Text Box 25">
            <a:extLst>
              <a:ext uri="{FF2B5EF4-FFF2-40B4-BE49-F238E27FC236}">
                <a16:creationId xmlns:a16="http://schemas.microsoft.com/office/drawing/2014/main" xmlns="" id="{E8FC2D21-2415-6FE0-C8DD-5364D77EF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4100" y="8077201"/>
            <a:ext cx="8001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 altLang="en-US" sz="3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506" name="Object 26">
            <a:extLst>
              <a:ext uri="{FF2B5EF4-FFF2-40B4-BE49-F238E27FC236}">
                <a16:creationId xmlns:a16="http://schemas.microsoft.com/office/drawing/2014/main" xmlns="" id="{B266CDB1-D274-4D2A-920C-BCE72C0325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159667"/>
              </p:ext>
            </p:extLst>
          </p:nvPr>
        </p:nvGraphicFramePr>
        <p:xfrm>
          <a:off x="7886700" y="7272338"/>
          <a:ext cx="3028950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876240" imgH="431640" progId="Equation.DSMT4">
                  <p:embed/>
                </p:oleObj>
              </mc:Choice>
              <mc:Fallback>
                <p:oleObj name="Equation" r:id="rId3" imgW="876240" imgH="431640" progId="Equation.DSMT4">
                  <p:embed/>
                  <p:pic>
                    <p:nvPicPr>
                      <p:cNvPr id="20506" name="Object 26">
                        <a:extLst>
                          <a:ext uri="{FF2B5EF4-FFF2-40B4-BE49-F238E27FC236}">
                            <a16:creationId xmlns:a16="http://schemas.microsoft.com/office/drawing/2014/main" xmlns="" id="{B266CDB1-D274-4D2A-920C-BCE72C0325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6700" y="7272338"/>
                        <a:ext cx="3028950" cy="149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7" name="Object 27">
            <a:extLst>
              <a:ext uri="{FF2B5EF4-FFF2-40B4-BE49-F238E27FC236}">
                <a16:creationId xmlns:a16="http://schemas.microsoft.com/office/drawing/2014/main" xmlns="" id="{67AE986F-A10F-3591-7941-B4EA1FFC62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512495"/>
              </p:ext>
            </p:extLst>
          </p:nvPr>
        </p:nvGraphicFramePr>
        <p:xfrm>
          <a:off x="10956925" y="7391400"/>
          <a:ext cx="4718050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5" imgW="1612800" imgH="431640" progId="Equation.DSMT4">
                  <p:embed/>
                </p:oleObj>
              </mc:Choice>
              <mc:Fallback>
                <p:oleObj name="Equation" r:id="rId5" imgW="1612800" imgH="431640" progId="Equation.DSMT4">
                  <p:embed/>
                  <p:pic>
                    <p:nvPicPr>
                      <p:cNvPr id="20507" name="Object 27">
                        <a:extLst>
                          <a:ext uri="{FF2B5EF4-FFF2-40B4-BE49-F238E27FC236}">
                            <a16:creationId xmlns:a16="http://schemas.microsoft.com/office/drawing/2014/main" xmlns="" id="{67AE986F-A10F-3591-7941-B4EA1FFC62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6925" y="7391400"/>
                        <a:ext cx="4718050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4">
            <a:extLst>
              <a:ext uri="{FF2B5EF4-FFF2-40B4-BE49-F238E27FC236}">
                <a16:creationId xmlns:a16="http://schemas.microsoft.com/office/drawing/2014/main" xmlns="" id="{B83AA351-B012-4A6A-A6A4-BF90B0AEB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673" y="2841781"/>
            <a:ext cx="59384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alt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509" name="Object 29">
            <a:extLst>
              <a:ext uri="{FF2B5EF4-FFF2-40B4-BE49-F238E27FC236}">
                <a16:creationId xmlns:a16="http://schemas.microsoft.com/office/drawing/2014/main" xmlns="" id="{35E2D968-35E4-7DD6-D3C2-35E881A07C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490101"/>
              </p:ext>
            </p:extLst>
          </p:nvPr>
        </p:nvGraphicFramePr>
        <p:xfrm>
          <a:off x="10948988" y="8985250"/>
          <a:ext cx="5172075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7" imgW="1688760" imgH="431640" progId="Equation.DSMT4">
                  <p:embed/>
                </p:oleObj>
              </mc:Choice>
              <mc:Fallback>
                <p:oleObj name="Equation" r:id="rId7" imgW="1688760" imgH="431640" progId="Equation.DSMT4">
                  <p:embed/>
                  <p:pic>
                    <p:nvPicPr>
                      <p:cNvPr id="20509" name="Object 29">
                        <a:extLst>
                          <a:ext uri="{FF2B5EF4-FFF2-40B4-BE49-F238E27FC236}">
                            <a16:creationId xmlns:a16="http://schemas.microsoft.com/office/drawing/2014/main" xmlns="" id="{35E2D968-35E4-7DD6-D3C2-35E881A07C23}"/>
                          </a:ext>
                        </a:extLst>
                      </p:cNvPr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48988" y="8985250"/>
                        <a:ext cx="5172075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8" name="Object 28">
            <a:extLst>
              <a:ext uri="{FF2B5EF4-FFF2-40B4-BE49-F238E27FC236}">
                <a16:creationId xmlns:a16="http://schemas.microsoft.com/office/drawing/2014/main" xmlns="" id="{ED2AF6A1-DCE5-3833-C88F-856CEAAAFA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286541"/>
              </p:ext>
            </p:extLst>
          </p:nvPr>
        </p:nvGraphicFramePr>
        <p:xfrm>
          <a:off x="8001001" y="8872538"/>
          <a:ext cx="3071813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9" imgW="888840" imgH="431640" progId="Equation.DSMT4">
                  <p:embed/>
                </p:oleObj>
              </mc:Choice>
              <mc:Fallback>
                <p:oleObj name="Equation" r:id="rId9" imgW="888840" imgH="431640" progId="Equation.DSMT4">
                  <p:embed/>
                  <p:pic>
                    <p:nvPicPr>
                      <p:cNvPr id="20508" name="Object 28">
                        <a:extLst>
                          <a:ext uri="{FF2B5EF4-FFF2-40B4-BE49-F238E27FC236}">
                            <a16:creationId xmlns:a16="http://schemas.microsoft.com/office/drawing/2014/main" xmlns="" id="{ED2AF6A1-DCE5-3833-C88F-856CEAAAFA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1" y="8872538"/>
                        <a:ext cx="3071813" cy="149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7AFFD9-7BBC-E80E-24FB-28A1D9528EE7}"/>
              </a:ext>
            </a:extLst>
          </p:cNvPr>
          <p:cNvSpPr/>
          <p:nvPr/>
        </p:nvSpPr>
        <p:spPr>
          <a:xfrm>
            <a:off x="228600" y="29820"/>
            <a:ext cx="17487900" cy="780788"/>
          </a:xfrm>
          <a:prstGeom prst="rect">
            <a:avLst/>
          </a:prstGeom>
          <a:solidFill>
            <a:srgbClr val="3399F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PHƯƠNG TRÌNH BẬC HAI MỘT ẨN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xmlns="" id="{93CAA2BF-CA4B-A6D5-6133-88A4F484D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322" y="2213520"/>
            <a:ext cx="1114049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FFFF00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rgbClr val="FFFF00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9pPr>
          </a:lstStyle>
          <a:p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A30900DA-A439-6EBB-96A1-B5887CF807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166406"/>
              </p:ext>
            </p:extLst>
          </p:nvPr>
        </p:nvGraphicFramePr>
        <p:xfrm>
          <a:off x="13027519" y="2805068"/>
          <a:ext cx="2743200" cy="662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11" imgW="888840" imgH="177480" progId="Equation.DSMT4">
                  <p:embed/>
                </p:oleObj>
              </mc:Choice>
              <mc:Fallback>
                <p:oleObj name="Equation" r:id="rId11" imgW="888840" imgH="177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A30900DA-A439-6EBB-96A1-B5887CF807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27519" y="2805068"/>
                        <a:ext cx="2743200" cy="662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">
            <a:extLst>
              <a:ext uri="{FF2B5EF4-FFF2-40B4-BE49-F238E27FC236}">
                <a16:creationId xmlns:a16="http://schemas.microsoft.com/office/drawing/2014/main" xmlns="" id="{337D5009-9B34-8DEF-2A65-1007141A1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71" y="962027"/>
            <a:ext cx="6346030" cy="1221582"/>
          </a:xfrm>
          <a:prstGeom prst="roundRect">
            <a:avLst>
              <a:gd name="adj" fmla="val 50000"/>
            </a:avLst>
          </a:prstGeom>
          <a:solidFill>
            <a:srgbClr val="FF0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rIns="6857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xmlns="" id="{B085AD08-DAAA-1041-FBAA-47F52281565C}"/>
              </a:ext>
            </a:extLst>
          </p:cNvPr>
          <p:cNvSpPr/>
          <p:nvPr/>
        </p:nvSpPr>
        <p:spPr>
          <a:xfrm>
            <a:off x="114300" y="816772"/>
            <a:ext cx="1559720" cy="1478756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68578" rIns="6857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xmlns="" id="{A2545DC6-7B8B-06B6-537B-0C61DA6D1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2" y="947740"/>
            <a:ext cx="1281112" cy="1216820"/>
          </a:xfrm>
          <a:prstGeom prst="ellipse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8" rIns="6857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52">
            <a:extLst>
              <a:ext uri="{FF2B5EF4-FFF2-40B4-BE49-F238E27FC236}">
                <a16:creationId xmlns:a16="http://schemas.microsoft.com/office/drawing/2014/main" xmlns="" id="{29C6FCE6-5CCB-9847-DA93-89ACAB141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6" y="1443038"/>
            <a:ext cx="5569744" cy="60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tIns="68578" rIns="68578" bIns="6857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     </a:t>
            </a:r>
          </a:p>
        </p:txBody>
      </p:sp>
      <p:sp>
        <p:nvSpPr>
          <p:cNvPr id="9" name="TextBox 52">
            <a:extLst>
              <a:ext uri="{FF2B5EF4-FFF2-40B4-BE49-F238E27FC236}">
                <a16:creationId xmlns:a16="http://schemas.microsoft.com/office/drawing/2014/main" xmlns="" id="{0BC5E131-62D2-2F62-C5EE-E5E7D2BD4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1028702"/>
            <a:ext cx="1900238" cy="4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tIns="68578" rIns="68578" bIns="6857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HOẠT ĐỘNG</a:t>
            </a:r>
          </a:p>
        </p:txBody>
      </p:sp>
      <p:pic>
        <p:nvPicPr>
          <p:cNvPr id="10" name="Picture 80">
            <a:extLst>
              <a:ext uri="{FF2B5EF4-FFF2-40B4-BE49-F238E27FC236}">
                <a16:creationId xmlns:a16="http://schemas.microsoft.com/office/drawing/2014/main" xmlns="" id="{164560FA-CA02-C593-1A78-6273BD700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800101"/>
            <a:ext cx="1478758" cy="147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F6C9BD8-0FCA-9DDD-5EE1-B060948B707A}"/>
              </a:ext>
            </a:extLst>
          </p:cNvPr>
          <p:cNvSpPr/>
          <p:nvPr/>
        </p:nvSpPr>
        <p:spPr>
          <a:xfrm>
            <a:off x="8090841" y="3436088"/>
            <a:ext cx="1281760" cy="1114425"/>
          </a:xfrm>
          <a:prstGeom prst="ellipse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4181A48-64B7-F701-2AE9-0F3BF1C72C05}"/>
              </a:ext>
            </a:extLst>
          </p:cNvPr>
          <p:cNvSpPr/>
          <p:nvPr/>
        </p:nvSpPr>
        <p:spPr>
          <a:xfrm>
            <a:off x="11305645" y="3460708"/>
            <a:ext cx="1522843" cy="1081449"/>
          </a:xfrm>
          <a:prstGeom prst="ellipse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6">
            <a:extLst>
              <a:ext uri="{FF2B5EF4-FFF2-40B4-BE49-F238E27FC236}">
                <a16:creationId xmlns:a16="http://schemas.microsoft.com/office/drawing/2014/main" xmlns="" id="{74D98033-80FD-8264-3FA9-C8357D34229C}"/>
              </a:ext>
            </a:extLst>
          </p:cNvPr>
          <p:cNvSpPr/>
          <p:nvPr/>
        </p:nvSpPr>
        <p:spPr>
          <a:xfrm>
            <a:off x="12959423" y="3924590"/>
            <a:ext cx="2054630" cy="93926"/>
          </a:xfrm>
          <a:prstGeom prst="rightArrow">
            <a:avLst/>
          </a:prstGeom>
          <a:solidFill>
            <a:srgbClr val="FFFF00"/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EE6828F-DCDB-BF85-B4D9-A239ABACA133}"/>
              </a:ext>
            </a:extLst>
          </p:cNvPr>
          <p:cNvCxnSpPr>
            <a:cxnSpLocks/>
          </p:cNvCxnSpPr>
          <p:nvPr/>
        </p:nvCxnSpPr>
        <p:spPr>
          <a:xfrm>
            <a:off x="7000875" y="3028951"/>
            <a:ext cx="0" cy="6781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3EEF0F8-9A69-E9D7-FD61-E25491C22461}"/>
              </a:ext>
            </a:extLst>
          </p:cNvPr>
          <p:cNvSpPr txBox="1"/>
          <p:nvPr/>
        </p:nvSpPr>
        <p:spPr>
          <a:xfrm>
            <a:off x="910394" y="3268885"/>
            <a:ext cx="276678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vi-VN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ý. </a:t>
            </a:r>
            <a:endParaRPr lang="en-US" sz="3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3B44D34-12FB-24A2-3942-E24BC30232A8}"/>
              </a:ext>
            </a:extLst>
          </p:cNvPr>
          <p:cNvSpPr txBox="1"/>
          <p:nvPr/>
        </p:nvSpPr>
        <p:spPr>
          <a:xfrm>
            <a:off x="99900" y="3967610"/>
            <a:ext cx="69105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phương trình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a và c trái dấu, </a:t>
            </a:r>
            <a:endParaRPr lang="en-US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 là 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thì phương trình có hai nghiệm phân biệt.</a:t>
            </a:r>
            <a:endParaRPr lang="en-US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CD087D72-1BB5-50AD-17A5-01F7DCD6BC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338509"/>
              </p:ext>
            </p:extLst>
          </p:nvPr>
        </p:nvGraphicFramePr>
        <p:xfrm>
          <a:off x="3677801" y="3966313"/>
          <a:ext cx="312964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4" imgW="952200" imgH="177480" progId="Equation.DSMT4">
                  <p:embed/>
                </p:oleObj>
              </mc:Choice>
              <mc:Fallback>
                <p:oleObj name="Equation" r:id="rId14" imgW="952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77801" y="3966313"/>
                        <a:ext cx="3129643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4B2A2413-BE35-41D2-D484-E0D89E3D56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561389"/>
              </p:ext>
            </p:extLst>
          </p:nvPr>
        </p:nvGraphicFramePr>
        <p:xfrm>
          <a:off x="401638" y="4502150"/>
          <a:ext cx="14065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16" imgW="457200" imgH="203040" progId="Equation.DSMT4">
                  <p:embed/>
                </p:oleObj>
              </mc:Choice>
              <mc:Fallback>
                <p:oleObj name="Equation" r:id="rId16" imgW="45720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A30900DA-A439-6EBB-96A1-B5887CF807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4502150"/>
                        <a:ext cx="14065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xmlns="" id="{E1164F00-2E6B-E74A-84C4-B0669205B5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798297"/>
              </p:ext>
            </p:extLst>
          </p:nvPr>
        </p:nvGraphicFramePr>
        <p:xfrm>
          <a:off x="1329269" y="5081430"/>
          <a:ext cx="13668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18" imgW="444240" imgH="177480" progId="Equation.DSMT4">
                  <p:embed/>
                </p:oleObj>
              </mc:Choice>
              <mc:Fallback>
                <p:oleObj name="Equation" r:id="rId18" imgW="444240" imgH="177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xmlns="" id="{4B2A2413-BE35-41D2-D484-E0D89E3D56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9269" y="5081430"/>
                        <a:ext cx="1366837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3A7B859D-4CC6-CCA3-5419-89A1FF7F0F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708472"/>
              </p:ext>
            </p:extLst>
          </p:nvPr>
        </p:nvGraphicFramePr>
        <p:xfrm>
          <a:off x="8320385" y="4488841"/>
          <a:ext cx="2303463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20" imgW="2302933" imgH="634148" progId="Equation.DSMT4">
                  <p:embed/>
                </p:oleObj>
              </mc:Choice>
              <mc:Fallback>
                <p:oleObj name="Equation" r:id="rId20" imgW="2302933" imgH="63414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320385" y="4488841"/>
                        <a:ext cx="2303463" cy="63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xmlns="" id="{98B0DBCA-2B55-3181-5D40-443D13A0B4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700105"/>
              </p:ext>
            </p:extLst>
          </p:nvPr>
        </p:nvGraphicFramePr>
        <p:xfrm>
          <a:off x="14991556" y="3580102"/>
          <a:ext cx="13668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22" imgW="444240" imgH="177480" progId="Equation.DSMT4">
                  <p:embed/>
                </p:oleObj>
              </mc:Choice>
              <mc:Fallback>
                <p:oleObj name="Equation" r:id="rId22" imgW="44424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xmlns="" id="{E1164F00-2E6B-E74A-84C4-B0669205B5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91556" y="3580102"/>
                        <a:ext cx="1366837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BF7E39B5-240B-EE52-450E-81B267089F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706146"/>
              </p:ext>
            </p:extLst>
          </p:nvPr>
        </p:nvGraphicFramePr>
        <p:xfrm>
          <a:off x="8081316" y="3673374"/>
          <a:ext cx="4878108" cy="677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23" imgW="1498320" imgH="203040" progId="Equation.DSMT4">
                  <p:embed/>
                </p:oleObj>
              </mc:Choice>
              <mc:Fallback>
                <p:oleObj name="Equation" r:id="rId23" imgW="1498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081316" y="3673374"/>
                        <a:ext cx="4878108" cy="677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6">
            <a:extLst>
              <a:ext uri="{FF2B5EF4-FFF2-40B4-BE49-F238E27FC236}">
                <a16:creationId xmlns:a16="http://schemas.microsoft.com/office/drawing/2014/main" xmlns="" id="{85B8FDF4-9975-4C6A-3A07-DB6F4F8466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261881"/>
              </p:ext>
            </p:extLst>
          </p:nvPr>
        </p:nvGraphicFramePr>
        <p:xfrm>
          <a:off x="8661497" y="5065195"/>
          <a:ext cx="390683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25" imgW="1130040" imgH="279360" progId="Equation.DSMT4">
                  <p:embed/>
                </p:oleObj>
              </mc:Choice>
              <mc:Fallback>
                <p:oleObj name="Equation" r:id="rId25" imgW="1130040" imgH="279360" progId="Equation.DSMT4">
                  <p:embed/>
                  <p:pic>
                    <p:nvPicPr>
                      <p:cNvPr id="15" name="Object 26">
                        <a:extLst>
                          <a:ext uri="{FF2B5EF4-FFF2-40B4-BE49-F238E27FC236}">
                            <a16:creationId xmlns:a16="http://schemas.microsoft.com/office/drawing/2014/main" xmlns="" id="{98ED0907-BA9B-2289-F177-B19A20212D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1497" y="5065195"/>
                        <a:ext cx="3906838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6">
            <a:extLst>
              <a:ext uri="{FF2B5EF4-FFF2-40B4-BE49-F238E27FC236}">
                <a16:creationId xmlns:a16="http://schemas.microsoft.com/office/drawing/2014/main" xmlns="" id="{3ACD7235-C626-4F13-61BC-666C601357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208502"/>
              </p:ext>
            </p:extLst>
          </p:nvPr>
        </p:nvGraphicFramePr>
        <p:xfrm>
          <a:off x="8635130" y="5889247"/>
          <a:ext cx="38639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27" imgW="1117440" imgH="177480" progId="Equation.DSMT4">
                  <p:embed/>
                </p:oleObj>
              </mc:Choice>
              <mc:Fallback>
                <p:oleObj name="Equation" r:id="rId27" imgW="1117440" imgH="177480" progId="Equation.DSMT4">
                  <p:embed/>
                  <p:pic>
                    <p:nvPicPr>
                      <p:cNvPr id="16" name="Object 26">
                        <a:extLst>
                          <a:ext uri="{FF2B5EF4-FFF2-40B4-BE49-F238E27FC236}">
                            <a16:creationId xmlns:a16="http://schemas.microsoft.com/office/drawing/2014/main" xmlns="" id="{9A689533-A734-3686-A67B-5B1C5E4ACA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5130" y="5889247"/>
                        <a:ext cx="3863975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58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4" grpId="0"/>
      <p:bldP spid="12" grpId="0" animBg="1"/>
      <p:bldP spid="13" grpId="0" animBg="1"/>
      <p:bldP spid="14" grpId="0" animBg="1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6" y="0"/>
            <a:ext cx="17487904" cy="800100"/>
          </a:xfrm>
          <a:prstGeom prst="rect">
            <a:avLst/>
          </a:prstGeom>
          <a:solidFill>
            <a:srgbClr val="3399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PHƯƠNG TRÌNH BẬC HAI MỘT ẨN</a:t>
            </a:r>
          </a:p>
        </p:txBody>
      </p:sp>
      <p:sp>
        <p:nvSpPr>
          <p:cNvPr id="34" name="Rounded Rectangle">
            <a:extLst>
              <a:ext uri="{FF2B5EF4-FFF2-40B4-BE49-F238E27FC236}">
                <a16:creationId xmlns:a16="http://schemas.microsoft.com/office/drawing/2014/main" xmlns="" id="{FB12204B-6DBE-C6A7-AE6B-554F3EAC4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71" y="928689"/>
            <a:ext cx="6346030" cy="1221582"/>
          </a:xfrm>
          <a:prstGeom prst="roundRect">
            <a:avLst>
              <a:gd name="adj" fmla="val 50000"/>
            </a:avLst>
          </a:prstGeom>
          <a:solidFill>
            <a:srgbClr val="FF0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rIns="6857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xmlns="" id="{03DA6F93-B5AC-26C3-A49A-1B073687E374}"/>
              </a:ext>
            </a:extLst>
          </p:cNvPr>
          <p:cNvSpPr/>
          <p:nvPr/>
        </p:nvSpPr>
        <p:spPr>
          <a:xfrm>
            <a:off x="114300" y="816772"/>
            <a:ext cx="1559720" cy="1478756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68578" rIns="6857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8">
            <a:extLst>
              <a:ext uri="{FF2B5EF4-FFF2-40B4-BE49-F238E27FC236}">
                <a16:creationId xmlns:a16="http://schemas.microsoft.com/office/drawing/2014/main" xmlns="" id="{B5883D25-9D80-CD8B-CE9E-E3DCEA40B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2" y="914402"/>
            <a:ext cx="1281112" cy="1216820"/>
          </a:xfrm>
          <a:prstGeom prst="ellipse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8" rIns="6857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52">
            <a:extLst>
              <a:ext uri="{FF2B5EF4-FFF2-40B4-BE49-F238E27FC236}">
                <a16:creationId xmlns:a16="http://schemas.microsoft.com/office/drawing/2014/main" xmlns="" id="{8679FEC7-2F5F-D41B-8E80-C15440B87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6" y="1409700"/>
            <a:ext cx="5569744" cy="60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tIns="68578" rIns="68578" bIns="6857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     </a:t>
            </a:r>
          </a:p>
        </p:txBody>
      </p:sp>
      <p:sp>
        <p:nvSpPr>
          <p:cNvPr id="38" name="TextBox 52">
            <a:extLst>
              <a:ext uri="{FF2B5EF4-FFF2-40B4-BE49-F238E27FC236}">
                <a16:creationId xmlns:a16="http://schemas.microsoft.com/office/drawing/2014/main" xmlns="" id="{98F537E1-5D93-3EBB-16BC-C618D9D19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995364"/>
            <a:ext cx="1900238" cy="4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tIns="68578" rIns="68578" bIns="6857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HOẠT ĐỘNG</a:t>
            </a:r>
          </a:p>
        </p:txBody>
      </p:sp>
      <p:pic>
        <p:nvPicPr>
          <p:cNvPr id="39" name="Picture 80">
            <a:extLst>
              <a:ext uri="{FF2B5EF4-FFF2-40B4-BE49-F238E27FC236}">
                <a16:creationId xmlns:a16="http://schemas.microsoft.com/office/drawing/2014/main" xmlns="" id="{7D5207AE-4BAE-B5B0-B20D-0956CC6C9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800101"/>
            <a:ext cx="1478758" cy="147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5">
            <a:extLst>
              <a:ext uri="{FF2B5EF4-FFF2-40B4-BE49-F238E27FC236}">
                <a16:creationId xmlns:a16="http://schemas.microsoft.com/office/drawing/2014/main" xmlns="" id="{4DD460E7-9822-9F4D-2700-312AA52D8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049" y="937683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F50359-52B5-CABF-A11C-0A5B4C5F06C9}"/>
              </a:ext>
            </a:extLst>
          </p:cNvPr>
          <p:cNvSpPr txBox="1"/>
          <p:nvPr/>
        </p:nvSpPr>
        <p:spPr>
          <a:xfrm>
            <a:off x="599551" y="3023066"/>
            <a:ext cx="17145001" cy="654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3800" b="1" dirty="0">
                <a:latin typeface="+mj-lt"/>
              </a:rPr>
              <a:t>Ví dụ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r>
              <a:rPr lang="vi-VN" sz="3800" b="1" dirty="0">
                <a:latin typeface="+mj-lt"/>
              </a:rPr>
              <a:t> phương trình</a:t>
            </a:r>
            <a:r>
              <a:rPr lang="en-US" sz="3800" b="1" dirty="0">
                <a:latin typeface="+mj-lt"/>
              </a:rPr>
              <a:t>,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214790-BAB4-09EE-2244-B3AC5BBAEAC1}"/>
              </a:ext>
            </a:extLst>
          </p:cNvPr>
          <p:cNvSpPr txBox="1"/>
          <p:nvPr/>
        </p:nvSpPr>
        <p:spPr>
          <a:xfrm>
            <a:off x="1366198" y="5189540"/>
            <a:ext cx="43719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latin typeface="+mj-lt"/>
                <a:cs typeface="Times New Roman" panose="02020603050405020304" pitchFamily="18" charset="0"/>
              </a:rPr>
              <a:t>Ta có </a:t>
            </a:r>
            <a:endParaRPr lang="en-US" sz="38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A43EB9E-882C-A51D-C8BE-A56DD9A27117}"/>
              </a:ext>
            </a:extLst>
          </p:cNvPr>
          <p:cNvSpPr txBox="1"/>
          <p:nvPr/>
        </p:nvSpPr>
        <p:spPr>
          <a:xfrm>
            <a:off x="1214439" y="6196893"/>
            <a:ext cx="89613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FAE3615D-3680-537A-3A46-ACFA931D88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740264"/>
              </p:ext>
            </p:extLst>
          </p:nvPr>
        </p:nvGraphicFramePr>
        <p:xfrm>
          <a:off x="2800815" y="3891200"/>
          <a:ext cx="4570667" cy="603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5" imgW="1346040" imgH="177480" progId="Equation.DSMT4">
                  <p:embed/>
                </p:oleObj>
              </mc:Choice>
              <mc:Fallback>
                <p:oleObj name="Equation" r:id="rId5" imgW="1346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00815" y="3891200"/>
                        <a:ext cx="4570667" cy="603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CC1425EA-F082-A032-BFC4-8454B5F9B9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509108"/>
              </p:ext>
            </p:extLst>
          </p:nvPr>
        </p:nvGraphicFramePr>
        <p:xfrm>
          <a:off x="2765503" y="4690993"/>
          <a:ext cx="5346700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7" imgW="1574640" imgH="457200" progId="Equation.DSMT4">
                  <p:embed/>
                </p:oleObj>
              </mc:Choice>
              <mc:Fallback>
                <p:oleObj name="Equation" r:id="rId7" imgW="1574640" imgH="457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FAE3615D-3680-537A-3A46-ACFA931D88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65503" y="4690993"/>
                        <a:ext cx="5346700" cy="155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1">
            <a:extLst>
              <a:ext uri="{FF2B5EF4-FFF2-40B4-BE49-F238E27FC236}">
                <a16:creationId xmlns:a16="http://schemas.microsoft.com/office/drawing/2014/main" xmlns="" id="{28A88CFB-151D-4AE5-4AC4-266EE7442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322" y="2213520"/>
            <a:ext cx="1114049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FFFF00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rgbClr val="FFFF00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9pPr>
          </a:lstStyle>
          <a:p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65349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1453242" y="1992085"/>
            <a:ext cx="6498772" cy="6199414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9440073" y="3019926"/>
            <a:ext cx="61896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9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9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90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589586"/>
            <a:ext cx="952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3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83387" y="-17220"/>
            <a:ext cx="18288000" cy="9994812"/>
            <a:chOff x="990069" y="467295"/>
            <a:chExt cx="7200000" cy="5184001"/>
          </a:xfrm>
        </p:grpSpPr>
        <p:grpSp>
          <p:nvGrpSpPr>
            <p:cNvPr id="5" name="Group 4"/>
            <p:cNvGrpSpPr/>
            <p:nvPr/>
          </p:nvGrpSpPr>
          <p:grpSpPr>
            <a:xfrm>
              <a:off x="990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96" name="Rectangle 9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3004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88" name="Rectangle 87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9556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80" name="Rectangle 79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6108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72" name="Rectangle 71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266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64" name="Rectangle 63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9212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56" name="Rectangle 5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542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48" name="Rectangle 47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6452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40" name="Rectangle 39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2316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32" name="Rectangle 31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8868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24" name="Rectangle 23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576469" y="467297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16" name="Rectangle 1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sp>
        <p:nvSpPr>
          <p:cNvPr id="135" name="Rectangle 134">
            <a:hlinkClick r:id="rId4" action="ppaction://hlinksldjump"/>
          </p:cNvPr>
          <p:cNvSpPr/>
          <p:nvPr/>
        </p:nvSpPr>
        <p:spPr>
          <a:xfrm>
            <a:off x="3390901" y="0"/>
            <a:ext cx="1543049" cy="1238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Arial Rounded MT Bold" pitchFamily="34" charset="0"/>
                <a:cs typeface="Aharoni" pitchFamily="2" charset="-79"/>
              </a:rPr>
              <a:t>1</a:t>
            </a:r>
          </a:p>
        </p:txBody>
      </p:sp>
      <p:sp>
        <p:nvSpPr>
          <p:cNvPr id="136" name="Rectangle 135">
            <a:hlinkClick r:id="rId6" action="ppaction://hlinksldjump"/>
          </p:cNvPr>
          <p:cNvSpPr/>
          <p:nvPr/>
        </p:nvSpPr>
        <p:spPr>
          <a:xfrm>
            <a:off x="6736978" y="6375867"/>
            <a:ext cx="1387472" cy="102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Arial Rounded MT Bold" pitchFamily="34" charset="0"/>
                <a:cs typeface="Aharoni" pitchFamily="2" charset="-79"/>
              </a:rPr>
              <a:t>3</a:t>
            </a:r>
          </a:p>
        </p:txBody>
      </p:sp>
      <p:pic>
        <p:nvPicPr>
          <p:cNvPr id="138" name="Picture 2" descr="D:\NHO\SILE PP\tro choi\animpoohhoneydance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1" y="6496386"/>
            <a:ext cx="3019322" cy="36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9" descr="C:\Users\HT\Desktop\pooh2012060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505"/>
            <a:ext cx="1210236" cy="136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8" descr="C:\Users\HT\Desktop\Bee1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2967" y="7226794"/>
            <a:ext cx="1316723" cy="13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4" descr="Hình ảnh có liên qua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882" y="8135757"/>
            <a:ext cx="1197419" cy="193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8" descr="Hình ảnh có li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58446" y="6229549"/>
            <a:ext cx="1085607" cy="12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10" descr="Hình ảnh có liên qua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096" y="8133686"/>
            <a:ext cx="756084" cy="186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2" descr="Hình ảnh có liên qu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66" y="4607887"/>
            <a:ext cx="1241361" cy="188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Rectangle 145">
            <a:hlinkClick r:id="rId14" action="ppaction://hlinksldjump"/>
          </p:cNvPr>
          <p:cNvSpPr/>
          <p:nvPr/>
        </p:nvSpPr>
        <p:spPr>
          <a:xfrm>
            <a:off x="5048250" y="3810001"/>
            <a:ext cx="1485900" cy="11191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Arial Rounded MT Bold" pitchFamily="34" charset="0"/>
                <a:cs typeface="Aharoni" pitchFamily="2" charset="-79"/>
              </a:rPr>
              <a:t>2</a:t>
            </a:r>
          </a:p>
        </p:txBody>
      </p:sp>
      <p:sp>
        <p:nvSpPr>
          <p:cNvPr id="147" name="Rectangle 146">
            <a:hlinkClick r:id="rId15" action="ppaction://hlinksldjump"/>
          </p:cNvPr>
          <p:cNvSpPr/>
          <p:nvPr/>
        </p:nvSpPr>
        <p:spPr>
          <a:xfrm>
            <a:off x="10020300" y="2552701"/>
            <a:ext cx="1543050" cy="11591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Arial Rounded MT Bold" pitchFamily="34" charset="0"/>
                <a:cs typeface="Aharoni" pitchFamily="2" charset="-79"/>
              </a:rPr>
              <a:t>4</a:t>
            </a:r>
          </a:p>
        </p:txBody>
      </p:sp>
      <p:pic>
        <p:nvPicPr>
          <p:cNvPr id="110" name="Picture 7" descr="C:\Users\HT\Desktop\Untitled-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960" y="7373046"/>
            <a:ext cx="2581835" cy="291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This_Old_Man_instrument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 cstate="print"/>
          <a:stretch>
            <a:fillRect/>
          </a:stretch>
        </p:blipFill>
        <p:spPr>
          <a:xfrm>
            <a:off x="-1171194" y="3807036"/>
            <a:ext cx="1066800" cy="1066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63" y="1212817"/>
            <a:ext cx="1534986" cy="1364432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57" y="7571426"/>
            <a:ext cx="1534986" cy="1364432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21" y="2498708"/>
            <a:ext cx="1534986" cy="1364432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84" y="3810001"/>
            <a:ext cx="1534986" cy="1364432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390" y="6053438"/>
            <a:ext cx="1534986" cy="1364432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456" y="1266541"/>
            <a:ext cx="1534986" cy="1364432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21" y="4976057"/>
            <a:ext cx="1534986" cy="1364432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89" y="4865117"/>
            <a:ext cx="1534986" cy="1364432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61" y="2331269"/>
            <a:ext cx="1534986" cy="1364432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614" y="4841615"/>
            <a:ext cx="1534986" cy="1364432"/>
          </a:xfrm>
          <a:prstGeom prst="rect">
            <a:avLst/>
          </a:prstGeom>
        </p:spPr>
      </p:pic>
      <p:sp>
        <p:nvSpPr>
          <p:cNvPr id="3" name="Action Button: Go Home 2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xmlns="" id="{DA5C82C9-DC93-F5A7-9C26-7E162BD1C0C8}"/>
              </a:ext>
            </a:extLst>
          </p:cNvPr>
          <p:cNvSpPr/>
          <p:nvPr/>
        </p:nvSpPr>
        <p:spPr>
          <a:xfrm>
            <a:off x="16830676" y="8745455"/>
            <a:ext cx="1154495" cy="12321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585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ashreg.wav"/>
          </p:stSnd>
        </p:sndAc>
      </p:transition>
    </mc:Choice>
    <mc:Fallback xmlns="">
      <p:transition spd="slow">
        <p:sndAc>
          <p:stSnd>
            <p:snd r:embed="rId20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12 0.00116 C -0.09072 -0.07291 -0.05701 -0.13726 -0.01158 -0.14166 C 0.03189 -0.14699 0.0725 -0.09722 0.07523 -0.02546 C 0.07875 0.04144 0.05024 0.10324 0.0095 0.10764 C -0.02772 0.11135 -0.06313 0.06991 -0.06573 0.00787 C -0.06846 -0.04838 -0.04477 -0.10185 -0.01028 -0.10625 C 0.02161 -0.10949 0.05154 -0.07523 0.05349 -0.02314 C 0.05558 0.02315 0.0367 0.06899 0.00807 0.07084 C -0.0177 0.07431 -0.04204 0.04769 -0.04412 0.00533 C -0.04543 -0.03217 -0.03124 -0.06875 -0.00885 -0.07106 C 0.0108 -0.07291 0.03046 -0.05324 0.03189 -0.02083 C 0.03319 0.00695 0.02304 0.03334 0.00664 0.03542 C -0.00677 0.03797 -0.02109 0.0257 -0.02174 0.00371 C -0.02317 -0.01412 -0.0177 -0.0331 -0.00755 -0.03541 C 0.00065 -0.03541 0.00872 -0.03101 0.01015 -0.01875 C 0.0108 -0.01088 0.0095 -0.00324 0.00534 -4.07407E-6 C 0.00325 0.00116 0.00195 0.00116 2.55109E-7 -4.07407E-6 " pathEditMode="relative" rAng="0" ptsTypes="AAAAAAAAAAAAAAAAA">
                                      <p:cBhvr>
                                        <p:cTn id="11" dur="1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19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723E-6 1.11111E-6 L 0.14304 -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1 -0.00185 C 0.20911 -0.02269 0.27526 -0.04282 0.30052 -0.00486 C 0.32604 0.0331 0.31041 0.13079 0.29505 0.22847 " pathEditMode="relative" rAng="0" ptsTypes="AAA">
                                      <p:cBhvr>
                                        <p:cTn id="32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102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07 0.22847 C 0.2909 0.375 0.28739 0.52268 0.29051 0.58356 C 0.29454 0.64537 0.30743 0.61412 0.3211 0.58542 " pathEditMode="relative" rAng="0" ptsTypes="aaA">
                                      <p:cBhvr>
                                        <p:cTn id="4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208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1 0.58541 C 0.39021 0.59583 0.45933 0.60671 0.48939 0.58842 C 0.51985 0.57106 0.48614 0.4993 0.50202 0.48148 C 0.51738 0.46412 0.56801 0.50601 0.58285 0.48333 C 0.59833 0.46018 0.59443 0.40139 0.59144 0.34351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110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404 0.2294 C 0.67344 0.19491 0.74245 0.15926 0.76511 0.23611 C 0.78854 0.3125 0.76602 0.49977 0.74362 0.68796 " pathEditMode="relative" rAng="5760000" ptsTypes="AAA">
                                      <p:cBhvr>
                                        <p:cTn id="7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2004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audio>
              <p:cMediaNode numSld="10">
                <p:cTn id="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"/>
                </p:tgtEl>
              </p:cMediaNode>
            </p:audio>
          </p:childTnLst>
        </p:cTn>
      </p:par>
    </p:tnLst>
    <p:bldLst>
      <p:bldP spid="135" grpId="0" uiExpand="1" build="allAtOnce" animBg="1"/>
      <p:bldP spid="135" grpId="1" build="allAtOnce" animBg="1"/>
      <p:bldP spid="136" grpId="0" build="allAtOnce" animBg="1"/>
      <p:bldP spid="146" grpId="0" build="allAtOnce" animBg="1"/>
      <p:bldP spid="147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2525" y="-3175953"/>
            <a:ext cx="21031200" cy="581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972" y="6786563"/>
            <a:ext cx="3275010" cy="375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72600" y="8946904"/>
            <a:ext cx="1329938" cy="114583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6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7033" y="8549509"/>
            <a:ext cx="7277821" cy="15446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4779" y="4937352"/>
            <a:ext cx="1329938" cy="121286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6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0221" y="4804885"/>
            <a:ext cx="7219829" cy="1544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3331" y="6975644"/>
            <a:ext cx="1329938" cy="1145837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6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36341" y="6649523"/>
            <a:ext cx="7277820" cy="15446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8457656" y="3281096"/>
            <a:ext cx="140210" cy="1349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8434532" y="3285859"/>
            <a:ext cx="81536" cy="1349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96362" y="3623492"/>
            <a:ext cx="2515088" cy="207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90854" y="2706470"/>
            <a:ext cx="3526100" cy="3469343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47378" y="6386029"/>
            <a:ext cx="742610" cy="648806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15607480" y="7028261"/>
            <a:ext cx="1688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700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051335" y="6245885"/>
            <a:ext cx="890244" cy="777396"/>
          </a:xfrm>
          <a:prstGeom prst="rect">
            <a:avLst/>
          </a:prstGeom>
          <a:noFill/>
        </p:spPr>
      </p:pic>
      <p:sp>
        <p:nvSpPr>
          <p:cNvPr id="161" name="Rectangle 160"/>
          <p:cNvSpPr/>
          <p:nvPr/>
        </p:nvSpPr>
        <p:spPr>
          <a:xfrm>
            <a:off x="2292231" y="2919578"/>
            <a:ext cx="7277820" cy="14839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2" name="Oval 161"/>
          <p:cNvSpPr/>
          <p:nvPr/>
        </p:nvSpPr>
        <p:spPr>
          <a:xfrm>
            <a:off x="569761" y="3123033"/>
            <a:ext cx="1335539" cy="12115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6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7AB86340-59B2-4C2F-A4BF-97EE7295DB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147208"/>
              </p:ext>
            </p:extLst>
          </p:nvPr>
        </p:nvGraphicFramePr>
        <p:xfrm>
          <a:off x="2524125" y="3205163"/>
          <a:ext cx="15652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11" imgW="368280" imgH="177480" progId="Equation.DSMT4">
                  <p:embed/>
                </p:oleObj>
              </mc:Choice>
              <mc:Fallback>
                <p:oleObj name="Equation" r:id="rId11" imgW="36828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7AB86340-59B2-4C2F-A4BF-97EE7295DB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3205163"/>
                        <a:ext cx="1565275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1E9586E-E8EC-BE82-9D4D-901B8C050E33}"/>
              </a:ext>
            </a:extLst>
          </p:cNvPr>
          <p:cNvGrpSpPr/>
          <p:nvPr/>
        </p:nvGrpSpPr>
        <p:grpSpPr>
          <a:xfrm>
            <a:off x="142729" y="564276"/>
            <a:ext cx="17561218" cy="1184968"/>
            <a:chOff x="142729" y="564276"/>
            <a:chExt cx="17561218" cy="1184968"/>
          </a:xfrm>
        </p:grpSpPr>
        <p:sp>
          <p:nvSpPr>
            <p:cNvPr id="3" name="TextBox 2"/>
            <p:cNvSpPr txBox="1"/>
            <p:nvPr/>
          </p:nvSpPr>
          <p:spPr>
            <a:xfrm>
              <a:off x="142729" y="584517"/>
              <a:ext cx="17561218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5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1. </a:t>
              </a:r>
              <a:r>
                <a:rPr lang="en-US" sz="5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5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5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</a:t>
              </a:r>
              <a:r>
                <a:rPr lang="en-US" sz="5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vô</a:t>
              </a:r>
              <a:r>
                <a:rPr lang="en-US" sz="5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r>
                <a:rPr lang="en-US" sz="5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endParaRPr lang="en-US" sz="5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xmlns="" id="{8A9CB99B-DAED-16ED-B151-8E4EE3C7B6D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330274"/>
                </p:ext>
              </p:extLst>
            </p:nvPr>
          </p:nvGraphicFramePr>
          <p:xfrm>
            <a:off x="6648814" y="564276"/>
            <a:ext cx="6811504" cy="1184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Equation" r:id="rId13" imgW="1752480" imgH="304560" progId="Equation.DSMT4">
                    <p:embed/>
                  </p:oleObj>
                </mc:Choice>
                <mc:Fallback>
                  <p:oleObj name="Equation" r:id="rId13" imgW="1752480" imgH="304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648814" y="564276"/>
                          <a:ext cx="6811504" cy="11849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05334484-7917-39D4-1701-788F2D37B6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309111"/>
              </p:ext>
            </p:extLst>
          </p:nvPr>
        </p:nvGraphicFramePr>
        <p:xfrm>
          <a:off x="2524125" y="4782236"/>
          <a:ext cx="15652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15" imgW="368280" imgH="177480" progId="Equation.DSMT4">
                  <p:embed/>
                </p:oleObj>
              </mc:Choice>
              <mc:Fallback>
                <p:oleObj name="Equation" r:id="rId15" imgW="36828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7AB86340-59B2-4C2F-A4BF-97EE7295DB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4782236"/>
                        <a:ext cx="1565275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ABA68CDE-4A90-C3C8-DEEF-5DDAE6E604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484298"/>
              </p:ext>
            </p:extLst>
          </p:nvPr>
        </p:nvGraphicFramePr>
        <p:xfrm>
          <a:off x="2584208" y="8937164"/>
          <a:ext cx="15652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17" imgW="368280" imgH="177480" progId="Equation.DSMT4">
                  <p:embed/>
                </p:oleObj>
              </mc:Choice>
              <mc:Fallback>
                <p:oleObj name="Equation" r:id="rId17" imgW="36828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xmlns="" id="{05334484-7917-39D4-1701-788F2D37B6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208" y="8937164"/>
                        <a:ext cx="1565275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EED3FB07-06D2-AE05-9BCF-45B1ABBE80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200127"/>
              </p:ext>
            </p:extLst>
          </p:nvPr>
        </p:nvGraphicFramePr>
        <p:xfrm>
          <a:off x="2573057" y="7053543"/>
          <a:ext cx="15652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9" imgW="368280" imgH="177480" progId="Equation.DSMT4">
                  <p:embed/>
                </p:oleObj>
              </mc:Choice>
              <mc:Fallback>
                <p:oleObj name="Equation" r:id="rId19" imgW="36828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xmlns="" id="{ABA68CDE-4A90-C3C8-DEEF-5DDAE6E604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057" y="7053543"/>
                        <a:ext cx="1565275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4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  <p:bldP spid="3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3319129"/>
            <a:ext cx="20421600" cy="576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HT\Desktop\Untitled-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190" y="6127884"/>
            <a:ext cx="3947628" cy="452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78926" y="2805296"/>
            <a:ext cx="1296318" cy="122651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6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3198" y="2443986"/>
            <a:ext cx="7803285" cy="17224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8015" y="4703894"/>
            <a:ext cx="1210236" cy="115235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6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6598" y="4368009"/>
            <a:ext cx="7879885" cy="18241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415" y="6737992"/>
            <a:ext cx="1315368" cy="1174082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6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89923" y="6365278"/>
            <a:ext cx="7858877" cy="17493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68750" y="4005653"/>
            <a:ext cx="2515088" cy="207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831191" y="3097976"/>
            <a:ext cx="3526100" cy="3469343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219766" y="6768190"/>
            <a:ext cx="742610" cy="648806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15679868" y="7410422"/>
            <a:ext cx="1688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700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23724" y="6628046"/>
            <a:ext cx="890244" cy="777396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59876" y="8660146"/>
            <a:ext cx="1315368" cy="1174082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6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89088" y="8287752"/>
            <a:ext cx="7858877" cy="18884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984A6188-7FAE-971D-93C0-8851C9F180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727843"/>
              </p:ext>
            </p:extLst>
          </p:nvPr>
        </p:nvGraphicFramePr>
        <p:xfrm>
          <a:off x="2382838" y="6372225"/>
          <a:ext cx="3600186" cy="1539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10" imgW="1079280" imgH="457200" progId="Equation.DSMT4">
                  <p:embed/>
                </p:oleObj>
              </mc:Choice>
              <mc:Fallback>
                <p:oleObj name="Equation" r:id="rId10" imgW="1079280" imgH="457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984A6188-7FAE-971D-93C0-8851C9F180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82838" y="6372225"/>
                        <a:ext cx="3600186" cy="1539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058C757-47B0-4157-217D-4DDFDA2361ED}"/>
              </a:ext>
            </a:extLst>
          </p:cNvPr>
          <p:cNvGrpSpPr/>
          <p:nvPr/>
        </p:nvGrpSpPr>
        <p:grpSpPr>
          <a:xfrm>
            <a:off x="95449" y="193195"/>
            <a:ext cx="17655794" cy="1846652"/>
            <a:chOff x="95449" y="193195"/>
            <a:chExt cx="17655794" cy="18466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AAA64F2-91F8-20DF-9B3F-1AC05428E2DC}"/>
                </a:ext>
              </a:extLst>
            </p:cNvPr>
            <p:cNvSpPr txBox="1"/>
            <p:nvPr/>
          </p:nvSpPr>
          <p:spPr>
            <a:xfrm>
              <a:off x="95449" y="254743"/>
              <a:ext cx="17655794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5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2. </a:t>
              </a:r>
              <a:r>
                <a:rPr lang="en-US" sz="5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5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5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</a:t>
              </a:r>
              <a:r>
                <a:rPr lang="en-US" sz="5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5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</a:t>
              </a:r>
            </a:p>
            <a:p>
              <a:pPr algn="ctr"/>
              <a:r>
                <a:rPr lang="en-US" sz="5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 </a:t>
              </a:r>
              <a:r>
                <a:rPr lang="en-US" sz="5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5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5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5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5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5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r>
                <a:rPr lang="en-US" sz="5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là                       </a:t>
              </a:r>
              <a:endParaRPr lang="en-US" sz="5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xmlns="" id="{EE2EB9EF-4981-199F-7A0B-3EACB36C3CF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7458268"/>
                </p:ext>
              </p:extLst>
            </p:nvPr>
          </p:nvGraphicFramePr>
          <p:xfrm>
            <a:off x="6435231" y="193195"/>
            <a:ext cx="6811504" cy="1184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" name="Equation" r:id="rId12" imgW="1752480" imgH="304560" progId="Equation.DSMT4">
                    <p:embed/>
                  </p:oleObj>
                </mc:Choice>
                <mc:Fallback>
                  <p:oleObj name="Equation" r:id="rId12" imgW="1752480" imgH="304560" progId="Equation.DSMT4">
                    <p:embed/>
                    <p:pic>
                      <p:nvPicPr>
                        <p:cNvPr id="15" name="Object 14">
                          <a:extLst>
                            <a:ext uri="{FF2B5EF4-FFF2-40B4-BE49-F238E27FC236}">
                              <a16:creationId xmlns:a16="http://schemas.microsoft.com/office/drawing/2014/main" xmlns="" id="{8A9CB99B-DAED-16ED-B151-8E4EE3C7B6D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435231" y="193195"/>
                          <a:ext cx="6811504" cy="11849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xmlns="" id="{DB6AB321-B00C-0A9B-6FCF-A13AFA36D8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519914"/>
              </p:ext>
            </p:extLst>
          </p:nvPr>
        </p:nvGraphicFramePr>
        <p:xfrm>
          <a:off x="14048552" y="364350"/>
          <a:ext cx="15652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14" imgW="368280" imgH="177480" progId="Equation.DSMT4">
                  <p:embed/>
                </p:oleObj>
              </mc:Choice>
              <mc:Fallback>
                <p:oleObj name="Equation" r:id="rId14" imgW="36828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xmlns="" id="{05334484-7917-39D4-1701-788F2D37B6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8552" y="364350"/>
                        <a:ext cx="1565275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xmlns="" id="{1508C29D-6B8F-C8B6-30C3-E96102D602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140115"/>
              </p:ext>
            </p:extLst>
          </p:nvPr>
        </p:nvGraphicFramePr>
        <p:xfrm>
          <a:off x="1655763" y="4389438"/>
          <a:ext cx="3370262" cy="168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16" imgW="965160" imgH="482400" progId="Equation.DSMT4">
                  <p:embed/>
                </p:oleObj>
              </mc:Choice>
              <mc:Fallback>
                <p:oleObj name="Equation" r:id="rId16" imgW="9651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55763" y="4389438"/>
                        <a:ext cx="3370262" cy="168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39259B29-3848-89EA-4DDE-74778478EF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780718"/>
              </p:ext>
            </p:extLst>
          </p:nvPr>
        </p:nvGraphicFramePr>
        <p:xfrm>
          <a:off x="5664200" y="4338638"/>
          <a:ext cx="2998788" cy="164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18" imgW="876240" imgH="482400" progId="Equation.DSMT4">
                  <p:embed/>
                </p:oleObj>
              </mc:Choice>
              <mc:Fallback>
                <p:oleObj name="Equation" r:id="rId18" imgW="8762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664200" y="4338638"/>
                        <a:ext cx="2998788" cy="164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6B76CA15-E1BD-0565-E050-91BBCA6DC0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997847"/>
              </p:ext>
            </p:extLst>
          </p:nvPr>
        </p:nvGraphicFramePr>
        <p:xfrm>
          <a:off x="2043112" y="2586037"/>
          <a:ext cx="3428661" cy="1630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20" imgW="1015920" imgH="482400" progId="Equation.DSMT4">
                  <p:embed/>
                </p:oleObj>
              </mc:Choice>
              <mc:Fallback>
                <p:oleObj name="Equation" r:id="rId20" imgW="10159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043112" y="2586037"/>
                        <a:ext cx="3428661" cy="1630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3302C6A3-2327-4513-3D30-F873EEDC51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028498"/>
              </p:ext>
            </p:extLst>
          </p:nvPr>
        </p:nvGraphicFramePr>
        <p:xfrm>
          <a:off x="5747544" y="2593841"/>
          <a:ext cx="2961882" cy="154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22" imgW="927000" imgH="482400" progId="Equation.DSMT4">
                  <p:embed/>
                </p:oleObj>
              </mc:Choice>
              <mc:Fallback>
                <p:oleObj name="Equation" r:id="rId22" imgW="9270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747544" y="2593841"/>
                        <a:ext cx="2961882" cy="1540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E9EC5460-25CB-52D8-D0D2-F91E6D4D6C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191475"/>
              </p:ext>
            </p:extLst>
          </p:nvPr>
        </p:nvGraphicFramePr>
        <p:xfrm>
          <a:off x="1979613" y="8507413"/>
          <a:ext cx="3114675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24" imgW="1015920" imgH="482400" progId="Equation.DSMT4">
                  <p:embed/>
                </p:oleObj>
              </mc:Choice>
              <mc:Fallback>
                <p:oleObj name="Equation" r:id="rId24" imgW="10159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979613" y="8507413"/>
                        <a:ext cx="3114675" cy="147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xmlns="" id="{638F8ADB-60B4-6EF4-5E1F-547222F665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621214"/>
              </p:ext>
            </p:extLst>
          </p:nvPr>
        </p:nvGraphicFramePr>
        <p:xfrm>
          <a:off x="5837238" y="8556625"/>
          <a:ext cx="26543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26" imgW="927000" imgH="482400" progId="Equation.DSMT4">
                  <p:embed/>
                </p:oleObj>
              </mc:Choice>
              <mc:Fallback>
                <p:oleObj name="Equation" r:id="rId26" imgW="9270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837238" y="8556625"/>
                        <a:ext cx="2654300" cy="138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3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3785217"/>
            <a:ext cx="20802600" cy="664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HT\Desktop\Untitled-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190" y="6127884"/>
            <a:ext cx="3947628" cy="452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2430925" y="4770375"/>
            <a:ext cx="1530185" cy="15384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6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8043" y="5023217"/>
            <a:ext cx="3342938" cy="13708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68858" y="8426777"/>
            <a:ext cx="1530185" cy="15384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6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01153" y="6551255"/>
            <a:ext cx="1432113" cy="1538436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6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42476" y="5204012"/>
            <a:ext cx="2515088" cy="207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404917" y="4296335"/>
            <a:ext cx="3526100" cy="3469343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93492" y="7966549"/>
            <a:ext cx="742610" cy="648806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13253594" y="8608781"/>
            <a:ext cx="1688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700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697450" y="7826405"/>
            <a:ext cx="890244" cy="777396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2468858" y="3044677"/>
            <a:ext cx="1530185" cy="153843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6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57705" y="3171785"/>
            <a:ext cx="3342938" cy="13708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933F4E2-C7F1-16C3-064C-E73025E81433}"/>
              </a:ext>
            </a:extLst>
          </p:cNvPr>
          <p:cNvSpPr txBox="1"/>
          <p:nvPr/>
        </p:nvSpPr>
        <p:spPr>
          <a:xfrm>
            <a:off x="70588" y="617666"/>
            <a:ext cx="18217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(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là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số)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7F3F21A1-75D0-D32B-5BF6-7A13BD99E8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967543"/>
              </p:ext>
            </p:extLst>
          </p:nvPr>
        </p:nvGraphicFramePr>
        <p:xfrm>
          <a:off x="6915150" y="471268"/>
          <a:ext cx="527685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10" imgW="952200" imgH="203040" progId="Equation.DSMT4">
                  <p:embed/>
                </p:oleObj>
              </mc:Choice>
              <mc:Fallback>
                <p:oleObj name="Equation" r:id="rId10" imgW="95220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7F3F21A1-75D0-D32B-5BF6-7A13BD99E8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15150" y="471268"/>
                        <a:ext cx="5276850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B096F9A-E9CC-448B-693F-91EE6B6D78A2}"/>
              </a:ext>
            </a:extLst>
          </p:cNvPr>
          <p:cNvSpPr/>
          <p:nvPr/>
        </p:nvSpPr>
        <p:spPr>
          <a:xfrm>
            <a:off x="4498042" y="6844244"/>
            <a:ext cx="3342938" cy="13708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60F9AF1-8EBB-DDCF-9A3A-DB32E37404D6}"/>
              </a:ext>
            </a:extLst>
          </p:cNvPr>
          <p:cNvSpPr/>
          <p:nvPr/>
        </p:nvSpPr>
        <p:spPr>
          <a:xfrm>
            <a:off x="4554751" y="8546075"/>
            <a:ext cx="3342938" cy="13708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29689821-DC36-F5B0-01A1-A3A0B7F2C2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81717"/>
              </p:ext>
            </p:extLst>
          </p:nvPr>
        </p:nvGraphicFramePr>
        <p:xfrm>
          <a:off x="4827424" y="3321663"/>
          <a:ext cx="2603500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12" imgW="469800" imgH="177480" progId="Equation.DSMT4">
                  <p:embed/>
                </p:oleObj>
              </mc:Choice>
              <mc:Fallback>
                <p:oleObj name="Equation" r:id="rId12" imgW="46980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7F3F21A1-75D0-D32B-5BF6-7A13BD99E8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27424" y="3321663"/>
                        <a:ext cx="2603500" cy="98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EB46D6F9-DB00-0D7D-4E61-4E08358E8C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611437"/>
              </p:ext>
            </p:extLst>
          </p:nvPr>
        </p:nvGraphicFramePr>
        <p:xfrm>
          <a:off x="5099050" y="5197475"/>
          <a:ext cx="210978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14" imgW="380880" imgH="177480" progId="Equation.DSMT4">
                  <p:embed/>
                </p:oleObj>
              </mc:Choice>
              <mc:Fallback>
                <p:oleObj name="Equation" r:id="rId14" imgW="380880" imgH="177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29689821-DC36-F5B0-01A1-A3A0B7F2C2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99050" y="5197475"/>
                        <a:ext cx="2109788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0EA1A62D-4AD1-C4AE-B3AA-2BC39B20A4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018516"/>
              </p:ext>
            </p:extLst>
          </p:nvPr>
        </p:nvGraphicFramePr>
        <p:xfrm>
          <a:off x="5021263" y="6956425"/>
          <a:ext cx="2182812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16" imgW="393480" imgH="177480" progId="Equation.DSMT4">
                  <p:embed/>
                </p:oleObj>
              </mc:Choice>
              <mc:Fallback>
                <p:oleObj name="Equation" r:id="rId16" imgW="393480" imgH="177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EB46D6F9-DB00-0D7D-4E61-4E08358E8C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021263" y="6956425"/>
                        <a:ext cx="2182812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9E4EFBBA-4F9C-822D-94FA-99F7F24035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040805"/>
              </p:ext>
            </p:extLst>
          </p:nvPr>
        </p:nvGraphicFramePr>
        <p:xfrm>
          <a:off x="5016500" y="8715375"/>
          <a:ext cx="2111375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18" imgW="380880" imgH="177480" progId="Equation.DSMT4">
                  <p:embed/>
                </p:oleObj>
              </mc:Choice>
              <mc:Fallback>
                <p:oleObj name="Equation" r:id="rId18" imgW="38088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0EA1A62D-4AD1-C4AE-B3AA-2BC39B20A4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016500" y="8715375"/>
                        <a:ext cx="2111375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9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15;p1" descr="图片包含 地图, 文字&#10;&#10;描述已自动生成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Google Shape;16;p1" descr="图片包含 文字&#10;&#10;描述已自动生成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2869">
            <a:off x="409577" y="1483520"/>
            <a:ext cx="2388394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Google Shape;17;p1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" y="78582"/>
            <a:ext cx="731044" cy="73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Google Shape;18;p1"/>
          <p:cNvSpPr txBox="1"/>
          <p:nvPr/>
        </p:nvSpPr>
        <p:spPr>
          <a:xfrm>
            <a:off x="4131470" y="8743951"/>
            <a:ext cx="12527756" cy="600120"/>
          </a:xfrm>
          <a:prstGeom prst="rect">
            <a:avLst/>
          </a:prstGeom>
          <a:noFill/>
          <a:ln>
            <a:noFill/>
          </a:ln>
        </p:spPr>
        <p:txBody>
          <a:bodyPr spcFirstLastPara="1" lIns="137138" tIns="137138" rIns="137138" bIns="137138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1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reeform: Shape 64"/>
          <p:cNvSpPr/>
          <p:nvPr/>
        </p:nvSpPr>
        <p:spPr>
          <a:xfrm rot="5400000">
            <a:off x="5602389" y="-1470189"/>
            <a:ext cx="3564122" cy="6504498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rgbClr val="A0D468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/>
          <a:p>
            <a:pPr algn="ctr">
              <a:defRPr/>
            </a:pPr>
            <a:endParaRPr lang="en-US" sz="3600" kern="0" dirty="0">
              <a:solidFill>
                <a:prstClr val="white"/>
              </a:solidFill>
              <a:latin typeface="A3.OpenSans-San"/>
            </a:endParaRPr>
          </a:p>
        </p:txBody>
      </p:sp>
      <p:sp>
        <p:nvSpPr>
          <p:cNvPr id="7" name="Rectangle 6"/>
          <p:cNvSpPr/>
          <p:nvPr/>
        </p:nvSpPr>
        <p:spPr>
          <a:xfrm rot="19832204">
            <a:off x="4091160" y="811798"/>
            <a:ext cx="4739119" cy="116955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>
              <a:defRPr/>
            </a:pPr>
            <a:r>
              <a:rPr lang="en-US" sz="6400" b="1" dirty="0">
                <a:ln w="10160">
                  <a:solidFill>
                    <a:srgbClr val="FC6E5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6</a:t>
            </a:r>
          </a:p>
        </p:txBody>
      </p:sp>
      <p:sp>
        <p:nvSpPr>
          <p:cNvPr id="8" name="文本框 11"/>
          <p:cNvSpPr txBox="1">
            <a:spLocks noChangeArrowheads="1"/>
          </p:cNvSpPr>
          <p:nvPr/>
        </p:nvSpPr>
        <p:spPr bwMode="auto">
          <a:xfrm>
            <a:off x="100012" y="3619500"/>
            <a:ext cx="1818798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vi-VN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BẬC HAI MỘT ẨN</a:t>
            </a:r>
            <a:endParaRPr lang="en-US" altLang="en-US" sz="7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40712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3876533"/>
            <a:ext cx="20726400" cy="669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" y="740864"/>
            <a:ext cx="18275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(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là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số)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-1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</p:txBody>
      </p:sp>
      <p:pic>
        <p:nvPicPr>
          <p:cNvPr id="6" name="Picture 7" descr="C:\Users\HT\Desktop\Untitled-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190" y="6127884"/>
            <a:ext cx="3947628" cy="452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2886369" y="8838802"/>
            <a:ext cx="1296318" cy="122651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6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972451" y="3199323"/>
            <a:ext cx="1210236" cy="115235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6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48033" y="2766942"/>
            <a:ext cx="5131749" cy="18186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19885" y="5084803"/>
            <a:ext cx="1315368" cy="1174082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6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42476" y="5204012"/>
            <a:ext cx="2515088" cy="207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404917" y="4296335"/>
            <a:ext cx="3526100" cy="3469343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93492" y="7966549"/>
            <a:ext cx="742610" cy="648806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13253594" y="8608781"/>
            <a:ext cx="1688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700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697450" y="7826405"/>
            <a:ext cx="890244" cy="777396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2830436" y="6899938"/>
            <a:ext cx="1315368" cy="1174082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6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F5D18AE-A47F-A2F2-6DFA-399E302245D2}"/>
              </a:ext>
            </a:extLst>
          </p:cNvPr>
          <p:cNvSpPr/>
          <p:nvPr/>
        </p:nvSpPr>
        <p:spPr>
          <a:xfrm>
            <a:off x="4787920" y="4864702"/>
            <a:ext cx="5131749" cy="15621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740669D-60DA-F168-6EA0-C9AFAFA70431}"/>
              </a:ext>
            </a:extLst>
          </p:cNvPr>
          <p:cNvSpPr/>
          <p:nvPr/>
        </p:nvSpPr>
        <p:spPr>
          <a:xfrm>
            <a:off x="4831683" y="6705920"/>
            <a:ext cx="5131750" cy="15621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61F3268-2795-0EA9-8B85-E625206A391F}"/>
              </a:ext>
            </a:extLst>
          </p:cNvPr>
          <p:cNvSpPr/>
          <p:nvPr/>
        </p:nvSpPr>
        <p:spPr>
          <a:xfrm>
            <a:off x="4831682" y="8671003"/>
            <a:ext cx="5131749" cy="15621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3B7419DF-32F2-3B7D-0263-A1E09585B9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680697"/>
              </p:ext>
            </p:extLst>
          </p:nvPr>
        </p:nvGraphicFramePr>
        <p:xfrm>
          <a:off x="6429811" y="616624"/>
          <a:ext cx="601027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10" imgW="1206360" imgH="203040" progId="Equation.DSMT4">
                  <p:embed/>
                </p:oleObj>
              </mc:Choice>
              <mc:Fallback>
                <p:oleObj name="Equation" r:id="rId10" imgW="1206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29811" y="616624"/>
                        <a:ext cx="6010275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DBC99F4E-9A65-C814-5E8A-6BAF435ED0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516191"/>
              </p:ext>
            </p:extLst>
          </p:nvPr>
        </p:nvGraphicFramePr>
        <p:xfrm>
          <a:off x="5649119" y="2736327"/>
          <a:ext cx="2230437" cy="1772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12" imgW="495000" imgH="393480" progId="Equation.DSMT4">
                  <p:embed/>
                </p:oleObj>
              </mc:Choice>
              <mc:Fallback>
                <p:oleObj name="Equation" r:id="rId12" imgW="495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49119" y="2736327"/>
                        <a:ext cx="2230437" cy="1772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9533D587-7580-BB21-2CCA-D8B763DAAA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200862"/>
              </p:ext>
            </p:extLst>
          </p:nvPr>
        </p:nvGraphicFramePr>
        <p:xfrm>
          <a:off x="6064552" y="4746289"/>
          <a:ext cx="1828800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14" imgW="406080" imgH="393480" progId="Equation.DSMT4">
                  <p:embed/>
                </p:oleObj>
              </mc:Choice>
              <mc:Fallback>
                <p:oleObj name="Equation" r:id="rId14" imgW="40608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DBC99F4E-9A65-C814-5E8A-6BAF435ED0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64552" y="4746289"/>
                        <a:ext cx="1828800" cy="177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24AAA0AB-2AE2-44FF-728B-C703553E29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444522"/>
              </p:ext>
            </p:extLst>
          </p:nvPr>
        </p:nvGraphicFramePr>
        <p:xfrm>
          <a:off x="5849937" y="8547137"/>
          <a:ext cx="1828800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16" imgW="406080" imgH="393480" progId="Equation.DSMT4">
                  <p:embed/>
                </p:oleObj>
              </mc:Choice>
              <mc:Fallback>
                <p:oleObj name="Equation" r:id="rId16" imgW="40608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9533D587-7580-BB21-2CCA-D8B763DAAA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849937" y="8547137"/>
                        <a:ext cx="1828800" cy="177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F8CE674B-CA59-C55E-0A1B-BBB6B5E3A8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753233"/>
              </p:ext>
            </p:extLst>
          </p:nvPr>
        </p:nvGraphicFramePr>
        <p:xfrm>
          <a:off x="5864527" y="6658452"/>
          <a:ext cx="2228850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18" imgW="495000" imgH="393480" progId="Equation.DSMT4">
                  <p:embed/>
                </p:oleObj>
              </mc:Choice>
              <mc:Fallback>
                <p:oleObj name="Equation" r:id="rId18" imgW="49500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xmlns="" id="{24AAA0AB-2AE2-44FF-728B-C703553E29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864527" y="6658452"/>
                        <a:ext cx="2228850" cy="177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9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1676400" y="1562100"/>
            <a:ext cx="6438900" cy="61722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8686800" y="3872998"/>
            <a:ext cx="8991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90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xmlns="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450" y="5352174"/>
            <a:ext cx="4640440" cy="446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296" y="0"/>
            <a:ext cx="17602204" cy="800100"/>
          </a:xfrm>
          <a:prstGeom prst="rect">
            <a:avLst/>
          </a:prstGeom>
          <a:solidFill>
            <a:srgbClr val="3399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PHƯƠNG TRÌNH BẬC HAI MỘT ẨN</a:t>
            </a:r>
          </a:p>
        </p:txBody>
      </p:sp>
      <p:sp>
        <p:nvSpPr>
          <p:cNvPr id="38" name="TextBox 52">
            <a:extLst>
              <a:ext uri="{FF2B5EF4-FFF2-40B4-BE49-F238E27FC236}">
                <a16:creationId xmlns:a16="http://schemas.microsoft.com/office/drawing/2014/main" xmlns="" id="{98F537E1-5D93-3EBB-16BC-C618D9D19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1" y="995364"/>
            <a:ext cx="1900238" cy="4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tIns="68578" rIns="68578" bIns="6857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HOẠT ĐỘNG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963FB68-EB55-E194-462D-D15B0B8DEF7D}"/>
              </a:ext>
            </a:extLst>
          </p:cNvPr>
          <p:cNvSpPr txBox="1"/>
          <p:nvPr/>
        </p:nvSpPr>
        <p:spPr>
          <a:xfrm>
            <a:off x="5674519" y="1675494"/>
            <a:ext cx="8027190" cy="861774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NHÓM</a:t>
            </a:r>
            <a:endParaRPr lang="en-US" sz="5000" b="1" dirty="0">
              <a:solidFill>
                <a:srgbClr val="00206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685F65D-3420-810B-ECEE-BF4474D05D43}"/>
              </a:ext>
            </a:extLst>
          </p:cNvPr>
          <p:cNvSpPr txBox="1"/>
          <p:nvPr/>
        </p:nvSpPr>
        <p:spPr>
          <a:xfrm>
            <a:off x="685800" y="3200401"/>
            <a:ext cx="84582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endParaRPr lang="en-US" sz="5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14F35993-A6F2-FB2C-2D8D-0A5C0CE8E345}"/>
              </a:ext>
            </a:extLst>
          </p:cNvPr>
          <p:cNvSpPr txBox="1"/>
          <p:nvPr/>
        </p:nvSpPr>
        <p:spPr>
          <a:xfrm>
            <a:off x="1257302" y="4189393"/>
            <a:ext cx="3145632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 1,5 </a:t>
            </a:r>
            <a:endParaRPr lang="en-US" sz="50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xmlns="" id="{4812CF78-9EA7-6D07-9045-A389EE58E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415966"/>
              </p:ext>
            </p:extLst>
          </p:nvPr>
        </p:nvGraphicFramePr>
        <p:xfrm>
          <a:off x="1030288" y="5484813"/>
          <a:ext cx="39687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3" imgW="1206360" imgH="228600" progId="Equation.DSMT4">
                  <p:embed/>
                </p:oleObj>
              </mc:Choice>
              <mc:Fallback>
                <p:oleObj name="Equation" r:id="rId3" imgW="1206360" imgH="22860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xmlns="" id="{4812CF78-9EA7-6D07-9045-A389EE58E8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0288" y="5484813"/>
                        <a:ext cx="396875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D15DC46-F658-A009-E260-C0EEB50CD9E3}"/>
              </a:ext>
            </a:extLst>
          </p:cNvPr>
          <p:cNvSpPr txBox="1"/>
          <p:nvPr/>
        </p:nvSpPr>
        <p:spPr>
          <a:xfrm>
            <a:off x="1371602" y="6972301"/>
            <a:ext cx="3145632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50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 2,6 </a:t>
            </a:r>
            <a:endParaRPr lang="en-US" sz="50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xmlns="" id="{18C80C20-A211-8374-D978-59CA939911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331180"/>
              </p:ext>
            </p:extLst>
          </p:nvPr>
        </p:nvGraphicFramePr>
        <p:xfrm>
          <a:off x="1470025" y="8551863"/>
          <a:ext cx="42052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5" imgW="1358640" imgH="241200" progId="Equation.DSMT4">
                  <p:embed/>
                </p:oleObj>
              </mc:Choice>
              <mc:Fallback>
                <p:oleObj name="Equation" r:id="rId5" imgW="1358640" imgH="24120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xmlns="" id="{18C80C20-A211-8374-D978-59CA939911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0025" y="8551863"/>
                        <a:ext cx="4205288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290A139-342E-E00F-CFEE-E0D5E317F3ED}"/>
              </a:ext>
            </a:extLst>
          </p:cNvPr>
          <p:cNvSpPr txBox="1"/>
          <p:nvPr/>
        </p:nvSpPr>
        <p:spPr>
          <a:xfrm>
            <a:off x="11018042" y="4036993"/>
            <a:ext cx="3145632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 3,7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28B23ED-B482-DF29-672D-D52B561163E5}"/>
              </a:ext>
            </a:extLst>
          </p:cNvPr>
          <p:cNvSpPr txBox="1"/>
          <p:nvPr/>
        </p:nvSpPr>
        <p:spPr>
          <a:xfrm>
            <a:off x="10820400" y="7331867"/>
            <a:ext cx="3145632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50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 4,8 </a:t>
            </a:r>
            <a:endParaRPr lang="en-US" sz="50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9" name="Picture 13">
            <a:extLst>
              <a:ext uri="{FF2B5EF4-FFF2-40B4-BE49-F238E27FC236}">
                <a16:creationId xmlns:a16="http://schemas.microsoft.com/office/drawing/2014/main" xmlns="" id="{02711DCF-273E-0F3D-0576-08D9085FD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472" y="869677"/>
            <a:ext cx="2330728" cy="233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">
            <a:extLst>
              <a:ext uri="{FF2B5EF4-FFF2-40B4-BE49-F238E27FC236}">
                <a16:creationId xmlns:a16="http://schemas.microsoft.com/office/drawing/2014/main" xmlns="" id="{897E49A3-2822-8D48-61CC-FE3D2BF5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96" y="800100"/>
            <a:ext cx="3592116" cy="762128"/>
          </a:xfrm>
          <a:prstGeom prst="roundRect">
            <a:avLst>
              <a:gd name="adj" fmla="val 50000"/>
            </a:avLst>
          </a:prstGeom>
          <a:solidFill>
            <a:srgbClr val="4FAC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4289" rIns="34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xmlns="" id="{E74EB148-6D50-E943-F7E5-0DC1F32CFEA7}"/>
              </a:ext>
            </a:extLst>
          </p:cNvPr>
          <p:cNvSpPr/>
          <p:nvPr/>
        </p:nvSpPr>
        <p:spPr>
          <a:xfrm>
            <a:off x="114300" y="800100"/>
            <a:ext cx="739378" cy="740569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xmlns="" id="{316A3EC8-2E49-E975-D2EC-1CAD9F507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03" y="854869"/>
            <a:ext cx="608410" cy="608410"/>
          </a:xfrm>
          <a:prstGeom prst="ellipse">
            <a:avLst/>
          </a:prstGeom>
          <a:gradFill rotWithShape="0">
            <a:gsLst>
              <a:gs pos="0">
                <a:srgbClr val="4FACFE"/>
              </a:gs>
              <a:gs pos="2486">
                <a:srgbClr val="4FACFE"/>
              </a:gs>
              <a:gs pos="58102">
                <a:srgbClr val="28CFFE"/>
              </a:gs>
              <a:gs pos="100000">
                <a:srgbClr val="00F2FE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4289" rIns="34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52">
            <a:extLst>
              <a:ext uri="{FF2B5EF4-FFF2-40B4-BE49-F238E27FC236}">
                <a16:creationId xmlns:a16="http://schemas.microsoft.com/office/drawing/2014/main" xmlns="" id="{CDC35565-8C9D-D87F-2CC1-1B5E9B660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009" y="1112253"/>
            <a:ext cx="1900238" cy="40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   </a:t>
            </a:r>
          </a:p>
        </p:txBody>
      </p:sp>
      <p:sp>
        <p:nvSpPr>
          <p:cNvPr id="9" name="TextBox 52">
            <a:extLst>
              <a:ext uri="{FF2B5EF4-FFF2-40B4-BE49-F238E27FC236}">
                <a16:creationId xmlns:a16="http://schemas.microsoft.com/office/drawing/2014/main" xmlns="" id="{58C446F7-7697-81BF-0D04-38CC24EDA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331" y="867042"/>
            <a:ext cx="1701404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    </a:t>
            </a:r>
          </a:p>
        </p:txBody>
      </p:sp>
      <p:pic>
        <p:nvPicPr>
          <p:cNvPr id="10" name="Picture 82">
            <a:extLst>
              <a:ext uri="{FF2B5EF4-FFF2-40B4-BE49-F238E27FC236}">
                <a16:creationId xmlns:a16="http://schemas.microsoft.com/office/drawing/2014/main" xmlns="" id="{2AF9F1BD-8526-F4C7-96AB-99DF58B61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1" y="766757"/>
            <a:ext cx="570145" cy="69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3704C2DE-663E-9A2F-5255-EB390AFE79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657092"/>
              </p:ext>
            </p:extLst>
          </p:nvPr>
        </p:nvGraphicFramePr>
        <p:xfrm>
          <a:off x="10309225" y="5226050"/>
          <a:ext cx="43005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9" imgW="1307880" imgH="228600" progId="Equation.DSMT4">
                  <p:embed/>
                </p:oleObj>
              </mc:Choice>
              <mc:Fallback>
                <p:oleObj name="Equation" r:id="rId9" imgW="1307880" imgH="22860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xmlns="" id="{4812CF78-9EA7-6D07-9045-A389EE58E8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309225" y="5226050"/>
                        <a:ext cx="4300538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7B5305FE-A039-449D-A880-792A63143E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519875"/>
              </p:ext>
            </p:extLst>
          </p:nvPr>
        </p:nvGraphicFramePr>
        <p:xfrm>
          <a:off x="10599738" y="8662988"/>
          <a:ext cx="371633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11" imgW="1130040" imgH="228600" progId="Equation.DSMT4">
                  <p:embed/>
                </p:oleObj>
              </mc:Choice>
              <mc:Fallback>
                <p:oleObj name="Equation" r:id="rId11" imgW="113004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3704C2DE-663E-9A2F-5255-EB390AFE79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599738" y="8662988"/>
                        <a:ext cx="3716337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4444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4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100"/>
                            </p:stCondLst>
                            <p:childTnLst>
                              <p:par>
                                <p:cTn id="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600"/>
                            </p:stCondLst>
                            <p:childTnLst>
                              <p:par>
                                <p:cTn id="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300"/>
                            </p:stCondLst>
                            <p:childTnLst>
                              <p:par>
                                <p:cTn id="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9" grpId="0"/>
      <p:bldP spid="50" grpId="0" animBg="1"/>
      <p:bldP spid="52" grpId="0" animBg="1"/>
      <p:bldP spid="54" grpId="0" animBg="1"/>
      <p:bldP spid="56" grpId="0" animBg="1"/>
      <p:bldP spid="5" grpId="0" animBg="1" advAuto="0"/>
      <p:bldP spid="6" grpId="0" animBg="1" advAuto="0"/>
      <p:bldP spid="7" grpId="0" animBg="1" advAuto="0"/>
      <p:bldP spid="8" grpId="0" animBg="1" advAuto="0"/>
      <p:bldP spid="9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DD8241-F6BD-0259-33AE-DDD7D8FC4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6"/>
            <a:ext cx="18288000" cy="10295466"/>
          </a:xfrm>
          <a:prstGeom prst="rect">
            <a:avLst/>
          </a:prstGeom>
        </p:spPr>
      </p:pic>
      <p:grpSp>
        <p:nvGrpSpPr>
          <p:cNvPr id="31" name="组合 14">
            <a:extLst>
              <a:ext uri="{FF2B5EF4-FFF2-40B4-BE49-F238E27FC236}">
                <a16:creationId xmlns:a16="http://schemas.microsoft.com/office/drawing/2014/main" xmlns="" id="{B892DF70-9CC5-A08C-C064-9DDDDF1DF406}"/>
              </a:ext>
            </a:extLst>
          </p:cNvPr>
          <p:cNvGrpSpPr/>
          <p:nvPr/>
        </p:nvGrpSpPr>
        <p:grpSpPr>
          <a:xfrm>
            <a:off x="11939602" y="320051"/>
            <a:ext cx="3172499" cy="2585311"/>
            <a:chOff x="3910879" y="2268230"/>
            <a:chExt cx="1586249" cy="1292655"/>
          </a:xfrm>
        </p:grpSpPr>
        <p:sp>
          <p:nvSpPr>
            <p:cNvPr id="32" name="AutoShape 17">
              <a:extLst>
                <a:ext uri="{FF2B5EF4-FFF2-40B4-BE49-F238E27FC236}">
                  <a16:creationId xmlns:a16="http://schemas.microsoft.com/office/drawing/2014/main" xmlns="" id="{B59C8D49-B69B-12EF-9C6E-B7B6AEB25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879" y="2268230"/>
              <a:ext cx="1586249" cy="1292655"/>
            </a:xfrm>
            <a:prstGeom prst="hexagon">
              <a:avLst>
                <a:gd name="adj" fmla="val 30740"/>
                <a:gd name="vf" fmla="val 11547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 cap="flat" cmpd="sng" algn="ctr">
              <a:solidFill>
                <a:srgbClr val="EAEAEA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3716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SG" sz="2201" kern="0" dirty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1758F368-7586-678E-955B-BA01189EB7B8}"/>
                </a:ext>
              </a:extLst>
            </p:cNvPr>
            <p:cNvSpPr txBox="1"/>
            <p:nvPr/>
          </p:nvSpPr>
          <p:spPr>
            <a:xfrm>
              <a:off x="4227831" y="2438891"/>
              <a:ext cx="952344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defRPr/>
              </a:pPr>
              <a:r>
                <a:rPr lang="en-US" altLang="zh-CN" sz="5400" b="1" kern="0" dirty="0">
                  <a:gradFill>
                    <a:gsLst>
                      <a:gs pos="89000">
                        <a:srgbClr val="4472C4">
                          <a:lumMod val="5000"/>
                          <a:lumOff val="95000"/>
                        </a:srgbClr>
                      </a:gs>
                      <a:gs pos="72000">
                        <a:srgbClr val="70AD47">
                          <a:lumMod val="75000"/>
                        </a:srgbClr>
                      </a:gs>
                      <a:gs pos="53000">
                        <a:srgbClr val="FF0000"/>
                      </a:gs>
                      <a:gs pos="95000">
                        <a:srgbClr val="64D27E"/>
                      </a:gs>
                    </a:gsLst>
                    <a:lin ang="5400000" scaled="1"/>
                  </a:gradFill>
                  <a:latin typeface="A3.OpenSansBold-San"/>
                  <a:ea typeface="字魂59号-创粗黑" panose="00000500000000000000" pitchFamily="2" charset="-122"/>
                  <a:cs typeface="Arial Unicode MS" pitchFamily="34" charset="-122"/>
                </a:rPr>
                <a:t>At</a:t>
              </a:r>
            </a:p>
            <a:p>
              <a:pPr algn="ctr" defTabSz="1371600">
                <a:defRPr/>
              </a:pPr>
              <a:r>
                <a:rPr lang="en-US" altLang="zh-CN" sz="5400" b="1" kern="0" dirty="0">
                  <a:gradFill>
                    <a:gsLst>
                      <a:gs pos="89000">
                        <a:srgbClr val="4472C4">
                          <a:lumMod val="5000"/>
                          <a:lumOff val="95000"/>
                        </a:srgbClr>
                      </a:gs>
                      <a:gs pos="72000">
                        <a:srgbClr val="70AD47">
                          <a:lumMod val="75000"/>
                        </a:srgbClr>
                      </a:gs>
                      <a:gs pos="53000">
                        <a:srgbClr val="FF0000"/>
                      </a:gs>
                      <a:gs pos="95000">
                        <a:srgbClr val="64D27E"/>
                      </a:gs>
                    </a:gsLst>
                    <a:lin ang="5400000" scaled="1"/>
                  </a:gradFill>
                  <a:latin typeface="A3.OpenSansBold-San"/>
                  <a:ea typeface="字魂59号-创粗黑" panose="00000500000000000000" pitchFamily="2" charset="-122"/>
                  <a:cs typeface="Arial Unicode MS" pitchFamily="34" charset="-122"/>
                </a:rPr>
                <a:t>Home</a:t>
              </a:r>
              <a:endParaRPr lang="zh-CN" altLang="en-US" sz="5400" b="1" kern="0" dirty="0">
                <a:gradFill>
                  <a:gsLst>
                    <a:gs pos="89000">
                      <a:srgbClr val="4472C4">
                        <a:lumMod val="5000"/>
                        <a:lumOff val="95000"/>
                      </a:srgbClr>
                    </a:gs>
                    <a:gs pos="72000">
                      <a:srgbClr val="70AD47">
                        <a:lumMod val="75000"/>
                      </a:srgbClr>
                    </a:gs>
                    <a:gs pos="53000">
                      <a:srgbClr val="FF0000"/>
                    </a:gs>
                    <a:gs pos="95000">
                      <a:srgbClr val="64D27E"/>
                    </a:gs>
                  </a:gsLst>
                  <a:lin ang="5400000" scaled="1"/>
                </a:gradFill>
                <a:latin typeface="A3.OpenSansBold-San"/>
                <a:ea typeface="字魂59号-创粗黑" panose="00000500000000000000" pitchFamily="2" charset="-122"/>
                <a:cs typeface="Arial Unicode MS" pitchFamily="34" charset="-122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737A6AD-2F8D-DB58-63F2-88040DA65089}"/>
              </a:ext>
            </a:extLst>
          </p:cNvPr>
          <p:cNvSpPr txBox="1"/>
          <p:nvPr/>
        </p:nvSpPr>
        <p:spPr>
          <a:xfrm>
            <a:off x="-83910" y="-508163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>
              <a:defRPr/>
            </a:pPr>
            <a:r>
              <a:rPr lang="zh-CN" altLang="en-US" sz="3600" dirty="0">
                <a:solidFill>
                  <a:srgbClr val="3F3F3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延迟符</a:t>
            </a:r>
          </a:p>
        </p:txBody>
      </p:sp>
      <p:sp>
        <p:nvSpPr>
          <p:cNvPr id="2" name="Rectangle 1"/>
          <p:cNvSpPr/>
          <p:nvPr/>
        </p:nvSpPr>
        <p:spPr>
          <a:xfrm>
            <a:off x="2971800" y="3530342"/>
            <a:ext cx="12496800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 defTabSz="1371600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 defTabSz="1371600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1371600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259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36294" y="1257300"/>
            <a:ext cx="15087600" cy="6202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86138"/>
            <a:ext cx="6096000" cy="5880713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flipH="1">
            <a:off x="14876702" y="565688"/>
            <a:ext cx="1734898" cy="1795496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316200" y="7725314"/>
            <a:ext cx="4582210" cy="22853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64994" y="2122049"/>
            <a:ext cx="130302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HỌC!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D6C56C-B979-A047-EBA5-D296674E075F}"/>
              </a:ext>
            </a:extLst>
          </p:cNvPr>
          <p:cNvSpPr txBox="1"/>
          <p:nvPr/>
        </p:nvSpPr>
        <p:spPr>
          <a:xfrm>
            <a:off x="4974609" y="5420520"/>
            <a:ext cx="99492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1521356636"/>
      </p:ext>
    </p:extLst>
  </p:cSld>
  <p:clrMapOvr>
    <a:masterClrMapping/>
  </p:clrMapOvr>
  <p:transition spd="med"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1040;p39" descr="OPL20U25GSXzBJYl68kk8uQGfFKzs7yb1M4KJWUiLk6ZEvGF+qCIPSnY57AbBFCvTW$2023.16$59+K4lPs7H94VUqPe2XwIsfPRnrXQE//QTEXxb8/8N4CNc6FpgZahzpTjFhMzSA7T/nHJa11DE8Ng2TP3iAmRczFlmslSuUNOgUeb6yRvs0="/>
          <p:cNvSpPr txBox="1"/>
          <p:nvPr/>
        </p:nvSpPr>
        <p:spPr>
          <a:xfrm>
            <a:off x="7703734" y="1105075"/>
            <a:ext cx="8936588" cy="1712972"/>
          </a:xfrm>
          <a:prstGeom prst="rect">
            <a:avLst/>
          </a:prstGeom>
        </p:spPr>
        <p:txBody>
          <a:bodyPr spcFirstLastPara="1" vert="horz" wrap="square" lIns="137138" tIns="137138" rIns="137138" bIns="137138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5700" b="1">
                <a:solidFill>
                  <a:srgbClr val="FF0000"/>
                </a:solidFill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THIẾT BỊ DẠY HỌC VÀ HỌC LIỆU</a:t>
            </a:r>
            <a:endParaRPr lang="en-US" sz="5700" b="1" dirty="0">
              <a:solidFill>
                <a:srgbClr val="FF0000"/>
              </a:solidFill>
              <a:latin typeface="Arial" panose="020B0604020202020204" pitchFamily="34" charset="0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组合 1" descr="OPL20U25GSXzBJYl68kk8uQGfFKzs7yb1M4KJWUiLk6ZEvGF+qCIPSnY57AbBFCvTW$2023.16$59+K4lPs7H94VUqPe2XwIsfPRnrXQE//QTEXxb8/8N4CNc6FpgZahzpTjFhMzSA7T/nHJa11DE8Ng2TP3iAmRczFlmslSuUNOgUeb6yRvs0="/>
          <p:cNvGrpSpPr/>
          <p:nvPr/>
        </p:nvGrpSpPr>
        <p:grpSpPr>
          <a:xfrm>
            <a:off x="1303973" y="1935675"/>
            <a:ext cx="5400675" cy="6737985"/>
            <a:chOff x="2649" y="2090"/>
            <a:chExt cx="5670" cy="7074"/>
          </a:xfrm>
        </p:grpSpPr>
        <p:sp>
          <p:nvSpPr>
            <p:cNvPr id="5" name="矩形 4"/>
            <p:cNvSpPr/>
            <p:nvPr/>
          </p:nvSpPr>
          <p:spPr>
            <a:xfrm>
              <a:off x="2743" y="2544"/>
              <a:ext cx="5577" cy="662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/>
            </a:p>
          </p:txBody>
        </p:sp>
        <p:pic>
          <p:nvPicPr>
            <p:cNvPr id="7" name="图片 6" descr="图片包含 游戏机, 物体, 钟表, 交通&#10;&#10;描述已自动生成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05" r="12006" b="86877"/>
            <a:stretch>
              <a:fillRect/>
            </a:stretch>
          </p:blipFill>
          <p:spPr>
            <a:xfrm>
              <a:off x="2994" y="2090"/>
              <a:ext cx="4888" cy="1417"/>
            </a:xfrm>
            <a:prstGeom prst="rect">
              <a:avLst/>
            </a:prstGeom>
          </p:spPr>
        </p:pic>
        <p:pic>
          <p:nvPicPr>
            <p:cNvPr id="9" name="图片 8" descr="卡通人物&#10;&#10;描述已自动生成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7" t="7395" r="27708" b="41255"/>
            <a:stretch>
              <a:fillRect/>
            </a:stretch>
          </p:blipFill>
          <p:spPr>
            <a:xfrm>
              <a:off x="2649" y="3083"/>
              <a:ext cx="5671" cy="6076"/>
            </a:xfrm>
            <a:prstGeom prst="rect">
              <a:avLst/>
            </a:prstGeom>
          </p:spPr>
        </p:pic>
      </p:grpSp>
      <p:sp>
        <p:nvSpPr>
          <p:cNvPr id="14" name="Rectangle 14" descr="OPL20U25GSXzBJYl68kk8uQGfFKzs7yb1M4KJWUiLk6ZEvGF+qCIPSnY57AbBFCvTW$2023.16$5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xmlns="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3314" y="2825655"/>
            <a:ext cx="9991178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900"/>
              </a:spcAft>
            </a:pP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Giáo viên:</a:t>
            </a:r>
            <a:r>
              <a:rPr lang="nl-NL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SGK,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hoạch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dạy</a:t>
            </a:r>
            <a:r>
              <a:rPr lang="nl-NL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máy chiếu, máy tính cầm tay</a:t>
            </a:r>
            <a:endParaRPr lang="en-US" sz="4800" dirty="0"/>
          </a:p>
        </p:txBody>
      </p:sp>
      <p:sp>
        <p:nvSpPr>
          <p:cNvPr id="15" name="Rectangle 14" descr="OPL20U25GSXzBJYl68kk8uQGfFKzs7yb1M4KJWUiLk6ZEvGF+qCIPSnY57AbBFCvTW$2023.16$5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xmlns="" id="{2CD458B6-D56F-44A8-8B13-744797EA0168}"/>
              </a:ext>
            </a:extLst>
          </p:cNvPr>
          <p:cNvSpPr/>
          <p:nvPr/>
        </p:nvSpPr>
        <p:spPr>
          <a:xfrm>
            <a:off x="6865474" y="4235985"/>
            <a:ext cx="9991178" cy="3502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Học sinh:</a:t>
            </a:r>
          </a:p>
          <a:p>
            <a:pPr marL="685800" indent="-685800" algn="just">
              <a:lnSpc>
                <a:spcPct val="115000"/>
              </a:lnSpc>
              <a:buFontTx/>
              <a:buChar char="-"/>
            </a:pP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giáo khoa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9,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571500" indent="-571500" algn="just">
              <a:lnSpc>
                <a:spcPct val="115000"/>
              </a:lnSpc>
              <a:buFontTx/>
              <a:buChar char="-"/>
            </a:pP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endParaRPr lang="en-US" sz="4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900"/>
              </a:spcAft>
            </a:pPr>
            <a:endParaRPr lang="en-US" sz="4800" dirty="0"/>
          </a:p>
        </p:txBody>
      </p:sp>
      <p:sp>
        <p:nvSpPr>
          <p:cNvPr id="8" name="Rectangle 7" descr="OPL20U25GSXzBJYl68kk8uQGfFKzs7yb1M4KJWUiLk6ZEvGF+qCIPSnY57AbBFCvTW$2023.16$59+K4lPs7H94VUqPe2XwIsfPRnrXQE//QTEXxb8/8N4CNc6FpgZahzpTjFhMzSA7T/nHJa11DE8Ng2TP3iAmRczFlmslSuUNOgUeb6yRvs0="/>
          <p:cNvSpPr/>
          <p:nvPr/>
        </p:nvSpPr>
        <p:spPr>
          <a:xfrm>
            <a:off x="4572000" y="4658753"/>
            <a:ext cx="9144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7699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$2023.16$5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2" y="1"/>
            <a:ext cx="17620490" cy="9688277"/>
          </a:xfrm>
          <a:prstGeom prst="rect">
            <a:avLst/>
          </a:prstGeom>
        </p:spPr>
      </p:pic>
      <p:grpSp>
        <p:nvGrpSpPr>
          <p:cNvPr id="7" name="Group 6" descr="OPL20U25GSXzBJYl68kk8uQGfFKzs7yb1M4KJWUiLk6ZEvGF+qCIPSnY57AbBFCvTW$2023.16$59+K4lPs7H94VUqPe2XwIsfPRnrXQE//QTEXxb8/8N4CNc6FpgZahzpTjFhMzSA7T/nHJa11DE8Ng2TP3iAmRczFlmslSuUNOgUeb6yRvs0="/>
          <p:cNvGrpSpPr/>
          <p:nvPr/>
        </p:nvGrpSpPr>
        <p:grpSpPr>
          <a:xfrm rot="323731">
            <a:off x="4502381" y="922421"/>
            <a:ext cx="4941093" cy="4514850"/>
            <a:chOff x="3448906" y="908337"/>
            <a:chExt cx="3294062" cy="3009900"/>
          </a:xfrm>
        </p:grpSpPr>
        <p:pic>
          <p:nvPicPr>
            <p:cNvPr id="8" name="Picture 55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906" y="908337"/>
              <a:ext cx="3294062" cy="3009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833641" y="1258583"/>
              <a:ext cx="644457" cy="289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3" name="Group 12" descr="OPL20U25GSXzBJYl68kk8uQGfFKzs7yb1M4KJWUiLk6ZEvGF+qCIPSnY57AbBFCvTW$2023.16$59+K4lPs7H94VUqPe2XwIsfPRnrXQE//QTEXxb8/8N4CNc6FpgZahzpTjFhMzSA7T/nHJa11DE8Ng2TP3iAmRczFlmslSuUNOgUeb6yRvs0="/>
          <p:cNvGrpSpPr/>
          <p:nvPr/>
        </p:nvGrpSpPr>
        <p:grpSpPr>
          <a:xfrm>
            <a:off x="2918261" y="3996796"/>
            <a:ext cx="6010925" cy="4686365"/>
            <a:chOff x="3642877" y="4226636"/>
            <a:chExt cx="4007283" cy="3124243"/>
          </a:xfrm>
        </p:grpSpPr>
        <p:pic>
          <p:nvPicPr>
            <p:cNvPr id="14" name="Picture 35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3178">
              <a:off x="4525960" y="4510841"/>
              <a:ext cx="3124200" cy="2840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642877" y="4226636"/>
              <a:ext cx="286866" cy="289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22" name="Group 21" descr="OPL20U25GSXzBJYl68kk8uQGfFKzs7yb1M4KJWUiLk6ZEvGF+qCIPSnY57AbBFCvTW$2023.16$59+K4lPs7H94VUqPe2XwIsfPRnrXQE//QTEXxb8/8N4CNc6FpgZahzpTjFhMzSA7T/nHJa11DE8Ng2TP3iAmRczFlmslSuUNOgUeb6yRvs0="/>
          <p:cNvGrpSpPr/>
          <p:nvPr/>
        </p:nvGrpSpPr>
        <p:grpSpPr>
          <a:xfrm>
            <a:off x="9865637" y="3996796"/>
            <a:ext cx="4474812" cy="1507331"/>
            <a:chOff x="5637501" y="2753217"/>
            <a:chExt cx="2997200" cy="1004887"/>
          </a:xfrm>
        </p:grpSpPr>
        <p:pic>
          <p:nvPicPr>
            <p:cNvPr id="23" name="Picture 15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501" y="2753217"/>
              <a:ext cx="2997200" cy="1004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7945699" y="2949685"/>
              <a:ext cx="302720" cy="30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pic>
        <p:nvPicPr>
          <p:cNvPr id="28" name="Picture 4" descr="OPL20U25GSXzBJYl68kk8uQGfFKzs7yb1M4KJWUiLk6ZEvGF+qCIPSnY57AbBFCvTW$2023.16$5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107" y="2904476"/>
            <a:ext cx="4823295" cy="352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Google Shape;1341;p46" descr="OPL20U25GSXzBJYl68kk8uQGfFKzs7yb1M4KJWUiLk6ZEvGF+qCIPSnY57AbBFCvTW$2023.16$59+K4lPs7H94VUqPe2XwIsfPRnrXQE//QTEXxb8/8N4CNc6FpgZahzpTjFhMzSA7T/nHJa11DE8Ng2TP3iAmRczFlmslSuUNOgUeb6yRvs0="/>
          <p:cNvSpPr txBox="1">
            <a:spLocks noGrp="1"/>
          </p:cNvSpPr>
          <p:nvPr/>
        </p:nvSpPr>
        <p:spPr>
          <a:xfrm>
            <a:off x="7321545" y="4082300"/>
            <a:ext cx="4224812" cy="1168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pecial Elite"/>
              <a:buNone/>
              <a:defRPr sz="6000" b="0" i="0" u="none" strike="noStrike" cap="non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altLang="en-GB" sz="63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 panose="020B0600000000000000" charset="-122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31" name="Rectangle 30" descr="OPL20U25GSXzBJYl68kk8uQGfFKzs7yb1M4KJWUiLk6ZEvGF+qCIPSnY57AbBFCvTW$2023.16$59+K4lPs7H94VUqPe2XwIsfPRnrXQE//QTEXxb8/8N4CNc6FpgZahzpTjFhMzSA7T/nHJa11DE8Ng2TP3iAmRczFlmslSuUNOgUeb6yRvs0="/>
          <p:cNvSpPr/>
          <p:nvPr/>
        </p:nvSpPr>
        <p:spPr>
          <a:xfrm>
            <a:off x="13677047" y="2904476"/>
            <a:ext cx="3544153" cy="2246769"/>
          </a:xfrm>
          <a:prstGeom prst="rect">
            <a:avLst/>
          </a:prstGeom>
          <a:ln w="60325">
            <a:solidFill>
              <a:srgbClr val="F29E00"/>
            </a:solidFill>
          </a:ln>
        </p:spPr>
        <p:txBody>
          <a:bodyPr wrap="square">
            <a:spAutoFit/>
          </a:bodyPr>
          <a:lstStyle/>
          <a:p>
            <a:r>
              <a:rPr lang="vi-VN" sz="35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Vận dụng phương trình bậc hai một ẩn vào giải quyết bài toán thực tiễn</a:t>
            </a:r>
            <a:endParaRPr lang="en-US" sz="3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 descr="OPL20U25GSXzBJYl68kk8uQGfFKzs7yb1M4KJWUiLk6ZEvGF+qCIPSnY57AbBFCvTW$2023.16$59+K4lPs7H94VUqPe2XwIsfPRnrXQE//QTEXxb8/8N4CNc6FpgZahzpTjFhMzSA7T/nHJa11DE8Ng2TP3iAmRczFlmslSuUNOgUeb6yRvs0="/>
          <p:cNvSpPr/>
          <p:nvPr/>
        </p:nvSpPr>
        <p:spPr>
          <a:xfrm>
            <a:off x="1351070" y="6489789"/>
            <a:ext cx="3601930" cy="2246769"/>
          </a:xfrm>
          <a:prstGeom prst="rect">
            <a:avLst/>
          </a:prstGeom>
          <a:ln w="60325">
            <a:solidFill>
              <a:srgbClr val="479F73"/>
            </a:solidFill>
          </a:ln>
        </p:spPr>
        <p:txBody>
          <a:bodyPr wrap="square">
            <a:spAutoFit/>
          </a:bodyPr>
          <a:lstStyle/>
          <a:p>
            <a:r>
              <a:rPr lang="vi-VN" sz="35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Tính nghiệm của phương trình bậc hai một ẩn bằng máy tính cầm tay.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44" name="Rectangle 43" descr="OPL20U25GSXzBJYl68kk8uQGfFKzs7yb1M4KJWUiLk6ZEvGF+qCIPSnY57AbBFCvTW$2023.16$59+K4lPs7H94VUqPe2XwIsfPRnrXQE//QTEXxb8/8N4CNc6FpgZahzpTjFhMzSA7T/nHJa11DE8Ng2TP3iAmRczFlmslSuUNOgUeb6yRvs0="/>
          <p:cNvSpPr/>
          <p:nvPr/>
        </p:nvSpPr>
        <p:spPr>
          <a:xfrm>
            <a:off x="1351070" y="1020050"/>
            <a:ext cx="4137633" cy="2246769"/>
          </a:xfrm>
          <a:prstGeom prst="rect">
            <a:avLst/>
          </a:prstGeom>
          <a:ln w="60325">
            <a:solidFill>
              <a:srgbClr val="45AFC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35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Nhận biết khái niệm phương trình bậc hai một ẩn</a:t>
            </a:r>
            <a:r>
              <a:rPr lang="en-US" sz="35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vi-VN" sz="35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Giải phương trình bậc hai một ẩn</a:t>
            </a:r>
            <a:endParaRPr lang="en-US" sz="3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7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2857500" y="1257300"/>
            <a:ext cx="6286500" cy="61722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9486900" y="3812486"/>
            <a:ext cx="6743700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en-US" sz="7200" b="1" dirty="0" err="1">
                <a:gradFill>
                  <a:gsLst>
                    <a:gs pos="37000">
                      <a:srgbClr val="FFCE54">
                        <a:lumMod val="75000"/>
                      </a:srgbClr>
                    </a:gs>
                    <a:gs pos="46000">
                      <a:srgbClr val="4FC1E9">
                        <a:lumMod val="45000"/>
                        <a:lumOff val="55000"/>
                      </a:srgbClr>
                    </a:gs>
                    <a:gs pos="62000">
                      <a:srgbClr val="FC6E51">
                        <a:lumMod val="75000"/>
                      </a:srgbClr>
                    </a:gs>
                    <a:gs pos="84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Khởi</a:t>
            </a:r>
            <a:r>
              <a:rPr lang="en-US" sz="7200" b="1" dirty="0">
                <a:gradFill>
                  <a:gsLst>
                    <a:gs pos="37000">
                      <a:srgbClr val="FFCE54">
                        <a:lumMod val="75000"/>
                      </a:srgbClr>
                    </a:gs>
                    <a:gs pos="46000">
                      <a:srgbClr val="4FC1E9">
                        <a:lumMod val="45000"/>
                        <a:lumOff val="55000"/>
                      </a:srgbClr>
                    </a:gs>
                    <a:gs pos="62000">
                      <a:srgbClr val="FC6E51">
                        <a:lumMod val="75000"/>
                      </a:srgbClr>
                    </a:gs>
                    <a:gs pos="84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b="1" dirty="0" err="1">
                <a:gradFill>
                  <a:gsLst>
                    <a:gs pos="37000">
                      <a:srgbClr val="FFCE54">
                        <a:lumMod val="75000"/>
                      </a:srgbClr>
                    </a:gs>
                    <a:gs pos="46000">
                      <a:srgbClr val="4FC1E9">
                        <a:lumMod val="45000"/>
                        <a:lumOff val="55000"/>
                      </a:srgbClr>
                    </a:gs>
                    <a:gs pos="62000">
                      <a:srgbClr val="FC6E51">
                        <a:lumMod val="75000"/>
                      </a:srgbClr>
                    </a:gs>
                    <a:gs pos="84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endParaRPr lang="en-US" sz="7200" b="1" dirty="0">
              <a:gradFill>
                <a:gsLst>
                  <a:gs pos="37000">
                    <a:srgbClr val="FFCE54">
                      <a:lumMod val="75000"/>
                    </a:srgbClr>
                  </a:gs>
                  <a:gs pos="46000">
                    <a:srgbClr val="4FC1E9">
                      <a:lumMod val="45000"/>
                      <a:lumOff val="55000"/>
                    </a:srgbClr>
                  </a:gs>
                  <a:gs pos="62000">
                    <a:srgbClr val="FC6E51">
                      <a:lumMod val="75000"/>
                    </a:srgbClr>
                  </a:gs>
                  <a:gs pos="84000">
                    <a:srgbClr val="FC6E51">
                      <a:lumMod val="60000"/>
                      <a:lumOff val="40000"/>
                    </a:srgbClr>
                  </a:gs>
                </a:gsLst>
                <a:lin ang="5400000" scaled="1"/>
              </a:gra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10553701" y="5267574"/>
            <a:ext cx="4610098" cy="446296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7E78CA-E41A-9E5C-4D36-CF71C743C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41610"/>
            <a:ext cx="18288000" cy="9688277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65902"/>
            <a:ext cx="2770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defTabSz="1371600">
              <a:defRPr/>
            </a:pPr>
            <a:endParaRPr lang="en-US" sz="27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43B8C06-BB3E-1496-D06B-747C962D19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20316" y="7131849"/>
            <a:ext cx="2170896" cy="217089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426EF0B-A383-C73F-94F4-67EA9369FF32}"/>
              </a:ext>
            </a:extLst>
          </p:cNvPr>
          <p:cNvGrpSpPr/>
          <p:nvPr/>
        </p:nvGrpSpPr>
        <p:grpSpPr>
          <a:xfrm>
            <a:off x="890588" y="1537000"/>
            <a:ext cx="9372600" cy="4967707"/>
            <a:chOff x="1524000" y="2038261"/>
            <a:chExt cx="9372600" cy="4967707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1524000" y="2038261"/>
              <a:ext cx="9372600" cy="4967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37160" tIns="68580" rIns="137160" bIns="6858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indent="695325" algn="just">
                <a:lnSpc>
                  <a:spcPct val="120000"/>
                </a:lnSpc>
                <a:spcBef>
                  <a:spcPct val="25000"/>
                </a:spcBef>
                <a:buFont typeface="Arial" pitchFamily="34" charset="0"/>
                <a:buNone/>
              </a:pP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bậc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endPara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742950" indent="-742950" algn="just">
                <a:lnSpc>
                  <a:spcPct val="120000"/>
                </a:lnSpc>
                <a:spcBef>
                  <a:spcPct val="25000"/>
                </a:spcBef>
                <a:buFont typeface="Arial" pitchFamily="34" charset="0"/>
                <a:buAutoNum type="alphaLcParenR"/>
              </a:pP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just">
                <a:lnSpc>
                  <a:spcPct val="120000"/>
                </a:lnSpc>
                <a:spcBef>
                  <a:spcPct val="25000"/>
                </a:spcBef>
              </a:pP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hay                       (*)</a:t>
              </a:r>
            </a:p>
            <a:p>
              <a:pPr algn="just">
                <a:lnSpc>
                  <a:spcPct val="120000"/>
                </a:lnSpc>
                <a:spcBef>
                  <a:spcPct val="25000"/>
                </a:spcBef>
              </a:pP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(*)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endPara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xmlns="" id="{BAABACC0-48EF-E22B-83D0-282AA85CAFE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0006795"/>
                </p:ext>
              </p:extLst>
            </p:nvPr>
          </p:nvGraphicFramePr>
          <p:xfrm>
            <a:off x="7597082" y="2157759"/>
            <a:ext cx="3084517" cy="633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5" imgW="1079280" imgH="177480" progId="Equation.DSMT4">
                    <p:embed/>
                  </p:oleObj>
                </mc:Choice>
                <mc:Fallback>
                  <p:oleObj name="Equation" r:id="rId5" imgW="1079280" imgH="177480" progId="Equation.DSMT4">
                    <p:embed/>
                    <p:pic>
                      <p:nvPicPr>
                        <p:cNvPr id="31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97082" y="2157759"/>
                          <a:ext cx="3084517" cy="6334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xmlns="" id="{728E68C0-86E1-25B1-8B3A-532F83E53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4405" y="2908359"/>
              <a:ext cx="442747" cy="7856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sz="45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xmlns="" id="{06E0A8D4-78E0-1429-81D4-4A4C26E75BB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9720242"/>
                </p:ext>
              </p:extLst>
            </p:nvPr>
          </p:nvGraphicFramePr>
          <p:xfrm>
            <a:off x="2212196" y="4650111"/>
            <a:ext cx="3292909" cy="7278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7" imgW="1002960" imgH="177480" progId="Equation.DSMT4">
                    <p:embed/>
                  </p:oleObj>
                </mc:Choice>
                <mc:Fallback>
                  <p:oleObj name="Equation" r:id="rId7" imgW="1002960" imgH="177480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xmlns="" id="{BAABACC0-48EF-E22B-83D0-282AA85CAFE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2196" y="4650111"/>
                          <a:ext cx="3292909" cy="7278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xmlns="" id="{3A100EF2-C802-4A96-D84C-9938945D7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4658" y="4592298"/>
              <a:ext cx="442747" cy="7856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sz="45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92CB7D7F-A42E-C092-4273-9F59958765FB}"/>
                </a:ext>
              </a:extLst>
            </p:cNvPr>
            <p:cNvGrpSpPr/>
            <p:nvPr/>
          </p:nvGrpSpPr>
          <p:grpSpPr>
            <a:xfrm>
              <a:off x="7021476" y="4413034"/>
              <a:ext cx="2460955" cy="1144141"/>
              <a:chOff x="13004800" y="3889375"/>
              <a:chExt cx="3097204" cy="1143000"/>
            </a:xfrm>
          </p:grpSpPr>
          <p:graphicFrame>
            <p:nvGraphicFramePr>
              <p:cNvPr id="11" name="Object 10">
                <a:extLst>
                  <a:ext uri="{FF2B5EF4-FFF2-40B4-BE49-F238E27FC236}">
                    <a16:creationId xmlns:a16="http://schemas.microsoft.com/office/drawing/2014/main" xmlns="" id="{9ED992D1-19D7-880E-F29D-24BE882F602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04344452"/>
                  </p:ext>
                </p:extLst>
              </p:nvPr>
            </p:nvGraphicFramePr>
            <p:xfrm>
              <a:off x="13004800" y="3889375"/>
              <a:ext cx="2665412" cy="1143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8" name="Equation" r:id="rId9" imgW="787320" imgH="279360" progId="Equation.DSMT4">
                      <p:embed/>
                    </p:oleObj>
                  </mc:Choice>
                  <mc:Fallback>
                    <p:oleObj name="Equation" r:id="rId9" imgW="787320" imgH="279360" progId="Equation.DSMT4">
                      <p:embed/>
                      <p:pic>
                        <p:nvPicPr>
                          <p:cNvPr id="10" name="Object 9">
                            <a:extLst>
                              <a:ext uri="{FF2B5EF4-FFF2-40B4-BE49-F238E27FC236}">
                                <a16:creationId xmlns:a16="http://schemas.microsoft.com/office/drawing/2014/main" xmlns="" id="{06E0A8D4-78E0-1429-81D4-4A4C26E75BB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004800" y="3889375"/>
                            <a:ext cx="2665412" cy="1143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8B564C0A-1EB7-8F04-1F45-7B2586239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4790" y="4002269"/>
                <a:ext cx="557214" cy="7848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en-US" sz="45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70140918-A0A8-C70B-8001-CA33CCA5829E}"/>
              </a:ext>
            </a:extLst>
          </p:cNvPr>
          <p:cNvCxnSpPr>
            <a:cxnSpLocks/>
          </p:cNvCxnSpPr>
          <p:nvPr/>
        </p:nvCxnSpPr>
        <p:spPr>
          <a:xfrm>
            <a:off x="10287000" y="1117871"/>
            <a:ext cx="0" cy="81848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9A775F7C-1402-8CDF-5475-FF75814448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017261"/>
              </p:ext>
            </p:extLst>
          </p:nvPr>
        </p:nvGraphicFramePr>
        <p:xfrm>
          <a:off x="10310813" y="2262188"/>
          <a:ext cx="7233160" cy="1184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1" imgW="2222280" imgH="279360" progId="Equation.DSMT4">
                  <p:embed/>
                </p:oleObj>
              </mc:Choice>
              <mc:Fallback>
                <p:oleObj name="Equation" r:id="rId11" imgW="22222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310813" y="2262188"/>
                        <a:ext cx="7233160" cy="1184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4">
            <a:extLst>
              <a:ext uri="{FF2B5EF4-FFF2-40B4-BE49-F238E27FC236}">
                <a16:creationId xmlns:a16="http://schemas.microsoft.com/office/drawing/2014/main" xmlns="" id="{A7B31CD9-6E9F-3643-9D36-4895A1984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1200" y="1471357"/>
            <a:ext cx="11063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3600" b="1" u="sng" dirty="0">
                <a:latin typeface=".VnTimeH" panose="020B7200000000000000" pitchFamily="34" charset="0"/>
              </a:rPr>
              <a:t>GIẢI</a:t>
            </a:r>
            <a:endParaRPr lang="en-US" altLang="en-US" sz="3600" dirty="0">
              <a:latin typeface=".VnTimeH" panose="020B7200000000000000" pitchFamily="34" charset="0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1952D8CF-A904-FF36-0BF0-1DBE724CCD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012487"/>
              </p:ext>
            </p:extLst>
          </p:nvPr>
        </p:nvGraphicFramePr>
        <p:xfrm>
          <a:off x="10369168" y="3163756"/>
          <a:ext cx="6872285" cy="624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3" imgW="1688760" imgH="1473120" progId="Equation.DSMT4">
                  <p:embed/>
                </p:oleObj>
              </mc:Choice>
              <mc:Fallback>
                <p:oleObj name="Equation" r:id="rId13" imgW="1688760" imgH="147312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xmlns="" id="{9A775F7C-1402-8CDF-5475-FF75814448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369168" y="3163756"/>
                        <a:ext cx="6872285" cy="624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433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D2A824F-0784-97B9-5182-61F6EA8A2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44" y="116920"/>
            <a:ext cx="17047367" cy="9688277"/>
          </a:xfrm>
          <a:prstGeom prst="rect">
            <a:avLst/>
          </a:prstGeom>
        </p:spPr>
      </p:pic>
      <p:sp>
        <p:nvSpPr>
          <p:cNvPr id="3" name="Sun 2">
            <a:extLst>
              <a:ext uri="{FF2B5EF4-FFF2-40B4-BE49-F238E27FC236}">
                <a16:creationId xmlns:a16="http://schemas.microsoft.com/office/drawing/2014/main" xmlns="" id="{D5CED15B-5DB9-4DDA-03A1-8E5455837245}"/>
              </a:ext>
            </a:extLst>
          </p:cNvPr>
          <p:cNvSpPr/>
          <p:nvPr/>
        </p:nvSpPr>
        <p:spPr>
          <a:xfrm>
            <a:off x="1357856" y="1922552"/>
            <a:ext cx="6563033" cy="6077010"/>
          </a:xfrm>
          <a:prstGeom prst="sun">
            <a:avLst/>
          </a:prstGeom>
          <a:solidFill>
            <a:srgbClr val="FFC00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en-US" sz="4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ED5D93-6321-7569-9545-8E158DFA9491}"/>
              </a:ext>
            </a:extLst>
          </p:cNvPr>
          <p:cNvSpPr txBox="1"/>
          <p:nvPr/>
        </p:nvSpPr>
        <p:spPr>
          <a:xfrm>
            <a:off x="7920888" y="3669877"/>
            <a:ext cx="854132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en-US" sz="8100" b="1" dirty="0"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23000">
                      <a:srgbClr val="0000FF"/>
                    </a:gs>
                    <a:gs pos="76000">
                      <a:srgbClr val="FA7A61"/>
                    </a:gs>
                    <a:gs pos="52000">
                      <a:srgbClr val="FC6E51">
                        <a:lumMod val="75000"/>
                      </a:srgbClr>
                    </a:gs>
                    <a:gs pos="6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2940041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9820"/>
            <a:ext cx="17487900" cy="780788"/>
          </a:xfrm>
          <a:prstGeom prst="rect">
            <a:avLst/>
          </a:prstGeom>
          <a:solidFill>
            <a:srgbClr val="3399F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PHƯƠNG TRÌNH BẬC HAI MỘT ẨN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685798" y="2171700"/>
            <a:ext cx="119770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FFFF00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rgbClr val="FFFF00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9pPr>
          </a:lstStyle>
          <a:p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10896600" y="3390900"/>
            <a:ext cx="0" cy="646489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">
            <a:extLst>
              <a:ext uri="{FF2B5EF4-FFF2-40B4-BE49-F238E27FC236}">
                <a16:creationId xmlns:a16="http://schemas.microsoft.com/office/drawing/2014/main" xmlns="" id="{FB12204B-6DBE-C6A7-AE6B-554F3EAC4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71" y="962027"/>
            <a:ext cx="6346030" cy="1221582"/>
          </a:xfrm>
          <a:prstGeom prst="roundRect">
            <a:avLst>
              <a:gd name="adj" fmla="val 50000"/>
            </a:avLst>
          </a:prstGeom>
          <a:solidFill>
            <a:srgbClr val="FF0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rIns="6857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xmlns="" id="{03DA6F93-B5AC-26C3-A49A-1B073687E374}"/>
              </a:ext>
            </a:extLst>
          </p:cNvPr>
          <p:cNvSpPr/>
          <p:nvPr/>
        </p:nvSpPr>
        <p:spPr>
          <a:xfrm>
            <a:off x="114300" y="816772"/>
            <a:ext cx="1559720" cy="1478756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68578" rIns="6857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8">
            <a:extLst>
              <a:ext uri="{FF2B5EF4-FFF2-40B4-BE49-F238E27FC236}">
                <a16:creationId xmlns:a16="http://schemas.microsoft.com/office/drawing/2014/main" xmlns="" id="{B5883D25-9D80-CD8B-CE9E-E3DCEA40B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2" y="947740"/>
            <a:ext cx="1281112" cy="1216820"/>
          </a:xfrm>
          <a:prstGeom prst="ellipse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8" rIns="6857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52">
            <a:extLst>
              <a:ext uri="{FF2B5EF4-FFF2-40B4-BE49-F238E27FC236}">
                <a16:creationId xmlns:a16="http://schemas.microsoft.com/office/drawing/2014/main" xmlns="" id="{8679FEC7-2F5F-D41B-8E80-C15440B87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6" y="1443038"/>
            <a:ext cx="5569744" cy="60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tIns="68578" rIns="68578" bIns="6857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     </a:t>
            </a:r>
          </a:p>
        </p:txBody>
      </p:sp>
      <p:sp>
        <p:nvSpPr>
          <p:cNvPr id="38" name="TextBox 52">
            <a:extLst>
              <a:ext uri="{FF2B5EF4-FFF2-40B4-BE49-F238E27FC236}">
                <a16:creationId xmlns:a16="http://schemas.microsoft.com/office/drawing/2014/main" xmlns="" id="{98F537E1-5D93-3EBB-16BC-C618D9D19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1028702"/>
            <a:ext cx="1900238" cy="4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tIns="68578" rIns="68578" bIns="6857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HOẠT ĐỘNG</a:t>
            </a:r>
          </a:p>
        </p:txBody>
      </p:sp>
      <p:pic>
        <p:nvPicPr>
          <p:cNvPr id="39" name="Picture 80">
            <a:extLst>
              <a:ext uri="{FF2B5EF4-FFF2-40B4-BE49-F238E27FC236}">
                <a16:creationId xmlns:a16="http://schemas.microsoft.com/office/drawing/2014/main" xmlns="" id="{7D5207AE-4BAE-B5B0-B20D-0956CC6C9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800101"/>
            <a:ext cx="1478758" cy="147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9459252-9A43-8E9A-C884-42B475E44F79}"/>
              </a:ext>
            </a:extLst>
          </p:cNvPr>
          <p:cNvSpPr txBox="1"/>
          <p:nvPr/>
        </p:nvSpPr>
        <p:spPr>
          <a:xfrm>
            <a:off x="854871" y="3258956"/>
            <a:ext cx="9237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bậc hai dạng tổng quát 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8B6EFC9-5388-3C72-811D-39D4835E8383}"/>
              </a:ext>
            </a:extLst>
          </p:cNvPr>
          <p:cNvSpPr/>
          <p:nvPr/>
        </p:nvSpPr>
        <p:spPr>
          <a:xfrm>
            <a:off x="1551714" y="7793711"/>
            <a:ext cx="5691181" cy="196608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D5C8AA5-2A21-5BE9-2E0F-5AA8B3747F08}"/>
              </a:ext>
            </a:extLst>
          </p:cNvPr>
          <p:cNvSpPr txBox="1"/>
          <p:nvPr/>
        </p:nvSpPr>
        <p:spPr>
          <a:xfrm>
            <a:off x="11034771" y="4577309"/>
            <a:ext cx="72017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dirty="0">
                <a:latin typeface="+mj-lt"/>
              </a:rPr>
              <a:t>- Chuyển hạng tử tự do c từ vế trái sang vế phải</a:t>
            </a:r>
            <a:endParaRPr lang="en-US" sz="45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1FACC9A5-3F92-CE0F-3181-9A2F29F62150}"/>
                  </a:ext>
                </a:extLst>
              </p:cNvPr>
              <p:cNvSpPr txBox="1"/>
              <p:nvPr/>
            </p:nvSpPr>
            <p:spPr>
              <a:xfrm>
                <a:off x="11142973" y="6075987"/>
                <a:ext cx="709359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85800" indent="-685800">
                  <a:buFontTx/>
                  <a:buChar char="-"/>
                </a:pPr>
                <a:r>
                  <a:rPr lang="vi-VN" sz="4500" dirty="0">
                    <a:solidFill>
                      <a:schemeClr val="tx1"/>
                    </a:solidFill>
                    <a:latin typeface="+mj-lt"/>
                  </a:rPr>
                  <a:t>Chia cả hai vế cho hệ số a </a:t>
                </a:r>
                <a:endParaRPr lang="en-US" sz="450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vi-VN" sz="4500" dirty="0">
                    <a:solidFill>
                      <a:schemeClr val="tx1"/>
                    </a:solidFill>
                    <a:latin typeface="+mj-lt"/>
                  </a:rPr>
                  <a:t>( vì a </a:t>
                </a:r>
                <a14:m>
                  <m:oMath xmlns:m="http://schemas.openxmlformats.org/officeDocument/2006/math">
                    <m:r>
                      <a:rPr lang="vi-VN" sz="45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≠0)</m:t>
                    </m:r>
                  </m:oMath>
                </a14:m>
                <a:endParaRPr lang="en-US" sz="45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FACC9A5-3F92-CE0F-3181-9A2F29F62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2973" y="6075987"/>
                <a:ext cx="7093592" cy="1477328"/>
              </a:xfrm>
              <a:prstGeom prst="rect">
                <a:avLst/>
              </a:prstGeom>
              <a:blipFill>
                <a:blip r:embed="rId12"/>
                <a:stretch>
                  <a:fillRect l="-3608" t="-10331" r="-1804" b="-18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FF3A164-DE77-5970-E5B7-5551EF882787}"/>
              </a:ext>
            </a:extLst>
          </p:cNvPr>
          <p:cNvSpPr txBox="1"/>
          <p:nvPr/>
        </p:nvSpPr>
        <p:spPr>
          <a:xfrm>
            <a:off x="11147453" y="7337747"/>
            <a:ext cx="7093591" cy="266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sz="4500" dirty="0">
                <a:latin typeface="+mj-lt"/>
              </a:rPr>
              <a:t>- Tách                 và cộng cả hai vế với biểu thức  </a:t>
            </a:r>
            <a:endParaRPr lang="en-US" sz="4500" dirty="0">
              <a:latin typeface="+mj-lt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1A2BB315-DF14-1ABF-F29E-8810C9DA4A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730953"/>
              </p:ext>
            </p:extLst>
          </p:nvPr>
        </p:nvGraphicFramePr>
        <p:xfrm>
          <a:off x="1681038" y="4052452"/>
          <a:ext cx="46736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13" imgW="1676160" imgH="253800" progId="Equation.DSMT4">
                  <p:embed/>
                </p:oleObj>
              </mc:Choice>
              <mc:Fallback>
                <p:oleObj name="Equation" r:id="rId13" imgW="1676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81038" y="4052452"/>
                        <a:ext cx="4673600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DD806898-E876-E504-74A5-FC5F9BDCD8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693673"/>
              </p:ext>
            </p:extLst>
          </p:nvPr>
        </p:nvGraphicFramePr>
        <p:xfrm>
          <a:off x="2306639" y="4760477"/>
          <a:ext cx="2336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15" imgW="838080" imgH="177480" progId="Equation.DSMT4">
                  <p:embed/>
                </p:oleObj>
              </mc:Choice>
              <mc:Fallback>
                <p:oleObj name="Equation" r:id="rId15" imgW="83808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1A2BB315-DF14-1ABF-F29E-8810C9DA4A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306639" y="4760477"/>
                        <a:ext cx="23368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E282BB1C-5D31-6AED-A3B1-DC1A31A09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563093"/>
              </p:ext>
            </p:extLst>
          </p:nvPr>
        </p:nvGraphicFramePr>
        <p:xfrm>
          <a:off x="2270127" y="5315973"/>
          <a:ext cx="2373312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17" imgW="850680" imgH="393480" progId="Equation.DSMT4">
                  <p:embed/>
                </p:oleObj>
              </mc:Choice>
              <mc:Fallback>
                <p:oleObj name="Equation" r:id="rId17" imgW="850680" imgH="393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xmlns="" id="{DD806898-E876-E504-74A5-FC5F9BDCD8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270127" y="5315973"/>
                        <a:ext cx="2373312" cy="1096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xmlns="" id="{7DB337E6-DE74-1E54-220D-DDE3DD1273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147746"/>
              </p:ext>
            </p:extLst>
          </p:nvPr>
        </p:nvGraphicFramePr>
        <p:xfrm>
          <a:off x="2265814" y="6580365"/>
          <a:ext cx="5916613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9" imgW="2120760" imgH="393480" progId="Equation.DSMT4">
                  <p:embed/>
                </p:oleObj>
              </mc:Choice>
              <mc:Fallback>
                <p:oleObj name="Equation" r:id="rId19" imgW="2120760" imgH="393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xmlns="" id="{E282BB1C-5D31-6AED-A3B1-DC1A31A09F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265814" y="6580365"/>
                        <a:ext cx="5916613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xmlns="" id="{0A2DB151-12C0-D54F-88AB-1AB732462E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930883"/>
              </p:ext>
            </p:extLst>
          </p:nvPr>
        </p:nvGraphicFramePr>
        <p:xfrm>
          <a:off x="2314951" y="8121911"/>
          <a:ext cx="4392613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21" imgW="1574640" imgH="469800" progId="Equation.DSMT4">
                  <p:embed/>
                </p:oleObj>
              </mc:Choice>
              <mc:Fallback>
                <p:oleObj name="Equation" r:id="rId21" imgW="1574640" imgH="4698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xmlns="" id="{E282BB1C-5D31-6AED-A3B1-DC1A31A09F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314951" y="8121911"/>
                        <a:ext cx="4392613" cy="1309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BC47EE7F-FC25-72C2-0B2B-D39ACEA083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76894"/>
              </p:ext>
            </p:extLst>
          </p:nvPr>
        </p:nvGraphicFramePr>
        <p:xfrm>
          <a:off x="12747770" y="7735441"/>
          <a:ext cx="2338388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23" imgW="838080" imgH="393480" progId="Equation.DSMT4">
                  <p:embed/>
                </p:oleObj>
              </mc:Choice>
              <mc:Fallback>
                <p:oleObj name="Equation" r:id="rId23" imgW="838080" imgH="393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xmlns="" id="{7DB337E6-DE74-1E54-220D-DDE3DD1273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2747770" y="7735441"/>
                        <a:ext cx="2338388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xmlns="" id="{B6287C46-4ADD-815D-03E7-8B4082BBC3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355987"/>
              </p:ext>
            </p:extLst>
          </p:nvPr>
        </p:nvGraphicFramePr>
        <p:xfrm>
          <a:off x="15944849" y="8815075"/>
          <a:ext cx="1204913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25" imgW="431640" imgH="469800" progId="Equation.DSMT4">
                  <p:embed/>
                </p:oleObj>
              </mc:Choice>
              <mc:Fallback>
                <p:oleObj name="Equation" r:id="rId25" imgW="431640" imgH="4698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BC47EE7F-FC25-72C2-0B2B-D39ACEA083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944849" y="8815075"/>
                        <a:ext cx="1204913" cy="130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FB4F224D-DCC0-4BCB-7CD7-E7A7CA4AB3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087481"/>
              </p:ext>
            </p:extLst>
          </p:nvPr>
        </p:nvGraphicFramePr>
        <p:xfrm>
          <a:off x="4299348" y="6416187"/>
          <a:ext cx="1487488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27" imgW="533160" imgH="469800" progId="Equation.DSMT4">
                  <p:embed/>
                </p:oleObj>
              </mc:Choice>
              <mc:Fallback>
                <p:oleObj name="Equation" r:id="rId27" imgW="533160" imgH="4698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xmlns="" id="{0EBC3B0F-CC9D-0BF4-F514-C586806F6D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299348" y="6416187"/>
                        <a:ext cx="1487488" cy="1309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79C17426-5BA7-517A-4E28-95A32EEF59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411662"/>
              </p:ext>
            </p:extLst>
          </p:nvPr>
        </p:nvGraphicFramePr>
        <p:xfrm>
          <a:off x="6248400" y="6330662"/>
          <a:ext cx="1294119" cy="140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29" imgW="431640" imgH="469800" progId="Equation.DSMT4">
                  <p:embed/>
                </p:oleObj>
              </mc:Choice>
              <mc:Fallback>
                <p:oleObj name="Equation" r:id="rId29" imgW="4316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248400" y="6330662"/>
                        <a:ext cx="1294119" cy="140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760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animBg="1" advAuto="0"/>
      <p:bldP spid="35" grpId="0" animBg="1" advAuto="0"/>
      <p:bldP spid="36" grpId="0" animBg="1" advAuto="0"/>
      <p:bldP spid="37" grpId="0" animBg="1" advAuto="0"/>
      <p:bldP spid="38" grpId="0" animBg="1" advAuto="0"/>
      <p:bldP spid="16" grpId="0" animBg="1"/>
      <p:bldP spid="20" grpId="0"/>
      <p:bldP spid="20" grpId="1"/>
      <p:bldP spid="21" grpId="0" build="allAtOnce"/>
      <p:bldP spid="22" grpId="0"/>
      <p:bldP spid="2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8442" y="2702318"/>
            <a:ext cx="331238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5993" y="5721568"/>
                <a:ext cx="6693408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500" dirty="0">
                    <a:solidFill>
                      <a:schemeClr val="tx1"/>
                    </a:solidFill>
                    <a:latin typeface="+mj-lt"/>
                  </a:rPr>
                  <a:t>+) Nếu </a:t>
                </a:r>
                <a14:m>
                  <m:oMath xmlns:m="http://schemas.openxmlformats.org/officeDocument/2006/math">
                    <m:r>
                      <a:rPr lang="vi-VN" sz="35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</m:oMath>
                </a14:m>
                <a:r>
                  <a:rPr lang="vi-VN" sz="3500" dirty="0">
                    <a:solidFill>
                      <a:schemeClr val="tx1"/>
                    </a:solidFill>
                    <a:latin typeface="+mj-lt"/>
                  </a:rPr>
                  <a:t>&gt; 0 thì phương trình  (2)</a:t>
                </a:r>
                <a:endParaRPr lang="en-US" sz="35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93" y="5721568"/>
                <a:ext cx="6693408" cy="630942"/>
              </a:xfrm>
              <a:prstGeom prst="rect">
                <a:avLst/>
              </a:prstGeom>
              <a:blipFill>
                <a:blip r:embed="rId5"/>
                <a:stretch>
                  <a:fillRect l="-2732" t="-16505" b="-33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45008" y="3843194"/>
            <a:ext cx="51709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dirty="0">
                <a:latin typeface="+mj-lt"/>
              </a:rPr>
              <a:t>Ta ký hiệu </a:t>
            </a:r>
            <a:endParaRPr lang="en-US" sz="35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3498" y="8660046"/>
            <a:ext cx="84743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dirty="0">
                <a:solidFill>
                  <a:schemeClr val="tx1"/>
                </a:solidFill>
                <a:latin typeface="+mj-lt"/>
              </a:rPr>
              <a:t>Vậy phương trình (1) có hai nghiệm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179778" y="2768949"/>
                <a:ext cx="6693408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500" dirty="0">
                    <a:solidFill>
                      <a:schemeClr val="tx1"/>
                    </a:solidFill>
                    <a:latin typeface="+mj-lt"/>
                  </a:rPr>
                  <a:t>+) Nếu </a:t>
                </a:r>
                <a14:m>
                  <m:oMath xmlns:m="http://schemas.openxmlformats.org/officeDocument/2006/math">
                    <m:r>
                      <a:rPr lang="vi-VN" sz="35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  <m:r>
                      <a:rPr lang="vi-VN" sz="35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3500" dirty="0">
                    <a:solidFill>
                      <a:schemeClr val="tx1"/>
                    </a:solidFill>
                    <a:latin typeface="+mj-lt"/>
                  </a:rPr>
                  <a:t> 0 thì phương trình  (2)</a:t>
                </a:r>
                <a:endParaRPr lang="en-US" sz="35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778" y="2768949"/>
                <a:ext cx="6693408" cy="630942"/>
              </a:xfrm>
              <a:prstGeom prst="rect">
                <a:avLst/>
              </a:prstGeom>
              <a:blipFill>
                <a:blip r:embed="rId6"/>
                <a:stretch>
                  <a:fillRect l="-2732" t="-16346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309035" y="4752629"/>
            <a:ext cx="92720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dirty="0">
                <a:latin typeface="+mj-lt"/>
              </a:rPr>
              <a:t>Vậy phương trình (1) có nghiệm kép</a:t>
            </a:r>
            <a:endParaRPr lang="en-US" sz="35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361391" y="6913146"/>
                <a:ext cx="3188239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500" dirty="0">
                    <a:solidFill>
                      <a:schemeClr val="tx1"/>
                    </a:solidFill>
                    <a:latin typeface="+mj-lt"/>
                  </a:rPr>
                  <a:t>+) Nếu </a:t>
                </a:r>
                <a14:m>
                  <m:oMath xmlns:m="http://schemas.openxmlformats.org/officeDocument/2006/math">
                    <m:r>
                      <a:rPr lang="vi-VN" sz="35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  <m:r>
                      <a:rPr lang="vi-VN" sz="35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vi-VN" sz="3500" dirty="0">
                    <a:solidFill>
                      <a:schemeClr val="tx1"/>
                    </a:solidFill>
                    <a:latin typeface="+mj-lt"/>
                  </a:rPr>
                  <a:t> 0 thì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391" y="6913146"/>
                <a:ext cx="3188239" cy="630942"/>
              </a:xfrm>
              <a:prstGeom prst="rect">
                <a:avLst/>
              </a:prstGeom>
              <a:blipFill>
                <a:blip r:embed="rId7"/>
                <a:stretch>
                  <a:fillRect l="-5736" t="-15385" r="-4398" b="-33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0376670" y="8779758"/>
            <a:ext cx="92720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dirty="0">
                <a:latin typeface="+mj-lt"/>
              </a:rPr>
              <a:t>Vậy phương trình (1) vô nghiệm </a:t>
            </a:r>
            <a:endParaRPr lang="en-US" sz="35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63275" y="3843194"/>
                <a:ext cx="3855530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500" dirty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5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3500" dirty="0">
                    <a:solidFill>
                      <a:schemeClr val="tx1"/>
                    </a:solidFill>
                    <a:latin typeface="+mj-lt"/>
                  </a:rPr>
                  <a:t> đọc là“đenta”)</a:t>
                </a:r>
                <a:endParaRPr lang="en-US" sz="35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275" y="3843194"/>
                <a:ext cx="3855530" cy="630942"/>
              </a:xfrm>
              <a:prstGeom prst="rect">
                <a:avLst/>
              </a:prstGeom>
              <a:blipFill>
                <a:blip r:embed="rId12"/>
                <a:stretch>
                  <a:fillRect l="-4581" t="-16346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0376670" y="7738319"/>
            <a:ext cx="649651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dirty="0">
                <a:latin typeface="+mj-lt"/>
                <a:ea typeface="Cambria Math" panose="02040503050406030204" pitchFamily="18" charset="0"/>
              </a:rPr>
              <a:t>⇒</a:t>
            </a:r>
            <a:r>
              <a:rPr lang="vi-VN" sz="3500" dirty="0">
                <a:latin typeface="+mj-lt"/>
              </a:rPr>
              <a:t> phương trình  (2) vô nghiệm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1168" y="4690680"/>
            <a:ext cx="93166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H="1">
            <a:off x="9403692" y="2725655"/>
            <a:ext cx="45248" cy="751849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7666AB-EF9F-D53D-8296-4A8302412791}"/>
              </a:ext>
            </a:extLst>
          </p:cNvPr>
          <p:cNvSpPr/>
          <p:nvPr/>
        </p:nvSpPr>
        <p:spPr>
          <a:xfrm>
            <a:off x="228600" y="29820"/>
            <a:ext cx="17487900" cy="780788"/>
          </a:xfrm>
          <a:prstGeom prst="rect">
            <a:avLst/>
          </a:prstGeom>
          <a:solidFill>
            <a:srgbClr val="3399F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PHƯƠNG TRÌNH BẬC HAI MỘT ẨN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xmlns="" id="{DFF9A505-9A31-E3E5-8263-BCE6460E1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827" y="1971602"/>
            <a:ext cx="115729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FFFF00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rgbClr val="FFFF00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9pPr>
          </a:lstStyle>
          <a:p>
            <a:r>
              <a:rPr lang="en-US" sz="4000" dirty="0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bậc</a:t>
            </a:r>
            <a:r>
              <a:rPr lang="en-US" sz="4000" dirty="0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Rounded Rectangle">
            <a:extLst>
              <a:ext uri="{FF2B5EF4-FFF2-40B4-BE49-F238E27FC236}">
                <a16:creationId xmlns:a16="http://schemas.microsoft.com/office/drawing/2014/main" xmlns="" id="{7DBC74FD-F20D-B97B-7A61-5600746E5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71" y="800100"/>
            <a:ext cx="6346030" cy="1221582"/>
          </a:xfrm>
          <a:prstGeom prst="roundRect">
            <a:avLst>
              <a:gd name="adj" fmla="val 50000"/>
            </a:avLst>
          </a:prstGeom>
          <a:solidFill>
            <a:srgbClr val="FF0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rIns="6857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xmlns="" id="{D19AFEFA-3B35-2C3E-8E0B-05052A48300D}"/>
              </a:ext>
            </a:extLst>
          </p:cNvPr>
          <p:cNvSpPr/>
          <p:nvPr/>
        </p:nvSpPr>
        <p:spPr>
          <a:xfrm>
            <a:off x="114300" y="588171"/>
            <a:ext cx="1559720" cy="1478756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68578" rIns="6857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70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Oval 8">
            <a:extLst>
              <a:ext uri="{FF2B5EF4-FFF2-40B4-BE49-F238E27FC236}">
                <a16:creationId xmlns:a16="http://schemas.microsoft.com/office/drawing/2014/main" xmlns="" id="{CF2224A0-D663-1E62-B4AD-F7D784753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2" y="719139"/>
            <a:ext cx="1281112" cy="1216820"/>
          </a:xfrm>
          <a:prstGeom prst="ellipse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8" rIns="6857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TextBox 52">
            <a:extLst>
              <a:ext uri="{FF2B5EF4-FFF2-40B4-BE49-F238E27FC236}">
                <a16:creationId xmlns:a16="http://schemas.microsoft.com/office/drawing/2014/main" xmlns="" id="{3C9B8029-EB07-908D-15C2-3C5688B4D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6" y="1214436"/>
            <a:ext cx="5569744" cy="60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tIns="68578" rIns="68578" bIns="6857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     </a:t>
            </a:r>
          </a:p>
        </p:txBody>
      </p:sp>
      <p:sp>
        <p:nvSpPr>
          <p:cNvPr id="32" name="TextBox 52">
            <a:extLst>
              <a:ext uri="{FF2B5EF4-FFF2-40B4-BE49-F238E27FC236}">
                <a16:creationId xmlns:a16="http://schemas.microsoft.com/office/drawing/2014/main" xmlns="" id="{5572CA9B-E062-64AE-A279-E26947B33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800100"/>
            <a:ext cx="1900238" cy="4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tIns="68578" rIns="68578" bIns="6857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    HOẠT ĐỘNG</a:t>
            </a:r>
          </a:p>
        </p:txBody>
      </p:sp>
      <p:pic>
        <p:nvPicPr>
          <p:cNvPr id="33" name="Picture 80">
            <a:extLst>
              <a:ext uri="{FF2B5EF4-FFF2-40B4-BE49-F238E27FC236}">
                <a16:creationId xmlns:a16="http://schemas.microsoft.com/office/drawing/2014/main" xmlns="" id="{AC607BC3-9345-1051-882C-8F170E0E5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571500"/>
            <a:ext cx="1478758" cy="147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4796571D-8CB4-B540-7684-CAA5E41B24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517744"/>
              </p:ext>
            </p:extLst>
          </p:nvPr>
        </p:nvGraphicFramePr>
        <p:xfrm>
          <a:off x="3739775" y="2613311"/>
          <a:ext cx="4199768" cy="1270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14" imgW="1627528" imgH="492079" progId="Equation.DSMT4">
                  <p:embed/>
                </p:oleObj>
              </mc:Choice>
              <mc:Fallback>
                <p:oleObj name="Equation" r:id="rId14" imgW="1627528" imgH="49207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739775" y="2613311"/>
                        <a:ext cx="4199768" cy="1270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xmlns="" id="{7453E0A7-7D1A-E2D7-79CC-6EB093B83B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539728"/>
              </p:ext>
            </p:extLst>
          </p:nvPr>
        </p:nvGraphicFramePr>
        <p:xfrm>
          <a:off x="2413558" y="3843193"/>
          <a:ext cx="2464670" cy="64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16" imgW="747006" imgH="212669" progId="Equation.DSMT4">
                  <p:embed/>
                </p:oleObj>
              </mc:Choice>
              <mc:Fallback>
                <p:oleObj name="Equation" r:id="rId16" imgW="747006" imgH="21266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413558" y="3843193"/>
                        <a:ext cx="2464670" cy="64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xmlns="" id="{78D8053E-FF61-8912-7F07-ED465FCFE8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975169"/>
              </p:ext>
            </p:extLst>
          </p:nvPr>
        </p:nvGraphicFramePr>
        <p:xfrm>
          <a:off x="1472833" y="4402644"/>
          <a:ext cx="3431354" cy="1266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18" imgW="1334021" imgH="492079" progId="Equation.DSMT4">
                  <p:embed/>
                </p:oleObj>
              </mc:Choice>
              <mc:Fallback>
                <p:oleObj name="Equation" r:id="rId18" imgW="1334021" imgH="49207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72833" y="4402644"/>
                        <a:ext cx="3431354" cy="1266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xmlns="" id="{5A7DEDAC-45B9-BAC1-482C-954065EB80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936331"/>
              </p:ext>
            </p:extLst>
          </p:nvPr>
        </p:nvGraphicFramePr>
        <p:xfrm>
          <a:off x="1827362" y="7044317"/>
          <a:ext cx="241935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20" imgW="939600" imgH="431640" progId="Equation.DSMT4">
                  <p:embed/>
                </p:oleObj>
              </mc:Choice>
              <mc:Fallback>
                <p:oleObj name="Equation" r:id="rId20" imgW="939600" imgH="43164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xmlns="" id="{78D8053E-FF61-8912-7F07-ED465FCFE8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827362" y="7044317"/>
                        <a:ext cx="2419350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xmlns="" id="{E2DEF940-AA42-454D-4DDF-99CA35A011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220043"/>
              </p:ext>
            </p:extLst>
          </p:nvPr>
        </p:nvGraphicFramePr>
        <p:xfrm>
          <a:off x="4279836" y="6477779"/>
          <a:ext cx="2779713" cy="228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22" imgW="1079280" imgH="888840" progId="Equation.DSMT4">
                  <p:embed/>
                </p:oleObj>
              </mc:Choice>
              <mc:Fallback>
                <p:oleObj name="Equation" r:id="rId22" imgW="1079280" imgH="88884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xmlns="" id="{5A7DEDAC-45B9-BAC1-482C-954065EB80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279836" y="6477779"/>
                        <a:ext cx="2779713" cy="228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xmlns="" id="{58023F6C-5C08-B964-AC9F-FB0304FD59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829835"/>
              </p:ext>
            </p:extLst>
          </p:nvPr>
        </p:nvGraphicFramePr>
        <p:xfrm>
          <a:off x="2350789" y="9110012"/>
          <a:ext cx="4336094" cy="1076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24" imgW="1739880" imgH="431640" progId="Equation.DSMT4">
                  <p:embed/>
                </p:oleObj>
              </mc:Choice>
              <mc:Fallback>
                <p:oleObj name="Equation" r:id="rId24" imgW="1739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350789" y="9110012"/>
                        <a:ext cx="4336094" cy="1076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5AF682E9-C740-2442-F29E-CF3C4B367A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741360"/>
              </p:ext>
            </p:extLst>
          </p:nvPr>
        </p:nvGraphicFramePr>
        <p:xfrm>
          <a:off x="10813096" y="3520741"/>
          <a:ext cx="34004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26" imgW="1320480" imgH="393480" progId="Equation.DSMT4">
                  <p:embed/>
                </p:oleObj>
              </mc:Choice>
              <mc:Fallback>
                <p:oleObj name="Equation" r:id="rId26" imgW="1320480" imgH="3934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xmlns="" id="{5A7DEDAC-45B9-BAC1-482C-954065EB80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0813096" y="3520741"/>
                        <a:ext cx="340042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BE4E5044-6E13-96B6-6531-5EF8595093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007403"/>
              </p:ext>
            </p:extLst>
          </p:nvPr>
        </p:nvGraphicFramePr>
        <p:xfrm>
          <a:off x="10813096" y="5412185"/>
          <a:ext cx="2027238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28" imgW="787320" imgH="393480" progId="Equation.DSMT4">
                  <p:embed/>
                </p:oleObj>
              </mc:Choice>
              <mc:Fallback>
                <p:oleObj name="Equation" r:id="rId28" imgW="787320" imgH="393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xmlns="" id="{5AF682E9-C740-2442-F29E-CF3C4B367A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0813096" y="5412185"/>
                        <a:ext cx="2027238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C2DFDA50-FD04-C95B-4160-0B95CDC43C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847723"/>
              </p:ext>
            </p:extLst>
          </p:nvPr>
        </p:nvGraphicFramePr>
        <p:xfrm>
          <a:off x="13549630" y="6701567"/>
          <a:ext cx="139541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30" imgW="520560" imgH="393480" progId="Equation.DSMT4">
                  <p:embed/>
                </p:oleObj>
              </mc:Choice>
              <mc:Fallback>
                <p:oleObj name="Equation" r:id="rId30" imgW="520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3549630" y="6701567"/>
                        <a:ext cx="1395413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344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4" grpId="0"/>
      <p:bldP spid="18" grpId="0"/>
      <p:bldP spid="20" grpId="0"/>
      <p:bldP spid="21" grpId="0"/>
      <p:bldP spid="23" grpId="0"/>
      <p:bldP spid="24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3914</TotalTime>
  <Words>875</Words>
  <Application>Microsoft Office PowerPoint</Application>
  <PresentationFormat>Custom</PresentationFormat>
  <Paragraphs>153</Paragraphs>
  <Slides>24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7" baseType="lpstr">
      <vt:lpstr>Arial</vt:lpstr>
      <vt:lpstr>A3.OpenSansBold-San</vt:lpstr>
      <vt:lpstr>思源黑体 Normal</vt:lpstr>
      <vt:lpstr>Aharoni</vt:lpstr>
      <vt:lpstr>Arial Rounded MT Bold</vt:lpstr>
      <vt:lpstr>字魂59号-创粗黑</vt:lpstr>
      <vt:lpstr>思源黑体 Medium</vt:lpstr>
      <vt:lpstr>思源黑体 Heavy</vt:lpstr>
      <vt:lpstr>Symbol</vt:lpstr>
      <vt:lpstr>Impact</vt:lpstr>
      <vt:lpstr>Cambria Math</vt:lpstr>
      <vt:lpstr>.VnTime</vt:lpstr>
      <vt:lpstr>Arial Unicode MS</vt:lpstr>
      <vt:lpstr>Calibri</vt:lpstr>
      <vt:lpstr>A3.OpenSans-San</vt:lpstr>
      <vt:lpstr>Wingdings</vt:lpstr>
      <vt:lpstr>.VnTimeH</vt:lpstr>
      <vt:lpstr>Special Elite</vt:lpstr>
      <vt:lpstr>SimSun</vt:lpstr>
      <vt:lpstr>Times New Roman</vt:lpstr>
      <vt:lpstr>Times New Roman (Headings)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QT</cp:lastModifiedBy>
  <cp:revision>1</cp:revision>
  <dcterms:created xsi:type="dcterms:W3CDTF">2006-08-16T00:00:00Z</dcterms:created>
  <dcterms:modified xsi:type="dcterms:W3CDTF">2025-02-07T14:45:07Z</dcterms:modified>
  <dc:identifier>DAFWAZhnXwQ</dc:identifier>
</cp:coreProperties>
</file>