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5"/>
  </p:notesMasterIdLst>
  <p:sldIdLst>
    <p:sldId id="310" r:id="rId2"/>
    <p:sldId id="256" r:id="rId3"/>
    <p:sldId id="357" r:id="rId4"/>
    <p:sldId id="359" r:id="rId5"/>
    <p:sldId id="360" r:id="rId6"/>
    <p:sldId id="361" r:id="rId7"/>
    <p:sldId id="362" r:id="rId8"/>
    <p:sldId id="363" r:id="rId9"/>
    <p:sldId id="364" r:id="rId10"/>
    <p:sldId id="367" r:id="rId11"/>
    <p:sldId id="368" r:id="rId12"/>
    <p:sldId id="378" r:id="rId13"/>
    <p:sldId id="33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2EC"/>
    <a:srgbClr val="F4E9DF"/>
    <a:srgbClr val="B7E0DD"/>
    <a:srgbClr val="17C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5545"/>
  </p:normalViewPr>
  <p:slideViewPr>
    <p:cSldViewPr snapToGrid="0" snapToObjects="1">
      <p:cViewPr>
        <p:scale>
          <a:sx n="102" d="100"/>
          <a:sy n="102" d="100"/>
        </p:scale>
        <p:origin x="-36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D8D11-1AF8-4D72-B81B-154CE4A9154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63057F-912C-478C-AC21-126BE4C5BF88}">
      <dgm:prSet phldrT="[Text]" custT="1"/>
      <dgm:spPr/>
      <dgm:t>
        <a:bodyPr/>
        <a:lstStyle/>
        <a:p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B866E-1209-47C3-A499-380B65F75527}" type="parTrans" cxnId="{7A287DDC-F790-4CEB-A5F5-7BBE3FCBE2F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78518-2FBD-456E-AF4B-58E17D9DAA7F}" type="sibTrans" cxnId="{7A287DDC-F790-4CEB-A5F5-7BBE3FCBE2F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CFE19-595E-499F-A1ED-FEF58B95FEA5}">
      <dgm:prSet phldrT="[Text]" custT="1"/>
      <dgm:spPr/>
      <dgm:t>
        <a:bodyPr/>
        <a:lstStyle/>
        <a:p>
          <a:pPr algn="ctr"/>
          <a:r>
            <a:rPr lang="en-US" sz="300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Ghi nhớ kiến thức trọng tâm trong bài.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38B24-4ED8-495B-B13A-CD4CE60DFD98}" type="parTrans" cxnId="{FA5C7419-5536-41F5-9B10-E9C8E684B0B8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4624F-A14D-4A52-94A8-EC06C7337CD2}" type="sibTrans" cxnId="{FA5C7419-5536-41F5-9B10-E9C8E684B0B8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A71EB-0AA6-4CD7-A996-A3F8EEE40DAD}">
      <dgm:prSet phldrT="[Text]" custT="1"/>
      <dgm:spPr/>
      <dgm:t>
        <a:bodyPr/>
        <a:lstStyle/>
        <a:p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66B77-0EEA-4EF7-89FD-AD00CC3CC4BD}" type="parTrans" cxnId="{D7DA7E55-F68C-4A2D-813D-10075409CEE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47647-74C2-4B08-8F73-C9B09454886B}" type="sibTrans" cxnId="{D7DA7E55-F68C-4A2D-813D-10075409CEE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1FCA7-C0DE-49E0-8694-D2809C588D88}">
      <dgm:prSet phldrT="[Text]" custT="1"/>
      <dgm:spPr/>
      <dgm:t>
        <a:bodyPr/>
        <a:lstStyle/>
        <a:p>
          <a:pPr algn="ctr"/>
          <a:r>
            <a:rPr lang="en-US" sz="300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Xem trước các bài tập SGK trang 10</a:t>
          </a:r>
          <a:r>
            <a:rPr lang="vi-VN" sz="3000" b="1" i="1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.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0AF7C-FFF5-43A1-91F3-1CFE4A46AFE5}" type="parTrans" cxnId="{88A6D666-A4C9-45E6-B412-1131080D511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56F2A-69C2-4743-BC17-A80827959FF9}" type="sibTrans" cxnId="{88A6D666-A4C9-45E6-B412-1131080D511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0688D-0702-4B23-8800-3962C74D0825}" type="pres">
      <dgm:prSet presAssocID="{260D8D11-1AF8-4D72-B81B-154CE4A915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25E5E-C64D-4DB0-8A8E-52FBA2111C6C}" type="pres">
      <dgm:prSet presAssocID="{BE63057F-912C-478C-AC21-126BE4C5BF88}" presName="composite" presStyleCnt="0"/>
      <dgm:spPr/>
    </dgm:pt>
    <dgm:pt modelId="{24859361-8BC2-4461-B0FA-2C0FD205B3F0}" type="pres">
      <dgm:prSet presAssocID="{BE63057F-912C-478C-AC21-126BE4C5BF8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AF75-B6DD-41B0-82F9-BA8E57287761}" type="pres">
      <dgm:prSet presAssocID="{BE63057F-912C-478C-AC21-126BE4C5BF8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ADF2-49F5-476E-B284-1FBB69E75821}" type="pres">
      <dgm:prSet presAssocID="{1D578518-2FBD-456E-AF4B-58E17D9DAA7F}" presName="sp" presStyleCnt="0"/>
      <dgm:spPr/>
    </dgm:pt>
    <dgm:pt modelId="{57956804-FCD1-4E2F-9C4F-44A1579F6010}" type="pres">
      <dgm:prSet presAssocID="{98CA71EB-0AA6-4CD7-A996-A3F8EEE40DAD}" presName="composite" presStyleCnt="0"/>
      <dgm:spPr/>
    </dgm:pt>
    <dgm:pt modelId="{0EEDFC82-F03D-458E-A0C3-DD209ED0F602}" type="pres">
      <dgm:prSet presAssocID="{98CA71EB-0AA6-4CD7-A996-A3F8EEE40DA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786A9-A8D4-426B-91EF-3B4A67C03CA3}" type="pres">
      <dgm:prSet presAssocID="{98CA71EB-0AA6-4CD7-A996-A3F8EEE40DA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D562C-C623-4301-8923-CE41A1485FD1}" type="presOf" srcId="{98CA71EB-0AA6-4CD7-A996-A3F8EEE40DAD}" destId="{0EEDFC82-F03D-458E-A0C3-DD209ED0F602}" srcOrd="0" destOrd="0" presId="urn:microsoft.com/office/officeart/2005/8/layout/chevron2"/>
    <dgm:cxn modelId="{33704FD2-3D54-46C4-893C-96160730CAB4}" type="presOf" srcId="{F12CFE19-595E-499F-A1ED-FEF58B95FEA5}" destId="{B9CEAF75-B6DD-41B0-82F9-BA8E57287761}" srcOrd="0" destOrd="0" presId="urn:microsoft.com/office/officeart/2005/8/layout/chevron2"/>
    <dgm:cxn modelId="{A0FC4952-7AE7-4CA7-90B6-7C58264F75CD}" type="presOf" srcId="{9AF1FCA7-C0DE-49E0-8694-D2809C588D88}" destId="{FC1786A9-A8D4-426B-91EF-3B4A67C03CA3}" srcOrd="0" destOrd="0" presId="urn:microsoft.com/office/officeart/2005/8/layout/chevron2"/>
    <dgm:cxn modelId="{FA5C7419-5536-41F5-9B10-E9C8E684B0B8}" srcId="{BE63057F-912C-478C-AC21-126BE4C5BF88}" destId="{F12CFE19-595E-499F-A1ED-FEF58B95FEA5}" srcOrd="0" destOrd="0" parTransId="{61038B24-4ED8-495B-B13A-CD4CE60DFD98}" sibTransId="{0B64624F-A14D-4A52-94A8-EC06C7337CD2}"/>
    <dgm:cxn modelId="{7A287DDC-F790-4CEB-A5F5-7BBE3FCBE2F3}" srcId="{260D8D11-1AF8-4D72-B81B-154CE4A9154C}" destId="{BE63057F-912C-478C-AC21-126BE4C5BF88}" srcOrd="0" destOrd="0" parTransId="{5BFB866E-1209-47C3-A499-380B65F75527}" sibTransId="{1D578518-2FBD-456E-AF4B-58E17D9DAA7F}"/>
    <dgm:cxn modelId="{D7DA7E55-F68C-4A2D-813D-10075409CEEC}" srcId="{260D8D11-1AF8-4D72-B81B-154CE4A9154C}" destId="{98CA71EB-0AA6-4CD7-A996-A3F8EEE40DAD}" srcOrd="1" destOrd="0" parTransId="{FA066B77-0EEA-4EF7-89FD-AD00CC3CC4BD}" sibTransId="{3B347647-74C2-4B08-8F73-C9B09454886B}"/>
    <dgm:cxn modelId="{88A6D666-A4C9-45E6-B412-1131080D5114}" srcId="{98CA71EB-0AA6-4CD7-A996-A3F8EEE40DAD}" destId="{9AF1FCA7-C0DE-49E0-8694-D2809C588D88}" srcOrd="0" destOrd="0" parTransId="{7FB0AF7C-FFF5-43A1-91F3-1CFE4A46AFE5}" sibTransId="{82F56F2A-69C2-4743-BC17-A80827959FF9}"/>
    <dgm:cxn modelId="{D1F4C389-47A3-4935-9E9E-311469A81C3F}" type="presOf" srcId="{260D8D11-1AF8-4D72-B81B-154CE4A9154C}" destId="{74C0688D-0702-4B23-8800-3962C74D0825}" srcOrd="0" destOrd="0" presId="urn:microsoft.com/office/officeart/2005/8/layout/chevron2"/>
    <dgm:cxn modelId="{BCDB704D-26C9-4C48-A92D-0FA0F7528EA2}" type="presOf" srcId="{BE63057F-912C-478C-AC21-126BE4C5BF88}" destId="{24859361-8BC2-4461-B0FA-2C0FD205B3F0}" srcOrd="0" destOrd="0" presId="urn:microsoft.com/office/officeart/2005/8/layout/chevron2"/>
    <dgm:cxn modelId="{C3B6D6D0-19A0-4FF3-82B3-AB27A3B8CA71}" type="presParOf" srcId="{74C0688D-0702-4B23-8800-3962C74D0825}" destId="{53425E5E-C64D-4DB0-8A8E-52FBA2111C6C}" srcOrd="0" destOrd="0" presId="urn:microsoft.com/office/officeart/2005/8/layout/chevron2"/>
    <dgm:cxn modelId="{D504D69E-E65D-4FBE-8395-03F7995813AD}" type="presParOf" srcId="{53425E5E-C64D-4DB0-8A8E-52FBA2111C6C}" destId="{24859361-8BC2-4461-B0FA-2C0FD205B3F0}" srcOrd="0" destOrd="0" presId="urn:microsoft.com/office/officeart/2005/8/layout/chevron2"/>
    <dgm:cxn modelId="{EBA824B2-9EF3-4D31-8FCD-53C10648DD75}" type="presParOf" srcId="{53425E5E-C64D-4DB0-8A8E-52FBA2111C6C}" destId="{B9CEAF75-B6DD-41B0-82F9-BA8E57287761}" srcOrd="1" destOrd="0" presId="urn:microsoft.com/office/officeart/2005/8/layout/chevron2"/>
    <dgm:cxn modelId="{9D7D0C6F-CD88-4DBD-B054-707C29515E0F}" type="presParOf" srcId="{74C0688D-0702-4B23-8800-3962C74D0825}" destId="{D36FADF2-49F5-476E-B284-1FBB69E75821}" srcOrd="1" destOrd="0" presId="urn:microsoft.com/office/officeart/2005/8/layout/chevron2"/>
    <dgm:cxn modelId="{528460A1-3873-47BA-BF92-4C5F6C708C16}" type="presParOf" srcId="{74C0688D-0702-4B23-8800-3962C74D0825}" destId="{57956804-FCD1-4E2F-9C4F-44A1579F6010}" srcOrd="2" destOrd="0" presId="urn:microsoft.com/office/officeart/2005/8/layout/chevron2"/>
    <dgm:cxn modelId="{8F87E19C-81EE-4CA7-BDEC-89DD99F959B3}" type="presParOf" srcId="{57956804-FCD1-4E2F-9C4F-44A1579F6010}" destId="{0EEDFC82-F03D-458E-A0C3-DD209ED0F602}" srcOrd="0" destOrd="0" presId="urn:microsoft.com/office/officeart/2005/8/layout/chevron2"/>
    <dgm:cxn modelId="{263CBAD3-525A-4A2B-88D9-0D4B0060165E}" type="presParOf" srcId="{57956804-FCD1-4E2F-9C4F-44A1579F6010}" destId="{FC1786A9-A8D4-426B-91EF-3B4A67C03C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69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80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6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79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23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8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6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9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27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82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5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480766"/>
            <a:ext cx="250447" cy="359518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 userDrawn="1"/>
        </p:nvSpPr>
        <p:spPr>
          <a:xfrm>
            <a:off x="382548" y="1151467"/>
            <a:ext cx="8396700" cy="3584058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 preserve="1">
  <p:cSld name="1_TITLE + TEXT + DESIGN 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144780" y="167640"/>
            <a:ext cx="8846820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 preserve="1">
  <p:cSld name="1_TITLE + TEXT + DESIGN 6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144780" y="167640"/>
            <a:ext cx="4320894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165;p17"/>
          <p:cNvSpPr/>
          <p:nvPr userDrawn="1"/>
        </p:nvSpPr>
        <p:spPr>
          <a:xfrm>
            <a:off x="4579088" y="167640"/>
            <a:ext cx="4462130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 userDrawn="1">
  <p:cSld name="1_TITLE + TEXT + DESIGN 5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 userDrawn="1"/>
        </p:nvSpPr>
        <p:spPr>
          <a:xfrm>
            <a:off x="382650" y="393326"/>
            <a:ext cx="8378700" cy="4350674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14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8" r:id="rId3"/>
    <p:sldLayoutId id="2147483663" r:id="rId4"/>
    <p:sldLayoutId id="2147483670" r:id="rId5"/>
    <p:sldLayoutId id="214748366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5.png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90.bin"/><Relationship Id="rId4" Type="http://schemas.openxmlformats.org/officeDocument/2006/relationships/image" Target="../media/image114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0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wmf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07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670887" y="778631"/>
            <a:ext cx="7288500" cy="25263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/>
            <a:r>
              <a:rPr lang="en-US" sz="50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CÁC EM HỌC SINH ĐẾN VỚI TIẾT HỌC!</a:t>
            </a:r>
            <a:endParaRPr sz="50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1365500" y="1640285"/>
            <a:ext cx="7366712" cy="3119808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773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Thực hành 3: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5718" y="927571"/>
            <a:ext cx="466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UVN Saigon" charset="0"/>
              </a:rPr>
              <a:t>Bảng giá trị: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4165"/>
          <a:stretch/>
        </p:blipFill>
        <p:spPr>
          <a:xfrm>
            <a:off x="5229310" y="658196"/>
            <a:ext cx="3754290" cy="430797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57050" y="1051794"/>
            <a:ext cx="400483" cy="430887"/>
            <a:chOff x="5492571" y="1537292"/>
            <a:chExt cx="400483" cy="430887"/>
          </a:xfrm>
        </p:grpSpPr>
        <p:sp>
          <p:nvSpPr>
            <p:cNvPr id="15" name="Oval 1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2571" y="153729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</a:t>
              </a:r>
              <a:endParaRPr lang="vi-VN" sz="2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18723" y="3221068"/>
            <a:ext cx="424519" cy="460163"/>
            <a:chOff x="5468535" y="1354667"/>
            <a:chExt cx="424519" cy="460163"/>
          </a:xfrm>
        </p:grpSpPr>
        <p:sp>
          <p:nvSpPr>
            <p:cNvPr id="69" name="Oval 68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</a:t>
              </a:r>
              <a:endParaRPr lang="vi-VN" sz="22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40659" y="1072200"/>
            <a:ext cx="521838" cy="430887"/>
            <a:chOff x="5819902" y="1547908"/>
            <a:chExt cx="521838" cy="430887"/>
          </a:xfrm>
        </p:grpSpPr>
        <p:sp>
          <p:nvSpPr>
            <p:cNvPr id="72" name="Oval 71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2580" y="1547908"/>
              <a:ext cx="479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A’</a:t>
              </a:r>
              <a:endParaRPr lang="vi-VN" sz="22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47871" y="3240118"/>
            <a:ext cx="589155" cy="439721"/>
            <a:chOff x="5819902" y="1375109"/>
            <a:chExt cx="589155" cy="439721"/>
          </a:xfrm>
        </p:grpSpPr>
        <p:sp>
          <p:nvSpPr>
            <p:cNvPr id="75" name="Oval 7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B’</a:t>
              </a:r>
              <a:endParaRPr lang="vi-VN" sz="22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0771" y="4385295"/>
            <a:ext cx="351367" cy="452821"/>
            <a:chOff x="5797176" y="1741678"/>
            <a:chExt cx="351367" cy="452821"/>
          </a:xfrm>
        </p:grpSpPr>
        <p:sp>
          <p:nvSpPr>
            <p:cNvPr id="84" name="Oval 83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7176" y="176361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O</a:t>
              </a:r>
              <a:endParaRPr lang="vi-VN" sz="2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733898" y="120014"/>
                <a:ext cx="4005844" cy="57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898" y="120014"/>
                <a:ext cx="4005844" cy="579454"/>
              </a:xfrm>
              <a:prstGeom prst="rect">
                <a:avLst/>
              </a:prstGeom>
              <a:blipFill>
                <a:blip r:embed="rId4"/>
                <a:stretch>
                  <a:fillRect l="-2280" r="-3495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10" y="1476331"/>
            <a:ext cx="5000764" cy="876857"/>
          </a:xfrm>
          <a:prstGeom prst="rect">
            <a:avLst/>
          </a:prstGeom>
        </p:spPr>
      </p:pic>
      <p:sp>
        <p:nvSpPr>
          <p:cNvPr id="34" name="Google Shape;2357;p40"/>
          <p:cNvSpPr txBox="1">
            <a:spLocks/>
          </p:cNvSpPr>
          <p:nvPr/>
        </p:nvSpPr>
        <p:spPr>
          <a:xfrm>
            <a:off x="2279907" y="744306"/>
            <a:ext cx="938089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vi-VN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145978" y="880533"/>
            <a:ext cx="1681455" cy="3534835"/>
          </a:xfrm>
          <a:custGeom>
            <a:avLst/>
            <a:gdLst>
              <a:gd name="connsiteX0" fmla="*/ 5055 w 1681455"/>
              <a:gd name="connsiteY0" fmla="*/ 21167 h 3534835"/>
              <a:gd name="connsiteX1" fmla="*/ 64322 w 1681455"/>
              <a:gd name="connsiteY1" fmla="*/ 402167 h 3534835"/>
              <a:gd name="connsiteX2" fmla="*/ 458022 w 1681455"/>
              <a:gd name="connsiteY2" fmla="*/ 2751667 h 3534835"/>
              <a:gd name="connsiteX3" fmla="*/ 843255 w 1681455"/>
              <a:gd name="connsiteY3" fmla="*/ 3534834 h 3534835"/>
              <a:gd name="connsiteX4" fmla="*/ 1236955 w 1681455"/>
              <a:gd name="connsiteY4" fmla="*/ 2755900 h 3534835"/>
              <a:gd name="connsiteX5" fmla="*/ 1626422 w 1681455"/>
              <a:gd name="connsiteY5" fmla="*/ 406400 h 3534835"/>
              <a:gd name="connsiteX6" fmla="*/ 1681455 w 1681455"/>
              <a:gd name="connsiteY6" fmla="*/ 0 h 35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455" h="3534835">
                <a:moveTo>
                  <a:pt x="5055" y="21167"/>
                </a:moveTo>
                <a:cubicBezTo>
                  <a:pt x="-3059" y="-15875"/>
                  <a:pt x="-11172" y="-52916"/>
                  <a:pt x="64322" y="402167"/>
                </a:cubicBezTo>
                <a:cubicBezTo>
                  <a:pt x="139816" y="857250"/>
                  <a:pt x="328200" y="2229556"/>
                  <a:pt x="458022" y="2751667"/>
                </a:cubicBezTo>
                <a:cubicBezTo>
                  <a:pt x="587844" y="3273778"/>
                  <a:pt x="713433" y="3534129"/>
                  <a:pt x="843255" y="3534834"/>
                </a:cubicBezTo>
                <a:cubicBezTo>
                  <a:pt x="973077" y="3535539"/>
                  <a:pt x="1106427" y="3277306"/>
                  <a:pt x="1236955" y="2755900"/>
                </a:cubicBezTo>
                <a:cubicBezTo>
                  <a:pt x="1367483" y="2234494"/>
                  <a:pt x="1552339" y="865716"/>
                  <a:pt x="1626422" y="406400"/>
                </a:cubicBezTo>
                <a:cubicBezTo>
                  <a:pt x="1700505" y="-52916"/>
                  <a:pt x="1668050" y="74083"/>
                  <a:pt x="168145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7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34" grpId="0" build="p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57;p40"/>
          <p:cNvSpPr txBox="1">
            <a:spLocks/>
          </p:cNvSpPr>
          <p:nvPr/>
        </p:nvSpPr>
        <p:spPr>
          <a:xfrm>
            <a:off x="277834" y="116726"/>
            <a:ext cx="3955933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l"/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Vận dụng 3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7986" y="707726"/>
                <a:ext cx="428402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 năng (tính bằng J) của một quả bởi nặng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𝑘𝑔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rơi với tốc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được tính bằng công thức:                   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AutoNum type="alphaLcParenR"/>
                </a:pPr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 động năng của quả bưởi đạt được khi nó rơi với tốc độ lần lượt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4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 tốc độ rơi của quả bưởi tại thời điểm quả bưởi đạt được động năng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32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J.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86" y="707726"/>
                <a:ext cx="4284021" cy="4154984"/>
              </a:xfrm>
              <a:prstGeom prst="rect">
                <a:avLst/>
              </a:prstGeom>
              <a:blipFill>
                <a:blip r:embed="rId4"/>
                <a:stretch>
                  <a:fillRect l="-1849" r="-1849" b="-2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2357;p40"/>
          <p:cNvSpPr txBox="1">
            <a:spLocks/>
          </p:cNvSpPr>
          <p:nvPr/>
        </p:nvSpPr>
        <p:spPr>
          <a:xfrm>
            <a:off x="6143541" y="183085"/>
            <a:ext cx="938089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vi-VN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81324"/>
              </p:ext>
            </p:extLst>
          </p:nvPr>
        </p:nvGraphicFramePr>
        <p:xfrm>
          <a:off x="1755647" y="2153624"/>
          <a:ext cx="1028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5" imgW="1028520" imgH="672840" progId="Equation.DSMT4">
                  <p:embed/>
                </p:oleObj>
              </mc:Choice>
              <mc:Fallback>
                <p:oleObj name="Equation" r:id="rId5" imgW="10285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5647" y="2153624"/>
                        <a:ext cx="10287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59045" y="774085"/>
            <a:ext cx="5151093" cy="1572949"/>
            <a:chOff x="604753" y="3214008"/>
            <a:chExt cx="5151093" cy="1572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04753" y="3214008"/>
                  <a:ext cx="5151093" cy="1426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lvl="8" indent="-457200" algn="just">
                    <a:lnSpc>
                      <a:spcPct val="150000"/>
                    </a:lnSpc>
                    <a:buAutoNum type="alphaLcParenR"/>
                  </a:pPr>
                  <a:r>
                    <a:rPr lang="en-US" sz="2200" smtClean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=3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a14:m>
                  <a:r>
                    <a:rPr lang="en-US" sz="2200" smtClean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thì                             .</a:t>
                  </a:r>
                </a:p>
                <a:p>
                  <a:pPr lvl="8" algn="just">
                    <a:lnSpc>
                      <a:spcPct val="300000"/>
                    </a:lnSpc>
                  </a:pPr>
                  <a:r>
                    <a:rPr lang="en-US" sz="220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200" smtClean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    Với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=3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a14:m>
                  <a:r>
                    <a:rPr lang="en-US" sz="220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thì                             </a:t>
                  </a:r>
                  <a:r>
                    <a:rPr lang="en-US" sz="2200" smtClean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.</a:t>
                  </a:r>
                  <a:endParaRPr lang="en-US" sz="220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53" y="3214008"/>
                  <a:ext cx="5151093" cy="1426096"/>
                </a:xfrm>
                <a:prstGeom prst="rect">
                  <a:avLst/>
                </a:prstGeom>
                <a:blipFill>
                  <a:blip r:embed="rId7"/>
                  <a:stretch>
                    <a:fillRect l="-1420" b="-726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3448842"/>
                    </p:ext>
                  </p:extLst>
                </p:nvPr>
              </p:nvGraphicFramePr>
              <p:xfrm>
                <a:off x="3351460" y="3214008"/>
                <a:ext cx="1689100" cy="673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02" name="Equation" r:id="rId8" imgW="1688760" imgH="672840" progId="Equation.DSMT4">
                        <p:embed/>
                      </p:oleObj>
                    </mc:Choice>
                    <mc:Fallback>
                      <p:oleObj name="Equation" r:id="rId8" imgW="1688760" imgH="672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51460" y="3214008"/>
                              <a:ext cx="1689100" cy="673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3448842"/>
                    </p:ext>
                  </p:extLst>
                </p:nvPr>
              </p:nvGraphicFramePr>
              <p:xfrm>
                <a:off x="3351460" y="3214008"/>
                <a:ext cx="1689100" cy="673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394" name="Equation" r:id="rId10" imgW="1688760" imgH="672840" progId="Equation.DSMT4">
                        <p:embed/>
                      </p:oleObj>
                    </mc:Choice>
                    <mc:Fallback>
                      <p:oleObj name="Equation" r:id="rId10" imgW="1688760" imgH="672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51460" y="3214008"/>
                              <a:ext cx="1689100" cy="673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2967807"/>
                    </p:ext>
                  </p:extLst>
                </p:nvPr>
              </p:nvGraphicFramePr>
              <p:xfrm>
                <a:off x="3227338" y="4113857"/>
                <a:ext cx="1638300" cy="673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403" name="Equation" r:id="rId12" imgW="1638000" imgH="672840" progId="Equation.DSMT4">
                        <p:embed/>
                      </p:oleObj>
                    </mc:Choice>
                    <mc:Fallback>
                      <p:oleObj name="Equation" r:id="rId12" imgW="1638000" imgH="672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7338" y="4113857"/>
                              <a:ext cx="1638300" cy="673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2967807"/>
                    </p:ext>
                  </p:extLst>
                </p:nvPr>
              </p:nvGraphicFramePr>
              <p:xfrm>
                <a:off x="3227338" y="4113857"/>
                <a:ext cx="1638300" cy="673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395" name="Equation" r:id="rId14" imgW="1638000" imgH="672840" progId="Equation.DSMT4">
                        <p:embed/>
                      </p:oleObj>
                    </mc:Choice>
                    <mc:Fallback>
                      <p:oleObj name="Equation" r:id="rId14" imgW="1638000" imgH="672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27338" y="4113857"/>
                              <a:ext cx="1638300" cy="673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cxnSp>
        <p:nvCxnSpPr>
          <p:cNvPr id="7" name="Straight Connector 6"/>
          <p:cNvCxnSpPr/>
          <p:nvPr/>
        </p:nvCxnSpPr>
        <p:spPr>
          <a:xfrm>
            <a:off x="4412007" y="183085"/>
            <a:ext cx="47038" cy="48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06083" y="2358263"/>
                <a:ext cx="4460117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8" algn="just">
                  <a:lnSpc>
                    <a:spcPct val="150000"/>
                  </a:lnSpc>
                </a:pPr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=32</m:t>
                    </m:r>
                  </m:oMath>
                </a14:m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thì</a:t>
                </a:r>
              </a:p>
              <a:p>
                <a:pPr lvl="8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m:t>=64</m:t>
                      </m:r>
                    </m:oMath>
                  </m:oMathPara>
                </a14:m>
                <a:endParaRPr lang="en-US" sz="2200" b="0" smtClean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8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=8</m:t>
                    </m:r>
                  </m:oMath>
                </a14:m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(nhận) hoặc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=−8</m:t>
                    </m:r>
                  </m:oMath>
                </a14:m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(loại)</a:t>
                </a:r>
              </a:p>
              <a:p>
                <a:pPr lvl="8" algn="just"/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Vậy tốc </a:t>
                </a: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 rơi của quả bưởi tại thời điểm quả bưởi đạt được động năng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32</m:t>
                    </m:r>
                  </m:oMath>
                </a14:m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J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200" smtClean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 </a:t>
                </a:r>
                <a:endParaRPr lang="en-US" sz="220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83" y="2358263"/>
                <a:ext cx="4460117" cy="2631490"/>
              </a:xfrm>
              <a:prstGeom prst="rect">
                <a:avLst/>
              </a:prstGeom>
              <a:blipFill>
                <a:blip r:embed="rId16"/>
                <a:stretch>
                  <a:fillRect l="-1776" r="-1776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828036"/>
              </p:ext>
            </p:extLst>
          </p:nvPr>
        </p:nvGraphicFramePr>
        <p:xfrm>
          <a:off x="6827838" y="2348008"/>
          <a:ext cx="111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17" imgW="1117440" imgH="723600" progId="Equation.DSMT4">
                  <p:embed/>
                </p:oleObj>
              </mc:Choice>
              <mc:Fallback>
                <p:oleObj name="Equation" r:id="rId17" imgW="1117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27838" y="2348008"/>
                        <a:ext cx="1117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1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927750" y="507830"/>
            <a:ext cx="7288500" cy="4401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96246107"/>
              </p:ext>
            </p:extLst>
          </p:nvPr>
        </p:nvGraphicFramePr>
        <p:xfrm>
          <a:off x="527050" y="1143000"/>
          <a:ext cx="8058150" cy="352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367378" y="196010"/>
            <a:ext cx="7288500" cy="25263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/>
            <a:r>
              <a:rPr lang="en-US" sz="46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CẢM ƠN CÁC EM HỌC SINH ĐÃ LẮNG NGHE!</a:t>
            </a:r>
            <a:endParaRPr sz="4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1365500" y="1640285"/>
            <a:ext cx="7366712" cy="3119808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777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5056565" y="894705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88348" y="3346218"/>
                <a:ext cx="561534" cy="381935"/>
                <a:chOff x="3272250" y="2015375"/>
                <a:chExt cx="296957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14248" y="2017481"/>
                  <a:ext cx="254959" cy="23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Google Shape;292;p21"/>
                  <p:cNvSpPr txBox="1"/>
                  <p:nvPr/>
                </p:nvSpPr>
                <p:spPr>
                  <a:xfrm rot="21221180">
                    <a:off x="5175497" y="2904009"/>
                    <a:ext cx="1372026" cy="6730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 smtClean="0">
                        <a:solidFill>
                          <a:srgbClr val="F4E9DF"/>
                        </a:solidFill>
                        <a:latin typeface="Anton"/>
                        <a:ea typeface="Anton"/>
                        <a:cs typeface="Anton"/>
                        <a:sym typeface="Anton"/>
                      </a:rPr>
                      <a:t>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𝒂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/>
                                <a:ea typeface="Anton"/>
                                <a:cs typeface="Anton"/>
                                <a:sym typeface="Anton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 panose="02040503050406030204" pitchFamily="18" charset="0"/>
                                <a:ea typeface="Anton"/>
                                <a:cs typeface="Anton"/>
                                <a:sym typeface="Anto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 panose="02040503050406030204" pitchFamily="18" charset="0"/>
                                <a:ea typeface="Anton"/>
                                <a:cs typeface="Anton"/>
                                <a:sym typeface="Anton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600" b="1" dirty="0" smtClean="0">
                      <a:solidFill>
                        <a:srgbClr val="F4E9DF"/>
                      </a:solidFill>
                      <a:latin typeface="Anton"/>
                      <a:ea typeface="Anton"/>
                      <a:cs typeface="Anton"/>
                      <a:sym typeface="Anton"/>
                    </a:endParaRPr>
                  </a:p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 smtClean="0">
                        <a:solidFill>
                          <a:srgbClr val="F4E9DF"/>
                        </a:solidFill>
                        <a:ea typeface="Anton"/>
                        <a:cs typeface="Anton"/>
                        <a:sym typeface="Anton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𝒂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≠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)</m:t>
                        </m:r>
                      </m:oMath>
                    </a14:m>
                    <a:endParaRPr sz="1600" b="1" dirty="0">
                      <a:solidFill>
                        <a:srgbClr val="F4E9DF"/>
                      </a:solidFill>
                      <a:latin typeface="Anton"/>
                      <a:ea typeface="Anton"/>
                      <a:cs typeface="Anton"/>
                      <a:sym typeface="Anton"/>
                    </a:endParaRPr>
                  </a:p>
                </p:txBody>
              </p:sp>
            </mc:Choice>
            <mc:Fallback xmlns="">
              <p:sp>
                <p:nvSpPr>
                  <p:cNvPr id="292" name="Google Shape;292;p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221180">
                    <a:off x="5175497" y="2904009"/>
                    <a:ext cx="1372026" cy="67309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9987" y="353479"/>
                <a:ext cx="80040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VI: Hàm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2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phương trình bậc hai một ẩn</a:t>
                </a:r>
                <a:endParaRPr lang="en-US" sz="2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7" y="353479"/>
                <a:ext cx="8004026" cy="430887"/>
              </a:xfrm>
              <a:prstGeom prst="rect">
                <a:avLst/>
              </a:prstGeom>
              <a:blipFill>
                <a:blip r:embed="rId4"/>
                <a:stretch>
                  <a:fillRect l="-991" t="-9859" r="-838" b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/>
          <p:cNvSpPr>
            <a:spLocks noChangeAspect="1"/>
          </p:cNvSpPr>
          <p:nvPr/>
        </p:nvSpPr>
        <p:spPr>
          <a:xfrm rot="5113173">
            <a:off x="8075048" y="3427586"/>
            <a:ext cx="180000" cy="1800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0088" y="1281434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err="1" smtClean="0"/>
              <a:t>Bài</a:t>
            </a:r>
            <a:r>
              <a:rPr lang="en-US" sz="2000" u="sng" smtClean="0"/>
              <a:t> 1:</a:t>
            </a:r>
            <a:endParaRPr lang="en-US" sz="2000" u="sng" dirty="0"/>
          </a:p>
        </p:txBody>
      </p:sp>
      <p:sp>
        <p:nvSpPr>
          <p:cNvPr id="6" name="Rectangle 5"/>
          <p:cNvSpPr/>
          <p:nvPr/>
        </p:nvSpPr>
        <p:spPr>
          <a:xfrm>
            <a:off x="104909" y="265959"/>
            <a:ext cx="532500" cy="3937907"/>
          </a:xfrm>
          <a:prstGeom prst="rect">
            <a:avLst/>
          </a:prstGeom>
          <a:solidFill>
            <a:srgbClr val="B7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Google Shape;179;p21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317674" y="1930535"/>
                <a:ext cx="5865125" cy="13322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HÀM SỐ VÀ ĐỒ THỊ CỦA HÀM SỐ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smtClean="0">
                    <a:solidFill>
                      <a:srgbClr val="FF7C3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/>
                </a:r>
                <a:br>
                  <a:rPr lang="en-US" sz="3200" smtClean="0">
                    <a:solidFill>
                      <a:srgbClr val="FF7C3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</a:br>
                <a:r>
                  <a:rPr lang="en-US" sz="260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Tiết 3</a:t>
                </a:r>
                <a:endParaRPr sz="2600" dirty="0">
                  <a:solidFill>
                    <a:srgbClr val="FF7C3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9" name="Google Shape;179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7674" y="1930535"/>
                <a:ext cx="5865125" cy="1332201"/>
              </a:xfrm>
              <a:prstGeom prst="rect">
                <a:avLst/>
              </a:prstGeom>
              <a:blipFill>
                <a:blip r:embed="rId5"/>
                <a:stretch>
                  <a:fillRect t="-21101" b="-110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7409" y="4664367"/>
            <a:ext cx="410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Giáo viên: Đào Nguyễn Châu Ngân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 động </a:t>
            </a: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khám phá 3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69931" y="1891130"/>
                <a:ext cx="381995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smtClean="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Ta lấy 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các </a:t>
                </a:r>
                <a:r>
                  <a:rPr lang="en-US" sz="2400" smtClean="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điểm sau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smtClean="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trên 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𝑂𝑥𝑦</m:t>
                    </m:r>
                  </m:oMath>
                </a14:m>
                <a:r>
                  <a:rPr lang="en-US" sz="2400" smtClean="0">
                    <a:latin typeface="Cambria" panose="02040503050406030204" pitchFamily="18" charset="0"/>
                    <a:ea typeface="Cambria" panose="02040503050406030204" pitchFamily="18" charset="0"/>
                    <a:cs typeface="UVN Saigon" charset="0"/>
                  </a:rPr>
                  <a:t>:</a:t>
                </a: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UVN Saigon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−3;9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−2;4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</m:oMath>
                  </m:oMathPara>
                </a14:m>
                <a:endParaRPr lang="en-US" sz="2400" b="0" i="1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" panose="02040503050406030204" pitchFamily="18" charset="0"/>
                  <a:cs typeface="UVN Saigon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−1;1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0;0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1;1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</m:oMath>
                  </m:oMathPara>
                </a14:m>
                <a:endParaRPr lang="en-US" sz="2400" i="1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" panose="02040503050406030204" pitchFamily="18" charset="0"/>
                  <a:cs typeface="UVN Saigon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UVN Saigon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UVN Saigon" charset="0"/>
                            </a:rPr>
                            <m:t>2;4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′(3;9)</m:t>
                      </m:r>
                    </m:oMath>
                  </m:oMathPara>
                </a14:m>
                <a:endParaRPr lang="en-US" sz="240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UVN Saigon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1" y="1891130"/>
                <a:ext cx="3819952" cy="2862322"/>
              </a:xfrm>
              <a:prstGeom prst="rect">
                <a:avLst/>
              </a:prstGeom>
              <a:blipFill>
                <a:blip r:embed="rId4"/>
                <a:stretch>
                  <a:fillRect l="-2556" r="-6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65" y="1098753"/>
            <a:ext cx="4807525" cy="82148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2154" y="505710"/>
            <a:ext cx="466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Cambria" panose="02040503050406030204" pitchFamily="18" charset="0"/>
                <a:ea typeface="Cambria" panose="02040503050406030204" pitchFamily="18" charset="0"/>
                <a:cs typeface="UVN Saigon" charset="0"/>
              </a:rPr>
              <a:t>Cho hàm số               có bảng giá trị: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4165"/>
          <a:stretch/>
        </p:blipFill>
        <p:spPr>
          <a:xfrm>
            <a:off x="5229310" y="658196"/>
            <a:ext cx="3754290" cy="4307974"/>
          </a:xfrm>
          <a:prstGeom prst="rect">
            <a:avLst/>
          </a:prstGeom>
        </p:spPr>
      </p:pic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86131"/>
              </p:ext>
            </p:extLst>
          </p:nvPr>
        </p:nvGraphicFramePr>
        <p:xfrm>
          <a:off x="1958801" y="611387"/>
          <a:ext cx="885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8801" y="611387"/>
                        <a:ext cx="8858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454859" y="674159"/>
            <a:ext cx="400483" cy="430887"/>
            <a:chOff x="5492571" y="1537292"/>
            <a:chExt cx="400483" cy="430887"/>
          </a:xfrm>
        </p:grpSpPr>
        <p:sp>
          <p:nvSpPr>
            <p:cNvPr id="15" name="Oval 1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2571" y="153729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</a:t>
              </a:r>
              <a:endParaRPr lang="vi-VN" sz="2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18766" y="2437292"/>
            <a:ext cx="424519" cy="460163"/>
            <a:chOff x="5468535" y="1354667"/>
            <a:chExt cx="424519" cy="460163"/>
          </a:xfrm>
        </p:grpSpPr>
        <p:sp>
          <p:nvSpPr>
            <p:cNvPr id="69" name="Oval 68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</a:t>
              </a:r>
              <a:endParaRPr lang="vi-VN" sz="22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144337" y="674160"/>
            <a:ext cx="521838" cy="430887"/>
            <a:chOff x="5819902" y="1547908"/>
            <a:chExt cx="521838" cy="430887"/>
          </a:xfrm>
        </p:grpSpPr>
        <p:sp>
          <p:nvSpPr>
            <p:cNvPr id="72" name="Oval 71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2580" y="1547908"/>
              <a:ext cx="479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A’</a:t>
              </a:r>
              <a:endParaRPr lang="vi-VN" sz="22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38620" y="2452624"/>
            <a:ext cx="589155" cy="439721"/>
            <a:chOff x="5819902" y="1375109"/>
            <a:chExt cx="589155" cy="439721"/>
          </a:xfrm>
        </p:grpSpPr>
        <p:sp>
          <p:nvSpPr>
            <p:cNvPr id="75" name="Oval 7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B’</a:t>
              </a:r>
              <a:endParaRPr lang="vi-VN" sz="22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06709" y="3654317"/>
            <a:ext cx="428236" cy="430887"/>
            <a:chOff x="5464818" y="1398566"/>
            <a:chExt cx="428236" cy="430887"/>
          </a:xfrm>
        </p:grpSpPr>
        <p:sp>
          <p:nvSpPr>
            <p:cNvPr id="78" name="Oval 77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C</a:t>
              </a:r>
              <a:endParaRPr lang="vi-VN" sz="22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3474" y="3644792"/>
            <a:ext cx="551433" cy="430887"/>
            <a:chOff x="5819902" y="1395396"/>
            <a:chExt cx="551433" cy="430887"/>
          </a:xfrm>
        </p:grpSpPr>
        <p:sp>
          <p:nvSpPr>
            <p:cNvPr id="81" name="Oval 8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55053" y="1395396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C</a:t>
              </a:r>
              <a:r>
                <a:rPr lang="en-US" sz="2200" smtClean="0"/>
                <a:t>’</a:t>
              </a:r>
              <a:endParaRPr lang="vi-VN" sz="22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0771" y="4385295"/>
            <a:ext cx="351367" cy="452821"/>
            <a:chOff x="5797176" y="1741678"/>
            <a:chExt cx="351367" cy="452821"/>
          </a:xfrm>
        </p:grpSpPr>
        <p:sp>
          <p:nvSpPr>
            <p:cNvPr id="84" name="Oval 83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7176" y="176361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O</a:t>
              </a:r>
              <a:endParaRPr lang="vi-VN" sz="2200"/>
            </a:p>
          </p:txBody>
        </p:sp>
      </p:grpSp>
    </p:spTree>
    <p:extLst>
      <p:ext uri="{BB962C8B-B14F-4D97-AF65-F5344CB8AC3E}">
        <p14:creationId xmlns:p14="http://schemas.microsoft.com/office/powerpoint/2010/main" val="7759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 động </a:t>
            </a: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khám phá 3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35800" y="678596"/>
                <a:ext cx="478023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Đồ thị hàm số có vị trí như thế nào so với trục hoành?</a:t>
                </a:r>
              </a:p>
              <a:p>
                <a:pPr algn="just"/>
                <a:r>
                  <a:rPr lang="en-US" sz="23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thị hàm </a:t>
                </a:r>
                <a:r>
                  <a:rPr lang="en-US" sz="23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nằm phía trên trục hoành.</a:t>
                </a:r>
              </a:p>
              <a:p>
                <a:pPr algn="just"/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Có nhận xét gì về vị trí của các cặp điểm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𝐶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𝐶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 với trục tung?</a:t>
                </a:r>
              </a:p>
              <a:p>
                <a:pPr algn="just"/>
                <a:r>
                  <a:rPr lang="en-US" sz="23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cặp điểm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</m:oMath>
                </a14:m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</m:oMath>
                </a14:m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𝐶</m:t>
                    </m:r>
                  </m:oMath>
                </a14:m>
                <a:r>
                  <a:rPr lang="en-US" sz="23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𝐶</m:t>
                    </m:r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3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đối xứng nhau qua trục tung.</a:t>
                </a:r>
              </a:p>
              <a:p>
                <a:pPr algn="just"/>
                <a:r>
                  <a:rPr lang="en-US" sz="23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Điểm nào là điểm thấp nhất của đồ thị?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𝑂</m:t>
                    </m:r>
                  </m:oMath>
                </a14:m>
                <a:r>
                  <a:rPr lang="en-US" sz="23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điểm thấp nhất của đồ thị.</a:t>
                </a:r>
                <a:endParaRPr lang="en-US" sz="230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0" y="678596"/>
                <a:ext cx="4780232" cy="4339650"/>
              </a:xfrm>
              <a:prstGeom prst="rect">
                <a:avLst/>
              </a:prstGeom>
              <a:blipFill>
                <a:blip r:embed="rId3"/>
                <a:stretch>
                  <a:fillRect l="-1913" t="-1124" r="-1786" b="-21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4165"/>
          <a:stretch/>
        </p:blipFill>
        <p:spPr>
          <a:xfrm>
            <a:off x="5229310" y="658196"/>
            <a:ext cx="3754290" cy="430797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54859" y="674159"/>
            <a:ext cx="400483" cy="430887"/>
            <a:chOff x="5492571" y="1537292"/>
            <a:chExt cx="400483" cy="430887"/>
          </a:xfrm>
        </p:grpSpPr>
        <p:sp>
          <p:nvSpPr>
            <p:cNvPr id="15" name="Oval 1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92571" y="153729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</a:t>
              </a:r>
              <a:endParaRPr lang="vi-VN" sz="2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18766" y="2437292"/>
            <a:ext cx="424519" cy="460163"/>
            <a:chOff x="5468535" y="1354667"/>
            <a:chExt cx="424519" cy="460163"/>
          </a:xfrm>
        </p:grpSpPr>
        <p:sp>
          <p:nvSpPr>
            <p:cNvPr id="69" name="Oval 68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</a:t>
              </a:r>
              <a:endParaRPr lang="vi-VN" sz="22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128462" y="667866"/>
            <a:ext cx="521838" cy="430887"/>
            <a:chOff x="5819902" y="1547908"/>
            <a:chExt cx="521838" cy="430887"/>
          </a:xfrm>
        </p:grpSpPr>
        <p:sp>
          <p:nvSpPr>
            <p:cNvPr id="72" name="Oval 71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2580" y="1547908"/>
              <a:ext cx="479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A’</a:t>
              </a:r>
              <a:endParaRPr lang="vi-VN" sz="22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738620" y="2452624"/>
            <a:ext cx="589155" cy="439721"/>
            <a:chOff x="5819902" y="1375109"/>
            <a:chExt cx="589155" cy="439721"/>
          </a:xfrm>
        </p:grpSpPr>
        <p:sp>
          <p:nvSpPr>
            <p:cNvPr id="75" name="Oval 74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B’</a:t>
              </a:r>
              <a:endParaRPr lang="vi-VN" sz="22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06709" y="3654317"/>
            <a:ext cx="428236" cy="430887"/>
            <a:chOff x="5464818" y="1398566"/>
            <a:chExt cx="428236" cy="430887"/>
          </a:xfrm>
        </p:grpSpPr>
        <p:sp>
          <p:nvSpPr>
            <p:cNvPr id="78" name="Oval 77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C</a:t>
              </a:r>
              <a:endParaRPr lang="vi-VN" sz="22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3474" y="3644792"/>
            <a:ext cx="551433" cy="430887"/>
            <a:chOff x="5819902" y="1395396"/>
            <a:chExt cx="551433" cy="430887"/>
          </a:xfrm>
        </p:grpSpPr>
        <p:sp>
          <p:nvSpPr>
            <p:cNvPr id="81" name="Oval 8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55053" y="1395396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C</a:t>
              </a:r>
              <a:r>
                <a:rPr lang="en-US" sz="2200" smtClean="0"/>
                <a:t>’</a:t>
              </a:r>
              <a:endParaRPr lang="vi-VN" sz="22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0771" y="4385295"/>
            <a:ext cx="351367" cy="452821"/>
            <a:chOff x="5797176" y="1741678"/>
            <a:chExt cx="351367" cy="452821"/>
          </a:xfrm>
        </p:grpSpPr>
        <p:sp>
          <p:nvSpPr>
            <p:cNvPr id="84" name="Oval 83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797176" y="1763612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O</a:t>
              </a:r>
              <a:endParaRPr lang="vi-VN" sz="220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783283" y="658196"/>
            <a:ext cx="2428504" cy="3759430"/>
          </a:xfrm>
          <a:custGeom>
            <a:avLst/>
            <a:gdLst>
              <a:gd name="connsiteX0" fmla="*/ 0 w 2428504"/>
              <a:gd name="connsiteY0" fmla="*/ 35626 h 3800109"/>
              <a:gd name="connsiteX1" fmla="*/ 421574 w 2428504"/>
              <a:gd name="connsiteY1" fmla="*/ 2232561 h 3800109"/>
              <a:gd name="connsiteX2" fmla="*/ 819398 w 2428504"/>
              <a:gd name="connsiteY2" fmla="*/ 3408218 h 3800109"/>
              <a:gd name="connsiteX3" fmla="*/ 1205346 w 2428504"/>
              <a:gd name="connsiteY3" fmla="*/ 3800104 h 3800109"/>
              <a:gd name="connsiteX4" fmla="*/ 1591294 w 2428504"/>
              <a:gd name="connsiteY4" fmla="*/ 3414156 h 3800109"/>
              <a:gd name="connsiteX5" fmla="*/ 1989117 w 2428504"/>
              <a:gd name="connsiteY5" fmla="*/ 2238499 h 3800109"/>
              <a:gd name="connsiteX6" fmla="*/ 2428504 w 2428504"/>
              <a:gd name="connsiteY6" fmla="*/ 0 h 380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504" h="3800109">
                <a:moveTo>
                  <a:pt x="0" y="35626"/>
                </a:moveTo>
                <a:cubicBezTo>
                  <a:pt x="142504" y="853044"/>
                  <a:pt x="285008" y="1670462"/>
                  <a:pt x="421574" y="2232561"/>
                </a:cubicBezTo>
                <a:cubicBezTo>
                  <a:pt x="558140" y="2794660"/>
                  <a:pt x="688769" y="3146961"/>
                  <a:pt x="819398" y="3408218"/>
                </a:cubicBezTo>
                <a:cubicBezTo>
                  <a:pt x="950027" y="3669475"/>
                  <a:pt x="1076697" y="3799114"/>
                  <a:pt x="1205346" y="3800104"/>
                </a:cubicBezTo>
                <a:cubicBezTo>
                  <a:pt x="1333995" y="3801094"/>
                  <a:pt x="1460666" y="3674424"/>
                  <a:pt x="1591294" y="3414156"/>
                </a:cubicBezTo>
                <a:cubicBezTo>
                  <a:pt x="1721923" y="3153889"/>
                  <a:pt x="1849582" y="2807525"/>
                  <a:pt x="1989117" y="2238499"/>
                </a:cubicBezTo>
                <a:cubicBezTo>
                  <a:pt x="2128652" y="1669473"/>
                  <a:pt x="2350325" y="409699"/>
                  <a:pt x="242850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21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 động </a:t>
            </a: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khám phá 4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7188" y="753732"/>
            <a:ext cx="8650612" cy="2308324"/>
            <a:chOff x="292154" y="505710"/>
            <a:chExt cx="8650612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292154" y="505710"/>
                  <a:ext cx="8650612" cy="2308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Cho hàm số                  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a) Lập bảng giá trị của hàm số khi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𝑥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lần lượt nhật các giá trị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−2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−1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0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1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UVN Saigon" charset="0"/>
                        </a:rPr>
                        <m:t>2</m:t>
                      </m:r>
                    </m:oMath>
                  </a14:m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400" smtClean="0"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b) Vẽ đồ thị của hàm số. Có nhận xét gì về đồ thị của hàm số đó? 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154" y="505710"/>
                  <a:ext cx="8650612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1056" r="-1338" b="-264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6" name="Object 6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6624594"/>
                    </p:ext>
                  </p:extLst>
                </p:nvPr>
              </p:nvGraphicFramePr>
              <p:xfrm>
                <a:off x="1938960" y="555066"/>
                <a:ext cx="1135062" cy="654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488" name="Equation" r:id="rId5" imgW="1155600" imgH="685800" progId="Equation.DSMT4">
                        <p:embed/>
                      </p:oleObj>
                    </mc:Choice>
                    <mc:Fallback>
                      <p:oleObj name="Equation" r:id="rId5" imgW="1155600" imgH="685800" progId="Equation.DSMT4">
                        <p:embed/>
                        <p:pic>
                          <p:nvPicPr>
                            <p:cNvPr id="66" name="Object 65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38960" y="555066"/>
                              <a:ext cx="1135062" cy="654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6" name="Object 6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6624594"/>
                    </p:ext>
                  </p:extLst>
                </p:nvPr>
              </p:nvGraphicFramePr>
              <p:xfrm>
                <a:off x="1938960" y="555066"/>
                <a:ext cx="1135062" cy="6540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462" name="Equation" r:id="rId7" imgW="1155600" imgH="685800" progId="Equation.DSMT4">
                        <p:embed/>
                      </p:oleObj>
                    </mc:Choice>
                    <mc:Fallback>
                      <p:oleObj name="Equation" r:id="rId7" imgW="1155600" imgH="685800" progId="Equation.DSMT4">
                        <p:embed/>
                        <p:pic>
                          <p:nvPicPr>
                            <p:cNvPr id="66" name="Object 65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38960" y="555066"/>
                              <a:ext cx="1135062" cy="6540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33" name="Google Shape;2357;p40"/>
          <p:cNvSpPr txBox="1">
            <a:spLocks/>
          </p:cNvSpPr>
          <p:nvPr/>
        </p:nvSpPr>
        <p:spPr>
          <a:xfrm>
            <a:off x="3979562" y="2830778"/>
            <a:ext cx="938089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vi-VN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44470"/>
              </p:ext>
            </p:extLst>
          </p:nvPr>
        </p:nvGraphicFramePr>
        <p:xfrm>
          <a:off x="417188" y="3392781"/>
          <a:ext cx="82295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362">
                  <a:extLst>
                    <a:ext uri="{9D8B030D-6E8A-4147-A177-3AD203B41FA5}">
                      <a16:colId xmlns:a16="http://schemas.microsoft.com/office/drawing/2014/main" xmlns="" val="1842512756"/>
                    </a:ext>
                  </a:extLst>
                </a:gridCol>
                <a:gridCol w="1307294">
                  <a:extLst>
                    <a:ext uri="{9D8B030D-6E8A-4147-A177-3AD203B41FA5}">
                      <a16:colId xmlns:a16="http://schemas.microsoft.com/office/drawing/2014/main" xmlns="" val="2616387887"/>
                    </a:ext>
                  </a:extLst>
                </a:gridCol>
                <a:gridCol w="1325451">
                  <a:extLst>
                    <a:ext uri="{9D8B030D-6E8A-4147-A177-3AD203B41FA5}">
                      <a16:colId xmlns:a16="http://schemas.microsoft.com/office/drawing/2014/main" xmlns="" val="3702924377"/>
                    </a:ext>
                  </a:extLst>
                </a:gridCol>
                <a:gridCol w="1361765">
                  <a:extLst>
                    <a:ext uri="{9D8B030D-6E8A-4147-A177-3AD203B41FA5}">
                      <a16:colId xmlns:a16="http://schemas.microsoft.com/office/drawing/2014/main" xmlns="" val="2145623504"/>
                    </a:ext>
                  </a:extLst>
                </a:gridCol>
                <a:gridCol w="1216511">
                  <a:extLst>
                    <a:ext uri="{9D8B030D-6E8A-4147-A177-3AD203B41FA5}">
                      <a16:colId xmlns:a16="http://schemas.microsoft.com/office/drawing/2014/main" xmlns="" val="4162619863"/>
                    </a:ext>
                  </a:extLst>
                </a:gridCol>
                <a:gridCol w="1298216">
                  <a:extLst>
                    <a:ext uri="{9D8B030D-6E8A-4147-A177-3AD203B41FA5}">
                      <a16:colId xmlns:a16="http://schemas.microsoft.com/office/drawing/2014/main" xmlns="" val="29926298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63887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0377240"/>
                  </a:ext>
                </a:extLst>
              </a:tr>
            </a:tbl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70604"/>
              </p:ext>
            </p:extLst>
          </p:nvPr>
        </p:nvGraphicFramePr>
        <p:xfrm>
          <a:off x="1187211" y="3615812"/>
          <a:ext cx="21272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211" y="3615812"/>
                        <a:ext cx="212725" cy="21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138252"/>
              </p:ext>
            </p:extLst>
          </p:nvPr>
        </p:nvGraphicFramePr>
        <p:xfrm>
          <a:off x="3881438" y="357187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Equation" r:id="rId10" imgW="380880" imgH="304560" progId="Equation.DSMT4">
                  <p:embed/>
                </p:oleObj>
              </mc:Choice>
              <mc:Fallback>
                <p:oleObj name="Equation" r:id="rId10" imgW="380880" imgH="30456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1438" y="3571875"/>
                        <a:ext cx="381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74053"/>
              </p:ext>
            </p:extLst>
          </p:nvPr>
        </p:nvGraphicFramePr>
        <p:xfrm>
          <a:off x="5353949" y="3565806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Equation" r:id="rId12" imgW="203040" imgH="317160" progId="Equation.DSMT4">
                  <p:embed/>
                </p:oleObj>
              </mc:Choice>
              <mc:Fallback>
                <p:oleObj name="Equation" r:id="rId12" imgW="203040" imgH="31716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53949" y="3565806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85394"/>
              </p:ext>
            </p:extLst>
          </p:nvPr>
        </p:nvGraphicFramePr>
        <p:xfrm>
          <a:off x="5353949" y="4244837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Equation" r:id="rId14" imgW="203040" imgH="317160" progId="Equation.DSMT4">
                  <p:embed/>
                </p:oleObj>
              </mc:Choice>
              <mc:Fallback>
                <p:oleObj name="Equation" r:id="rId14" imgW="203040" imgH="31716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53949" y="4244837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83203"/>
              </p:ext>
            </p:extLst>
          </p:nvPr>
        </p:nvGraphicFramePr>
        <p:xfrm>
          <a:off x="684213" y="4041775"/>
          <a:ext cx="1219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Equation" r:id="rId15" imgW="1218960" imgH="723600" progId="Equation.DSMT4">
                  <p:embed/>
                </p:oleObj>
              </mc:Choice>
              <mc:Fallback>
                <p:oleObj name="Equation" r:id="rId15" imgW="1218960" imgH="723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4213" y="4041775"/>
                        <a:ext cx="1219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561605"/>
              </p:ext>
            </p:extLst>
          </p:nvPr>
        </p:nvGraphicFramePr>
        <p:xfrm>
          <a:off x="2538355" y="3572156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name="Equation" r:id="rId17" imgW="406080" imgH="304560" progId="Equation.DSMT4">
                  <p:embed/>
                </p:oleObj>
              </mc:Choice>
              <mc:Fallback>
                <p:oleObj name="Equation" r:id="rId17" imgW="406080" imgH="304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8355" y="3572156"/>
                        <a:ext cx="40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39902"/>
              </p:ext>
            </p:extLst>
          </p:nvPr>
        </p:nvGraphicFramePr>
        <p:xfrm>
          <a:off x="7857801" y="3591856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Equation" r:id="rId19" imgW="215640" imgH="304560" progId="Equation.DSMT4">
                  <p:embed/>
                </p:oleObj>
              </mc:Choice>
              <mc:Fallback>
                <p:oleObj name="Equation" r:id="rId19" imgW="215640" imgH="304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57801" y="3591856"/>
                        <a:ext cx="215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1074"/>
              </p:ext>
            </p:extLst>
          </p:nvPr>
        </p:nvGraphicFramePr>
        <p:xfrm>
          <a:off x="6673850" y="3598863"/>
          <a:ext cx="13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21" imgW="139680" imgH="304560" progId="Equation.DSMT4">
                  <p:embed/>
                </p:oleObj>
              </mc:Choice>
              <mc:Fallback>
                <p:oleObj name="Equation" r:id="rId21" imgW="139680" imgH="304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73850" y="3598863"/>
                        <a:ext cx="139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27225"/>
              </p:ext>
            </p:extLst>
          </p:nvPr>
        </p:nvGraphicFramePr>
        <p:xfrm>
          <a:off x="2538413" y="4251325"/>
          <a:ext cx="40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Equation" r:id="rId23" imgW="406080" imgH="317160" progId="Equation.DSMT4">
                  <p:embed/>
                </p:oleObj>
              </mc:Choice>
              <mc:Fallback>
                <p:oleObj name="Equation" r:id="rId23" imgW="40608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38413" y="4251325"/>
                        <a:ext cx="406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25977"/>
              </p:ext>
            </p:extLst>
          </p:nvPr>
        </p:nvGraphicFramePr>
        <p:xfrm>
          <a:off x="7750175" y="4251325"/>
          <a:ext cx="40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25" imgW="406080" imgH="317160" progId="Equation.DSMT4">
                  <p:embed/>
                </p:oleObj>
              </mc:Choice>
              <mc:Fallback>
                <p:oleObj name="Equation" r:id="rId25" imgW="406080" imgH="3171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750175" y="4251325"/>
                        <a:ext cx="406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05072"/>
              </p:ext>
            </p:extLst>
          </p:nvPr>
        </p:nvGraphicFramePr>
        <p:xfrm>
          <a:off x="3919538" y="4041775"/>
          <a:ext cx="44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27" imgW="444240" imgH="723600" progId="Equation.DSMT4">
                  <p:embed/>
                </p:oleObj>
              </mc:Choice>
              <mc:Fallback>
                <p:oleObj name="Equation" r:id="rId27" imgW="444240" imgH="723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19538" y="4041775"/>
                        <a:ext cx="444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67029"/>
              </p:ext>
            </p:extLst>
          </p:nvPr>
        </p:nvGraphicFramePr>
        <p:xfrm>
          <a:off x="6451600" y="4047987"/>
          <a:ext cx="44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Equation" r:id="rId29" imgW="445114" imgH="723916" progId="Equation.DSMT4">
                  <p:embed/>
                </p:oleObj>
              </mc:Choice>
              <mc:Fallback>
                <p:oleObj name="Equation" r:id="rId29" imgW="445114" imgH="7239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51600" y="4047987"/>
                        <a:ext cx="444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4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 động </a:t>
            </a: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khám phá 4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1557" y="460352"/>
            <a:ext cx="223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Bảng giá trị:</a:t>
            </a:r>
          </a:p>
        </p:txBody>
      </p:sp>
      <p:sp>
        <p:nvSpPr>
          <p:cNvPr id="33" name="Google Shape;2357;p40"/>
          <p:cNvSpPr txBox="1">
            <a:spLocks/>
          </p:cNvSpPr>
          <p:nvPr/>
        </p:nvSpPr>
        <p:spPr>
          <a:xfrm>
            <a:off x="6500633" y="130117"/>
            <a:ext cx="938089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vi-VN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051352"/>
            <a:ext cx="4868333" cy="870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166"/>
          <a:stretch/>
        </p:blipFill>
        <p:spPr>
          <a:xfrm>
            <a:off x="4995333" y="781628"/>
            <a:ext cx="3975247" cy="41189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33869" y="164852"/>
            <a:ext cx="142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Đồ thị: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6640" y="1949483"/>
                <a:ext cx="4789052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 thị hàm số nằm phía </a:t>
                </a:r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 hoành</a:t>
                </a:r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 cặp điểm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</m:oMath>
                </a14:m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𝐴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</m:oMath>
                </a14:m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𝐵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′</m:t>
                    </m:r>
                  </m:oMath>
                </a14:m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đối xứng nhau qua trục tung.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𝑂</m:t>
                    </m:r>
                  </m:oMath>
                </a14:m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điểm </a:t>
                </a:r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cao </a:t>
                </a:r>
                <a:r>
                  <a:rPr lang="en-US" sz="22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nhất của đồ thị</a:t>
                </a:r>
                <a:r>
                  <a:rPr lang="en-US" sz="22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0" y="1949483"/>
                <a:ext cx="4789052" cy="3139321"/>
              </a:xfrm>
              <a:prstGeom prst="rect">
                <a:avLst/>
              </a:prstGeom>
              <a:blipFill>
                <a:blip r:embed="rId6"/>
                <a:stretch>
                  <a:fillRect l="-1654" b="-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693571" y="3581228"/>
            <a:ext cx="424519" cy="460163"/>
            <a:chOff x="5468535" y="1354667"/>
            <a:chExt cx="424519" cy="460163"/>
          </a:xfrm>
        </p:grpSpPr>
        <p:sp>
          <p:nvSpPr>
            <p:cNvPr id="28" name="Oval 27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</a:t>
              </a:r>
              <a:endParaRPr lang="vi-VN" sz="2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90745" y="3606078"/>
            <a:ext cx="589155" cy="439721"/>
            <a:chOff x="5819902" y="1375109"/>
            <a:chExt cx="589155" cy="439721"/>
          </a:xfrm>
        </p:grpSpPr>
        <p:sp>
          <p:nvSpPr>
            <p:cNvPr id="31" name="Oval 3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B’</a:t>
              </a:r>
              <a:endParaRPr lang="vi-VN" sz="2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85390" y="1762090"/>
            <a:ext cx="428236" cy="430887"/>
            <a:chOff x="5464818" y="1398566"/>
            <a:chExt cx="428236" cy="430887"/>
          </a:xfrm>
        </p:grpSpPr>
        <p:sp>
          <p:nvSpPr>
            <p:cNvPr id="47" name="Oval 46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</a:t>
              </a:r>
              <a:endParaRPr lang="vi-VN" sz="2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76807" y="1762090"/>
            <a:ext cx="551433" cy="430887"/>
            <a:chOff x="5819902" y="1395396"/>
            <a:chExt cx="551433" cy="430887"/>
          </a:xfrm>
        </p:grpSpPr>
        <p:sp>
          <p:nvSpPr>
            <p:cNvPr id="51" name="Oval 5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55053" y="1395396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A’</a:t>
              </a:r>
              <a:endParaRPr lang="vi-VN" sz="2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4969" y="1148892"/>
            <a:ext cx="351367" cy="430887"/>
            <a:chOff x="5819902" y="1383943"/>
            <a:chExt cx="351367" cy="430887"/>
          </a:xfrm>
        </p:grpSpPr>
        <p:sp>
          <p:nvSpPr>
            <p:cNvPr id="54" name="Oval 53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19902" y="1383943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O</a:t>
              </a:r>
              <a:endParaRPr lang="vi-VN" sz="2200"/>
            </a:p>
          </p:txBody>
        </p:sp>
      </p:grpSp>
      <p:sp>
        <p:nvSpPr>
          <p:cNvPr id="6" name="Freeform 5"/>
          <p:cNvSpPr/>
          <p:nvPr/>
        </p:nvSpPr>
        <p:spPr>
          <a:xfrm>
            <a:off x="5918200" y="1536696"/>
            <a:ext cx="1949450" cy="3295654"/>
          </a:xfrm>
          <a:custGeom>
            <a:avLst/>
            <a:gdLst>
              <a:gd name="connsiteX0" fmla="*/ 0 w 1949450"/>
              <a:gd name="connsiteY0" fmla="*/ 3295654 h 3295654"/>
              <a:gd name="connsiteX1" fmla="*/ 158750 w 1949450"/>
              <a:gd name="connsiteY1" fmla="*/ 2463804 h 3295654"/>
              <a:gd name="connsiteX2" fmla="*/ 565150 w 1949450"/>
              <a:gd name="connsiteY2" fmla="*/ 596904 h 3295654"/>
              <a:gd name="connsiteX3" fmla="*/ 971550 w 1949450"/>
              <a:gd name="connsiteY3" fmla="*/ 4 h 3295654"/>
              <a:gd name="connsiteX4" fmla="*/ 1390650 w 1949450"/>
              <a:gd name="connsiteY4" fmla="*/ 603254 h 3295654"/>
              <a:gd name="connsiteX5" fmla="*/ 1803400 w 1949450"/>
              <a:gd name="connsiteY5" fmla="*/ 2463804 h 3295654"/>
              <a:gd name="connsiteX6" fmla="*/ 1949450 w 1949450"/>
              <a:gd name="connsiteY6" fmla="*/ 3282954 h 329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450" h="3295654">
                <a:moveTo>
                  <a:pt x="0" y="3295654"/>
                </a:moveTo>
                <a:cubicBezTo>
                  <a:pt x="32279" y="3104625"/>
                  <a:pt x="64558" y="2913596"/>
                  <a:pt x="158750" y="2463804"/>
                </a:cubicBezTo>
                <a:cubicBezTo>
                  <a:pt x="252942" y="2014012"/>
                  <a:pt x="429683" y="1007537"/>
                  <a:pt x="565150" y="596904"/>
                </a:cubicBezTo>
                <a:cubicBezTo>
                  <a:pt x="700617" y="186271"/>
                  <a:pt x="833967" y="-1054"/>
                  <a:pt x="971550" y="4"/>
                </a:cubicBezTo>
                <a:cubicBezTo>
                  <a:pt x="1109133" y="1062"/>
                  <a:pt x="1252008" y="192621"/>
                  <a:pt x="1390650" y="603254"/>
                </a:cubicBezTo>
                <a:cubicBezTo>
                  <a:pt x="1529292" y="1013887"/>
                  <a:pt x="1710267" y="2017187"/>
                  <a:pt x="1803400" y="2463804"/>
                </a:cubicBezTo>
                <a:cubicBezTo>
                  <a:pt x="1896533" y="2910421"/>
                  <a:pt x="1916642" y="3114679"/>
                  <a:pt x="1949450" y="32829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/>
          <p:cNvGrpSpPr/>
          <p:nvPr/>
        </p:nvGrpSpPr>
        <p:grpSpPr>
          <a:xfrm>
            <a:off x="6513626" y="1850077"/>
            <a:ext cx="763181" cy="393700"/>
            <a:chOff x="6513626" y="1850077"/>
            <a:chExt cx="763181" cy="393700"/>
          </a:xfrm>
        </p:grpSpPr>
        <p:cxnSp>
          <p:nvCxnSpPr>
            <p:cNvPr id="10" name="Straight Connector 9"/>
            <p:cNvCxnSpPr>
              <a:stCxn id="47" idx="6"/>
              <a:endCxn id="51" idx="2"/>
            </p:cNvCxnSpPr>
            <p:nvPr/>
          </p:nvCxnSpPr>
          <p:spPr>
            <a:xfrm>
              <a:off x="6513626" y="2141778"/>
              <a:ext cx="763181" cy="317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441910"/>
                </p:ext>
              </p:extLst>
            </p:nvPr>
          </p:nvGraphicFramePr>
          <p:xfrm>
            <a:off x="6865759" y="1850077"/>
            <a:ext cx="254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7" imgW="253800" imgH="393480" progId="Equation.DSMT4">
                    <p:embed/>
                  </p:oleObj>
                </mc:Choice>
                <mc:Fallback>
                  <p:oleObj name="Equation" r:id="rId7" imgW="253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5759" y="1850077"/>
                          <a:ext cx="254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131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14" y="-241886"/>
            <a:ext cx="1279071" cy="127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589093" y="397650"/>
                <a:ext cx="7881257" cy="591000"/>
              </a:xfrm>
            </p:spPr>
            <p:txBody>
              <a:bodyPr/>
              <a:lstStyle/>
              <a:p>
                <a:pPr algn="l"/>
                <a:r>
                  <a:rPr lang="en-US" sz="2800" b="1" i="1" smtClean="0">
                    <a:solidFill>
                      <a:schemeClr val="tx1"/>
                    </a:solidFill>
                    <a:latin typeface="UVN Saigon" charset="0"/>
                    <a:ea typeface="UVN Saigon" charset="0"/>
                    <a:cs typeface="UVN Saigon" charset="0"/>
                  </a:rPr>
                  <a:t>3. Đồ thị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UVN Saigon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UVN Saigon" charset="0"/>
                            <a:cs typeface="UVN Saigon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2800" b="1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89093" y="397650"/>
                <a:ext cx="7881257" cy="591000"/>
              </a:xfrm>
              <a:blipFill>
                <a:blip r:embed="rId4"/>
                <a:stretch>
                  <a:fillRect l="-1625" t="-4124" b="-22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946" y="1148161"/>
                <a:ext cx="817942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đường cong 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 qua gốc tọa độ, nhận trục tung làm trục đối xứng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cong đó được gọi là một 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đỉnh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đồ thị nằm phía trên trục hoành,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thấp nhất của đồ thị.</a:t>
                </a:r>
              </a:p>
              <a:p>
                <a:pPr marL="457200" indent="-45720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đồ thị nằm phía 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 hoành,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 </a:t>
                </a:r>
                <a:r>
                  <a:rPr lang="en-US" sz="2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 của đồ thị</a:t>
                </a: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6" y="1148161"/>
                <a:ext cx="8179427" cy="3453253"/>
              </a:xfrm>
              <a:prstGeom prst="rect">
                <a:avLst/>
              </a:prstGeom>
              <a:blipFill>
                <a:blip r:embed="rId5"/>
                <a:stretch>
                  <a:fillRect l="-1118" r="-1192" b="-17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14" y="-241886"/>
            <a:ext cx="1279071" cy="127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589093" y="397650"/>
                <a:ext cx="7881257" cy="591000"/>
              </a:xfrm>
            </p:spPr>
            <p:txBody>
              <a:bodyPr/>
              <a:lstStyle/>
              <a:p>
                <a:pPr algn="l"/>
                <a:r>
                  <a:rPr lang="en-US" sz="2800" b="1" i="1" smtClean="0">
                    <a:solidFill>
                      <a:schemeClr val="tx1"/>
                    </a:solidFill>
                    <a:latin typeface="UVN Saigon" charset="0"/>
                    <a:ea typeface="UVN Saigon" charset="0"/>
                    <a:cs typeface="UVN Saigon" charset="0"/>
                  </a:rPr>
                  <a:t>3. Đồ thị của hàm số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VN Saigon" charset="0"/>
                        <a:cs typeface="UVN Saigon" charset="0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UVN Saigon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UVN Saigon" charset="0"/>
                            <a:cs typeface="UVN Saigon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VN Saigon" charset="0"/>
                            <a:cs typeface="UVN Saigon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2800" b="1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89093" y="397650"/>
                <a:ext cx="7881257" cy="591000"/>
              </a:xfrm>
              <a:blipFill>
                <a:blip r:embed="rId4"/>
                <a:stretch>
                  <a:fillRect l="-1625" t="-4124" b="-22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946" y="1148161"/>
                <a:ext cx="817942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vẽ đồ thị của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thực hiện các bước:</a:t>
                </a:r>
              </a:p>
              <a:p>
                <a:pPr marL="457200" indent="-45720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 bảng giá trị (lấy 5 giá trị của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gồm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hai cặp giá trị đối nhau).</a:t>
                </a:r>
              </a:p>
              <a:p>
                <a:pPr marL="457200" indent="-45720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mặt phẳng tọa độ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 dấu các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bảng giá trị.</a:t>
                </a:r>
              </a:p>
              <a:p>
                <a:pPr marL="457200" indent="-45720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24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 đường parabol đi qua các điểm vừa được đánh dấu.</a:t>
                </a:r>
                <a:endParaRPr lang="en-US" sz="2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6" y="1148161"/>
                <a:ext cx="8179427" cy="3453253"/>
              </a:xfrm>
              <a:prstGeom prst="rect">
                <a:avLst/>
              </a:prstGeom>
              <a:blipFill>
                <a:blip r:embed="rId5"/>
                <a:stretch>
                  <a:fillRect l="-1118" r="-1192" b="-17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1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870"/>
          <a:stretch/>
        </p:blipFill>
        <p:spPr>
          <a:xfrm>
            <a:off x="4851626" y="1555206"/>
            <a:ext cx="4131170" cy="3387748"/>
          </a:xfrm>
          <a:prstGeom prst="rect">
            <a:avLst/>
          </a:prstGeom>
        </p:spPr>
      </p:pic>
      <p:sp>
        <p:nvSpPr>
          <p:cNvPr id="2351" name="Google Shape;2351;p40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0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0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286474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Ví dụ 3: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3081" y="1022001"/>
            <a:ext cx="223100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giá trị:</a:t>
            </a:r>
          </a:p>
        </p:txBody>
      </p:sp>
      <p:sp>
        <p:nvSpPr>
          <p:cNvPr id="33" name="Google Shape;2357;p40"/>
          <p:cNvSpPr txBox="1">
            <a:spLocks/>
          </p:cNvSpPr>
          <p:nvPr/>
        </p:nvSpPr>
        <p:spPr>
          <a:xfrm>
            <a:off x="1917545" y="767293"/>
            <a:ext cx="938089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vi-VN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31621" y="3352542"/>
            <a:ext cx="424519" cy="460163"/>
            <a:chOff x="5468535" y="1354667"/>
            <a:chExt cx="424519" cy="460163"/>
          </a:xfrm>
        </p:grpSpPr>
        <p:sp>
          <p:nvSpPr>
            <p:cNvPr id="28" name="Oval 27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68535" y="1354667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B</a:t>
              </a:r>
              <a:endParaRPr lang="vi-VN" sz="2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78972" y="3369985"/>
            <a:ext cx="589155" cy="439721"/>
            <a:chOff x="5819902" y="1375109"/>
            <a:chExt cx="589155" cy="439721"/>
          </a:xfrm>
        </p:grpSpPr>
        <p:sp>
          <p:nvSpPr>
            <p:cNvPr id="31" name="Oval 3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92775" y="1375109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B’</a:t>
              </a:r>
              <a:endParaRPr lang="vi-VN" sz="2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03972" y="2573271"/>
            <a:ext cx="428236" cy="430887"/>
            <a:chOff x="5464818" y="1398566"/>
            <a:chExt cx="428236" cy="430887"/>
          </a:xfrm>
        </p:grpSpPr>
        <p:sp>
          <p:nvSpPr>
            <p:cNvPr id="47" name="Oval 46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64818" y="1398566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</a:t>
              </a:r>
              <a:endParaRPr lang="vi-VN" sz="2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15028" y="2573272"/>
            <a:ext cx="551433" cy="430887"/>
            <a:chOff x="5819902" y="1395396"/>
            <a:chExt cx="551433" cy="430887"/>
          </a:xfrm>
        </p:grpSpPr>
        <p:sp>
          <p:nvSpPr>
            <p:cNvPr id="51" name="Oval 50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55053" y="1395396"/>
              <a:ext cx="5162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A’</a:t>
              </a:r>
              <a:endParaRPr lang="vi-VN" sz="2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35919" y="2235817"/>
            <a:ext cx="351367" cy="430887"/>
            <a:chOff x="5819902" y="1383943"/>
            <a:chExt cx="351367" cy="430887"/>
          </a:xfrm>
        </p:grpSpPr>
        <p:sp>
          <p:nvSpPr>
            <p:cNvPr id="54" name="Oval 53"/>
            <p:cNvSpPr/>
            <p:nvPr/>
          </p:nvSpPr>
          <p:spPr>
            <a:xfrm>
              <a:off x="5819902" y="1741678"/>
              <a:ext cx="73152" cy="731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19902" y="1383943"/>
              <a:ext cx="351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/>
                <a:t>O</a:t>
              </a:r>
              <a:endParaRPr lang="vi-VN" sz="2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32208" y="2783156"/>
            <a:ext cx="1072224" cy="393700"/>
            <a:chOff x="6332208" y="2783156"/>
            <a:chExt cx="1072224" cy="3937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332208" y="2949789"/>
              <a:ext cx="107222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225367"/>
                </p:ext>
              </p:extLst>
            </p:nvPr>
          </p:nvGraphicFramePr>
          <p:xfrm>
            <a:off x="6865759" y="2783156"/>
            <a:ext cx="254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Equation" r:id="rId5" imgW="253800" imgH="393480" progId="Equation.DSMT4">
                    <p:embed/>
                  </p:oleObj>
                </mc:Choice>
                <mc:Fallback>
                  <p:oleObj name="Equation" r:id="rId5" imgW="253800" imgH="39348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65759" y="2783156"/>
                          <a:ext cx="254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ectangle 34"/>
          <p:cNvSpPr/>
          <p:nvPr/>
        </p:nvSpPr>
        <p:spPr>
          <a:xfrm>
            <a:off x="1628998" y="137186"/>
            <a:ext cx="4005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đồ thị của hàm số               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69407"/>
              </p:ext>
            </p:extLst>
          </p:nvPr>
        </p:nvGraphicFramePr>
        <p:xfrm>
          <a:off x="4352882" y="170928"/>
          <a:ext cx="1117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7" imgW="1117440" imgH="672840" progId="Equation.DSMT4">
                  <p:embed/>
                </p:oleObj>
              </mc:Choice>
              <mc:Fallback>
                <p:oleObj name="Equation" r:id="rId7" imgW="11174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2882" y="170928"/>
                        <a:ext cx="1117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457" y="1668332"/>
            <a:ext cx="4648762" cy="81513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041100" y="967490"/>
            <a:ext cx="159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 thị:</a:t>
            </a:r>
          </a:p>
        </p:txBody>
      </p:sp>
      <p:sp>
        <p:nvSpPr>
          <p:cNvPr id="13" name="Freeform 12"/>
          <p:cNvSpPr/>
          <p:nvPr/>
        </p:nvSpPr>
        <p:spPr>
          <a:xfrm>
            <a:off x="5260769" y="2624442"/>
            <a:ext cx="3230088" cy="2291942"/>
          </a:xfrm>
          <a:custGeom>
            <a:avLst/>
            <a:gdLst>
              <a:gd name="connsiteX0" fmla="*/ 0 w 3230088"/>
              <a:gd name="connsiteY0" fmla="*/ 2291942 h 2291942"/>
              <a:gd name="connsiteX1" fmla="*/ 457200 w 3230088"/>
              <a:gd name="connsiteY1" fmla="*/ 1145974 h 2291942"/>
              <a:gd name="connsiteX2" fmla="*/ 1039091 w 3230088"/>
              <a:gd name="connsiteY2" fmla="*/ 320639 h 2291942"/>
              <a:gd name="connsiteX3" fmla="*/ 1603169 w 3230088"/>
              <a:gd name="connsiteY3" fmla="*/ 5 h 2291942"/>
              <a:gd name="connsiteX4" fmla="*/ 2185060 w 3230088"/>
              <a:gd name="connsiteY4" fmla="*/ 314701 h 2291942"/>
              <a:gd name="connsiteX5" fmla="*/ 2749137 w 3230088"/>
              <a:gd name="connsiteY5" fmla="*/ 1145974 h 2291942"/>
              <a:gd name="connsiteX6" fmla="*/ 3230088 w 3230088"/>
              <a:gd name="connsiteY6" fmla="*/ 2286005 h 22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0088" h="2291942">
                <a:moveTo>
                  <a:pt x="0" y="2291942"/>
                </a:moveTo>
                <a:cubicBezTo>
                  <a:pt x="142009" y="1883233"/>
                  <a:pt x="284018" y="1474524"/>
                  <a:pt x="457200" y="1145974"/>
                </a:cubicBezTo>
                <a:cubicBezTo>
                  <a:pt x="630382" y="817424"/>
                  <a:pt x="848096" y="511634"/>
                  <a:pt x="1039091" y="320639"/>
                </a:cubicBezTo>
                <a:cubicBezTo>
                  <a:pt x="1230086" y="129644"/>
                  <a:pt x="1412174" y="995"/>
                  <a:pt x="1603169" y="5"/>
                </a:cubicBezTo>
                <a:cubicBezTo>
                  <a:pt x="1794164" y="-985"/>
                  <a:pt x="1994065" y="123706"/>
                  <a:pt x="2185060" y="314701"/>
                </a:cubicBezTo>
                <a:cubicBezTo>
                  <a:pt x="2376055" y="505696"/>
                  <a:pt x="2574966" y="817423"/>
                  <a:pt x="2749137" y="1145974"/>
                </a:cubicBezTo>
                <a:cubicBezTo>
                  <a:pt x="2923308" y="1474525"/>
                  <a:pt x="3148940" y="2048498"/>
                  <a:pt x="3230088" y="22860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1579" y="2467684"/>
                <a:ext cx="4711648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hi </a:t>
                </a:r>
                <a:r>
                  <a:rPr lang="en-US" sz="20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hàm số</a:t>
                </a:r>
                <a:r>
                  <a:rPr lang="en-US" sz="20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0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ta chỉ cần tìm một số điểm bên phải trục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0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rồi lấy các điểm đối xứng với chúng qua trục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0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9" y="2467684"/>
                <a:ext cx="4711648" cy="2400657"/>
              </a:xfrm>
              <a:prstGeom prst="rect">
                <a:avLst/>
              </a:prstGeom>
              <a:blipFill>
                <a:blip r:embed="rId10"/>
                <a:stretch>
                  <a:fillRect l="-1423" r="-1294" b="-12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33" grpId="0" build="p"/>
      <p:bldP spid="36" grpId="0" build="p"/>
      <p:bldP spid="13" grpId="0" build="p" animBg="1"/>
      <p:bldP spid="39" grpId="0" build="p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10303</TotalTime>
  <Words>890</Words>
  <Application>Microsoft Office PowerPoint</Application>
  <PresentationFormat>On-screen Show (16:9)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Language School Newsletter By Slidesgo</vt:lpstr>
      <vt:lpstr>Equation</vt:lpstr>
      <vt:lpstr>PowerPoint Presentation</vt:lpstr>
      <vt:lpstr>HÀM SỐ VÀ ĐỒ THỊ CỦA HÀM SỐ Y=AX^2 (A≠0) Tiết 3</vt:lpstr>
      <vt:lpstr>Hoạt động khám phá 3</vt:lpstr>
      <vt:lpstr>Hoạt động khám phá 3</vt:lpstr>
      <vt:lpstr>Hoạt động khám phá 4</vt:lpstr>
      <vt:lpstr>Hoạt động khám phá 4</vt:lpstr>
      <vt:lpstr>3. Đồ thị của hàm số y=ax^2 (a≠0)</vt:lpstr>
      <vt:lpstr>3. Đồ thị của hàm số y=ax^2 (a≠0)</vt:lpstr>
      <vt:lpstr>Ví dụ 3:</vt:lpstr>
      <vt:lpstr>Thực hành 3: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modified xsi:type="dcterms:W3CDTF">2025-02-07T14:39:28Z</dcterms:modified>
</cp:coreProperties>
</file>