
<file path=[Content_Types].xml><?xml version="1.0" encoding="utf-8"?>
<Types xmlns="http://schemas.openxmlformats.org/package/2006/content-types">
  <Default Extension="png" ContentType="image/png"/>
  <Default Extension="mp3" ContentType="audio/unknown"/>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72" r:id="rId2"/>
    <p:sldId id="310" r:id="rId3"/>
    <p:sldId id="307" r:id="rId4"/>
    <p:sldId id="301" r:id="rId5"/>
    <p:sldId id="256" r:id="rId6"/>
    <p:sldId id="257" r:id="rId7"/>
    <p:sldId id="270" r:id="rId8"/>
    <p:sldId id="261" r:id="rId9"/>
    <p:sldId id="278" r:id="rId10"/>
    <p:sldId id="302" r:id="rId11"/>
    <p:sldId id="303" r:id="rId12"/>
    <p:sldId id="305" r:id="rId13"/>
    <p:sldId id="304" r:id="rId14"/>
    <p:sldId id="308" r:id="rId15"/>
    <p:sldId id="306" r:id="rId16"/>
    <p:sldId id="309" r:id="rId17"/>
    <p:sldId id="263" r:id="rId18"/>
    <p:sldId id="264" r:id="rId19"/>
    <p:sldId id="265" r:id="rId20"/>
    <p:sldId id="266" r:id="rId21"/>
    <p:sldId id="267" r:id="rId22"/>
    <p:sldId id="268"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393"/>
    <a:srgbClr val="7EBCBD"/>
    <a:srgbClr val="859DDF"/>
    <a:srgbClr val="B71509"/>
    <a:srgbClr val="9A5222"/>
    <a:srgbClr val="C00000"/>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8" autoAdjust="0"/>
    <p:restoredTop sz="94660"/>
  </p:normalViewPr>
  <p:slideViewPr>
    <p:cSldViewPr snapToGrid="0">
      <p:cViewPr>
        <p:scale>
          <a:sx n="72" d="100"/>
          <a:sy n="72" d="100"/>
        </p:scale>
        <p:origin x="-424"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image" Target="../media/image39.e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07/02/2025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23637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07/02/2025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333883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07/02/2025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804637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219200" y="277813"/>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1219200" y="1600202"/>
            <a:ext cx="50800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502400" y="1600202"/>
            <a:ext cx="50800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219200" y="3941764"/>
            <a:ext cx="50800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502400" y="3941764"/>
            <a:ext cx="50800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90D447DB-F899-4882-BE36-88FC7E186269}" type="slidenum">
              <a:rPr lang="en-US" altLang="en-US"/>
              <a:pPr>
                <a:defRPr/>
              </a:pPr>
              <a:t>‹#›</a:t>
            </a:fld>
            <a:endParaRPr lang="en-US" altLang="en-US"/>
          </a:p>
        </p:txBody>
      </p:sp>
    </p:spTree>
    <p:extLst>
      <p:ext uri="{BB962C8B-B14F-4D97-AF65-F5344CB8AC3E}">
        <p14:creationId xmlns:p14="http://schemas.microsoft.com/office/powerpoint/2010/main" val="50166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07/02/2025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742011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1B3EE5-B586-4695-B7B2-762831F0E6BB}" type="datetimeFigureOut">
              <a:rPr lang="vi-VN" smtClean="0"/>
              <a:t>07/02/2025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75695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1B3EE5-B586-4695-B7B2-762831F0E6BB}" type="datetimeFigureOut">
              <a:rPr lang="vi-VN" smtClean="0"/>
              <a:t>07/02/2025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54620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1B3EE5-B586-4695-B7B2-762831F0E6BB}" type="datetimeFigureOut">
              <a:rPr lang="vi-VN" smtClean="0"/>
              <a:t>07/02/2025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0165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1B3EE5-B586-4695-B7B2-762831F0E6BB}" type="datetimeFigureOut">
              <a:rPr lang="vi-VN" smtClean="0"/>
              <a:t>07/02/2025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3053162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B3EE5-B586-4695-B7B2-762831F0E6BB}" type="datetimeFigureOut">
              <a:rPr lang="vi-VN" smtClean="0"/>
              <a:t>07/02/2025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282068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1B3EE5-B586-4695-B7B2-762831F0E6BB}" type="datetimeFigureOut">
              <a:rPr lang="vi-VN" smtClean="0"/>
              <a:t>07/02/2025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394341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1B3EE5-B586-4695-B7B2-762831F0E6BB}" type="datetimeFigureOut">
              <a:rPr lang="vi-VN" smtClean="0"/>
              <a:t>07/02/2025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3612813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B3EE5-B586-4695-B7B2-762831F0E6BB}" type="datetimeFigureOut">
              <a:rPr lang="vi-VN" smtClean="0"/>
              <a:t>07/02/2025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5B1BB-5B99-49D6-8EE2-E95CFA3554FF}" type="slidenum">
              <a:rPr lang="vi-VN" smtClean="0"/>
              <a:t>‹#›</a:t>
            </a:fld>
            <a:endParaRPr lang="vi-VN"/>
          </a:p>
        </p:txBody>
      </p:sp>
    </p:spTree>
    <p:extLst>
      <p:ext uri="{BB962C8B-B14F-4D97-AF65-F5344CB8AC3E}">
        <p14:creationId xmlns:p14="http://schemas.microsoft.com/office/powerpoint/2010/main" val="36041424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8.png"/><Relationship Id="rId3" Type="http://schemas.openxmlformats.org/officeDocument/2006/relationships/image" Target="../media/image24.png"/><Relationship Id="rId7" Type="http://schemas.openxmlformats.org/officeDocument/2006/relationships/image" Target="../media/image16.wmf"/><Relationship Id="rId12" Type="http://schemas.openxmlformats.org/officeDocument/2006/relationships/image" Target="../media/image17.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10.bin"/><Relationship Id="rId11" Type="http://schemas.openxmlformats.org/officeDocument/2006/relationships/oleObject" Target="../embeddings/oleObject210.bin"/><Relationship Id="rId5" Type="http://schemas.openxmlformats.org/officeDocument/2006/relationships/image" Target="../media/image16.wmf"/><Relationship Id="rId10" Type="http://schemas.openxmlformats.org/officeDocument/2006/relationships/image" Target="../media/image17.wmf"/><Relationship Id="rId4" Type="http://schemas.openxmlformats.org/officeDocument/2006/relationships/oleObject" Target="../embeddings/oleObject1.bin"/><Relationship Id="rId9"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34.wmf"/><Relationship Id="rId3" Type="http://schemas.openxmlformats.org/officeDocument/2006/relationships/image" Target="../media/image22.png"/><Relationship Id="rId7" Type="http://schemas.openxmlformats.org/officeDocument/2006/relationships/image" Target="../media/image31.wmf"/><Relationship Id="rId12" Type="http://schemas.openxmlformats.org/officeDocument/2006/relationships/oleObject" Target="../embeddings/oleObject7.bin"/><Relationship Id="rId17" Type="http://schemas.openxmlformats.org/officeDocument/2006/relationships/image" Target="../media/image36.wmf"/><Relationship Id="rId2" Type="http://schemas.openxmlformats.org/officeDocument/2006/relationships/slideLayout" Target="../slideLayouts/slideLayout6.xml"/><Relationship Id="rId16"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33.wmf"/><Relationship Id="rId5" Type="http://schemas.openxmlformats.org/officeDocument/2006/relationships/image" Target="../media/image30.wmf"/><Relationship Id="rId15" Type="http://schemas.openxmlformats.org/officeDocument/2006/relationships/image" Target="../media/image35.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32.wmf"/><Relationship Id="rId1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39.emf"/><Relationship Id="rId18" Type="http://schemas.openxmlformats.org/officeDocument/2006/relationships/image" Target="../media/image41.wmf"/><Relationship Id="rId3" Type="http://schemas.openxmlformats.org/officeDocument/2006/relationships/audio" Target="../media/audio2.wav"/><Relationship Id="rId21" Type="http://schemas.openxmlformats.org/officeDocument/2006/relationships/oleObject" Target="../embeddings/oleObject15.bin"/><Relationship Id="rId7" Type="http://schemas.openxmlformats.org/officeDocument/2006/relationships/slide" Target="slide8.xml"/><Relationship Id="rId12" Type="http://schemas.openxmlformats.org/officeDocument/2006/relationships/oleObject" Target="../embeddings/oleObject11.bin"/><Relationship Id="rId17" Type="http://schemas.openxmlformats.org/officeDocument/2006/relationships/oleObject" Target="../embeddings/oleObject13.bin"/><Relationship Id="rId2" Type="http://schemas.openxmlformats.org/officeDocument/2006/relationships/slideLayout" Target="../slideLayouts/slideLayout2.xml"/><Relationship Id="rId16" Type="http://schemas.openxmlformats.org/officeDocument/2006/relationships/image" Target="../media/image47.png"/><Relationship Id="rId20" Type="http://schemas.openxmlformats.org/officeDocument/2006/relationships/image" Target="../media/image42.wmf"/><Relationship Id="rId1" Type="http://schemas.openxmlformats.org/officeDocument/2006/relationships/vmlDrawing" Target="../drawings/vmlDrawing3.vml"/><Relationship Id="rId6" Type="http://schemas.microsoft.com/office/2007/relationships/hdphoto" Target="../media/hdphoto4.wdp"/><Relationship Id="rId11" Type="http://schemas.openxmlformats.org/officeDocument/2006/relationships/image" Target="../media/image38.wmf"/><Relationship Id="rId24" Type="http://schemas.openxmlformats.org/officeDocument/2006/relationships/image" Target="../media/image44.emf"/><Relationship Id="rId5" Type="http://schemas.openxmlformats.org/officeDocument/2006/relationships/image" Target="../media/image45.png"/><Relationship Id="rId15" Type="http://schemas.openxmlformats.org/officeDocument/2006/relationships/image" Target="../media/image40.emf"/><Relationship Id="rId23" Type="http://schemas.openxmlformats.org/officeDocument/2006/relationships/oleObject" Target="../embeddings/oleObject16.bin"/><Relationship Id="rId10" Type="http://schemas.openxmlformats.org/officeDocument/2006/relationships/oleObject" Target="../embeddings/oleObject10.bin"/><Relationship Id="rId19" Type="http://schemas.openxmlformats.org/officeDocument/2006/relationships/oleObject" Target="../embeddings/oleObject14.bin"/><Relationship Id="rId4" Type="http://schemas.openxmlformats.org/officeDocument/2006/relationships/audio" Target="../media/audio1.wav"/><Relationship Id="rId9" Type="http://schemas.microsoft.com/office/2007/relationships/hdphoto" Target="../media/hdphoto5.wdp"/><Relationship Id="rId14" Type="http://schemas.openxmlformats.org/officeDocument/2006/relationships/oleObject" Target="../embeddings/oleObject12.bin"/><Relationship Id="rId22" Type="http://schemas.openxmlformats.org/officeDocument/2006/relationships/image" Target="../media/image43.wmf"/></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oleObject" Target="../embeddings/oleObject18.bin"/><Relationship Id="rId18" Type="http://schemas.openxmlformats.org/officeDocument/2006/relationships/image" Target="../media/image49.wmf"/><Relationship Id="rId3" Type="http://schemas.openxmlformats.org/officeDocument/2006/relationships/audio" Target="../media/audio2.wav"/><Relationship Id="rId7" Type="http://schemas.openxmlformats.org/officeDocument/2006/relationships/slide" Target="slide8.xml"/><Relationship Id="rId12" Type="http://schemas.openxmlformats.org/officeDocument/2006/relationships/image" Target="../media/image41.wmf"/><Relationship Id="rId17" Type="http://schemas.openxmlformats.org/officeDocument/2006/relationships/oleObject" Target="../embeddings/oleObject20.bin"/><Relationship Id="rId2" Type="http://schemas.openxmlformats.org/officeDocument/2006/relationships/slideLayout" Target="../slideLayouts/slideLayout2.xml"/><Relationship Id="rId16" Type="http://schemas.openxmlformats.org/officeDocument/2006/relationships/image" Target="../media/image48.wmf"/><Relationship Id="rId1" Type="http://schemas.openxmlformats.org/officeDocument/2006/relationships/vmlDrawing" Target="../drawings/vmlDrawing4.vml"/><Relationship Id="rId6" Type="http://schemas.microsoft.com/office/2007/relationships/hdphoto" Target="../media/hdphoto4.wdp"/><Relationship Id="rId11" Type="http://schemas.openxmlformats.org/officeDocument/2006/relationships/oleObject" Target="../embeddings/oleObject17.bin"/><Relationship Id="rId5" Type="http://schemas.openxmlformats.org/officeDocument/2006/relationships/image" Target="../media/image45.png"/><Relationship Id="rId15" Type="http://schemas.openxmlformats.org/officeDocument/2006/relationships/oleObject" Target="../embeddings/oleObject19.bin"/><Relationship Id="rId10" Type="http://schemas.openxmlformats.org/officeDocument/2006/relationships/image" Target="../media/image47.png"/><Relationship Id="rId4" Type="http://schemas.openxmlformats.org/officeDocument/2006/relationships/audio" Target="../media/audio1.wav"/><Relationship Id="rId9" Type="http://schemas.microsoft.com/office/2007/relationships/hdphoto" Target="../media/hdphoto5.wdp"/><Relationship Id="rId14" Type="http://schemas.openxmlformats.org/officeDocument/2006/relationships/image" Target="../media/image42.wmf"/></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13" Type="http://schemas.microsoft.com/office/2007/relationships/hdphoto" Target="../media/hdphoto5.wdp"/><Relationship Id="rId3" Type="http://schemas.openxmlformats.org/officeDocument/2006/relationships/audio" Target="../media/audio1.wav"/><Relationship Id="rId7" Type="http://schemas.openxmlformats.org/officeDocument/2006/relationships/image" Target="../media/image66.png"/><Relationship Id="rId12" Type="http://schemas.openxmlformats.org/officeDocument/2006/relationships/image" Target="../media/image46.png"/><Relationship Id="rId2" Type="http://schemas.openxmlformats.org/officeDocument/2006/relationships/slideLayout" Target="../slideLayouts/slideLayout2.xml"/><Relationship Id="rId16" Type="http://schemas.openxmlformats.org/officeDocument/2006/relationships/image" Target="../media/image50.wmf"/><Relationship Id="rId1" Type="http://schemas.openxmlformats.org/officeDocument/2006/relationships/vmlDrawing" Target="../drawings/vmlDrawing5.vml"/><Relationship Id="rId6" Type="http://schemas.microsoft.com/office/2007/relationships/hdphoto" Target="../media/hdphoto4.wdp"/><Relationship Id="rId11" Type="http://schemas.openxmlformats.org/officeDocument/2006/relationships/slide" Target="slide8.xml"/><Relationship Id="rId5" Type="http://schemas.openxmlformats.org/officeDocument/2006/relationships/image" Target="../media/image45.png"/><Relationship Id="rId15" Type="http://schemas.openxmlformats.org/officeDocument/2006/relationships/oleObject" Target="../embeddings/oleObject21.bin"/><Relationship Id="rId10" Type="http://schemas.openxmlformats.org/officeDocument/2006/relationships/image" Target="../media/image69.png"/><Relationship Id="rId4" Type="http://schemas.openxmlformats.org/officeDocument/2006/relationships/audio" Target="../media/audio2.wav"/><Relationship Id="rId9" Type="http://schemas.openxmlformats.org/officeDocument/2006/relationships/image" Target="../media/image68.png"/><Relationship Id="rId1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oleObject" Target="../embeddings/oleObject23.bin"/><Relationship Id="rId3" Type="http://schemas.openxmlformats.org/officeDocument/2006/relationships/audio" Target="../media/audio2.wav"/><Relationship Id="rId7" Type="http://schemas.openxmlformats.org/officeDocument/2006/relationships/slide" Target="slide8.xml"/><Relationship Id="rId12"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microsoft.com/office/2007/relationships/hdphoto" Target="../media/hdphoto4.wdp"/><Relationship Id="rId11" Type="http://schemas.openxmlformats.org/officeDocument/2006/relationships/oleObject" Target="../embeddings/oleObject22.bin"/><Relationship Id="rId5" Type="http://schemas.openxmlformats.org/officeDocument/2006/relationships/image" Target="../media/image45.png"/><Relationship Id="rId10" Type="http://schemas.openxmlformats.org/officeDocument/2006/relationships/image" Target="../media/image47.png"/><Relationship Id="rId4" Type="http://schemas.openxmlformats.org/officeDocument/2006/relationships/audio" Target="../media/audio1.wav"/><Relationship Id="rId9" Type="http://schemas.microsoft.com/office/2007/relationships/hdphoto" Target="../media/hdphoto5.wdp"/><Relationship Id="rId14" Type="http://schemas.openxmlformats.org/officeDocument/2006/relationships/image" Target="../media/image52.wmf"/></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oleObject" Target="../embeddings/oleObject25.bin"/><Relationship Id="rId18" Type="http://schemas.openxmlformats.org/officeDocument/2006/relationships/image" Target="../media/image56.wmf"/><Relationship Id="rId3" Type="http://schemas.openxmlformats.org/officeDocument/2006/relationships/audio" Target="../media/audio2.wav"/><Relationship Id="rId7" Type="http://schemas.openxmlformats.org/officeDocument/2006/relationships/slide" Target="slide8.xml"/><Relationship Id="rId12" Type="http://schemas.openxmlformats.org/officeDocument/2006/relationships/image" Target="../media/image53.wmf"/><Relationship Id="rId17" Type="http://schemas.openxmlformats.org/officeDocument/2006/relationships/oleObject" Target="../embeddings/oleObject27.bin"/><Relationship Id="rId2" Type="http://schemas.openxmlformats.org/officeDocument/2006/relationships/slideLayout" Target="../slideLayouts/slideLayout2.xml"/><Relationship Id="rId16" Type="http://schemas.openxmlformats.org/officeDocument/2006/relationships/image" Target="../media/image55.wmf"/><Relationship Id="rId1" Type="http://schemas.openxmlformats.org/officeDocument/2006/relationships/vmlDrawing" Target="../drawings/vmlDrawing7.vml"/><Relationship Id="rId6" Type="http://schemas.microsoft.com/office/2007/relationships/hdphoto" Target="../media/hdphoto4.wdp"/><Relationship Id="rId11" Type="http://schemas.openxmlformats.org/officeDocument/2006/relationships/oleObject" Target="../embeddings/oleObject24.bin"/><Relationship Id="rId5" Type="http://schemas.openxmlformats.org/officeDocument/2006/relationships/image" Target="../media/image45.png"/><Relationship Id="rId15" Type="http://schemas.openxmlformats.org/officeDocument/2006/relationships/oleObject" Target="../embeddings/oleObject26.bin"/><Relationship Id="rId10" Type="http://schemas.openxmlformats.org/officeDocument/2006/relationships/image" Target="../media/image47.png"/><Relationship Id="rId4" Type="http://schemas.openxmlformats.org/officeDocument/2006/relationships/audio" Target="../media/audio1.wav"/><Relationship Id="rId9" Type="http://schemas.microsoft.com/office/2007/relationships/hdphoto" Target="../media/hdphoto5.wdp"/><Relationship Id="rId14" Type="http://schemas.openxmlformats.org/officeDocument/2006/relationships/image" Target="../media/image54.wmf"/></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oleObject" Target="../embeddings/oleObject29.bin"/><Relationship Id="rId3" Type="http://schemas.openxmlformats.org/officeDocument/2006/relationships/audio" Target="../media/audio2.wav"/><Relationship Id="rId7" Type="http://schemas.openxmlformats.org/officeDocument/2006/relationships/slide" Target="slide8.xml"/><Relationship Id="rId12"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microsoft.com/office/2007/relationships/hdphoto" Target="../media/hdphoto4.wdp"/><Relationship Id="rId11" Type="http://schemas.openxmlformats.org/officeDocument/2006/relationships/oleObject" Target="../embeddings/oleObject28.bin"/><Relationship Id="rId5" Type="http://schemas.openxmlformats.org/officeDocument/2006/relationships/image" Target="../media/image45.png"/><Relationship Id="rId10" Type="http://schemas.openxmlformats.org/officeDocument/2006/relationships/image" Target="../media/image47.png"/><Relationship Id="rId4" Type="http://schemas.openxmlformats.org/officeDocument/2006/relationships/audio" Target="../media/audio1.wav"/><Relationship Id="rId9" Type="http://schemas.microsoft.com/office/2007/relationships/hdphoto" Target="../media/hdphoto5.wdp"/><Relationship Id="rId14" Type="http://schemas.openxmlformats.org/officeDocument/2006/relationships/image" Target="../media/image58.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slide" Target="slide6.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20.xml"/><Relationship Id="rId3" Type="http://schemas.openxmlformats.org/officeDocument/2006/relationships/image" Target="../media/image11.jpg"/><Relationship Id="rId7" Type="http://schemas.microsoft.com/office/2007/relationships/hdphoto" Target="../media/hdphoto2.wdp"/><Relationship Id="rId12" Type="http://schemas.openxmlformats.org/officeDocument/2006/relationships/slide" Target="slide19.xml"/><Relationship Id="rId17" Type="http://schemas.openxmlformats.org/officeDocument/2006/relationships/image" Target="../media/image15.jpeg"/><Relationship Id="rId2" Type="http://schemas.openxmlformats.org/officeDocument/2006/relationships/audio" Target="../media/audio1.wav"/><Relationship Id="rId16" Type="http://schemas.openxmlformats.org/officeDocument/2006/relationships/hyperlink" Target="file:///C:\Users\Administrator\Desktop\2020%20-2021\GA%20&#272;T\T&#7912;%20GI&#193;C\T&#7912;%20GI&#193;C%20D&#7840;Y.pptx#-1,13,PowerPoint Presentation" TargetMode="Externa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slide" Target="slide18.xml"/><Relationship Id="rId5" Type="http://schemas.microsoft.com/office/2007/relationships/hdphoto" Target="../media/hdphoto1.wdp"/><Relationship Id="rId15" Type="http://schemas.openxmlformats.org/officeDocument/2006/relationships/slide" Target="slide22.xml"/><Relationship Id="rId10" Type="http://schemas.openxmlformats.org/officeDocument/2006/relationships/slide" Target="slide17.xml"/><Relationship Id="rId4" Type="http://schemas.openxmlformats.org/officeDocument/2006/relationships/image" Target="../media/image12.png"/><Relationship Id="rId9" Type="http://schemas.microsoft.com/office/2007/relationships/hdphoto" Target="../media/hdphoto3.wdp"/><Relationship Id="rId14" Type="http://schemas.openxmlformats.org/officeDocument/2006/relationships/slide" Target="slide2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3068625" y="313401"/>
            <a:ext cx="6331840" cy="2684138"/>
          </a:xfrm>
          <a:custGeom>
            <a:avLst/>
            <a:gdLst/>
            <a:ahLst/>
            <a:cxnLst/>
            <a:rect l="l" t="t" r="r" b="b"/>
            <a:pathLst>
              <a:path w="1064411" h="215823">
                <a:moveTo>
                  <a:pt x="0" y="0"/>
                </a:moveTo>
                <a:lnTo>
                  <a:pt x="1064411" y="0"/>
                </a:lnTo>
                <a:lnTo>
                  <a:pt x="1064411" y="215823"/>
                </a:lnTo>
                <a:lnTo>
                  <a:pt x="0" y="215823"/>
                </a:lnTo>
                <a:close/>
              </a:path>
            </a:pathLst>
          </a:custGeom>
          <a:solidFill>
            <a:schemeClr val="bg1">
              <a:lumMod val="85000"/>
            </a:schemeClr>
          </a:solidFill>
        </p:spPr>
      </p:sp>
      <p:grpSp>
        <p:nvGrpSpPr>
          <p:cNvPr id="6" name="Group 6"/>
          <p:cNvGrpSpPr/>
          <p:nvPr/>
        </p:nvGrpSpPr>
        <p:grpSpPr>
          <a:xfrm>
            <a:off x="4608183" y="3983377"/>
            <a:ext cx="2975634" cy="296720"/>
            <a:chOff x="0" y="0"/>
            <a:chExt cx="975497" cy="97273"/>
          </a:xfrm>
        </p:grpSpPr>
        <p:sp>
          <p:nvSpPr>
            <p:cNvPr id="7" name="Freeform 7"/>
            <p:cNvSpPr/>
            <p:nvPr/>
          </p:nvSpPr>
          <p:spPr>
            <a:xfrm>
              <a:off x="0" y="0"/>
              <a:ext cx="975497" cy="97273"/>
            </a:xfrm>
            <a:custGeom>
              <a:avLst/>
              <a:gdLst/>
              <a:ahLst/>
              <a:cxnLst/>
              <a:rect l="l" t="t" r="r" b="b"/>
              <a:pathLst>
                <a:path w="975497" h="97273">
                  <a:moveTo>
                    <a:pt x="0" y="0"/>
                  </a:moveTo>
                  <a:lnTo>
                    <a:pt x="975497" y="0"/>
                  </a:lnTo>
                  <a:lnTo>
                    <a:pt x="975497" y="97273"/>
                  </a:lnTo>
                  <a:lnTo>
                    <a:pt x="0" y="97273"/>
                  </a:lnTo>
                  <a:close/>
                </a:path>
              </a:pathLst>
            </a:custGeom>
            <a:solidFill>
              <a:srgbClr val="000000"/>
            </a:solidFill>
          </p:spPr>
        </p:sp>
        <p:sp>
          <p:nvSpPr>
            <p:cNvPr id="8" name="TextBox 8"/>
            <p:cNvSpPr txBox="1"/>
            <p:nvPr/>
          </p:nvSpPr>
          <p:spPr>
            <a:xfrm>
              <a:off x="0" y="-47625"/>
              <a:ext cx="812800" cy="860425"/>
            </a:xfrm>
            <a:prstGeom prst="rect">
              <a:avLst/>
            </a:prstGeom>
          </p:spPr>
          <p:txBody>
            <a:bodyPr lIns="38100" tIns="38100" rIns="38100" bIns="38100" rtlCol="0" anchor="ctr"/>
            <a:lstStyle/>
            <a:p>
              <a:pPr algn="ctr">
                <a:lnSpc>
                  <a:spcPts val="1364"/>
                </a:lnSpc>
                <a:spcBef>
                  <a:spcPct val="0"/>
                </a:spcBef>
              </a:pPr>
              <a:endParaRPr sz="1350"/>
            </a:p>
          </p:txBody>
        </p:sp>
      </p:grpSp>
      <p:sp>
        <p:nvSpPr>
          <p:cNvPr id="9" name="TextBox 9"/>
          <p:cNvSpPr txBox="1"/>
          <p:nvPr/>
        </p:nvSpPr>
        <p:spPr>
          <a:xfrm>
            <a:off x="3316171" y="286147"/>
            <a:ext cx="5836748" cy="3808735"/>
          </a:xfrm>
          <a:prstGeom prst="rect">
            <a:avLst/>
          </a:prstGeom>
        </p:spPr>
        <p:txBody>
          <a:bodyPr lIns="0" tIns="0" rIns="0" bIns="0" rtlCol="0" anchor="t">
            <a:spAutoFit/>
          </a:bodyPr>
          <a:lstStyle/>
          <a:p>
            <a:pPr algn="ctr">
              <a:lnSpc>
                <a:spcPts val="9870"/>
              </a:lnSpc>
            </a:pPr>
            <a:r>
              <a:rPr lang="en-US" sz="7050" b="1" dirty="0">
                <a:solidFill>
                  <a:srgbClr val="274393"/>
                </a:solidFill>
                <a:latin typeface="Times New Roman" panose="02020603050405020304" pitchFamily="18" charset="0"/>
                <a:ea typeface="Segoe UI Black" panose="020B0A02040204020203" pitchFamily="34" charset="0"/>
                <a:cs typeface="Times New Roman" panose="02020603050405020304" pitchFamily="18" charset="0"/>
              </a:rPr>
              <a:t>ÔN TẬP CHƯƠNG 4</a:t>
            </a:r>
          </a:p>
          <a:p>
            <a:pPr algn="ctr">
              <a:lnSpc>
                <a:spcPts val="9870"/>
              </a:lnSpc>
            </a:pPr>
            <a:endParaRPr lang="en-US" sz="7050" dirty="0">
              <a:solidFill>
                <a:srgbClr val="FFFFFF"/>
              </a:solidFill>
              <a:latin typeface="Sports World"/>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Rounded Corners 6">
                <a:extLst>
                  <a:ext uri="{FF2B5EF4-FFF2-40B4-BE49-F238E27FC236}">
                    <a16:creationId xmlns:a16="http://schemas.microsoft.com/office/drawing/2014/main" xmlns="" id="{34312E1E-B7AE-5393-98E8-DF3F34AAD3EB}"/>
                  </a:ext>
                </a:extLst>
              </p:cNvPr>
              <p:cNvSpPr/>
              <p:nvPr/>
            </p:nvSpPr>
            <p:spPr>
              <a:xfrm>
                <a:off x="564457" y="138545"/>
                <a:ext cx="11150435" cy="166254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2800" b="1" dirty="0">
                    <a:latin typeface="Times New Roman" panose="02020603050405020304" pitchFamily="18" charset="0"/>
                    <a:ea typeface="Tahoma" panose="020B0604030504040204" pitchFamily="34" charset="0"/>
                    <a:cs typeface="Times New Roman" panose="02020603050405020304" pitchFamily="18" charset="0"/>
                  </a:rPr>
                  <a:t>Bài tập 11/75/sgk. </a:t>
                </a:r>
              </a:p>
              <a:p>
                <a:pPr algn="just">
                  <a:lnSpc>
                    <a:spcPct val="150000"/>
                  </a:lnSpc>
                </a:pPr>
                <a:r>
                  <a:rPr lang="vi-VN" sz="2800" dirty="0">
                    <a:latin typeface="Times New Roman"/>
                    <a:cs typeface="Times New Roman"/>
                  </a:rPr>
                  <a:t>Cho</a:t>
                </a:r>
                <a:r>
                  <a:rPr lang="vi-VN" sz="2800" spc="-10" dirty="0">
                    <a:latin typeface="Times New Roman"/>
                    <a:cs typeface="Times New Roman"/>
                  </a:rPr>
                  <a:t> </a:t>
                </a:r>
                <a:r>
                  <a:rPr lang="vi-VN" sz="2800" dirty="0">
                    <a:latin typeface="Times New Roman"/>
                    <a:cs typeface="Times New Roman"/>
                  </a:rPr>
                  <a:t>tam</a:t>
                </a:r>
                <a:r>
                  <a:rPr lang="vi-VN" sz="2800" spc="-10" dirty="0">
                    <a:latin typeface="Times New Roman"/>
                    <a:cs typeface="Times New Roman"/>
                  </a:rPr>
                  <a:t> </a:t>
                </a:r>
                <a:r>
                  <a:rPr lang="vi-VN" sz="2800" dirty="0">
                    <a:latin typeface="Times New Roman"/>
                    <a:cs typeface="Times New Roman"/>
                  </a:rPr>
                  <a:t>giác</a:t>
                </a:r>
                <a:r>
                  <a:rPr lang="vi-VN" sz="2800" spc="185" dirty="0">
                    <a:latin typeface="Times New Roman"/>
                    <a:cs typeface="Times New Roman"/>
                  </a:rPr>
                  <a:t> </a:t>
                </a:r>
                <a14:m>
                  <m:oMath xmlns:m="http://schemas.openxmlformats.org/officeDocument/2006/math">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𝐴𝐵𝐶</m:t>
                    </m:r>
                  </m:oMath>
                </a14:m>
                <a:r>
                  <a:rPr lang="vi-VN" sz="2800" spc="175" dirty="0">
                    <a:latin typeface="Times New Roman"/>
                    <a:cs typeface="Times New Roman"/>
                  </a:rPr>
                  <a:t> </a:t>
                </a:r>
                <a:r>
                  <a:rPr lang="vi-VN" sz="2800" dirty="0">
                    <a:latin typeface="Times New Roman"/>
                    <a:cs typeface="Times New Roman"/>
                  </a:rPr>
                  <a:t>vuông</a:t>
                </a:r>
                <a:r>
                  <a:rPr lang="vi-VN" sz="2800" spc="10" dirty="0">
                    <a:latin typeface="Times New Roman"/>
                    <a:cs typeface="Times New Roman"/>
                  </a:rPr>
                  <a:t> </a:t>
                </a:r>
                <a:r>
                  <a:rPr lang="vi-VN" sz="2800" dirty="0">
                    <a:latin typeface="Times New Roman"/>
                    <a:cs typeface="Times New Roman"/>
                  </a:rPr>
                  <a:t>tại</a:t>
                </a:r>
                <a:r>
                  <a:rPr lang="vi-VN" sz="2800" spc="175" dirty="0">
                    <a:latin typeface="Times New Roman"/>
                    <a:cs typeface="Times New Roman"/>
                  </a:rPr>
                  <a:t> </a:t>
                </a:r>
                <a14:m>
                  <m:oMath xmlns:m="http://schemas.openxmlformats.org/officeDocument/2006/math">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𝐴</m:t>
                    </m:r>
                  </m:oMath>
                </a14:m>
                <a:r>
                  <a:rPr lang="en-US" sz="3600" spc="494" baseline="2415" dirty="0">
                    <a:latin typeface="Times New Roman"/>
                    <a:cs typeface="Times New Roman"/>
                  </a:rPr>
                  <a:t>. </a:t>
                </a:r>
                <a:r>
                  <a:rPr lang="en-US" sz="2800" dirty="0">
                    <a:latin typeface="Times New Roman"/>
                    <a:cs typeface="Times New Roman"/>
                  </a:rPr>
                  <a:t>Chứng minh rằng: </a:t>
                </a:r>
                <a14:m>
                  <m:oMath xmlns:m="http://schemas.openxmlformats.org/officeDocument/2006/math">
                    <m:f>
                      <m:fPr>
                        <m:ctrlPr>
                          <a:rPr lang="en-US" altLang="en-US" sz="2800" i="1" dirty="0">
                            <a:ln w="0"/>
                            <a:latin typeface="Cambria Math"/>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𝐴</m:t>
                        </m:r>
                        <m:r>
                          <a:rPr lang="en-US" altLang="en-US" sz="2800" b="0" i="1" dirty="0" smtClean="0">
                            <a:ln w="0"/>
                            <a:latin typeface="Cambria Math" panose="02040503050406030204" pitchFamily="18" charset="0"/>
                            <a:cs typeface="Times New Roman" panose="02020603050405020304" pitchFamily="18" charset="0"/>
                          </a:rPr>
                          <m:t>𝐶</m:t>
                        </m:r>
                      </m:num>
                      <m:den>
                        <m:r>
                          <a:rPr lang="en-US" altLang="en-US" sz="2800" b="0" i="1" dirty="0" smtClean="0">
                            <a:ln w="0"/>
                            <a:latin typeface="Cambria Math" panose="02040503050406030204" pitchFamily="18" charset="0"/>
                            <a:cs typeface="Times New Roman" panose="02020603050405020304" pitchFamily="18" charset="0"/>
                          </a:rPr>
                          <m:t>𝐴𝐵</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𝑠𝑖𝑛𝐵</m:t>
                        </m:r>
                      </m:num>
                      <m:den>
                        <m:r>
                          <a:rPr lang="en-US" altLang="en-US" sz="2800" b="0" i="1" dirty="0" smtClean="0">
                            <a:ln w="0"/>
                            <a:latin typeface="Cambria Math" panose="02040503050406030204" pitchFamily="18" charset="0"/>
                            <a:cs typeface="Times New Roman" panose="02020603050405020304" pitchFamily="18" charset="0"/>
                          </a:rPr>
                          <m:t>𝑠𝑖𝑛𝐶</m:t>
                        </m:r>
                      </m:den>
                    </m:f>
                  </m:oMath>
                </a14:m>
                <a:r>
                  <a:rPr lang="en-US" sz="2800" dirty="0">
                    <a:latin typeface="Times New Roman"/>
                    <a:cs typeface="Times New Roman"/>
                  </a:rPr>
                  <a:t>.</a:t>
                </a:r>
                <a:endParaRPr lang="vi-VN" sz="2800" dirty="0">
                  <a:latin typeface="Times New Roman"/>
                  <a:cs typeface="Times New Roman"/>
                </a:endParaRPr>
              </a:p>
            </p:txBody>
          </p:sp>
        </mc:Choice>
        <mc:Fallback xmlns="">
          <p:sp>
            <p:nvSpPr>
              <p:cNvPr id="3" name="Rectangle: Rounded Corners 6">
                <a:extLst>
                  <a:ext uri="{FF2B5EF4-FFF2-40B4-BE49-F238E27FC236}">
                    <a16:creationId xmlns:a16="http://schemas.microsoft.com/office/drawing/2014/main" id="{34312E1E-B7AE-5393-98E8-DF3F34AAD3EB}"/>
                  </a:ext>
                </a:extLst>
              </p:cNvPr>
              <p:cNvSpPr>
                <a:spLocks noRot="1" noChangeAspect="1" noMove="1" noResize="1" noEditPoints="1" noAdjustHandles="1" noChangeArrowheads="1" noChangeShapeType="1" noTextEdit="1"/>
              </p:cNvSpPr>
              <p:nvPr/>
            </p:nvSpPr>
            <p:spPr>
              <a:xfrm>
                <a:off x="564457" y="138545"/>
                <a:ext cx="11150435" cy="1662546"/>
              </a:xfrm>
              <a:prstGeom prst="roundRect">
                <a:avLst/>
              </a:prstGeom>
              <a:blipFill>
                <a:blip r:embed="rId2"/>
                <a:stretch>
                  <a:fillRect l="-382"/>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6">
                <a:extLst>
                  <a:ext uri="{FF2B5EF4-FFF2-40B4-BE49-F238E27FC236}">
                    <a16:creationId xmlns:a16="http://schemas.microsoft.com/office/drawing/2014/main" xmlns="" id="{34312E1E-B7AE-5393-98E8-DF3F34AAD3EB}"/>
                  </a:ext>
                </a:extLst>
              </p:cNvPr>
              <p:cNvSpPr/>
              <p:nvPr/>
            </p:nvSpPr>
            <p:spPr>
              <a:xfrm>
                <a:off x="564457" y="2258290"/>
                <a:ext cx="11150435" cy="318654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2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Giải: </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T</a:t>
                </a:r>
                <a14:m>
                  <m:oMath xmlns:m="http://schemas.openxmlformats.org/officeDocument/2006/math">
                    <m:r>
                      <m:rPr>
                        <m:sty m:val="p"/>
                      </m:rP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a</m:t>
                    </m:r>
                    <m: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m:rPr>
                        <m:sty m:val="p"/>
                      </m:rP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c</m:t>
                    </m:r>
                    <m: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ó</m:t>
                    </m:r>
                  </m:oMath>
                </a14:m>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𝑠𝑖𝑛𝐵</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𝐴𝐶</m:t>
                        </m:r>
                      </m:num>
                      <m:den>
                        <m:r>
                          <a:rPr lang="en-US" altLang="en-US" sz="2800" b="0" i="1" dirty="0" smtClean="0">
                            <a:ln w="0"/>
                            <a:latin typeface="Cambria Math" panose="02040503050406030204" pitchFamily="18" charset="0"/>
                            <a:cs typeface="Times New Roman" panose="02020603050405020304" pitchFamily="18" charset="0"/>
                          </a:rPr>
                          <m:t>𝐵𝐶</m:t>
                        </m:r>
                      </m:den>
                    </m:f>
                    <m:r>
                      <a:rPr lang="en-US" altLang="en-US" sz="2800" b="0" i="0" dirty="0" smtClean="0">
                        <a:ln w="0"/>
                        <a:latin typeface="Cambria Math" panose="02040503050406030204" pitchFamily="18" charset="0"/>
                        <a:cs typeface="Times New Roman" panose="02020603050405020304" pitchFamily="18" charset="0"/>
                      </a:rPr>
                      <m:t>, </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𝑐𝑜</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𝑠𝐵</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𝐴</m:t>
                        </m:r>
                        <m:r>
                          <a:rPr lang="en-US" altLang="en-US" sz="2800" b="0" i="1" dirty="0" smtClean="0">
                            <a:ln w="0"/>
                            <a:latin typeface="Cambria Math" panose="02040503050406030204" pitchFamily="18" charset="0"/>
                            <a:cs typeface="Times New Roman" panose="02020603050405020304" pitchFamily="18" charset="0"/>
                          </a:rPr>
                          <m:t>𝐵</m:t>
                        </m:r>
                      </m:num>
                      <m:den>
                        <m:r>
                          <a:rPr lang="en-US" altLang="en-US" sz="2800" i="1" dirty="0">
                            <a:ln w="0"/>
                            <a:latin typeface="Cambria Math" panose="02040503050406030204" pitchFamily="18" charset="0"/>
                            <a:cs typeface="Times New Roman" panose="02020603050405020304" pitchFamily="18" charset="0"/>
                          </a:rPr>
                          <m:t>𝐵𝐶</m:t>
                        </m:r>
                      </m:den>
                    </m:f>
                  </m:oMath>
                </a14:m>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Suy ra: </a:t>
                </a:r>
                <a14:m>
                  <m:oMath xmlns:m="http://schemas.openxmlformats.org/officeDocument/2006/math">
                    <m:f>
                      <m:fPr>
                        <m:ctrlPr>
                          <a:rPr lang="en-US" altLang="en-US" sz="2800" i="1" dirty="0">
                            <a:ln w="0"/>
                            <a:latin typeface="Cambria Math"/>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𝑠𝑖𝑛𝐵</m:t>
                        </m:r>
                      </m:num>
                      <m:den>
                        <m:r>
                          <a:rPr lang="en-US" altLang="en-US" sz="2800" b="0" i="1" dirty="0" smtClean="0">
                            <a:ln w="0"/>
                            <a:latin typeface="Cambria Math" panose="02040503050406030204" pitchFamily="18" charset="0"/>
                            <a:cs typeface="Times New Roman" panose="02020603050405020304" pitchFamily="18" charset="0"/>
                          </a:rPr>
                          <m:t>𝑠𝑖𝑛𝐶</m:t>
                        </m:r>
                      </m:den>
                    </m:f>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𝐴𝐶</m:t>
                        </m:r>
                      </m:num>
                      <m:den>
                        <m:r>
                          <a:rPr lang="en-US" altLang="en-US" sz="2800" b="0" i="1" dirty="0" smtClean="0">
                            <a:ln w="0"/>
                            <a:latin typeface="Cambria Math" panose="02040503050406030204" pitchFamily="18" charset="0"/>
                            <a:cs typeface="Times New Roman" panose="02020603050405020304" pitchFamily="18" charset="0"/>
                          </a:rPr>
                          <m:t>𝐵𝐶</m:t>
                        </m:r>
                      </m:den>
                    </m:f>
                    <m:r>
                      <a:rPr lang="en-US" altLang="en-US" sz="2800" b="0" i="1" dirty="0" smtClean="0">
                        <a:ln w="0"/>
                        <a:latin typeface="Cambria Math" panose="02040503050406030204" pitchFamily="18"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𝐴𝐵</m:t>
                        </m:r>
                      </m:num>
                      <m:den>
                        <m:r>
                          <a:rPr lang="en-US" altLang="en-US" sz="2800" i="1" dirty="0">
                            <a:ln w="0"/>
                            <a:latin typeface="Cambria Math" panose="02040503050406030204" pitchFamily="18" charset="0"/>
                            <a:cs typeface="Times New Roman" panose="02020603050405020304" pitchFamily="18" charset="0"/>
                          </a:rPr>
                          <m:t>𝐵𝐶</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𝐴𝐶</m:t>
                        </m:r>
                      </m:num>
                      <m:den>
                        <m:r>
                          <a:rPr lang="en-US" altLang="en-US" sz="2800" b="0" i="1" dirty="0" smtClean="0">
                            <a:ln w="0"/>
                            <a:latin typeface="Cambria Math" panose="02040503050406030204" pitchFamily="18" charset="0"/>
                            <a:cs typeface="Times New Roman" panose="02020603050405020304" pitchFamily="18" charset="0"/>
                          </a:rPr>
                          <m:t>𝐴𝐵</m:t>
                        </m:r>
                      </m:den>
                    </m:f>
                  </m:oMath>
                </a14:m>
                <a:endPar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Vậy </a:t>
                </a: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f>
                      <m:fPr>
                        <m:ctrlPr>
                          <a:rPr lang="en-US" altLang="en-US" sz="2800" i="1" dirty="0">
                            <a:ln w="0"/>
                            <a:latin typeface="Cambria Math"/>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𝐴𝐶</m:t>
                        </m:r>
                      </m:num>
                      <m:den>
                        <m:r>
                          <a:rPr lang="en-US" altLang="en-US" sz="2800" i="1" dirty="0">
                            <a:ln w="0"/>
                            <a:latin typeface="Cambria Math" panose="02040503050406030204" pitchFamily="18" charset="0"/>
                            <a:cs typeface="Times New Roman" panose="02020603050405020304" pitchFamily="18" charset="0"/>
                          </a:rPr>
                          <m:t>𝐴𝐵</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𝑠𝑖𝑛𝐵</m:t>
                        </m:r>
                      </m:num>
                      <m:den>
                        <m:r>
                          <a:rPr lang="en-US" altLang="en-US" sz="2800" i="1" dirty="0">
                            <a:ln w="0"/>
                            <a:latin typeface="Cambria Math" panose="02040503050406030204" pitchFamily="18" charset="0"/>
                            <a:cs typeface="Times New Roman" panose="02020603050405020304" pitchFamily="18" charset="0"/>
                          </a:rPr>
                          <m:t>𝑠𝑖𝑛𝐶</m:t>
                        </m:r>
                      </m:den>
                    </m:f>
                  </m:oMath>
                </a14:m>
                <a:endPar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6" name="Rectangle: Rounded Corners 6">
                <a:extLst>
                  <a:ext uri="{FF2B5EF4-FFF2-40B4-BE49-F238E27FC236}">
                    <a16:creationId xmlns:a16="http://schemas.microsoft.com/office/drawing/2014/main" id="{34312E1E-B7AE-5393-98E8-DF3F34AAD3EB}"/>
                  </a:ext>
                </a:extLst>
              </p:cNvPr>
              <p:cNvSpPr>
                <a:spLocks noRot="1" noChangeAspect="1" noMove="1" noResize="1" noEditPoints="1" noAdjustHandles="1" noChangeArrowheads="1" noChangeShapeType="1" noTextEdit="1"/>
              </p:cNvSpPr>
              <p:nvPr/>
            </p:nvSpPr>
            <p:spPr>
              <a:xfrm>
                <a:off x="564457" y="2258290"/>
                <a:ext cx="11150435" cy="3186546"/>
              </a:xfrm>
              <a:prstGeom prst="roundRect">
                <a:avLst/>
              </a:prstGeom>
              <a:blipFill>
                <a:blip r:embed="rId3"/>
                <a:stretch>
                  <a:fillRect/>
                </a:stretch>
              </a:blipFill>
              <a:ln/>
            </p:spPr>
            <p:txBody>
              <a:bodyPr/>
              <a:lstStyle/>
              <a:p>
                <a:r>
                  <a:rPr lang="en-US">
                    <a:noFill/>
                  </a:rPr>
                  <a:t> </a:t>
                </a:r>
              </a:p>
            </p:txBody>
          </p:sp>
        </mc:Fallback>
      </mc:AlternateContent>
      <p:grpSp>
        <p:nvGrpSpPr>
          <p:cNvPr id="5" name="Group 4"/>
          <p:cNvGrpSpPr/>
          <p:nvPr/>
        </p:nvGrpSpPr>
        <p:grpSpPr>
          <a:xfrm>
            <a:off x="7165311" y="2736071"/>
            <a:ext cx="3430905" cy="1801495"/>
            <a:chOff x="-335885" y="-392214"/>
            <a:chExt cx="3431510" cy="1801914"/>
          </a:xfrm>
        </p:grpSpPr>
        <p:grpSp>
          <p:nvGrpSpPr>
            <p:cNvPr id="7" name="Group 6"/>
            <p:cNvGrpSpPr>
              <a:grpSpLocks/>
            </p:cNvGrpSpPr>
            <p:nvPr/>
          </p:nvGrpSpPr>
          <p:grpSpPr>
            <a:xfrm>
              <a:off x="57150" y="0"/>
              <a:ext cx="2323032" cy="1041261"/>
              <a:chOff x="155215" y="3381"/>
              <a:chExt cx="2323032" cy="1041261"/>
            </a:xfrm>
          </p:grpSpPr>
          <p:pic>
            <p:nvPicPr>
              <p:cNvPr id="11" name="Image 8"/>
              <p:cNvPicPr/>
              <p:nvPr/>
            </p:nvPicPr>
            <p:blipFill>
              <a:blip r:embed="rId4" cstate="print"/>
              <a:stretch>
                <a:fillRect/>
              </a:stretch>
            </p:blipFill>
            <p:spPr>
              <a:xfrm>
                <a:off x="731154" y="16886"/>
                <a:ext cx="138325" cy="134473"/>
              </a:xfrm>
              <a:prstGeom prst="rect">
                <a:avLst/>
              </a:prstGeom>
            </p:spPr>
          </p:pic>
          <p:sp>
            <p:nvSpPr>
              <p:cNvPr id="12" name="Graphic 9"/>
              <p:cNvSpPr/>
              <p:nvPr/>
            </p:nvSpPr>
            <p:spPr>
              <a:xfrm>
                <a:off x="168759" y="16886"/>
                <a:ext cx="2296160" cy="1014094"/>
              </a:xfrm>
              <a:custGeom>
                <a:avLst/>
                <a:gdLst/>
                <a:ahLst/>
                <a:cxnLst/>
                <a:rect l="l" t="t" r="r" b="b"/>
                <a:pathLst>
                  <a:path w="2296160" h="1014094">
                    <a:moveTo>
                      <a:pt x="0" y="1013955"/>
                    </a:moveTo>
                    <a:lnTo>
                      <a:pt x="2295727" y="1013955"/>
                    </a:lnTo>
                  </a:path>
                  <a:path w="2296160" h="1014094">
                    <a:moveTo>
                      <a:pt x="0" y="1013955"/>
                    </a:moveTo>
                    <a:lnTo>
                      <a:pt x="615363" y="0"/>
                    </a:lnTo>
                  </a:path>
                  <a:path w="2296160" h="1014094">
                    <a:moveTo>
                      <a:pt x="615363" y="0"/>
                    </a:moveTo>
                    <a:lnTo>
                      <a:pt x="2295727" y="1013955"/>
                    </a:lnTo>
                  </a:path>
                </a:pathLst>
              </a:custGeom>
              <a:ln w="6762">
                <a:solidFill>
                  <a:srgbClr val="000058"/>
                </a:solidFill>
                <a:prstDash val="solid"/>
              </a:ln>
            </p:spPr>
            <p:txBody>
              <a:bodyPr wrap="square" lIns="0" tIns="0" rIns="0" bIns="0" rtlCol="0">
                <a:prstTxWarp prst="textNoShape">
                  <a:avLst/>
                </a:prstTxWarp>
                <a:noAutofit/>
              </a:bodyPr>
              <a:lstStyle/>
              <a:p>
                <a:endParaRPr lang="en-US"/>
              </a:p>
            </p:txBody>
          </p:sp>
          <p:sp>
            <p:nvSpPr>
              <p:cNvPr id="13" name="Graphic 10"/>
              <p:cNvSpPr/>
              <p:nvPr/>
            </p:nvSpPr>
            <p:spPr>
              <a:xfrm>
                <a:off x="2450942" y="1017337"/>
                <a:ext cx="27305" cy="27305"/>
              </a:xfrm>
              <a:custGeom>
                <a:avLst/>
                <a:gdLst/>
                <a:ahLst/>
                <a:cxnLst/>
                <a:rect l="l" t="t" r="r" b="b"/>
                <a:pathLst>
                  <a:path w="27305" h="27305">
                    <a:moveTo>
                      <a:pt x="21038" y="0"/>
                    </a:moveTo>
                    <a:lnTo>
                      <a:pt x="6049" y="0"/>
                    </a:lnTo>
                    <a:lnTo>
                      <a:pt x="0" y="6041"/>
                    </a:lnTo>
                    <a:lnTo>
                      <a:pt x="0" y="20960"/>
                    </a:lnTo>
                    <a:lnTo>
                      <a:pt x="6049" y="27011"/>
                    </a:lnTo>
                    <a:lnTo>
                      <a:pt x="21038" y="27011"/>
                    </a:lnTo>
                    <a:lnTo>
                      <a:pt x="27088" y="20960"/>
                    </a:lnTo>
                    <a:lnTo>
                      <a:pt x="27088" y="13505"/>
                    </a:lnTo>
                    <a:lnTo>
                      <a:pt x="27088" y="6041"/>
                    </a:lnTo>
                    <a:lnTo>
                      <a:pt x="21038"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14" name="Graphic 11"/>
              <p:cNvSpPr/>
              <p:nvPr/>
            </p:nvSpPr>
            <p:spPr>
              <a:xfrm>
                <a:off x="2450942" y="1017337"/>
                <a:ext cx="27305" cy="27305"/>
              </a:xfrm>
              <a:custGeom>
                <a:avLst/>
                <a:gdLst/>
                <a:ahLst/>
                <a:cxnLst/>
                <a:rect l="l" t="t" r="r" b="b"/>
                <a:pathLst>
                  <a:path w="27305" h="27305">
                    <a:moveTo>
                      <a:pt x="27088" y="13505"/>
                    </a:moveTo>
                    <a:lnTo>
                      <a:pt x="27088" y="20960"/>
                    </a:lnTo>
                    <a:lnTo>
                      <a:pt x="21038" y="27011"/>
                    </a:lnTo>
                    <a:lnTo>
                      <a:pt x="13544" y="27011"/>
                    </a:lnTo>
                    <a:lnTo>
                      <a:pt x="6049" y="27011"/>
                    </a:lnTo>
                    <a:lnTo>
                      <a:pt x="0" y="20960"/>
                    </a:lnTo>
                    <a:lnTo>
                      <a:pt x="0" y="13505"/>
                    </a:lnTo>
                    <a:lnTo>
                      <a:pt x="0" y="6041"/>
                    </a:lnTo>
                    <a:lnTo>
                      <a:pt x="6049" y="0"/>
                    </a:lnTo>
                    <a:lnTo>
                      <a:pt x="13544" y="0"/>
                    </a:lnTo>
                    <a:lnTo>
                      <a:pt x="21038" y="0"/>
                    </a:lnTo>
                    <a:lnTo>
                      <a:pt x="27088" y="6041"/>
                    </a:lnTo>
                    <a:lnTo>
                      <a:pt x="27088" y="13505"/>
                    </a:lnTo>
                    <a:close/>
                  </a:path>
                </a:pathLst>
              </a:custGeom>
              <a:ln w="6762">
                <a:solidFill>
                  <a:srgbClr val="000000"/>
                </a:solidFill>
                <a:prstDash val="solid"/>
              </a:ln>
            </p:spPr>
            <p:txBody>
              <a:bodyPr wrap="square" lIns="0" tIns="0" rIns="0" bIns="0" rtlCol="0">
                <a:prstTxWarp prst="textNoShape">
                  <a:avLst/>
                </a:prstTxWarp>
                <a:noAutofit/>
              </a:bodyPr>
              <a:lstStyle/>
              <a:p>
                <a:endParaRPr lang="en-US"/>
              </a:p>
            </p:txBody>
          </p:sp>
          <p:sp>
            <p:nvSpPr>
              <p:cNvPr id="15" name="Graphic 12"/>
              <p:cNvSpPr/>
              <p:nvPr/>
            </p:nvSpPr>
            <p:spPr>
              <a:xfrm>
                <a:off x="155215" y="1017337"/>
                <a:ext cx="27305" cy="27305"/>
              </a:xfrm>
              <a:custGeom>
                <a:avLst/>
                <a:gdLst/>
                <a:ahLst/>
                <a:cxnLst/>
                <a:rect l="l" t="t" r="r" b="b"/>
                <a:pathLst>
                  <a:path w="27305" h="27305">
                    <a:moveTo>
                      <a:pt x="21020" y="0"/>
                    </a:moveTo>
                    <a:lnTo>
                      <a:pt x="6067" y="0"/>
                    </a:lnTo>
                    <a:lnTo>
                      <a:pt x="0" y="6041"/>
                    </a:lnTo>
                    <a:lnTo>
                      <a:pt x="0" y="20960"/>
                    </a:lnTo>
                    <a:lnTo>
                      <a:pt x="6067" y="27011"/>
                    </a:lnTo>
                    <a:lnTo>
                      <a:pt x="21020" y="27011"/>
                    </a:lnTo>
                    <a:lnTo>
                      <a:pt x="27088" y="20960"/>
                    </a:lnTo>
                    <a:lnTo>
                      <a:pt x="27088" y="13505"/>
                    </a:lnTo>
                    <a:lnTo>
                      <a:pt x="27088" y="6041"/>
                    </a:lnTo>
                    <a:lnTo>
                      <a:pt x="21020"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16" name="Graphic 13"/>
              <p:cNvSpPr/>
              <p:nvPr/>
            </p:nvSpPr>
            <p:spPr>
              <a:xfrm>
                <a:off x="155215" y="1017337"/>
                <a:ext cx="27305" cy="27305"/>
              </a:xfrm>
              <a:custGeom>
                <a:avLst/>
                <a:gdLst/>
                <a:ahLst/>
                <a:cxnLst/>
                <a:rect l="l" t="t" r="r" b="b"/>
                <a:pathLst>
                  <a:path w="27305" h="27305">
                    <a:moveTo>
                      <a:pt x="27088" y="13505"/>
                    </a:moveTo>
                    <a:lnTo>
                      <a:pt x="27088" y="20960"/>
                    </a:lnTo>
                    <a:lnTo>
                      <a:pt x="21020" y="27011"/>
                    </a:lnTo>
                    <a:lnTo>
                      <a:pt x="13544" y="27011"/>
                    </a:lnTo>
                    <a:lnTo>
                      <a:pt x="6067" y="27011"/>
                    </a:lnTo>
                    <a:lnTo>
                      <a:pt x="0" y="20960"/>
                    </a:lnTo>
                    <a:lnTo>
                      <a:pt x="0" y="13505"/>
                    </a:lnTo>
                    <a:lnTo>
                      <a:pt x="0" y="6041"/>
                    </a:lnTo>
                    <a:lnTo>
                      <a:pt x="6067" y="0"/>
                    </a:lnTo>
                    <a:lnTo>
                      <a:pt x="13544" y="0"/>
                    </a:lnTo>
                    <a:lnTo>
                      <a:pt x="21020" y="0"/>
                    </a:lnTo>
                    <a:lnTo>
                      <a:pt x="27088" y="6041"/>
                    </a:lnTo>
                    <a:lnTo>
                      <a:pt x="27088" y="13505"/>
                    </a:lnTo>
                    <a:close/>
                  </a:path>
                </a:pathLst>
              </a:custGeom>
              <a:ln w="6762">
                <a:solidFill>
                  <a:srgbClr val="000000"/>
                </a:solidFill>
                <a:prstDash val="solid"/>
              </a:ln>
            </p:spPr>
            <p:txBody>
              <a:bodyPr wrap="square" lIns="0" tIns="0" rIns="0" bIns="0" rtlCol="0">
                <a:prstTxWarp prst="textNoShape">
                  <a:avLst/>
                </a:prstTxWarp>
                <a:noAutofit/>
              </a:bodyPr>
              <a:lstStyle/>
              <a:p>
                <a:endParaRPr lang="en-US"/>
              </a:p>
            </p:txBody>
          </p:sp>
          <p:sp>
            <p:nvSpPr>
              <p:cNvPr id="17" name="Graphic 14"/>
              <p:cNvSpPr/>
              <p:nvPr/>
            </p:nvSpPr>
            <p:spPr>
              <a:xfrm>
                <a:off x="770578" y="3381"/>
                <a:ext cx="27305" cy="27305"/>
              </a:xfrm>
              <a:custGeom>
                <a:avLst/>
                <a:gdLst/>
                <a:ahLst/>
                <a:cxnLst/>
                <a:rect l="l" t="t" r="r" b="b"/>
                <a:pathLst>
                  <a:path w="27305" h="27305">
                    <a:moveTo>
                      <a:pt x="21020" y="0"/>
                    </a:moveTo>
                    <a:lnTo>
                      <a:pt x="6058" y="0"/>
                    </a:lnTo>
                    <a:lnTo>
                      <a:pt x="0" y="6032"/>
                    </a:lnTo>
                    <a:lnTo>
                      <a:pt x="0" y="20978"/>
                    </a:lnTo>
                    <a:lnTo>
                      <a:pt x="6058" y="27011"/>
                    </a:lnTo>
                    <a:lnTo>
                      <a:pt x="21020" y="27011"/>
                    </a:lnTo>
                    <a:lnTo>
                      <a:pt x="27088" y="20978"/>
                    </a:lnTo>
                    <a:lnTo>
                      <a:pt x="27088" y="13505"/>
                    </a:lnTo>
                    <a:lnTo>
                      <a:pt x="27088" y="6032"/>
                    </a:lnTo>
                    <a:lnTo>
                      <a:pt x="21020"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18" name="Graphic 15"/>
              <p:cNvSpPr/>
              <p:nvPr/>
            </p:nvSpPr>
            <p:spPr>
              <a:xfrm>
                <a:off x="770578" y="3381"/>
                <a:ext cx="27305" cy="27305"/>
              </a:xfrm>
              <a:custGeom>
                <a:avLst/>
                <a:gdLst/>
                <a:ahLst/>
                <a:cxnLst/>
                <a:rect l="l" t="t" r="r" b="b"/>
                <a:pathLst>
                  <a:path w="27305" h="27305">
                    <a:moveTo>
                      <a:pt x="27088" y="13505"/>
                    </a:moveTo>
                    <a:lnTo>
                      <a:pt x="27088" y="20978"/>
                    </a:lnTo>
                    <a:lnTo>
                      <a:pt x="21020" y="27011"/>
                    </a:lnTo>
                    <a:lnTo>
                      <a:pt x="13544" y="27011"/>
                    </a:lnTo>
                    <a:lnTo>
                      <a:pt x="6058" y="27011"/>
                    </a:lnTo>
                    <a:lnTo>
                      <a:pt x="0" y="20978"/>
                    </a:lnTo>
                    <a:lnTo>
                      <a:pt x="0" y="13505"/>
                    </a:lnTo>
                    <a:lnTo>
                      <a:pt x="0" y="6032"/>
                    </a:lnTo>
                    <a:lnTo>
                      <a:pt x="6058" y="0"/>
                    </a:lnTo>
                    <a:lnTo>
                      <a:pt x="13544" y="0"/>
                    </a:lnTo>
                    <a:lnTo>
                      <a:pt x="21020" y="0"/>
                    </a:lnTo>
                    <a:lnTo>
                      <a:pt x="27088" y="6032"/>
                    </a:lnTo>
                    <a:lnTo>
                      <a:pt x="27088" y="13505"/>
                    </a:lnTo>
                    <a:close/>
                  </a:path>
                </a:pathLst>
              </a:custGeom>
              <a:ln w="6762">
                <a:solidFill>
                  <a:srgbClr val="000000"/>
                </a:solidFill>
                <a:prstDash val="solid"/>
              </a:ln>
            </p:spPr>
            <p:txBody>
              <a:bodyPr wrap="square" lIns="0" tIns="0" rIns="0" bIns="0" rtlCol="0">
                <a:prstTxWarp prst="textNoShape">
                  <a:avLst/>
                </a:prstTxWarp>
                <a:noAutofit/>
              </a:bodyPr>
              <a:lstStyle/>
              <a:p>
                <a:endParaRPr lang="en-US"/>
              </a:p>
            </p:txBody>
          </p:sp>
        </p:grpSp>
        <p:sp>
          <p:nvSpPr>
            <p:cNvPr id="8" name="Rectangle 7"/>
            <p:cNvSpPr/>
            <p:nvPr/>
          </p:nvSpPr>
          <p:spPr>
            <a:xfrm>
              <a:off x="2379995" y="994518"/>
              <a:ext cx="715630" cy="41518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a:t>
              </a:r>
              <a:endParaRPr lang="en-US" sz="1100">
                <a:effectLst/>
                <a:ea typeface="Calibri" panose="020F0502020204030204" pitchFamily="34" charset="0"/>
                <a:cs typeface="Times New Roman" panose="02020603050405020304" pitchFamily="18" charset="0"/>
              </a:endParaRPr>
            </a:p>
          </p:txBody>
        </p:sp>
        <p:sp>
          <p:nvSpPr>
            <p:cNvPr id="9" name="Rectangle 8"/>
            <p:cNvSpPr/>
            <p:nvPr/>
          </p:nvSpPr>
          <p:spPr>
            <a:xfrm>
              <a:off x="417845" y="-392214"/>
              <a:ext cx="715630" cy="41518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a:t>
              </a:r>
              <a:endParaRPr lang="en-US" sz="1100">
                <a:effectLst/>
                <a:ea typeface="Calibri" panose="020F0502020204030204" pitchFamily="34" charset="0"/>
                <a:cs typeface="Times New Roman" panose="02020603050405020304" pitchFamily="18" charset="0"/>
              </a:endParaRPr>
            </a:p>
          </p:txBody>
        </p:sp>
        <p:sp>
          <p:nvSpPr>
            <p:cNvPr id="10" name="Rectangle 9"/>
            <p:cNvSpPr/>
            <p:nvPr/>
          </p:nvSpPr>
          <p:spPr>
            <a:xfrm>
              <a:off x="-335885" y="886537"/>
              <a:ext cx="715630" cy="41518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B</a:t>
              </a:r>
              <a:endParaRPr lang="en-US" sz="110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4633015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Rounded Corners 6">
                <a:extLst>
                  <a:ext uri="{FF2B5EF4-FFF2-40B4-BE49-F238E27FC236}">
                    <a16:creationId xmlns:a16="http://schemas.microsoft.com/office/drawing/2014/main" xmlns="" id="{34312E1E-B7AE-5393-98E8-DF3F34AAD3EB}"/>
                  </a:ext>
                </a:extLst>
              </p:cNvPr>
              <p:cNvSpPr/>
              <p:nvPr/>
            </p:nvSpPr>
            <p:spPr>
              <a:xfrm>
                <a:off x="564457" y="138545"/>
                <a:ext cx="11150435" cy="155171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2800" b="1" dirty="0">
                    <a:latin typeface="Times New Roman" panose="02020603050405020304" pitchFamily="18" charset="0"/>
                    <a:ea typeface="Tahoma" panose="020B0604030504040204" pitchFamily="34" charset="0"/>
                    <a:cs typeface="Times New Roman" panose="02020603050405020304" pitchFamily="18" charset="0"/>
                  </a:rPr>
                  <a:t>Bài tập 12/75/sgk. </a:t>
                </a:r>
              </a:p>
              <a:p>
                <a:pPr algn="just">
                  <a:lnSpc>
                    <a:spcPct val="150000"/>
                  </a:lnSpc>
                </a:pPr>
                <a:r>
                  <a:rPr lang="en-US" sz="2800" spc="10" dirty="0">
                    <a:latin typeface="Times New Roman"/>
                    <a:cs typeface="Times New Roman"/>
                  </a:rPr>
                  <a:t>Cho</a:t>
                </a:r>
                <a:r>
                  <a:rPr lang="en-US" sz="2800" spc="-10" dirty="0">
                    <a:latin typeface="Times New Roman"/>
                    <a:cs typeface="Times New Roman"/>
                  </a:rPr>
                  <a:t> </a:t>
                </a:r>
                <a:r>
                  <a:rPr lang="en-US" sz="2800" spc="10" dirty="0">
                    <a:latin typeface="Times New Roman"/>
                    <a:cs typeface="Times New Roman"/>
                  </a:rPr>
                  <a:t>góc</a:t>
                </a:r>
                <a:r>
                  <a:rPr lang="en-US" sz="2800" spc="5" dirty="0">
                    <a:latin typeface="Times New Roman"/>
                    <a:cs typeface="Times New Roman"/>
                  </a:rPr>
                  <a:t> </a:t>
                </a:r>
                <a:r>
                  <a:rPr lang="en-US" sz="2800" spc="10" dirty="0">
                    <a:latin typeface="Times New Roman"/>
                    <a:cs typeface="Times New Roman"/>
                  </a:rPr>
                  <a:t>nhọn</a:t>
                </a:r>
                <a:r>
                  <a:rPr lang="en-US" sz="2800" spc="90" dirty="0">
                    <a:latin typeface="Times New Roman"/>
                    <a:cs typeface="Times New Roman"/>
                  </a:rPr>
                  <a:t> </a:t>
                </a:r>
                <a:r>
                  <a:rPr lang="el-GR" sz="2800" i="1" spc="10" dirty="0">
                    <a:latin typeface="Tuffy"/>
                    <a:cs typeface="Tuffy"/>
                  </a:rPr>
                  <a:t>α</a:t>
                </a:r>
                <a:r>
                  <a:rPr lang="el-GR" sz="2800" i="1" spc="280" dirty="0">
                    <a:latin typeface="Tuffy"/>
                    <a:cs typeface="Tuffy"/>
                  </a:rPr>
                  <a:t> </a:t>
                </a:r>
                <a:r>
                  <a:rPr lang="en-US" sz="2800" spc="10" dirty="0">
                    <a:latin typeface="Times New Roman"/>
                    <a:cs typeface="Times New Roman"/>
                  </a:rPr>
                  <a:t>biết</a:t>
                </a:r>
                <a:r>
                  <a:rPr lang="en-US" sz="2800" spc="145" dirty="0">
                    <a:latin typeface="Times New Roman"/>
                    <a:cs typeface="Times New Roman"/>
                  </a:rPr>
                  <a:t> </a:t>
                </a:r>
                <a14:m>
                  <m:oMath xmlns:m="http://schemas.openxmlformats.org/officeDocument/2006/math">
                    <m:r>
                      <m:rPr>
                        <m:nor/>
                      </m:rP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sin</m:t>
                    </m:r>
                    <m:r>
                      <m:rPr>
                        <m:nor/>
                      </m:rPr>
                      <a:rPr lang="el-GR" sz="2400" i="1" spc="10" dirty="0">
                        <a:latin typeface="Tuffy"/>
                        <a:cs typeface="Tuffy"/>
                      </a:rPr>
                      <m:t>α</m:t>
                    </m:r>
                    <m:r>
                      <m:rPr>
                        <m:nor/>
                      </m:rPr>
                      <a:rPr lang="en-US" sz="2400" i="1" spc="10" dirty="0">
                        <a:latin typeface="Tuffy"/>
                        <a:cs typeface="Tuffy"/>
                      </a:rPr>
                      <m:t> = 0,</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8 </m:t>
                    </m:r>
                  </m:oMath>
                </a14:m>
                <a:r>
                  <a:rPr lang="el-GR" sz="2800" spc="10" dirty="0">
                    <a:latin typeface="Times New Roman"/>
                    <a:cs typeface="Times New Roman"/>
                  </a:rPr>
                  <a:t>.</a:t>
                </a:r>
                <a:r>
                  <a:rPr lang="el-GR" sz="2800" spc="5" dirty="0">
                    <a:latin typeface="Times New Roman"/>
                    <a:cs typeface="Times New Roman"/>
                  </a:rPr>
                  <a:t> </a:t>
                </a:r>
                <a:r>
                  <a:rPr lang="en-US" sz="2800" spc="10" dirty="0">
                    <a:latin typeface="Times New Roman"/>
                    <a:cs typeface="Times New Roman"/>
                  </a:rPr>
                  <a:t>Tính</a:t>
                </a:r>
                <a:r>
                  <a:rPr lang="en-US" sz="2800" spc="165" dirty="0">
                    <a:latin typeface="Times New Roman"/>
                    <a:cs typeface="Times New Roman"/>
                  </a:rPr>
                  <a:t> </a:t>
                </a:r>
                <a14:m>
                  <m:oMath xmlns:m="http://schemas.openxmlformats.org/officeDocument/2006/math">
                    <m:r>
                      <m:rPr>
                        <m:nor/>
                      </m:rP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cos</m:t>
                    </m:r>
                    <m:r>
                      <m:rPr>
                        <m:nor/>
                      </m:rPr>
                      <a:rPr lang="el-GR" sz="2400" i="1" spc="10" dirty="0">
                        <a:latin typeface="Tuffy"/>
                        <a:cs typeface="Tuffy"/>
                      </a:rPr>
                      <m:t>α</m:t>
                    </m:r>
                    <m:r>
                      <m:rPr>
                        <m:nor/>
                      </m:rPr>
                      <a:rPr lang="en-US" sz="2400" i="1" spc="10" dirty="0">
                        <a:latin typeface="Tuffy"/>
                        <a:cs typeface="Tuffy"/>
                      </a:rPr>
                      <m:t>, </m:t>
                    </m:r>
                    <m:r>
                      <m:rPr>
                        <m:nor/>
                      </m:rPr>
                      <a:rPr lang="en-US" sz="2400" i="1" spc="10" dirty="0">
                        <a:latin typeface="Tuffy"/>
                        <a:cs typeface="Tuffy"/>
                      </a:rPr>
                      <m:t>tan</m:t>
                    </m:r>
                    <m:r>
                      <m:rPr>
                        <m:nor/>
                      </m:rPr>
                      <a:rPr lang="el-GR" sz="2400" i="1" spc="10" dirty="0">
                        <a:latin typeface="Tuffy"/>
                        <a:cs typeface="Tuffy"/>
                      </a:rPr>
                      <m:t>α</m:t>
                    </m:r>
                    <m:r>
                      <m:rPr>
                        <m:nor/>
                      </m:rPr>
                      <a:rPr lang="en-US" sz="2400" i="1" spc="10" dirty="0">
                        <a:latin typeface="Tuffy"/>
                        <a:cs typeface="Tuffy"/>
                      </a:rPr>
                      <m:t>, </m:t>
                    </m:r>
                    <m:r>
                      <m:rPr>
                        <m:nor/>
                      </m:rPr>
                      <a:rPr lang="en-US" sz="2400" i="1" spc="10" dirty="0">
                        <a:latin typeface="Tuffy"/>
                        <a:cs typeface="Tuffy"/>
                      </a:rPr>
                      <m:t>cot</m:t>
                    </m:r>
                    <m:r>
                      <m:rPr>
                        <m:nor/>
                      </m:rPr>
                      <a:rPr lang="el-GR" sz="2400" i="1" spc="10" dirty="0">
                        <a:latin typeface="Tuffy"/>
                        <a:cs typeface="Tuffy"/>
                      </a:rPr>
                      <m:t>α</m:t>
                    </m:r>
                  </m:oMath>
                </a14:m>
                <a:r>
                  <a:rPr lang="el-GR" sz="2400" i="1" spc="-45" dirty="0">
                    <a:latin typeface="Tuffy"/>
                    <a:cs typeface="Tuffy"/>
                  </a:rPr>
                  <a:t> </a:t>
                </a:r>
                <a:r>
                  <a:rPr lang="el-GR" sz="2800" spc="-50" dirty="0">
                    <a:latin typeface="Times New Roman"/>
                    <a:cs typeface="Times New Roman"/>
                  </a:rPr>
                  <a:t>.</a:t>
                </a:r>
                <a:r>
                  <a:rPr lang="vi-VN" sz="2800" spc="-50" dirty="0">
                    <a:latin typeface="Times New Roman"/>
                    <a:cs typeface="Times New Roman"/>
                  </a:rPr>
                  <a:t>.</a:t>
                </a:r>
                <a:endParaRPr lang="vi-VN" sz="2800" dirty="0">
                  <a:latin typeface="Times New Roman"/>
                  <a:cs typeface="Times New Roman"/>
                </a:endParaRPr>
              </a:p>
            </p:txBody>
          </p:sp>
        </mc:Choice>
        <mc:Fallback xmlns="">
          <p:sp>
            <p:nvSpPr>
              <p:cNvPr id="3" name="Rectangle: Rounded Corners 6">
                <a:extLst>
                  <a:ext uri="{FF2B5EF4-FFF2-40B4-BE49-F238E27FC236}">
                    <a16:creationId xmlns:a16="http://schemas.microsoft.com/office/drawing/2014/main" id="{34312E1E-B7AE-5393-98E8-DF3F34AAD3EB}"/>
                  </a:ext>
                </a:extLst>
              </p:cNvPr>
              <p:cNvSpPr>
                <a:spLocks noRot="1" noChangeAspect="1" noMove="1" noResize="1" noEditPoints="1" noAdjustHandles="1" noChangeArrowheads="1" noChangeShapeType="1" noTextEdit="1"/>
              </p:cNvSpPr>
              <p:nvPr/>
            </p:nvSpPr>
            <p:spPr>
              <a:xfrm>
                <a:off x="564457" y="138545"/>
                <a:ext cx="11150435" cy="1551710"/>
              </a:xfrm>
              <a:prstGeom prst="roundRect">
                <a:avLst/>
              </a:prstGeom>
              <a:blipFill>
                <a:blip r:embed="rId2"/>
                <a:stretch>
                  <a:fillRect l="-382"/>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6">
                <a:extLst>
                  <a:ext uri="{FF2B5EF4-FFF2-40B4-BE49-F238E27FC236}">
                    <a16:creationId xmlns:a16="http://schemas.microsoft.com/office/drawing/2014/main" xmlns="" id="{34312E1E-B7AE-5393-98E8-DF3F34AAD3EB}"/>
                  </a:ext>
                </a:extLst>
              </p:cNvPr>
              <p:cNvSpPr/>
              <p:nvPr/>
            </p:nvSpPr>
            <p:spPr>
              <a:xfrm>
                <a:off x="564457" y="2258290"/>
                <a:ext cx="11150435" cy="459971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2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Giải: </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T</a:t>
                </a:r>
                <a14:m>
                  <m:oMath xmlns:m="http://schemas.openxmlformats.org/officeDocument/2006/math">
                    <m:r>
                      <m:rPr>
                        <m:sty m:val="p"/>
                      </m:rP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a</m:t>
                    </m:r>
                    <m: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m:rPr>
                        <m:sty m:val="p"/>
                      </m:rP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c</m:t>
                    </m:r>
                    <m: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ó </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𝑐𝑜𝑠</m:t>
                    </m:r>
                    <m:r>
                      <m:rPr>
                        <m:nor/>
                      </m:rPr>
                      <a:rPr lang="el-GR" sz="2800" i="1" spc="10" dirty="0">
                        <a:latin typeface="Tuffy"/>
                        <a:cs typeface="Tuffy"/>
                      </a:rPr>
                      <m:t>α</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ad>
                      <m:radPr>
                        <m:degHide m:val="on"/>
                        <m:ctrlPr>
                          <a:rPr lang="en-US" sz="2800" i="1" smtClean="0">
                            <a:solidFill>
                              <a:schemeClr val="tx1"/>
                            </a:solidFill>
                            <a:latin typeface="Cambria Math"/>
                            <a:ea typeface="Tahoma" panose="020B0604030504040204" pitchFamily="34" charset="0"/>
                            <a:cs typeface="Times New Roman" panose="02020603050405020304" pitchFamily="18" charset="0"/>
                          </a:rPr>
                        </m:ctrlPr>
                      </m:radPr>
                      <m:deg/>
                      <m:e>
                        <m:sSup>
                          <m:sSupPr>
                            <m:ctrlPr>
                              <a:rPr lang="en-US" sz="2800" i="1" smtClean="0">
                                <a:solidFill>
                                  <a:schemeClr val="tx1"/>
                                </a:solidFill>
                                <a:latin typeface="Cambria Math"/>
                                <a:ea typeface="Tahoma" panose="020B0604030504040204" pitchFamily="34" charset="0"/>
                                <a:cs typeface="Times New Roman" panose="02020603050405020304" pitchFamily="18" charset="0"/>
                              </a:rPr>
                            </m:ctrlPr>
                          </m:sSupPr>
                          <m:e>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1−</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𝑠𝑖𝑛</m:t>
                            </m:r>
                            <m:r>
                              <m:rPr>
                                <m:nor/>
                              </m:rPr>
                              <a:rPr lang="el-GR" sz="2800" i="1" spc="10" dirty="0">
                                <a:latin typeface="Tuffy"/>
                                <a:cs typeface="Tuffy"/>
                              </a:rPr>
                              <m:t>α</m:t>
                            </m:r>
                          </m:e>
                          <m:sup>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2</m:t>
                            </m:r>
                          </m:sup>
                        </m:sSup>
                      </m:e>
                    </m:rad>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oMath>
                </a14:m>
                <a:r>
                  <a:rPr lang="en-US" sz="2800" dirty="0">
                    <a:solidFill>
                      <a:schemeClr val="tx1"/>
                    </a:solidFill>
                    <a:ea typeface="Tahoma" panose="020B0604030504040204" pitchFamily="34" charset="0"/>
                    <a:cs typeface="Times New Roman" panose="02020603050405020304" pitchFamily="18" charset="0"/>
                  </a:rPr>
                  <a:t> </a:t>
                </a:r>
                <a14:m>
                  <m:oMath xmlns:m="http://schemas.openxmlformats.org/officeDocument/2006/math">
                    <m:rad>
                      <m:radPr>
                        <m:degHide m:val="on"/>
                        <m:ctrlPr>
                          <a:rPr lang="en-US" sz="2800" i="1">
                            <a:solidFill>
                              <a:schemeClr val="tx1"/>
                            </a:solidFill>
                            <a:latin typeface="Cambria Math"/>
                            <a:ea typeface="Tahoma" panose="020B0604030504040204" pitchFamily="34" charset="0"/>
                            <a:cs typeface="Times New Roman" panose="02020603050405020304" pitchFamily="18" charset="0"/>
                          </a:rPr>
                        </m:ctrlPr>
                      </m:radPr>
                      <m:deg/>
                      <m:e>
                        <m:r>
                          <a:rPr lang="en-US" sz="280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1</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sSup>
                          <m:sSupPr>
                            <m:ctrlPr>
                              <a:rPr lang="en-US" sz="2800" i="1" smtClean="0">
                                <a:solidFill>
                                  <a:schemeClr val="tx1"/>
                                </a:solidFill>
                                <a:latin typeface="Cambria Math"/>
                                <a:ea typeface="Tahoma" panose="020B0604030504040204" pitchFamily="34" charset="0"/>
                                <a:cs typeface="Times New Roman" panose="02020603050405020304" pitchFamily="18" charset="0"/>
                              </a:rPr>
                            </m:ctrlPr>
                          </m:sSupPr>
                          <m:e>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0,8</m:t>
                            </m:r>
                          </m:e>
                          <m:sup>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2</m:t>
                            </m:r>
                          </m:sup>
                        </m:sSup>
                      </m:e>
                    </m:rad>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=0,6.</m:t>
                    </m:r>
                  </m:oMath>
                </a14:m>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p>
              <a:p>
                <a:pPr algn="just">
                  <a:lnSpc>
                    <a:spcPct val="150000"/>
                  </a:lnSpc>
                </a:pP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Khi đó:</a:t>
                </a:r>
                <a14:m>
                  <m:oMath xmlns:m="http://schemas.openxmlformats.org/officeDocument/2006/math">
                    <m: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𝑡𝑎𝑛</m:t>
                    </m:r>
                    <m:r>
                      <m:rPr>
                        <m:nor/>
                      </m:rPr>
                      <a:rPr lang="el-GR" sz="2800" i="1" spc="10" dirty="0">
                        <a:latin typeface="Tuffy"/>
                        <a:cs typeface="Tuffy"/>
                      </a:rPr>
                      <m:t>α</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m:rPr>
                            <m:nor/>
                          </m:rP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sin</m:t>
                        </m:r>
                        <m:r>
                          <m:rPr>
                            <m:nor/>
                          </m:rPr>
                          <a:rPr lang="el-GR" sz="2800" i="1" spc="10" dirty="0">
                            <a:latin typeface="Tuffy"/>
                            <a:cs typeface="Tuffy"/>
                          </a:rPr>
                          <m:t>α</m:t>
                        </m:r>
                      </m:num>
                      <m:den>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𝑐𝑜𝑠</m:t>
                        </m:r>
                        <m:r>
                          <m:rPr>
                            <m:nor/>
                          </m:rPr>
                          <a:rPr lang="el-GR" sz="2800" i="1" spc="10" dirty="0">
                            <a:latin typeface="Tuffy"/>
                            <a:cs typeface="Tuffy"/>
                          </a:rPr>
                          <m:t>α</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0,8</m:t>
                        </m:r>
                      </m:num>
                      <m:den>
                        <m:r>
                          <a:rPr lang="en-US" altLang="en-US" sz="2800" b="0" i="1" dirty="0" smtClean="0">
                            <a:ln w="0"/>
                            <a:latin typeface="Cambria Math" panose="02040503050406030204" pitchFamily="18" charset="0"/>
                            <a:cs typeface="Times New Roman" panose="02020603050405020304" pitchFamily="18" charset="0"/>
                          </a:rPr>
                          <m:t>0,6</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4</m:t>
                        </m:r>
                      </m:num>
                      <m:den>
                        <m:r>
                          <a:rPr lang="en-US" altLang="en-US" sz="2800" b="0" i="1" dirty="0" smtClean="0">
                            <a:ln w="0"/>
                            <a:latin typeface="Cambria Math" panose="02040503050406030204" pitchFamily="18" charset="0"/>
                            <a:cs typeface="Times New Roman" panose="02020603050405020304" pitchFamily="18" charset="0"/>
                          </a:rPr>
                          <m:t>3</m:t>
                        </m:r>
                      </m:den>
                    </m:f>
                  </m:oMath>
                </a14:m>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14:m>
                  <m:oMath xmlns:m="http://schemas.openxmlformats.org/officeDocument/2006/math">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𝑐𝑜𝑡</m:t>
                    </m:r>
                    <m:r>
                      <m:rPr>
                        <m:nor/>
                      </m:rPr>
                      <a:rPr lang="el-GR" sz="2800" i="1" spc="10" dirty="0">
                        <a:latin typeface="Tuffy"/>
                        <a:cs typeface="Tuffy"/>
                      </a:rPr>
                      <m:t>α</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𝑐𝑜𝑠</m:t>
                        </m:r>
                        <m:r>
                          <m:rPr>
                            <m:nor/>
                          </m:rPr>
                          <a:rPr lang="el-GR" sz="2800" i="1" spc="10" dirty="0">
                            <a:latin typeface="Tuffy"/>
                            <a:cs typeface="Tuffy"/>
                          </a:rPr>
                          <m:t>α</m:t>
                        </m:r>
                      </m:num>
                      <m:den>
                        <m:r>
                          <m:rPr>
                            <m:nor/>
                          </m:rP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sin</m:t>
                        </m:r>
                        <m:r>
                          <m:rPr>
                            <m:nor/>
                          </m:rPr>
                          <a:rPr lang="el-GR" sz="2800" i="1" spc="10" dirty="0">
                            <a:latin typeface="Tuffy"/>
                            <a:cs typeface="Tuffy"/>
                          </a:rPr>
                          <m:t>α</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0,6</m:t>
                        </m:r>
                      </m:num>
                      <m:den>
                        <m:r>
                          <a:rPr lang="en-US" altLang="en-US" sz="2800" b="0" i="1" dirty="0" smtClean="0">
                            <a:ln w="0"/>
                            <a:latin typeface="Cambria Math" panose="02040503050406030204" pitchFamily="18" charset="0"/>
                            <a:cs typeface="Times New Roman" panose="02020603050405020304" pitchFamily="18" charset="0"/>
                          </a:rPr>
                          <m:t>0,8</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3</m:t>
                        </m:r>
                      </m:num>
                      <m:den>
                        <m:r>
                          <a:rPr lang="en-US" altLang="en-US" sz="2800" b="0" i="1" dirty="0" smtClean="0">
                            <a:ln w="0"/>
                            <a:latin typeface="Cambria Math" panose="02040503050406030204" pitchFamily="18" charset="0"/>
                            <a:cs typeface="Times New Roman" panose="02020603050405020304" pitchFamily="18" charset="0"/>
                          </a:rPr>
                          <m:t>4</m:t>
                        </m:r>
                      </m:den>
                    </m:f>
                  </m:oMath>
                </a14:m>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endPar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6" name="Rectangle: Rounded Corners 6">
                <a:extLst>
                  <a:ext uri="{FF2B5EF4-FFF2-40B4-BE49-F238E27FC236}">
                    <a16:creationId xmlns:a16="http://schemas.microsoft.com/office/drawing/2014/main" id="{34312E1E-B7AE-5393-98E8-DF3F34AAD3EB}"/>
                  </a:ext>
                </a:extLst>
              </p:cNvPr>
              <p:cNvSpPr>
                <a:spLocks noRot="1" noChangeAspect="1" noMove="1" noResize="1" noEditPoints="1" noAdjustHandles="1" noChangeArrowheads="1" noChangeShapeType="1" noTextEdit="1"/>
              </p:cNvSpPr>
              <p:nvPr/>
            </p:nvSpPr>
            <p:spPr>
              <a:xfrm>
                <a:off x="564457" y="2258290"/>
                <a:ext cx="11150435" cy="4599710"/>
              </a:xfrm>
              <a:prstGeom prst="roundRect">
                <a:avLst/>
              </a:prstGeom>
              <a:blipFill>
                <a:blip r:embed="rId3"/>
                <a:stretch>
                  <a:fillRect/>
                </a:stretch>
              </a:blipFill>
              <a:ln/>
            </p:spPr>
            <p:txBody>
              <a:bodyPr/>
              <a:lstStyle/>
              <a:p>
                <a:r>
                  <a:rPr lang="en-US">
                    <a:noFill/>
                  </a:rPr>
                  <a:t> </a:t>
                </a:r>
              </a:p>
            </p:txBody>
          </p:sp>
        </mc:Fallback>
      </mc:AlternateContent>
    </p:spTree>
    <p:extLst>
      <p:ext uri="{BB962C8B-B14F-4D97-AF65-F5344CB8AC3E}">
        <p14:creationId xmlns:p14="http://schemas.microsoft.com/office/powerpoint/2010/main" val="24108017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64457" y="138545"/>
            <a:ext cx="11150435" cy="2050472"/>
            <a:chOff x="564457" y="138545"/>
            <a:chExt cx="11150435" cy="2050472"/>
          </a:xfrm>
        </p:grpSpPr>
        <mc:AlternateContent xmlns:mc="http://schemas.openxmlformats.org/markup-compatibility/2006" xmlns:a14="http://schemas.microsoft.com/office/drawing/2010/main">
          <mc:Choice Requires="a14">
            <p:sp>
              <p:nvSpPr>
                <p:cNvPr id="3" name="Rectangle: Rounded Corners 6">
                  <a:extLst>
                    <a:ext uri="{FF2B5EF4-FFF2-40B4-BE49-F238E27FC236}">
                      <a16:creationId xmlns:a16="http://schemas.microsoft.com/office/drawing/2014/main" xmlns="" id="{34312E1E-B7AE-5393-98E8-DF3F34AAD3EB}"/>
                    </a:ext>
                  </a:extLst>
                </p:cNvPr>
                <p:cNvSpPr/>
                <p:nvPr/>
              </p:nvSpPr>
              <p:spPr>
                <a:xfrm>
                  <a:off x="564457" y="138545"/>
                  <a:ext cx="11150435" cy="205047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2800" b="1" dirty="0">
                      <a:latin typeface="Times New Roman" panose="02020603050405020304" pitchFamily="18" charset="0"/>
                      <a:ea typeface="Tahoma" panose="020B0604030504040204" pitchFamily="34" charset="0"/>
                      <a:cs typeface="Times New Roman" panose="02020603050405020304" pitchFamily="18" charset="0"/>
                    </a:rPr>
                    <a:t>Bài tập 14/75/sgk. </a:t>
                  </a:r>
                </a:p>
                <a:p>
                  <a:pPr algn="just">
                    <a:lnSpc>
                      <a:spcPct val="150000"/>
                    </a:lnSpc>
                  </a:pPr>
                  <a:r>
                    <a:rPr lang="vi-VN" sz="2800" dirty="0">
                      <a:latin typeface="Times New Roman"/>
                      <a:cs typeface="Times New Roman"/>
                    </a:rPr>
                    <a:t>Cho</a:t>
                  </a:r>
                  <a:r>
                    <a:rPr lang="vi-VN" sz="2800" spc="-10" dirty="0">
                      <a:latin typeface="Times New Roman"/>
                      <a:cs typeface="Times New Roman"/>
                    </a:rPr>
                    <a:t> </a:t>
                  </a:r>
                  <a:r>
                    <a:rPr lang="vi-VN" sz="2800" dirty="0">
                      <a:latin typeface="Times New Roman"/>
                      <a:cs typeface="Times New Roman"/>
                    </a:rPr>
                    <a:t>tam</a:t>
                  </a:r>
                  <a:r>
                    <a:rPr lang="vi-VN" sz="2800" spc="-10" dirty="0">
                      <a:latin typeface="Times New Roman"/>
                      <a:cs typeface="Times New Roman"/>
                    </a:rPr>
                    <a:t> </a:t>
                  </a:r>
                  <a:r>
                    <a:rPr lang="vi-VN" sz="2800" dirty="0">
                      <a:latin typeface="Times New Roman"/>
                      <a:cs typeface="Times New Roman"/>
                    </a:rPr>
                    <a:t>giác</a:t>
                  </a:r>
                  <a:r>
                    <a:rPr lang="vi-VN" sz="2800" spc="185" dirty="0">
                      <a:latin typeface="Times New Roman"/>
                      <a:cs typeface="Times New Roman"/>
                    </a:rPr>
                    <a:t> </a:t>
                  </a:r>
                  <a14:m>
                    <m:oMath xmlns:m="http://schemas.openxmlformats.org/officeDocument/2006/math">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𝑂𝑃𝑄</m:t>
                      </m:r>
                    </m:oMath>
                  </a14:m>
                  <a:r>
                    <a:rPr lang="vi-VN" sz="2800" spc="175" dirty="0">
                      <a:latin typeface="Times New Roman"/>
                      <a:cs typeface="Times New Roman"/>
                    </a:rPr>
                    <a:t> </a:t>
                  </a:r>
                  <a:r>
                    <a:rPr lang="vi-VN" sz="2800" dirty="0">
                      <a:latin typeface="Times New Roman"/>
                      <a:cs typeface="Times New Roman"/>
                    </a:rPr>
                    <a:t>vuông</a:t>
                  </a:r>
                  <a:r>
                    <a:rPr lang="vi-VN" sz="2800" spc="10" dirty="0">
                      <a:latin typeface="Times New Roman"/>
                      <a:cs typeface="Times New Roman"/>
                    </a:rPr>
                    <a:t> </a:t>
                  </a:r>
                  <a:r>
                    <a:rPr lang="vi-VN" sz="2800" dirty="0">
                      <a:latin typeface="Times New Roman"/>
                      <a:cs typeface="Times New Roman"/>
                    </a:rPr>
                    <a:t>tại</a:t>
                  </a:r>
                  <a:r>
                    <a:rPr lang="vi-VN" sz="2800" spc="175" dirty="0">
                      <a:latin typeface="Times New Roman"/>
                      <a:cs typeface="Times New Roman"/>
                    </a:rPr>
                    <a:t> </a:t>
                  </a:r>
                  <a14:m>
                    <m:oMath xmlns:m="http://schemas.openxmlformats.org/officeDocument/2006/math">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𝑂</m:t>
                      </m:r>
                    </m:oMath>
                  </a14:m>
                  <a:r>
                    <a:rPr lang="vi-VN" sz="3600" spc="494" baseline="2415" dirty="0">
                      <a:latin typeface="Times New Roman"/>
                      <a:cs typeface="Times New Roman"/>
                    </a:rPr>
                    <a:t> </a:t>
                  </a:r>
                  <a:r>
                    <a:rPr lang="vi-VN" sz="2800" dirty="0">
                      <a:latin typeface="Times New Roman"/>
                      <a:cs typeface="Times New Roman"/>
                    </a:rPr>
                    <a:t>có</a:t>
                  </a:r>
                  <a:r>
                    <a:rPr lang="en-US" sz="2800" dirty="0">
                      <a:latin typeface="Times New Roman"/>
                      <a:cs typeface="Times New Roman"/>
                    </a:rPr>
                    <a:t>           và</a:t>
                  </a:r>
                  <a:r>
                    <a:rPr lang="vi-VN" sz="2800" spc="185" dirty="0">
                      <a:latin typeface="Times New Roman"/>
                      <a:cs typeface="Times New Roman"/>
                    </a:rPr>
                    <a:t> </a:t>
                  </a:r>
                  <a14:m>
                    <m:oMath xmlns:m="http://schemas.openxmlformats.org/officeDocument/2006/math">
                      <m:r>
                        <a:rPr lang="en-US" sz="24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𝑃𝑄</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=1</m:t>
                      </m:r>
                      <m:r>
                        <a:rPr lang="en-US" sz="24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0</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𝑐𝑚</m:t>
                      </m:r>
                    </m:oMath>
                  </a14:m>
                  <a:r>
                    <a:rPr lang="vi-VN" sz="2800" dirty="0">
                      <a:latin typeface="Times New Roman"/>
                      <a:cs typeface="Times New Roman"/>
                    </a:rPr>
                    <a:t>. </a:t>
                  </a:r>
                  <a:r>
                    <a:rPr lang="en-US" sz="2800" dirty="0">
                      <a:latin typeface="Times New Roman"/>
                      <a:cs typeface="Times New Roman"/>
                    </a:rPr>
                    <a:t>Giải tam giác vuông </a:t>
                  </a:r>
                  <a:r>
                    <a:rPr lang="en-US" sz="2800" dirty="0">
                      <a:solidFill>
                        <a:schemeClr val="tx1"/>
                      </a:solidFill>
                      <a:ea typeface="Tahoma" panose="020B0604030504040204" pitchFamily="34" charset="0"/>
                      <a:cs typeface="Times New Roman" panose="02020603050405020304" pitchFamily="18" charset="0"/>
                    </a:rPr>
                    <a:t> </a:t>
                  </a:r>
                  <a14:m>
                    <m:oMath xmlns:m="http://schemas.openxmlformats.org/officeDocument/2006/math">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𝑂𝑃𝑄</m:t>
                      </m:r>
                    </m:oMath>
                  </a14:m>
                  <a:r>
                    <a:rPr lang="vi-VN" sz="2800" spc="-50" dirty="0">
                      <a:latin typeface="Times New Roman"/>
                      <a:cs typeface="Times New Roman"/>
                    </a:rPr>
                    <a:t>.</a:t>
                  </a:r>
                  <a:endParaRPr lang="vi-VN" sz="2800" dirty="0">
                    <a:latin typeface="Times New Roman"/>
                    <a:cs typeface="Times New Roman"/>
                  </a:endParaRPr>
                </a:p>
              </p:txBody>
            </p:sp>
          </mc:Choice>
          <mc:Fallback xmlns="">
            <p:sp>
              <p:nvSpPr>
                <p:cNvPr id="3" name="Rectangle: Rounded Corners 6">
                  <a:extLst>
                    <a:ext uri="{FF2B5EF4-FFF2-40B4-BE49-F238E27FC236}">
                      <a16:creationId xmlns:a16="http://schemas.microsoft.com/office/drawing/2014/main" id="{34312E1E-B7AE-5393-98E8-DF3F34AAD3EB}"/>
                    </a:ext>
                  </a:extLst>
                </p:cNvPr>
                <p:cNvSpPr>
                  <a:spLocks noRot="1" noChangeAspect="1" noMove="1" noResize="1" noEditPoints="1" noAdjustHandles="1" noChangeArrowheads="1" noChangeShapeType="1" noTextEdit="1"/>
                </p:cNvSpPr>
                <p:nvPr/>
              </p:nvSpPr>
              <p:spPr>
                <a:xfrm>
                  <a:off x="564457" y="138545"/>
                  <a:ext cx="11150435" cy="2050472"/>
                </a:xfrm>
                <a:prstGeom prst="roundRect">
                  <a:avLst/>
                </a:prstGeom>
                <a:blipFill>
                  <a:blip r:embed="rId3"/>
                  <a:stretch>
                    <a:fillRect l="-164" r="-164" b="-3550"/>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Object 1"/>
                <p:cNvGraphicFramePr>
                  <a:graphicFrameLocks noChangeAspect="1"/>
                </p:cNvGraphicFramePr>
                <p:nvPr>
                  <p:extLst>
                    <p:ext uri="{D42A27DB-BD31-4B8C-83A1-F6EECF244321}">
                      <p14:modId xmlns:p14="http://schemas.microsoft.com/office/powerpoint/2010/main" val="1845909883"/>
                    </p:ext>
                  </p:extLst>
                </p:nvPr>
              </p:nvGraphicFramePr>
              <p:xfrm>
                <a:off x="5987329" y="929987"/>
                <a:ext cx="1127934" cy="578428"/>
              </p:xfrm>
              <a:graphic>
                <a:graphicData uri="http://schemas.openxmlformats.org/presentationml/2006/ole">
                  <mc:AlternateContent>
                    <mc:Choice xmlns:v="urn:schemas-microsoft-com:vml" Requires="v">
                      <p:oleObj spid="_x0000_s1026" name="Equation" r:id="rId4" imgW="495000" imgH="253800" progId="Equation.DSMT4">
                        <p:embed/>
                      </p:oleObj>
                    </mc:Choice>
                    <mc:Fallback>
                      <p:oleObj name="Equation" r:id="rId4" imgW="495000" imgH="253800" progId="Equation.DSMT4">
                        <p:embed/>
                        <p:pic>
                          <p:nvPicPr>
                            <p:cNvPr id="0" name=""/>
                            <p:cNvPicPr/>
                            <p:nvPr/>
                          </p:nvPicPr>
                          <p:blipFill>
                            <a:blip r:embed="rId5"/>
                            <a:stretch>
                              <a:fillRect/>
                            </a:stretch>
                          </p:blipFill>
                          <p:spPr>
                            <a:xfrm>
                              <a:off x="5987329" y="929987"/>
                              <a:ext cx="1127934" cy="578428"/>
                            </a:xfrm>
                            <a:prstGeom prst="rect">
                              <a:avLst/>
                            </a:prstGeom>
                          </p:spPr>
                        </p:pic>
                      </p:oleObj>
                    </mc:Fallback>
                  </mc:AlternateContent>
                </a:graphicData>
              </a:graphic>
            </p:graphicFrame>
          </mc:Choice>
          <mc:Fallback xmlns="">
            <p:graphicFrame>
              <p:nvGraphicFramePr>
                <p:cNvPr id="2" name="Object 1"/>
                <p:cNvGraphicFramePr>
                  <a:graphicFrameLocks noChangeAspect="1"/>
                </p:cNvGraphicFramePr>
                <p:nvPr>
                  <p:extLst>
                    <p:ext uri="{D42A27DB-BD31-4B8C-83A1-F6EECF244321}">
                      <p14:modId xmlns:p14="http://schemas.microsoft.com/office/powerpoint/2010/main" val="1845909883"/>
                    </p:ext>
                  </p:extLst>
                </p:nvPr>
              </p:nvGraphicFramePr>
              <p:xfrm>
                <a:off x="5987329" y="929987"/>
                <a:ext cx="1127934" cy="578428"/>
              </p:xfrm>
              <a:graphic>
                <a:graphicData uri="http://schemas.openxmlformats.org/presentationml/2006/ole">
                  <mc:AlternateContent>
                    <mc:Choice xmlns:v="urn:schemas-microsoft-com:vml" Requires="v">
                      <p:oleObj spid="_x0000_s15383" name="Equation" r:id="rId6" imgW="495000" imgH="253800" progId="Equation.DSMT4">
                        <p:embed/>
                      </p:oleObj>
                    </mc:Choice>
                    <mc:Fallback>
                      <p:oleObj name="Equation" r:id="rId6" imgW="495000" imgH="253800" progId="Equation.DSMT4">
                        <p:embed/>
                        <p:pic>
                          <p:nvPicPr>
                            <p:cNvPr id="0" name=""/>
                            <p:cNvPicPr/>
                            <p:nvPr/>
                          </p:nvPicPr>
                          <p:blipFill>
                            <a:blip r:embed="rId7"/>
                            <a:stretch>
                              <a:fillRect/>
                            </a:stretch>
                          </p:blipFill>
                          <p:spPr>
                            <a:xfrm>
                              <a:off x="5987329" y="929987"/>
                              <a:ext cx="1127934" cy="578428"/>
                            </a:xfrm>
                            <a:prstGeom prst="rect">
                              <a:avLst/>
                            </a:prstGeom>
                          </p:spPr>
                        </p:pic>
                      </p:oleObj>
                    </mc:Fallback>
                  </mc:AlternateContent>
                </a:graphicData>
              </a:graphic>
            </p:graphicFrame>
          </mc:Fallback>
        </mc:AlternateContent>
      </p:grpSp>
      <p:grpSp>
        <p:nvGrpSpPr>
          <p:cNvPr id="7" name="Group 6"/>
          <p:cNvGrpSpPr/>
          <p:nvPr/>
        </p:nvGrpSpPr>
        <p:grpSpPr>
          <a:xfrm>
            <a:off x="564457" y="2258290"/>
            <a:ext cx="7346488" cy="2175165"/>
            <a:chOff x="564457" y="2258290"/>
            <a:chExt cx="11150435" cy="2175165"/>
          </a:xfrm>
        </p:grpSpPr>
        <mc:AlternateContent xmlns:mc="http://schemas.openxmlformats.org/markup-compatibility/2006" xmlns:a14="http://schemas.microsoft.com/office/drawing/2010/main">
          <mc:Choice Requires="a14">
            <p:sp>
              <p:nvSpPr>
                <p:cNvPr id="6" name="Rectangle: Rounded Corners 6">
                  <a:extLst>
                    <a:ext uri="{FF2B5EF4-FFF2-40B4-BE49-F238E27FC236}">
                      <a16:creationId xmlns:a16="http://schemas.microsoft.com/office/drawing/2014/main" xmlns="" id="{34312E1E-B7AE-5393-98E8-DF3F34AAD3EB}"/>
                    </a:ext>
                  </a:extLst>
                </p:cNvPr>
                <p:cNvSpPr/>
                <p:nvPr/>
              </p:nvSpPr>
              <p:spPr>
                <a:xfrm>
                  <a:off x="564457" y="2258290"/>
                  <a:ext cx="11150435" cy="217516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2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Giải: </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T</a:t>
                  </a:r>
                  <a14:m>
                    <m:oMath xmlns:m="http://schemas.openxmlformats.org/officeDocument/2006/math">
                      <m:r>
                        <m:rPr>
                          <m:sty m:val="p"/>
                        </m:rP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a</m:t>
                      </m:r>
                      <m: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m:rPr>
                          <m:sty m:val="p"/>
                        </m:rP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c</m:t>
                      </m:r>
                      <m: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ó</m:t>
                      </m:r>
                    </m:oMath>
                  </a14:m>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p>
                <a:p>
                  <a:pPr algn="just">
                    <a:lnSpc>
                      <a:spcPct val="150000"/>
                    </a:lnSpc>
                  </a:pP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Khi đó: </a:t>
                  </a:r>
                  <a14:m>
                    <m:oMath xmlns:m="http://schemas.openxmlformats.org/officeDocument/2006/math">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𝑂𝑄</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𝑃𝑄</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𝑠𝑖𝑛𝑃</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=10.</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𝑠𝑖𝑛</m:t>
                      </m:r>
                      <m:sSup>
                        <m:sSupPr>
                          <m:ctrlPr>
                            <a:rPr lang="en-US" sz="2800" i="1">
                              <a:solidFill>
                                <a:schemeClr val="tx1"/>
                              </a:solidFill>
                              <a:latin typeface="Cambria Math"/>
                              <a:ea typeface="Tahoma" panose="020B0604030504040204" pitchFamily="34" charset="0"/>
                              <a:cs typeface="Times New Roman" panose="02020603050405020304" pitchFamily="18" charset="0"/>
                            </a:rPr>
                          </m:ctrlPr>
                        </m:sSupPr>
                        <m:e>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39</m:t>
                          </m:r>
                        </m:e>
                        <m:sup>
                          <m:r>
                            <a:rPr lang="en-US" sz="2800" b="0" i="1" spc="10" dirty="0" smtClean="0">
                              <a:latin typeface="Cambria Math" panose="02040503050406030204" pitchFamily="18" charset="0"/>
                              <a:cs typeface="Tuffy"/>
                            </a:rPr>
                            <m:t>0</m:t>
                          </m:r>
                        </m:sup>
                      </m:sSup>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6,3 </m:t>
                      </m:r>
                      <m:r>
                        <a:rPr lang="en-US"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𝑐𝑚</m:t>
                      </m:r>
                    </m:oMath>
                  </a14:m>
                  <a:endPar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𝑂</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𝑃</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𝑃𝑄</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𝑐𝑜𝑠</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𝑃</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=10.</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𝑐𝑜𝑠</m:t>
                        </m:r>
                        <m:sSup>
                          <m:sSupPr>
                            <m:ctrlPr>
                              <a:rPr lang="en-US" sz="2800" i="1">
                                <a:solidFill>
                                  <a:schemeClr val="tx1"/>
                                </a:solidFill>
                                <a:latin typeface="Cambria Math"/>
                                <a:ea typeface="Tahoma" panose="020B0604030504040204" pitchFamily="34" charset="0"/>
                                <a:cs typeface="Times New Roman" panose="02020603050405020304" pitchFamily="18" charset="0"/>
                              </a:rPr>
                            </m:ctrlPr>
                          </m:sSupPr>
                          <m:e>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39</m:t>
                            </m:r>
                          </m:e>
                          <m:sup>
                            <m:r>
                              <a:rPr lang="en-US" sz="2800" i="1" spc="10" dirty="0">
                                <a:latin typeface="Cambria Math" panose="02040503050406030204" pitchFamily="18" charset="0"/>
                                <a:cs typeface="Tuffy"/>
                              </a:rPr>
                              <m:t>0</m:t>
                            </m:r>
                          </m:sup>
                        </m:sSup>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7,8</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𝑐𝑚</m:t>
                        </m:r>
                      </m:oMath>
                    </m:oMathPara>
                  </a14:m>
                  <a:endPar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6" name="Rectangle: Rounded Corners 6">
                  <a:extLst>
                    <a:ext uri="{FF2B5EF4-FFF2-40B4-BE49-F238E27FC236}">
                      <a16:creationId xmlns:a16="http://schemas.microsoft.com/office/drawing/2014/main" id="{34312E1E-B7AE-5393-98E8-DF3F34AAD3EB}"/>
                    </a:ext>
                  </a:extLst>
                </p:cNvPr>
                <p:cNvSpPr>
                  <a:spLocks noRot="1" noChangeAspect="1" noMove="1" noResize="1" noEditPoints="1" noAdjustHandles="1" noChangeArrowheads="1" noChangeShapeType="1" noTextEdit="1"/>
                </p:cNvSpPr>
                <p:nvPr/>
              </p:nvSpPr>
              <p:spPr>
                <a:xfrm>
                  <a:off x="564457" y="2258290"/>
                  <a:ext cx="11150435" cy="2175165"/>
                </a:xfrm>
                <a:prstGeom prst="roundRect">
                  <a:avLst/>
                </a:prstGeom>
                <a:blipFill>
                  <a:blip r:embed="rId8"/>
                  <a:stretch>
                    <a:fillRect l="-166"/>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Object 4"/>
                <p:cNvGraphicFramePr>
                  <a:graphicFrameLocks noChangeAspect="1"/>
                </p:cNvGraphicFramePr>
                <p:nvPr>
                  <p:extLst>
                    <p:ext uri="{D42A27DB-BD31-4B8C-83A1-F6EECF244321}">
                      <p14:modId xmlns:p14="http://schemas.microsoft.com/office/powerpoint/2010/main" val="3480464494"/>
                    </p:ext>
                  </p:extLst>
                </p:nvPr>
              </p:nvGraphicFramePr>
              <p:xfrm>
                <a:off x="3406303" y="2470150"/>
                <a:ext cx="5428588" cy="538163"/>
              </p:xfrm>
              <a:graphic>
                <a:graphicData uri="http://schemas.openxmlformats.org/presentationml/2006/ole">
                  <mc:AlternateContent>
                    <mc:Choice xmlns:v="urn:schemas-microsoft-com:vml" Requires="v">
                      <p:oleObj spid="_x0000_s1027" name="Equation" r:id="rId9" imgW="1828800" imgH="253800" progId="Equation.DSMT4">
                        <p:embed/>
                      </p:oleObj>
                    </mc:Choice>
                    <mc:Fallback>
                      <p:oleObj name="Equation" r:id="rId9" imgW="1828800" imgH="253800" progId="Equation.DSMT4">
                        <p:embed/>
                        <p:pic>
                          <p:nvPicPr>
                            <p:cNvPr id="0" name=""/>
                            <p:cNvPicPr/>
                            <p:nvPr/>
                          </p:nvPicPr>
                          <p:blipFill>
                            <a:blip r:embed="rId10"/>
                            <a:stretch>
                              <a:fillRect/>
                            </a:stretch>
                          </p:blipFill>
                          <p:spPr>
                            <a:xfrm>
                              <a:off x="3406303" y="2470150"/>
                              <a:ext cx="5428588" cy="538163"/>
                            </a:xfrm>
                            <a:prstGeom prst="rect">
                              <a:avLst/>
                            </a:prstGeom>
                          </p:spPr>
                        </p:pic>
                      </p:oleObj>
                    </mc:Fallback>
                  </mc:AlternateContent>
                </a:graphicData>
              </a:graphic>
            </p:graphicFrame>
          </mc:Choice>
          <mc:Fallback xmlns="">
            <p:graphicFrame>
              <p:nvGraphicFramePr>
                <p:cNvPr id="5" name="Object 4"/>
                <p:cNvGraphicFramePr>
                  <a:graphicFrameLocks noChangeAspect="1"/>
                </p:cNvGraphicFramePr>
                <p:nvPr>
                  <p:extLst>
                    <p:ext uri="{D42A27DB-BD31-4B8C-83A1-F6EECF244321}">
                      <p14:modId xmlns:p14="http://schemas.microsoft.com/office/powerpoint/2010/main" val="3480464494"/>
                    </p:ext>
                  </p:extLst>
                </p:nvPr>
              </p:nvGraphicFramePr>
              <p:xfrm>
                <a:off x="3406303" y="2470150"/>
                <a:ext cx="5428588" cy="538163"/>
              </p:xfrm>
              <a:graphic>
                <a:graphicData uri="http://schemas.openxmlformats.org/presentationml/2006/ole">
                  <mc:AlternateContent>
                    <mc:Choice xmlns:v="urn:schemas-microsoft-com:vml" Requires="v">
                      <p:oleObj spid="_x0000_s15384" name="Equation" r:id="rId11" imgW="1828800" imgH="253800" progId="Equation.DSMT4">
                        <p:embed/>
                      </p:oleObj>
                    </mc:Choice>
                    <mc:Fallback>
                      <p:oleObj name="Equation" r:id="rId11" imgW="1828800" imgH="253800" progId="Equation.DSMT4">
                        <p:embed/>
                        <p:pic>
                          <p:nvPicPr>
                            <p:cNvPr id="0" name=""/>
                            <p:cNvPicPr/>
                            <p:nvPr/>
                          </p:nvPicPr>
                          <p:blipFill>
                            <a:blip r:embed="rId12"/>
                            <a:stretch>
                              <a:fillRect/>
                            </a:stretch>
                          </p:blipFill>
                          <p:spPr>
                            <a:xfrm>
                              <a:off x="3406303" y="2470150"/>
                              <a:ext cx="5428588" cy="538163"/>
                            </a:xfrm>
                            <a:prstGeom prst="rect">
                              <a:avLst/>
                            </a:prstGeom>
                          </p:spPr>
                        </p:pic>
                      </p:oleObj>
                    </mc:Fallback>
                  </mc:AlternateContent>
                </a:graphicData>
              </a:graphic>
            </p:graphicFrame>
          </mc:Fallback>
        </mc:AlternateContent>
      </p:grpSp>
      <p:grpSp>
        <p:nvGrpSpPr>
          <p:cNvPr id="9" name="Group 8"/>
          <p:cNvGrpSpPr/>
          <p:nvPr/>
        </p:nvGrpSpPr>
        <p:grpSpPr>
          <a:xfrm>
            <a:off x="8053331" y="2317459"/>
            <a:ext cx="3430905" cy="1850390"/>
            <a:chOff x="-335885" y="-392214"/>
            <a:chExt cx="3431510" cy="1850725"/>
          </a:xfrm>
        </p:grpSpPr>
        <p:grpSp>
          <p:nvGrpSpPr>
            <p:cNvPr id="10" name="Group 9"/>
            <p:cNvGrpSpPr>
              <a:grpSpLocks/>
            </p:cNvGrpSpPr>
            <p:nvPr/>
          </p:nvGrpSpPr>
          <p:grpSpPr>
            <a:xfrm>
              <a:off x="57150" y="0"/>
              <a:ext cx="2323032" cy="1041261"/>
              <a:chOff x="155215" y="3381"/>
              <a:chExt cx="2323032" cy="1041261"/>
            </a:xfrm>
          </p:grpSpPr>
          <p:pic>
            <p:nvPicPr>
              <p:cNvPr id="16" name="Image 8"/>
              <p:cNvPicPr/>
              <p:nvPr/>
            </p:nvPicPr>
            <p:blipFill>
              <a:blip r:embed="rId13" cstate="print"/>
              <a:stretch>
                <a:fillRect/>
              </a:stretch>
            </p:blipFill>
            <p:spPr>
              <a:xfrm>
                <a:off x="731154" y="16886"/>
                <a:ext cx="138325" cy="134473"/>
              </a:xfrm>
              <a:prstGeom prst="rect">
                <a:avLst/>
              </a:prstGeom>
            </p:spPr>
          </p:pic>
          <p:sp>
            <p:nvSpPr>
              <p:cNvPr id="17" name="Graphic 9"/>
              <p:cNvSpPr/>
              <p:nvPr/>
            </p:nvSpPr>
            <p:spPr>
              <a:xfrm>
                <a:off x="168759" y="16886"/>
                <a:ext cx="2296160" cy="1014094"/>
              </a:xfrm>
              <a:custGeom>
                <a:avLst/>
                <a:gdLst/>
                <a:ahLst/>
                <a:cxnLst/>
                <a:rect l="l" t="t" r="r" b="b"/>
                <a:pathLst>
                  <a:path w="2296160" h="1014094">
                    <a:moveTo>
                      <a:pt x="0" y="1013955"/>
                    </a:moveTo>
                    <a:lnTo>
                      <a:pt x="2295727" y="1013955"/>
                    </a:lnTo>
                  </a:path>
                  <a:path w="2296160" h="1014094">
                    <a:moveTo>
                      <a:pt x="0" y="1013955"/>
                    </a:moveTo>
                    <a:lnTo>
                      <a:pt x="615363" y="0"/>
                    </a:lnTo>
                  </a:path>
                  <a:path w="2296160" h="1014094">
                    <a:moveTo>
                      <a:pt x="615363" y="0"/>
                    </a:moveTo>
                    <a:lnTo>
                      <a:pt x="2295727" y="1013955"/>
                    </a:lnTo>
                  </a:path>
                </a:pathLst>
              </a:custGeom>
              <a:ln w="6762">
                <a:solidFill>
                  <a:srgbClr val="000058"/>
                </a:solidFill>
                <a:prstDash val="solid"/>
              </a:ln>
            </p:spPr>
            <p:txBody>
              <a:bodyPr wrap="square" lIns="0" tIns="0" rIns="0" bIns="0" rtlCol="0">
                <a:prstTxWarp prst="textNoShape">
                  <a:avLst/>
                </a:prstTxWarp>
                <a:noAutofit/>
              </a:bodyPr>
              <a:lstStyle/>
              <a:p>
                <a:endParaRPr lang="en-US"/>
              </a:p>
            </p:txBody>
          </p:sp>
          <p:sp>
            <p:nvSpPr>
              <p:cNvPr id="18" name="Graphic 10"/>
              <p:cNvSpPr/>
              <p:nvPr/>
            </p:nvSpPr>
            <p:spPr>
              <a:xfrm>
                <a:off x="2450942" y="1017337"/>
                <a:ext cx="27305" cy="27305"/>
              </a:xfrm>
              <a:custGeom>
                <a:avLst/>
                <a:gdLst/>
                <a:ahLst/>
                <a:cxnLst/>
                <a:rect l="l" t="t" r="r" b="b"/>
                <a:pathLst>
                  <a:path w="27305" h="27305">
                    <a:moveTo>
                      <a:pt x="21038" y="0"/>
                    </a:moveTo>
                    <a:lnTo>
                      <a:pt x="6049" y="0"/>
                    </a:lnTo>
                    <a:lnTo>
                      <a:pt x="0" y="6041"/>
                    </a:lnTo>
                    <a:lnTo>
                      <a:pt x="0" y="20960"/>
                    </a:lnTo>
                    <a:lnTo>
                      <a:pt x="6049" y="27011"/>
                    </a:lnTo>
                    <a:lnTo>
                      <a:pt x="21038" y="27011"/>
                    </a:lnTo>
                    <a:lnTo>
                      <a:pt x="27088" y="20960"/>
                    </a:lnTo>
                    <a:lnTo>
                      <a:pt x="27088" y="13505"/>
                    </a:lnTo>
                    <a:lnTo>
                      <a:pt x="27088" y="6041"/>
                    </a:lnTo>
                    <a:lnTo>
                      <a:pt x="21038"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19" name="Graphic 11"/>
              <p:cNvSpPr/>
              <p:nvPr/>
            </p:nvSpPr>
            <p:spPr>
              <a:xfrm>
                <a:off x="2450942" y="1017337"/>
                <a:ext cx="27305" cy="27305"/>
              </a:xfrm>
              <a:custGeom>
                <a:avLst/>
                <a:gdLst/>
                <a:ahLst/>
                <a:cxnLst/>
                <a:rect l="l" t="t" r="r" b="b"/>
                <a:pathLst>
                  <a:path w="27305" h="27305">
                    <a:moveTo>
                      <a:pt x="27088" y="13505"/>
                    </a:moveTo>
                    <a:lnTo>
                      <a:pt x="27088" y="20960"/>
                    </a:lnTo>
                    <a:lnTo>
                      <a:pt x="21038" y="27011"/>
                    </a:lnTo>
                    <a:lnTo>
                      <a:pt x="13544" y="27011"/>
                    </a:lnTo>
                    <a:lnTo>
                      <a:pt x="6049" y="27011"/>
                    </a:lnTo>
                    <a:lnTo>
                      <a:pt x="0" y="20960"/>
                    </a:lnTo>
                    <a:lnTo>
                      <a:pt x="0" y="13505"/>
                    </a:lnTo>
                    <a:lnTo>
                      <a:pt x="0" y="6041"/>
                    </a:lnTo>
                    <a:lnTo>
                      <a:pt x="6049" y="0"/>
                    </a:lnTo>
                    <a:lnTo>
                      <a:pt x="13544" y="0"/>
                    </a:lnTo>
                    <a:lnTo>
                      <a:pt x="21038" y="0"/>
                    </a:lnTo>
                    <a:lnTo>
                      <a:pt x="27088" y="6041"/>
                    </a:lnTo>
                    <a:lnTo>
                      <a:pt x="27088" y="13505"/>
                    </a:lnTo>
                    <a:close/>
                  </a:path>
                </a:pathLst>
              </a:custGeom>
              <a:ln w="6762">
                <a:solidFill>
                  <a:srgbClr val="000000"/>
                </a:solidFill>
                <a:prstDash val="solid"/>
              </a:ln>
            </p:spPr>
            <p:txBody>
              <a:bodyPr wrap="square" lIns="0" tIns="0" rIns="0" bIns="0" rtlCol="0">
                <a:prstTxWarp prst="textNoShape">
                  <a:avLst/>
                </a:prstTxWarp>
                <a:noAutofit/>
              </a:bodyPr>
              <a:lstStyle/>
              <a:p>
                <a:endParaRPr lang="en-US"/>
              </a:p>
            </p:txBody>
          </p:sp>
          <p:sp>
            <p:nvSpPr>
              <p:cNvPr id="20" name="Graphic 12"/>
              <p:cNvSpPr/>
              <p:nvPr/>
            </p:nvSpPr>
            <p:spPr>
              <a:xfrm>
                <a:off x="155215" y="1017337"/>
                <a:ext cx="27305" cy="27305"/>
              </a:xfrm>
              <a:custGeom>
                <a:avLst/>
                <a:gdLst/>
                <a:ahLst/>
                <a:cxnLst/>
                <a:rect l="l" t="t" r="r" b="b"/>
                <a:pathLst>
                  <a:path w="27305" h="27305">
                    <a:moveTo>
                      <a:pt x="21020" y="0"/>
                    </a:moveTo>
                    <a:lnTo>
                      <a:pt x="6067" y="0"/>
                    </a:lnTo>
                    <a:lnTo>
                      <a:pt x="0" y="6041"/>
                    </a:lnTo>
                    <a:lnTo>
                      <a:pt x="0" y="20960"/>
                    </a:lnTo>
                    <a:lnTo>
                      <a:pt x="6067" y="27011"/>
                    </a:lnTo>
                    <a:lnTo>
                      <a:pt x="21020" y="27011"/>
                    </a:lnTo>
                    <a:lnTo>
                      <a:pt x="27088" y="20960"/>
                    </a:lnTo>
                    <a:lnTo>
                      <a:pt x="27088" y="13505"/>
                    </a:lnTo>
                    <a:lnTo>
                      <a:pt x="27088" y="6041"/>
                    </a:lnTo>
                    <a:lnTo>
                      <a:pt x="21020"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21" name="Graphic 13"/>
              <p:cNvSpPr/>
              <p:nvPr/>
            </p:nvSpPr>
            <p:spPr>
              <a:xfrm>
                <a:off x="155215" y="1017337"/>
                <a:ext cx="27305" cy="27305"/>
              </a:xfrm>
              <a:custGeom>
                <a:avLst/>
                <a:gdLst/>
                <a:ahLst/>
                <a:cxnLst/>
                <a:rect l="l" t="t" r="r" b="b"/>
                <a:pathLst>
                  <a:path w="27305" h="27305">
                    <a:moveTo>
                      <a:pt x="27088" y="13505"/>
                    </a:moveTo>
                    <a:lnTo>
                      <a:pt x="27088" y="20960"/>
                    </a:lnTo>
                    <a:lnTo>
                      <a:pt x="21020" y="27011"/>
                    </a:lnTo>
                    <a:lnTo>
                      <a:pt x="13544" y="27011"/>
                    </a:lnTo>
                    <a:lnTo>
                      <a:pt x="6067" y="27011"/>
                    </a:lnTo>
                    <a:lnTo>
                      <a:pt x="0" y="20960"/>
                    </a:lnTo>
                    <a:lnTo>
                      <a:pt x="0" y="13505"/>
                    </a:lnTo>
                    <a:lnTo>
                      <a:pt x="0" y="6041"/>
                    </a:lnTo>
                    <a:lnTo>
                      <a:pt x="6067" y="0"/>
                    </a:lnTo>
                    <a:lnTo>
                      <a:pt x="13544" y="0"/>
                    </a:lnTo>
                    <a:lnTo>
                      <a:pt x="21020" y="0"/>
                    </a:lnTo>
                    <a:lnTo>
                      <a:pt x="27088" y="6041"/>
                    </a:lnTo>
                    <a:lnTo>
                      <a:pt x="27088" y="13505"/>
                    </a:lnTo>
                    <a:close/>
                  </a:path>
                </a:pathLst>
              </a:custGeom>
              <a:ln w="6762">
                <a:solidFill>
                  <a:srgbClr val="000000"/>
                </a:solidFill>
                <a:prstDash val="solid"/>
              </a:ln>
            </p:spPr>
            <p:txBody>
              <a:bodyPr wrap="square" lIns="0" tIns="0" rIns="0" bIns="0" rtlCol="0">
                <a:prstTxWarp prst="textNoShape">
                  <a:avLst/>
                </a:prstTxWarp>
                <a:noAutofit/>
              </a:bodyPr>
              <a:lstStyle/>
              <a:p>
                <a:endParaRPr lang="en-US"/>
              </a:p>
            </p:txBody>
          </p:sp>
          <p:sp>
            <p:nvSpPr>
              <p:cNvPr id="22" name="Graphic 14"/>
              <p:cNvSpPr/>
              <p:nvPr/>
            </p:nvSpPr>
            <p:spPr>
              <a:xfrm>
                <a:off x="770578" y="3381"/>
                <a:ext cx="27305" cy="27305"/>
              </a:xfrm>
              <a:custGeom>
                <a:avLst/>
                <a:gdLst/>
                <a:ahLst/>
                <a:cxnLst/>
                <a:rect l="l" t="t" r="r" b="b"/>
                <a:pathLst>
                  <a:path w="27305" h="27305">
                    <a:moveTo>
                      <a:pt x="21020" y="0"/>
                    </a:moveTo>
                    <a:lnTo>
                      <a:pt x="6058" y="0"/>
                    </a:lnTo>
                    <a:lnTo>
                      <a:pt x="0" y="6032"/>
                    </a:lnTo>
                    <a:lnTo>
                      <a:pt x="0" y="20978"/>
                    </a:lnTo>
                    <a:lnTo>
                      <a:pt x="6058" y="27011"/>
                    </a:lnTo>
                    <a:lnTo>
                      <a:pt x="21020" y="27011"/>
                    </a:lnTo>
                    <a:lnTo>
                      <a:pt x="27088" y="20978"/>
                    </a:lnTo>
                    <a:lnTo>
                      <a:pt x="27088" y="13505"/>
                    </a:lnTo>
                    <a:lnTo>
                      <a:pt x="27088" y="6032"/>
                    </a:lnTo>
                    <a:lnTo>
                      <a:pt x="21020"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23" name="Graphic 15"/>
              <p:cNvSpPr/>
              <p:nvPr/>
            </p:nvSpPr>
            <p:spPr>
              <a:xfrm>
                <a:off x="770578" y="3381"/>
                <a:ext cx="27305" cy="27305"/>
              </a:xfrm>
              <a:custGeom>
                <a:avLst/>
                <a:gdLst/>
                <a:ahLst/>
                <a:cxnLst/>
                <a:rect l="l" t="t" r="r" b="b"/>
                <a:pathLst>
                  <a:path w="27305" h="27305">
                    <a:moveTo>
                      <a:pt x="27088" y="13505"/>
                    </a:moveTo>
                    <a:lnTo>
                      <a:pt x="27088" y="20978"/>
                    </a:lnTo>
                    <a:lnTo>
                      <a:pt x="21020" y="27011"/>
                    </a:lnTo>
                    <a:lnTo>
                      <a:pt x="13544" y="27011"/>
                    </a:lnTo>
                    <a:lnTo>
                      <a:pt x="6058" y="27011"/>
                    </a:lnTo>
                    <a:lnTo>
                      <a:pt x="0" y="20978"/>
                    </a:lnTo>
                    <a:lnTo>
                      <a:pt x="0" y="13505"/>
                    </a:lnTo>
                    <a:lnTo>
                      <a:pt x="0" y="6032"/>
                    </a:lnTo>
                    <a:lnTo>
                      <a:pt x="6058" y="0"/>
                    </a:lnTo>
                    <a:lnTo>
                      <a:pt x="13544" y="0"/>
                    </a:lnTo>
                    <a:lnTo>
                      <a:pt x="21020" y="0"/>
                    </a:lnTo>
                    <a:lnTo>
                      <a:pt x="27088" y="6032"/>
                    </a:lnTo>
                    <a:lnTo>
                      <a:pt x="27088" y="13505"/>
                    </a:lnTo>
                    <a:close/>
                  </a:path>
                </a:pathLst>
              </a:custGeom>
              <a:ln w="6762">
                <a:solidFill>
                  <a:srgbClr val="000000"/>
                </a:solidFill>
                <a:prstDash val="solid"/>
              </a:ln>
            </p:spPr>
            <p:txBody>
              <a:bodyPr wrap="square" lIns="0" tIns="0" rIns="0" bIns="0" rtlCol="0">
                <a:prstTxWarp prst="textNoShape">
                  <a:avLst/>
                </a:prstTxWarp>
                <a:noAutofit/>
              </a:bodyPr>
              <a:lstStyle/>
              <a:p>
                <a:endParaRPr lang="en-US"/>
              </a:p>
            </p:txBody>
          </p:sp>
        </p:grpSp>
        <p:sp>
          <p:nvSpPr>
            <p:cNvPr id="11" name="Rectangle 10"/>
            <p:cNvSpPr/>
            <p:nvPr/>
          </p:nvSpPr>
          <p:spPr>
            <a:xfrm>
              <a:off x="2379995" y="994518"/>
              <a:ext cx="715630" cy="41518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a:t>
              </a:r>
              <a:endParaRPr lang="en-US" sz="1100">
                <a:effectLst/>
                <a:ea typeface="Calibri" panose="020F0502020204030204" pitchFamily="34" charset="0"/>
                <a:cs typeface="Times New Roman" panose="02020603050405020304" pitchFamily="18" charset="0"/>
              </a:endParaRPr>
            </a:p>
          </p:txBody>
        </p:sp>
        <p:sp>
          <p:nvSpPr>
            <p:cNvPr id="12" name="Rectangle 11"/>
            <p:cNvSpPr/>
            <p:nvPr/>
          </p:nvSpPr>
          <p:spPr>
            <a:xfrm>
              <a:off x="417845" y="-392214"/>
              <a:ext cx="715630" cy="41518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O</a:t>
              </a:r>
              <a:endParaRPr lang="en-US" sz="1100">
                <a:effectLst/>
                <a:ea typeface="Calibri" panose="020F0502020204030204" pitchFamily="34" charset="0"/>
                <a:cs typeface="Times New Roman" panose="02020603050405020304" pitchFamily="18" charset="0"/>
              </a:endParaRPr>
            </a:p>
          </p:txBody>
        </p:sp>
        <p:sp>
          <p:nvSpPr>
            <p:cNvPr id="13" name="Rectangle 12"/>
            <p:cNvSpPr/>
            <p:nvPr/>
          </p:nvSpPr>
          <p:spPr>
            <a:xfrm>
              <a:off x="-335885" y="886537"/>
              <a:ext cx="715630" cy="41518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Q</a:t>
              </a:r>
              <a:endParaRPr lang="en-US" sz="1100">
                <a:effectLst/>
                <a:ea typeface="Calibri" panose="020F0502020204030204" pitchFamily="34" charset="0"/>
                <a:cs typeface="Times New Roman" panose="02020603050405020304" pitchFamily="18" charset="0"/>
              </a:endParaRPr>
            </a:p>
          </p:txBody>
        </p:sp>
        <p:sp>
          <p:nvSpPr>
            <p:cNvPr id="14" name="Rectangle 13"/>
            <p:cNvSpPr/>
            <p:nvPr/>
          </p:nvSpPr>
          <p:spPr>
            <a:xfrm>
              <a:off x="1711990" y="772237"/>
              <a:ext cx="715630" cy="41518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39</a:t>
              </a:r>
              <a:r>
                <a:rPr lang="en-US" sz="1200" baseline="300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100">
                <a:effectLst/>
                <a:ea typeface="Calibri" panose="020F0502020204030204" pitchFamily="34" charset="0"/>
                <a:cs typeface="Times New Roman" panose="02020603050405020304" pitchFamily="18" charset="0"/>
              </a:endParaRPr>
            </a:p>
          </p:txBody>
        </p:sp>
        <p:sp>
          <p:nvSpPr>
            <p:cNvPr id="15" name="Rectangle 14"/>
            <p:cNvSpPr/>
            <p:nvPr/>
          </p:nvSpPr>
          <p:spPr>
            <a:xfrm>
              <a:off x="672696" y="1043329"/>
              <a:ext cx="715630" cy="41518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10 cm</a:t>
              </a:r>
              <a:endParaRPr lang="en-US" sz="110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4690953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6">
            <a:extLst>
              <a:ext uri="{FF2B5EF4-FFF2-40B4-BE49-F238E27FC236}">
                <a16:creationId xmlns:a16="http://schemas.microsoft.com/office/drawing/2014/main" xmlns="" id="{34312E1E-B7AE-5393-98E8-DF3F34AAD3EB}"/>
              </a:ext>
            </a:extLst>
          </p:cNvPr>
          <p:cNvSpPr/>
          <p:nvPr/>
        </p:nvSpPr>
        <p:spPr>
          <a:xfrm>
            <a:off x="564457" y="138545"/>
            <a:ext cx="11150435" cy="277091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88900" marR="43180">
              <a:lnSpc>
                <a:spcPct val="122300"/>
              </a:lnSpc>
              <a:spcBef>
                <a:spcPts val="1005"/>
              </a:spcBef>
              <a:tabLst>
                <a:tab pos="353695" algn="l"/>
              </a:tabLst>
            </a:pPr>
            <a:r>
              <a:rPr lang="en-US" sz="2800" b="1" dirty="0">
                <a:latin typeface="Times New Roman" panose="02020603050405020304" pitchFamily="18" charset="0"/>
                <a:ea typeface="Tahoma" panose="020B0604030504040204" pitchFamily="34" charset="0"/>
                <a:cs typeface="Times New Roman" panose="02020603050405020304" pitchFamily="18" charset="0"/>
              </a:rPr>
              <a:t>Bài tập 15/75/sgk. </a:t>
            </a:r>
          </a:p>
          <a:p>
            <a:pPr marL="88900" marR="43180">
              <a:lnSpc>
                <a:spcPct val="122300"/>
              </a:lnSpc>
              <a:spcBef>
                <a:spcPts val="1005"/>
              </a:spcBef>
              <a:tabLst>
                <a:tab pos="353695" algn="l"/>
              </a:tabLst>
            </a:pPr>
            <a:r>
              <a:rPr lang="vi-VN" sz="2800" dirty="0">
                <a:latin typeface="Times New Roman"/>
                <a:cs typeface="Times New Roman"/>
              </a:rPr>
              <a:t>Hai</a:t>
            </a:r>
            <a:r>
              <a:rPr lang="vi-VN" sz="2800" spc="-10" dirty="0">
                <a:latin typeface="Times New Roman"/>
                <a:cs typeface="Times New Roman"/>
              </a:rPr>
              <a:t> </a:t>
            </a:r>
            <a:r>
              <a:rPr lang="vi-VN" sz="2800" dirty="0">
                <a:latin typeface="Times New Roman"/>
                <a:cs typeface="Times New Roman"/>
              </a:rPr>
              <a:t>điểm</a:t>
            </a:r>
            <a:r>
              <a:rPr lang="vi-VN" sz="2800" spc="190" dirty="0">
                <a:latin typeface="Times New Roman"/>
                <a:cs typeface="Times New Roman"/>
              </a:rPr>
              <a:t> </a:t>
            </a:r>
            <a:r>
              <a:rPr lang="vi-VN" sz="3600" i="1" baseline="2415" dirty="0">
                <a:latin typeface="Times New Roman"/>
                <a:cs typeface="Times New Roman"/>
              </a:rPr>
              <a:t>P</a:t>
            </a:r>
            <a:r>
              <a:rPr lang="vi-VN" sz="3600" i="1" spc="465" baseline="2415" dirty="0">
                <a:latin typeface="Times New Roman"/>
                <a:cs typeface="Times New Roman"/>
              </a:rPr>
              <a:t> </a:t>
            </a:r>
            <a:r>
              <a:rPr lang="vi-VN" sz="2800" dirty="0">
                <a:latin typeface="Times New Roman"/>
                <a:cs typeface="Times New Roman"/>
              </a:rPr>
              <a:t>và</a:t>
            </a:r>
            <a:r>
              <a:rPr lang="vi-VN" sz="2800" spc="135" dirty="0">
                <a:latin typeface="Times New Roman"/>
                <a:cs typeface="Times New Roman"/>
              </a:rPr>
              <a:t> </a:t>
            </a:r>
            <a:r>
              <a:rPr lang="vi-VN" sz="2400" i="1" dirty="0">
                <a:latin typeface="Times New Roman"/>
                <a:cs typeface="Times New Roman"/>
              </a:rPr>
              <a:t>Q</a:t>
            </a:r>
            <a:r>
              <a:rPr lang="vi-VN" sz="2400" i="1" spc="260" dirty="0">
                <a:latin typeface="Times New Roman"/>
                <a:cs typeface="Times New Roman"/>
              </a:rPr>
              <a:t> </a:t>
            </a:r>
            <a:r>
              <a:rPr lang="vi-VN" sz="2800" dirty="0">
                <a:latin typeface="Times New Roman"/>
                <a:cs typeface="Times New Roman"/>
              </a:rPr>
              <a:t>cách</a:t>
            </a:r>
            <a:r>
              <a:rPr lang="vi-VN" sz="2800" spc="-5" dirty="0">
                <a:latin typeface="Times New Roman"/>
                <a:cs typeface="Times New Roman"/>
              </a:rPr>
              <a:t> </a:t>
            </a:r>
            <a:r>
              <a:rPr lang="vi-VN" sz="2800" dirty="0">
                <a:latin typeface="Times New Roman"/>
                <a:cs typeface="Times New Roman"/>
              </a:rPr>
              <a:t>nhau</a:t>
            </a:r>
            <a:r>
              <a:rPr lang="vi-VN" sz="2800" spc="165" dirty="0">
                <a:latin typeface="Times New Roman"/>
                <a:cs typeface="Times New Roman"/>
              </a:rPr>
              <a:t> </a:t>
            </a:r>
            <a:r>
              <a:rPr lang="vi-VN" sz="2800" dirty="0">
                <a:latin typeface="Times New Roman"/>
                <a:cs typeface="Times New Roman"/>
              </a:rPr>
              <a:t>203m</a:t>
            </a:r>
            <a:r>
              <a:rPr lang="vi-VN" sz="2800" spc="135" dirty="0">
                <a:latin typeface="Times New Roman"/>
                <a:cs typeface="Times New Roman"/>
              </a:rPr>
              <a:t> </a:t>
            </a:r>
            <a:r>
              <a:rPr lang="vi-VN" sz="2800" dirty="0">
                <a:latin typeface="Times New Roman"/>
                <a:cs typeface="Times New Roman"/>
              </a:rPr>
              <a:t>và</a:t>
            </a:r>
            <a:r>
              <a:rPr lang="vi-VN" sz="2800" spc="-10" dirty="0">
                <a:latin typeface="Times New Roman"/>
                <a:cs typeface="Times New Roman"/>
              </a:rPr>
              <a:t> </a:t>
            </a:r>
            <a:r>
              <a:rPr lang="vi-VN" sz="2800" dirty="0">
                <a:latin typeface="Times New Roman"/>
                <a:cs typeface="Times New Roman"/>
              </a:rPr>
              <a:t>thẳng</a:t>
            </a:r>
            <a:r>
              <a:rPr lang="vi-VN" sz="2800" spc="-5" dirty="0">
                <a:latin typeface="Times New Roman"/>
                <a:cs typeface="Times New Roman"/>
              </a:rPr>
              <a:t> </a:t>
            </a:r>
            <a:r>
              <a:rPr lang="vi-VN" sz="2800" dirty="0">
                <a:latin typeface="Times New Roman"/>
                <a:cs typeface="Times New Roman"/>
              </a:rPr>
              <a:t>hàng</a:t>
            </a:r>
            <a:r>
              <a:rPr lang="vi-VN" sz="2800" spc="-5" dirty="0">
                <a:latin typeface="Times New Roman"/>
                <a:cs typeface="Times New Roman"/>
              </a:rPr>
              <a:t> </a:t>
            </a:r>
            <a:r>
              <a:rPr lang="vi-VN" sz="2800" dirty="0">
                <a:latin typeface="Times New Roman"/>
                <a:cs typeface="Times New Roman"/>
              </a:rPr>
              <a:t>với</a:t>
            </a:r>
            <a:r>
              <a:rPr lang="vi-VN" sz="2800" spc="-5" dirty="0">
                <a:latin typeface="Times New Roman"/>
                <a:cs typeface="Times New Roman"/>
              </a:rPr>
              <a:t> </a:t>
            </a:r>
            <a:r>
              <a:rPr lang="vi-VN" sz="2800" dirty="0">
                <a:latin typeface="Times New Roman"/>
                <a:cs typeface="Times New Roman"/>
              </a:rPr>
              <a:t>chân</a:t>
            </a:r>
            <a:r>
              <a:rPr lang="vi-VN" sz="2800" spc="-5" dirty="0">
                <a:latin typeface="Times New Roman"/>
                <a:cs typeface="Times New Roman"/>
              </a:rPr>
              <a:t> </a:t>
            </a:r>
            <a:r>
              <a:rPr lang="vi-VN" sz="2800" dirty="0">
                <a:latin typeface="Times New Roman"/>
                <a:cs typeface="Times New Roman"/>
              </a:rPr>
              <a:t>của</a:t>
            </a:r>
            <a:r>
              <a:rPr lang="vi-VN" sz="2800" spc="-10" dirty="0">
                <a:latin typeface="Times New Roman"/>
                <a:cs typeface="Times New Roman"/>
              </a:rPr>
              <a:t> </a:t>
            </a:r>
            <a:r>
              <a:rPr lang="vi-VN" sz="2800" dirty="0">
                <a:latin typeface="Times New Roman"/>
                <a:cs typeface="Times New Roman"/>
              </a:rPr>
              <a:t>một</a:t>
            </a:r>
            <a:r>
              <a:rPr lang="vi-VN" sz="2800" spc="-5" dirty="0">
                <a:latin typeface="Times New Roman"/>
                <a:cs typeface="Times New Roman"/>
              </a:rPr>
              <a:t> </a:t>
            </a:r>
            <a:r>
              <a:rPr lang="vi-VN" sz="2800" dirty="0">
                <a:latin typeface="Times New Roman"/>
                <a:cs typeface="Times New Roman"/>
              </a:rPr>
              <a:t>toà</a:t>
            </a:r>
            <a:r>
              <a:rPr lang="vi-VN" sz="2800" spc="-10" dirty="0">
                <a:latin typeface="Times New Roman"/>
                <a:cs typeface="Times New Roman"/>
              </a:rPr>
              <a:t> </a:t>
            </a:r>
            <a:r>
              <a:rPr lang="vi-VN" sz="2800" dirty="0">
                <a:latin typeface="Times New Roman"/>
                <a:cs typeface="Times New Roman"/>
              </a:rPr>
              <a:t>tháp</a:t>
            </a:r>
            <a:r>
              <a:rPr lang="vi-VN" sz="2800" spc="-15" dirty="0">
                <a:latin typeface="Times New Roman"/>
                <a:cs typeface="Times New Roman"/>
              </a:rPr>
              <a:t> </a:t>
            </a:r>
            <a:r>
              <a:rPr lang="vi-VN" sz="2800" dirty="0">
                <a:latin typeface="Times New Roman"/>
                <a:cs typeface="Times New Roman"/>
              </a:rPr>
              <a:t>(Hình</a:t>
            </a:r>
            <a:r>
              <a:rPr lang="vi-VN" sz="2800" spc="-5" dirty="0">
                <a:latin typeface="Times New Roman"/>
                <a:cs typeface="Times New Roman"/>
              </a:rPr>
              <a:t> </a:t>
            </a:r>
            <a:r>
              <a:rPr lang="vi-VN" sz="2800" spc="-25" dirty="0">
                <a:latin typeface="Times New Roman"/>
                <a:cs typeface="Times New Roman"/>
              </a:rPr>
              <a:t>3). </a:t>
            </a:r>
            <a:r>
              <a:rPr lang="vi-VN" sz="2800" dirty="0">
                <a:latin typeface="Times New Roman"/>
                <a:cs typeface="Times New Roman"/>
              </a:rPr>
              <a:t>Từ</a:t>
            </a:r>
            <a:r>
              <a:rPr lang="vi-VN" sz="2800" spc="-25" dirty="0">
                <a:latin typeface="Times New Roman"/>
                <a:cs typeface="Times New Roman"/>
              </a:rPr>
              <a:t> </a:t>
            </a:r>
            <a:r>
              <a:rPr lang="vi-VN" sz="2800" dirty="0">
                <a:latin typeface="Times New Roman"/>
                <a:cs typeface="Times New Roman"/>
              </a:rPr>
              <a:t>đỉnh</a:t>
            </a:r>
            <a:r>
              <a:rPr lang="vi-VN" sz="2800" spc="-5" dirty="0">
                <a:latin typeface="Times New Roman"/>
                <a:cs typeface="Times New Roman"/>
              </a:rPr>
              <a:t> </a:t>
            </a:r>
            <a:r>
              <a:rPr lang="vi-VN" sz="2800" dirty="0">
                <a:latin typeface="Times New Roman"/>
                <a:cs typeface="Times New Roman"/>
              </a:rPr>
              <a:t>của</a:t>
            </a:r>
            <a:r>
              <a:rPr lang="vi-VN" sz="2800" spc="-10" dirty="0">
                <a:latin typeface="Times New Roman"/>
                <a:cs typeface="Times New Roman"/>
              </a:rPr>
              <a:t> </a:t>
            </a:r>
            <a:r>
              <a:rPr lang="vi-VN" sz="2800" dirty="0">
                <a:latin typeface="Times New Roman"/>
                <a:cs typeface="Times New Roman"/>
              </a:rPr>
              <a:t>toà</a:t>
            </a:r>
            <a:r>
              <a:rPr lang="vi-VN" sz="2800" spc="-20" dirty="0">
                <a:latin typeface="Times New Roman"/>
                <a:cs typeface="Times New Roman"/>
              </a:rPr>
              <a:t> </a:t>
            </a:r>
            <a:r>
              <a:rPr lang="vi-VN" sz="2800" dirty="0">
                <a:latin typeface="Times New Roman"/>
                <a:cs typeface="Times New Roman"/>
              </a:rPr>
              <a:t>tháp</a:t>
            </a:r>
            <a:r>
              <a:rPr lang="vi-VN" sz="2800" spc="-25" dirty="0">
                <a:latin typeface="Times New Roman"/>
                <a:cs typeface="Times New Roman"/>
              </a:rPr>
              <a:t> </a:t>
            </a:r>
            <a:r>
              <a:rPr lang="vi-VN" sz="2800" dirty="0">
                <a:latin typeface="Times New Roman"/>
                <a:cs typeface="Times New Roman"/>
              </a:rPr>
              <a:t>đó,</a:t>
            </a:r>
            <a:r>
              <a:rPr lang="vi-VN" sz="2800" spc="-15" dirty="0">
                <a:latin typeface="Times New Roman"/>
                <a:cs typeface="Times New Roman"/>
              </a:rPr>
              <a:t> </a:t>
            </a:r>
            <a:r>
              <a:rPr lang="vi-VN" sz="2800" dirty="0">
                <a:latin typeface="Times New Roman"/>
                <a:cs typeface="Times New Roman"/>
              </a:rPr>
              <a:t>một</a:t>
            </a:r>
            <a:r>
              <a:rPr lang="vi-VN" sz="2800" spc="-20" dirty="0">
                <a:latin typeface="Times New Roman"/>
                <a:cs typeface="Times New Roman"/>
              </a:rPr>
              <a:t> </a:t>
            </a:r>
            <a:r>
              <a:rPr lang="vi-VN" sz="2800" dirty="0">
                <a:latin typeface="Times New Roman"/>
                <a:cs typeface="Times New Roman"/>
              </a:rPr>
              <a:t>người</a:t>
            </a:r>
            <a:r>
              <a:rPr lang="vi-VN" sz="2800" spc="-20" dirty="0">
                <a:latin typeface="Times New Roman"/>
                <a:cs typeface="Times New Roman"/>
              </a:rPr>
              <a:t> </a:t>
            </a:r>
            <a:r>
              <a:rPr lang="vi-VN" sz="2800" dirty="0">
                <a:latin typeface="Times New Roman"/>
                <a:cs typeface="Times New Roman"/>
              </a:rPr>
              <a:t>nhìn</a:t>
            </a:r>
            <a:r>
              <a:rPr lang="vi-VN" sz="2800" spc="-5" dirty="0">
                <a:latin typeface="Times New Roman"/>
                <a:cs typeface="Times New Roman"/>
              </a:rPr>
              <a:t> </a:t>
            </a:r>
            <a:r>
              <a:rPr lang="vi-VN" sz="2800" dirty="0">
                <a:latin typeface="Times New Roman"/>
                <a:cs typeface="Times New Roman"/>
              </a:rPr>
              <a:t>thấy</a:t>
            </a:r>
            <a:r>
              <a:rPr lang="vi-VN" sz="2800" spc="-5" dirty="0">
                <a:latin typeface="Times New Roman"/>
                <a:cs typeface="Times New Roman"/>
              </a:rPr>
              <a:t> </a:t>
            </a:r>
            <a:r>
              <a:rPr lang="vi-VN" sz="2800" dirty="0">
                <a:latin typeface="Times New Roman"/>
                <a:cs typeface="Times New Roman"/>
              </a:rPr>
              <a:t>hai</a:t>
            </a:r>
            <a:r>
              <a:rPr lang="vi-VN" sz="2800" spc="-20" dirty="0">
                <a:latin typeface="Times New Roman"/>
                <a:cs typeface="Times New Roman"/>
              </a:rPr>
              <a:t> </a:t>
            </a:r>
            <a:r>
              <a:rPr lang="vi-VN" sz="2800" dirty="0">
                <a:latin typeface="Times New Roman"/>
                <a:cs typeface="Times New Roman"/>
              </a:rPr>
              <a:t>điểm</a:t>
            </a:r>
            <a:r>
              <a:rPr lang="vi-VN" sz="2800" spc="155" dirty="0">
                <a:latin typeface="Times New Roman"/>
                <a:cs typeface="Times New Roman"/>
              </a:rPr>
              <a:t> </a:t>
            </a:r>
            <a:r>
              <a:rPr lang="vi-VN" sz="2400" dirty="0">
                <a:latin typeface="Times New Roman"/>
                <a:cs typeface="Times New Roman"/>
              </a:rPr>
              <a:t>P,</a:t>
            </a:r>
            <a:r>
              <a:rPr lang="vi-VN" sz="2400" spc="-155" dirty="0">
                <a:latin typeface="Times New Roman"/>
                <a:cs typeface="Times New Roman"/>
              </a:rPr>
              <a:t> </a:t>
            </a:r>
            <a:r>
              <a:rPr lang="vi-VN" sz="2400" dirty="0">
                <a:latin typeface="Times New Roman"/>
                <a:cs typeface="Times New Roman"/>
              </a:rPr>
              <a:t>Q</a:t>
            </a:r>
            <a:r>
              <a:rPr lang="vi-VN" sz="2400" spc="295" dirty="0">
                <a:latin typeface="Times New Roman"/>
                <a:cs typeface="Times New Roman"/>
              </a:rPr>
              <a:t> </a:t>
            </a:r>
            <a:r>
              <a:rPr lang="vi-VN" sz="2800" dirty="0">
                <a:latin typeface="Times New Roman"/>
                <a:cs typeface="Times New Roman"/>
              </a:rPr>
              <a:t>với hai</a:t>
            </a:r>
            <a:r>
              <a:rPr lang="vi-VN" sz="2800" spc="-25" dirty="0">
                <a:latin typeface="Times New Roman"/>
                <a:cs typeface="Times New Roman"/>
              </a:rPr>
              <a:t> </a:t>
            </a:r>
            <a:r>
              <a:rPr lang="vi-VN" sz="2800" dirty="0">
                <a:latin typeface="Times New Roman"/>
                <a:cs typeface="Times New Roman"/>
              </a:rPr>
              <a:t>góc</a:t>
            </a:r>
            <a:r>
              <a:rPr lang="vi-VN" sz="2800" spc="-10" dirty="0">
                <a:latin typeface="Times New Roman"/>
                <a:cs typeface="Times New Roman"/>
              </a:rPr>
              <a:t> </a:t>
            </a:r>
            <a:r>
              <a:rPr lang="vi-VN" sz="2800" dirty="0">
                <a:latin typeface="Times New Roman"/>
                <a:cs typeface="Times New Roman"/>
              </a:rPr>
              <a:t>nghiêng</a:t>
            </a:r>
            <a:r>
              <a:rPr lang="vi-VN" sz="2800" spc="-5" dirty="0">
                <a:latin typeface="Times New Roman"/>
                <a:cs typeface="Times New Roman"/>
              </a:rPr>
              <a:t> </a:t>
            </a:r>
            <a:r>
              <a:rPr lang="vi-VN" sz="2800" dirty="0">
                <a:latin typeface="Times New Roman"/>
                <a:cs typeface="Times New Roman"/>
              </a:rPr>
              <a:t>xuống</a:t>
            </a:r>
            <a:r>
              <a:rPr lang="vi-VN" sz="2800" spc="-5" dirty="0">
                <a:latin typeface="Times New Roman"/>
                <a:cs typeface="Times New Roman"/>
              </a:rPr>
              <a:t> </a:t>
            </a:r>
            <a:r>
              <a:rPr lang="vi-VN" sz="2800" spc="-25" dirty="0">
                <a:latin typeface="Times New Roman"/>
                <a:cs typeface="Times New Roman"/>
              </a:rPr>
              <a:t>lần </a:t>
            </a:r>
            <a:r>
              <a:rPr lang="vi-VN" sz="2800" dirty="0">
                <a:latin typeface="Times New Roman"/>
                <a:cs typeface="Times New Roman"/>
              </a:rPr>
              <a:t>lượt</a:t>
            </a:r>
            <a:r>
              <a:rPr lang="vi-VN" sz="2800" spc="-30" dirty="0">
                <a:latin typeface="Times New Roman"/>
                <a:cs typeface="Times New Roman"/>
              </a:rPr>
              <a:t> </a:t>
            </a:r>
            <a:r>
              <a:rPr lang="vi-VN" sz="2800" dirty="0">
                <a:latin typeface="Times New Roman"/>
                <a:cs typeface="Times New Roman"/>
              </a:rPr>
              <a:t>là</a:t>
            </a:r>
            <a:r>
              <a:rPr lang="vi-VN" sz="2800" spc="125" dirty="0">
                <a:latin typeface="Times New Roman"/>
                <a:cs typeface="Times New Roman"/>
              </a:rPr>
              <a:t> </a:t>
            </a:r>
            <a:r>
              <a:rPr lang="vi-VN" sz="2400" dirty="0">
                <a:latin typeface="Times New Roman"/>
                <a:cs typeface="Times New Roman"/>
              </a:rPr>
              <a:t>38</a:t>
            </a:r>
            <a:r>
              <a:rPr lang="vi-VN" sz="1600" baseline="47008" dirty="0">
                <a:latin typeface="Symbol"/>
                <a:cs typeface="Symbol"/>
              </a:rPr>
              <a:t></a:t>
            </a:r>
            <a:r>
              <a:rPr lang="vi-VN" sz="1600" spc="525" baseline="47008" dirty="0">
                <a:latin typeface="Times New Roman"/>
                <a:cs typeface="Times New Roman"/>
              </a:rPr>
              <a:t> </a:t>
            </a:r>
            <a:r>
              <a:rPr lang="vi-VN" sz="2800" dirty="0">
                <a:latin typeface="Times New Roman"/>
                <a:cs typeface="Times New Roman"/>
              </a:rPr>
              <a:t>và</a:t>
            </a:r>
            <a:r>
              <a:rPr lang="vi-VN" sz="2800" spc="160" dirty="0">
                <a:latin typeface="Times New Roman"/>
                <a:cs typeface="Times New Roman"/>
              </a:rPr>
              <a:t> </a:t>
            </a:r>
            <a:r>
              <a:rPr lang="vi-VN" sz="2400" dirty="0">
                <a:latin typeface="Times New Roman"/>
                <a:cs typeface="Times New Roman"/>
              </a:rPr>
              <a:t>44</a:t>
            </a:r>
            <a:r>
              <a:rPr lang="vi-VN" baseline="43650" dirty="0">
                <a:latin typeface="Symbol"/>
                <a:cs typeface="Symbol"/>
              </a:rPr>
              <a:t></a:t>
            </a:r>
            <a:r>
              <a:rPr lang="vi-VN" spc="67" baseline="43650" dirty="0">
                <a:latin typeface="Times New Roman"/>
                <a:cs typeface="Times New Roman"/>
              </a:rPr>
              <a:t> </a:t>
            </a:r>
            <a:r>
              <a:rPr lang="vi-VN" sz="2800" dirty="0">
                <a:latin typeface="Times New Roman"/>
                <a:cs typeface="Times New Roman"/>
              </a:rPr>
              <a:t>.</a:t>
            </a:r>
            <a:r>
              <a:rPr lang="vi-VN" sz="2800" spc="-15" dirty="0">
                <a:latin typeface="Times New Roman"/>
                <a:cs typeface="Times New Roman"/>
              </a:rPr>
              <a:t> </a:t>
            </a:r>
            <a:r>
              <a:rPr lang="vi-VN" sz="2800" dirty="0">
                <a:latin typeface="Times New Roman"/>
                <a:cs typeface="Times New Roman"/>
              </a:rPr>
              <a:t>Tính</a:t>
            </a:r>
            <a:r>
              <a:rPr lang="vi-VN" sz="2800" spc="-10" dirty="0">
                <a:latin typeface="Times New Roman"/>
                <a:cs typeface="Times New Roman"/>
              </a:rPr>
              <a:t> </a:t>
            </a:r>
            <a:r>
              <a:rPr lang="vi-VN" sz="2800" dirty="0">
                <a:latin typeface="Times New Roman"/>
                <a:cs typeface="Times New Roman"/>
              </a:rPr>
              <a:t>chiều</a:t>
            </a:r>
            <a:r>
              <a:rPr lang="vi-VN" sz="2800" spc="-5" dirty="0">
                <a:latin typeface="Times New Roman"/>
                <a:cs typeface="Times New Roman"/>
              </a:rPr>
              <a:t> </a:t>
            </a:r>
            <a:r>
              <a:rPr lang="vi-VN" sz="2800" dirty="0">
                <a:latin typeface="Times New Roman"/>
                <a:cs typeface="Times New Roman"/>
              </a:rPr>
              <a:t>cao</a:t>
            </a:r>
            <a:r>
              <a:rPr lang="vi-VN" sz="2800" spc="-10" dirty="0">
                <a:latin typeface="Times New Roman"/>
                <a:cs typeface="Times New Roman"/>
              </a:rPr>
              <a:t> </a:t>
            </a:r>
            <a:r>
              <a:rPr lang="vi-VN" sz="2800" dirty="0">
                <a:latin typeface="Times New Roman"/>
                <a:cs typeface="Times New Roman"/>
              </a:rPr>
              <a:t>của</a:t>
            </a:r>
            <a:r>
              <a:rPr lang="vi-VN" sz="2800" spc="-10" dirty="0">
                <a:latin typeface="Times New Roman"/>
                <a:cs typeface="Times New Roman"/>
              </a:rPr>
              <a:t> </a:t>
            </a:r>
            <a:r>
              <a:rPr lang="vi-VN" sz="2800" dirty="0">
                <a:latin typeface="Times New Roman"/>
                <a:cs typeface="Times New Roman"/>
              </a:rPr>
              <a:t>toà</a:t>
            </a:r>
            <a:r>
              <a:rPr lang="vi-VN" sz="2800" spc="-15" dirty="0">
                <a:latin typeface="Times New Roman"/>
                <a:cs typeface="Times New Roman"/>
              </a:rPr>
              <a:t> </a:t>
            </a:r>
            <a:r>
              <a:rPr lang="vi-VN" sz="2800" dirty="0">
                <a:latin typeface="Times New Roman"/>
                <a:cs typeface="Times New Roman"/>
              </a:rPr>
              <a:t>tháp</a:t>
            </a:r>
            <a:r>
              <a:rPr lang="vi-VN" sz="2800" spc="-5" dirty="0">
                <a:latin typeface="Times New Roman"/>
                <a:cs typeface="Times New Roman"/>
              </a:rPr>
              <a:t> </a:t>
            </a:r>
            <a:r>
              <a:rPr lang="vi-VN" sz="2800" dirty="0">
                <a:latin typeface="Times New Roman"/>
                <a:cs typeface="Times New Roman"/>
              </a:rPr>
              <a:t>(kết</a:t>
            </a:r>
            <a:r>
              <a:rPr lang="vi-VN" sz="2800" spc="-10" dirty="0">
                <a:latin typeface="Times New Roman"/>
                <a:cs typeface="Times New Roman"/>
              </a:rPr>
              <a:t> </a:t>
            </a:r>
            <a:r>
              <a:rPr lang="vi-VN" sz="2800" dirty="0">
                <a:latin typeface="Times New Roman"/>
                <a:cs typeface="Times New Roman"/>
              </a:rPr>
              <a:t>quả</a:t>
            </a:r>
            <a:r>
              <a:rPr lang="vi-VN" sz="2800" spc="-15" dirty="0">
                <a:latin typeface="Times New Roman"/>
                <a:cs typeface="Times New Roman"/>
              </a:rPr>
              <a:t> </a:t>
            </a:r>
            <a:r>
              <a:rPr lang="vi-VN" sz="2800" dirty="0">
                <a:latin typeface="Times New Roman"/>
                <a:cs typeface="Times New Roman"/>
              </a:rPr>
              <a:t>làm</a:t>
            </a:r>
            <a:r>
              <a:rPr lang="vi-VN" sz="2800" spc="-15" dirty="0">
                <a:latin typeface="Times New Roman"/>
                <a:cs typeface="Times New Roman"/>
              </a:rPr>
              <a:t> </a:t>
            </a:r>
            <a:r>
              <a:rPr lang="vi-VN" sz="2800" dirty="0">
                <a:latin typeface="Times New Roman"/>
                <a:cs typeface="Times New Roman"/>
              </a:rPr>
              <a:t>tròn</a:t>
            </a:r>
            <a:r>
              <a:rPr lang="vi-VN" sz="2800" spc="-5" dirty="0">
                <a:latin typeface="Times New Roman"/>
                <a:cs typeface="Times New Roman"/>
              </a:rPr>
              <a:t> </a:t>
            </a:r>
            <a:r>
              <a:rPr lang="vi-VN" sz="2800" dirty="0">
                <a:latin typeface="Times New Roman"/>
                <a:cs typeface="Times New Roman"/>
              </a:rPr>
              <a:t>đến</a:t>
            </a:r>
            <a:r>
              <a:rPr lang="vi-VN" sz="2800" spc="-25" dirty="0">
                <a:latin typeface="Times New Roman"/>
                <a:cs typeface="Times New Roman"/>
              </a:rPr>
              <a:t> </a:t>
            </a:r>
            <a:r>
              <a:rPr lang="vi-VN" sz="2800" dirty="0">
                <a:latin typeface="Times New Roman"/>
                <a:cs typeface="Times New Roman"/>
              </a:rPr>
              <a:t>hàng</a:t>
            </a:r>
            <a:r>
              <a:rPr lang="vi-VN" sz="2800" spc="-30" dirty="0">
                <a:latin typeface="Times New Roman"/>
                <a:cs typeface="Times New Roman"/>
              </a:rPr>
              <a:t> </a:t>
            </a:r>
            <a:r>
              <a:rPr lang="vi-VN" sz="2800" dirty="0">
                <a:latin typeface="Times New Roman"/>
                <a:cs typeface="Times New Roman"/>
              </a:rPr>
              <a:t>đơn</a:t>
            </a:r>
            <a:r>
              <a:rPr lang="vi-VN" sz="2800" spc="-5" dirty="0">
                <a:latin typeface="Times New Roman"/>
                <a:cs typeface="Times New Roman"/>
              </a:rPr>
              <a:t> </a:t>
            </a:r>
            <a:r>
              <a:rPr lang="vi-VN" sz="2800" dirty="0">
                <a:latin typeface="Times New Roman"/>
                <a:cs typeface="Times New Roman"/>
              </a:rPr>
              <a:t>vị</a:t>
            </a:r>
            <a:r>
              <a:rPr lang="vi-VN" sz="2800" spc="-15" dirty="0">
                <a:latin typeface="Times New Roman"/>
                <a:cs typeface="Times New Roman"/>
              </a:rPr>
              <a:t> </a:t>
            </a:r>
            <a:r>
              <a:rPr lang="vi-VN" sz="2800" dirty="0">
                <a:latin typeface="Times New Roman"/>
                <a:cs typeface="Times New Roman"/>
              </a:rPr>
              <a:t>của</a:t>
            </a:r>
            <a:r>
              <a:rPr lang="vi-VN" sz="2800" spc="-10" dirty="0">
                <a:latin typeface="Times New Roman"/>
                <a:cs typeface="Times New Roman"/>
              </a:rPr>
              <a:t> mét).</a:t>
            </a:r>
            <a:endParaRPr lang="vi-VN" sz="2800" dirty="0">
              <a:latin typeface="Times New Roman"/>
              <a:cs typeface="Times New Roman"/>
            </a:endParaRPr>
          </a:p>
        </p:txBody>
      </p:sp>
      <p:pic>
        <p:nvPicPr>
          <p:cNvPr id="2" name="Picture 1"/>
          <p:cNvPicPr>
            <a:picLocks noChangeAspect="1"/>
          </p:cNvPicPr>
          <p:nvPr/>
        </p:nvPicPr>
        <p:blipFill>
          <a:blip r:embed="rId2"/>
          <a:stretch>
            <a:fillRect/>
          </a:stretch>
        </p:blipFill>
        <p:spPr>
          <a:xfrm>
            <a:off x="3396473" y="3080038"/>
            <a:ext cx="4380669" cy="3680979"/>
          </a:xfrm>
          <a:prstGeom prst="rect">
            <a:avLst/>
          </a:prstGeom>
        </p:spPr>
      </p:pic>
    </p:spTree>
    <p:extLst>
      <p:ext uri="{BB962C8B-B14F-4D97-AF65-F5344CB8AC3E}">
        <p14:creationId xmlns:p14="http://schemas.microsoft.com/office/powerpoint/2010/main" val="16425646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0">
            <a:extLst>
              <a:ext uri="{FF2B5EF4-FFF2-40B4-BE49-F238E27FC236}">
                <a16:creationId xmlns:a16="http://schemas.microsoft.com/office/drawing/2014/main" xmlns="" id="{E7C53238-9222-2BBF-4363-86C06670B263}"/>
              </a:ext>
            </a:extLst>
          </p:cNvPr>
          <p:cNvPicPr>
            <a:picLocks noChangeAspect="1"/>
          </p:cNvPicPr>
          <p:nvPr/>
        </p:nvPicPr>
        <p:blipFill rotWithShape="1">
          <a:blip r:embed="rId2"/>
          <a:srcRect l="50065"/>
          <a:stretch/>
        </p:blipFill>
        <p:spPr>
          <a:xfrm>
            <a:off x="0" y="962627"/>
            <a:ext cx="5539880" cy="5194300"/>
          </a:xfrm>
          <a:prstGeom prst="rect">
            <a:avLst/>
          </a:prstGeom>
        </p:spPr>
      </p:pic>
      <p:grpSp>
        <p:nvGrpSpPr>
          <p:cNvPr id="20" name="组合 13">
            <a:extLst>
              <a:ext uri="{FF2B5EF4-FFF2-40B4-BE49-F238E27FC236}">
                <a16:creationId xmlns:a16="http://schemas.microsoft.com/office/drawing/2014/main" xmlns="" id="{A3A2CAAB-C14E-3D17-CF50-CD9BA7FFDBA1}"/>
              </a:ext>
            </a:extLst>
          </p:cNvPr>
          <p:cNvGrpSpPr/>
          <p:nvPr/>
        </p:nvGrpSpPr>
        <p:grpSpPr>
          <a:xfrm>
            <a:off x="525055" y="5216309"/>
            <a:ext cx="1014412" cy="414337"/>
            <a:chOff x="2843213" y="5216309"/>
            <a:chExt cx="1014412" cy="414337"/>
          </a:xfrm>
        </p:grpSpPr>
        <p:sp>
          <p:nvSpPr>
            <p:cNvPr id="21" name="圆角矩形 14">
              <a:extLst>
                <a:ext uri="{FF2B5EF4-FFF2-40B4-BE49-F238E27FC236}">
                  <a16:creationId xmlns:a16="http://schemas.microsoft.com/office/drawing/2014/main" xmlns="" id="{4541FDBD-BAD8-FA81-069C-662385DBAB09}"/>
                </a:ext>
              </a:extLst>
            </p:cNvPr>
            <p:cNvSpPr/>
            <p:nvPr/>
          </p:nvSpPr>
          <p:spPr>
            <a:xfrm>
              <a:off x="2843213" y="5216311"/>
              <a:ext cx="1014412" cy="414335"/>
            </a:xfrm>
            <a:prstGeom prst="roundRect">
              <a:avLst/>
            </a:prstGeom>
            <a:solidFill>
              <a:sysClr val="window" lastClr="FFFFFF"/>
            </a:solidFill>
            <a:ln w="63500" cap="flat" cmpd="sng" algn="ctr">
              <a:solidFill>
                <a:srgbClr val="3F3F3F">
                  <a:lumMod val="85000"/>
                  <a:lumOff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A3.OpenSans-San"/>
                <a:ea typeface="+mn-ea"/>
                <a:cs typeface="+mn-cs"/>
              </a:endParaRPr>
            </a:p>
          </p:txBody>
        </p:sp>
        <p:sp>
          <p:nvSpPr>
            <p:cNvPr id="22" name="圆角矩形 15">
              <a:extLst>
                <a:ext uri="{FF2B5EF4-FFF2-40B4-BE49-F238E27FC236}">
                  <a16:creationId xmlns:a16="http://schemas.microsoft.com/office/drawing/2014/main" xmlns="" id="{9ECD9336-D931-164B-0A87-6B26264D07A9}"/>
                </a:ext>
              </a:extLst>
            </p:cNvPr>
            <p:cNvSpPr/>
            <p:nvPr/>
          </p:nvSpPr>
          <p:spPr>
            <a:xfrm>
              <a:off x="2843213" y="5216309"/>
              <a:ext cx="1014412" cy="144000"/>
            </a:xfrm>
            <a:prstGeom prst="roundRect">
              <a:avLst/>
            </a:prstGeom>
            <a:solidFill>
              <a:sysClr val="window" lastClr="FFFFFF">
                <a:lumMod val="85000"/>
              </a:sysClr>
            </a:solidFill>
            <a:ln w="63500" cap="flat" cmpd="sng" algn="ctr">
              <a:solidFill>
                <a:srgbClr val="3F3F3F">
                  <a:lumMod val="85000"/>
                  <a:lumOff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A3.OpenSans-San"/>
                <a:ea typeface="+mn-ea"/>
                <a:cs typeface="+mn-cs"/>
              </a:endParaRPr>
            </a:p>
          </p:txBody>
        </p:sp>
      </p:grpSp>
      <p:sp>
        <p:nvSpPr>
          <p:cNvPr id="23" name="圆角矩形 16">
            <a:extLst>
              <a:ext uri="{FF2B5EF4-FFF2-40B4-BE49-F238E27FC236}">
                <a16:creationId xmlns:a16="http://schemas.microsoft.com/office/drawing/2014/main" xmlns="" id="{53F8BDFF-D231-3D64-880D-B00588405D27}"/>
              </a:ext>
            </a:extLst>
          </p:cNvPr>
          <p:cNvSpPr/>
          <p:nvPr/>
        </p:nvSpPr>
        <p:spPr>
          <a:xfrm>
            <a:off x="1746212" y="5437766"/>
            <a:ext cx="528638" cy="180000"/>
          </a:xfrm>
          <a:prstGeom prst="roundRect">
            <a:avLst/>
          </a:prstGeom>
          <a:solidFill>
            <a:srgbClr val="FFE799"/>
          </a:solidFill>
          <a:ln w="63500" cap="flat" cmpd="sng" algn="ctr">
            <a:solidFill>
              <a:srgbClr val="3F3F3F">
                <a:lumMod val="85000"/>
                <a:lumOff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A3.OpenSans-San"/>
              <a:ea typeface="+mn-ea"/>
              <a:cs typeface="+mn-cs"/>
            </a:endParaRPr>
          </a:p>
        </p:txBody>
      </p:sp>
      <p:sp>
        <p:nvSpPr>
          <p:cNvPr id="25" name="矩形 21">
            <a:extLst>
              <a:ext uri="{FF2B5EF4-FFF2-40B4-BE49-F238E27FC236}">
                <a16:creationId xmlns:a16="http://schemas.microsoft.com/office/drawing/2014/main" xmlns="" id="{4C283C9E-C2BA-B0ED-54C8-9E16DF6765CE}"/>
              </a:ext>
            </a:extLst>
          </p:cNvPr>
          <p:cNvSpPr/>
          <p:nvPr/>
        </p:nvSpPr>
        <p:spPr>
          <a:xfrm>
            <a:off x="11856362" y="2316723"/>
            <a:ext cx="443433" cy="2486108"/>
          </a:xfrm>
          <a:prstGeom prst="rect">
            <a:avLst/>
          </a:prstGeom>
          <a:solidFill>
            <a:srgbClr val="FCA1B7"/>
          </a:solidFill>
          <a:ln w="63500" cap="flat" cmpd="sng" algn="ctr">
            <a:solidFill>
              <a:srgbClr val="3F3F3F">
                <a:lumMod val="85000"/>
                <a:lumOff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a:ln>
                <a:noFill/>
              </a:ln>
              <a:solidFill>
                <a:prstClr val="white"/>
              </a:solidFill>
              <a:effectLst/>
              <a:uLnTx/>
              <a:uFillTx/>
              <a:latin typeface="A3.OpenSans-San"/>
              <a:ea typeface="+mn-ea"/>
              <a:cs typeface="+mn-cs"/>
            </a:endParaRPr>
          </a:p>
        </p:txBody>
      </p:sp>
      <p:pic>
        <p:nvPicPr>
          <p:cNvPr id="29" name="图片 22">
            <a:extLst>
              <a:ext uri="{FF2B5EF4-FFF2-40B4-BE49-F238E27FC236}">
                <a16:creationId xmlns:a16="http://schemas.microsoft.com/office/drawing/2014/main" xmlns="" id="{AC3C8687-7A71-50A0-AF34-9E69F1594D41}"/>
              </a:ext>
            </a:extLst>
          </p:cNvPr>
          <p:cNvPicPr>
            <a:picLocks noChangeAspect="1"/>
          </p:cNvPicPr>
          <p:nvPr/>
        </p:nvPicPr>
        <p:blipFill>
          <a:blip r:embed="rId3"/>
          <a:stretch>
            <a:fillRect/>
          </a:stretch>
        </p:blipFill>
        <p:spPr>
          <a:xfrm rot="2700000">
            <a:off x="4605993" y="4815074"/>
            <a:ext cx="602779" cy="1767959"/>
          </a:xfrm>
          <a:prstGeom prst="rect">
            <a:avLst/>
          </a:prstGeom>
        </p:spPr>
      </p:pic>
      <p:sp>
        <p:nvSpPr>
          <p:cNvPr id="30" name="椭圆 23">
            <a:extLst>
              <a:ext uri="{FF2B5EF4-FFF2-40B4-BE49-F238E27FC236}">
                <a16:creationId xmlns:a16="http://schemas.microsoft.com/office/drawing/2014/main" xmlns="" id="{EE9D551C-E513-F41F-B1FB-981579300FB2}"/>
              </a:ext>
            </a:extLst>
          </p:cNvPr>
          <p:cNvSpPr/>
          <p:nvPr/>
        </p:nvSpPr>
        <p:spPr>
          <a:xfrm>
            <a:off x="10848619" y="879352"/>
            <a:ext cx="572351" cy="572351"/>
          </a:xfrm>
          <a:prstGeom prst="ellipse">
            <a:avLst/>
          </a:prstGeom>
          <a:solidFill>
            <a:srgbClr val="FFE799"/>
          </a:solidFill>
          <a:ln w="63500" cap="flat" cmpd="sng" algn="ctr">
            <a:solidFill>
              <a:srgbClr val="3F3F3F">
                <a:lumMod val="85000"/>
                <a:lumOff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A3.OpenSans-San"/>
              <a:ea typeface="+mn-ea"/>
              <a:cs typeface="+mn-cs"/>
            </a:endParaRPr>
          </a:p>
        </p:txBody>
      </p:sp>
      <p:sp>
        <p:nvSpPr>
          <p:cNvPr id="31" name="椭圆 25">
            <a:extLst>
              <a:ext uri="{FF2B5EF4-FFF2-40B4-BE49-F238E27FC236}">
                <a16:creationId xmlns:a16="http://schemas.microsoft.com/office/drawing/2014/main" xmlns="" id="{907BD9F8-28F9-88DF-32B7-9DF61E636248}"/>
              </a:ext>
            </a:extLst>
          </p:cNvPr>
          <p:cNvSpPr/>
          <p:nvPr/>
        </p:nvSpPr>
        <p:spPr>
          <a:xfrm>
            <a:off x="10886565" y="5272389"/>
            <a:ext cx="302177" cy="302177"/>
          </a:xfrm>
          <a:prstGeom prst="ellipse">
            <a:avLst/>
          </a:prstGeom>
          <a:solidFill>
            <a:srgbClr val="ED5565">
              <a:lumMod val="60000"/>
              <a:lumOff val="40000"/>
            </a:srgbClr>
          </a:solidFill>
          <a:ln w="63500" cap="flat" cmpd="sng" algn="ctr">
            <a:solidFill>
              <a:srgbClr val="3F3F3F">
                <a:lumMod val="85000"/>
                <a:lumOff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A3.OpenSans-San"/>
              <a:ea typeface="+mn-ea"/>
              <a:cs typeface="+mn-cs"/>
            </a:endParaRPr>
          </a:p>
        </p:txBody>
      </p:sp>
      <p:pic>
        <p:nvPicPr>
          <p:cNvPr id="32" name="image 102">
            <a:extLst>
              <a:ext uri="{FF2B5EF4-FFF2-40B4-BE49-F238E27FC236}">
                <a16:creationId xmlns:a16="http://schemas.microsoft.com/office/drawing/2014/main" xmlns="" id="{9867F018-AF12-FF0E-B818-5D8A8193D8E2}"/>
              </a:ext>
            </a:extLst>
          </p:cNvPr>
          <p:cNvPicPr>
            <a:picLocks noChangeAspect="1"/>
          </p:cNvPicPr>
          <p:nvPr/>
        </p:nvPicPr>
        <p:blipFill>
          <a:blip r:embed="rId4"/>
          <a:srcRect/>
          <a:stretch>
            <a:fillRect/>
          </a:stretch>
        </p:blipFill>
        <p:spPr>
          <a:xfrm rot="5400000">
            <a:off x="4883786" y="2836362"/>
            <a:ext cx="933436" cy="698048"/>
          </a:xfrm>
          <a:prstGeom prst="rect">
            <a:avLst/>
          </a:prstGeom>
        </p:spPr>
      </p:pic>
      <p:pic>
        <p:nvPicPr>
          <p:cNvPr id="2" name="Picture 1" descr="A picture containing toy, doll&#10;&#10;Description automatically generated">
            <a:extLst>
              <a:ext uri="{FF2B5EF4-FFF2-40B4-BE49-F238E27FC236}">
                <a16:creationId xmlns:a16="http://schemas.microsoft.com/office/drawing/2014/main" xmlns="" id="{3BC76849-E5BC-F8B0-C172-3BE5BB8A9C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514421"/>
            <a:ext cx="1515862" cy="1515862"/>
          </a:xfrm>
          <a:prstGeom prst="rect">
            <a:avLst/>
          </a:prstGeom>
        </p:spPr>
      </p:pic>
      <p:pic>
        <p:nvPicPr>
          <p:cNvPr id="3" name="Picture 2">
            <a:extLst>
              <a:ext uri="{FF2B5EF4-FFF2-40B4-BE49-F238E27FC236}">
                <a16:creationId xmlns:a16="http://schemas.microsoft.com/office/drawing/2014/main" xmlns="" id="{AF709DBB-B73D-164F-9FB1-2BDC3D279FE2}"/>
              </a:ext>
            </a:extLst>
          </p:cNvPr>
          <p:cNvPicPr>
            <a:picLocks noChangeAspect="1"/>
          </p:cNvPicPr>
          <p:nvPr/>
        </p:nvPicPr>
        <p:blipFill>
          <a:blip r:embed="rId6"/>
          <a:stretch>
            <a:fillRect/>
          </a:stretch>
        </p:blipFill>
        <p:spPr>
          <a:xfrm>
            <a:off x="417688" y="1405506"/>
            <a:ext cx="3569166" cy="2441212"/>
          </a:xfrm>
          <a:prstGeom prst="rect">
            <a:avLst/>
          </a:prstGeom>
        </p:spPr>
      </p:pic>
      <p:sp>
        <p:nvSpPr>
          <p:cNvPr id="4" name="Rectangle: Rounded Corners 3">
            <a:extLst>
              <a:ext uri="{FF2B5EF4-FFF2-40B4-BE49-F238E27FC236}">
                <a16:creationId xmlns:a16="http://schemas.microsoft.com/office/drawing/2014/main" xmlns="" id="{DFA41395-C2B7-1B23-CF9F-0FFC8DE4944F}"/>
              </a:ext>
            </a:extLst>
          </p:cNvPr>
          <p:cNvSpPr/>
          <p:nvPr/>
        </p:nvSpPr>
        <p:spPr>
          <a:xfrm>
            <a:off x="6148634" y="1777825"/>
            <a:ext cx="4444100" cy="347319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28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Hoạt</a:t>
            </a: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động</a:t>
            </a: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nhóm</a:t>
            </a: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4 </a:t>
            </a:r>
            <a:r>
              <a:rPr lang="en-US" sz="28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nhóm</a:t>
            </a: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p>
          <a:p>
            <a:pPr algn="just">
              <a:lnSpc>
                <a:spcPct val="150000"/>
              </a:lnSpc>
            </a:pP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Thời gian: 5 phút</a:t>
            </a:r>
          </a:p>
        </p:txBody>
      </p:sp>
    </p:spTree>
    <p:extLst>
      <p:ext uri="{BB962C8B-B14F-4D97-AF65-F5344CB8AC3E}">
        <p14:creationId xmlns:p14="http://schemas.microsoft.com/office/powerpoint/2010/main" val="392446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811331" y="156730"/>
            <a:ext cx="4380669" cy="3680979"/>
          </a:xfrm>
          <a:prstGeom prst="rect">
            <a:avLst/>
          </a:prstGeom>
        </p:spPr>
      </p:pic>
      <p:graphicFrame>
        <p:nvGraphicFramePr>
          <p:cNvPr id="11" name="Object 10"/>
          <p:cNvGraphicFramePr>
            <a:graphicFrameLocks noChangeAspect="1"/>
          </p:cNvGraphicFramePr>
          <p:nvPr>
            <p:extLst>
              <p:ext uri="{D42A27DB-BD31-4B8C-83A1-F6EECF244321}">
                <p14:modId xmlns:p14="http://schemas.microsoft.com/office/powerpoint/2010/main" val="1321936393"/>
              </p:ext>
            </p:extLst>
          </p:nvPr>
        </p:nvGraphicFramePr>
        <p:xfrm>
          <a:off x="1895475" y="4779101"/>
          <a:ext cx="4576763" cy="657225"/>
        </p:xfrm>
        <a:graphic>
          <a:graphicData uri="http://schemas.openxmlformats.org/presentationml/2006/ole">
            <mc:AlternateContent xmlns:mc="http://schemas.openxmlformats.org/markup-compatibility/2006">
              <mc:Choice xmlns:v="urn:schemas-microsoft-com:vml" Requires="v">
                <p:oleObj spid="_x0000_s2050" name="Equation" r:id="rId4" imgW="2298600" imgH="330120" progId="Equation.DSMT4">
                  <p:embed/>
                </p:oleObj>
              </mc:Choice>
              <mc:Fallback>
                <p:oleObj name="Equation" r:id="rId4" imgW="2298600" imgH="330120" progId="Equation.DSMT4">
                  <p:embed/>
                  <p:pic>
                    <p:nvPicPr>
                      <p:cNvPr id="0" name=""/>
                      <p:cNvPicPr/>
                      <p:nvPr/>
                    </p:nvPicPr>
                    <p:blipFill>
                      <a:blip r:embed="rId5"/>
                      <a:stretch>
                        <a:fillRect/>
                      </a:stretch>
                    </p:blipFill>
                    <p:spPr>
                      <a:xfrm>
                        <a:off x="1895475" y="4779101"/>
                        <a:ext cx="4576763" cy="65722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566054289"/>
              </p:ext>
            </p:extLst>
          </p:nvPr>
        </p:nvGraphicFramePr>
        <p:xfrm>
          <a:off x="1987550" y="5548313"/>
          <a:ext cx="6999288" cy="865187"/>
        </p:xfrm>
        <a:graphic>
          <a:graphicData uri="http://schemas.openxmlformats.org/presentationml/2006/ole">
            <mc:AlternateContent xmlns:mc="http://schemas.openxmlformats.org/markup-compatibility/2006">
              <mc:Choice xmlns:v="urn:schemas-microsoft-com:vml" Requires="v">
                <p:oleObj spid="_x0000_s2051" name="Equation" r:id="rId6" imgW="3593880" imgH="444240" progId="Equation.DSMT4">
                  <p:embed/>
                </p:oleObj>
              </mc:Choice>
              <mc:Fallback>
                <p:oleObj name="Equation" r:id="rId6" imgW="3593880" imgH="444240" progId="Equation.DSMT4">
                  <p:embed/>
                  <p:pic>
                    <p:nvPicPr>
                      <p:cNvPr id="0" name=""/>
                      <p:cNvPicPr/>
                      <p:nvPr/>
                    </p:nvPicPr>
                    <p:blipFill>
                      <a:blip r:embed="rId7"/>
                      <a:stretch>
                        <a:fillRect/>
                      </a:stretch>
                    </p:blipFill>
                    <p:spPr>
                      <a:xfrm>
                        <a:off x="1987550" y="5548313"/>
                        <a:ext cx="6999288" cy="865187"/>
                      </a:xfrm>
                      <a:prstGeom prst="rect">
                        <a:avLst/>
                      </a:prstGeom>
                    </p:spPr>
                  </p:pic>
                </p:oleObj>
              </mc:Fallback>
            </mc:AlternateContent>
          </a:graphicData>
        </a:graphic>
      </p:graphicFrame>
      <p:grpSp>
        <p:nvGrpSpPr>
          <p:cNvPr id="16" name="Group 15"/>
          <p:cNvGrpSpPr/>
          <p:nvPr/>
        </p:nvGrpSpPr>
        <p:grpSpPr>
          <a:xfrm>
            <a:off x="862878" y="1520252"/>
            <a:ext cx="4452430" cy="1244237"/>
            <a:chOff x="862878" y="578139"/>
            <a:chExt cx="4452430" cy="1244237"/>
          </a:xfrm>
        </p:grpSpPr>
        <p:graphicFrame>
          <p:nvGraphicFramePr>
            <p:cNvPr id="6" name="Object 5"/>
            <p:cNvGraphicFramePr>
              <a:graphicFrameLocks noChangeAspect="1"/>
            </p:cNvGraphicFramePr>
            <p:nvPr>
              <p:extLst>
                <p:ext uri="{D42A27DB-BD31-4B8C-83A1-F6EECF244321}">
                  <p14:modId xmlns:p14="http://schemas.microsoft.com/office/powerpoint/2010/main" val="1354431030"/>
                </p:ext>
              </p:extLst>
            </p:nvPr>
          </p:nvGraphicFramePr>
          <p:xfrm>
            <a:off x="1967779" y="578139"/>
            <a:ext cx="3276600" cy="565150"/>
          </p:xfrm>
          <a:graphic>
            <a:graphicData uri="http://schemas.openxmlformats.org/presentationml/2006/ole">
              <mc:AlternateContent xmlns:mc="http://schemas.openxmlformats.org/markup-compatibility/2006">
                <mc:Choice xmlns:v="urn:schemas-microsoft-com:vml" Requires="v">
                  <p:oleObj spid="_x0000_s2052" name="Equation" r:id="rId8" imgW="1473120" imgH="253800" progId="Equation.DSMT4">
                    <p:embed/>
                  </p:oleObj>
                </mc:Choice>
                <mc:Fallback>
                  <p:oleObj name="Equation" r:id="rId8" imgW="1473120" imgH="253800" progId="Equation.DSMT4">
                    <p:embed/>
                    <p:pic>
                      <p:nvPicPr>
                        <p:cNvPr id="0" name=""/>
                        <p:cNvPicPr/>
                        <p:nvPr/>
                      </p:nvPicPr>
                      <p:blipFill>
                        <a:blip r:embed="rId9"/>
                        <a:stretch>
                          <a:fillRect/>
                        </a:stretch>
                      </p:blipFill>
                      <p:spPr>
                        <a:xfrm>
                          <a:off x="1967779" y="578139"/>
                          <a:ext cx="3276600" cy="5651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33503952"/>
                </p:ext>
              </p:extLst>
            </p:nvPr>
          </p:nvGraphicFramePr>
          <p:xfrm>
            <a:off x="1967779" y="1240197"/>
            <a:ext cx="3347529" cy="582179"/>
          </p:xfrm>
          <a:graphic>
            <a:graphicData uri="http://schemas.openxmlformats.org/presentationml/2006/ole">
              <mc:AlternateContent xmlns:mc="http://schemas.openxmlformats.org/markup-compatibility/2006">
                <mc:Choice xmlns:v="urn:schemas-microsoft-com:vml" Requires="v">
                  <p:oleObj spid="_x0000_s2053" name="Equation" r:id="rId10" imgW="1460160" imgH="253800" progId="Equation.DSMT4">
                    <p:embed/>
                  </p:oleObj>
                </mc:Choice>
                <mc:Fallback>
                  <p:oleObj name="Equation" r:id="rId10" imgW="1460160" imgH="253800" progId="Equation.DSMT4">
                    <p:embed/>
                    <p:pic>
                      <p:nvPicPr>
                        <p:cNvPr id="0" name=""/>
                        <p:cNvPicPr/>
                        <p:nvPr/>
                      </p:nvPicPr>
                      <p:blipFill>
                        <a:blip r:embed="rId11"/>
                        <a:stretch>
                          <a:fillRect/>
                        </a:stretch>
                      </p:blipFill>
                      <p:spPr>
                        <a:xfrm>
                          <a:off x="1967779" y="1240197"/>
                          <a:ext cx="3347529" cy="582179"/>
                        </a:xfrm>
                        <a:prstGeom prst="rect">
                          <a:avLst/>
                        </a:prstGeom>
                      </p:spPr>
                    </p:pic>
                  </p:oleObj>
                </mc:Fallback>
              </mc:AlternateContent>
            </a:graphicData>
          </a:graphic>
        </p:graphicFrame>
        <p:sp>
          <p:nvSpPr>
            <p:cNvPr id="13" name="TextBox 12"/>
            <p:cNvSpPr txBox="1"/>
            <p:nvPr/>
          </p:nvSpPr>
          <p:spPr>
            <a:xfrm>
              <a:off x="862878" y="581680"/>
              <a:ext cx="148243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Ta có:</a:t>
              </a:r>
            </a:p>
          </p:txBody>
        </p:sp>
      </p:grpSp>
      <p:grpSp>
        <p:nvGrpSpPr>
          <p:cNvPr id="17" name="Group 16"/>
          <p:cNvGrpSpPr/>
          <p:nvPr/>
        </p:nvGrpSpPr>
        <p:grpSpPr>
          <a:xfrm>
            <a:off x="765896" y="2795337"/>
            <a:ext cx="4083946" cy="1214673"/>
            <a:chOff x="765896" y="1853224"/>
            <a:chExt cx="4083946" cy="1214673"/>
          </a:xfrm>
        </p:grpSpPr>
        <p:graphicFrame>
          <p:nvGraphicFramePr>
            <p:cNvPr id="8" name="Object 7"/>
            <p:cNvGraphicFramePr>
              <a:graphicFrameLocks noChangeAspect="1"/>
            </p:cNvGraphicFramePr>
            <p:nvPr>
              <p:extLst>
                <p:ext uri="{D42A27DB-BD31-4B8C-83A1-F6EECF244321}">
                  <p14:modId xmlns:p14="http://schemas.microsoft.com/office/powerpoint/2010/main" val="604859675"/>
                </p:ext>
              </p:extLst>
            </p:nvPr>
          </p:nvGraphicFramePr>
          <p:xfrm>
            <a:off x="1919255" y="1853224"/>
            <a:ext cx="2930587" cy="569046"/>
          </p:xfrm>
          <a:graphic>
            <a:graphicData uri="http://schemas.openxmlformats.org/presentationml/2006/ole">
              <mc:AlternateContent xmlns:mc="http://schemas.openxmlformats.org/markup-compatibility/2006">
                <mc:Choice xmlns:v="urn:schemas-microsoft-com:vml" Requires="v">
                  <p:oleObj spid="_x0000_s2054" name="Equation" r:id="rId12" imgW="1307880" imgH="253800" progId="Equation.DSMT4">
                    <p:embed/>
                  </p:oleObj>
                </mc:Choice>
                <mc:Fallback>
                  <p:oleObj name="Equation" r:id="rId12" imgW="1307880" imgH="253800" progId="Equation.DSMT4">
                    <p:embed/>
                    <p:pic>
                      <p:nvPicPr>
                        <p:cNvPr id="0" name=""/>
                        <p:cNvPicPr/>
                        <p:nvPr/>
                      </p:nvPicPr>
                      <p:blipFill>
                        <a:blip r:embed="rId13"/>
                        <a:stretch>
                          <a:fillRect/>
                        </a:stretch>
                      </p:blipFill>
                      <p:spPr>
                        <a:xfrm>
                          <a:off x="1919255" y="1853224"/>
                          <a:ext cx="2930587" cy="569046"/>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67530787"/>
                </p:ext>
              </p:extLst>
            </p:nvPr>
          </p:nvGraphicFramePr>
          <p:xfrm>
            <a:off x="1919255" y="2493272"/>
            <a:ext cx="2930587" cy="574625"/>
          </p:xfrm>
          <a:graphic>
            <a:graphicData uri="http://schemas.openxmlformats.org/presentationml/2006/ole">
              <mc:AlternateContent xmlns:mc="http://schemas.openxmlformats.org/markup-compatibility/2006">
                <mc:Choice xmlns:v="urn:schemas-microsoft-com:vml" Requires="v">
                  <p:oleObj spid="_x0000_s2055" name="Equation" r:id="rId14" imgW="1295280" imgH="253800" progId="Equation.DSMT4">
                    <p:embed/>
                  </p:oleObj>
                </mc:Choice>
                <mc:Fallback>
                  <p:oleObj name="Equation" r:id="rId14" imgW="1295280" imgH="253800" progId="Equation.DSMT4">
                    <p:embed/>
                    <p:pic>
                      <p:nvPicPr>
                        <p:cNvPr id="0" name=""/>
                        <p:cNvPicPr/>
                        <p:nvPr/>
                      </p:nvPicPr>
                      <p:blipFill>
                        <a:blip r:embed="rId15"/>
                        <a:stretch>
                          <a:fillRect/>
                        </a:stretch>
                      </p:blipFill>
                      <p:spPr>
                        <a:xfrm>
                          <a:off x="1919255" y="2493272"/>
                          <a:ext cx="2930587" cy="574625"/>
                        </a:xfrm>
                        <a:prstGeom prst="rect">
                          <a:avLst/>
                        </a:prstGeom>
                      </p:spPr>
                    </p:pic>
                  </p:oleObj>
                </mc:Fallback>
              </mc:AlternateContent>
            </a:graphicData>
          </a:graphic>
        </p:graphicFrame>
        <p:sp>
          <p:nvSpPr>
            <p:cNvPr id="14" name="TextBox 13"/>
            <p:cNvSpPr txBox="1"/>
            <p:nvPr/>
          </p:nvSpPr>
          <p:spPr>
            <a:xfrm>
              <a:off x="765896" y="1857960"/>
              <a:ext cx="148243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Lại có:</a:t>
              </a:r>
            </a:p>
          </p:txBody>
        </p:sp>
      </p:grpSp>
      <p:grpSp>
        <p:nvGrpSpPr>
          <p:cNvPr id="18" name="Group 17"/>
          <p:cNvGrpSpPr/>
          <p:nvPr/>
        </p:nvGrpSpPr>
        <p:grpSpPr>
          <a:xfrm>
            <a:off x="765896" y="4126594"/>
            <a:ext cx="6746248" cy="540473"/>
            <a:chOff x="765896" y="3184481"/>
            <a:chExt cx="6746248" cy="540473"/>
          </a:xfrm>
        </p:grpSpPr>
        <p:graphicFrame>
          <p:nvGraphicFramePr>
            <p:cNvPr id="10" name="Object 9"/>
            <p:cNvGraphicFramePr>
              <a:graphicFrameLocks noChangeAspect="1"/>
            </p:cNvGraphicFramePr>
            <p:nvPr>
              <p:extLst>
                <p:ext uri="{D42A27DB-BD31-4B8C-83A1-F6EECF244321}">
                  <p14:modId xmlns:p14="http://schemas.microsoft.com/office/powerpoint/2010/main" val="1460283153"/>
                </p:ext>
              </p:extLst>
            </p:nvPr>
          </p:nvGraphicFramePr>
          <p:xfrm>
            <a:off x="1967779" y="3191842"/>
            <a:ext cx="5544365" cy="533112"/>
          </p:xfrm>
          <a:graphic>
            <a:graphicData uri="http://schemas.openxmlformats.org/presentationml/2006/ole">
              <mc:AlternateContent xmlns:mc="http://schemas.openxmlformats.org/markup-compatibility/2006">
                <mc:Choice xmlns:v="urn:schemas-microsoft-com:vml" Requires="v">
                  <p:oleObj spid="_x0000_s2056" name="Equation" r:id="rId16" imgW="2641320" imgH="253800" progId="Equation.DSMT4">
                    <p:embed/>
                  </p:oleObj>
                </mc:Choice>
                <mc:Fallback>
                  <p:oleObj name="Equation" r:id="rId16" imgW="2641320" imgH="253800" progId="Equation.DSMT4">
                    <p:embed/>
                    <p:pic>
                      <p:nvPicPr>
                        <p:cNvPr id="0" name=""/>
                        <p:cNvPicPr/>
                        <p:nvPr/>
                      </p:nvPicPr>
                      <p:blipFill>
                        <a:blip r:embed="rId17"/>
                        <a:stretch>
                          <a:fillRect/>
                        </a:stretch>
                      </p:blipFill>
                      <p:spPr>
                        <a:xfrm>
                          <a:off x="1967779" y="3191842"/>
                          <a:ext cx="5544365" cy="533112"/>
                        </a:xfrm>
                        <a:prstGeom prst="rect">
                          <a:avLst/>
                        </a:prstGeom>
                      </p:spPr>
                    </p:pic>
                  </p:oleObj>
                </mc:Fallback>
              </mc:AlternateContent>
            </a:graphicData>
          </a:graphic>
        </p:graphicFrame>
        <p:sp>
          <p:nvSpPr>
            <p:cNvPr id="15" name="TextBox 14"/>
            <p:cNvSpPr txBox="1"/>
            <p:nvPr/>
          </p:nvSpPr>
          <p:spPr>
            <a:xfrm>
              <a:off x="765896" y="3184481"/>
              <a:ext cx="148243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Suy ra:</a:t>
              </a:r>
            </a:p>
          </p:txBody>
        </p:sp>
      </p:grpSp>
      <p:sp>
        <p:nvSpPr>
          <p:cNvPr id="20" name="TextBox 19"/>
          <p:cNvSpPr txBox="1"/>
          <p:nvPr/>
        </p:nvSpPr>
        <p:spPr>
          <a:xfrm>
            <a:off x="862878" y="775469"/>
            <a:ext cx="1482436"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Giải:</a:t>
            </a:r>
          </a:p>
        </p:txBody>
      </p:sp>
    </p:spTree>
    <p:extLst>
      <p:ext uri="{BB962C8B-B14F-4D97-AF65-F5344CB8AC3E}">
        <p14:creationId xmlns:p14="http://schemas.microsoft.com/office/powerpoint/2010/main" val="36919098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3DD8241-F6BD-0259-33AE-DDD7D8FC4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9" y="-121039"/>
            <a:ext cx="12192000" cy="6863644"/>
          </a:xfrm>
          <a:prstGeom prst="rect">
            <a:avLst/>
          </a:prstGeom>
        </p:spPr>
      </p:pic>
      <p:sp>
        <p:nvSpPr>
          <p:cNvPr id="27" name="TextBox 53">
            <a:extLst>
              <a:ext uri="{FF2B5EF4-FFF2-40B4-BE49-F238E27FC236}">
                <a16:creationId xmlns:a16="http://schemas.microsoft.com/office/drawing/2014/main" xmlns="" id="{CCDE8539-0B51-34F5-C4A8-8E3B3D7A6548}"/>
              </a:ext>
            </a:extLst>
          </p:cNvPr>
          <p:cNvSpPr txBox="1">
            <a:spLocks noChangeArrowheads="1"/>
          </p:cNvSpPr>
          <p:nvPr/>
        </p:nvSpPr>
        <p:spPr bwMode="auto">
          <a:xfrm>
            <a:off x="2171694" y="2271311"/>
            <a:ext cx="7033265" cy="123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prstTxWarp prst="textNoShape">
              <a:avLst/>
            </a:prstTxWarp>
            <a:spAutoFit/>
          </a:bodyPr>
          <a:lstStyle/>
          <a:p>
            <a:pPr algn="ctr" fontAlgn="base">
              <a:spcBef>
                <a:spcPct val="0"/>
              </a:spcBef>
              <a:spcAft>
                <a:spcPct val="0"/>
              </a:spcAft>
              <a:defRPr/>
            </a:pPr>
            <a:r>
              <a:rPr lang="en-US" altLang="zh-CN" sz="3600" b="1" kern="0" dirty="0">
                <a:solidFill>
                  <a:schemeClr val="bg1"/>
                </a:solidFill>
                <a:latin typeface="Times New Roman" panose="02020603050405020304" pitchFamily="18" charset="0"/>
                <a:ea typeface="字魂59号-创粗黑" panose="00000500000000000000" pitchFamily="2" charset="-122"/>
                <a:cs typeface="Times New Roman" panose="02020603050405020304" pitchFamily="18" charset="0"/>
              </a:rPr>
              <a:t>- Làm bài tập 9, 13, 16/75/SGK theo nhóm và nộp sản phẩm</a:t>
            </a:r>
            <a:endParaRPr lang="zh-CN" altLang="en-US" sz="3600" b="1" kern="0" dirty="0">
              <a:solidFill>
                <a:schemeClr val="bg1"/>
              </a:solidFill>
              <a:latin typeface="Times New Roman" panose="02020603050405020304" pitchFamily="18" charset="0"/>
              <a:ea typeface="宋体" pitchFamily="2" charset="-122"/>
              <a:cs typeface="Times New Roman" panose="02020603050405020304" pitchFamily="18" charset="0"/>
            </a:endParaRPr>
          </a:p>
        </p:txBody>
      </p:sp>
      <p:grpSp>
        <p:nvGrpSpPr>
          <p:cNvPr id="31" name="组合 14">
            <a:extLst>
              <a:ext uri="{FF2B5EF4-FFF2-40B4-BE49-F238E27FC236}">
                <a16:creationId xmlns:a16="http://schemas.microsoft.com/office/drawing/2014/main" xmlns="" id="{B892DF70-9CC5-A08C-C064-9DDDDF1DF406}"/>
              </a:ext>
            </a:extLst>
          </p:cNvPr>
          <p:cNvGrpSpPr/>
          <p:nvPr/>
        </p:nvGrpSpPr>
        <p:grpSpPr>
          <a:xfrm>
            <a:off x="7959734" y="213366"/>
            <a:ext cx="2114999" cy="1723540"/>
            <a:chOff x="3910879" y="2268230"/>
            <a:chExt cx="1586249" cy="1292655"/>
          </a:xfrm>
        </p:grpSpPr>
        <p:sp>
          <p:nvSpPr>
            <p:cNvPr id="32" name="AutoShape 17">
              <a:extLst>
                <a:ext uri="{FF2B5EF4-FFF2-40B4-BE49-F238E27FC236}">
                  <a16:creationId xmlns:a16="http://schemas.microsoft.com/office/drawing/2014/main" xmlns="" id="{B59C8D49-B69B-12EF-9C6E-B7B6AEB25935}"/>
                </a:ext>
              </a:extLst>
            </p:cNvPr>
            <p:cNvSpPr>
              <a:spLocks noChangeArrowheads="1"/>
            </p:cNvSpPr>
            <p:nvPr/>
          </p:nvSpPr>
          <p:spPr bwMode="auto">
            <a:xfrm>
              <a:off x="3910879" y="2268230"/>
              <a:ext cx="1586249" cy="1292655"/>
            </a:xfrm>
            <a:prstGeom prst="hexagon">
              <a:avLst>
                <a:gd name="adj" fmla="val 30740"/>
                <a:gd name="vf" fmla="val 115470"/>
              </a:avLst>
            </a:prstGeom>
            <a:solidFill>
              <a:schemeClr val="accent5">
                <a:lumMod val="40000"/>
                <a:lumOff val="60000"/>
              </a:schemeClr>
            </a:solidFill>
            <a:ln w="3175" cap="flat" cmpd="sng" algn="ctr">
              <a:solidFill>
                <a:srgbClr val="EAEAEA"/>
              </a:solidFill>
              <a:prstDash val="solid"/>
            </a:ln>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altLang="zh-SG" sz="1467" b="0" i="0" u="none" strike="noStrike" kern="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endParaRPr>
            </a:p>
          </p:txBody>
        </p:sp>
        <p:sp>
          <p:nvSpPr>
            <p:cNvPr id="33" name="TextBox 32">
              <a:extLst>
                <a:ext uri="{FF2B5EF4-FFF2-40B4-BE49-F238E27FC236}">
                  <a16:creationId xmlns:a16="http://schemas.microsoft.com/office/drawing/2014/main" xmlns="" id="{1758F368-7586-678E-955B-BA01189EB7B8}"/>
                </a:ext>
              </a:extLst>
            </p:cNvPr>
            <p:cNvSpPr txBox="1"/>
            <p:nvPr/>
          </p:nvSpPr>
          <p:spPr>
            <a:xfrm>
              <a:off x="4235606" y="2672183"/>
              <a:ext cx="936795" cy="48474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rPr>
                <a:t>BTVN</a:t>
              </a:r>
              <a:endParaRPr kumimoji="0" lang="zh-CN" altLang="en-US"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endParaRPr>
            </a:p>
          </p:txBody>
        </p:sp>
      </p:grpSp>
      <p:sp>
        <p:nvSpPr>
          <p:cNvPr id="34" name="TextBox 33">
            <a:extLst>
              <a:ext uri="{FF2B5EF4-FFF2-40B4-BE49-F238E27FC236}">
                <a16:creationId xmlns:a16="http://schemas.microsoft.com/office/drawing/2014/main" xmlns="" id="{9737A6AD-2F8D-DB58-63F2-88040DA65089}"/>
              </a:ext>
            </a:extLst>
          </p:cNvPr>
          <p:cNvSpPr txBox="1"/>
          <p:nvPr/>
        </p:nvSpPr>
        <p:spPr>
          <a:xfrm>
            <a:off x="-55940" y="-3387757"/>
            <a:ext cx="1107996" cy="461665"/>
          </a:xfrm>
          <a:prstGeom prst="rect">
            <a:avLst/>
          </a:prstGeom>
          <a:noFill/>
        </p:spPr>
        <p:txBody>
          <a:bodyPr wrap="none" rtlCol="0">
            <a:spAutoFit/>
          </a:bodyPr>
          <a:lstStyle/>
          <a:p>
            <a:r>
              <a:rPr lang="zh-CN" altLang="en-US" sz="2400" dirty="0">
                <a:solidFill>
                  <a:srgbClr val="3F3F3F"/>
                </a:solidFill>
                <a:latin typeface="字魂59号-创粗黑" panose="00000500000000000000" pitchFamily="2" charset="-122"/>
                <a:ea typeface="字魂59号-创粗黑" panose="00000500000000000000" pitchFamily="2" charset="-122"/>
              </a:rPr>
              <a:t>延迟符</a:t>
            </a:r>
          </a:p>
        </p:txBody>
      </p:sp>
      <p:sp>
        <p:nvSpPr>
          <p:cNvPr id="2" name="TextBox 53">
            <a:extLst>
              <a:ext uri="{FF2B5EF4-FFF2-40B4-BE49-F238E27FC236}">
                <a16:creationId xmlns:a16="http://schemas.microsoft.com/office/drawing/2014/main" xmlns="" id="{5E5A469D-2047-9AAE-4C96-A73E00076716}"/>
              </a:ext>
            </a:extLst>
          </p:cNvPr>
          <p:cNvSpPr txBox="1">
            <a:spLocks noChangeArrowheads="1"/>
          </p:cNvSpPr>
          <p:nvPr/>
        </p:nvSpPr>
        <p:spPr bwMode="auto">
          <a:xfrm>
            <a:off x="2167157" y="3713708"/>
            <a:ext cx="7033265" cy="67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prstTxWarp prst="textNoShape">
              <a:avLst/>
            </a:prstTxWarp>
            <a:spAutoFit/>
          </a:bodyPr>
          <a:lstStyle/>
          <a:p>
            <a:pPr algn="ctr" fontAlgn="base">
              <a:spcBef>
                <a:spcPct val="0"/>
              </a:spcBef>
              <a:spcAft>
                <a:spcPct val="0"/>
              </a:spcAft>
              <a:defRPr/>
            </a:pPr>
            <a:r>
              <a:rPr lang="en-US" altLang="zh-CN" sz="3600" b="1" kern="0" dirty="0">
                <a:solidFill>
                  <a:schemeClr val="bg1"/>
                </a:solidFill>
                <a:latin typeface="Times New Roman" panose="02020603050405020304" pitchFamily="18" charset="0"/>
                <a:ea typeface="字魂59号-创粗黑" panose="00000500000000000000" pitchFamily="2" charset="-122"/>
                <a:cs typeface="Times New Roman" panose="02020603050405020304" pitchFamily="18" charset="0"/>
              </a:rPr>
              <a:t>- Chuẩn bị bài “Đường tròn”</a:t>
            </a:r>
            <a:endParaRPr lang="zh-CN" altLang="en-US" sz="3600" b="1" kern="0" dirty="0">
              <a:solidFill>
                <a:schemeClr val="bg1"/>
              </a:solidFill>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16819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28" name="Rounded Rectangle 33"/>
          <p:cNvSpPr/>
          <p:nvPr/>
        </p:nvSpPr>
        <p:spPr>
          <a:xfrm>
            <a:off x="7924800" y="326899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1" name="A"/>
          <p:cNvSpPr/>
          <p:nvPr/>
        </p:nvSpPr>
        <p:spPr>
          <a:xfrm>
            <a:off x="1752600" y="4550229"/>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3200" b="1" dirty="0">
                <a:solidFill>
                  <a:srgbClr val="B71509"/>
                </a:solidFill>
                <a:latin typeface="Times New Roman" panose="02020603050405020304" pitchFamily="18" charset="0"/>
                <a:cs typeface="Times New Roman" panose="02020603050405020304" pitchFamily="18" charset="0"/>
              </a:rPr>
              <a:t>A. </a:t>
            </a:r>
            <a:endParaRPr lang="vi-VN" sz="3200" b="1" dirty="0">
              <a:solidFill>
                <a:srgbClr val="B71509"/>
              </a:solidFill>
              <a:latin typeface="Times New Roman" panose="02020603050405020304" pitchFamily="18" charset="0"/>
              <a:cs typeface="Times New Roman" panose="02020603050405020304" pitchFamily="18" charset="0"/>
            </a:endParaRPr>
          </a:p>
        </p:txBody>
      </p:sp>
      <p:sp>
        <p:nvSpPr>
          <p:cNvPr id="32" name="B"/>
          <p:cNvSpPr/>
          <p:nvPr/>
        </p:nvSpPr>
        <p:spPr>
          <a:xfrm>
            <a:off x="1752600"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3200" b="1" dirty="0">
                <a:solidFill>
                  <a:srgbClr val="C00000"/>
                </a:solidFill>
                <a:latin typeface="Times New Roman" panose="02020603050405020304" pitchFamily="18" charset="0"/>
                <a:cs typeface="Times New Roman" panose="02020603050405020304" pitchFamily="18" charset="0"/>
              </a:rPr>
              <a:t>C. </a:t>
            </a:r>
            <a:endParaRPr lang="vi-VN" sz="3200" b="1" dirty="0">
              <a:solidFill>
                <a:srgbClr val="C00000"/>
              </a:solidFill>
              <a:latin typeface="Times New Roman" panose="02020603050405020304" pitchFamily="18" charset="0"/>
              <a:cs typeface="Times New Roman" panose="02020603050405020304" pitchFamily="18" charset="0"/>
            </a:endParaRPr>
          </a:p>
        </p:txBody>
      </p:sp>
      <p:sp>
        <p:nvSpPr>
          <p:cNvPr id="33" name="C"/>
          <p:cNvSpPr/>
          <p:nvPr/>
        </p:nvSpPr>
        <p:spPr>
          <a:xfrm flipH="1">
            <a:off x="6274479" y="4550229"/>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a:solidFill>
                  <a:srgbClr val="C00000"/>
                </a:solidFill>
                <a:latin typeface="Times New Roman" panose="02020603050405020304" pitchFamily="18" charset="0"/>
                <a:cs typeface="Times New Roman" panose="02020603050405020304" pitchFamily="18" charset="0"/>
              </a:rPr>
              <a:t>  B. </a:t>
            </a:r>
            <a:endParaRPr lang="vi-VN" sz="2800" b="1" dirty="0">
              <a:solidFill>
                <a:srgbClr val="C00000"/>
              </a:solidFill>
              <a:latin typeface="Times New Roman" panose="02020603050405020304" pitchFamily="18" charset="0"/>
              <a:cs typeface="Times New Roman" panose="02020603050405020304" pitchFamily="18" charset="0"/>
            </a:endParaRPr>
          </a:p>
        </p:txBody>
      </p:sp>
      <p:sp>
        <p:nvSpPr>
          <p:cNvPr id="34" name="D"/>
          <p:cNvSpPr/>
          <p:nvPr/>
        </p:nvSpPr>
        <p:spPr>
          <a:xfrm flipH="1">
            <a:off x="6296250" y="57150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3200" b="1" dirty="0">
                <a:solidFill>
                  <a:srgbClr val="C00000"/>
                </a:solidFill>
                <a:latin typeface="Times New Roman" panose="02020603050405020304" pitchFamily="18" charset="0"/>
                <a:cs typeface="Times New Roman" panose="02020603050405020304" pitchFamily="18" charset="0"/>
              </a:rPr>
              <a:t> D. </a:t>
            </a:r>
            <a:endParaRPr lang="vi-VN" sz="3200" b="1" dirty="0">
              <a:solidFill>
                <a:srgbClr val="C00000"/>
              </a:solidFill>
              <a:latin typeface="Times New Roman" panose="02020603050405020304" pitchFamily="18" charset="0"/>
              <a:cs typeface="Times New Roman" panose="02020603050405020304" pitchFamily="18" charset="0"/>
            </a:endParaRPr>
          </a:p>
        </p:txBody>
      </p:sp>
      <p:pic>
        <p:nvPicPr>
          <p:cNvPr id="35" name="Picture 34">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3284060"/>
            <a:ext cx="1123607" cy="1123607"/>
          </a:xfrm>
          <a:prstGeom prst="rect">
            <a:avLst/>
          </a:prstGeom>
        </p:spPr>
      </p:pic>
      <p:graphicFrame>
        <p:nvGraphicFramePr>
          <p:cNvPr id="38" name="Object 37"/>
          <p:cNvGraphicFramePr>
            <a:graphicFrameLocks noChangeAspect="1"/>
          </p:cNvGraphicFramePr>
          <p:nvPr>
            <p:extLst>
              <p:ext uri="{D42A27DB-BD31-4B8C-83A1-F6EECF244321}">
                <p14:modId xmlns:p14="http://schemas.microsoft.com/office/powerpoint/2010/main" val="411103102"/>
              </p:ext>
            </p:extLst>
          </p:nvPr>
        </p:nvGraphicFramePr>
        <p:xfrm>
          <a:off x="2333624" y="4570156"/>
          <a:ext cx="3181350" cy="735013"/>
        </p:xfrm>
        <a:graphic>
          <a:graphicData uri="http://schemas.openxmlformats.org/presentationml/2006/ole">
            <mc:AlternateContent xmlns:mc="http://schemas.openxmlformats.org/markup-compatibility/2006">
              <mc:Choice xmlns:v="urn:schemas-microsoft-com:vml" Requires="v">
                <p:oleObj spid="_x0000_s3074" name="Equation" r:id="rId10" imgW="1866600" imgH="431640" progId="Equation.DSMT4">
                  <p:embed/>
                </p:oleObj>
              </mc:Choice>
              <mc:Fallback>
                <p:oleObj name="Equation" r:id="rId10" imgW="1866600" imgH="431640" progId="Equation.DSMT4">
                  <p:embed/>
                  <p:pic>
                    <p:nvPicPr>
                      <p:cNvPr id="0" name=""/>
                      <p:cNvPicPr/>
                      <p:nvPr/>
                    </p:nvPicPr>
                    <p:blipFill>
                      <a:blip r:embed="rId11"/>
                      <a:stretch>
                        <a:fillRect/>
                      </a:stretch>
                    </p:blipFill>
                    <p:spPr>
                      <a:xfrm>
                        <a:off x="2333624" y="4570156"/>
                        <a:ext cx="3181350" cy="735013"/>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2560430012"/>
              </p:ext>
            </p:extLst>
          </p:nvPr>
        </p:nvGraphicFramePr>
        <p:xfrm>
          <a:off x="2333624" y="5756565"/>
          <a:ext cx="3457608" cy="774734"/>
        </p:xfrm>
        <a:graphic>
          <a:graphicData uri="http://schemas.openxmlformats.org/presentationml/2006/ole">
            <mc:AlternateContent xmlns:mc="http://schemas.openxmlformats.org/markup-compatibility/2006">
              <mc:Choice xmlns:v="urn:schemas-microsoft-com:vml" Requires="v">
                <p:oleObj spid="_x0000_s3075" name="Equation" r:id="rId12" imgW="1912693" imgH="428537" progId="Equation.DSMT4">
                  <p:embed/>
                </p:oleObj>
              </mc:Choice>
              <mc:Fallback>
                <p:oleObj name="Equation" r:id="rId12" imgW="1912693" imgH="428537" progId="Equation.DSMT4">
                  <p:embed/>
                  <p:pic>
                    <p:nvPicPr>
                      <p:cNvPr id="0" name=""/>
                      <p:cNvPicPr/>
                      <p:nvPr/>
                    </p:nvPicPr>
                    <p:blipFill>
                      <a:blip r:embed="rId13"/>
                      <a:stretch>
                        <a:fillRect/>
                      </a:stretch>
                    </p:blipFill>
                    <p:spPr>
                      <a:xfrm>
                        <a:off x="2333624" y="5756565"/>
                        <a:ext cx="3457608" cy="774734"/>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823872231"/>
              </p:ext>
            </p:extLst>
          </p:nvPr>
        </p:nvGraphicFramePr>
        <p:xfrm>
          <a:off x="6956356" y="5750943"/>
          <a:ext cx="3419846" cy="758717"/>
        </p:xfrm>
        <a:graphic>
          <a:graphicData uri="http://schemas.openxmlformats.org/presentationml/2006/ole">
            <mc:AlternateContent xmlns:mc="http://schemas.openxmlformats.org/markup-compatibility/2006">
              <mc:Choice xmlns:v="urn:schemas-microsoft-com:vml" Requires="v">
                <p:oleObj spid="_x0000_s3076" name="Equation" r:id="rId14" imgW="1931755" imgH="428537" progId="Equation.DSMT4">
                  <p:embed/>
                </p:oleObj>
              </mc:Choice>
              <mc:Fallback>
                <p:oleObj name="Equation" r:id="rId14" imgW="1931755" imgH="428537" progId="Equation.DSMT4">
                  <p:embed/>
                  <p:pic>
                    <p:nvPicPr>
                      <p:cNvPr id="0" name=""/>
                      <p:cNvPicPr/>
                      <p:nvPr/>
                    </p:nvPicPr>
                    <p:blipFill>
                      <a:blip r:embed="rId15"/>
                      <a:stretch>
                        <a:fillRect/>
                      </a:stretch>
                    </p:blipFill>
                    <p:spPr>
                      <a:xfrm>
                        <a:off x="6956356" y="5750943"/>
                        <a:ext cx="3419846" cy="758717"/>
                      </a:xfrm>
                      <a:prstGeom prst="rect">
                        <a:avLst/>
                      </a:prstGeom>
                    </p:spPr>
                  </p:pic>
                </p:oleObj>
              </mc:Fallback>
            </mc:AlternateContent>
          </a:graphicData>
        </a:graphic>
      </p:graphicFrame>
      <p:grpSp>
        <p:nvGrpSpPr>
          <p:cNvPr id="46" name="Group 45"/>
          <p:cNvGrpSpPr/>
          <p:nvPr/>
        </p:nvGrpSpPr>
        <p:grpSpPr>
          <a:xfrm>
            <a:off x="1676400" y="152400"/>
            <a:ext cx="8763000" cy="2947934"/>
            <a:chOff x="152400" y="152400"/>
            <a:chExt cx="8763000" cy="2947934"/>
          </a:xfrm>
        </p:grpSpPr>
        <p:grpSp>
          <p:nvGrpSpPr>
            <p:cNvPr id="12" name="Nhóm 11"/>
            <p:cNvGrpSpPr/>
            <p:nvPr/>
          </p:nvGrpSpPr>
          <p:grpSpPr>
            <a:xfrm>
              <a:off x="152400" y="152400"/>
              <a:ext cx="8763000" cy="2947934"/>
              <a:chOff x="-7257" y="100066"/>
              <a:chExt cx="8473022" cy="2947934"/>
            </a:xfrm>
          </p:grpSpPr>
          <p:sp>
            <p:nvSpPr>
              <p:cNvPr id="13" name="Hình chữ nhật 12"/>
              <p:cNvSpPr/>
              <p:nvPr/>
            </p:nvSpPr>
            <p:spPr>
              <a:xfrm>
                <a:off x="66421" y="533400"/>
                <a:ext cx="8399344"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Chọn phương án đúng:</a:t>
                </a:r>
              </a:p>
              <a:p>
                <a:r>
                  <a:rPr lang="en-US" sz="2800" b="1" dirty="0">
                    <a:solidFill>
                      <a:srgbClr val="FF0000"/>
                    </a:solidFill>
                  </a:rPr>
                  <a:t>  </a:t>
                </a:r>
                <a:r>
                  <a:rPr lang="vi-VN" sz="2800" dirty="0">
                    <a:solidFill>
                      <a:srgbClr val="FF0000"/>
                    </a:solidFill>
                    <a:latin typeface="+mj-lt"/>
                  </a:rPr>
                  <a:t>Cho tam giác</a:t>
                </a:r>
                <a:r>
                  <a:rPr lang="en-US" sz="2800" dirty="0">
                    <a:solidFill>
                      <a:srgbClr val="FF0000"/>
                    </a:solidFill>
                    <a:latin typeface="+mj-lt"/>
                  </a:rPr>
                  <a:t>  </a:t>
                </a:r>
                <a:r>
                  <a:rPr lang="vi-VN" sz="2800" dirty="0">
                    <a:solidFill>
                      <a:srgbClr val="FF0000"/>
                    </a:solidFill>
                    <a:latin typeface="+mj-lt"/>
                  </a:rPr>
                  <a:t> </a:t>
                </a:r>
                <a:r>
                  <a:rPr lang="en-US" sz="2800" dirty="0">
                    <a:solidFill>
                      <a:srgbClr val="FF0000"/>
                    </a:solidFill>
                    <a:latin typeface="+mj-lt"/>
                  </a:rPr>
                  <a:t>    </a:t>
                </a:r>
                <a:r>
                  <a:rPr lang="vi-VN" sz="2800" dirty="0">
                    <a:solidFill>
                      <a:srgbClr val="FF0000"/>
                    </a:solidFill>
                    <a:latin typeface="+mj-lt"/>
                  </a:rPr>
                  <a:t>  </a:t>
                </a:r>
                <a:r>
                  <a:rPr lang="en-US" sz="2800" dirty="0">
                    <a:solidFill>
                      <a:srgbClr val="FF0000"/>
                    </a:solidFill>
                    <a:latin typeface="+mj-lt"/>
                  </a:rPr>
                  <a:t>  </a:t>
                </a:r>
                <a:r>
                  <a:rPr lang="vi-VN" sz="2800" dirty="0">
                    <a:solidFill>
                      <a:srgbClr val="FF0000"/>
                    </a:solidFill>
                    <a:latin typeface="+mj-lt"/>
                  </a:rPr>
                  <a:t>vuông tại</a:t>
                </a:r>
                <a:r>
                  <a:rPr lang="en-US" sz="2800" dirty="0">
                    <a:solidFill>
                      <a:srgbClr val="FF0000"/>
                    </a:solidFill>
                    <a:latin typeface="+mj-lt"/>
                  </a:rPr>
                  <a:t>  </a:t>
                </a:r>
                <a:r>
                  <a:rPr lang="vi-VN" sz="2800" dirty="0">
                    <a:solidFill>
                      <a:srgbClr val="FF0000"/>
                    </a:solidFill>
                    <a:latin typeface="+mj-lt"/>
                  </a:rPr>
                  <a:t>   </a:t>
                </a:r>
                <a:r>
                  <a:rPr lang="en-US" sz="2800" dirty="0">
                    <a:solidFill>
                      <a:srgbClr val="FF0000"/>
                    </a:solidFill>
                    <a:latin typeface="+mj-lt"/>
                  </a:rPr>
                  <a:t> </a:t>
                </a:r>
                <a:r>
                  <a:rPr lang="vi-VN" sz="2800" dirty="0">
                    <a:solidFill>
                      <a:srgbClr val="FF0000"/>
                    </a:solidFill>
                    <a:latin typeface="+mj-lt"/>
                  </a:rPr>
                  <a:t>có </a:t>
                </a:r>
                <a:endParaRPr lang="en-US" sz="2800" dirty="0">
                  <a:solidFill>
                    <a:srgbClr val="FF0000"/>
                  </a:solidFill>
                  <a:latin typeface="+mj-lt"/>
                </a:endParaRPr>
              </a:p>
              <a:p>
                <a:pPr algn="ctr"/>
                <a:r>
                  <a:rPr lang="vi-VN" sz="2800" dirty="0">
                    <a:solidFill>
                      <a:srgbClr val="FF0000"/>
                    </a:solidFill>
                    <a:latin typeface="+mj-lt"/>
                  </a:rPr>
                  <a:t>Độ dài hai cạnh còn lại là?</a:t>
                </a:r>
              </a:p>
            </p:txBody>
          </p:sp>
          <p:pic>
            <p:nvPicPr>
              <p:cNvPr id="14" name="Ảnh 13"/>
              <p:cNvPicPr>
                <a:picLocks noChangeAspect="1"/>
              </p:cNvPicPr>
              <p:nvPr/>
            </p:nvPicPr>
            <p:blipFill>
              <a:blip r:embed="rId16">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aphicFrame>
          <p:nvGraphicFramePr>
            <p:cNvPr id="42" name="Object 41"/>
            <p:cNvGraphicFramePr>
              <a:graphicFrameLocks noChangeAspect="1"/>
            </p:cNvGraphicFramePr>
            <p:nvPr>
              <p:extLst>
                <p:ext uri="{D42A27DB-BD31-4B8C-83A1-F6EECF244321}">
                  <p14:modId xmlns:p14="http://schemas.microsoft.com/office/powerpoint/2010/main" val="560666789"/>
                </p:ext>
              </p:extLst>
            </p:nvPr>
          </p:nvGraphicFramePr>
          <p:xfrm>
            <a:off x="2470997" y="1668895"/>
            <a:ext cx="752475" cy="376238"/>
          </p:xfrm>
          <a:graphic>
            <a:graphicData uri="http://schemas.openxmlformats.org/presentationml/2006/ole">
              <mc:AlternateContent xmlns:mc="http://schemas.openxmlformats.org/markup-compatibility/2006">
                <mc:Choice xmlns:v="urn:schemas-microsoft-com:vml" Requires="v">
                  <p:oleObj spid="_x0000_s3077" name="Equation" r:id="rId17" imgW="355320" imgH="177480" progId="Equation.DSMT4">
                    <p:embed/>
                  </p:oleObj>
                </mc:Choice>
                <mc:Fallback>
                  <p:oleObj name="Equation" r:id="rId17" imgW="355320" imgH="177480" progId="Equation.DSMT4">
                    <p:embed/>
                    <p:pic>
                      <p:nvPicPr>
                        <p:cNvPr id="0" name=""/>
                        <p:cNvPicPr/>
                        <p:nvPr/>
                      </p:nvPicPr>
                      <p:blipFill>
                        <a:blip r:embed="rId18"/>
                        <a:stretch>
                          <a:fillRect/>
                        </a:stretch>
                      </p:blipFill>
                      <p:spPr>
                        <a:xfrm>
                          <a:off x="2470997" y="1668895"/>
                          <a:ext cx="752475" cy="376238"/>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3026212288"/>
                </p:ext>
              </p:extLst>
            </p:nvPr>
          </p:nvGraphicFramePr>
          <p:xfrm>
            <a:off x="4726542" y="1629203"/>
            <a:ext cx="385762" cy="385762"/>
          </p:xfrm>
          <a:graphic>
            <a:graphicData uri="http://schemas.openxmlformats.org/presentationml/2006/ole">
              <mc:AlternateContent xmlns:mc="http://schemas.openxmlformats.org/markup-compatibility/2006">
                <mc:Choice xmlns:v="urn:schemas-microsoft-com:vml" Requires="v">
                  <p:oleObj spid="_x0000_s3078" name="Equation" r:id="rId19" imgW="164880" imgH="164880" progId="Equation.DSMT4">
                    <p:embed/>
                  </p:oleObj>
                </mc:Choice>
                <mc:Fallback>
                  <p:oleObj name="Equation" r:id="rId19" imgW="164880" imgH="164880" progId="Equation.DSMT4">
                    <p:embed/>
                    <p:pic>
                      <p:nvPicPr>
                        <p:cNvPr id="0" name=""/>
                        <p:cNvPicPr/>
                        <p:nvPr/>
                      </p:nvPicPr>
                      <p:blipFill>
                        <a:blip r:embed="rId20"/>
                        <a:stretch>
                          <a:fillRect/>
                        </a:stretch>
                      </p:blipFill>
                      <p:spPr>
                        <a:xfrm>
                          <a:off x="4726542" y="1629203"/>
                          <a:ext cx="385762" cy="385762"/>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1351100863"/>
                </p:ext>
              </p:extLst>
            </p:nvPr>
          </p:nvGraphicFramePr>
          <p:xfrm>
            <a:off x="5604145" y="1557046"/>
            <a:ext cx="2514439" cy="534987"/>
          </p:xfrm>
          <a:graphic>
            <a:graphicData uri="http://schemas.openxmlformats.org/presentationml/2006/ole">
              <mc:AlternateContent xmlns:mc="http://schemas.openxmlformats.org/markup-compatibility/2006">
                <mc:Choice xmlns:v="urn:schemas-microsoft-com:vml" Requires="v">
                  <p:oleObj spid="_x0000_s3079" name="Equation" r:id="rId21" imgW="1193760" imgH="253800" progId="Equation.DSMT4">
                    <p:embed/>
                  </p:oleObj>
                </mc:Choice>
                <mc:Fallback>
                  <p:oleObj name="Equation" r:id="rId21" imgW="1193760" imgH="253800" progId="Equation.DSMT4">
                    <p:embed/>
                    <p:pic>
                      <p:nvPicPr>
                        <p:cNvPr id="0" name=""/>
                        <p:cNvPicPr/>
                        <p:nvPr/>
                      </p:nvPicPr>
                      <p:blipFill>
                        <a:blip r:embed="rId22"/>
                        <a:stretch>
                          <a:fillRect/>
                        </a:stretch>
                      </p:blipFill>
                      <p:spPr>
                        <a:xfrm>
                          <a:off x="5604145" y="1557046"/>
                          <a:ext cx="2514439" cy="534987"/>
                        </a:xfrm>
                        <a:prstGeom prst="rect">
                          <a:avLst/>
                        </a:prstGeom>
                      </p:spPr>
                    </p:pic>
                  </p:oleObj>
                </mc:Fallback>
              </mc:AlternateContent>
            </a:graphicData>
          </a:graphic>
        </p:graphicFrame>
      </p:grpSp>
      <p:graphicFrame>
        <p:nvGraphicFramePr>
          <p:cNvPr id="2" name="Object 1"/>
          <p:cNvGraphicFramePr>
            <a:graphicFrameLocks noChangeAspect="1"/>
          </p:cNvGraphicFramePr>
          <p:nvPr>
            <p:extLst>
              <p:ext uri="{D42A27DB-BD31-4B8C-83A1-F6EECF244321}">
                <p14:modId xmlns:p14="http://schemas.microsoft.com/office/powerpoint/2010/main" val="541217056"/>
              </p:ext>
            </p:extLst>
          </p:nvPr>
        </p:nvGraphicFramePr>
        <p:xfrm>
          <a:off x="6956356" y="4704299"/>
          <a:ext cx="3352800" cy="466725"/>
        </p:xfrm>
        <a:graphic>
          <a:graphicData uri="http://schemas.openxmlformats.org/presentationml/2006/ole">
            <mc:AlternateContent xmlns:mc="http://schemas.openxmlformats.org/markup-compatibility/2006">
              <mc:Choice xmlns:v="urn:schemas-microsoft-com:vml" Requires="v">
                <p:oleObj spid="_x0000_s3080" name="Equation" r:id="rId23" imgW="3352641" imgH="466815" progId="Equation.DSMT4">
                  <p:embed/>
                </p:oleObj>
              </mc:Choice>
              <mc:Fallback>
                <p:oleObj name="Equation" r:id="rId23" imgW="3352641" imgH="466815" progId="Equation.DSMT4">
                  <p:embed/>
                  <p:pic>
                    <p:nvPicPr>
                      <p:cNvPr id="0" name=""/>
                      <p:cNvPicPr/>
                      <p:nvPr/>
                    </p:nvPicPr>
                    <p:blipFill>
                      <a:blip r:embed="rId24"/>
                      <a:stretch>
                        <a:fillRect/>
                      </a:stretch>
                    </p:blipFill>
                    <p:spPr>
                      <a:xfrm>
                        <a:off x="6956356" y="4704299"/>
                        <a:ext cx="3352800" cy="466725"/>
                      </a:xfrm>
                      <a:prstGeom prst="rect">
                        <a:avLst/>
                      </a:prstGeom>
                    </p:spPr>
                  </p:pic>
                </p:oleObj>
              </mc:Fallback>
            </mc:AlternateContent>
          </a:graphicData>
        </a:graphic>
      </p:graphicFrame>
    </p:spTree>
    <p:extLst>
      <p:ext uri="{BB962C8B-B14F-4D97-AF65-F5344CB8AC3E}">
        <p14:creationId xmlns:p14="http://schemas.microsoft.com/office/powerpoint/2010/main" val="53176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par>
                          <p:cTn id="13" fill="hold">
                            <p:stCondLst>
                              <p:cond delay="0"/>
                            </p:stCondLst>
                            <p:childTnLst>
                              <p:par>
                                <p:cTn id="14" presetID="1" presetClass="entr" presetSubtype="0" fill="hold" grpId="1" nodeType="after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9"/>
                    </p:tgtEl>
                  </p:cond>
                </p:stCondLst>
                <p:endSync evt="end" delay="0">
                  <p:rtn val="all"/>
                </p:endSync>
                <p:childTnLst>
                  <p:par>
                    <p:cTn id="17" fill="hold">
                      <p:stCondLst>
                        <p:cond delay="0"/>
                      </p:stCondLst>
                      <p:childTnLst>
                        <p:par>
                          <p:cTn id="18" fill="hold">
                            <p:stCondLst>
                              <p:cond delay="0"/>
                            </p:stCondLst>
                            <p:childTnLst>
                              <p:par>
                                <p:cTn id="19" presetID="11" presetClass="entr" presetSubtype="0" fill="hold" grpId="0" nodeType="afterEffect">
                                  <p:stCondLst>
                                    <p:cond delay="0"/>
                                  </p:stCondLst>
                                  <p:childTnLst>
                                    <p:set>
                                      <p:cBhvr>
                                        <p:cTn id="20" dur="1000">
                                          <p:stCondLst>
                                            <p:cond delay="0"/>
                                          </p:stCondLst>
                                        </p:cTn>
                                        <p:tgtEl>
                                          <p:spTgt spid="18"/>
                                        </p:tgtEl>
                                        <p:attrNameLst>
                                          <p:attrName>style.visibility</p:attrName>
                                        </p:attrNameLst>
                                      </p:cBhvr>
                                      <p:to>
                                        <p:strVal val="visible"/>
                                      </p:to>
                                    </p:set>
                                  </p:childTnLst>
                                </p:cTn>
                              </p:par>
                            </p:childTnLst>
                          </p:cTn>
                        </p:par>
                        <p:par>
                          <p:cTn id="21" fill="hold">
                            <p:stCondLst>
                              <p:cond delay="1000"/>
                            </p:stCondLst>
                            <p:childTnLst>
                              <p:par>
                                <p:cTn id="22" presetID="11" presetClass="entr" presetSubtype="0" fill="hold" grpId="0" nodeType="afterEffect">
                                  <p:stCondLst>
                                    <p:cond delay="0"/>
                                  </p:stCondLst>
                                  <p:childTnLst>
                                    <p:set>
                                      <p:cBhvr>
                                        <p:cTn id="23" dur="1000">
                                          <p:stCondLst>
                                            <p:cond delay="0"/>
                                          </p:stCondLst>
                                        </p:cTn>
                                        <p:tgtEl>
                                          <p:spTgt spid="19"/>
                                        </p:tgtEl>
                                        <p:attrNameLst>
                                          <p:attrName>style.visibility</p:attrName>
                                        </p:attrNameLst>
                                      </p:cBhvr>
                                      <p:to>
                                        <p:strVal val="visible"/>
                                      </p:to>
                                    </p:set>
                                  </p:childTnLst>
                                </p:cTn>
                              </p:par>
                            </p:childTnLst>
                          </p:cTn>
                        </p:par>
                        <p:par>
                          <p:cTn id="24" fill="hold">
                            <p:stCondLst>
                              <p:cond delay="2000"/>
                            </p:stCondLst>
                            <p:childTnLst>
                              <p:par>
                                <p:cTn id="25" presetID="11" presetClass="entr" presetSubtype="0" fill="hold" grpId="0" nodeType="afterEffect">
                                  <p:stCondLst>
                                    <p:cond delay="0"/>
                                  </p:stCondLst>
                                  <p:childTnLst>
                                    <p:set>
                                      <p:cBhvr>
                                        <p:cTn id="26" dur="1000">
                                          <p:stCondLst>
                                            <p:cond delay="0"/>
                                          </p:stCondLst>
                                        </p:cTn>
                                        <p:tgtEl>
                                          <p:spTgt spid="20"/>
                                        </p:tgtEl>
                                        <p:attrNameLst>
                                          <p:attrName>style.visibility</p:attrName>
                                        </p:attrNameLst>
                                      </p:cBhvr>
                                      <p:to>
                                        <p:strVal val="visible"/>
                                      </p:to>
                                    </p:set>
                                  </p:childTnLst>
                                </p:cTn>
                              </p:par>
                            </p:childTnLst>
                          </p:cTn>
                        </p:par>
                        <p:par>
                          <p:cTn id="27" fill="hold">
                            <p:stCondLst>
                              <p:cond delay="3000"/>
                            </p:stCondLst>
                            <p:childTnLst>
                              <p:par>
                                <p:cTn id="28" presetID="11" presetClass="entr" presetSubtype="0" fill="hold" grpId="0" nodeType="afterEffect">
                                  <p:stCondLst>
                                    <p:cond delay="0"/>
                                  </p:stCondLst>
                                  <p:childTnLst>
                                    <p:set>
                                      <p:cBhvr>
                                        <p:cTn id="29" dur="1000">
                                          <p:stCondLst>
                                            <p:cond delay="0"/>
                                          </p:stCondLst>
                                        </p:cTn>
                                        <p:tgtEl>
                                          <p:spTgt spid="21"/>
                                        </p:tgtEl>
                                        <p:attrNameLst>
                                          <p:attrName>style.visibility</p:attrName>
                                        </p:attrNameLst>
                                      </p:cBhvr>
                                      <p:to>
                                        <p:strVal val="visible"/>
                                      </p:to>
                                    </p:set>
                                  </p:childTnLst>
                                </p:cTn>
                              </p:par>
                            </p:childTnLst>
                          </p:cTn>
                        </p:par>
                        <p:par>
                          <p:cTn id="30" fill="hold">
                            <p:stCondLst>
                              <p:cond delay="4000"/>
                            </p:stCondLst>
                            <p:childTnLst>
                              <p:par>
                                <p:cTn id="31" presetID="11" presetClass="entr" presetSubtype="0" fill="hold" grpId="0" nodeType="afterEffect">
                                  <p:stCondLst>
                                    <p:cond delay="0"/>
                                  </p:stCondLst>
                                  <p:childTnLst>
                                    <p:set>
                                      <p:cBhvr>
                                        <p:cTn id="32" dur="1000">
                                          <p:stCondLst>
                                            <p:cond delay="0"/>
                                          </p:stCondLst>
                                        </p:cTn>
                                        <p:tgtEl>
                                          <p:spTgt spid="22"/>
                                        </p:tgtEl>
                                        <p:attrNameLst>
                                          <p:attrName>style.visibility</p:attrName>
                                        </p:attrNameLst>
                                      </p:cBhvr>
                                      <p:to>
                                        <p:strVal val="visible"/>
                                      </p:to>
                                    </p:set>
                                  </p:childTnLst>
                                </p:cTn>
                              </p:par>
                            </p:childTnLst>
                          </p:cTn>
                        </p:par>
                        <p:par>
                          <p:cTn id="33" fill="hold">
                            <p:stCondLst>
                              <p:cond delay="5000"/>
                            </p:stCondLst>
                            <p:childTnLst>
                              <p:par>
                                <p:cTn id="34" presetID="11" presetClass="entr" presetSubtype="0" fill="hold" grpId="0" nodeType="afterEffect">
                                  <p:stCondLst>
                                    <p:cond delay="0"/>
                                  </p:stCondLst>
                                  <p:childTnLst>
                                    <p:set>
                                      <p:cBhvr>
                                        <p:cTn id="35" dur="1000">
                                          <p:stCondLst>
                                            <p:cond delay="0"/>
                                          </p:stCondLst>
                                        </p:cTn>
                                        <p:tgtEl>
                                          <p:spTgt spid="23"/>
                                        </p:tgtEl>
                                        <p:attrNameLst>
                                          <p:attrName>style.visibility</p:attrName>
                                        </p:attrNameLst>
                                      </p:cBhvr>
                                      <p:to>
                                        <p:strVal val="visible"/>
                                      </p:to>
                                    </p:set>
                                  </p:childTnLst>
                                </p:cTn>
                              </p:par>
                            </p:childTnLst>
                          </p:cTn>
                        </p:par>
                        <p:par>
                          <p:cTn id="36" fill="hold">
                            <p:stCondLst>
                              <p:cond delay="6000"/>
                            </p:stCondLst>
                            <p:childTnLst>
                              <p:par>
                                <p:cTn id="37" presetID="11" presetClass="entr" presetSubtype="0" fill="hold" grpId="0" nodeType="afterEffect">
                                  <p:stCondLst>
                                    <p:cond delay="0"/>
                                  </p:stCondLst>
                                  <p:childTnLst>
                                    <p:set>
                                      <p:cBhvr>
                                        <p:cTn id="38" dur="1000">
                                          <p:stCondLst>
                                            <p:cond delay="0"/>
                                          </p:stCondLst>
                                        </p:cTn>
                                        <p:tgtEl>
                                          <p:spTgt spid="24"/>
                                        </p:tgtEl>
                                        <p:attrNameLst>
                                          <p:attrName>style.visibility</p:attrName>
                                        </p:attrNameLst>
                                      </p:cBhvr>
                                      <p:to>
                                        <p:strVal val="visible"/>
                                      </p:to>
                                    </p:set>
                                  </p:childTnLst>
                                </p:cTn>
                              </p:par>
                            </p:childTnLst>
                          </p:cTn>
                        </p:par>
                        <p:par>
                          <p:cTn id="39" fill="hold">
                            <p:stCondLst>
                              <p:cond delay="7000"/>
                            </p:stCondLst>
                            <p:childTnLst>
                              <p:par>
                                <p:cTn id="40" presetID="11" presetClass="entr" presetSubtype="0" fill="hold" grpId="0" nodeType="afterEffect">
                                  <p:stCondLst>
                                    <p:cond delay="0"/>
                                  </p:stCondLst>
                                  <p:childTnLst>
                                    <p:set>
                                      <p:cBhvr>
                                        <p:cTn id="41" dur="1000">
                                          <p:stCondLst>
                                            <p:cond delay="0"/>
                                          </p:stCondLst>
                                        </p:cTn>
                                        <p:tgtEl>
                                          <p:spTgt spid="25"/>
                                        </p:tgtEl>
                                        <p:attrNameLst>
                                          <p:attrName>style.visibility</p:attrName>
                                        </p:attrNameLst>
                                      </p:cBhvr>
                                      <p:to>
                                        <p:strVal val="visible"/>
                                      </p:to>
                                    </p:set>
                                  </p:childTnLst>
                                </p:cTn>
                              </p:par>
                            </p:childTnLst>
                          </p:cTn>
                        </p:par>
                        <p:par>
                          <p:cTn id="42" fill="hold">
                            <p:stCondLst>
                              <p:cond delay="8000"/>
                            </p:stCondLst>
                            <p:childTnLst>
                              <p:par>
                                <p:cTn id="43" presetID="11" presetClass="entr" presetSubtype="0" fill="hold" grpId="0" nodeType="afterEffect">
                                  <p:stCondLst>
                                    <p:cond delay="0"/>
                                  </p:stCondLst>
                                  <p:childTnLst>
                                    <p:set>
                                      <p:cBhvr>
                                        <p:cTn id="44" dur="1000">
                                          <p:stCondLst>
                                            <p:cond delay="0"/>
                                          </p:stCondLst>
                                        </p:cTn>
                                        <p:tgtEl>
                                          <p:spTgt spid="26"/>
                                        </p:tgtEl>
                                        <p:attrNameLst>
                                          <p:attrName>style.visibility</p:attrName>
                                        </p:attrNameLst>
                                      </p:cBhvr>
                                      <p:to>
                                        <p:strVal val="visible"/>
                                      </p:to>
                                    </p:set>
                                  </p:childTnLst>
                                </p:cTn>
                              </p:par>
                            </p:childTnLst>
                          </p:cTn>
                        </p:par>
                        <p:par>
                          <p:cTn id="45" fill="hold">
                            <p:stCondLst>
                              <p:cond delay="9000"/>
                            </p:stCondLst>
                            <p:childTnLst>
                              <p:par>
                                <p:cTn id="46" presetID="11" presetClass="entr" presetSubtype="0" fill="hold" grpId="0" nodeType="afterEffect">
                                  <p:stCondLst>
                                    <p:cond delay="0"/>
                                  </p:stCondLst>
                                  <p:childTnLst>
                                    <p:set>
                                      <p:cBhvr>
                                        <p:cTn id="47" dur="1000">
                                          <p:stCondLst>
                                            <p:cond delay="0"/>
                                          </p:stCondLst>
                                        </p:cTn>
                                        <p:tgtEl>
                                          <p:spTgt spid="27"/>
                                        </p:tgtEl>
                                        <p:attrNameLst>
                                          <p:attrName>style.visibility</p:attrName>
                                        </p:attrNameLst>
                                      </p:cBhvr>
                                      <p:to>
                                        <p:strVal val="visible"/>
                                      </p:to>
                                    </p:set>
                                  </p:childTnLst>
                                </p:cTn>
                              </p:par>
                            </p:childTnLst>
                          </p:cTn>
                        </p:par>
                        <p:par>
                          <p:cTn id="48" fill="hold">
                            <p:stCondLst>
                              <p:cond delay="10000"/>
                            </p:stCondLst>
                            <p:childTnLst>
                              <p:par>
                                <p:cTn id="49" presetID="11" presetClass="entr" presetSubtype="0" fill="hold" grpId="0" nodeType="afterEffect">
                                  <p:stCondLst>
                                    <p:cond delay="0"/>
                                  </p:stCondLst>
                                  <p:childTnLst>
                                    <p:set>
                                      <p:cBhvr>
                                        <p:cTn id="50"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31"/>
                    </p:tgtEl>
                  </p:cond>
                </p:stCondLst>
                <p:endSync evt="end" delay="0">
                  <p:rtn val="all"/>
                </p:endSync>
                <p:childTnLst>
                  <p:par>
                    <p:cTn id="52" fill="hold">
                      <p:stCondLst>
                        <p:cond delay="0"/>
                      </p:stCondLst>
                      <p:childTnLst>
                        <p:par>
                          <p:cTn id="53" fill="hold">
                            <p:stCondLst>
                              <p:cond delay="0"/>
                            </p:stCondLst>
                            <p:childTnLst>
                              <p:par>
                                <p:cTn id="54" presetID="30" presetClass="emph" presetSubtype="0" fill="hold" grpId="0" nodeType="clickEffect">
                                  <p:stCondLst>
                                    <p:cond delay="0"/>
                                  </p:stCondLst>
                                  <p:childTnLst>
                                    <p:animClr clrSpc="hsl" dir="cw">
                                      <p:cBhvr override="childStyle">
                                        <p:cTn id="55" dur="500" fill="hold"/>
                                        <p:tgtEl>
                                          <p:spTgt spid="31"/>
                                        </p:tgtEl>
                                        <p:attrNameLst>
                                          <p:attrName>style.color</p:attrName>
                                        </p:attrNameLst>
                                      </p:cBhvr>
                                      <p:by>
                                        <p:hsl h="0" s="12549" l="25098"/>
                                      </p:by>
                                    </p:animClr>
                                    <p:animClr clrSpc="hsl" dir="cw">
                                      <p:cBhvr>
                                        <p:cTn id="56" dur="500" fill="hold"/>
                                        <p:tgtEl>
                                          <p:spTgt spid="31"/>
                                        </p:tgtEl>
                                        <p:attrNameLst>
                                          <p:attrName>fillcolor</p:attrName>
                                        </p:attrNameLst>
                                      </p:cBhvr>
                                      <p:by>
                                        <p:hsl h="0" s="12549" l="25098"/>
                                      </p:by>
                                    </p:animClr>
                                    <p:animClr clrSpc="hsl" dir="cw">
                                      <p:cBhvr>
                                        <p:cTn id="57" dur="500" fill="hold"/>
                                        <p:tgtEl>
                                          <p:spTgt spid="31"/>
                                        </p:tgtEl>
                                        <p:attrNameLst>
                                          <p:attrName>stroke.color</p:attrName>
                                        </p:attrNameLst>
                                      </p:cBhvr>
                                      <p:by>
                                        <p:hsl h="0" s="12549" l="25098"/>
                                      </p:by>
                                    </p:animClr>
                                    <p:set>
                                      <p:cBhvr>
                                        <p:cTn id="58" dur="500" fill="hold"/>
                                        <p:tgtEl>
                                          <p:spTgt spid="31"/>
                                        </p:tgtEl>
                                        <p:attrNameLst>
                                          <p:attrName>fill.type</p:attrName>
                                        </p:attrNameLst>
                                      </p:cBhvr>
                                      <p:to>
                                        <p:strVal val="solid"/>
                                      </p:to>
                                    </p:set>
                                  </p:childTnLst>
                                  <p:subTnLst>
                                    <p:animClr clrSpc="rgb" dir="cw">
                                      <p:cBhvr override="childStyle">
                                        <p:cTn dur="1" fill="hold" display="0" masterRel="nextClick" afterEffect="1"/>
                                        <p:tgtEl>
                                          <p:spTgt spid="31"/>
                                        </p:tgtEl>
                                        <p:attrNameLst>
                                          <p:attrName>ppt_c</p:attrName>
                                        </p:attrNameLst>
                                      </p:cBhvr>
                                      <p:to>
                                        <a:schemeClr val="accent2"/>
                                      </p:to>
                                    </p:animClr>
                                    <p:audio>
                                      <p:cMediaNode>
                                        <p:cTn display="0" masterRel="sameClick">
                                          <p:stCondLst>
                                            <p:cond evt="begin" delay="0">
                                              <p:tn val="5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1"/>
                  </p:tgtEl>
                </p:cond>
              </p:nextCondLst>
            </p:seq>
            <p:seq concurrent="1" nextAc="seek">
              <p:cTn id="59" restart="whenNotActive" fill="hold" evtFilter="cancelBubble" nodeType="interactiveSeq">
                <p:stCondLst>
                  <p:cond evt="onClick" delay="0">
                    <p:tgtEl>
                      <p:spTgt spid="32"/>
                    </p:tgtEl>
                  </p:cond>
                </p:stCondLst>
                <p:endSync evt="end" delay="0">
                  <p:rtn val="all"/>
                </p:endSync>
                <p:childTnLst>
                  <p:par>
                    <p:cTn id="60" fill="hold">
                      <p:stCondLst>
                        <p:cond delay="0"/>
                      </p:stCondLst>
                      <p:childTnLst>
                        <p:par>
                          <p:cTn id="61" fill="hold">
                            <p:stCondLst>
                              <p:cond delay="0"/>
                            </p:stCondLst>
                            <p:childTnLst>
                              <p:par>
                                <p:cTn id="62" presetID="26" presetClass="emph" presetSubtype="0" fill="hold" grpId="0" nodeType="clickEffect">
                                  <p:stCondLst>
                                    <p:cond delay="0"/>
                                  </p:stCondLst>
                                  <p:childTnLst>
                                    <p:animEffect transition="out" filter="fade">
                                      <p:cBhvr>
                                        <p:cTn id="63" dur="500" tmFilter="0, 0; .2, .5; .8, .5; 1, 0"/>
                                        <p:tgtEl>
                                          <p:spTgt spid="32"/>
                                        </p:tgtEl>
                                      </p:cBhvr>
                                    </p:animEffect>
                                    <p:animScale>
                                      <p:cBhvr>
                                        <p:cTn id="64" dur="250" autoRev="1" fill="hold"/>
                                        <p:tgtEl>
                                          <p:spTgt spid="32"/>
                                        </p:tgtEl>
                                      </p:cBhvr>
                                      <p:by x="105000" y="105000"/>
                                    </p:animScale>
                                  </p:childTnLst>
                                  <p:subTnLst>
                                    <p:audio>
                                      <p:cMediaNode>
                                        <p:cTn display="0" masterRel="sameClick">
                                          <p:stCondLst>
                                            <p:cond evt="begin" delay="0">
                                              <p:tn val="6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2"/>
                  </p:tgtEl>
                </p:cond>
              </p:nextCondLst>
            </p:seq>
            <p:seq concurrent="1" nextAc="seek">
              <p:cTn id="65" restart="whenNotActive" fill="hold" evtFilter="cancelBubble" nodeType="interactiveSeq">
                <p:stCondLst>
                  <p:cond evt="onClick" delay="0">
                    <p:tgtEl>
                      <p:spTgt spid="33"/>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0" nodeType="clickEffect">
                                  <p:stCondLst>
                                    <p:cond delay="0"/>
                                  </p:stCondLst>
                                  <p:childTnLst>
                                    <p:animEffect transition="out" filter="fade">
                                      <p:cBhvr>
                                        <p:cTn id="69" dur="500" tmFilter="0, 0; .2, .5; .8, .5; 1, 0"/>
                                        <p:tgtEl>
                                          <p:spTgt spid="33"/>
                                        </p:tgtEl>
                                      </p:cBhvr>
                                    </p:animEffect>
                                    <p:animScale>
                                      <p:cBhvr>
                                        <p:cTn id="70" dur="250" autoRev="1" fill="hold"/>
                                        <p:tgtEl>
                                          <p:spTgt spid="33"/>
                                        </p:tgtEl>
                                      </p:cBhvr>
                                      <p:by x="105000" y="105000"/>
                                    </p:animScale>
                                  </p:childTnLst>
                                  <p:subTnLst>
                                    <p:audio>
                                      <p:cMediaNode>
                                        <p:cTn display="0" masterRel="sameClick">
                                          <p:stCondLst>
                                            <p:cond evt="begin" delay="0">
                                              <p:tn val="6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3"/>
                  </p:tgtEl>
                </p:cond>
              </p:nextCondLst>
            </p:seq>
            <p:seq concurrent="1" nextAc="seek">
              <p:cTn id="71" restart="whenNotActive" fill="hold" evtFilter="cancelBubble" nodeType="interactiveSeq">
                <p:stCondLst>
                  <p:cond evt="onClick" delay="0">
                    <p:tgtEl>
                      <p:spTgt spid="34"/>
                    </p:tgtEl>
                  </p:cond>
                </p:stCondLst>
                <p:endSync evt="end" delay="0">
                  <p:rtn val="all"/>
                </p:endSync>
                <p:childTnLst>
                  <p:par>
                    <p:cTn id="72" fill="hold">
                      <p:stCondLst>
                        <p:cond delay="0"/>
                      </p:stCondLst>
                      <p:childTnLst>
                        <p:par>
                          <p:cTn id="73" fill="hold">
                            <p:stCondLst>
                              <p:cond delay="0"/>
                            </p:stCondLst>
                            <p:childTnLst>
                              <p:par>
                                <p:cTn id="74" presetID="26" presetClass="emph" presetSubtype="0" fill="hold" grpId="0" nodeType="clickEffect">
                                  <p:stCondLst>
                                    <p:cond delay="0"/>
                                  </p:stCondLst>
                                  <p:childTnLst>
                                    <p:animEffect transition="out" filter="fade">
                                      <p:cBhvr>
                                        <p:cTn id="75" dur="500" tmFilter="0, 0; .2, .5; .8, .5; 1, 0"/>
                                        <p:tgtEl>
                                          <p:spTgt spid="34"/>
                                        </p:tgtEl>
                                      </p:cBhvr>
                                    </p:animEffect>
                                    <p:animScale>
                                      <p:cBhvr>
                                        <p:cTn id="76" dur="250" autoRev="1" fill="hold"/>
                                        <p:tgtEl>
                                          <p:spTgt spid="34"/>
                                        </p:tgtEl>
                                      </p:cBhvr>
                                      <p:by x="105000" y="105000"/>
                                    </p:animScale>
                                  </p:childTnLst>
                                  <p:subTnLst>
                                    <p:audio>
                                      <p:cMediaNode>
                                        <p:cTn display="0" masterRel="sameClick">
                                          <p:stCondLst>
                                            <p:cond evt="begin" delay="0">
                                              <p:tn val="7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1" grpId="0" animBg="1"/>
      <p:bldP spid="31" grpId="1" animBg="1"/>
      <p:bldP spid="32" grpId="0" animBg="1"/>
      <p:bldP spid="32" grpId="1" animBg="1"/>
      <p:bldP spid="33" grpId="0" animBg="1"/>
      <p:bldP spid="33" grpId="1" animBg="1"/>
      <p:bldP spid="34" grpId="0" animBg="1"/>
      <p:bldP spid="3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a:off x="1676400"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a:solidFill>
                  <a:srgbClr val="C00000"/>
                </a:solidFill>
                <a:latin typeface="Times New Roman" panose="02020603050405020304" pitchFamily="18" charset="0"/>
                <a:cs typeface="Times New Roman" panose="02020603050405020304" pitchFamily="18" charset="0"/>
              </a:rPr>
              <a:t>C. 0,88</a:t>
            </a:r>
            <a:endParaRPr lang="vi-VN" sz="4400" b="1" dirty="0">
              <a:solidFill>
                <a:srgbClr val="C00000"/>
              </a:solidFill>
              <a:latin typeface="Times New Roman" panose="02020603050405020304" pitchFamily="18" charset="0"/>
              <a:cs typeface="Times New Roman" panose="02020603050405020304" pitchFamily="18" charset="0"/>
            </a:endParaRPr>
          </a:p>
        </p:txBody>
      </p:sp>
      <p:sp>
        <p:nvSpPr>
          <p:cNvPr id="32" name="B"/>
          <p:cNvSpPr/>
          <p:nvPr/>
        </p:nvSpPr>
        <p:spPr>
          <a:xfrm>
            <a:off x="1676400" y="4462306"/>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a:solidFill>
                  <a:srgbClr val="C00000"/>
                </a:solidFill>
                <a:latin typeface="Times New Roman" panose="02020603050405020304" pitchFamily="18" charset="0"/>
                <a:cs typeface="Times New Roman" panose="02020603050405020304" pitchFamily="18" charset="0"/>
              </a:rPr>
              <a:t>A. 0,86</a:t>
            </a:r>
            <a:endParaRPr lang="vi-VN" sz="4400" b="1" dirty="0">
              <a:solidFill>
                <a:srgbClr val="C00000"/>
              </a:solidFill>
              <a:latin typeface="Times New Roman" panose="02020603050405020304" pitchFamily="18" charset="0"/>
              <a:cs typeface="Times New Roman" panose="02020603050405020304" pitchFamily="18" charset="0"/>
            </a:endParaRPr>
          </a:p>
        </p:txBody>
      </p:sp>
      <p:sp>
        <p:nvSpPr>
          <p:cNvPr id="33" name="C"/>
          <p:cNvSpPr/>
          <p:nvPr/>
        </p:nvSpPr>
        <p:spPr>
          <a:xfrm flipH="1">
            <a:off x="6154739" y="4550229"/>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a:solidFill>
                  <a:srgbClr val="C00000"/>
                </a:solidFill>
                <a:latin typeface="Times New Roman" panose="02020603050405020304" pitchFamily="18" charset="0"/>
                <a:cs typeface="Times New Roman" panose="02020603050405020304" pitchFamily="18" charset="0"/>
              </a:rPr>
              <a:t>B. 0,87</a:t>
            </a:r>
            <a:endParaRPr lang="vi-VN" sz="4400" b="1" dirty="0">
              <a:solidFill>
                <a:srgbClr val="C00000"/>
              </a:solidFill>
              <a:latin typeface="Times New Roman" panose="02020603050405020304" pitchFamily="18" charset="0"/>
              <a:cs typeface="Times New Roman" panose="02020603050405020304" pitchFamily="18" charset="0"/>
            </a:endParaRPr>
          </a:p>
        </p:txBody>
      </p:sp>
      <p:sp>
        <p:nvSpPr>
          <p:cNvPr id="34" name="D"/>
          <p:cNvSpPr/>
          <p:nvPr/>
        </p:nvSpPr>
        <p:spPr>
          <a:xfrm flipH="1">
            <a:off x="6176510" y="57150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a:solidFill>
                  <a:srgbClr val="C00000"/>
                </a:solidFill>
                <a:latin typeface="Times New Roman" panose="02020603050405020304" pitchFamily="18" charset="0"/>
                <a:cs typeface="Times New Roman" panose="02020603050405020304" pitchFamily="18" charset="0"/>
              </a:rPr>
              <a:t>D. 0,89</a:t>
            </a:r>
            <a:endParaRPr lang="vi-VN" sz="4400" b="1" dirty="0">
              <a:solidFill>
                <a:srgbClr val="C00000"/>
              </a:solidFill>
              <a:latin typeface="Times New Roman" panose="02020603050405020304" pitchFamily="18" charset="0"/>
              <a:cs typeface="Times New Roman" panose="02020603050405020304" pitchFamily="18" charset="0"/>
            </a:endParaRPr>
          </a:p>
        </p:txBody>
      </p:sp>
      <p:pic>
        <p:nvPicPr>
          <p:cNvPr id="35" name="Picture 34">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3284060"/>
            <a:ext cx="1123607" cy="1123607"/>
          </a:xfrm>
          <a:prstGeom prst="rect">
            <a:avLst/>
          </a:prstGeom>
        </p:spPr>
      </p:pic>
      <p:grpSp>
        <p:nvGrpSpPr>
          <p:cNvPr id="38" name="Group 37"/>
          <p:cNvGrpSpPr/>
          <p:nvPr/>
        </p:nvGrpSpPr>
        <p:grpSpPr>
          <a:xfrm>
            <a:off x="1676400" y="152400"/>
            <a:ext cx="8763000" cy="2947934"/>
            <a:chOff x="152400" y="152400"/>
            <a:chExt cx="8763000" cy="2947934"/>
          </a:xfrm>
        </p:grpSpPr>
        <p:grpSp>
          <p:nvGrpSpPr>
            <p:cNvPr id="39" name="Nhóm 11"/>
            <p:cNvGrpSpPr/>
            <p:nvPr/>
          </p:nvGrpSpPr>
          <p:grpSpPr>
            <a:xfrm>
              <a:off x="152400" y="152400"/>
              <a:ext cx="8763000" cy="2947934"/>
              <a:chOff x="-7257" y="100066"/>
              <a:chExt cx="8473022" cy="2947934"/>
            </a:xfrm>
          </p:grpSpPr>
          <p:sp>
            <p:nvSpPr>
              <p:cNvPr id="43" name="Hình chữ nhật 12"/>
              <p:cNvSpPr/>
              <p:nvPr/>
            </p:nvSpPr>
            <p:spPr>
              <a:xfrm>
                <a:off x="66421" y="533400"/>
                <a:ext cx="8399344"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Chọn phương án đúng:</a:t>
                </a:r>
              </a:p>
              <a:p>
                <a:r>
                  <a:rPr lang="en-US" sz="2800" b="1" dirty="0">
                    <a:solidFill>
                      <a:srgbClr val="FF0000"/>
                    </a:solidFill>
                  </a:rPr>
                  <a:t>  </a:t>
                </a:r>
                <a:r>
                  <a:rPr lang="vi-VN" sz="2800" dirty="0">
                    <a:solidFill>
                      <a:srgbClr val="FF0000"/>
                    </a:solidFill>
                    <a:latin typeface="+mj-lt"/>
                  </a:rPr>
                  <a:t>Cho tam giác</a:t>
                </a:r>
                <a:r>
                  <a:rPr lang="en-US" sz="2800" dirty="0">
                    <a:solidFill>
                      <a:srgbClr val="FF0000"/>
                    </a:solidFill>
                    <a:latin typeface="+mj-lt"/>
                  </a:rPr>
                  <a:t>  </a:t>
                </a:r>
                <a:r>
                  <a:rPr lang="vi-VN" sz="2800" dirty="0">
                    <a:solidFill>
                      <a:srgbClr val="FF0000"/>
                    </a:solidFill>
                    <a:latin typeface="+mj-lt"/>
                  </a:rPr>
                  <a:t> </a:t>
                </a:r>
                <a:r>
                  <a:rPr lang="en-US" sz="2800" dirty="0">
                    <a:solidFill>
                      <a:srgbClr val="FF0000"/>
                    </a:solidFill>
                    <a:latin typeface="+mj-lt"/>
                  </a:rPr>
                  <a:t>    </a:t>
                </a:r>
                <a:r>
                  <a:rPr lang="vi-VN" sz="2800" dirty="0">
                    <a:solidFill>
                      <a:srgbClr val="FF0000"/>
                    </a:solidFill>
                    <a:latin typeface="+mj-lt"/>
                  </a:rPr>
                  <a:t>  </a:t>
                </a:r>
                <a:r>
                  <a:rPr lang="en-US" sz="2800" dirty="0">
                    <a:solidFill>
                      <a:srgbClr val="FF0000"/>
                    </a:solidFill>
                    <a:latin typeface="+mj-lt"/>
                  </a:rPr>
                  <a:t>  </a:t>
                </a:r>
                <a:r>
                  <a:rPr lang="vi-VN" sz="2800" dirty="0">
                    <a:solidFill>
                      <a:srgbClr val="FF0000"/>
                    </a:solidFill>
                    <a:latin typeface="+mj-lt"/>
                  </a:rPr>
                  <a:t>vuông tại</a:t>
                </a:r>
                <a:r>
                  <a:rPr lang="en-US" sz="2800" dirty="0">
                    <a:solidFill>
                      <a:srgbClr val="FF0000"/>
                    </a:solidFill>
                    <a:latin typeface="+mj-lt"/>
                  </a:rPr>
                  <a:t>  </a:t>
                </a:r>
                <a:r>
                  <a:rPr lang="vi-VN" sz="2800" dirty="0">
                    <a:solidFill>
                      <a:srgbClr val="FF0000"/>
                    </a:solidFill>
                    <a:latin typeface="+mj-lt"/>
                  </a:rPr>
                  <a:t>   </a:t>
                </a:r>
                <a:r>
                  <a:rPr lang="en-US" sz="2800" dirty="0">
                    <a:solidFill>
                      <a:srgbClr val="FF0000"/>
                    </a:solidFill>
                    <a:latin typeface="+mj-lt"/>
                  </a:rPr>
                  <a:t> </a:t>
                </a:r>
                <a:r>
                  <a:rPr lang="vi-VN" sz="2800" dirty="0">
                    <a:solidFill>
                      <a:srgbClr val="FF0000"/>
                    </a:solidFill>
                    <a:latin typeface="+mj-lt"/>
                  </a:rPr>
                  <a:t>có </a:t>
                </a:r>
                <a:endParaRPr lang="en-US" sz="2800" dirty="0">
                  <a:solidFill>
                    <a:srgbClr val="FF0000"/>
                  </a:solidFill>
                  <a:latin typeface="+mj-lt"/>
                </a:endParaRPr>
              </a:p>
              <a:p>
                <a:pPr algn="ctr"/>
                <a:r>
                  <a:rPr lang="en-US" sz="2800" dirty="0">
                    <a:solidFill>
                      <a:srgbClr val="FF0000"/>
                    </a:solidFill>
                    <a:latin typeface="+mj-lt"/>
                  </a:rPr>
                  <a:t>Tỉ số lượng giác            (làm tròn đến hàng phần trăm) là:</a:t>
                </a:r>
                <a:endParaRPr lang="vi-VN" sz="2800" dirty="0">
                  <a:solidFill>
                    <a:srgbClr val="FF0000"/>
                  </a:solidFill>
                  <a:latin typeface="+mj-lt"/>
                </a:endParaRPr>
              </a:p>
            </p:txBody>
          </p:sp>
          <p:pic>
            <p:nvPicPr>
              <p:cNvPr id="44" name="Ảnh 13"/>
              <p:cNvPicPr>
                <a:picLocks noChangeAspect="1"/>
              </p:cNvPicPr>
              <p:nvPr/>
            </p:nvPicPr>
            <p:blipFill>
              <a:blip r:embed="rId10">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aphicFrame>
          <p:nvGraphicFramePr>
            <p:cNvPr id="40" name="Object 39"/>
            <p:cNvGraphicFramePr>
              <a:graphicFrameLocks noChangeAspect="1"/>
            </p:cNvGraphicFramePr>
            <p:nvPr>
              <p:extLst>
                <p:ext uri="{D42A27DB-BD31-4B8C-83A1-F6EECF244321}">
                  <p14:modId xmlns:p14="http://schemas.microsoft.com/office/powerpoint/2010/main" val="2818469806"/>
                </p:ext>
              </p:extLst>
            </p:nvPr>
          </p:nvGraphicFramePr>
          <p:xfrm>
            <a:off x="2498703" y="1668895"/>
            <a:ext cx="752475" cy="376238"/>
          </p:xfrm>
          <a:graphic>
            <a:graphicData uri="http://schemas.openxmlformats.org/presentationml/2006/ole">
              <mc:AlternateContent xmlns:mc="http://schemas.openxmlformats.org/markup-compatibility/2006">
                <mc:Choice xmlns:v="urn:schemas-microsoft-com:vml" Requires="v">
                  <p:oleObj spid="_x0000_s4098" name="Equation" r:id="rId11" imgW="355320" imgH="177480" progId="Equation.DSMT4">
                    <p:embed/>
                  </p:oleObj>
                </mc:Choice>
                <mc:Fallback>
                  <p:oleObj name="Equation" r:id="rId11" imgW="355320" imgH="177480" progId="Equation.DSMT4">
                    <p:embed/>
                    <p:pic>
                      <p:nvPicPr>
                        <p:cNvPr id="42" name="Object 41"/>
                        <p:cNvPicPr/>
                        <p:nvPr/>
                      </p:nvPicPr>
                      <p:blipFill>
                        <a:blip r:embed="rId12"/>
                        <a:stretch>
                          <a:fillRect/>
                        </a:stretch>
                      </p:blipFill>
                      <p:spPr>
                        <a:xfrm>
                          <a:off x="2498703" y="1668895"/>
                          <a:ext cx="752475" cy="376238"/>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4144798611"/>
                </p:ext>
              </p:extLst>
            </p:nvPr>
          </p:nvGraphicFramePr>
          <p:xfrm>
            <a:off x="4726538" y="1629203"/>
            <a:ext cx="385762" cy="385762"/>
          </p:xfrm>
          <a:graphic>
            <a:graphicData uri="http://schemas.openxmlformats.org/presentationml/2006/ole">
              <mc:AlternateContent xmlns:mc="http://schemas.openxmlformats.org/markup-compatibility/2006">
                <mc:Choice xmlns:v="urn:schemas-microsoft-com:vml" Requires="v">
                  <p:oleObj spid="_x0000_s4099" name="Equation" r:id="rId13" imgW="164880" imgH="164880" progId="Equation.DSMT4">
                    <p:embed/>
                  </p:oleObj>
                </mc:Choice>
                <mc:Fallback>
                  <p:oleObj name="Equation" r:id="rId13" imgW="164880" imgH="164880" progId="Equation.DSMT4">
                    <p:embed/>
                    <p:pic>
                      <p:nvPicPr>
                        <p:cNvPr id="43" name="Object 42"/>
                        <p:cNvPicPr/>
                        <p:nvPr/>
                      </p:nvPicPr>
                      <p:blipFill>
                        <a:blip r:embed="rId14"/>
                        <a:stretch>
                          <a:fillRect/>
                        </a:stretch>
                      </p:blipFill>
                      <p:spPr>
                        <a:xfrm>
                          <a:off x="4726538" y="1629203"/>
                          <a:ext cx="385762" cy="385762"/>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3220243780"/>
                </p:ext>
              </p:extLst>
            </p:nvPr>
          </p:nvGraphicFramePr>
          <p:xfrm>
            <a:off x="5538930" y="1694443"/>
            <a:ext cx="2700338" cy="427037"/>
          </p:xfrm>
          <a:graphic>
            <a:graphicData uri="http://schemas.openxmlformats.org/presentationml/2006/ole">
              <mc:AlternateContent xmlns:mc="http://schemas.openxmlformats.org/markup-compatibility/2006">
                <mc:Choice xmlns:v="urn:schemas-microsoft-com:vml" Requires="v">
                  <p:oleObj spid="_x0000_s4100" name="Equation" r:id="rId15" imgW="1282680" imgH="203040" progId="Equation.DSMT4">
                    <p:embed/>
                  </p:oleObj>
                </mc:Choice>
                <mc:Fallback>
                  <p:oleObj name="Equation" r:id="rId15" imgW="1282680" imgH="203040" progId="Equation.DSMT4">
                    <p:embed/>
                    <p:pic>
                      <p:nvPicPr>
                        <p:cNvPr id="45" name="Object 44"/>
                        <p:cNvPicPr/>
                        <p:nvPr/>
                      </p:nvPicPr>
                      <p:blipFill>
                        <a:blip r:embed="rId16"/>
                        <a:stretch>
                          <a:fillRect/>
                        </a:stretch>
                      </p:blipFill>
                      <p:spPr>
                        <a:xfrm>
                          <a:off x="5538930" y="1694443"/>
                          <a:ext cx="2700338" cy="427037"/>
                        </a:xfrm>
                        <a:prstGeom prst="rect">
                          <a:avLst/>
                        </a:prstGeom>
                      </p:spPr>
                    </p:pic>
                  </p:oleObj>
                </mc:Fallback>
              </mc:AlternateContent>
            </a:graphicData>
          </a:graphic>
        </p:graphicFrame>
      </p:grpSp>
      <p:graphicFrame>
        <p:nvGraphicFramePr>
          <p:cNvPr id="7" name="Object 6"/>
          <p:cNvGraphicFramePr>
            <a:graphicFrameLocks noChangeAspect="1"/>
          </p:cNvGraphicFramePr>
          <p:nvPr>
            <p:extLst>
              <p:ext uri="{D42A27DB-BD31-4B8C-83A1-F6EECF244321}">
                <p14:modId xmlns:p14="http://schemas.microsoft.com/office/powerpoint/2010/main" val="512401609"/>
              </p:ext>
            </p:extLst>
          </p:nvPr>
        </p:nvGraphicFramePr>
        <p:xfrm>
          <a:off x="4394481" y="2066054"/>
          <a:ext cx="845562" cy="483178"/>
        </p:xfrm>
        <a:graphic>
          <a:graphicData uri="http://schemas.openxmlformats.org/presentationml/2006/ole">
            <mc:AlternateContent xmlns:mc="http://schemas.openxmlformats.org/markup-compatibility/2006">
              <mc:Choice xmlns:v="urn:schemas-microsoft-com:vml" Requires="v">
                <p:oleObj spid="_x0000_s4101" name="Equation" r:id="rId17" imgW="355320" imgH="203040" progId="Equation.DSMT4">
                  <p:embed/>
                </p:oleObj>
              </mc:Choice>
              <mc:Fallback>
                <p:oleObj name="Equation" r:id="rId17" imgW="355320" imgH="203040" progId="Equation.DSMT4">
                  <p:embed/>
                  <p:pic>
                    <p:nvPicPr>
                      <p:cNvPr id="0" name=""/>
                      <p:cNvPicPr/>
                      <p:nvPr/>
                    </p:nvPicPr>
                    <p:blipFill>
                      <a:blip r:embed="rId18"/>
                      <a:stretch>
                        <a:fillRect/>
                      </a:stretch>
                    </p:blipFill>
                    <p:spPr>
                      <a:xfrm>
                        <a:off x="4394481" y="2066054"/>
                        <a:ext cx="845562" cy="483178"/>
                      </a:xfrm>
                      <a:prstGeom prst="rect">
                        <a:avLst/>
                      </a:prstGeom>
                    </p:spPr>
                  </p:pic>
                </p:oleObj>
              </mc:Fallback>
            </mc:AlternateContent>
          </a:graphicData>
        </a:graphic>
      </p:graphicFrame>
    </p:spTree>
    <p:extLst>
      <p:ext uri="{BB962C8B-B14F-4D97-AF65-F5344CB8AC3E}">
        <p14:creationId xmlns:p14="http://schemas.microsoft.com/office/powerpoint/2010/main" val="41574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4" name="bomb.wav"/>
                                        </p:tgtEl>
                                      </p:cMediaNode>
                                    </p:audio>
                                  </p:sub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4" name="bomb.wav"/>
                                        </p:tgtEl>
                                      </p:cMediaNode>
                                    </p:audio>
                                  </p:subTnLst>
                                </p:cTn>
                              </p:par>
                            </p:childTnLst>
                          </p:cTn>
                        </p:par>
                        <p:par>
                          <p:cTn id="13" fill="hold">
                            <p:stCondLst>
                              <p:cond delay="0"/>
                            </p:stCondLst>
                            <p:childTnLst>
                              <p:par>
                                <p:cTn id="14" presetID="1" presetClass="entr" presetSubtype="0" fill="hold" grpId="1" nodeType="afterEffect">
                                  <p:stCondLst>
                                    <p:cond delay="0"/>
                                  </p:stCondLst>
                                  <p:childTnLst>
                                    <p:set>
                                      <p:cBhvr>
                                        <p:cTn id="15"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4"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9"/>
                    </p:tgtEl>
                  </p:cond>
                </p:stCondLst>
                <p:endSync evt="end" delay="0">
                  <p:rtn val="all"/>
                </p:endSync>
                <p:childTnLst>
                  <p:par>
                    <p:cTn id="17" fill="hold">
                      <p:stCondLst>
                        <p:cond delay="0"/>
                      </p:stCondLst>
                      <p:childTnLst>
                        <p:par>
                          <p:cTn id="18" fill="hold">
                            <p:stCondLst>
                              <p:cond delay="0"/>
                            </p:stCondLst>
                            <p:childTnLst>
                              <p:par>
                                <p:cTn id="19" presetID="11" presetClass="entr" presetSubtype="0" fill="hold" grpId="0" nodeType="afterEffect">
                                  <p:stCondLst>
                                    <p:cond delay="0"/>
                                  </p:stCondLst>
                                  <p:childTnLst>
                                    <p:set>
                                      <p:cBhvr>
                                        <p:cTn id="20" dur="1000">
                                          <p:stCondLst>
                                            <p:cond delay="0"/>
                                          </p:stCondLst>
                                        </p:cTn>
                                        <p:tgtEl>
                                          <p:spTgt spid="18"/>
                                        </p:tgtEl>
                                        <p:attrNameLst>
                                          <p:attrName>style.visibility</p:attrName>
                                        </p:attrNameLst>
                                      </p:cBhvr>
                                      <p:to>
                                        <p:strVal val="visible"/>
                                      </p:to>
                                    </p:set>
                                  </p:childTnLst>
                                </p:cTn>
                              </p:par>
                            </p:childTnLst>
                          </p:cTn>
                        </p:par>
                        <p:par>
                          <p:cTn id="21" fill="hold">
                            <p:stCondLst>
                              <p:cond delay="1000"/>
                            </p:stCondLst>
                            <p:childTnLst>
                              <p:par>
                                <p:cTn id="22" presetID="11" presetClass="entr" presetSubtype="0" fill="hold" grpId="0" nodeType="afterEffect">
                                  <p:stCondLst>
                                    <p:cond delay="0"/>
                                  </p:stCondLst>
                                  <p:childTnLst>
                                    <p:set>
                                      <p:cBhvr>
                                        <p:cTn id="23" dur="1000">
                                          <p:stCondLst>
                                            <p:cond delay="0"/>
                                          </p:stCondLst>
                                        </p:cTn>
                                        <p:tgtEl>
                                          <p:spTgt spid="19"/>
                                        </p:tgtEl>
                                        <p:attrNameLst>
                                          <p:attrName>style.visibility</p:attrName>
                                        </p:attrNameLst>
                                      </p:cBhvr>
                                      <p:to>
                                        <p:strVal val="visible"/>
                                      </p:to>
                                    </p:set>
                                  </p:childTnLst>
                                </p:cTn>
                              </p:par>
                            </p:childTnLst>
                          </p:cTn>
                        </p:par>
                        <p:par>
                          <p:cTn id="24" fill="hold">
                            <p:stCondLst>
                              <p:cond delay="2000"/>
                            </p:stCondLst>
                            <p:childTnLst>
                              <p:par>
                                <p:cTn id="25" presetID="11" presetClass="entr" presetSubtype="0" fill="hold" grpId="0" nodeType="afterEffect">
                                  <p:stCondLst>
                                    <p:cond delay="0"/>
                                  </p:stCondLst>
                                  <p:childTnLst>
                                    <p:set>
                                      <p:cBhvr>
                                        <p:cTn id="26" dur="1000">
                                          <p:stCondLst>
                                            <p:cond delay="0"/>
                                          </p:stCondLst>
                                        </p:cTn>
                                        <p:tgtEl>
                                          <p:spTgt spid="20"/>
                                        </p:tgtEl>
                                        <p:attrNameLst>
                                          <p:attrName>style.visibility</p:attrName>
                                        </p:attrNameLst>
                                      </p:cBhvr>
                                      <p:to>
                                        <p:strVal val="visible"/>
                                      </p:to>
                                    </p:set>
                                  </p:childTnLst>
                                </p:cTn>
                              </p:par>
                            </p:childTnLst>
                          </p:cTn>
                        </p:par>
                        <p:par>
                          <p:cTn id="27" fill="hold">
                            <p:stCondLst>
                              <p:cond delay="3000"/>
                            </p:stCondLst>
                            <p:childTnLst>
                              <p:par>
                                <p:cTn id="28" presetID="11" presetClass="entr" presetSubtype="0" fill="hold" grpId="0" nodeType="afterEffect">
                                  <p:stCondLst>
                                    <p:cond delay="0"/>
                                  </p:stCondLst>
                                  <p:childTnLst>
                                    <p:set>
                                      <p:cBhvr>
                                        <p:cTn id="29" dur="1000">
                                          <p:stCondLst>
                                            <p:cond delay="0"/>
                                          </p:stCondLst>
                                        </p:cTn>
                                        <p:tgtEl>
                                          <p:spTgt spid="21"/>
                                        </p:tgtEl>
                                        <p:attrNameLst>
                                          <p:attrName>style.visibility</p:attrName>
                                        </p:attrNameLst>
                                      </p:cBhvr>
                                      <p:to>
                                        <p:strVal val="visible"/>
                                      </p:to>
                                    </p:set>
                                  </p:childTnLst>
                                </p:cTn>
                              </p:par>
                            </p:childTnLst>
                          </p:cTn>
                        </p:par>
                        <p:par>
                          <p:cTn id="30" fill="hold">
                            <p:stCondLst>
                              <p:cond delay="4000"/>
                            </p:stCondLst>
                            <p:childTnLst>
                              <p:par>
                                <p:cTn id="31" presetID="11" presetClass="entr" presetSubtype="0" fill="hold" grpId="0" nodeType="afterEffect">
                                  <p:stCondLst>
                                    <p:cond delay="0"/>
                                  </p:stCondLst>
                                  <p:childTnLst>
                                    <p:set>
                                      <p:cBhvr>
                                        <p:cTn id="32" dur="1000">
                                          <p:stCondLst>
                                            <p:cond delay="0"/>
                                          </p:stCondLst>
                                        </p:cTn>
                                        <p:tgtEl>
                                          <p:spTgt spid="22"/>
                                        </p:tgtEl>
                                        <p:attrNameLst>
                                          <p:attrName>style.visibility</p:attrName>
                                        </p:attrNameLst>
                                      </p:cBhvr>
                                      <p:to>
                                        <p:strVal val="visible"/>
                                      </p:to>
                                    </p:set>
                                  </p:childTnLst>
                                </p:cTn>
                              </p:par>
                            </p:childTnLst>
                          </p:cTn>
                        </p:par>
                        <p:par>
                          <p:cTn id="33" fill="hold">
                            <p:stCondLst>
                              <p:cond delay="5000"/>
                            </p:stCondLst>
                            <p:childTnLst>
                              <p:par>
                                <p:cTn id="34" presetID="11" presetClass="entr" presetSubtype="0" fill="hold" grpId="0" nodeType="afterEffect">
                                  <p:stCondLst>
                                    <p:cond delay="0"/>
                                  </p:stCondLst>
                                  <p:childTnLst>
                                    <p:set>
                                      <p:cBhvr>
                                        <p:cTn id="35" dur="1000">
                                          <p:stCondLst>
                                            <p:cond delay="0"/>
                                          </p:stCondLst>
                                        </p:cTn>
                                        <p:tgtEl>
                                          <p:spTgt spid="23"/>
                                        </p:tgtEl>
                                        <p:attrNameLst>
                                          <p:attrName>style.visibility</p:attrName>
                                        </p:attrNameLst>
                                      </p:cBhvr>
                                      <p:to>
                                        <p:strVal val="visible"/>
                                      </p:to>
                                    </p:set>
                                  </p:childTnLst>
                                </p:cTn>
                              </p:par>
                            </p:childTnLst>
                          </p:cTn>
                        </p:par>
                        <p:par>
                          <p:cTn id="36" fill="hold">
                            <p:stCondLst>
                              <p:cond delay="6000"/>
                            </p:stCondLst>
                            <p:childTnLst>
                              <p:par>
                                <p:cTn id="37" presetID="11" presetClass="entr" presetSubtype="0" fill="hold" grpId="0" nodeType="afterEffect">
                                  <p:stCondLst>
                                    <p:cond delay="0"/>
                                  </p:stCondLst>
                                  <p:childTnLst>
                                    <p:set>
                                      <p:cBhvr>
                                        <p:cTn id="38" dur="1000">
                                          <p:stCondLst>
                                            <p:cond delay="0"/>
                                          </p:stCondLst>
                                        </p:cTn>
                                        <p:tgtEl>
                                          <p:spTgt spid="24"/>
                                        </p:tgtEl>
                                        <p:attrNameLst>
                                          <p:attrName>style.visibility</p:attrName>
                                        </p:attrNameLst>
                                      </p:cBhvr>
                                      <p:to>
                                        <p:strVal val="visible"/>
                                      </p:to>
                                    </p:set>
                                  </p:childTnLst>
                                </p:cTn>
                              </p:par>
                            </p:childTnLst>
                          </p:cTn>
                        </p:par>
                        <p:par>
                          <p:cTn id="39" fill="hold">
                            <p:stCondLst>
                              <p:cond delay="7000"/>
                            </p:stCondLst>
                            <p:childTnLst>
                              <p:par>
                                <p:cTn id="40" presetID="11" presetClass="entr" presetSubtype="0" fill="hold" grpId="0" nodeType="afterEffect">
                                  <p:stCondLst>
                                    <p:cond delay="0"/>
                                  </p:stCondLst>
                                  <p:childTnLst>
                                    <p:set>
                                      <p:cBhvr>
                                        <p:cTn id="41" dur="1000">
                                          <p:stCondLst>
                                            <p:cond delay="0"/>
                                          </p:stCondLst>
                                        </p:cTn>
                                        <p:tgtEl>
                                          <p:spTgt spid="25"/>
                                        </p:tgtEl>
                                        <p:attrNameLst>
                                          <p:attrName>style.visibility</p:attrName>
                                        </p:attrNameLst>
                                      </p:cBhvr>
                                      <p:to>
                                        <p:strVal val="visible"/>
                                      </p:to>
                                    </p:set>
                                  </p:childTnLst>
                                </p:cTn>
                              </p:par>
                            </p:childTnLst>
                          </p:cTn>
                        </p:par>
                        <p:par>
                          <p:cTn id="42" fill="hold">
                            <p:stCondLst>
                              <p:cond delay="8000"/>
                            </p:stCondLst>
                            <p:childTnLst>
                              <p:par>
                                <p:cTn id="43" presetID="11" presetClass="entr" presetSubtype="0" fill="hold" grpId="0" nodeType="afterEffect">
                                  <p:stCondLst>
                                    <p:cond delay="0"/>
                                  </p:stCondLst>
                                  <p:childTnLst>
                                    <p:set>
                                      <p:cBhvr>
                                        <p:cTn id="44" dur="1000">
                                          <p:stCondLst>
                                            <p:cond delay="0"/>
                                          </p:stCondLst>
                                        </p:cTn>
                                        <p:tgtEl>
                                          <p:spTgt spid="26"/>
                                        </p:tgtEl>
                                        <p:attrNameLst>
                                          <p:attrName>style.visibility</p:attrName>
                                        </p:attrNameLst>
                                      </p:cBhvr>
                                      <p:to>
                                        <p:strVal val="visible"/>
                                      </p:to>
                                    </p:set>
                                  </p:childTnLst>
                                </p:cTn>
                              </p:par>
                            </p:childTnLst>
                          </p:cTn>
                        </p:par>
                        <p:par>
                          <p:cTn id="45" fill="hold">
                            <p:stCondLst>
                              <p:cond delay="9000"/>
                            </p:stCondLst>
                            <p:childTnLst>
                              <p:par>
                                <p:cTn id="46" presetID="11" presetClass="entr" presetSubtype="0" fill="hold" grpId="0" nodeType="afterEffect">
                                  <p:stCondLst>
                                    <p:cond delay="0"/>
                                  </p:stCondLst>
                                  <p:childTnLst>
                                    <p:set>
                                      <p:cBhvr>
                                        <p:cTn id="47" dur="1000">
                                          <p:stCondLst>
                                            <p:cond delay="0"/>
                                          </p:stCondLst>
                                        </p:cTn>
                                        <p:tgtEl>
                                          <p:spTgt spid="27"/>
                                        </p:tgtEl>
                                        <p:attrNameLst>
                                          <p:attrName>style.visibility</p:attrName>
                                        </p:attrNameLst>
                                      </p:cBhvr>
                                      <p:to>
                                        <p:strVal val="visible"/>
                                      </p:to>
                                    </p:set>
                                  </p:childTnLst>
                                </p:cTn>
                              </p:par>
                            </p:childTnLst>
                          </p:cTn>
                        </p:par>
                        <p:par>
                          <p:cTn id="48" fill="hold">
                            <p:stCondLst>
                              <p:cond delay="10000"/>
                            </p:stCondLst>
                            <p:childTnLst>
                              <p:par>
                                <p:cTn id="49" presetID="11" presetClass="entr" presetSubtype="0" fill="hold" grpId="0" nodeType="afterEffect">
                                  <p:stCondLst>
                                    <p:cond delay="0"/>
                                  </p:stCondLst>
                                  <p:childTnLst>
                                    <p:set>
                                      <p:cBhvr>
                                        <p:cTn id="50"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30" presetClass="emph" presetSubtype="0" fill="hold" grpId="0" nodeType="clickEffect">
                                  <p:stCondLst>
                                    <p:cond delay="0"/>
                                  </p:stCondLst>
                                  <p:childTnLst>
                                    <p:animClr clrSpc="hsl" dir="cw">
                                      <p:cBhvr override="childStyle">
                                        <p:cTn id="55" dur="500" fill="hold"/>
                                        <p:tgtEl>
                                          <p:spTgt spid="30"/>
                                        </p:tgtEl>
                                        <p:attrNameLst>
                                          <p:attrName>style.color</p:attrName>
                                        </p:attrNameLst>
                                      </p:cBhvr>
                                      <p:by>
                                        <p:hsl h="0" s="12549" l="25098"/>
                                      </p:by>
                                    </p:animClr>
                                    <p:animClr clrSpc="hsl" dir="cw">
                                      <p:cBhvr>
                                        <p:cTn id="56" dur="500" fill="hold"/>
                                        <p:tgtEl>
                                          <p:spTgt spid="30"/>
                                        </p:tgtEl>
                                        <p:attrNameLst>
                                          <p:attrName>fillcolor</p:attrName>
                                        </p:attrNameLst>
                                      </p:cBhvr>
                                      <p:by>
                                        <p:hsl h="0" s="12549" l="25098"/>
                                      </p:by>
                                    </p:animClr>
                                    <p:animClr clrSpc="hsl" dir="cw">
                                      <p:cBhvr>
                                        <p:cTn id="57" dur="500" fill="hold"/>
                                        <p:tgtEl>
                                          <p:spTgt spid="30"/>
                                        </p:tgtEl>
                                        <p:attrNameLst>
                                          <p:attrName>stroke.color</p:attrName>
                                        </p:attrNameLst>
                                      </p:cBhvr>
                                      <p:by>
                                        <p:hsl h="0" s="12549" l="25098"/>
                                      </p:by>
                                    </p:animClr>
                                    <p:set>
                                      <p:cBhvr>
                                        <p:cTn id="58"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5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0"/>
                  </p:tgtEl>
                </p:cond>
              </p:nextCondLst>
            </p:seq>
            <p:seq concurrent="1" nextAc="seek">
              <p:cTn id="59" restart="whenNotActive" fill="hold" evtFilter="cancelBubble" nodeType="interactiveSeq">
                <p:stCondLst>
                  <p:cond evt="onClick" delay="0">
                    <p:tgtEl>
                      <p:spTgt spid="32"/>
                    </p:tgtEl>
                  </p:cond>
                </p:stCondLst>
                <p:endSync evt="end" delay="0">
                  <p:rtn val="all"/>
                </p:endSync>
                <p:childTnLst>
                  <p:par>
                    <p:cTn id="60" fill="hold">
                      <p:stCondLst>
                        <p:cond delay="0"/>
                      </p:stCondLst>
                      <p:childTnLst>
                        <p:par>
                          <p:cTn id="61" fill="hold">
                            <p:stCondLst>
                              <p:cond delay="0"/>
                            </p:stCondLst>
                            <p:childTnLst>
                              <p:par>
                                <p:cTn id="62" presetID="26" presetClass="emph" presetSubtype="0" fill="hold" grpId="0" nodeType="clickEffect">
                                  <p:stCondLst>
                                    <p:cond delay="0"/>
                                  </p:stCondLst>
                                  <p:childTnLst>
                                    <p:animEffect transition="out" filter="fade">
                                      <p:cBhvr>
                                        <p:cTn id="63" dur="500" tmFilter="0, 0; .2, .5; .8, .5; 1, 0"/>
                                        <p:tgtEl>
                                          <p:spTgt spid="32"/>
                                        </p:tgtEl>
                                      </p:cBhvr>
                                    </p:animEffect>
                                    <p:animScale>
                                      <p:cBhvr>
                                        <p:cTn id="64" dur="250" autoRev="1" fill="hold"/>
                                        <p:tgtEl>
                                          <p:spTgt spid="32"/>
                                        </p:tgtEl>
                                      </p:cBhvr>
                                      <p:by x="105000" y="105000"/>
                                    </p:animScale>
                                  </p:childTnLst>
                                  <p:subTnLst>
                                    <p:audio>
                                      <p:cMediaNode>
                                        <p:cTn display="0" masterRel="sameClick">
                                          <p:stCondLst>
                                            <p:cond evt="begin" delay="0">
                                              <p:tn val="6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2"/>
                  </p:tgtEl>
                </p:cond>
              </p:nextCondLst>
            </p:seq>
            <p:seq concurrent="1" nextAc="seek">
              <p:cTn id="65" restart="whenNotActive" fill="hold" evtFilter="cancelBubble" nodeType="interactiveSeq">
                <p:stCondLst>
                  <p:cond evt="onClick" delay="0">
                    <p:tgtEl>
                      <p:spTgt spid="33"/>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0" nodeType="clickEffect">
                                  <p:stCondLst>
                                    <p:cond delay="0"/>
                                  </p:stCondLst>
                                  <p:childTnLst>
                                    <p:animEffect transition="out" filter="fade">
                                      <p:cBhvr>
                                        <p:cTn id="69" dur="500" tmFilter="0, 0; .2, .5; .8, .5; 1, 0"/>
                                        <p:tgtEl>
                                          <p:spTgt spid="33"/>
                                        </p:tgtEl>
                                      </p:cBhvr>
                                    </p:animEffect>
                                    <p:animScale>
                                      <p:cBhvr>
                                        <p:cTn id="70" dur="250" autoRev="1" fill="hold"/>
                                        <p:tgtEl>
                                          <p:spTgt spid="33"/>
                                        </p:tgtEl>
                                      </p:cBhvr>
                                      <p:by x="105000" y="105000"/>
                                    </p:animScale>
                                  </p:childTnLst>
                                  <p:subTnLst>
                                    <p:audio>
                                      <p:cMediaNode>
                                        <p:cTn display="0" masterRel="sameClick">
                                          <p:stCondLst>
                                            <p:cond evt="begin" delay="0">
                                              <p:tn val="6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3"/>
                  </p:tgtEl>
                </p:cond>
              </p:nextCondLst>
            </p:seq>
            <p:seq concurrent="1" nextAc="seek">
              <p:cTn id="71" restart="whenNotActive" fill="hold" evtFilter="cancelBubble" nodeType="interactiveSeq">
                <p:stCondLst>
                  <p:cond evt="onClick" delay="0">
                    <p:tgtEl>
                      <p:spTgt spid="34"/>
                    </p:tgtEl>
                  </p:cond>
                </p:stCondLst>
                <p:endSync evt="end" delay="0">
                  <p:rtn val="all"/>
                </p:endSync>
                <p:childTnLst>
                  <p:par>
                    <p:cTn id="72" fill="hold">
                      <p:stCondLst>
                        <p:cond delay="0"/>
                      </p:stCondLst>
                      <p:childTnLst>
                        <p:par>
                          <p:cTn id="73" fill="hold">
                            <p:stCondLst>
                              <p:cond delay="0"/>
                            </p:stCondLst>
                            <p:childTnLst>
                              <p:par>
                                <p:cTn id="74" presetID="26" presetClass="emph" presetSubtype="0" fill="hold" grpId="0" nodeType="clickEffect">
                                  <p:stCondLst>
                                    <p:cond delay="0"/>
                                  </p:stCondLst>
                                  <p:childTnLst>
                                    <p:animEffect transition="out" filter="fade">
                                      <p:cBhvr>
                                        <p:cTn id="75" dur="500" tmFilter="0, 0; .2, .5; .8, .5; 1, 0"/>
                                        <p:tgtEl>
                                          <p:spTgt spid="34"/>
                                        </p:tgtEl>
                                      </p:cBhvr>
                                    </p:animEffect>
                                    <p:animScale>
                                      <p:cBhvr>
                                        <p:cTn id="76" dur="250" autoRev="1" fill="hold"/>
                                        <p:tgtEl>
                                          <p:spTgt spid="34"/>
                                        </p:tgtEl>
                                      </p:cBhvr>
                                      <p:by x="105000" y="105000"/>
                                    </p:animScale>
                                  </p:childTnLst>
                                  <p:subTnLst>
                                    <p:audio>
                                      <p:cMediaNode>
                                        <p:cTn display="0" masterRel="sameClick">
                                          <p:stCondLst>
                                            <p:cond evt="begin" delay="0">
                                              <p:tn val="7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0" name="A"/>
              <p:cNvSpPr/>
              <p:nvPr/>
            </p:nvSpPr>
            <p:spPr>
              <a:xfrm flipH="1">
                <a:off x="6161315" y="4568646"/>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400" b="1" i="1">
                          <a:solidFill>
                            <a:srgbClr val="C00000"/>
                          </a:solidFill>
                          <a:latin typeface="Cambria Math" panose="02040503050406030204" pitchFamily="18" charset="0"/>
                        </a:rPr>
                        <m:t>𝑩</m:t>
                      </m:r>
                      <m:r>
                        <a:rPr lang="en-US" sz="4400" b="1" i="1">
                          <a:solidFill>
                            <a:srgbClr val="C00000"/>
                          </a:solidFill>
                          <a:latin typeface="Cambria Math" panose="02040503050406030204" pitchFamily="18" charset="0"/>
                        </a:rPr>
                        <m:t>. </m:t>
                      </m:r>
                      <m:r>
                        <a:rPr lang="en-US" sz="4400" b="1" i="1">
                          <a:solidFill>
                            <a:srgbClr val="C00000"/>
                          </a:solidFill>
                          <a:latin typeface="Cambria Math" panose="02040503050406030204" pitchFamily="18" charset="0"/>
                        </a:rPr>
                        <m:t>𝟐</m:t>
                      </m:r>
                    </m:oMath>
                  </m:oMathPara>
                </a14:m>
                <a:endParaRPr lang="vi-VN" sz="4400" b="1" dirty="0">
                  <a:solidFill>
                    <a:srgbClr val="C00000"/>
                  </a:solidFill>
                </a:endParaRPr>
              </a:p>
            </p:txBody>
          </p:sp>
        </mc:Choice>
        <mc:Fallback xmlns="">
          <p:sp>
            <p:nvSpPr>
              <p:cNvPr id="30" name="A"/>
              <p:cNvSpPr>
                <a:spLocks noRot="1" noChangeAspect="1" noMove="1" noResize="1" noEditPoints="1" noAdjustHandles="1" noChangeArrowheads="1" noChangeShapeType="1" noTextEdit="1"/>
              </p:cNvSpPr>
              <p:nvPr/>
            </p:nvSpPr>
            <p:spPr>
              <a:xfrm flipH="1">
                <a:off x="6161315" y="4568646"/>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B"/>
              <p:cNvSpPr/>
              <p:nvPr/>
            </p:nvSpPr>
            <p:spPr>
              <a:xfrm>
                <a:off x="1643744"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400" b="1" i="1">
                          <a:solidFill>
                            <a:srgbClr val="9A5222"/>
                          </a:solidFill>
                          <a:latin typeface="Cambria Math" panose="02040503050406030204" pitchFamily="18" charset="0"/>
                        </a:rPr>
                        <m:t>𝑪</m:t>
                      </m:r>
                      <m:r>
                        <a:rPr lang="en-US" sz="4400" b="1" i="1">
                          <a:solidFill>
                            <a:srgbClr val="9A5222"/>
                          </a:solidFill>
                          <a:latin typeface="Cambria Math" panose="02040503050406030204" pitchFamily="18" charset="0"/>
                        </a:rPr>
                        <m:t>. </m:t>
                      </m:r>
                      <m:r>
                        <a:rPr lang="en-US" sz="4400" b="1" i="1">
                          <a:solidFill>
                            <a:srgbClr val="9A5222"/>
                          </a:solidFill>
                          <a:latin typeface="Cambria Math" panose="02040503050406030204" pitchFamily="18" charset="0"/>
                        </a:rPr>
                        <m:t>𝟑</m:t>
                      </m:r>
                    </m:oMath>
                  </m:oMathPara>
                </a14:m>
                <a:endParaRPr lang="vi-VN" sz="4400" b="1" dirty="0">
                  <a:solidFill>
                    <a:srgbClr val="9A5222"/>
                  </a:solidFill>
                </a:endParaRPr>
              </a:p>
            </p:txBody>
          </p:sp>
        </mc:Choice>
        <mc:Fallback xmlns="">
          <p:sp>
            <p:nvSpPr>
              <p:cNvPr id="32" name="B"/>
              <p:cNvSpPr>
                <a:spLocks noRot="1" noChangeAspect="1" noMove="1" noResize="1" noEditPoints="1" noAdjustHandles="1" noChangeArrowheads="1" noChangeShapeType="1" noTextEdit="1"/>
              </p:cNvSpPr>
              <p:nvPr/>
            </p:nvSpPr>
            <p:spPr>
              <a:xfrm>
                <a:off x="1643744"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C"/>
              <p:cNvSpPr/>
              <p:nvPr/>
            </p:nvSpPr>
            <p:spPr>
              <a:xfrm>
                <a:off x="1643745" y="456864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400" b="1" i="1">
                          <a:solidFill>
                            <a:srgbClr val="C00000"/>
                          </a:solidFill>
                          <a:latin typeface="Cambria Math" panose="02040503050406030204" pitchFamily="18" charset="0"/>
                        </a:rPr>
                        <m:t>𝑨</m:t>
                      </m:r>
                      <m:r>
                        <a:rPr lang="en-US" sz="4400" b="1" i="1">
                          <a:solidFill>
                            <a:srgbClr val="C00000"/>
                          </a:solidFill>
                          <a:latin typeface="Cambria Math" panose="02040503050406030204" pitchFamily="18" charset="0"/>
                        </a:rPr>
                        <m:t>. </m:t>
                      </m:r>
                      <m:r>
                        <a:rPr lang="en-US" sz="4400" b="1" i="1">
                          <a:solidFill>
                            <a:srgbClr val="C00000"/>
                          </a:solidFill>
                          <a:latin typeface="Cambria Math" panose="02040503050406030204" pitchFamily="18" charset="0"/>
                        </a:rPr>
                        <m:t>𝟏</m:t>
                      </m:r>
                    </m:oMath>
                  </m:oMathPara>
                </a14:m>
                <a:endParaRPr lang="vi-VN" sz="4400" b="1" dirty="0">
                  <a:solidFill>
                    <a:srgbClr val="C00000"/>
                  </a:solidFill>
                </a:endParaRPr>
              </a:p>
            </p:txBody>
          </p:sp>
        </mc:Choice>
        <mc:Fallback xmlns="">
          <p:sp>
            <p:nvSpPr>
              <p:cNvPr id="33" name="C"/>
              <p:cNvSpPr>
                <a:spLocks noRot="1" noChangeAspect="1" noMove="1" noResize="1" noEditPoints="1" noAdjustHandles="1" noChangeArrowheads="1" noChangeShapeType="1" noTextEdit="1"/>
              </p:cNvSpPr>
              <p:nvPr/>
            </p:nvSpPr>
            <p:spPr>
              <a:xfrm>
                <a:off x="1643745" y="456864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D"/>
              <p:cNvSpPr/>
              <p:nvPr/>
            </p:nvSpPr>
            <p:spPr>
              <a:xfrm flipH="1">
                <a:off x="6165623" y="57150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400" i="1">
                          <a:solidFill>
                            <a:srgbClr val="C00000"/>
                          </a:solidFill>
                          <a:latin typeface="Cambria Math" panose="02040503050406030204" pitchFamily="18" charset="0"/>
                        </a:rPr>
                        <m:t>𝐷</m:t>
                      </m:r>
                      <m:r>
                        <a:rPr lang="en-US" sz="4400" i="1">
                          <a:solidFill>
                            <a:srgbClr val="C00000"/>
                          </a:solidFill>
                          <a:latin typeface="Cambria Math" panose="02040503050406030204" pitchFamily="18" charset="0"/>
                        </a:rPr>
                        <m:t>. 4</m:t>
                      </m:r>
                    </m:oMath>
                  </m:oMathPara>
                </a14:m>
                <a:endParaRPr lang="vi-VN" sz="4400" dirty="0">
                  <a:solidFill>
                    <a:srgbClr val="C00000"/>
                  </a:solidFill>
                </a:endParaRPr>
              </a:p>
            </p:txBody>
          </p:sp>
        </mc:Choice>
        <mc:Fallback xmlns="">
          <p:sp>
            <p:nvSpPr>
              <p:cNvPr id="34" name="D"/>
              <p:cNvSpPr>
                <a:spLocks noRot="1" noChangeAspect="1" noMove="1" noResize="1" noEditPoints="1" noAdjustHandles="1" noChangeArrowheads="1" noChangeShapeType="1" noTextEdit="1"/>
              </p:cNvSpPr>
              <p:nvPr/>
            </p:nvSpPr>
            <p:spPr>
              <a:xfrm flipH="1">
                <a:off x="6165623" y="57150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10"/>
                <a:stretch>
                  <a:fillRect/>
                </a:stretch>
              </a:blipFill>
            </p:spPr>
            <p:txBody>
              <a:bodyPr/>
              <a:lstStyle/>
              <a:p>
                <a:r>
                  <a:rPr lang="en-US">
                    <a:noFill/>
                  </a:rPr>
                  <a:t> </a:t>
                </a:r>
              </a:p>
            </p:txBody>
          </p:sp>
        </mc:Fallback>
      </mc:AlternateContent>
      <p:pic>
        <p:nvPicPr>
          <p:cNvPr id="35" name="Picture 34">
            <a:hlinkClick r:id="rId11" action="ppaction://hlinksldjump"/>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3284060"/>
            <a:ext cx="1123607" cy="1123607"/>
          </a:xfrm>
          <a:prstGeom prst="rect">
            <a:avLst/>
          </a:prstGeom>
        </p:spPr>
      </p:pic>
      <p:grpSp>
        <p:nvGrpSpPr>
          <p:cNvPr id="31" name="Group 30"/>
          <p:cNvGrpSpPr/>
          <p:nvPr/>
        </p:nvGrpSpPr>
        <p:grpSpPr>
          <a:xfrm>
            <a:off x="1643744" y="-107951"/>
            <a:ext cx="8763000" cy="2947934"/>
            <a:chOff x="152400" y="152400"/>
            <a:chExt cx="8763000" cy="2947934"/>
          </a:xfrm>
        </p:grpSpPr>
        <p:grpSp>
          <p:nvGrpSpPr>
            <p:cNvPr id="36" name="Nhóm 11"/>
            <p:cNvGrpSpPr/>
            <p:nvPr/>
          </p:nvGrpSpPr>
          <p:grpSpPr>
            <a:xfrm>
              <a:off x="152400" y="152400"/>
              <a:ext cx="8763000" cy="2947934"/>
              <a:chOff x="-7257" y="100066"/>
              <a:chExt cx="8473022" cy="2947934"/>
            </a:xfrm>
          </p:grpSpPr>
          <p:sp>
            <p:nvSpPr>
              <p:cNvPr id="40" name="Hình chữ nhật 12"/>
              <p:cNvSpPr/>
              <p:nvPr/>
            </p:nvSpPr>
            <p:spPr>
              <a:xfrm>
                <a:off x="66421" y="533400"/>
                <a:ext cx="8399344"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Chọn phương án đúng:</a:t>
                </a:r>
              </a:p>
              <a:p>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Giá trị của biểu thức </a:t>
                </a:r>
              </a:p>
              <a:p>
                <a:pPr algn="ctr"/>
                <a:r>
                  <a:rPr lang="en-US" sz="2800" dirty="0">
                    <a:solidFill>
                      <a:srgbClr val="FF0000"/>
                    </a:solidFill>
                  </a:rPr>
                  <a:t>                                                               </a:t>
                </a:r>
                <a:r>
                  <a:rPr lang="vi-VN" sz="2800" dirty="0">
                    <a:solidFill>
                      <a:srgbClr val="FF0000"/>
                    </a:solidFill>
                    <a:latin typeface="+mj-lt"/>
                  </a:rPr>
                  <a:t>là?</a:t>
                </a:r>
              </a:p>
            </p:txBody>
          </p:sp>
          <p:pic>
            <p:nvPicPr>
              <p:cNvPr id="41" name="Ảnh 13"/>
              <p:cNvPicPr>
                <a:picLocks noChangeAspect="1"/>
              </p:cNvPicPr>
              <p:nvPr/>
            </p:nvPicPr>
            <p:blipFill>
              <a:blip r:embed="rId1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aphicFrame>
          <p:nvGraphicFramePr>
            <p:cNvPr id="37" name="Object 36"/>
            <p:cNvGraphicFramePr>
              <a:graphicFrameLocks noChangeAspect="1"/>
            </p:cNvGraphicFramePr>
            <p:nvPr>
              <p:extLst>
                <p:ext uri="{D42A27DB-BD31-4B8C-83A1-F6EECF244321}">
                  <p14:modId xmlns:p14="http://schemas.microsoft.com/office/powerpoint/2010/main" val="1684860968"/>
                </p:ext>
              </p:extLst>
            </p:nvPr>
          </p:nvGraphicFramePr>
          <p:xfrm>
            <a:off x="875845" y="2024928"/>
            <a:ext cx="5965825" cy="484187"/>
          </p:xfrm>
          <a:graphic>
            <a:graphicData uri="http://schemas.openxmlformats.org/presentationml/2006/ole">
              <mc:AlternateContent xmlns:mc="http://schemas.openxmlformats.org/markup-compatibility/2006">
                <mc:Choice xmlns:v="urn:schemas-microsoft-com:vml" Requires="v">
                  <p:oleObj spid="_x0000_s5122" name="Equation" r:id="rId15" imgW="2819160" imgH="228600" progId="Equation.DSMT4">
                    <p:embed/>
                  </p:oleObj>
                </mc:Choice>
                <mc:Fallback>
                  <p:oleObj name="Equation" r:id="rId15" imgW="2819160" imgH="228600" progId="Equation.DSMT4">
                    <p:embed/>
                    <p:pic>
                      <p:nvPicPr>
                        <p:cNvPr id="42" name="Object 41"/>
                        <p:cNvPicPr/>
                        <p:nvPr/>
                      </p:nvPicPr>
                      <p:blipFill>
                        <a:blip r:embed="rId16"/>
                        <a:stretch>
                          <a:fillRect/>
                        </a:stretch>
                      </p:blipFill>
                      <p:spPr>
                        <a:xfrm>
                          <a:off x="875845" y="2024928"/>
                          <a:ext cx="5965825" cy="484187"/>
                        </a:xfrm>
                        <a:prstGeom prst="rect">
                          <a:avLst/>
                        </a:prstGeom>
                      </p:spPr>
                    </p:pic>
                  </p:oleObj>
                </mc:Fallback>
              </mc:AlternateContent>
            </a:graphicData>
          </a:graphic>
        </p:graphicFrame>
      </p:grpSp>
    </p:spTree>
    <p:extLst>
      <p:ext uri="{BB962C8B-B14F-4D97-AF65-F5344CB8AC3E}">
        <p14:creationId xmlns:p14="http://schemas.microsoft.com/office/powerpoint/2010/main" val="146839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par>
                                <p:cTn id="7" presetID="1" presetClass="entr" presetSubtype="0" fill="hold" grpId="1"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3" name="bomb.wav"/>
                                        </p:tgtEl>
                                      </p:cMediaNode>
                                    </p:audio>
                                  </p:subTnLst>
                                </p:cTn>
                              </p:par>
                              <p:par>
                                <p:cTn id="9" presetID="1" presetClass="entr" presetSubtype="0" fill="hold" grpId="1"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applause.wav"/>
                                        </p:tgtEl>
                                      </p:cMediaNode>
                                    </p:audio>
                                  </p:subTnLst>
                                </p:cTn>
                              </p:par>
                              <p:par>
                                <p:cTn id="11" presetID="1" presetClass="entr" presetSubtype="0" fill="hold" grpId="1"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11" presetClass="entr" presetSubtype="0" fill="hold" grpId="0" nodeType="afterEffect">
                                  <p:stCondLst>
                                    <p:cond delay="0"/>
                                  </p:stCondLst>
                                  <p:childTnLst>
                                    <p:set>
                                      <p:cBhvr>
                                        <p:cTn id="17" dur="1000">
                                          <p:stCondLst>
                                            <p:cond delay="0"/>
                                          </p:stCondLst>
                                        </p:cTn>
                                        <p:tgtEl>
                                          <p:spTgt spid="18"/>
                                        </p:tgtEl>
                                        <p:attrNameLst>
                                          <p:attrName>style.visibility</p:attrName>
                                        </p:attrNameLst>
                                      </p:cBhvr>
                                      <p:to>
                                        <p:strVal val="visible"/>
                                      </p:to>
                                    </p:set>
                                  </p:childTnLst>
                                </p:cTn>
                              </p:par>
                            </p:childTnLst>
                          </p:cTn>
                        </p:par>
                        <p:par>
                          <p:cTn id="18" fill="hold">
                            <p:stCondLst>
                              <p:cond delay="1000"/>
                            </p:stCondLst>
                            <p:childTnLst>
                              <p:par>
                                <p:cTn id="19" presetID="11" presetClass="entr" presetSubtype="0" fill="hold" grpId="0" nodeType="afterEffect">
                                  <p:stCondLst>
                                    <p:cond delay="0"/>
                                  </p:stCondLst>
                                  <p:childTnLst>
                                    <p:set>
                                      <p:cBhvr>
                                        <p:cTn id="20" dur="1000">
                                          <p:stCondLst>
                                            <p:cond delay="0"/>
                                          </p:stCondLst>
                                        </p:cTn>
                                        <p:tgtEl>
                                          <p:spTgt spid="19"/>
                                        </p:tgtEl>
                                        <p:attrNameLst>
                                          <p:attrName>style.visibility</p:attrName>
                                        </p:attrNameLst>
                                      </p:cBhvr>
                                      <p:to>
                                        <p:strVal val="visible"/>
                                      </p:to>
                                    </p:set>
                                  </p:childTnLst>
                                </p:cTn>
                              </p:par>
                            </p:childTnLst>
                          </p:cTn>
                        </p:par>
                        <p:par>
                          <p:cTn id="21" fill="hold">
                            <p:stCondLst>
                              <p:cond delay="2000"/>
                            </p:stCondLst>
                            <p:childTnLst>
                              <p:par>
                                <p:cTn id="22" presetID="11" presetClass="entr" presetSubtype="0" fill="hold" grpId="0" nodeType="afterEffect">
                                  <p:stCondLst>
                                    <p:cond delay="0"/>
                                  </p:stCondLst>
                                  <p:childTnLst>
                                    <p:set>
                                      <p:cBhvr>
                                        <p:cTn id="23" dur="1000">
                                          <p:stCondLst>
                                            <p:cond delay="0"/>
                                          </p:stCondLst>
                                        </p:cTn>
                                        <p:tgtEl>
                                          <p:spTgt spid="20"/>
                                        </p:tgtEl>
                                        <p:attrNameLst>
                                          <p:attrName>style.visibility</p:attrName>
                                        </p:attrNameLst>
                                      </p:cBhvr>
                                      <p:to>
                                        <p:strVal val="visible"/>
                                      </p:to>
                                    </p:set>
                                  </p:childTnLst>
                                </p:cTn>
                              </p:par>
                            </p:childTnLst>
                          </p:cTn>
                        </p:par>
                        <p:par>
                          <p:cTn id="24" fill="hold">
                            <p:stCondLst>
                              <p:cond delay="3000"/>
                            </p:stCondLst>
                            <p:childTnLst>
                              <p:par>
                                <p:cTn id="25" presetID="11" presetClass="entr" presetSubtype="0" fill="hold" grpId="0" nodeType="afterEffect">
                                  <p:stCondLst>
                                    <p:cond delay="0"/>
                                  </p:stCondLst>
                                  <p:childTnLst>
                                    <p:set>
                                      <p:cBhvr>
                                        <p:cTn id="26" dur="1000">
                                          <p:stCondLst>
                                            <p:cond delay="0"/>
                                          </p:stCondLst>
                                        </p:cTn>
                                        <p:tgtEl>
                                          <p:spTgt spid="21"/>
                                        </p:tgtEl>
                                        <p:attrNameLst>
                                          <p:attrName>style.visibility</p:attrName>
                                        </p:attrNameLst>
                                      </p:cBhvr>
                                      <p:to>
                                        <p:strVal val="visible"/>
                                      </p:to>
                                    </p:set>
                                  </p:childTnLst>
                                </p:cTn>
                              </p:par>
                            </p:childTnLst>
                          </p:cTn>
                        </p:par>
                        <p:par>
                          <p:cTn id="27" fill="hold">
                            <p:stCondLst>
                              <p:cond delay="4000"/>
                            </p:stCondLst>
                            <p:childTnLst>
                              <p:par>
                                <p:cTn id="28" presetID="11" presetClass="entr" presetSubtype="0" fill="hold" grpId="0" nodeType="afterEffect">
                                  <p:stCondLst>
                                    <p:cond delay="0"/>
                                  </p:stCondLst>
                                  <p:childTnLst>
                                    <p:set>
                                      <p:cBhvr>
                                        <p:cTn id="29" dur="1000">
                                          <p:stCondLst>
                                            <p:cond delay="0"/>
                                          </p:stCondLst>
                                        </p:cTn>
                                        <p:tgtEl>
                                          <p:spTgt spid="22"/>
                                        </p:tgtEl>
                                        <p:attrNameLst>
                                          <p:attrName>style.visibility</p:attrName>
                                        </p:attrNameLst>
                                      </p:cBhvr>
                                      <p:to>
                                        <p:strVal val="visible"/>
                                      </p:to>
                                    </p:set>
                                  </p:childTnLst>
                                </p:cTn>
                              </p:par>
                            </p:childTnLst>
                          </p:cTn>
                        </p:par>
                        <p:par>
                          <p:cTn id="30" fill="hold">
                            <p:stCondLst>
                              <p:cond delay="5000"/>
                            </p:stCondLst>
                            <p:childTnLst>
                              <p:par>
                                <p:cTn id="31" presetID="11" presetClass="entr" presetSubtype="0" fill="hold" grpId="0" nodeType="afterEffect">
                                  <p:stCondLst>
                                    <p:cond delay="0"/>
                                  </p:stCondLst>
                                  <p:childTnLst>
                                    <p:set>
                                      <p:cBhvr>
                                        <p:cTn id="32" dur="1000">
                                          <p:stCondLst>
                                            <p:cond delay="0"/>
                                          </p:stCondLst>
                                        </p:cTn>
                                        <p:tgtEl>
                                          <p:spTgt spid="23"/>
                                        </p:tgtEl>
                                        <p:attrNameLst>
                                          <p:attrName>style.visibility</p:attrName>
                                        </p:attrNameLst>
                                      </p:cBhvr>
                                      <p:to>
                                        <p:strVal val="visible"/>
                                      </p:to>
                                    </p:set>
                                  </p:childTnLst>
                                </p:cTn>
                              </p:par>
                            </p:childTnLst>
                          </p:cTn>
                        </p:par>
                        <p:par>
                          <p:cTn id="33" fill="hold">
                            <p:stCondLst>
                              <p:cond delay="6000"/>
                            </p:stCondLst>
                            <p:childTnLst>
                              <p:par>
                                <p:cTn id="34" presetID="11" presetClass="entr" presetSubtype="0" fill="hold" grpId="0" nodeType="afterEffect">
                                  <p:stCondLst>
                                    <p:cond delay="0"/>
                                  </p:stCondLst>
                                  <p:childTnLst>
                                    <p:set>
                                      <p:cBhvr>
                                        <p:cTn id="35" dur="1000">
                                          <p:stCondLst>
                                            <p:cond delay="0"/>
                                          </p:stCondLst>
                                        </p:cTn>
                                        <p:tgtEl>
                                          <p:spTgt spid="24"/>
                                        </p:tgtEl>
                                        <p:attrNameLst>
                                          <p:attrName>style.visibility</p:attrName>
                                        </p:attrNameLst>
                                      </p:cBhvr>
                                      <p:to>
                                        <p:strVal val="visible"/>
                                      </p:to>
                                    </p:set>
                                  </p:childTnLst>
                                </p:cTn>
                              </p:par>
                            </p:childTnLst>
                          </p:cTn>
                        </p:par>
                        <p:par>
                          <p:cTn id="36" fill="hold">
                            <p:stCondLst>
                              <p:cond delay="7000"/>
                            </p:stCondLst>
                            <p:childTnLst>
                              <p:par>
                                <p:cTn id="37" presetID="11" presetClass="entr" presetSubtype="0" fill="hold" grpId="0" nodeType="afterEffect">
                                  <p:stCondLst>
                                    <p:cond delay="0"/>
                                  </p:stCondLst>
                                  <p:childTnLst>
                                    <p:set>
                                      <p:cBhvr>
                                        <p:cTn id="38" dur="1000">
                                          <p:stCondLst>
                                            <p:cond delay="0"/>
                                          </p:stCondLst>
                                        </p:cTn>
                                        <p:tgtEl>
                                          <p:spTgt spid="25"/>
                                        </p:tgtEl>
                                        <p:attrNameLst>
                                          <p:attrName>style.visibility</p:attrName>
                                        </p:attrNameLst>
                                      </p:cBhvr>
                                      <p:to>
                                        <p:strVal val="visible"/>
                                      </p:to>
                                    </p:set>
                                  </p:childTnLst>
                                </p:cTn>
                              </p:par>
                            </p:childTnLst>
                          </p:cTn>
                        </p:par>
                        <p:par>
                          <p:cTn id="39" fill="hold">
                            <p:stCondLst>
                              <p:cond delay="8000"/>
                            </p:stCondLst>
                            <p:childTnLst>
                              <p:par>
                                <p:cTn id="40" presetID="11" presetClass="entr" presetSubtype="0" fill="hold" grpId="0" nodeType="afterEffect">
                                  <p:stCondLst>
                                    <p:cond delay="0"/>
                                  </p:stCondLst>
                                  <p:childTnLst>
                                    <p:set>
                                      <p:cBhvr>
                                        <p:cTn id="41" dur="1000">
                                          <p:stCondLst>
                                            <p:cond delay="0"/>
                                          </p:stCondLst>
                                        </p:cTn>
                                        <p:tgtEl>
                                          <p:spTgt spid="26"/>
                                        </p:tgtEl>
                                        <p:attrNameLst>
                                          <p:attrName>style.visibility</p:attrName>
                                        </p:attrNameLst>
                                      </p:cBhvr>
                                      <p:to>
                                        <p:strVal val="visible"/>
                                      </p:to>
                                    </p:set>
                                  </p:childTnLst>
                                </p:cTn>
                              </p:par>
                            </p:childTnLst>
                          </p:cTn>
                        </p:par>
                        <p:par>
                          <p:cTn id="42" fill="hold">
                            <p:stCondLst>
                              <p:cond delay="9000"/>
                            </p:stCondLst>
                            <p:childTnLst>
                              <p:par>
                                <p:cTn id="43" presetID="11" presetClass="entr" presetSubtype="0" fill="hold" grpId="0" nodeType="afterEffect">
                                  <p:stCondLst>
                                    <p:cond delay="0"/>
                                  </p:stCondLst>
                                  <p:childTnLst>
                                    <p:set>
                                      <p:cBhvr>
                                        <p:cTn id="44" dur="1000">
                                          <p:stCondLst>
                                            <p:cond delay="0"/>
                                          </p:stCondLst>
                                        </p:cTn>
                                        <p:tgtEl>
                                          <p:spTgt spid="27"/>
                                        </p:tgtEl>
                                        <p:attrNameLst>
                                          <p:attrName>style.visibility</p:attrName>
                                        </p:attrNameLst>
                                      </p:cBhvr>
                                      <p:to>
                                        <p:strVal val="visible"/>
                                      </p:to>
                                    </p:set>
                                  </p:childTnLst>
                                </p:cTn>
                              </p:par>
                            </p:childTnLst>
                          </p:cTn>
                        </p:par>
                        <p:par>
                          <p:cTn id="45" fill="hold">
                            <p:stCondLst>
                              <p:cond delay="10000"/>
                            </p:stCondLst>
                            <p:childTnLst>
                              <p:par>
                                <p:cTn id="46" presetID="11" presetClass="entr" presetSubtype="0" fill="hold" grpId="0" nodeType="afterEffect">
                                  <p:stCondLst>
                                    <p:cond delay="0"/>
                                  </p:stCondLst>
                                  <p:childTnLst>
                                    <p:set>
                                      <p:cBhvr>
                                        <p:cTn id="47"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48" restart="whenNotActive" fill="hold" evtFilter="cancelBubble" nodeType="interactiveSeq">
                <p:stCondLst>
                  <p:cond evt="onClick" delay="0">
                    <p:tgtEl>
                      <p:spTgt spid="30"/>
                    </p:tgtEl>
                  </p:cond>
                </p:stCondLst>
                <p:endSync evt="end" delay="0">
                  <p:rtn val="all"/>
                </p:endSync>
                <p:childTnLst>
                  <p:par>
                    <p:cTn id="49" fill="hold">
                      <p:stCondLst>
                        <p:cond delay="0"/>
                      </p:stCondLst>
                      <p:childTnLst>
                        <p:par>
                          <p:cTn id="50" fill="hold">
                            <p:stCondLst>
                              <p:cond delay="0"/>
                            </p:stCondLst>
                            <p:childTnLst>
                              <p:par>
                                <p:cTn id="51" presetID="30" presetClass="emph" presetSubtype="0" fill="hold" grpId="0" nodeType="clickEffect">
                                  <p:stCondLst>
                                    <p:cond delay="0"/>
                                  </p:stCondLst>
                                  <p:childTnLst>
                                    <p:animClr clrSpc="hsl" dir="cw">
                                      <p:cBhvr override="childStyle">
                                        <p:cTn id="52" dur="500" fill="hold"/>
                                        <p:tgtEl>
                                          <p:spTgt spid="30"/>
                                        </p:tgtEl>
                                        <p:attrNameLst>
                                          <p:attrName>style.color</p:attrName>
                                        </p:attrNameLst>
                                      </p:cBhvr>
                                      <p:by>
                                        <p:hsl h="0" s="12549" l="25098"/>
                                      </p:by>
                                    </p:animClr>
                                    <p:animClr clrSpc="hsl" dir="cw">
                                      <p:cBhvr>
                                        <p:cTn id="53" dur="500" fill="hold"/>
                                        <p:tgtEl>
                                          <p:spTgt spid="30"/>
                                        </p:tgtEl>
                                        <p:attrNameLst>
                                          <p:attrName>fillcolor</p:attrName>
                                        </p:attrNameLst>
                                      </p:cBhvr>
                                      <p:by>
                                        <p:hsl h="0" s="12549" l="25098"/>
                                      </p:by>
                                    </p:animClr>
                                    <p:animClr clrSpc="hsl" dir="cw">
                                      <p:cBhvr>
                                        <p:cTn id="54" dur="500" fill="hold"/>
                                        <p:tgtEl>
                                          <p:spTgt spid="30"/>
                                        </p:tgtEl>
                                        <p:attrNameLst>
                                          <p:attrName>stroke.color</p:attrName>
                                        </p:attrNameLst>
                                      </p:cBhvr>
                                      <p:by>
                                        <p:hsl h="0" s="12549" l="25098"/>
                                      </p:by>
                                    </p:animClr>
                                    <p:set>
                                      <p:cBhvr>
                                        <p:cTn id="55"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5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0"/>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26" presetClass="emph" presetSubtype="0" fill="hold" grpId="0" nodeType="clickEffect">
                                  <p:stCondLst>
                                    <p:cond delay="0"/>
                                  </p:stCondLst>
                                  <p:childTnLst>
                                    <p:animEffect transition="out" filter="fade">
                                      <p:cBhvr>
                                        <p:cTn id="60" dur="500" tmFilter="0, 0; .2, .5; .8, .5; 1, 0"/>
                                        <p:tgtEl>
                                          <p:spTgt spid="32"/>
                                        </p:tgtEl>
                                      </p:cBhvr>
                                    </p:animEffect>
                                    <p:animScale>
                                      <p:cBhvr>
                                        <p:cTn id="61" dur="250" autoRev="1" fill="hold"/>
                                        <p:tgtEl>
                                          <p:spTgt spid="32"/>
                                        </p:tgtEl>
                                      </p:cBhvr>
                                      <p:by x="105000" y="105000"/>
                                    </p:animScale>
                                  </p:childTnLst>
                                  <p:subTnLst>
                                    <p:audio>
                                      <p:cMediaNode>
                                        <p:cTn display="0" masterRel="sameClick">
                                          <p:stCondLst>
                                            <p:cond evt="begin" delay="0">
                                              <p:tn val="5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fill="hold" grpId="0" nodeType="clickEffect">
                                  <p:stCondLst>
                                    <p:cond delay="0"/>
                                  </p:stCondLst>
                                  <p:childTnLst>
                                    <p:animEffect transition="out" filter="fade">
                                      <p:cBhvr>
                                        <p:cTn id="66" dur="500" tmFilter="0, 0; .2, .5; .8, .5; 1, 0"/>
                                        <p:tgtEl>
                                          <p:spTgt spid="33"/>
                                        </p:tgtEl>
                                      </p:cBhvr>
                                    </p:animEffect>
                                    <p:animScale>
                                      <p:cBhvr>
                                        <p:cTn id="67" dur="250" autoRev="1" fill="hold"/>
                                        <p:tgtEl>
                                          <p:spTgt spid="33"/>
                                        </p:tgtEl>
                                      </p:cBhvr>
                                      <p:by x="105000" y="105000"/>
                                    </p:animScale>
                                  </p:childTnLst>
                                  <p:subTnLst>
                                    <p:audio>
                                      <p:cMediaNode>
                                        <p:cTn display="0" masterRel="sameClick">
                                          <p:stCondLst>
                                            <p:cond evt="begin" delay="0">
                                              <p:tn val="6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3"/>
                  </p:tgtEl>
                </p:cond>
              </p:nextCondLst>
            </p:seq>
            <p:seq concurrent="1" nextAc="seek">
              <p:cTn id="68" restart="whenNotActive" fill="hold" evtFilter="cancelBubble" nodeType="interactiveSeq">
                <p:stCondLst>
                  <p:cond evt="onClick" delay="0">
                    <p:tgtEl>
                      <p:spTgt spid="34"/>
                    </p:tgtEl>
                  </p:cond>
                </p:stCondLst>
                <p:endSync evt="end" delay="0">
                  <p:rtn val="all"/>
                </p:endSync>
                <p:childTnLst>
                  <p:par>
                    <p:cTn id="69" fill="hold">
                      <p:stCondLst>
                        <p:cond delay="0"/>
                      </p:stCondLst>
                      <p:childTnLst>
                        <p:par>
                          <p:cTn id="70" fill="hold">
                            <p:stCondLst>
                              <p:cond delay="0"/>
                            </p:stCondLst>
                            <p:childTnLst>
                              <p:par>
                                <p:cTn id="71" presetID="26" presetClass="emph" presetSubtype="0" fill="hold" grpId="0" nodeType="clickEffect">
                                  <p:stCondLst>
                                    <p:cond delay="0"/>
                                  </p:stCondLst>
                                  <p:childTnLst>
                                    <p:animEffect transition="out" filter="fade">
                                      <p:cBhvr>
                                        <p:cTn id="72" dur="500" tmFilter="0, 0; .2, .5; .8, .5; 1, 0"/>
                                        <p:tgtEl>
                                          <p:spTgt spid="34"/>
                                        </p:tgtEl>
                                      </p:cBhvr>
                                    </p:animEffect>
                                    <p:animScale>
                                      <p:cBhvr>
                                        <p:cTn id="73" dur="250" autoRev="1" fill="hold"/>
                                        <p:tgtEl>
                                          <p:spTgt spid="34"/>
                                        </p:tgtEl>
                                      </p:cBhvr>
                                      <p:by x="105000" y="105000"/>
                                    </p:animScale>
                                  </p:childTnLst>
                                  <p:subTnLst>
                                    <p:audio>
                                      <p:cMediaNode>
                                        <p:cTn display="0" masterRel="sameClick">
                                          <p:stCondLst>
                                            <p:cond evt="begin" delay="0">
                                              <p:tn val="7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FAC7ED0F-250A-125F-3EF3-55F8C30B8EBE}"/>
              </a:ext>
            </a:extLst>
          </p:cNvPr>
          <p:cNvGrpSpPr/>
          <p:nvPr/>
        </p:nvGrpSpPr>
        <p:grpSpPr>
          <a:xfrm>
            <a:off x="474143" y="133985"/>
            <a:ext cx="11243714" cy="6457310"/>
            <a:chOff x="474143" y="133985"/>
            <a:chExt cx="11243714" cy="6457310"/>
          </a:xfrm>
        </p:grpSpPr>
        <p:sp>
          <p:nvSpPr>
            <p:cNvPr id="5" name="矩形: 圆角 9">
              <a:extLst>
                <a:ext uri="{FF2B5EF4-FFF2-40B4-BE49-F238E27FC236}">
                  <a16:creationId xmlns:a16="http://schemas.microsoft.com/office/drawing/2014/main" xmlns="" id="{BA67027E-8F27-8C20-FF3C-9F4785B7278C}"/>
                </a:ext>
              </a:extLst>
            </p:cNvPr>
            <p:cNvSpPr/>
            <p:nvPr userDrawn="1"/>
          </p:nvSpPr>
          <p:spPr>
            <a:xfrm>
              <a:off x="474143" y="266705"/>
              <a:ext cx="11243714"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11">
              <a:extLst>
                <a:ext uri="{FF2B5EF4-FFF2-40B4-BE49-F238E27FC236}">
                  <a16:creationId xmlns:a16="http://schemas.microsoft.com/office/drawing/2014/main" xmlns="" id="{761B299D-8379-4905-5306-004438DED7F8}"/>
                </a:ext>
              </a:extLst>
            </p:cNvPr>
            <p:cNvSpPr/>
            <p:nvPr userDrawn="1"/>
          </p:nvSpPr>
          <p:spPr>
            <a:xfrm>
              <a:off x="644577" y="405300"/>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59">
              <a:extLst>
                <a:ext uri="{FF2B5EF4-FFF2-40B4-BE49-F238E27FC236}">
                  <a16:creationId xmlns:a16="http://schemas.microsoft.com/office/drawing/2014/main" xmlns="" id="{C45073CD-7571-7747-F09B-4A4E61A1483E}"/>
                </a:ext>
              </a:extLst>
            </p:cNvPr>
            <p:cNvSpPr/>
            <p:nvPr userDrawn="1"/>
          </p:nvSpPr>
          <p:spPr>
            <a:xfrm>
              <a:off x="707034"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 name="组合 19">
              <a:extLst>
                <a:ext uri="{FF2B5EF4-FFF2-40B4-BE49-F238E27FC236}">
                  <a16:creationId xmlns:a16="http://schemas.microsoft.com/office/drawing/2014/main" xmlns="" id="{926210C7-A91A-7C71-4AB1-40C5FFD91683}"/>
                </a:ext>
              </a:extLst>
            </p:cNvPr>
            <p:cNvGrpSpPr/>
            <p:nvPr userDrawn="1"/>
          </p:nvGrpSpPr>
          <p:grpSpPr>
            <a:xfrm>
              <a:off x="958215" y="133985"/>
              <a:ext cx="10149840" cy="614680"/>
              <a:chOff x="1509" y="211"/>
              <a:chExt cx="15984" cy="968"/>
            </a:xfrm>
          </p:grpSpPr>
          <p:sp>
            <p:nvSpPr>
              <p:cNvPr id="9" name="流程图: 接点 41">
                <a:extLst>
                  <a:ext uri="{FF2B5EF4-FFF2-40B4-BE49-F238E27FC236}">
                    <a16:creationId xmlns:a16="http://schemas.microsoft.com/office/drawing/2014/main" xmlns="" id="{D71FD61F-561A-9D7C-2009-9B85BF1052EA}"/>
                  </a:ext>
                </a:extLst>
              </p:cNvPr>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0" name="空心弧 18">
                <a:extLst>
                  <a:ext uri="{FF2B5EF4-FFF2-40B4-BE49-F238E27FC236}">
                    <a16:creationId xmlns:a16="http://schemas.microsoft.com/office/drawing/2014/main" xmlns="" id="{13CA0C5B-5EC2-7F03-6A2E-B165243FA966}"/>
                  </a:ext>
                </a:extLst>
              </p:cNvPr>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1" name="流程图: 接点 43">
                <a:extLst>
                  <a:ext uri="{FF2B5EF4-FFF2-40B4-BE49-F238E27FC236}">
                    <a16:creationId xmlns:a16="http://schemas.microsoft.com/office/drawing/2014/main" xmlns="" id="{012ADCCF-C432-7D7F-9838-35DFC4397DAF}"/>
                  </a:ext>
                </a:extLst>
              </p:cNvPr>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2" name="空心弧 18">
                <a:extLst>
                  <a:ext uri="{FF2B5EF4-FFF2-40B4-BE49-F238E27FC236}">
                    <a16:creationId xmlns:a16="http://schemas.microsoft.com/office/drawing/2014/main" xmlns="" id="{33FE4012-349E-8F30-F38C-17978DF02722}"/>
                  </a:ext>
                </a:extLst>
              </p:cNvPr>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3" name="流程图: 接点 45">
                <a:extLst>
                  <a:ext uri="{FF2B5EF4-FFF2-40B4-BE49-F238E27FC236}">
                    <a16:creationId xmlns:a16="http://schemas.microsoft.com/office/drawing/2014/main" xmlns="" id="{AD5C48E3-F6FC-458B-FB7C-BC8D979495F1}"/>
                  </a:ext>
                </a:extLst>
              </p:cNvPr>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4" name="空心弧 18">
                <a:extLst>
                  <a:ext uri="{FF2B5EF4-FFF2-40B4-BE49-F238E27FC236}">
                    <a16:creationId xmlns:a16="http://schemas.microsoft.com/office/drawing/2014/main" xmlns="" id="{49F770D9-A7AF-202B-D994-0A856CBACDC7}"/>
                  </a:ext>
                </a:extLst>
              </p:cNvPr>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5" name="流程图: 接点 47">
                <a:extLst>
                  <a:ext uri="{FF2B5EF4-FFF2-40B4-BE49-F238E27FC236}">
                    <a16:creationId xmlns:a16="http://schemas.microsoft.com/office/drawing/2014/main" xmlns="" id="{CC1E35C9-83E3-CFA9-A1ED-96EFD83BEFF2}"/>
                  </a:ext>
                </a:extLst>
              </p:cNvPr>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6" name="空心弧 18">
                <a:extLst>
                  <a:ext uri="{FF2B5EF4-FFF2-40B4-BE49-F238E27FC236}">
                    <a16:creationId xmlns:a16="http://schemas.microsoft.com/office/drawing/2014/main" xmlns="" id="{4C1E05B7-C2A8-D48B-0C34-D32EEDBB1F9D}"/>
                  </a:ext>
                </a:extLst>
              </p:cNvPr>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7" name="流程图: 接点 49">
                <a:extLst>
                  <a:ext uri="{FF2B5EF4-FFF2-40B4-BE49-F238E27FC236}">
                    <a16:creationId xmlns:a16="http://schemas.microsoft.com/office/drawing/2014/main" xmlns="" id="{4CCC15D6-1714-96BE-4E30-5E87643D328A}"/>
                  </a:ext>
                </a:extLst>
              </p:cNvPr>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8" name="空心弧 18">
                <a:extLst>
                  <a:ext uri="{FF2B5EF4-FFF2-40B4-BE49-F238E27FC236}">
                    <a16:creationId xmlns:a16="http://schemas.microsoft.com/office/drawing/2014/main" xmlns="" id="{BC4CE9C9-9A0C-0592-B71B-CDF457E7D5C6}"/>
                  </a:ext>
                </a:extLst>
              </p:cNvPr>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9" name="流程图: 接点 51">
                <a:extLst>
                  <a:ext uri="{FF2B5EF4-FFF2-40B4-BE49-F238E27FC236}">
                    <a16:creationId xmlns:a16="http://schemas.microsoft.com/office/drawing/2014/main" xmlns="" id="{42745C29-28FF-7DE7-C35E-CCF57484262E}"/>
                  </a:ext>
                </a:extLst>
              </p:cNvPr>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0" name="空心弧 18">
                <a:extLst>
                  <a:ext uri="{FF2B5EF4-FFF2-40B4-BE49-F238E27FC236}">
                    <a16:creationId xmlns:a16="http://schemas.microsoft.com/office/drawing/2014/main" xmlns="" id="{04578439-5721-6D1D-0F76-AC830A2B9244}"/>
                  </a:ext>
                </a:extLst>
              </p:cNvPr>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1" name="流程图: 接点 53">
                <a:extLst>
                  <a:ext uri="{FF2B5EF4-FFF2-40B4-BE49-F238E27FC236}">
                    <a16:creationId xmlns:a16="http://schemas.microsoft.com/office/drawing/2014/main" xmlns="" id="{846008BD-FBEC-BCE8-5F8F-9495561027D7}"/>
                  </a:ext>
                </a:extLst>
              </p:cNvPr>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2" name="空心弧 18">
                <a:extLst>
                  <a:ext uri="{FF2B5EF4-FFF2-40B4-BE49-F238E27FC236}">
                    <a16:creationId xmlns:a16="http://schemas.microsoft.com/office/drawing/2014/main" xmlns="" id="{6286EF67-9870-1C28-8A06-87598693D5B1}"/>
                  </a:ext>
                </a:extLst>
              </p:cNvPr>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3" name="流程图: 接点 55">
                <a:extLst>
                  <a:ext uri="{FF2B5EF4-FFF2-40B4-BE49-F238E27FC236}">
                    <a16:creationId xmlns:a16="http://schemas.microsoft.com/office/drawing/2014/main" xmlns="" id="{615ADAC3-8322-DCEB-5AC6-4E5811D4943F}"/>
                  </a:ext>
                </a:extLst>
              </p:cNvPr>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4" name="空心弧 18">
                <a:extLst>
                  <a:ext uri="{FF2B5EF4-FFF2-40B4-BE49-F238E27FC236}">
                    <a16:creationId xmlns:a16="http://schemas.microsoft.com/office/drawing/2014/main" xmlns="" id="{E1BE5E78-8855-CC1F-B6F1-9015A3F657CE}"/>
                  </a:ext>
                </a:extLst>
              </p:cNvPr>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5" name="流程图: 接点 57">
                <a:extLst>
                  <a:ext uri="{FF2B5EF4-FFF2-40B4-BE49-F238E27FC236}">
                    <a16:creationId xmlns:a16="http://schemas.microsoft.com/office/drawing/2014/main" xmlns="" id="{67089786-2AC4-316E-BAC5-165A2A48BB7C}"/>
                  </a:ext>
                </a:extLst>
              </p:cNvPr>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6" name="空心弧 18">
                <a:extLst>
                  <a:ext uri="{FF2B5EF4-FFF2-40B4-BE49-F238E27FC236}">
                    <a16:creationId xmlns:a16="http://schemas.microsoft.com/office/drawing/2014/main" xmlns="" id="{65C85D50-E582-8CD8-5194-6C5E9DDC3D87}"/>
                  </a:ext>
                </a:extLst>
              </p:cNvPr>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grpSp>
      <p:sp>
        <p:nvSpPr>
          <p:cNvPr id="27" name="Google Shape;1040;p39">
            <a:extLst>
              <a:ext uri="{FF2B5EF4-FFF2-40B4-BE49-F238E27FC236}">
                <a16:creationId xmlns:a16="http://schemas.microsoft.com/office/drawing/2014/main" xmlns="" id="{86457246-C54F-B789-47EB-D3860138629B}"/>
              </a:ext>
            </a:extLst>
          </p:cNvPr>
          <p:cNvSpPr txBox="1"/>
          <p:nvPr/>
        </p:nvSpPr>
        <p:spPr>
          <a:xfrm>
            <a:off x="5135822" y="736716"/>
            <a:ext cx="5957725" cy="1141981"/>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3800" b="1">
                <a:solidFill>
                  <a:srgbClr val="FF0000"/>
                </a:solidFill>
                <a:latin typeface="Arial" panose="020B0604020202020204" pitchFamily="34" charset="0"/>
                <a:ea typeface="思源黑体 Normal" panose="020B0400000000000000" pitchFamily="34" charset="-122"/>
                <a:cs typeface="Arial" panose="020B0604020202020204" pitchFamily="34" charset="0"/>
              </a:rPr>
              <a:t>THIẾT BỊ DẠY HỌC VÀ HỌC LIỆU</a:t>
            </a:r>
            <a:endParaRPr lang="en-US" sz="3800" b="1" dirty="0">
              <a:solidFill>
                <a:srgbClr val="FF0000"/>
              </a:solidFill>
              <a:latin typeface="Arial" panose="020B0604020202020204" pitchFamily="34" charset="0"/>
              <a:ea typeface="思源黑体 Normal" panose="020B0400000000000000" pitchFamily="34" charset="-122"/>
              <a:cs typeface="Arial" panose="020B0604020202020204" pitchFamily="34" charset="0"/>
            </a:endParaRPr>
          </a:p>
        </p:txBody>
      </p:sp>
      <p:grpSp>
        <p:nvGrpSpPr>
          <p:cNvPr id="28" name="组合 1">
            <a:extLst>
              <a:ext uri="{FF2B5EF4-FFF2-40B4-BE49-F238E27FC236}">
                <a16:creationId xmlns:a16="http://schemas.microsoft.com/office/drawing/2014/main" xmlns="" id="{B5357898-7F0D-769C-62E7-727B4321CA69}"/>
              </a:ext>
            </a:extLst>
          </p:cNvPr>
          <p:cNvGrpSpPr/>
          <p:nvPr/>
        </p:nvGrpSpPr>
        <p:grpSpPr>
          <a:xfrm>
            <a:off x="869315" y="1578740"/>
            <a:ext cx="3601085" cy="4204335"/>
            <a:chOff x="2649" y="2544"/>
            <a:chExt cx="5671" cy="6621"/>
          </a:xfrm>
        </p:grpSpPr>
        <p:sp>
          <p:nvSpPr>
            <p:cNvPr id="29" name="矩形 4">
              <a:extLst>
                <a:ext uri="{FF2B5EF4-FFF2-40B4-BE49-F238E27FC236}">
                  <a16:creationId xmlns:a16="http://schemas.microsoft.com/office/drawing/2014/main" xmlns="" id="{797FE11E-0BA4-E210-EEEA-1BD9BA246C3E}"/>
                </a:ext>
              </a:extLst>
            </p:cNvPr>
            <p:cNvSpPr/>
            <p:nvPr/>
          </p:nvSpPr>
          <p:spPr>
            <a:xfrm>
              <a:off x="2743" y="2544"/>
              <a:ext cx="5577" cy="662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8" descr="卡通人物&#10;&#10;描述已自动生成">
              <a:extLst>
                <a:ext uri="{FF2B5EF4-FFF2-40B4-BE49-F238E27FC236}">
                  <a16:creationId xmlns:a16="http://schemas.microsoft.com/office/drawing/2014/main" xmlns="" id="{9AD74586-1A58-F84A-1537-ACFE8EA076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8477" t="7395" r="27708" b="41255"/>
            <a:stretch>
              <a:fillRect/>
            </a:stretch>
          </p:blipFill>
          <p:spPr>
            <a:xfrm>
              <a:off x="2649" y="3083"/>
              <a:ext cx="5671" cy="6076"/>
            </a:xfrm>
            <a:prstGeom prst="rect">
              <a:avLst/>
            </a:prstGeom>
          </p:spPr>
        </p:pic>
      </p:grpSp>
      <p:sp>
        <p:nvSpPr>
          <p:cNvPr id="32" name="Rectangle 14">
            <a:extLst>
              <a:ext uri="{FF2B5EF4-FFF2-40B4-BE49-F238E27FC236}">
                <a16:creationId xmlns:a16="http://schemas.microsoft.com/office/drawing/2014/main" xmlns="" id="{2D7BE3CD-46C6-D9A5-3534-C2A83E3A2620}"/>
              </a:ext>
            </a:extLst>
          </p:cNvPr>
          <p:cNvSpPr>
            <a:spLocks noChangeArrowheads="1"/>
          </p:cNvSpPr>
          <p:nvPr/>
        </p:nvSpPr>
        <p:spPr bwMode="auto">
          <a:xfrm>
            <a:off x="4579562" y="2709656"/>
            <a:ext cx="666078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hangingPunct="0">
              <a:spcAft>
                <a:spcPts val="600"/>
              </a:spcAft>
            </a:pPr>
            <a:r>
              <a:rPr lang="en-US" alt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alt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alt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alt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SGK, </a:t>
            </a:r>
            <a:r>
              <a:rPr lang="en-US" sz="3200" dirty="0" err="1">
                <a:solidFill>
                  <a:srgbClr val="000000"/>
                </a:solidFill>
                <a:latin typeface="Times New Roman" panose="02020603050405020304" pitchFamily="18" charset="0"/>
                <a:ea typeface="Times New Roman" panose="02020603050405020304" pitchFamily="18" charset="0"/>
              </a:rPr>
              <a:t>kế</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hoạch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bài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dạy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thước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thẳng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máy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chiếu</a:t>
            </a:r>
            <a:endParaRPr lang="en-US" sz="3200" dirty="0"/>
          </a:p>
        </p:txBody>
      </p:sp>
      <p:sp>
        <p:nvSpPr>
          <p:cNvPr id="33" name="Rectangle 32">
            <a:extLst>
              <a:ext uri="{FF2B5EF4-FFF2-40B4-BE49-F238E27FC236}">
                <a16:creationId xmlns:a16="http://schemas.microsoft.com/office/drawing/2014/main" xmlns="" id="{D9AEFC4B-349F-3DBC-3BE2-84170F5F56F9}"/>
              </a:ext>
            </a:extLst>
          </p:cNvPr>
          <p:cNvSpPr/>
          <p:nvPr/>
        </p:nvSpPr>
        <p:spPr>
          <a:xfrm>
            <a:off x="4602210" y="4301491"/>
            <a:ext cx="6660785" cy="1189108"/>
          </a:xfrm>
          <a:prstGeom prst="rect">
            <a:avLst/>
          </a:prstGeom>
        </p:spPr>
        <p:txBody>
          <a:bodyPr wrap="square">
            <a:spAutoFit/>
          </a:bodyPr>
          <a:lstStyle/>
          <a:p>
            <a:pPr algn="just">
              <a:lnSpc>
                <a:spcPct val="115000"/>
              </a:lnSpc>
              <a:spcAft>
                <a:spcPts val="600"/>
              </a:spcAft>
            </a:pP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SGK, </a:t>
            </a:r>
            <a:r>
              <a:rPr lang="en-US" sz="3200" dirty="0" err="1">
                <a:latin typeface="Times New Roman" panose="02020603050405020304" pitchFamily="18" charset="0"/>
                <a:ea typeface="Times New Roman" panose="02020603050405020304" pitchFamily="18" charset="0"/>
              </a:rPr>
              <a:t>thước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thẳng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máy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tính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cầm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tay</a:t>
            </a:r>
            <a:r>
              <a:rPr lang="en-US" sz="3200" dirty="0">
                <a:latin typeface="Times New Roman" panose="02020603050405020304" pitchFamily="18" charset="0"/>
                <a:ea typeface="Times New Roman" panose="02020603050405020304" pitchFamily="18" charset="0"/>
              </a:rPr>
              <a: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bảng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nhóm</a:t>
            </a:r>
            <a:r>
              <a:rPr lang="en-US" sz="3200" dirty="0">
                <a:solidFill>
                  <a:srgbClr val="000000"/>
                </a:solidFill>
                <a:latin typeface="Times New Roman" panose="02020603050405020304" pitchFamily="18" charset="0"/>
                <a:ea typeface="Times New Roman" panose="02020603050405020304" pitchFamily="18" charset="0"/>
              </a:rPr>
              <a:t>.</a:t>
            </a:r>
            <a:endParaRPr lang="en-US" sz="3200" dirty="0"/>
          </a:p>
        </p:txBody>
      </p:sp>
      <p:sp>
        <p:nvSpPr>
          <p:cNvPr id="34" name="Rectangle 33">
            <a:extLst>
              <a:ext uri="{FF2B5EF4-FFF2-40B4-BE49-F238E27FC236}">
                <a16:creationId xmlns:a16="http://schemas.microsoft.com/office/drawing/2014/main" xmlns="" id="{67FA64DF-5D2E-3B37-7971-2FE3768ABDA3}"/>
              </a:ext>
            </a:extLst>
          </p:cNvPr>
          <p:cNvSpPr/>
          <p:nvPr/>
        </p:nvSpPr>
        <p:spPr>
          <a:xfrm>
            <a:off x="3048000" y="2967335"/>
            <a:ext cx="6096000" cy="369332"/>
          </a:xfrm>
          <a:prstGeom prst="rect">
            <a:avLst/>
          </a:prstGeom>
        </p:spPr>
        <p:txBody>
          <a:bodyPr>
            <a:spAutoFit/>
          </a:bodyPr>
          <a:lstStyle/>
          <a:p>
            <a:endParaRPr lang="en-US"/>
          </a:p>
        </p:txBody>
      </p:sp>
      <p:sp>
        <p:nvSpPr>
          <p:cNvPr id="35" name="Rectangle 34">
            <a:extLst>
              <a:ext uri="{FF2B5EF4-FFF2-40B4-BE49-F238E27FC236}">
                <a16:creationId xmlns:a16="http://schemas.microsoft.com/office/drawing/2014/main" xmlns="" id="{25DADAFD-8804-83B2-CF18-E62D4B156072}"/>
              </a:ext>
            </a:extLst>
          </p:cNvPr>
          <p:cNvSpPr/>
          <p:nvPr/>
        </p:nvSpPr>
        <p:spPr>
          <a:xfrm>
            <a:off x="3048000" y="3105835"/>
            <a:ext cx="6096000" cy="369332"/>
          </a:xfrm>
          <a:prstGeom prst="rect">
            <a:avLst/>
          </a:prstGeom>
        </p:spPr>
        <p:txBody>
          <a:bodyPr>
            <a:spAutoFit/>
          </a:bodyPr>
          <a:lstStyle/>
          <a:p>
            <a:endParaRPr lang="en-US"/>
          </a:p>
        </p:txBody>
      </p:sp>
    </p:spTree>
    <p:extLst>
      <p:ext uri="{BB962C8B-B14F-4D97-AF65-F5344CB8AC3E}">
        <p14:creationId xmlns:p14="http://schemas.microsoft.com/office/powerpoint/2010/main" val="3337340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flipH="1">
            <a:off x="6128659"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i="1" dirty="0">
                <a:solidFill>
                  <a:srgbClr val="C00000"/>
                </a:solidFill>
                <a:latin typeface="Times New Roman" pitchFamily="18" charset="0"/>
                <a:cs typeface="Times New Roman" pitchFamily="18" charset="0"/>
              </a:rPr>
              <a:t>D. 1,9</a:t>
            </a:r>
            <a:endParaRPr lang="vi-VN" sz="2800" b="1" i="1" dirty="0">
              <a:solidFill>
                <a:srgbClr val="C00000"/>
              </a:solidFill>
              <a:latin typeface="Times New Roman" pitchFamily="18" charset="0"/>
              <a:cs typeface="Times New Roman" pitchFamily="18" charset="0"/>
            </a:endParaRPr>
          </a:p>
        </p:txBody>
      </p:sp>
      <p:sp>
        <p:nvSpPr>
          <p:cNvPr id="32" name="B"/>
          <p:cNvSpPr/>
          <p:nvPr/>
        </p:nvSpPr>
        <p:spPr>
          <a:xfrm>
            <a:off x="1643744"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i="1" dirty="0">
                <a:solidFill>
                  <a:srgbClr val="C00000"/>
                </a:solidFill>
                <a:latin typeface="Times New Roman" pitchFamily="18" charset="0"/>
                <a:cs typeface="Times New Roman" pitchFamily="18" charset="0"/>
              </a:rPr>
              <a:t>C. 1,8</a:t>
            </a:r>
            <a:endParaRPr lang="vi-VN" sz="2800" b="1" i="1" dirty="0">
              <a:solidFill>
                <a:srgbClr val="C00000"/>
              </a:solidFill>
              <a:latin typeface="Times New Roman" pitchFamily="18" charset="0"/>
              <a:cs typeface="Times New Roman" pitchFamily="18" charset="0"/>
            </a:endParaRPr>
          </a:p>
        </p:txBody>
      </p:sp>
      <p:sp>
        <p:nvSpPr>
          <p:cNvPr id="33" name="C"/>
          <p:cNvSpPr/>
          <p:nvPr/>
        </p:nvSpPr>
        <p:spPr>
          <a:xfrm>
            <a:off x="1643745" y="456864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i="1" dirty="0">
                <a:solidFill>
                  <a:srgbClr val="C00000"/>
                </a:solidFill>
                <a:latin typeface="Times New Roman" pitchFamily="18" charset="0"/>
                <a:cs typeface="Times New Roman" pitchFamily="18" charset="0"/>
              </a:rPr>
              <a:t>A. 2,5</a:t>
            </a:r>
            <a:endParaRPr lang="vi-VN" sz="2800" b="1" i="1" dirty="0">
              <a:solidFill>
                <a:srgbClr val="C00000"/>
              </a:solidFill>
              <a:latin typeface="Times New Roman" pitchFamily="18" charset="0"/>
              <a:cs typeface="Times New Roman" pitchFamily="18" charset="0"/>
            </a:endParaRPr>
          </a:p>
        </p:txBody>
      </p:sp>
      <p:sp>
        <p:nvSpPr>
          <p:cNvPr id="34" name="D"/>
          <p:cNvSpPr/>
          <p:nvPr/>
        </p:nvSpPr>
        <p:spPr>
          <a:xfrm flipH="1">
            <a:off x="6119184" y="456864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i="1" dirty="0">
                <a:solidFill>
                  <a:srgbClr val="C00000"/>
                </a:solidFill>
                <a:latin typeface="Times New Roman" pitchFamily="18" charset="0"/>
                <a:cs typeface="Times New Roman" pitchFamily="18" charset="0"/>
              </a:rPr>
              <a:t>B. 2,3</a:t>
            </a:r>
            <a:endParaRPr lang="vi-VN" sz="2800" b="1" i="1" dirty="0">
              <a:solidFill>
                <a:srgbClr val="C00000"/>
              </a:solidFill>
              <a:latin typeface="Times New Roman" pitchFamily="18" charset="0"/>
              <a:cs typeface="Times New Roman" pitchFamily="18" charset="0"/>
            </a:endParaRPr>
          </a:p>
        </p:txBody>
      </p:sp>
      <p:pic>
        <p:nvPicPr>
          <p:cNvPr id="35" name="Picture 34">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3284060"/>
            <a:ext cx="1123607" cy="1123607"/>
          </a:xfrm>
          <a:prstGeom prst="rect">
            <a:avLst/>
          </a:prstGeom>
        </p:spPr>
      </p:pic>
      <p:grpSp>
        <p:nvGrpSpPr>
          <p:cNvPr id="31" name="Group 30"/>
          <p:cNvGrpSpPr/>
          <p:nvPr/>
        </p:nvGrpSpPr>
        <p:grpSpPr>
          <a:xfrm>
            <a:off x="1676400" y="152400"/>
            <a:ext cx="8763000" cy="2947934"/>
            <a:chOff x="152400" y="152400"/>
            <a:chExt cx="8763000" cy="2947934"/>
          </a:xfrm>
        </p:grpSpPr>
        <p:grpSp>
          <p:nvGrpSpPr>
            <p:cNvPr id="36" name="Nhóm 11"/>
            <p:cNvGrpSpPr/>
            <p:nvPr/>
          </p:nvGrpSpPr>
          <p:grpSpPr>
            <a:xfrm>
              <a:off x="152400" y="152400"/>
              <a:ext cx="8763000" cy="2947934"/>
              <a:chOff x="-7257" y="100066"/>
              <a:chExt cx="8473022" cy="2947934"/>
            </a:xfrm>
          </p:grpSpPr>
          <p:sp>
            <p:nvSpPr>
              <p:cNvPr id="40" name="Hình chữ nhật 12"/>
              <p:cNvSpPr/>
              <p:nvPr/>
            </p:nvSpPr>
            <p:spPr>
              <a:xfrm>
                <a:off x="66421" y="533400"/>
                <a:ext cx="8399344"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endParaRPr>
              </a:p>
              <a:p>
                <a:pPr algn="ctr"/>
                <a:r>
                  <a:rPr lang="en-US" sz="2800" b="1" dirty="0">
                    <a:solidFill>
                      <a:srgbClr val="FF0000"/>
                    </a:solidFill>
                    <a:latin typeface="Times New Roman" panose="02020603050405020304" pitchFamily="18" charset="0"/>
                    <a:cs typeface="Times New Roman" panose="02020603050405020304" pitchFamily="18" charset="0"/>
                  </a:rPr>
                  <a:t>Chọn phương án đúng: </a:t>
                </a:r>
              </a:p>
              <a:p>
                <a:pPr algn="ctr"/>
                <a:r>
                  <a:rPr lang="vi-VN" sz="2800" dirty="0">
                    <a:solidFill>
                      <a:srgbClr val="FF0000"/>
                    </a:solidFill>
                    <a:latin typeface="+mj-lt"/>
                  </a:rPr>
                  <a:t>Một cái thang dài</a:t>
                </a:r>
                <a:r>
                  <a:rPr lang="en-US" sz="2800" dirty="0">
                    <a:solidFill>
                      <a:srgbClr val="FF0000"/>
                    </a:solidFill>
                    <a:latin typeface="+mj-lt"/>
                  </a:rPr>
                  <a:t>    </a:t>
                </a:r>
                <a:r>
                  <a:rPr lang="vi-VN" sz="2800" dirty="0">
                    <a:solidFill>
                      <a:srgbClr val="FF0000"/>
                    </a:solidFill>
                    <a:latin typeface="+mj-lt"/>
                  </a:rPr>
                  <a:t>   đặt sát bờ tường, biết góc tạo bởi thang và bờ tường là </a:t>
                </a:r>
                <a:r>
                  <a:rPr lang="en-US" sz="2800" dirty="0">
                    <a:solidFill>
                      <a:srgbClr val="FF0000"/>
                    </a:solidFill>
                    <a:latin typeface="+mj-lt"/>
                  </a:rPr>
                  <a:t>     </a:t>
                </a:r>
                <a:r>
                  <a:rPr lang="vi-VN" sz="2800" dirty="0">
                    <a:solidFill>
                      <a:srgbClr val="FF0000"/>
                    </a:solidFill>
                    <a:latin typeface="+mj-lt"/>
                  </a:rPr>
                  <a:t> . Hỏi chân thang đặt ở vị trí cách tường bao nhiêu mét </a:t>
                </a:r>
                <a:r>
                  <a:rPr lang="en-US" sz="2800" dirty="0">
                    <a:solidFill>
                      <a:srgbClr val="FF0000"/>
                    </a:solidFill>
                    <a:latin typeface="+mj-lt"/>
                  </a:rPr>
                  <a:t> </a:t>
                </a:r>
                <a:r>
                  <a:rPr lang="vi-VN" sz="2800" dirty="0">
                    <a:solidFill>
                      <a:srgbClr val="FF0000"/>
                    </a:solidFill>
                    <a:latin typeface="+mj-lt"/>
                  </a:rPr>
                  <a:t>(kết quả làm tròn đến hàng phần mười)?</a:t>
                </a:r>
                <a:endParaRPr lang="en-US" sz="2800" dirty="0">
                  <a:solidFill>
                    <a:srgbClr val="FF0000"/>
                  </a:solidFill>
                  <a:latin typeface="+mj-lt"/>
                </a:endParaRPr>
              </a:p>
              <a:p>
                <a:r>
                  <a:rPr lang="en-US" sz="2800" b="1" dirty="0">
                    <a:solidFill>
                      <a:srgbClr val="FF0000"/>
                    </a:solidFill>
                  </a:rPr>
                  <a:t>  </a:t>
                </a:r>
                <a:endParaRPr lang="vi-VN" sz="2800" dirty="0">
                  <a:solidFill>
                    <a:srgbClr val="FF0000"/>
                  </a:solidFill>
                  <a:latin typeface="+mj-lt"/>
                </a:endParaRPr>
              </a:p>
            </p:txBody>
          </p:sp>
          <p:pic>
            <p:nvPicPr>
              <p:cNvPr id="41" name="Ảnh 13"/>
              <p:cNvPicPr>
                <a:picLocks noChangeAspect="1"/>
              </p:cNvPicPr>
              <p:nvPr/>
            </p:nvPicPr>
            <p:blipFill>
              <a:blip r:embed="rId10">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aphicFrame>
          <p:nvGraphicFramePr>
            <p:cNvPr id="37" name="Object 36"/>
            <p:cNvGraphicFramePr>
              <a:graphicFrameLocks noChangeAspect="1"/>
            </p:cNvGraphicFramePr>
            <p:nvPr>
              <p:extLst>
                <p:ext uri="{D42A27DB-BD31-4B8C-83A1-F6EECF244321}">
                  <p14:modId xmlns:p14="http://schemas.microsoft.com/office/powerpoint/2010/main" val="498905564"/>
                </p:ext>
              </p:extLst>
            </p:nvPr>
          </p:nvGraphicFramePr>
          <p:xfrm>
            <a:off x="3515590" y="1630658"/>
            <a:ext cx="538163" cy="430212"/>
          </p:xfrm>
          <a:graphic>
            <a:graphicData uri="http://schemas.openxmlformats.org/presentationml/2006/ole">
              <mc:AlternateContent xmlns:mc="http://schemas.openxmlformats.org/markup-compatibility/2006">
                <mc:Choice xmlns:v="urn:schemas-microsoft-com:vml" Requires="v">
                  <p:oleObj spid="_x0000_s6146" name="Equation" r:id="rId11" imgW="253800" imgH="203040" progId="Equation.DSMT4">
                    <p:embed/>
                  </p:oleObj>
                </mc:Choice>
                <mc:Fallback>
                  <p:oleObj name="Equation" r:id="rId11" imgW="253800" imgH="203040" progId="Equation.DSMT4">
                    <p:embed/>
                    <p:pic>
                      <p:nvPicPr>
                        <p:cNvPr id="42" name="Object 41"/>
                        <p:cNvPicPr/>
                        <p:nvPr/>
                      </p:nvPicPr>
                      <p:blipFill>
                        <a:blip r:embed="rId12"/>
                        <a:stretch>
                          <a:fillRect/>
                        </a:stretch>
                      </p:blipFill>
                      <p:spPr>
                        <a:xfrm>
                          <a:off x="3515590" y="1630658"/>
                          <a:ext cx="538163" cy="430212"/>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474015348"/>
                </p:ext>
              </p:extLst>
            </p:nvPr>
          </p:nvGraphicFramePr>
          <p:xfrm>
            <a:off x="3204935" y="1198475"/>
            <a:ext cx="563562" cy="415925"/>
          </p:xfrm>
          <a:graphic>
            <a:graphicData uri="http://schemas.openxmlformats.org/presentationml/2006/ole">
              <mc:AlternateContent xmlns:mc="http://schemas.openxmlformats.org/markup-compatibility/2006">
                <mc:Choice xmlns:v="urn:schemas-microsoft-com:vml" Requires="v">
                  <p:oleObj spid="_x0000_s6147" name="Equation" r:id="rId13" imgW="241200" imgH="177480" progId="Equation.DSMT4">
                    <p:embed/>
                  </p:oleObj>
                </mc:Choice>
                <mc:Fallback>
                  <p:oleObj name="Equation" r:id="rId13" imgW="241200" imgH="177480" progId="Equation.DSMT4">
                    <p:embed/>
                    <p:pic>
                      <p:nvPicPr>
                        <p:cNvPr id="43" name="Object 42"/>
                        <p:cNvPicPr/>
                        <p:nvPr/>
                      </p:nvPicPr>
                      <p:blipFill>
                        <a:blip r:embed="rId14"/>
                        <a:stretch>
                          <a:fillRect/>
                        </a:stretch>
                      </p:blipFill>
                      <p:spPr>
                        <a:xfrm>
                          <a:off x="3204935" y="1198475"/>
                          <a:ext cx="563562" cy="415925"/>
                        </a:xfrm>
                        <a:prstGeom prst="rect">
                          <a:avLst/>
                        </a:prstGeom>
                      </p:spPr>
                    </p:pic>
                  </p:oleObj>
                </mc:Fallback>
              </mc:AlternateContent>
            </a:graphicData>
          </a:graphic>
        </p:graphicFrame>
      </p:grpSp>
    </p:spTree>
    <p:extLst>
      <p:ext uri="{BB962C8B-B14F-4D97-AF65-F5344CB8AC3E}">
        <p14:creationId xmlns:p14="http://schemas.microsoft.com/office/powerpoint/2010/main" val="85244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9"/>
                    </p:tgtEl>
                  </p:cond>
                </p:stCondLst>
                <p:endSync evt="end" delay="0">
                  <p:rtn val="all"/>
                </p:endSync>
                <p:childTnLst>
                  <p:par>
                    <p:cTn id="17" fill="hold">
                      <p:stCondLst>
                        <p:cond delay="0"/>
                      </p:stCondLst>
                      <p:childTnLst>
                        <p:par>
                          <p:cTn id="18" fill="hold">
                            <p:stCondLst>
                              <p:cond delay="0"/>
                            </p:stCondLst>
                            <p:childTnLst>
                              <p:par>
                                <p:cTn id="19" presetID="11" presetClass="entr" presetSubtype="0" fill="hold" grpId="0" nodeType="afterEffect">
                                  <p:stCondLst>
                                    <p:cond delay="0"/>
                                  </p:stCondLst>
                                  <p:childTnLst>
                                    <p:set>
                                      <p:cBhvr>
                                        <p:cTn id="20" dur="1000">
                                          <p:stCondLst>
                                            <p:cond delay="0"/>
                                          </p:stCondLst>
                                        </p:cTn>
                                        <p:tgtEl>
                                          <p:spTgt spid="18"/>
                                        </p:tgtEl>
                                        <p:attrNameLst>
                                          <p:attrName>style.visibility</p:attrName>
                                        </p:attrNameLst>
                                      </p:cBhvr>
                                      <p:to>
                                        <p:strVal val="visible"/>
                                      </p:to>
                                    </p:set>
                                  </p:childTnLst>
                                </p:cTn>
                              </p:par>
                            </p:childTnLst>
                          </p:cTn>
                        </p:par>
                        <p:par>
                          <p:cTn id="21" fill="hold">
                            <p:stCondLst>
                              <p:cond delay="1000"/>
                            </p:stCondLst>
                            <p:childTnLst>
                              <p:par>
                                <p:cTn id="22" presetID="11" presetClass="entr" presetSubtype="0" fill="hold" grpId="0" nodeType="afterEffect">
                                  <p:stCondLst>
                                    <p:cond delay="0"/>
                                  </p:stCondLst>
                                  <p:childTnLst>
                                    <p:set>
                                      <p:cBhvr>
                                        <p:cTn id="23" dur="1000">
                                          <p:stCondLst>
                                            <p:cond delay="0"/>
                                          </p:stCondLst>
                                        </p:cTn>
                                        <p:tgtEl>
                                          <p:spTgt spid="19"/>
                                        </p:tgtEl>
                                        <p:attrNameLst>
                                          <p:attrName>style.visibility</p:attrName>
                                        </p:attrNameLst>
                                      </p:cBhvr>
                                      <p:to>
                                        <p:strVal val="visible"/>
                                      </p:to>
                                    </p:set>
                                  </p:childTnLst>
                                </p:cTn>
                              </p:par>
                            </p:childTnLst>
                          </p:cTn>
                        </p:par>
                        <p:par>
                          <p:cTn id="24" fill="hold">
                            <p:stCondLst>
                              <p:cond delay="2000"/>
                            </p:stCondLst>
                            <p:childTnLst>
                              <p:par>
                                <p:cTn id="25" presetID="11" presetClass="entr" presetSubtype="0" fill="hold" grpId="0" nodeType="afterEffect">
                                  <p:stCondLst>
                                    <p:cond delay="0"/>
                                  </p:stCondLst>
                                  <p:childTnLst>
                                    <p:set>
                                      <p:cBhvr>
                                        <p:cTn id="26" dur="1000">
                                          <p:stCondLst>
                                            <p:cond delay="0"/>
                                          </p:stCondLst>
                                        </p:cTn>
                                        <p:tgtEl>
                                          <p:spTgt spid="20"/>
                                        </p:tgtEl>
                                        <p:attrNameLst>
                                          <p:attrName>style.visibility</p:attrName>
                                        </p:attrNameLst>
                                      </p:cBhvr>
                                      <p:to>
                                        <p:strVal val="visible"/>
                                      </p:to>
                                    </p:set>
                                  </p:childTnLst>
                                </p:cTn>
                              </p:par>
                            </p:childTnLst>
                          </p:cTn>
                        </p:par>
                        <p:par>
                          <p:cTn id="27" fill="hold">
                            <p:stCondLst>
                              <p:cond delay="3000"/>
                            </p:stCondLst>
                            <p:childTnLst>
                              <p:par>
                                <p:cTn id="28" presetID="11" presetClass="entr" presetSubtype="0" fill="hold" grpId="0" nodeType="afterEffect">
                                  <p:stCondLst>
                                    <p:cond delay="0"/>
                                  </p:stCondLst>
                                  <p:childTnLst>
                                    <p:set>
                                      <p:cBhvr>
                                        <p:cTn id="29" dur="1000">
                                          <p:stCondLst>
                                            <p:cond delay="0"/>
                                          </p:stCondLst>
                                        </p:cTn>
                                        <p:tgtEl>
                                          <p:spTgt spid="21"/>
                                        </p:tgtEl>
                                        <p:attrNameLst>
                                          <p:attrName>style.visibility</p:attrName>
                                        </p:attrNameLst>
                                      </p:cBhvr>
                                      <p:to>
                                        <p:strVal val="visible"/>
                                      </p:to>
                                    </p:set>
                                  </p:childTnLst>
                                </p:cTn>
                              </p:par>
                            </p:childTnLst>
                          </p:cTn>
                        </p:par>
                        <p:par>
                          <p:cTn id="30" fill="hold">
                            <p:stCondLst>
                              <p:cond delay="4000"/>
                            </p:stCondLst>
                            <p:childTnLst>
                              <p:par>
                                <p:cTn id="31" presetID="11" presetClass="entr" presetSubtype="0" fill="hold" grpId="0" nodeType="afterEffect">
                                  <p:stCondLst>
                                    <p:cond delay="0"/>
                                  </p:stCondLst>
                                  <p:childTnLst>
                                    <p:set>
                                      <p:cBhvr>
                                        <p:cTn id="32" dur="1000">
                                          <p:stCondLst>
                                            <p:cond delay="0"/>
                                          </p:stCondLst>
                                        </p:cTn>
                                        <p:tgtEl>
                                          <p:spTgt spid="22"/>
                                        </p:tgtEl>
                                        <p:attrNameLst>
                                          <p:attrName>style.visibility</p:attrName>
                                        </p:attrNameLst>
                                      </p:cBhvr>
                                      <p:to>
                                        <p:strVal val="visible"/>
                                      </p:to>
                                    </p:set>
                                  </p:childTnLst>
                                </p:cTn>
                              </p:par>
                            </p:childTnLst>
                          </p:cTn>
                        </p:par>
                        <p:par>
                          <p:cTn id="33" fill="hold">
                            <p:stCondLst>
                              <p:cond delay="5000"/>
                            </p:stCondLst>
                            <p:childTnLst>
                              <p:par>
                                <p:cTn id="34" presetID="11" presetClass="entr" presetSubtype="0" fill="hold" grpId="0" nodeType="afterEffect">
                                  <p:stCondLst>
                                    <p:cond delay="0"/>
                                  </p:stCondLst>
                                  <p:childTnLst>
                                    <p:set>
                                      <p:cBhvr>
                                        <p:cTn id="35" dur="1000">
                                          <p:stCondLst>
                                            <p:cond delay="0"/>
                                          </p:stCondLst>
                                        </p:cTn>
                                        <p:tgtEl>
                                          <p:spTgt spid="23"/>
                                        </p:tgtEl>
                                        <p:attrNameLst>
                                          <p:attrName>style.visibility</p:attrName>
                                        </p:attrNameLst>
                                      </p:cBhvr>
                                      <p:to>
                                        <p:strVal val="visible"/>
                                      </p:to>
                                    </p:set>
                                  </p:childTnLst>
                                </p:cTn>
                              </p:par>
                            </p:childTnLst>
                          </p:cTn>
                        </p:par>
                        <p:par>
                          <p:cTn id="36" fill="hold">
                            <p:stCondLst>
                              <p:cond delay="6000"/>
                            </p:stCondLst>
                            <p:childTnLst>
                              <p:par>
                                <p:cTn id="37" presetID="11" presetClass="entr" presetSubtype="0" fill="hold" grpId="0" nodeType="afterEffect">
                                  <p:stCondLst>
                                    <p:cond delay="0"/>
                                  </p:stCondLst>
                                  <p:childTnLst>
                                    <p:set>
                                      <p:cBhvr>
                                        <p:cTn id="38" dur="1000">
                                          <p:stCondLst>
                                            <p:cond delay="0"/>
                                          </p:stCondLst>
                                        </p:cTn>
                                        <p:tgtEl>
                                          <p:spTgt spid="24"/>
                                        </p:tgtEl>
                                        <p:attrNameLst>
                                          <p:attrName>style.visibility</p:attrName>
                                        </p:attrNameLst>
                                      </p:cBhvr>
                                      <p:to>
                                        <p:strVal val="visible"/>
                                      </p:to>
                                    </p:set>
                                  </p:childTnLst>
                                </p:cTn>
                              </p:par>
                            </p:childTnLst>
                          </p:cTn>
                        </p:par>
                        <p:par>
                          <p:cTn id="39" fill="hold">
                            <p:stCondLst>
                              <p:cond delay="7000"/>
                            </p:stCondLst>
                            <p:childTnLst>
                              <p:par>
                                <p:cTn id="40" presetID="11" presetClass="entr" presetSubtype="0" fill="hold" grpId="0" nodeType="afterEffect">
                                  <p:stCondLst>
                                    <p:cond delay="0"/>
                                  </p:stCondLst>
                                  <p:childTnLst>
                                    <p:set>
                                      <p:cBhvr>
                                        <p:cTn id="41" dur="1000">
                                          <p:stCondLst>
                                            <p:cond delay="0"/>
                                          </p:stCondLst>
                                        </p:cTn>
                                        <p:tgtEl>
                                          <p:spTgt spid="25"/>
                                        </p:tgtEl>
                                        <p:attrNameLst>
                                          <p:attrName>style.visibility</p:attrName>
                                        </p:attrNameLst>
                                      </p:cBhvr>
                                      <p:to>
                                        <p:strVal val="visible"/>
                                      </p:to>
                                    </p:set>
                                  </p:childTnLst>
                                </p:cTn>
                              </p:par>
                            </p:childTnLst>
                          </p:cTn>
                        </p:par>
                        <p:par>
                          <p:cTn id="42" fill="hold">
                            <p:stCondLst>
                              <p:cond delay="8000"/>
                            </p:stCondLst>
                            <p:childTnLst>
                              <p:par>
                                <p:cTn id="43" presetID="11" presetClass="entr" presetSubtype="0" fill="hold" grpId="0" nodeType="afterEffect">
                                  <p:stCondLst>
                                    <p:cond delay="0"/>
                                  </p:stCondLst>
                                  <p:childTnLst>
                                    <p:set>
                                      <p:cBhvr>
                                        <p:cTn id="44" dur="1000">
                                          <p:stCondLst>
                                            <p:cond delay="0"/>
                                          </p:stCondLst>
                                        </p:cTn>
                                        <p:tgtEl>
                                          <p:spTgt spid="26"/>
                                        </p:tgtEl>
                                        <p:attrNameLst>
                                          <p:attrName>style.visibility</p:attrName>
                                        </p:attrNameLst>
                                      </p:cBhvr>
                                      <p:to>
                                        <p:strVal val="visible"/>
                                      </p:to>
                                    </p:set>
                                  </p:childTnLst>
                                </p:cTn>
                              </p:par>
                            </p:childTnLst>
                          </p:cTn>
                        </p:par>
                        <p:par>
                          <p:cTn id="45" fill="hold">
                            <p:stCondLst>
                              <p:cond delay="9000"/>
                            </p:stCondLst>
                            <p:childTnLst>
                              <p:par>
                                <p:cTn id="46" presetID="11" presetClass="entr" presetSubtype="0" fill="hold" grpId="0" nodeType="afterEffect">
                                  <p:stCondLst>
                                    <p:cond delay="0"/>
                                  </p:stCondLst>
                                  <p:childTnLst>
                                    <p:set>
                                      <p:cBhvr>
                                        <p:cTn id="47" dur="1000">
                                          <p:stCondLst>
                                            <p:cond delay="0"/>
                                          </p:stCondLst>
                                        </p:cTn>
                                        <p:tgtEl>
                                          <p:spTgt spid="27"/>
                                        </p:tgtEl>
                                        <p:attrNameLst>
                                          <p:attrName>style.visibility</p:attrName>
                                        </p:attrNameLst>
                                      </p:cBhvr>
                                      <p:to>
                                        <p:strVal val="visible"/>
                                      </p:to>
                                    </p:set>
                                  </p:childTnLst>
                                </p:cTn>
                              </p:par>
                            </p:childTnLst>
                          </p:cTn>
                        </p:par>
                        <p:par>
                          <p:cTn id="48" fill="hold">
                            <p:stCondLst>
                              <p:cond delay="10000"/>
                            </p:stCondLst>
                            <p:childTnLst>
                              <p:par>
                                <p:cTn id="49" presetID="11" presetClass="entr" presetSubtype="0" fill="hold" grpId="0" nodeType="afterEffect">
                                  <p:stCondLst>
                                    <p:cond delay="0"/>
                                  </p:stCondLst>
                                  <p:childTnLst>
                                    <p:set>
                                      <p:cBhvr>
                                        <p:cTn id="50"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30" presetClass="emph" presetSubtype="0" fill="hold" grpId="0" nodeType="clickEffect">
                                  <p:stCondLst>
                                    <p:cond delay="0"/>
                                  </p:stCondLst>
                                  <p:childTnLst>
                                    <p:animClr clrSpc="hsl" dir="cw">
                                      <p:cBhvr override="childStyle">
                                        <p:cTn id="55" dur="500" fill="hold"/>
                                        <p:tgtEl>
                                          <p:spTgt spid="30"/>
                                        </p:tgtEl>
                                        <p:attrNameLst>
                                          <p:attrName>style.color</p:attrName>
                                        </p:attrNameLst>
                                      </p:cBhvr>
                                      <p:by>
                                        <p:hsl h="0" s="12549" l="25098"/>
                                      </p:by>
                                    </p:animClr>
                                    <p:animClr clrSpc="hsl" dir="cw">
                                      <p:cBhvr>
                                        <p:cTn id="56" dur="500" fill="hold"/>
                                        <p:tgtEl>
                                          <p:spTgt spid="30"/>
                                        </p:tgtEl>
                                        <p:attrNameLst>
                                          <p:attrName>fillcolor</p:attrName>
                                        </p:attrNameLst>
                                      </p:cBhvr>
                                      <p:by>
                                        <p:hsl h="0" s="12549" l="25098"/>
                                      </p:by>
                                    </p:animClr>
                                    <p:animClr clrSpc="hsl" dir="cw">
                                      <p:cBhvr>
                                        <p:cTn id="57" dur="500" fill="hold"/>
                                        <p:tgtEl>
                                          <p:spTgt spid="30"/>
                                        </p:tgtEl>
                                        <p:attrNameLst>
                                          <p:attrName>stroke.color</p:attrName>
                                        </p:attrNameLst>
                                      </p:cBhvr>
                                      <p:by>
                                        <p:hsl h="0" s="12549" l="25098"/>
                                      </p:by>
                                    </p:animClr>
                                    <p:set>
                                      <p:cBhvr>
                                        <p:cTn id="58"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5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0"/>
                  </p:tgtEl>
                </p:cond>
              </p:nextCondLst>
            </p:seq>
            <p:seq concurrent="1" nextAc="seek">
              <p:cTn id="59" restart="whenNotActive" fill="hold" evtFilter="cancelBubble" nodeType="interactiveSeq">
                <p:stCondLst>
                  <p:cond evt="onClick" delay="0">
                    <p:tgtEl>
                      <p:spTgt spid="32"/>
                    </p:tgtEl>
                  </p:cond>
                </p:stCondLst>
                <p:endSync evt="end" delay="0">
                  <p:rtn val="all"/>
                </p:endSync>
                <p:childTnLst>
                  <p:par>
                    <p:cTn id="60" fill="hold">
                      <p:stCondLst>
                        <p:cond delay="0"/>
                      </p:stCondLst>
                      <p:childTnLst>
                        <p:par>
                          <p:cTn id="61" fill="hold">
                            <p:stCondLst>
                              <p:cond delay="0"/>
                            </p:stCondLst>
                            <p:childTnLst>
                              <p:par>
                                <p:cTn id="62" presetID="26" presetClass="emph" presetSubtype="0" fill="hold" grpId="0" nodeType="clickEffect">
                                  <p:stCondLst>
                                    <p:cond delay="0"/>
                                  </p:stCondLst>
                                  <p:childTnLst>
                                    <p:animEffect transition="out" filter="fade">
                                      <p:cBhvr>
                                        <p:cTn id="63" dur="500" tmFilter="0, 0; .2, .5; .8, .5; 1, 0"/>
                                        <p:tgtEl>
                                          <p:spTgt spid="32"/>
                                        </p:tgtEl>
                                      </p:cBhvr>
                                    </p:animEffect>
                                    <p:animScale>
                                      <p:cBhvr>
                                        <p:cTn id="64" dur="250" autoRev="1" fill="hold"/>
                                        <p:tgtEl>
                                          <p:spTgt spid="32"/>
                                        </p:tgtEl>
                                      </p:cBhvr>
                                      <p:by x="105000" y="105000"/>
                                    </p:animScale>
                                  </p:childTnLst>
                                  <p:subTnLst>
                                    <p:audio>
                                      <p:cMediaNode>
                                        <p:cTn display="0" masterRel="sameClick">
                                          <p:stCondLst>
                                            <p:cond evt="begin" delay="0">
                                              <p:tn val="6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2"/>
                  </p:tgtEl>
                </p:cond>
              </p:nextCondLst>
            </p:seq>
            <p:seq concurrent="1" nextAc="seek">
              <p:cTn id="65" restart="whenNotActive" fill="hold" evtFilter="cancelBubble" nodeType="interactiveSeq">
                <p:stCondLst>
                  <p:cond evt="onClick" delay="0">
                    <p:tgtEl>
                      <p:spTgt spid="33"/>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0" nodeType="clickEffect">
                                  <p:stCondLst>
                                    <p:cond delay="0"/>
                                  </p:stCondLst>
                                  <p:childTnLst>
                                    <p:animEffect transition="out" filter="fade">
                                      <p:cBhvr>
                                        <p:cTn id="69" dur="500" tmFilter="0, 0; .2, .5; .8, .5; 1, 0"/>
                                        <p:tgtEl>
                                          <p:spTgt spid="33"/>
                                        </p:tgtEl>
                                      </p:cBhvr>
                                    </p:animEffect>
                                    <p:animScale>
                                      <p:cBhvr>
                                        <p:cTn id="70" dur="250" autoRev="1" fill="hold"/>
                                        <p:tgtEl>
                                          <p:spTgt spid="33"/>
                                        </p:tgtEl>
                                      </p:cBhvr>
                                      <p:by x="105000" y="105000"/>
                                    </p:animScale>
                                  </p:childTnLst>
                                  <p:subTnLst>
                                    <p:audio>
                                      <p:cMediaNode>
                                        <p:cTn display="0" masterRel="sameClick">
                                          <p:stCondLst>
                                            <p:cond evt="begin" delay="0">
                                              <p:tn val="6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3"/>
                  </p:tgtEl>
                </p:cond>
              </p:nextCondLst>
            </p:seq>
            <p:seq concurrent="1" nextAc="seek">
              <p:cTn id="71" restart="whenNotActive" fill="hold" evtFilter="cancelBubble" nodeType="interactiveSeq">
                <p:stCondLst>
                  <p:cond evt="onClick" delay="0">
                    <p:tgtEl>
                      <p:spTgt spid="34"/>
                    </p:tgtEl>
                  </p:cond>
                </p:stCondLst>
                <p:endSync evt="end" delay="0">
                  <p:rtn val="all"/>
                </p:endSync>
                <p:childTnLst>
                  <p:par>
                    <p:cTn id="72" fill="hold">
                      <p:stCondLst>
                        <p:cond delay="0"/>
                      </p:stCondLst>
                      <p:childTnLst>
                        <p:par>
                          <p:cTn id="73" fill="hold">
                            <p:stCondLst>
                              <p:cond delay="0"/>
                            </p:stCondLst>
                            <p:childTnLst>
                              <p:par>
                                <p:cTn id="74" presetID="26" presetClass="emph" presetSubtype="0" fill="hold" grpId="0" nodeType="clickEffect">
                                  <p:stCondLst>
                                    <p:cond delay="0"/>
                                  </p:stCondLst>
                                  <p:childTnLst>
                                    <p:animEffect transition="out" filter="fade">
                                      <p:cBhvr>
                                        <p:cTn id="75" dur="500" tmFilter="0, 0; .2, .5; .8, .5; 1, 0"/>
                                        <p:tgtEl>
                                          <p:spTgt spid="34"/>
                                        </p:tgtEl>
                                      </p:cBhvr>
                                    </p:animEffect>
                                    <p:animScale>
                                      <p:cBhvr>
                                        <p:cTn id="76" dur="250" autoRev="1" fill="hold"/>
                                        <p:tgtEl>
                                          <p:spTgt spid="34"/>
                                        </p:tgtEl>
                                      </p:cBhvr>
                                      <p:by x="105000" y="105000"/>
                                    </p:animScale>
                                  </p:childTnLst>
                                  <p:subTnLst>
                                    <p:audio>
                                      <p:cMediaNode>
                                        <p:cTn display="0" masterRel="sameClick">
                                          <p:stCondLst>
                                            <p:cond evt="begin" delay="0">
                                              <p:tn val="7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a:off x="1752600" y="4550229"/>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rgbClr val="B71509"/>
                </a:solidFill>
                <a:latin typeface="Times New Roman" panose="02020603050405020304" pitchFamily="18" charset="0"/>
                <a:cs typeface="Times New Roman" panose="02020603050405020304" pitchFamily="18" charset="0"/>
              </a:rPr>
              <a:t>A. 40,6</a:t>
            </a:r>
            <a:endParaRPr lang="vi-VN" sz="3200" b="1" dirty="0">
              <a:solidFill>
                <a:srgbClr val="B71509"/>
              </a:solidFill>
              <a:latin typeface="Times New Roman" panose="02020603050405020304" pitchFamily="18" charset="0"/>
              <a:cs typeface="Times New Roman" panose="02020603050405020304" pitchFamily="18" charset="0"/>
            </a:endParaRPr>
          </a:p>
        </p:txBody>
      </p:sp>
      <p:sp>
        <p:nvSpPr>
          <p:cNvPr id="32" name="B"/>
          <p:cNvSpPr/>
          <p:nvPr/>
        </p:nvSpPr>
        <p:spPr>
          <a:xfrm>
            <a:off x="1774371"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rgbClr val="B71509"/>
                </a:solidFill>
                <a:latin typeface="Times New Roman" panose="02020603050405020304" pitchFamily="18" charset="0"/>
                <a:cs typeface="Times New Roman" panose="02020603050405020304" pitchFamily="18" charset="0"/>
              </a:rPr>
              <a:t>C. 20,9</a:t>
            </a:r>
            <a:endParaRPr lang="vi-VN" sz="3200" b="1" dirty="0">
              <a:solidFill>
                <a:srgbClr val="B71509"/>
              </a:solidFill>
              <a:latin typeface="Times New Roman" panose="02020603050405020304" pitchFamily="18" charset="0"/>
              <a:cs typeface="Times New Roman" panose="02020603050405020304" pitchFamily="18" charset="0"/>
            </a:endParaRPr>
          </a:p>
        </p:txBody>
      </p:sp>
      <p:sp>
        <p:nvSpPr>
          <p:cNvPr id="33" name="C"/>
          <p:cNvSpPr/>
          <p:nvPr/>
        </p:nvSpPr>
        <p:spPr>
          <a:xfrm flipH="1">
            <a:off x="6274479" y="4550229"/>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rgbClr val="B71509"/>
                </a:solidFill>
                <a:latin typeface="Times New Roman" panose="02020603050405020304" pitchFamily="18" charset="0"/>
                <a:cs typeface="Times New Roman" panose="02020603050405020304" pitchFamily="18" charset="0"/>
              </a:rPr>
              <a:t>B. 18,9</a:t>
            </a:r>
            <a:endParaRPr lang="vi-VN" sz="3200" b="1" dirty="0">
              <a:solidFill>
                <a:srgbClr val="B71509"/>
              </a:solidFill>
              <a:latin typeface="Times New Roman" panose="02020603050405020304" pitchFamily="18" charset="0"/>
              <a:cs typeface="Times New Roman" panose="02020603050405020304" pitchFamily="18" charset="0"/>
            </a:endParaRPr>
          </a:p>
        </p:txBody>
      </p:sp>
      <p:sp>
        <p:nvSpPr>
          <p:cNvPr id="34" name="D"/>
          <p:cNvSpPr/>
          <p:nvPr/>
        </p:nvSpPr>
        <p:spPr>
          <a:xfrm flipH="1">
            <a:off x="6296250" y="57150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rgbClr val="B71509"/>
                </a:solidFill>
                <a:latin typeface="Times New Roman" panose="02020603050405020304" pitchFamily="18" charset="0"/>
                <a:cs typeface="Times New Roman" panose="02020603050405020304" pitchFamily="18" charset="0"/>
              </a:rPr>
              <a:t>D. 16,9</a:t>
            </a:r>
            <a:endParaRPr lang="vi-VN" sz="3200" b="1" dirty="0">
              <a:solidFill>
                <a:srgbClr val="B71509"/>
              </a:solidFill>
              <a:latin typeface="Times New Roman" panose="02020603050405020304" pitchFamily="18" charset="0"/>
              <a:cs typeface="Times New Roman" panose="02020603050405020304" pitchFamily="18" charset="0"/>
            </a:endParaRPr>
          </a:p>
        </p:txBody>
      </p:sp>
      <p:pic>
        <p:nvPicPr>
          <p:cNvPr id="35" name="Picture 34">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555965" y="3241566"/>
            <a:ext cx="1123607" cy="1123607"/>
          </a:xfrm>
          <a:prstGeom prst="rect">
            <a:avLst/>
          </a:prstGeom>
        </p:spPr>
      </p:pic>
      <p:grpSp>
        <p:nvGrpSpPr>
          <p:cNvPr id="5" name="Group 4"/>
          <p:cNvGrpSpPr/>
          <p:nvPr/>
        </p:nvGrpSpPr>
        <p:grpSpPr>
          <a:xfrm>
            <a:off x="1676400" y="152400"/>
            <a:ext cx="9919854" cy="2947934"/>
            <a:chOff x="152400" y="152400"/>
            <a:chExt cx="9919854" cy="2947934"/>
          </a:xfrm>
        </p:grpSpPr>
        <p:grpSp>
          <p:nvGrpSpPr>
            <p:cNvPr id="31" name="Group 30"/>
            <p:cNvGrpSpPr/>
            <p:nvPr/>
          </p:nvGrpSpPr>
          <p:grpSpPr>
            <a:xfrm>
              <a:off x="152400" y="152400"/>
              <a:ext cx="9919854" cy="2947934"/>
              <a:chOff x="152400" y="152400"/>
              <a:chExt cx="9919854" cy="2947934"/>
            </a:xfrm>
          </p:grpSpPr>
          <p:grpSp>
            <p:nvGrpSpPr>
              <p:cNvPr id="36" name="Nhóm 11"/>
              <p:cNvGrpSpPr/>
              <p:nvPr/>
            </p:nvGrpSpPr>
            <p:grpSpPr>
              <a:xfrm>
                <a:off x="152400" y="152400"/>
                <a:ext cx="9919854" cy="2947934"/>
                <a:chOff x="-7257" y="100066"/>
                <a:chExt cx="9591594" cy="2947934"/>
              </a:xfrm>
            </p:grpSpPr>
            <p:sp>
              <p:nvSpPr>
                <p:cNvPr id="40" name="Hình chữ nhật 12"/>
                <p:cNvSpPr/>
                <p:nvPr/>
              </p:nvSpPr>
              <p:spPr>
                <a:xfrm>
                  <a:off x="66420" y="533400"/>
                  <a:ext cx="9517917"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Chọn phương án đúng:</a:t>
                  </a:r>
                </a:p>
                <a:p>
                  <a:r>
                    <a:rPr lang="en-US" sz="2800" b="1" dirty="0">
                      <a:solidFill>
                        <a:srgbClr val="FF0000"/>
                      </a:solidFill>
                    </a:rPr>
                    <a:t>  </a:t>
                  </a:r>
                  <a:r>
                    <a:rPr lang="vi-VN" sz="2800" dirty="0">
                      <a:solidFill>
                        <a:srgbClr val="FF0000"/>
                      </a:solidFill>
                      <a:latin typeface="+mj-lt"/>
                    </a:rPr>
                    <a:t>Cho tam giác</a:t>
                  </a:r>
                  <a:r>
                    <a:rPr lang="en-US" sz="2800" dirty="0">
                      <a:solidFill>
                        <a:srgbClr val="FF0000"/>
                      </a:solidFill>
                      <a:latin typeface="+mj-lt"/>
                    </a:rPr>
                    <a:t>  </a:t>
                  </a:r>
                  <a:r>
                    <a:rPr lang="vi-VN" sz="2800" dirty="0">
                      <a:solidFill>
                        <a:srgbClr val="FF0000"/>
                      </a:solidFill>
                      <a:latin typeface="+mj-lt"/>
                    </a:rPr>
                    <a:t> </a:t>
                  </a:r>
                  <a:r>
                    <a:rPr lang="en-US" sz="2800" dirty="0">
                      <a:solidFill>
                        <a:srgbClr val="FF0000"/>
                      </a:solidFill>
                      <a:latin typeface="+mj-lt"/>
                    </a:rPr>
                    <a:t>    </a:t>
                  </a:r>
                  <a:r>
                    <a:rPr lang="vi-VN" sz="2800" dirty="0">
                      <a:solidFill>
                        <a:srgbClr val="FF0000"/>
                      </a:solidFill>
                      <a:latin typeface="+mj-lt"/>
                    </a:rPr>
                    <a:t>  </a:t>
                  </a:r>
                  <a:r>
                    <a:rPr lang="en-US" sz="2800" dirty="0">
                      <a:solidFill>
                        <a:srgbClr val="FF0000"/>
                      </a:solidFill>
                      <a:latin typeface="+mj-lt"/>
                    </a:rPr>
                    <a:t>   </a:t>
                  </a:r>
                  <a:r>
                    <a:rPr lang="vi-VN" sz="2800" dirty="0">
                      <a:solidFill>
                        <a:srgbClr val="FF0000"/>
                      </a:solidFill>
                      <a:latin typeface="+mj-lt"/>
                    </a:rPr>
                    <a:t>có</a:t>
                  </a:r>
                  <a:r>
                    <a:rPr lang="en-US" sz="2800" dirty="0">
                      <a:solidFill>
                        <a:srgbClr val="FF0000"/>
                      </a:solidFill>
                      <a:latin typeface="+mj-lt"/>
                    </a:rPr>
                    <a:t>                             , </a:t>
                  </a:r>
                  <a:r>
                    <a:rPr lang="en-US" sz="2800" dirty="0">
                      <a:solidFill>
                        <a:srgbClr val="FF0000"/>
                      </a:solidFill>
                      <a:latin typeface="Times New Roman" panose="02020603050405020304" pitchFamily="18" charset="0"/>
                      <a:cs typeface="Times New Roman" panose="02020603050405020304" pitchFamily="18" charset="0"/>
                    </a:rPr>
                    <a:t>đường cao </a:t>
                  </a:r>
                </a:p>
                <a:p>
                  <a:pPr algn="ctr"/>
                  <a:endParaRPr lang="en-US" sz="2800" dirty="0">
                    <a:solidFill>
                      <a:srgbClr val="FF0000"/>
                    </a:solidFill>
                    <a:latin typeface="+mj-lt"/>
                  </a:endParaRPr>
                </a:p>
                <a:p>
                  <a:pPr algn="ctr"/>
                  <a:r>
                    <a:rPr lang="vi-VN" sz="2800" dirty="0">
                      <a:solidFill>
                        <a:srgbClr val="FF0000"/>
                      </a:solidFill>
                      <a:latin typeface="+mj-lt"/>
                    </a:rPr>
                    <a:t>Độ dài cạnh </a:t>
                  </a:r>
                  <a:r>
                    <a:rPr lang="en-US" sz="2800" dirty="0">
                      <a:solidFill>
                        <a:srgbClr val="FF0000"/>
                      </a:solidFill>
                      <a:latin typeface="+mj-lt"/>
                    </a:rPr>
                    <a:t>         </a:t>
                  </a:r>
                  <a:r>
                    <a:rPr lang="en-US" sz="2800" dirty="0">
                      <a:solidFill>
                        <a:srgbClr val="FF0000"/>
                      </a:solidFill>
                      <a:latin typeface="Times New Roman" panose="02020603050405020304" pitchFamily="18" charset="0"/>
                      <a:cs typeface="Times New Roman" panose="02020603050405020304" pitchFamily="18" charset="0"/>
                    </a:rPr>
                    <a:t>(làm tròn dến hàng phần mười) </a:t>
                  </a:r>
                  <a:r>
                    <a:rPr lang="vi-VN" sz="2800" dirty="0">
                      <a:solidFill>
                        <a:srgbClr val="FF0000"/>
                      </a:solidFill>
                      <a:latin typeface="+mj-lt"/>
                    </a:rPr>
                    <a:t>là</a:t>
                  </a:r>
                  <a:r>
                    <a:rPr lang="en-US" sz="2800" dirty="0">
                      <a:solidFill>
                        <a:srgbClr val="FF0000"/>
                      </a:solidFill>
                      <a:latin typeface="+mj-lt"/>
                    </a:rPr>
                    <a:t>:</a:t>
                  </a:r>
                  <a:endParaRPr lang="vi-VN" sz="2800" dirty="0">
                    <a:solidFill>
                      <a:srgbClr val="FF0000"/>
                    </a:solidFill>
                    <a:latin typeface="+mj-lt"/>
                  </a:endParaRPr>
                </a:p>
              </p:txBody>
            </p:sp>
            <p:pic>
              <p:nvPicPr>
                <p:cNvPr id="41" name="Ảnh 13"/>
                <p:cNvPicPr>
                  <a:picLocks noChangeAspect="1"/>
                </p:cNvPicPr>
                <p:nvPr/>
              </p:nvPicPr>
              <p:blipFill>
                <a:blip r:embed="rId10">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aphicFrame>
            <p:nvGraphicFramePr>
              <p:cNvPr id="37" name="Object 36"/>
              <p:cNvGraphicFramePr>
                <a:graphicFrameLocks noChangeAspect="1"/>
              </p:cNvGraphicFramePr>
              <p:nvPr>
                <p:extLst>
                  <p:ext uri="{D42A27DB-BD31-4B8C-83A1-F6EECF244321}">
                    <p14:modId xmlns:p14="http://schemas.microsoft.com/office/powerpoint/2010/main" val="3593601492"/>
                  </p:ext>
                </p:extLst>
              </p:nvPr>
            </p:nvGraphicFramePr>
            <p:xfrm>
              <a:off x="2444750" y="1460638"/>
              <a:ext cx="806450" cy="376237"/>
            </p:xfrm>
            <a:graphic>
              <a:graphicData uri="http://schemas.openxmlformats.org/presentationml/2006/ole">
                <mc:AlternateContent xmlns:mc="http://schemas.openxmlformats.org/markup-compatibility/2006">
                  <mc:Choice xmlns:v="urn:schemas-microsoft-com:vml" Requires="v">
                    <p:oleObj spid="_x0000_s7170" name="Equation" r:id="rId11" imgW="380880" imgH="177480" progId="Equation.DSMT4">
                      <p:embed/>
                    </p:oleObj>
                  </mc:Choice>
                  <mc:Fallback>
                    <p:oleObj name="Equation" r:id="rId11" imgW="380880" imgH="177480" progId="Equation.DSMT4">
                      <p:embed/>
                      <p:pic>
                        <p:nvPicPr>
                          <p:cNvPr id="42" name="Object 41"/>
                          <p:cNvPicPr/>
                          <p:nvPr/>
                        </p:nvPicPr>
                        <p:blipFill>
                          <a:blip r:embed="rId12"/>
                          <a:stretch>
                            <a:fillRect/>
                          </a:stretch>
                        </p:blipFill>
                        <p:spPr>
                          <a:xfrm>
                            <a:off x="2444750" y="1460638"/>
                            <a:ext cx="806450" cy="376237"/>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350812981"/>
                  </p:ext>
                </p:extLst>
              </p:nvPr>
            </p:nvGraphicFramePr>
            <p:xfrm>
              <a:off x="3790950" y="1345473"/>
              <a:ext cx="2314575" cy="593725"/>
            </p:xfrm>
            <a:graphic>
              <a:graphicData uri="http://schemas.openxmlformats.org/presentationml/2006/ole">
                <mc:AlternateContent xmlns:mc="http://schemas.openxmlformats.org/markup-compatibility/2006">
                  <mc:Choice xmlns:v="urn:schemas-microsoft-com:vml" Requires="v">
                    <p:oleObj spid="_x0000_s7171" name="Equation" r:id="rId13" imgW="990360" imgH="253800" progId="Equation.DSMT4">
                      <p:embed/>
                    </p:oleObj>
                  </mc:Choice>
                  <mc:Fallback>
                    <p:oleObj name="Equation" r:id="rId13" imgW="990360" imgH="253800" progId="Equation.DSMT4">
                      <p:embed/>
                      <p:pic>
                        <p:nvPicPr>
                          <p:cNvPr id="43" name="Object 42"/>
                          <p:cNvPicPr/>
                          <p:nvPr/>
                        </p:nvPicPr>
                        <p:blipFill>
                          <a:blip r:embed="rId14"/>
                          <a:stretch>
                            <a:fillRect/>
                          </a:stretch>
                        </p:blipFill>
                        <p:spPr>
                          <a:xfrm>
                            <a:off x="3790950" y="1345473"/>
                            <a:ext cx="2314575" cy="593725"/>
                          </a:xfrm>
                          <a:prstGeom prst="rect">
                            <a:avLst/>
                          </a:prstGeom>
                        </p:spPr>
                      </p:pic>
                    </p:oleObj>
                  </mc:Fallback>
                </mc:AlternateContent>
              </a:graphicData>
            </a:graphic>
          </p:graphicFrame>
        </p:grpSp>
        <p:graphicFrame>
          <p:nvGraphicFramePr>
            <p:cNvPr id="3" name="Object 2"/>
            <p:cNvGraphicFramePr>
              <a:graphicFrameLocks noChangeAspect="1"/>
            </p:cNvGraphicFramePr>
            <p:nvPr>
              <p:extLst>
                <p:ext uri="{D42A27DB-BD31-4B8C-83A1-F6EECF244321}">
                  <p14:modId xmlns:p14="http://schemas.microsoft.com/office/powerpoint/2010/main" val="706185819"/>
                </p:ext>
              </p:extLst>
            </p:nvPr>
          </p:nvGraphicFramePr>
          <p:xfrm>
            <a:off x="7784264" y="1447830"/>
            <a:ext cx="1883612" cy="463658"/>
          </p:xfrm>
          <a:graphic>
            <a:graphicData uri="http://schemas.openxmlformats.org/presentationml/2006/ole">
              <mc:AlternateContent xmlns:mc="http://schemas.openxmlformats.org/markup-compatibility/2006">
                <mc:Choice xmlns:v="urn:schemas-microsoft-com:vml" Requires="v">
                  <p:oleObj spid="_x0000_s7172" name="Equation" r:id="rId15" imgW="825480" imgH="203040" progId="Equation.DSMT4">
                    <p:embed/>
                  </p:oleObj>
                </mc:Choice>
                <mc:Fallback>
                  <p:oleObj name="Equation" r:id="rId15" imgW="825480" imgH="203040" progId="Equation.DSMT4">
                    <p:embed/>
                    <p:pic>
                      <p:nvPicPr>
                        <p:cNvPr id="0" name=""/>
                        <p:cNvPicPr/>
                        <p:nvPr/>
                      </p:nvPicPr>
                      <p:blipFill>
                        <a:blip r:embed="rId16"/>
                        <a:stretch>
                          <a:fillRect/>
                        </a:stretch>
                      </p:blipFill>
                      <p:spPr>
                        <a:xfrm>
                          <a:off x="7784264" y="1447830"/>
                          <a:ext cx="1883612" cy="463658"/>
                        </a:xfrm>
                        <a:prstGeom prst="rect">
                          <a:avLst/>
                        </a:prstGeom>
                      </p:spPr>
                    </p:pic>
                  </p:oleObj>
                </mc:Fallback>
              </mc:AlternateContent>
            </a:graphicData>
          </a:graphic>
        </p:graphicFrame>
      </p:grpSp>
      <p:graphicFrame>
        <p:nvGraphicFramePr>
          <p:cNvPr id="6" name="Object 5"/>
          <p:cNvGraphicFramePr>
            <a:graphicFrameLocks noChangeAspect="1"/>
          </p:cNvGraphicFramePr>
          <p:nvPr>
            <p:extLst>
              <p:ext uri="{D42A27DB-BD31-4B8C-83A1-F6EECF244321}">
                <p14:modId xmlns:p14="http://schemas.microsoft.com/office/powerpoint/2010/main" val="2349718261"/>
              </p:ext>
            </p:extLst>
          </p:nvPr>
        </p:nvGraphicFramePr>
        <p:xfrm>
          <a:off x="4775200" y="2237743"/>
          <a:ext cx="689841" cy="482889"/>
        </p:xfrm>
        <a:graphic>
          <a:graphicData uri="http://schemas.openxmlformats.org/presentationml/2006/ole">
            <mc:AlternateContent xmlns:mc="http://schemas.openxmlformats.org/markup-compatibility/2006">
              <mc:Choice xmlns:v="urn:schemas-microsoft-com:vml" Requires="v">
                <p:oleObj spid="_x0000_s7173" name="Equation" r:id="rId17" imgW="253800" imgH="177480" progId="Equation.DSMT4">
                  <p:embed/>
                </p:oleObj>
              </mc:Choice>
              <mc:Fallback>
                <p:oleObj name="Equation" r:id="rId17" imgW="253800" imgH="177480" progId="Equation.DSMT4">
                  <p:embed/>
                  <p:pic>
                    <p:nvPicPr>
                      <p:cNvPr id="0" name=""/>
                      <p:cNvPicPr/>
                      <p:nvPr/>
                    </p:nvPicPr>
                    <p:blipFill>
                      <a:blip r:embed="rId18"/>
                      <a:stretch>
                        <a:fillRect/>
                      </a:stretch>
                    </p:blipFill>
                    <p:spPr>
                      <a:xfrm>
                        <a:off x="4775200" y="2237743"/>
                        <a:ext cx="689841" cy="482889"/>
                      </a:xfrm>
                      <a:prstGeom prst="rect">
                        <a:avLst/>
                      </a:prstGeom>
                    </p:spPr>
                  </p:pic>
                </p:oleObj>
              </mc:Fallback>
            </mc:AlternateContent>
          </a:graphicData>
        </a:graphic>
      </p:graphicFrame>
    </p:spTree>
    <p:extLst>
      <p:ext uri="{BB962C8B-B14F-4D97-AF65-F5344CB8AC3E}">
        <p14:creationId xmlns:p14="http://schemas.microsoft.com/office/powerpoint/2010/main" val="281828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9"/>
                    </p:tgtEl>
                  </p:cond>
                </p:stCondLst>
                <p:endSync evt="end" delay="0">
                  <p:rtn val="all"/>
                </p:endSync>
                <p:childTnLst>
                  <p:par>
                    <p:cTn id="17" fill="hold">
                      <p:stCondLst>
                        <p:cond delay="0"/>
                      </p:stCondLst>
                      <p:childTnLst>
                        <p:par>
                          <p:cTn id="18" fill="hold">
                            <p:stCondLst>
                              <p:cond delay="0"/>
                            </p:stCondLst>
                            <p:childTnLst>
                              <p:par>
                                <p:cTn id="19" presetID="11" presetClass="entr" presetSubtype="0" fill="hold" grpId="0" nodeType="afterEffect">
                                  <p:stCondLst>
                                    <p:cond delay="0"/>
                                  </p:stCondLst>
                                  <p:childTnLst>
                                    <p:set>
                                      <p:cBhvr>
                                        <p:cTn id="20" dur="1000">
                                          <p:stCondLst>
                                            <p:cond delay="0"/>
                                          </p:stCondLst>
                                        </p:cTn>
                                        <p:tgtEl>
                                          <p:spTgt spid="18"/>
                                        </p:tgtEl>
                                        <p:attrNameLst>
                                          <p:attrName>style.visibility</p:attrName>
                                        </p:attrNameLst>
                                      </p:cBhvr>
                                      <p:to>
                                        <p:strVal val="visible"/>
                                      </p:to>
                                    </p:set>
                                  </p:childTnLst>
                                </p:cTn>
                              </p:par>
                            </p:childTnLst>
                          </p:cTn>
                        </p:par>
                        <p:par>
                          <p:cTn id="21" fill="hold">
                            <p:stCondLst>
                              <p:cond delay="1000"/>
                            </p:stCondLst>
                            <p:childTnLst>
                              <p:par>
                                <p:cTn id="22" presetID="11" presetClass="entr" presetSubtype="0" fill="hold" grpId="0" nodeType="afterEffect">
                                  <p:stCondLst>
                                    <p:cond delay="0"/>
                                  </p:stCondLst>
                                  <p:childTnLst>
                                    <p:set>
                                      <p:cBhvr>
                                        <p:cTn id="23" dur="1000">
                                          <p:stCondLst>
                                            <p:cond delay="0"/>
                                          </p:stCondLst>
                                        </p:cTn>
                                        <p:tgtEl>
                                          <p:spTgt spid="19"/>
                                        </p:tgtEl>
                                        <p:attrNameLst>
                                          <p:attrName>style.visibility</p:attrName>
                                        </p:attrNameLst>
                                      </p:cBhvr>
                                      <p:to>
                                        <p:strVal val="visible"/>
                                      </p:to>
                                    </p:set>
                                  </p:childTnLst>
                                </p:cTn>
                              </p:par>
                            </p:childTnLst>
                          </p:cTn>
                        </p:par>
                        <p:par>
                          <p:cTn id="24" fill="hold">
                            <p:stCondLst>
                              <p:cond delay="2000"/>
                            </p:stCondLst>
                            <p:childTnLst>
                              <p:par>
                                <p:cTn id="25" presetID="11" presetClass="entr" presetSubtype="0" fill="hold" grpId="0" nodeType="afterEffect">
                                  <p:stCondLst>
                                    <p:cond delay="0"/>
                                  </p:stCondLst>
                                  <p:childTnLst>
                                    <p:set>
                                      <p:cBhvr>
                                        <p:cTn id="26" dur="1000">
                                          <p:stCondLst>
                                            <p:cond delay="0"/>
                                          </p:stCondLst>
                                        </p:cTn>
                                        <p:tgtEl>
                                          <p:spTgt spid="20"/>
                                        </p:tgtEl>
                                        <p:attrNameLst>
                                          <p:attrName>style.visibility</p:attrName>
                                        </p:attrNameLst>
                                      </p:cBhvr>
                                      <p:to>
                                        <p:strVal val="visible"/>
                                      </p:to>
                                    </p:set>
                                  </p:childTnLst>
                                </p:cTn>
                              </p:par>
                            </p:childTnLst>
                          </p:cTn>
                        </p:par>
                        <p:par>
                          <p:cTn id="27" fill="hold">
                            <p:stCondLst>
                              <p:cond delay="3000"/>
                            </p:stCondLst>
                            <p:childTnLst>
                              <p:par>
                                <p:cTn id="28" presetID="11" presetClass="entr" presetSubtype="0" fill="hold" grpId="0" nodeType="afterEffect">
                                  <p:stCondLst>
                                    <p:cond delay="0"/>
                                  </p:stCondLst>
                                  <p:childTnLst>
                                    <p:set>
                                      <p:cBhvr>
                                        <p:cTn id="29" dur="1000">
                                          <p:stCondLst>
                                            <p:cond delay="0"/>
                                          </p:stCondLst>
                                        </p:cTn>
                                        <p:tgtEl>
                                          <p:spTgt spid="21"/>
                                        </p:tgtEl>
                                        <p:attrNameLst>
                                          <p:attrName>style.visibility</p:attrName>
                                        </p:attrNameLst>
                                      </p:cBhvr>
                                      <p:to>
                                        <p:strVal val="visible"/>
                                      </p:to>
                                    </p:set>
                                  </p:childTnLst>
                                </p:cTn>
                              </p:par>
                            </p:childTnLst>
                          </p:cTn>
                        </p:par>
                        <p:par>
                          <p:cTn id="30" fill="hold">
                            <p:stCondLst>
                              <p:cond delay="4000"/>
                            </p:stCondLst>
                            <p:childTnLst>
                              <p:par>
                                <p:cTn id="31" presetID="11" presetClass="entr" presetSubtype="0" fill="hold" grpId="0" nodeType="afterEffect">
                                  <p:stCondLst>
                                    <p:cond delay="0"/>
                                  </p:stCondLst>
                                  <p:childTnLst>
                                    <p:set>
                                      <p:cBhvr>
                                        <p:cTn id="32" dur="1000">
                                          <p:stCondLst>
                                            <p:cond delay="0"/>
                                          </p:stCondLst>
                                        </p:cTn>
                                        <p:tgtEl>
                                          <p:spTgt spid="22"/>
                                        </p:tgtEl>
                                        <p:attrNameLst>
                                          <p:attrName>style.visibility</p:attrName>
                                        </p:attrNameLst>
                                      </p:cBhvr>
                                      <p:to>
                                        <p:strVal val="visible"/>
                                      </p:to>
                                    </p:set>
                                  </p:childTnLst>
                                </p:cTn>
                              </p:par>
                            </p:childTnLst>
                          </p:cTn>
                        </p:par>
                        <p:par>
                          <p:cTn id="33" fill="hold">
                            <p:stCondLst>
                              <p:cond delay="5000"/>
                            </p:stCondLst>
                            <p:childTnLst>
                              <p:par>
                                <p:cTn id="34" presetID="11" presetClass="entr" presetSubtype="0" fill="hold" grpId="0" nodeType="afterEffect">
                                  <p:stCondLst>
                                    <p:cond delay="0"/>
                                  </p:stCondLst>
                                  <p:childTnLst>
                                    <p:set>
                                      <p:cBhvr>
                                        <p:cTn id="35" dur="1000">
                                          <p:stCondLst>
                                            <p:cond delay="0"/>
                                          </p:stCondLst>
                                        </p:cTn>
                                        <p:tgtEl>
                                          <p:spTgt spid="23"/>
                                        </p:tgtEl>
                                        <p:attrNameLst>
                                          <p:attrName>style.visibility</p:attrName>
                                        </p:attrNameLst>
                                      </p:cBhvr>
                                      <p:to>
                                        <p:strVal val="visible"/>
                                      </p:to>
                                    </p:set>
                                  </p:childTnLst>
                                </p:cTn>
                              </p:par>
                            </p:childTnLst>
                          </p:cTn>
                        </p:par>
                        <p:par>
                          <p:cTn id="36" fill="hold">
                            <p:stCondLst>
                              <p:cond delay="6000"/>
                            </p:stCondLst>
                            <p:childTnLst>
                              <p:par>
                                <p:cTn id="37" presetID="11" presetClass="entr" presetSubtype="0" fill="hold" grpId="0" nodeType="afterEffect">
                                  <p:stCondLst>
                                    <p:cond delay="0"/>
                                  </p:stCondLst>
                                  <p:childTnLst>
                                    <p:set>
                                      <p:cBhvr>
                                        <p:cTn id="38" dur="1000">
                                          <p:stCondLst>
                                            <p:cond delay="0"/>
                                          </p:stCondLst>
                                        </p:cTn>
                                        <p:tgtEl>
                                          <p:spTgt spid="24"/>
                                        </p:tgtEl>
                                        <p:attrNameLst>
                                          <p:attrName>style.visibility</p:attrName>
                                        </p:attrNameLst>
                                      </p:cBhvr>
                                      <p:to>
                                        <p:strVal val="visible"/>
                                      </p:to>
                                    </p:set>
                                  </p:childTnLst>
                                </p:cTn>
                              </p:par>
                            </p:childTnLst>
                          </p:cTn>
                        </p:par>
                        <p:par>
                          <p:cTn id="39" fill="hold">
                            <p:stCondLst>
                              <p:cond delay="7000"/>
                            </p:stCondLst>
                            <p:childTnLst>
                              <p:par>
                                <p:cTn id="40" presetID="11" presetClass="entr" presetSubtype="0" fill="hold" grpId="0" nodeType="afterEffect">
                                  <p:stCondLst>
                                    <p:cond delay="0"/>
                                  </p:stCondLst>
                                  <p:childTnLst>
                                    <p:set>
                                      <p:cBhvr>
                                        <p:cTn id="41" dur="1000">
                                          <p:stCondLst>
                                            <p:cond delay="0"/>
                                          </p:stCondLst>
                                        </p:cTn>
                                        <p:tgtEl>
                                          <p:spTgt spid="25"/>
                                        </p:tgtEl>
                                        <p:attrNameLst>
                                          <p:attrName>style.visibility</p:attrName>
                                        </p:attrNameLst>
                                      </p:cBhvr>
                                      <p:to>
                                        <p:strVal val="visible"/>
                                      </p:to>
                                    </p:set>
                                  </p:childTnLst>
                                </p:cTn>
                              </p:par>
                            </p:childTnLst>
                          </p:cTn>
                        </p:par>
                        <p:par>
                          <p:cTn id="42" fill="hold">
                            <p:stCondLst>
                              <p:cond delay="8000"/>
                            </p:stCondLst>
                            <p:childTnLst>
                              <p:par>
                                <p:cTn id="43" presetID="11" presetClass="entr" presetSubtype="0" fill="hold" grpId="0" nodeType="afterEffect">
                                  <p:stCondLst>
                                    <p:cond delay="0"/>
                                  </p:stCondLst>
                                  <p:childTnLst>
                                    <p:set>
                                      <p:cBhvr>
                                        <p:cTn id="44" dur="1000">
                                          <p:stCondLst>
                                            <p:cond delay="0"/>
                                          </p:stCondLst>
                                        </p:cTn>
                                        <p:tgtEl>
                                          <p:spTgt spid="26"/>
                                        </p:tgtEl>
                                        <p:attrNameLst>
                                          <p:attrName>style.visibility</p:attrName>
                                        </p:attrNameLst>
                                      </p:cBhvr>
                                      <p:to>
                                        <p:strVal val="visible"/>
                                      </p:to>
                                    </p:set>
                                  </p:childTnLst>
                                </p:cTn>
                              </p:par>
                            </p:childTnLst>
                          </p:cTn>
                        </p:par>
                        <p:par>
                          <p:cTn id="45" fill="hold">
                            <p:stCondLst>
                              <p:cond delay="9000"/>
                            </p:stCondLst>
                            <p:childTnLst>
                              <p:par>
                                <p:cTn id="46" presetID="11" presetClass="entr" presetSubtype="0" fill="hold" grpId="0" nodeType="afterEffect">
                                  <p:stCondLst>
                                    <p:cond delay="0"/>
                                  </p:stCondLst>
                                  <p:childTnLst>
                                    <p:set>
                                      <p:cBhvr>
                                        <p:cTn id="47" dur="1000">
                                          <p:stCondLst>
                                            <p:cond delay="0"/>
                                          </p:stCondLst>
                                        </p:cTn>
                                        <p:tgtEl>
                                          <p:spTgt spid="27"/>
                                        </p:tgtEl>
                                        <p:attrNameLst>
                                          <p:attrName>style.visibility</p:attrName>
                                        </p:attrNameLst>
                                      </p:cBhvr>
                                      <p:to>
                                        <p:strVal val="visible"/>
                                      </p:to>
                                    </p:set>
                                  </p:childTnLst>
                                </p:cTn>
                              </p:par>
                            </p:childTnLst>
                          </p:cTn>
                        </p:par>
                        <p:par>
                          <p:cTn id="48" fill="hold">
                            <p:stCondLst>
                              <p:cond delay="10000"/>
                            </p:stCondLst>
                            <p:childTnLst>
                              <p:par>
                                <p:cTn id="49" presetID="11" presetClass="entr" presetSubtype="0" fill="hold" grpId="0" nodeType="afterEffect">
                                  <p:stCondLst>
                                    <p:cond delay="0"/>
                                  </p:stCondLst>
                                  <p:childTnLst>
                                    <p:set>
                                      <p:cBhvr>
                                        <p:cTn id="50"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30" presetClass="emph" presetSubtype="0" fill="hold" grpId="0" nodeType="clickEffect">
                                  <p:stCondLst>
                                    <p:cond delay="0"/>
                                  </p:stCondLst>
                                  <p:childTnLst>
                                    <p:animClr clrSpc="hsl" dir="cw">
                                      <p:cBhvr override="childStyle">
                                        <p:cTn id="55" dur="500" fill="hold"/>
                                        <p:tgtEl>
                                          <p:spTgt spid="30"/>
                                        </p:tgtEl>
                                        <p:attrNameLst>
                                          <p:attrName>style.color</p:attrName>
                                        </p:attrNameLst>
                                      </p:cBhvr>
                                      <p:by>
                                        <p:hsl h="0" s="12549" l="25098"/>
                                      </p:by>
                                    </p:animClr>
                                    <p:animClr clrSpc="hsl" dir="cw">
                                      <p:cBhvr>
                                        <p:cTn id="56" dur="500" fill="hold"/>
                                        <p:tgtEl>
                                          <p:spTgt spid="30"/>
                                        </p:tgtEl>
                                        <p:attrNameLst>
                                          <p:attrName>fillcolor</p:attrName>
                                        </p:attrNameLst>
                                      </p:cBhvr>
                                      <p:by>
                                        <p:hsl h="0" s="12549" l="25098"/>
                                      </p:by>
                                    </p:animClr>
                                    <p:animClr clrSpc="hsl" dir="cw">
                                      <p:cBhvr>
                                        <p:cTn id="57" dur="500" fill="hold"/>
                                        <p:tgtEl>
                                          <p:spTgt spid="30"/>
                                        </p:tgtEl>
                                        <p:attrNameLst>
                                          <p:attrName>stroke.color</p:attrName>
                                        </p:attrNameLst>
                                      </p:cBhvr>
                                      <p:by>
                                        <p:hsl h="0" s="12549" l="25098"/>
                                      </p:by>
                                    </p:animClr>
                                    <p:set>
                                      <p:cBhvr>
                                        <p:cTn id="58"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5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0"/>
                  </p:tgtEl>
                </p:cond>
              </p:nextCondLst>
            </p:seq>
            <p:seq concurrent="1" nextAc="seek">
              <p:cTn id="59" restart="whenNotActive" fill="hold" evtFilter="cancelBubble" nodeType="interactiveSeq">
                <p:stCondLst>
                  <p:cond evt="onClick" delay="0">
                    <p:tgtEl>
                      <p:spTgt spid="32"/>
                    </p:tgtEl>
                  </p:cond>
                </p:stCondLst>
                <p:endSync evt="end" delay="0">
                  <p:rtn val="all"/>
                </p:endSync>
                <p:childTnLst>
                  <p:par>
                    <p:cTn id="60" fill="hold">
                      <p:stCondLst>
                        <p:cond delay="0"/>
                      </p:stCondLst>
                      <p:childTnLst>
                        <p:par>
                          <p:cTn id="61" fill="hold">
                            <p:stCondLst>
                              <p:cond delay="0"/>
                            </p:stCondLst>
                            <p:childTnLst>
                              <p:par>
                                <p:cTn id="62" presetID="26" presetClass="emph" presetSubtype="0" fill="hold" grpId="0" nodeType="clickEffect">
                                  <p:stCondLst>
                                    <p:cond delay="0"/>
                                  </p:stCondLst>
                                  <p:childTnLst>
                                    <p:animEffect transition="out" filter="fade">
                                      <p:cBhvr>
                                        <p:cTn id="63" dur="500" tmFilter="0, 0; .2, .5; .8, .5; 1, 0"/>
                                        <p:tgtEl>
                                          <p:spTgt spid="32"/>
                                        </p:tgtEl>
                                      </p:cBhvr>
                                    </p:animEffect>
                                    <p:animScale>
                                      <p:cBhvr>
                                        <p:cTn id="64" dur="250" autoRev="1" fill="hold"/>
                                        <p:tgtEl>
                                          <p:spTgt spid="32"/>
                                        </p:tgtEl>
                                      </p:cBhvr>
                                      <p:by x="105000" y="105000"/>
                                    </p:animScale>
                                  </p:childTnLst>
                                  <p:subTnLst>
                                    <p:audio>
                                      <p:cMediaNode>
                                        <p:cTn display="0" masterRel="sameClick">
                                          <p:stCondLst>
                                            <p:cond evt="begin" delay="0">
                                              <p:tn val="6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2"/>
                  </p:tgtEl>
                </p:cond>
              </p:nextCondLst>
            </p:seq>
            <p:seq concurrent="1" nextAc="seek">
              <p:cTn id="65" restart="whenNotActive" fill="hold" evtFilter="cancelBubble" nodeType="interactiveSeq">
                <p:stCondLst>
                  <p:cond evt="onClick" delay="0">
                    <p:tgtEl>
                      <p:spTgt spid="33"/>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0" nodeType="clickEffect">
                                  <p:stCondLst>
                                    <p:cond delay="0"/>
                                  </p:stCondLst>
                                  <p:childTnLst>
                                    <p:animEffect transition="out" filter="fade">
                                      <p:cBhvr>
                                        <p:cTn id="69" dur="500" tmFilter="0, 0; .2, .5; .8, .5; 1, 0"/>
                                        <p:tgtEl>
                                          <p:spTgt spid="33"/>
                                        </p:tgtEl>
                                      </p:cBhvr>
                                    </p:animEffect>
                                    <p:animScale>
                                      <p:cBhvr>
                                        <p:cTn id="70" dur="250" autoRev="1" fill="hold"/>
                                        <p:tgtEl>
                                          <p:spTgt spid="33"/>
                                        </p:tgtEl>
                                      </p:cBhvr>
                                      <p:by x="105000" y="105000"/>
                                    </p:animScale>
                                  </p:childTnLst>
                                  <p:subTnLst>
                                    <p:audio>
                                      <p:cMediaNode>
                                        <p:cTn display="0" masterRel="sameClick">
                                          <p:stCondLst>
                                            <p:cond evt="begin" delay="0">
                                              <p:tn val="6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3"/>
                  </p:tgtEl>
                </p:cond>
              </p:nextCondLst>
            </p:seq>
            <p:seq concurrent="1" nextAc="seek">
              <p:cTn id="71" restart="whenNotActive" fill="hold" evtFilter="cancelBubble" nodeType="interactiveSeq">
                <p:stCondLst>
                  <p:cond evt="onClick" delay="0">
                    <p:tgtEl>
                      <p:spTgt spid="34"/>
                    </p:tgtEl>
                  </p:cond>
                </p:stCondLst>
                <p:endSync evt="end" delay="0">
                  <p:rtn val="all"/>
                </p:endSync>
                <p:childTnLst>
                  <p:par>
                    <p:cTn id="72" fill="hold">
                      <p:stCondLst>
                        <p:cond delay="0"/>
                      </p:stCondLst>
                      <p:childTnLst>
                        <p:par>
                          <p:cTn id="73" fill="hold">
                            <p:stCondLst>
                              <p:cond delay="0"/>
                            </p:stCondLst>
                            <p:childTnLst>
                              <p:par>
                                <p:cTn id="74" presetID="26" presetClass="emph" presetSubtype="0" fill="hold" grpId="0" nodeType="clickEffect">
                                  <p:stCondLst>
                                    <p:cond delay="0"/>
                                  </p:stCondLst>
                                  <p:childTnLst>
                                    <p:animEffect transition="out" filter="fade">
                                      <p:cBhvr>
                                        <p:cTn id="75" dur="500" tmFilter="0, 0; .2, .5; .8, .5; 1, 0"/>
                                        <p:tgtEl>
                                          <p:spTgt spid="34"/>
                                        </p:tgtEl>
                                      </p:cBhvr>
                                    </p:animEffect>
                                    <p:animScale>
                                      <p:cBhvr>
                                        <p:cTn id="76" dur="250" autoRev="1" fill="hold"/>
                                        <p:tgtEl>
                                          <p:spTgt spid="34"/>
                                        </p:tgtEl>
                                      </p:cBhvr>
                                      <p:by x="105000" y="105000"/>
                                    </p:animScale>
                                  </p:childTnLst>
                                  <p:subTnLst>
                                    <p:audio>
                                      <p:cMediaNode>
                                        <p:cTn display="0" masterRel="sameClick">
                                          <p:stCondLst>
                                            <p:cond evt="begin" delay="0">
                                              <p:tn val="7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a:off x="1676400" y="573133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rgbClr val="C00000"/>
                </a:solidFill>
                <a:latin typeface="Times New Roman" pitchFamily="18" charset="0"/>
                <a:cs typeface="Times New Roman" pitchFamily="18" charset="0"/>
              </a:rPr>
              <a:t>C. 11,25</a:t>
            </a:r>
            <a:endParaRPr lang="vi-VN" sz="3200" b="1" dirty="0">
              <a:solidFill>
                <a:srgbClr val="C00000"/>
              </a:solidFill>
              <a:latin typeface="Times New Roman" pitchFamily="18" charset="0"/>
              <a:cs typeface="Times New Roman" pitchFamily="18" charset="0"/>
            </a:endParaRPr>
          </a:p>
        </p:txBody>
      </p:sp>
      <p:sp>
        <p:nvSpPr>
          <p:cNvPr id="32" name="B"/>
          <p:cNvSpPr/>
          <p:nvPr/>
        </p:nvSpPr>
        <p:spPr>
          <a:xfrm>
            <a:off x="1676400" y="4550229"/>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rgbClr val="C00000"/>
                </a:solidFill>
                <a:latin typeface="Times New Roman" pitchFamily="18" charset="0"/>
                <a:cs typeface="Times New Roman" pitchFamily="18" charset="0"/>
              </a:rPr>
              <a:t>A. 10,5</a:t>
            </a:r>
            <a:endParaRPr lang="vi-VN" sz="3200" b="1" dirty="0">
              <a:solidFill>
                <a:srgbClr val="C00000"/>
              </a:solidFill>
              <a:latin typeface="Times New Roman" pitchFamily="18" charset="0"/>
              <a:cs typeface="Times New Roman" pitchFamily="18" charset="0"/>
            </a:endParaRPr>
          </a:p>
        </p:txBody>
      </p:sp>
      <p:sp>
        <p:nvSpPr>
          <p:cNvPr id="33" name="C"/>
          <p:cNvSpPr/>
          <p:nvPr/>
        </p:nvSpPr>
        <p:spPr>
          <a:xfrm flipH="1">
            <a:off x="6154739" y="4550229"/>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rgbClr val="C00000"/>
                </a:solidFill>
                <a:latin typeface="Times New Roman" pitchFamily="18" charset="0"/>
                <a:cs typeface="Times New Roman" pitchFamily="18" charset="0"/>
              </a:rPr>
              <a:t>B. 12,75</a:t>
            </a:r>
            <a:endParaRPr lang="vi-VN" sz="3200" b="1" dirty="0">
              <a:solidFill>
                <a:srgbClr val="C00000"/>
              </a:solidFill>
              <a:latin typeface="Times New Roman" pitchFamily="18" charset="0"/>
              <a:cs typeface="Times New Roman" pitchFamily="18" charset="0"/>
            </a:endParaRPr>
          </a:p>
        </p:txBody>
      </p:sp>
      <p:sp>
        <p:nvSpPr>
          <p:cNvPr id="34" name="D"/>
          <p:cNvSpPr/>
          <p:nvPr/>
        </p:nvSpPr>
        <p:spPr>
          <a:xfrm flipH="1">
            <a:off x="6176510" y="57150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rgbClr val="C00000"/>
                </a:solidFill>
                <a:latin typeface="Times New Roman" pitchFamily="18" charset="0"/>
                <a:cs typeface="Times New Roman" pitchFamily="18" charset="0"/>
              </a:rPr>
              <a:t>D. 12</a:t>
            </a:r>
            <a:endParaRPr lang="vi-VN" sz="3200" b="1" dirty="0">
              <a:solidFill>
                <a:srgbClr val="C00000"/>
              </a:solidFill>
              <a:latin typeface="Times New Roman" pitchFamily="18" charset="0"/>
              <a:cs typeface="Times New Roman" pitchFamily="18" charset="0"/>
            </a:endParaRPr>
          </a:p>
        </p:txBody>
      </p:sp>
      <p:pic>
        <p:nvPicPr>
          <p:cNvPr id="35" name="Picture 34">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610401" y="4831819"/>
            <a:ext cx="1123607" cy="1123607"/>
          </a:xfrm>
          <a:prstGeom prst="rect">
            <a:avLst/>
          </a:prstGeom>
        </p:spPr>
      </p:pic>
      <p:grpSp>
        <p:nvGrpSpPr>
          <p:cNvPr id="36" name="Group 35"/>
          <p:cNvGrpSpPr/>
          <p:nvPr/>
        </p:nvGrpSpPr>
        <p:grpSpPr>
          <a:xfrm>
            <a:off x="1676400" y="152400"/>
            <a:ext cx="8763000" cy="2947934"/>
            <a:chOff x="152400" y="152400"/>
            <a:chExt cx="8763000" cy="2947934"/>
          </a:xfrm>
        </p:grpSpPr>
        <p:grpSp>
          <p:nvGrpSpPr>
            <p:cNvPr id="37" name="Group 36"/>
            <p:cNvGrpSpPr/>
            <p:nvPr/>
          </p:nvGrpSpPr>
          <p:grpSpPr>
            <a:xfrm>
              <a:off x="152400" y="152400"/>
              <a:ext cx="8763000" cy="2947934"/>
              <a:chOff x="152400" y="152400"/>
              <a:chExt cx="8763000" cy="2947934"/>
            </a:xfrm>
          </p:grpSpPr>
          <p:grpSp>
            <p:nvGrpSpPr>
              <p:cNvPr id="39" name="Nhóm 11"/>
              <p:cNvGrpSpPr/>
              <p:nvPr/>
            </p:nvGrpSpPr>
            <p:grpSpPr>
              <a:xfrm>
                <a:off x="152400" y="152400"/>
                <a:ext cx="8763000" cy="2947934"/>
                <a:chOff x="-7257" y="100066"/>
                <a:chExt cx="8473022" cy="2947934"/>
              </a:xfrm>
            </p:grpSpPr>
            <p:sp>
              <p:nvSpPr>
                <p:cNvPr id="42" name="Hình chữ nhật 12"/>
                <p:cNvSpPr/>
                <p:nvPr/>
              </p:nvSpPr>
              <p:spPr>
                <a:xfrm>
                  <a:off x="66421" y="533400"/>
                  <a:ext cx="8399344"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Chọn phương án đúng:</a:t>
                  </a:r>
                </a:p>
                <a:p>
                  <a:pPr algn="ctr"/>
                  <a:r>
                    <a:rPr lang="vi-VN" sz="2800" dirty="0">
                      <a:solidFill>
                        <a:srgbClr val="FF0000"/>
                      </a:solidFill>
                      <a:latin typeface="+mj-lt"/>
                    </a:rPr>
                    <a:t>Một chiếc máy bay bay lên với tốc độ</a:t>
                  </a:r>
                  <a:r>
                    <a:rPr lang="en-US" sz="2800" dirty="0">
                      <a:solidFill>
                        <a:srgbClr val="FF0000"/>
                      </a:solidFill>
                      <a:latin typeface="+mj-lt"/>
                    </a:rPr>
                    <a:t>     </a:t>
                  </a:r>
                  <a:r>
                    <a:rPr lang="vi-VN" sz="2800" dirty="0">
                      <a:solidFill>
                        <a:srgbClr val="FF0000"/>
                      </a:solidFill>
                      <a:latin typeface="+mj-lt"/>
                    </a:rPr>
                    <a:t>  </a:t>
                  </a:r>
                  <a:r>
                    <a:rPr lang="en-US" sz="2800" dirty="0">
                      <a:solidFill>
                        <a:srgbClr val="FF0000"/>
                      </a:solidFill>
                      <a:latin typeface="+mj-lt"/>
                    </a:rPr>
                    <a:t>             </a:t>
                  </a:r>
                  <a:r>
                    <a:rPr lang="vi-VN" sz="2800" dirty="0">
                      <a:solidFill>
                        <a:srgbClr val="FF0000"/>
                      </a:solidFill>
                      <a:latin typeface="+mj-lt"/>
                    </a:rPr>
                    <a:t>. Đường bay lên tạo với phương nằm ngang một góc </a:t>
                  </a:r>
                  <a:r>
                    <a:rPr lang="en-US" sz="2800" dirty="0">
                      <a:solidFill>
                        <a:srgbClr val="FF0000"/>
                      </a:solidFill>
                      <a:latin typeface="+mj-lt"/>
                    </a:rPr>
                    <a:t>     </a:t>
                  </a:r>
                  <a:r>
                    <a:rPr lang="vi-VN" sz="2800" dirty="0">
                      <a:solidFill>
                        <a:srgbClr val="FF0000"/>
                      </a:solidFill>
                      <a:latin typeface="+mj-lt"/>
                    </a:rPr>
                    <a:t> . Hỏi sau 3 phút kể từ lúc cất cánh, máy bay cách mặt đất bao nhiêu kilômét theo phương thẳng đứng?</a:t>
                  </a:r>
                  <a:r>
                    <a:rPr lang="en-US" sz="2800" dirty="0">
                      <a:solidFill>
                        <a:srgbClr val="FF0000"/>
                      </a:solidFill>
                      <a:latin typeface="+mj-lt"/>
                    </a:rPr>
                    <a:t>  </a:t>
                  </a:r>
                </a:p>
              </p:txBody>
            </p:sp>
            <p:pic>
              <p:nvPicPr>
                <p:cNvPr id="43" name="Ảnh 13"/>
                <p:cNvPicPr>
                  <a:picLocks noChangeAspect="1"/>
                </p:cNvPicPr>
                <p:nvPr/>
              </p:nvPicPr>
              <p:blipFill>
                <a:blip r:embed="rId10">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aphicFrame>
            <p:nvGraphicFramePr>
              <p:cNvPr id="41" name="Object 40"/>
              <p:cNvGraphicFramePr>
                <a:graphicFrameLocks noChangeAspect="1"/>
              </p:cNvGraphicFramePr>
              <p:nvPr>
                <p:extLst>
                  <p:ext uri="{D42A27DB-BD31-4B8C-83A1-F6EECF244321}">
                    <p14:modId xmlns:p14="http://schemas.microsoft.com/office/powerpoint/2010/main" val="403458160"/>
                  </p:ext>
                </p:extLst>
              </p:nvPr>
            </p:nvGraphicFramePr>
            <p:xfrm>
              <a:off x="6658111" y="1587070"/>
              <a:ext cx="563562" cy="476250"/>
            </p:xfrm>
            <a:graphic>
              <a:graphicData uri="http://schemas.openxmlformats.org/presentationml/2006/ole">
                <mc:AlternateContent xmlns:mc="http://schemas.openxmlformats.org/markup-compatibility/2006">
                  <mc:Choice xmlns:v="urn:schemas-microsoft-com:vml" Requires="v">
                    <p:oleObj spid="_x0000_s8194" name="Equation" r:id="rId11" imgW="241200" imgH="203040" progId="Equation.DSMT4">
                      <p:embed/>
                    </p:oleObj>
                  </mc:Choice>
                  <mc:Fallback>
                    <p:oleObj name="Equation" r:id="rId11" imgW="241200" imgH="203040" progId="Equation.DSMT4">
                      <p:embed/>
                      <p:pic>
                        <p:nvPicPr>
                          <p:cNvPr id="38" name="Object 37"/>
                          <p:cNvPicPr/>
                          <p:nvPr/>
                        </p:nvPicPr>
                        <p:blipFill>
                          <a:blip r:embed="rId12"/>
                          <a:stretch>
                            <a:fillRect/>
                          </a:stretch>
                        </p:blipFill>
                        <p:spPr>
                          <a:xfrm>
                            <a:off x="6658111" y="1587070"/>
                            <a:ext cx="563562" cy="476250"/>
                          </a:xfrm>
                          <a:prstGeom prst="rect">
                            <a:avLst/>
                          </a:prstGeom>
                        </p:spPr>
                      </p:pic>
                    </p:oleObj>
                  </mc:Fallback>
                </mc:AlternateContent>
              </a:graphicData>
            </a:graphic>
          </p:graphicFrame>
        </p:grpSp>
        <p:graphicFrame>
          <p:nvGraphicFramePr>
            <p:cNvPr id="38" name="Object 37"/>
            <p:cNvGraphicFramePr>
              <a:graphicFrameLocks noChangeAspect="1"/>
            </p:cNvGraphicFramePr>
            <p:nvPr>
              <p:extLst>
                <p:ext uri="{D42A27DB-BD31-4B8C-83A1-F6EECF244321}">
                  <p14:modId xmlns:p14="http://schemas.microsoft.com/office/powerpoint/2010/main" val="3991115597"/>
                </p:ext>
              </p:extLst>
            </p:nvPr>
          </p:nvGraphicFramePr>
          <p:xfrm>
            <a:off x="5907083" y="1225410"/>
            <a:ext cx="1479550" cy="463550"/>
          </p:xfrm>
          <a:graphic>
            <a:graphicData uri="http://schemas.openxmlformats.org/presentationml/2006/ole">
              <mc:AlternateContent xmlns:mc="http://schemas.openxmlformats.org/markup-compatibility/2006">
                <mc:Choice xmlns:v="urn:schemas-microsoft-com:vml" Requires="v">
                  <p:oleObj spid="_x0000_s8195" name="Equation" r:id="rId13" imgW="647640" imgH="203040" progId="Equation.DSMT4">
                    <p:embed/>
                  </p:oleObj>
                </mc:Choice>
                <mc:Fallback>
                  <p:oleObj name="Equation" r:id="rId13" imgW="647640" imgH="203040" progId="Equation.DSMT4">
                    <p:embed/>
                    <p:pic>
                      <p:nvPicPr>
                        <p:cNvPr id="3" name="Object 2"/>
                        <p:cNvPicPr/>
                        <p:nvPr/>
                      </p:nvPicPr>
                      <p:blipFill>
                        <a:blip r:embed="rId14"/>
                        <a:stretch>
                          <a:fillRect/>
                        </a:stretch>
                      </p:blipFill>
                      <p:spPr>
                        <a:xfrm>
                          <a:off x="5907083" y="1225410"/>
                          <a:ext cx="1479550" cy="463550"/>
                        </a:xfrm>
                        <a:prstGeom prst="rect">
                          <a:avLst/>
                        </a:prstGeom>
                      </p:spPr>
                    </p:pic>
                  </p:oleObj>
                </mc:Fallback>
              </mc:AlternateContent>
            </a:graphicData>
          </a:graphic>
        </p:graphicFrame>
      </p:grpSp>
      <p:sp>
        <p:nvSpPr>
          <p:cNvPr id="3" name="TextBox 2">
            <a:extLst>
              <a:ext uri="{FF2B5EF4-FFF2-40B4-BE49-F238E27FC236}">
                <a16:creationId xmlns:a16="http://schemas.microsoft.com/office/drawing/2014/main" xmlns="" id="{3C71A75E-F8AF-3B06-7EDB-C2C5F851978D}"/>
              </a:ext>
            </a:extLst>
          </p:cNvPr>
          <p:cNvSpPr txBox="1"/>
          <p:nvPr/>
        </p:nvSpPr>
        <p:spPr>
          <a:xfrm>
            <a:off x="1524000" y="3504411"/>
            <a:ext cx="6096000" cy="923330"/>
          </a:xfrm>
          <a:prstGeom prst="rect">
            <a:avLst/>
          </a:prstGeom>
          <a:noFill/>
        </p:spPr>
        <p:txBody>
          <a:bodyPr wrap="square">
            <a:spAutoFit/>
          </a:bodyPr>
          <a:lstStyle/>
          <a:p>
            <a:endParaRPr lang="en-US"/>
          </a:p>
          <a:p>
            <a:r>
              <a:rPr lang="en-US"/>
              <a:t>Tài liệu được chia sẻ bởi Website VnTeach.Com</a:t>
            </a:r>
          </a:p>
          <a:p>
            <a:r>
              <a:rPr lang="en-US"/>
              <a:t>https://www.vnteach.com</a:t>
            </a:r>
          </a:p>
        </p:txBody>
      </p:sp>
    </p:spTree>
    <p:extLst>
      <p:ext uri="{BB962C8B-B14F-4D97-AF65-F5344CB8AC3E}">
        <p14:creationId xmlns:p14="http://schemas.microsoft.com/office/powerpoint/2010/main" val="421399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9"/>
                    </p:tgtEl>
                  </p:cond>
                </p:stCondLst>
                <p:endSync evt="end" delay="0">
                  <p:rtn val="all"/>
                </p:endSync>
                <p:childTnLst>
                  <p:par>
                    <p:cTn id="17" fill="hold">
                      <p:stCondLst>
                        <p:cond delay="0"/>
                      </p:stCondLst>
                      <p:childTnLst>
                        <p:par>
                          <p:cTn id="18" fill="hold">
                            <p:stCondLst>
                              <p:cond delay="0"/>
                            </p:stCondLst>
                            <p:childTnLst>
                              <p:par>
                                <p:cTn id="19" presetID="11" presetClass="entr" presetSubtype="0" fill="hold" grpId="0" nodeType="afterEffect">
                                  <p:stCondLst>
                                    <p:cond delay="0"/>
                                  </p:stCondLst>
                                  <p:childTnLst>
                                    <p:set>
                                      <p:cBhvr>
                                        <p:cTn id="20" dur="1000">
                                          <p:stCondLst>
                                            <p:cond delay="0"/>
                                          </p:stCondLst>
                                        </p:cTn>
                                        <p:tgtEl>
                                          <p:spTgt spid="18"/>
                                        </p:tgtEl>
                                        <p:attrNameLst>
                                          <p:attrName>style.visibility</p:attrName>
                                        </p:attrNameLst>
                                      </p:cBhvr>
                                      <p:to>
                                        <p:strVal val="visible"/>
                                      </p:to>
                                    </p:set>
                                  </p:childTnLst>
                                </p:cTn>
                              </p:par>
                            </p:childTnLst>
                          </p:cTn>
                        </p:par>
                        <p:par>
                          <p:cTn id="21" fill="hold">
                            <p:stCondLst>
                              <p:cond delay="1000"/>
                            </p:stCondLst>
                            <p:childTnLst>
                              <p:par>
                                <p:cTn id="22" presetID="11" presetClass="entr" presetSubtype="0" fill="hold" grpId="0" nodeType="afterEffect">
                                  <p:stCondLst>
                                    <p:cond delay="0"/>
                                  </p:stCondLst>
                                  <p:childTnLst>
                                    <p:set>
                                      <p:cBhvr>
                                        <p:cTn id="23" dur="1000">
                                          <p:stCondLst>
                                            <p:cond delay="0"/>
                                          </p:stCondLst>
                                        </p:cTn>
                                        <p:tgtEl>
                                          <p:spTgt spid="19"/>
                                        </p:tgtEl>
                                        <p:attrNameLst>
                                          <p:attrName>style.visibility</p:attrName>
                                        </p:attrNameLst>
                                      </p:cBhvr>
                                      <p:to>
                                        <p:strVal val="visible"/>
                                      </p:to>
                                    </p:set>
                                  </p:childTnLst>
                                </p:cTn>
                              </p:par>
                            </p:childTnLst>
                          </p:cTn>
                        </p:par>
                        <p:par>
                          <p:cTn id="24" fill="hold">
                            <p:stCondLst>
                              <p:cond delay="2000"/>
                            </p:stCondLst>
                            <p:childTnLst>
                              <p:par>
                                <p:cTn id="25" presetID="11" presetClass="entr" presetSubtype="0" fill="hold" grpId="0" nodeType="afterEffect">
                                  <p:stCondLst>
                                    <p:cond delay="0"/>
                                  </p:stCondLst>
                                  <p:childTnLst>
                                    <p:set>
                                      <p:cBhvr>
                                        <p:cTn id="26" dur="1000">
                                          <p:stCondLst>
                                            <p:cond delay="0"/>
                                          </p:stCondLst>
                                        </p:cTn>
                                        <p:tgtEl>
                                          <p:spTgt spid="20"/>
                                        </p:tgtEl>
                                        <p:attrNameLst>
                                          <p:attrName>style.visibility</p:attrName>
                                        </p:attrNameLst>
                                      </p:cBhvr>
                                      <p:to>
                                        <p:strVal val="visible"/>
                                      </p:to>
                                    </p:set>
                                  </p:childTnLst>
                                </p:cTn>
                              </p:par>
                            </p:childTnLst>
                          </p:cTn>
                        </p:par>
                        <p:par>
                          <p:cTn id="27" fill="hold">
                            <p:stCondLst>
                              <p:cond delay="3000"/>
                            </p:stCondLst>
                            <p:childTnLst>
                              <p:par>
                                <p:cTn id="28" presetID="11" presetClass="entr" presetSubtype="0" fill="hold" grpId="0" nodeType="afterEffect">
                                  <p:stCondLst>
                                    <p:cond delay="0"/>
                                  </p:stCondLst>
                                  <p:childTnLst>
                                    <p:set>
                                      <p:cBhvr>
                                        <p:cTn id="29" dur="1000">
                                          <p:stCondLst>
                                            <p:cond delay="0"/>
                                          </p:stCondLst>
                                        </p:cTn>
                                        <p:tgtEl>
                                          <p:spTgt spid="21"/>
                                        </p:tgtEl>
                                        <p:attrNameLst>
                                          <p:attrName>style.visibility</p:attrName>
                                        </p:attrNameLst>
                                      </p:cBhvr>
                                      <p:to>
                                        <p:strVal val="visible"/>
                                      </p:to>
                                    </p:set>
                                  </p:childTnLst>
                                </p:cTn>
                              </p:par>
                            </p:childTnLst>
                          </p:cTn>
                        </p:par>
                        <p:par>
                          <p:cTn id="30" fill="hold">
                            <p:stCondLst>
                              <p:cond delay="4000"/>
                            </p:stCondLst>
                            <p:childTnLst>
                              <p:par>
                                <p:cTn id="31" presetID="11" presetClass="entr" presetSubtype="0" fill="hold" grpId="0" nodeType="afterEffect">
                                  <p:stCondLst>
                                    <p:cond delay="0"/>
                                  </p:stCondLst>
                                  <p:childTnLst>
                                    <p:set>
                                      <p:cBhvr>
                                        <p:cTn id="32" dur="1000">
                                          <p:stCondLst>
                                            <p:cond delay="0"/>
                                          </p:stCondLst>
                                        </p:cTn>
                                        <p:tgtEl>
                                          <p:spTgt spid="22"/>
                                        </p:tgtEl>
                                        <p:attrNameLst>
                                          <p:attrName>style.visibility</p:attrName>
                                        </p:attrNameLst>
                                      </p:cBhvr>
                                      <p:to>
                                        <p:strVal val="visible"/>
                                      </p:to>
                                    </p:set>
                                  </p:childTnLst>
                                </p:cTn>
                              </p:par>
                            </p:childTnLst>
                          </p:cTn>
                        </p:par>
                        <p:par>
                          <p:cTn id="33" fill="hold">
                            <p:stCondLst>
                              <p:cond delay="5000"/>
                            </p:stCondLst>
                            <p:childTnLst>
                              <p:par>
                                <p:cTn id="34" presetID="11" presetClass="entr" presetSubtype="0" fill="hold" grpId="0" nodeType="afterEffect">
                                  <p:stCondLst>
                                    <p:cond delay="0"/>
                                  </p:stCondLst>
                                  <p:childTnLst>
                                    <p:set>
                                      <p:cBhvr>
                                        <p:cTn id="35" dur="1000">
                                          <p:stCondLst>
                                            <p:cond delay="0"/>
                                          </p:stCondLst>
                                        </p:cTn>
                                        <p:tgtEl>
                                          <p:spTgt spid="23"/>
                                        </p:tgtEl>
                                        <p:attrNameLst>
                                          <p:attrName>style.visibility</p:attrName>
                                        </p:attrNameLst>
                                      </p:cBhvr>
                                      <p:to>
                                        <p:strVal val="visible"/>
                                      </p:to>
                                    </p:set>
                                  </p:childTnLst>
                                </p:cTn>
                              </p:par>
                            </p:childTnLst>
                          </p:cTn>
                        </p:par>
                        <p:par>
                          <p:cTn id="36" fill="hold">
                            <p:stCondLst>
                              <p:cond delay="6000"/>
                            </p:stCondLst>
                            <p:childTnLst>
                              <p:par>
                                <p:cTn id="37" presetID="11" presetClass="entr" presetSubtype="0" fill="hold" grpId="0" nodeType="afterEffect">
                                  <p:stCondLst>
                                    <p:cond delay="0"/>
                                  </p:stCondLst>
                                  <p:childTnLst>
                                    <p:set>
                                      <p:cBhvr>
                                        <p:cTn id="38" dur="1000">
                                          <p:stCondLst>
                                            <p:cond delay="0"/>
                                          </p:stCondLst>
                                        </p:cTn>
                                        <p:tgtEl>
                                          <p:spTgt spid="24"/>
                                        </p:tgtEl>
                                        <p:attrNameLst>
                                          <p:attrName>style.visibility</p:attrName>
                                        </p:attrNameLst>
                                      </p:cBhvr>
                                      <p:to>
                                        <p:strVal val="visible"/>
                                      </p:to>
                                    </p:set>
                                  </p:childTnLst>
                                </p:cTn>
                              </p:par>
                            </p:childTnLst>
                          </p:cTn>
                        </p:par>
                        <p:par>
                          <p:cTn id="39" fill="hold">
                            <p:stCondLst>
                              <p:cond delay="7000"/>
                            </p:stCondLst>
                            <p:childTnLst>
                              <p:par>
                                <p:cTn id="40" presetID="11" presetClass="entr" presetSubtype="0" fill="hold" grpId="0" nodeType="afterEffect">
                                  <p:stCondLst>
                                    <p:cond delay="0"/>
                                  </p:stCondLst>
                                  <p:childTnLst>
                                    <p:set>
                                      <p:cBhvr>
                                        <p:cTn id="41" dur="1000">
                                          <p:stCondLst>
                                            <p:cond delay="0"/>
                                          </p:stCondLst>
                                        </p:cTn>
                                        <p:tgtEl>
                                          <p:spTgt spid="25"/>
                                        </p:tgtEl>
                                        <p:attrNameLst>
                                          <p:attrName>style.visibility</p:attrName>
                                        </p:attrNameLst>
                                      </p:cBhvr>
                                      <p:to>
                                        <p:strVal val="visible"/>
                                      </p:to>
                                    </p:set>
                                  </p:childTnLst>
                                </p:cTn>
                              </p:par>
                            </p:childTnLst>
                          </p:cTn>
                        </p:par>
                        <p:par>
                          <p:cTn id="42" fill="hold">
                            <p:stCondLst>
                              <p:cond delay="8000"/>
                            </p:stCondLst>
                            <p:childTnLst>
                              <p:par>
                                <p:cTn id="43" presetID="11" presetClass="entr" presetSubtype="0" fill="hold" grpId="0" nodeType="afterEffect">
                                  <p:stCondLst>
                                    <p:cond delay="0"/>
                                  </p:stCondLst>
                                  <p:childTnLst>
                                    <p:set>
                                      <p:cBhvr>
                                        <p:cTn id="44" dur="1000">
                                          <p:stCondLst>
                                            <p:cond delay="0"/>
                                          </p:stCondLst>
                                        </p:cTn>
                                        <p:tgtEl>
                                          <p:spTgt spid="26"/>
                                        </p:tgtEl>
                                        <p:attrNameLst>
                                          <p:attrName>style.visibility</p:attrName>
                                        </p:attrNameLst>
                                      </p:cBhvr>
                                      <p:to>
                                        <p:strVal val="visible"/>
                                      </p:to>
                                    </p:set>
                                  </p:childTnLst>
                                </p:cTn>
                              </p:par>
                            </p:childTnLst>
                          </p:cTn>
                        </p:par>
                        <p:par>
                          <p:cTn id="45" fill="hold">
                            <p:stCondLst>
                              <p:cond delay="9000"/>
                            </p:stCondLst>
                            <p:childTnLst>
                              <p:par>
                                <p:cTn id="46" presetID="11" presetClass="entr" presetSubtype="0" fill="hold" grpId="0" nodeType="afterEffect">
                                  <p:stCondLst>
                                    <p:cond delay="0"/>
                                  </p:stCondLst>
                                  <p:childTnLst>
                                    <p:set>
                                      <p:cBhvr>
                                        <p:cTn id="47" dur="1000">
                                          <p:stCondLst>
                                            <p:cond delay="0"/>
                                          </p:stCondLst>
                                        </p:cTn>
                                        <p:tgtEl>
                                          <p:spTgt spid="27"/>
                                        </p:tgtEl>
                                        <p:attrNameLst>
                                          <p:attrName>style.visibility</p:attrName>
                                        </p:attrNameLst>
                                      </p:cBhvr>
                                      <p:to>
                                        <p:strVal val="visible"/>
                                      </p:to>
                                    </p:set>
                                  </p:childTnLst>
                                </p:cTn>
                              </p:par>
                            </p:childTnLst>
                          </p:cTn>
                        </p:par>
                        <p:par>
                          <p:cTn id="48" fill="hold">
                            <p:stCondLst>
                              <p:cond delay="10000"/>
                            </p:stCondLst>
                            <p:childTnLst>
                              <p:par>
                                <p:cTn id="49" presetID="11" presetClass="entr" presetSubtype="0" fill="hold" grpId="0" nodeType="afterEffect">
                                  <p:stCondLst>
                                    <p:cond delay="0"/>
                                  </p:stCondLst>
                                  <p:childTnLst>
                                    <p:set>
                                      <p:cBhvr>
                                        <p:cTn id="50"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30" presetClass="emph" presetSubtype="0" fill="hold" grpId="0" nodeType="clickEffect">
                                  <p:stCondLst>
                                    <p:cond delay="0"/>
                                  </p:stCondLst>
                                  <p:childTnLst>
                                    <p:animClr clrSpc="hsl" dir="cw">
                                      <p:cBhvr override="childStyle">
                                        <p:cTn id="55" dur="500" fill="hold"/>
                                        <p:tgtEl>
                                          <p:spTgt spid="30"/>
                                        </p:tgtEl>
                                        <p:attrNameLst>
                                          <p:attrName>style.color</p:attrName>
                                        </p:attrNameLst>
                                      </p:cBhvr>
                                      <p:by>
                                        <p:hsl h="0" s="12549" l="25098"/>
                                      </p:by>
                                    </p:animClr>
                                    <p:animClr clrSpc="hsl" dir="cw">
                                      <p:cBhvr>
                                        <p:cTn id="56" dur="500" fill="hold"/>
                                        <p:tgtEl>
                                          <p:spTgt spid="30"/>
                                        </p:tgtEl>
                                        <p:attrNameLst>
                                          <p:attrName>fillcolor</p:attrName>
                                        </p:attrNameLst>
                                      </p:cBhvr>
                                      <p:by>
                                        <p:hsl h="0" s="12549" l="25098"/>
                                      </p:by>
                                    </p:animClr>
                                    <p:animClr clrSpc="hsl" dir="cw">
                                      <p:cBhvr>
                                        <p:cTn id="57" dur="500" fill="hold"/>
                                        <p:tgtEl>
                                          <p:spTgt spid="30"/>
                                        </p:tgtEl>
                                        <p:attrNameLst>
                                          <p:attrName>stroke.color</p:attrName>
                                        </p:attrNameLst>
                                      </p:cBhvr>
                                      <p:by>
                                        <p:hsl h="0" s="12549" l="25098"/>
                                      </p:by>
                                    </p:animClr>
                                    <p:set>
                                      <p:cBhvr>
                                        <p:cTn id="58"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5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0"/>
                  </p:tgtEl>
                </p:cond>
              </p:nextCondLst>
            </p:seq>
            <p:seq concurrent="1" nextAc="seek">
              <p:cTn id="59" restart="whenNotActive" fill="hold" evtFilter="cancelBubble" nodeType="interactiveSeq">
                <p:stCondLst>
                  <p:cond evt="onClick" delay="0">
                    <p:tgtEl>
                      <p:spTgt spid="32"/>
                    </p:tgtEl>
                  </p:cond>
                </p:stCondLst>
                <p:endSync evt="end" delay="0">
                  <p:rtn val="all"/>
                </p:endSync>
                <p:childTnLst>
                  <p:par>
                    <p:cTn id="60" fill="hold">
                      <p:stCondLst>
                        <p:cond delay="0"/>
                      </p:stCondLst>
                      <p:childTnLst>
                        <p:par>
                          <p:cTn id="61" fill="hold">
                            <p:stCondLst>
                              <p:cond delay="0"/>
                            </p:stCondLst>
                            <p:childTnLst>
                              <p:par>
                                <p:cTn id="62" presetID="26" presetClass="emph" presetSubtype="0" fill="hold" grpId="0" nodeType="clickEffect">
                                  <p:stCondLst>
                                    <p:cond delay="0"/>
                                  </p:stCondLst>
                                  <p:childTnLst>
                                    <p:animEffect transition="out" filter="fade">
                                      <p:cBhvr>
                                        <p:cTn id="63" dur="500" tmFilter="0, 0; .2, .5; .8, .5; 1, 0"/>
                                        <p:tgtEl>
                                          <p:spTgt spid="32"/>
                                        </p:tgtEl>
                                      </p:cBhvr>
                                    </p:animEffect>
                                    <p:animScale>
                                      <p:cBhvr>
                                        <p:cTn id="64" dur="250" autoRev="1" fill="hold"/>
                                        <p:tgtEl>
                                          <p:spTgt spid="32"/>
                                        </p:tgtEl>
                                      </p:cBhvr>
                                      <p:by x="105000" y="105000"/>
                                    </p:animScale>
                                  </p:childTnLst>
                                  <p:subTnLst>
                                    <p:audio>
                                      <p:cMediaNode>
                                        <p:cTn display="0" masterRel="sameClick">
                                          <p:stCondLst>
                                            <p:cond evt="begin" delay="0">
                                              <p:tn val="6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2"/>
                  </p:tgtEl>
                </p:cond>
              </p:nextCondLst>
            </p:seq>
            <p:seq concurrent="1" nextAc="seek">
              <p:cTn id="65" restart="whenNotActive" fill="hold" evtFilter="cancelBubble" nodeType="interactiveSeq">
                <p:stCondLst>
                  <p:cond evt="onClick" delay="0">
                    <p:tgtEl>
                      <p:spTgt spid="33"/>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0" nodeType="clickEffect">
                                  <p:stCondLst>
                                    <p:cond delay="0"/>
                                  </p:stCondLst>
                                  <p:childTnLst>
                                    <p:animEffect transition="out" filter="fade">
                                      <p:cBhvr>
                                        <p:cTn id="69" dur="500" tmFilter="0, 0; .2, .5; .8, .5; 1, 0"/>
                                        <p:tgtEl>
                                          <p:spTgt spid="33"/>
                                        </p:tgtEl>
                                      </p:cBhvr>
                                    </p:animEffect>
                                    <p:animScale>
                                      <p:cBhvr>
                                        <p:cTn id="70" dur="250" autoRev="1" fill="hold"/>
                                        <p:tgtEl>
                                          <p:spTgt spid="33"/>
                                        </p:tgtEl>
                                      </p:cBhvr>
                                      <p:by x="105000" y="105000"/>
                                    </p:animScale>
                                  </p:childTnLst>
                                  <p:subTnLst>
                                    <p:audio>
                                      <p:cMediaNode>
                                        <p:cTn display="0" masterRel="sameClick">
                                          <p:stCondLst>
                                            <p:cond evt="begin" delay="0">
                                              <p:tn val="6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3"/>
                  </p:tgtEl>
                </p:cond>
              </p:nextCondLst>
            </p:seq>
            <p:seq concurrent="1" nextAc="seek">
              <p:cTn id="71" restart="whenNotActive" fill="hold" evtFilter="cancelBubble" nodeType="interactiveSeq">
                <p:stCondLst>
                  <p:cond evt="onClick" delay="0">
                    <p:tgtEl>
                      <p:spTgt spid="34"/>
                    </p:tgtEl>
                  </p:cond>
                </p:stCondLst>
                <p:endSync evt="end" delay="0">
                  <p:rtn val="all"/>
                </p:endSync>
                <p:childTnLst>
                  <p:par>
                    <p:cTn id="72" fill="hold">
                      <p:stCondLst>
                        <p:cond delay="0"/>
                      </p:stCondLst>
                      <p:childTnLst>
                        <p:par>
                          <p:cTn id="73" fill="hold">
                            <p:stCondLst>
                              <p:cond delay="0"/>
                            </p:stCondLst>
                            <p:childTnLst>
                              <p:par>
                                <p:cTn id="74" presetID="26" presetClass="emph" presetSubtype="0" fill="hold" grpId="0" nodeType="clickEffect">
                                  <p:stCondLst>
                                    <p:cond delay="0"/>
                                  </p:stCondLst>
                                  <p:childTnLst>
                                    <p:animEffect transition="out" filter="fade">
                                      <p:cBhvr>
                                        <p:cTn id="75" dur="500" tmFilter="0, 0; .2, .5; .8, .5; 1, 0"/>
                                        <p:tgtEl>
                                          <p:spTgt spid="34"/>
                                        </p:tgtEl>
                                      </p:cBhvr>
                                    </p:animEffect>
                                    <p:animScale>
                                      <p:cBhvr>
                                        <p:cTn id="76" dur="250" autoRev="1" fill="hold"/>
                                        <p:tgtEl>
                                          <p:spTgt spid="34"/>
                                        </p:tgtEl>
                                      </p:cBhvr>
                                      <p:by x="105000" y="105000"/>
                                    </p:animScale>
                                  </p:childTnLst>
                                  <p:subTnLst>
                                    <p:audio>
                                      <p:cMediaNode>
                                        <p:cTn display="0" masterRel="sameClick">
                                          <p:stCondLst>
                                            <p:cond evt="begin" delay="0">
                                              <p:tn val="7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EA942CC8-1F45-2ABB-40B0-B12828D78234}"/>
              </a:ext>
            </a:extLst>
          </p:cNvPr>
          <p:cNvGrpSpPr/>
          <p:nvPr/>
        </p:nvGrpSpPr>
        <p:grpSpPr>
          <a:xfrm rot="323731">
            <a:off x="3399663" y="1662952"/>
            <a:ext cx="2870106" cy="2479425"/>
            <a:chOff x="3448906" y="908337"/>
            <a:chExt cx="3294062" cy="3009900"/>
          </a:xfrm>
        </p:grpSpPr>
        <p:pic>
          <p:nvPicPr>
            <p:cNvPr id="6" name="Picture 55" descr="Cover">
              <a:extLst>
                <a:ext uri="{FF2B5EF4-FFF2-40B4-BE49-F238E27FC236}">
                  <a16:creationId xmlns:a16="http://schemas.microsoft.com/office/drawing/2014/main" xmlns="" id="{BC4FC7EF-FD53-7C5D-BD18-39D15B2A4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906" y="908337"/>
              <a:ext cx="3294062" cy="30099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479D47AC-EAD9-CB1F-DA7A-89DF7C11FD7D}"/>
                </a:ext>
              </a:extLst>
            </p:cNvPr>
            <p:cNvSpPr/>
            <p:nvPr/>
          </p:nvSpPr>
          <p:spPr>
            <a:xfrm>
              <a:off x="3833641" y="1258583"/>
              <a:ext cx="644457" cy="289431"/>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11" name="Group 10">
            <a:extLst>
              <a:ext uri="{FF2B5EF4-FFF2-40B4-BE49-F238E27FC236}">
                <a16:creationId xmlns:a16="http://schemas.microsoft.com/office/drawing/2014/main" xmlns="" id="{5259067C-6F2A-4A3C-0917-72F344544B99}"/>
              </a:ext>
            </a:extLst>
          </p:cNvPr>
          <p:cNvGrpSpPr/>
          <p:nvPr/>
        </p:nvGrpSpPr>
        <p:grpSpPr>
          <a:xfrm>
            <a:off x="3651157" y="3341094"/>
            <a:ext cx="2385921" cy="2333609"/>
            <a:chOff x="3642877" y="3010549"/>
            <a:chExt cx="3572729" cy="2840038"/>
          </a:xfrm>
        </p:grpSpPr>
        <p:pic>
          <p:nvPicPr>
            <p:cNvPr id="12" name="Picture 35" descr="Cover">
              <a:extLst>
                <a:ext uri="{FF2B5EF4-FFF2-40B4-BE49-F238E27FC236}">
                  <a16:creationId xmlns:a16="http://schemas.microsoft.com/office/drawing/2014/main" xmlns="" id="{81F1C67F-0F99-1C13-4C43-F070BB3E4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3178">
              <a:off x="4091406" y="3010549"/>
              <a:ext cx="3124200" cy="28400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74E68846-35FC-B823-23DE-005846E3ADB9}"/>
                </a:ext>
              </a:extLst>
            </p:cNvPr>
            <p:cNvSpPr/>
            <p:nvPr/>
          </p:nvSpPr>
          <p:spPr>
            <a:xfrm>
              <a:off x="3642877" y="4226636"/>
              <a:ext cx="286866" cy="28955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17" name="Group 16">
            <a:extLst>
              <a:ext uri="{FF2B5EF4-FFF2-40B4-BE49-F238E27FC236}">
                <a16:creationId xmlns:a16="http://schemas.microsoft.com/office/drawing/2014/main" xmlns="" id="{3C4107A7-61B3-F744-47B8-358590BBF496}"/>
              </a:ext>
            </a:extLst>
          </p:cNvPr>
          <p:cNvGrpSpPr/>
          <p:nvPr/>
        </p:nvGrpSpPr>
        <p:grpSpPr>
          <a:xfrm rot="20352497">
            <a:off x="5933363" y="3624508"/>
            <a:ext cx="2584073" cy="2546652"/>
            <a:chOff x="4949897" y="2798474"/>
            <a:chExt cx="3306762" cy="2809875"/>
          </a:xfrm>
        </p:grpSpPr>
        <p:pic>
          <p:nvPicPr>
            <p:cNvPr id="18" name="Picture 25" descr="Cover">
              <a:extLst>
                <a:ext uri="{FF2B5EF4-FFF2-40B4-BE49-F238E27FC236}">
                  <a16:creationId xmlns:a16="http://schemas.microsoft.com/office/drawing/2014/main" xmlns="" id="{979F324C-2D40-F6A9-8369-7644575BF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9897" y="2798474"/>
              <a:ext cx="3306762" cy="280987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xmlns="" id="{A50971B1-194A-4090-3079-C0F55833BB82}"/>
                </a:ext>
              </a:extLst>
            </p:cNvPr>
            <p:cNvSpPr/>
            <p:nvPr/>
          </p:nvSpPr>
          <p:spPr>
            <a:xfrm>
              <a:off x="7642979" y="4767166"/>
              <a:ext cx="302720" cy="30597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20" name="Group 19">
            <a:extLst>
              <a:ext uri="{FF2B5EF4-FFF2-40B4-BE49-F238E27FC236}">
                <a16:creationId xmlns:a16="http://schemas.microsoft.com/office/drawing/2014/main" xmlns="" id="{3650BB23-F721-5B3F-7438-219671722B74}"/>
              </a:ext>
            </a:extLst>
          </p:cNvPr>
          <p:cNvGrpSpPr/>
          <p:nvPr/>
        </p:nvGrpSpPr>
        <p:grpSpPr>
          <a:xfrm>
            <a:off x="6577091" y="3163304"/>
            <a:ext cx="2308199" cy="1004887"/>
            <a:chOff x="5637501" y="2753217"/>
            <a:chExt cx="2997200" cy="1004887"/>
          </a:xfrm>
        </p:grpSpPr>
        <p:pic>
          <p:nvPicPr>
            <p:cNvPr id="21" name="Picture 15" descr="Cover">
              <a:extLst>
                <a:ext uri="{FF2B5EF4-FFF2-40B4-BE49-F238E27FC236}">
                  <a16:creationId xmlns:a16="http://schemas.microsoft.com/office/drawing/2014/main" xmlns="" id="{15751791-B5B8-A802-4E3E-F54EED47DE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501" y="2753217"/>
              <a:ext cx="2997200" cy="100488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xmlns="" id="{DA1F1BD6-443A-969A-489C-9366FF2D1BBE}"/>
                </a:ext>
              </a:extLst>
            </p:cNvPr>
            <p:cNvSpPr/>
            <p:nvPr/>
          </p:nvSpPr>
          <p:spPr>
            <a:xfrm>
              <a:off x="7945699" y="2949685"/>
              <a:ext cx="302720" cy="30597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23" name="Group 22">
            <a:extLst>
              <a:ext uri="{FF2B5EF4-FFF2-40B4-BE49-F238E27FC236}">
                <a16:creationId xmlns:a16="http://schemas.microsoft.com/office/drawing/2014/main" xmlns="" id="{22A82FB3-45EF-892C-D716-0E5D13EAE4C3}"/>
              </a:ext>
            </a:extLst>
          </p:cNvPr>
          <p:cNvGrpSpPr/>
          <p:nvPr/>
        </p:nvGrpSpPr>
        <p:grpSpPr>
          <a:xfrm rot="804169">
            <a:off x="6551990" y="1304692"/>
            <a:ext cx="1905941" cy="2612381"/>
            <a:chOff x="5604597" y="889866"/>
            <a:chExt cx="2943225" cy="2786063"/>
          </a:xfrm>
        </p:grpSpPr>
        <p:pic>
          <p:nvPicPr>
            <p:cNvPr id="24" name="Picture 5" descr="Cover">
              <a:extLst>
                <a:ext uri="{FF2B5EF4-FFF2-40B4-BE49-F238E27FC236}">
                  <a16:creationId xmlns:a16="http://schemas.microsoft.com/office/drawing/2014/main" xmlns="" id="{DE77B3DA-B4B5-E853-20DB-8A457ADEAD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4597" y="889866"/>
              <a:ext cx="2943225" cy="2786063"/>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xmlns="" id="{60492F43-2496-64D7-7822-40AB54552C15}"/>
                </a:ext>
              </a:extLst>
            </p:cNvPr>
            <p:cNvSpPr/>
            <p:nvPr/>
          </p:nvSpPr>
          <p:spPr>
            <a:xfrm>
              <a:off x="7685314" y="1001486"/>
              <a:ext cx="370115" cy="293914"/>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3.OpenSans-San"/>
                <a:ea typeface="+mn-ea"/>
                <a:cs typeface="+mn-cs"/>
              </a:endParaRPr>
            </a:p>
          </p:txBody>
        </p:sp>
      </p:grpSp>
      <p:pic>
        <p:nvPicPr>
          <p:cNvPr id="26" name="Picture 4" descr="Cover">
            <a:extLst>
              <a:ext uri="{FF2B5EF4-FFF2-40B4-BE49-F238E27FC236}">
                <a16:creationId xmlns:a16="http://schemas.microsoft.com/office/drawing/2014/main" xmlns="" id="{F7E87C9C-1B88-F88B-A831-570B957ADF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1157" y="2492724"/>
            <a:ext cx="3215530" cy="2348337"/>
          </a:xfrm>
          <a:prstGeom prst="rect">
            <a:avLst/>
          </a:prstGeom>
          <a:noFill/>
          <a:extLst>
            <a:ext uri="{909E8E84-426E-40DD-AFC4-6F175D3DCCD1}">
              <a14:hiddenFill xmlns:a14="http://schemas.microsoft.com/office/drawing/2010/main">
                <a:solidFill>
                  <a:srgbClr val="FFFFFF"/>
                </a:solidFill>
              </a14:hiddenFill>
            </a:ext>
          </a:extLst>
        </p:spPr>
      </p:pic>
      <p:sp>
        <p:nvSpPr>
          <p:cNvPr id="27" name="Google Shape;1341;p46">
            <a:extLst>
              <a:ext uri="{FF2B5EF4-FFF2-40B4-BE49-F238E27FC236}">
                <a16:creationId xmlns:a16="http://schemas.microsoft.com/office/drawing/2014/main" xmlns="" id="{A67A2FA7-40AD-971C-BABF-CEEC365B69A3}"/>
              </a:ext>
            </a:extLst>
          </p:cNvPr>
          <p:cNvSpPr txBox="1">
            <a:spLocks noGrp="1"/>
          </p:cNvSpPr>
          <p:nvPr/>
        </p:nvSpPr>
        <p:spPr>
          <a:xfrm>
            <a:off x="4620651" y="3281695"/>
            <a:ext cx="2816541" cy="77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Special Elite"/>
              <a:buNone/>
              <a:defRPr sz="6000" b="0" i="0" u="none" strike="noStrike" cap="none">
                <a:solidFill>
                  <a:schemeClr val="dk1"/>
                </a:solidFill>
                <a:latin typeface="Special Elite"/>
                <a:ea typeface="Special Elite"/>
                <a:cs typeface="Special Elite"/>
                <a:sym typeface="Special Elite"/>
              </a:defRPr>
            </a:lvl1pPr>
            <a:lvl2pPr marR="0" lvl="1"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buClr>
                <a:srgbClr val="3F3F3F"/>
              </a:buClr>
            </a:pPr>
            <a:r>
              <a:rPr lang="en-US" altLang="en-GB" sz="4200" b="1" dirty="0" err="1">
                <a:solidFill>
                  <a:srgbClr val="FF0000"/>
                </a:solidFill>
                <a:latin typeface="Times New Roman" panose="02020603050405020304" pitchFamily="18" charset="0"/>
                <a:ea typeface="思源黑体 Medium" panose="020B0600000000000000" charset="-122"/>
                <a:cs typeface="Times New Roman" panose="02020603050405020304" pitchFamily="18" charset="0"/>
              </a:rPr>
              <a:t>Mục</a:t>
            </a:r>
            <a:r>
              <a:rPr lang="en-US" altLang="en-GB" sz="4200" b="1" dirty="0">
                <a:solidFill>
                  <a:srgbClr val="FF0000"/>
                </a:solidFill>
                <a:latin typeface="Times New Roman" panose="02020603050405020304" pitchFamily="18" charset="0"/>
                <a:ea typeface="思源黑体 Medium" panose="020B0600000000000000" charset="-122"/>
                <a:cs typeface="Times New Roman" panose="02020603050405020304" pitchFamily="18" charset="0"/>
              </a:rPr>
              <a:t> </a:t>
            </a:r>
            <a:r>
              <a:rPr lang="en-US" altLang="en-GB" sz="4200" b="1" dirty="0" err="1">
                <a:solidFill>
                  <a:srgbClr val="FF0000"/>
                </a:solidFill>
                <a:latin typeface="Times New Roman" panose="02020603050405020304" pitchFamily="18" charset="0"/>
                <a:ea typeface="思源黑体 Medium" panose="020B0600000000000000" charset="-122"/>
                <a:cs typeface="Times New Roman" panose="02020603050405020304" pitchFamily="18" charset="0"/>
              </a:rPr>
              <a:t>tiêu</a:t>
            </a:r>
            <a:endParaRPr lang="en-US" altLang="en-GB" sz="4200" b="1" dirty="0">
              <a:solidFill>
                <a:srgbClr val="FF0000"/>
              </a:solidFill>
              <a:latin typeface="Times New Roman" panose="02020603050405020304" pitchFamily="18" charset="0"/>
              <a:ea typeface="思源黑体 Medium" panose="020B0600000000000000" charset="-122"/>
              <a:cs typeface="Times New Roman" panose="02020603050405020304" pitchFamily="18" charset="0"/>
            </a:endParaRPr>
          </a:p>
        </p:txBody>
      </p:sp>
      <p:sp>
        <p:nvSpPr>
          <p:cNvPr id="28" name="Rectangle 27">
            <a:extLst>
              <a:ext uri="{FF2B5EF4-FFF2-40B4-BE49-F238E27FC236}">
                <a16:creationId xmlns:a16="http://schemas.microsoft.com/office/drawing/2014/main" xmlns="" id="{4298A5B4-4402-231F-9DEB-D510FE1F2946}"/>
              </a:ext>
            </a:extLst>
          </p:cNvPr>
          <p:cNvSpPr/>
          <p:nvPr/>
        </p:nvSpPr>
        <p:spPr>
          <a:xfrm>
            <a:off x="8403806" y="1452921"/>
            <a:ext cx="2788711" cy="1384995"/>
          </a:xfrm>
          <a:prstGeom prst="rect">
            <a:avLst/>
          </a:prstGeom>
          <a:ln w="60325">
            <a:solidFill>
              <a:srgbClr val="FF6C0D"/>
            </a:solidFill>
          </a:ln>
        </p:spPr>
        <p:txBody>
          <a:bodyPr wrap="square">
            <a:spAutoFit/>
          </a:bodyPr>
          <a:lstStyle/>
          <a:p>
            <a:pPr algn="ctr"/>
            <a:r>
              <a:rPr lang="en-US" sz="2800" dirty="0">
                <a:solidFill>
                  <a:srgbClr val="000000"/>
                </a:solidFill>
                <a:latin typeface="Times New Roman" panose="02020603050405020304" pitchFamily="18" charset="0"/>
                <a:ea typeface="Times New Roman" panose="02020603050405020304" pitchFamily="18" charset="0"/>
              </a:rPr>
              <a:t>Nắm vững tỉ số lượng giác của hai góc phụ nhau</a:t>
            </a:r>
            <a:endParaRPr lang="en-US" sz="2800" dirty="0">
              <a:solidFill>
                <a:srgbClr val="3F3F3F"/>
              </a:solidFill>
              <a:latin typeface="A3.OpenSans-San"/>
            </a:endParaRPr>
          </a:p>
        </p:txBody>
      </p:sp>
      <p:sp>
        <p:nvSpPr>
          <p:cNvPr id="29" name="Rectangle 28">
            <a:extLst>
              <a:ext uri="{FF2B5EF4-FFF2-40B4-BE49-F238E27FC236}">
                <a16:creationId xmlns:a16="http://schemas.microsoft.com/office/drawing/2014/main" xmlns="" id="{C3D3E78B-75C5-5F22-5A04-A8997EEF3AEB}"/>
              </a:ext>
            </a:extLst>
          </p:cNvPr>
          <p:cNvSpPr/>
          <p:nvPr/>
        </p:nvSpPr>
        <p:spPr>
          <a:xfrm>
            <a:off x="8618995" y="3347423"/>
            <a:ext cx="2522823" cy="954107"/>
          </a:xfrm>
          <a:prstGeom prst="rect">
            <a:avLst/>
          </a:prstGeom>
          <a:ln w="60325">
            <a:solidFill>
              <a:srgbClr val="F29E00"/>
            </a:solidFill>
          </a:ln>
        </p:spPr>
        <p:txBody>
          <a:bodyPr wrap="square">
            <a:spAutoFit/>
          </a:bodyPr>
          <a:lstStyle/>
          <a:p>
            <a:pPr algn="ctr"/>
            <a:r>
              <a:rPr lang="en-US" sz="2800" dirty="0">
                <a:solidFill>
                  <a:srgbClr val="000000"/>
                </a:solidFill>
                <a:latin typeface="Times New Roman" panose="02020603050405020304" pitchFamily="18" charset="0"/>
                <a:ea typeface="Times New Roman" panose="02020603050405020304" pitchFamily="18" charset="0"/>
              </a:rPr>
              <a:t>Vận dụng giải tam giác vuông</a:t>
            </a:r>
            <a:endParaRPr lang="en-US" sz="2800" dirty="0">
              <a:solidFill>
                <a:srgbClr val="3F3F3F"/>
              </a:solidFill>
              <a:latin typeface="A3.OpenSans-San"/>
            </a:endParaRPr>
          </a:p>
        </p:txBody>
      </p:sp>
      <p:sp>
        <p:nvSpPr>
          <p:cNvPr id="30" name="Rectangle 29">
            <a:extLst>
              <a:ext uri="{FF2B5EF4-FFF2-40B4-BE49-F238E27FC236}">
                <a16:creationId xmlns:a16="http://schemas.microsoft.com/office/drawing/2014/main" xmlns="" id="{10994371-B619-7653-9A70-0ADB65C47082}"/>
              </a:ext>
            </a:extLst>
          </p:cNvPr>
          <p:cNvSpPr/>
          <p:nvPr/>
        </p:nvSpPr>
        <p:spPr>
          <a:xfrm>
            <a:off x="8512850" y="5076127"/>
            <a:ext cx="2735115" cy="954107"/>
          </a:xfrm>
          <a:prstGeom prst="rect">
            <a:avLst/>
          </a:prstGeom>
          <a:ln w="76200">
            <a:solidFill>
              <a:srgbClr val="E5C10F"/>
            </a:solidFill>
          </a:ln>
        </p:spPr>
        <p:txBody>
          <a:bodyPr wrap="square">
            <a:spAutoFit/>
          </a:bodyPr>
          <a:lstStyle/>
          <a:p>
            <a:r>
              <a:rPr lang="en-US" sz="2800" dirty="0">
                <a:solidFill>
                  <a:srgbClr val="000000"/>
                </a:solidFill>
                <a:latin typeface="Times New Roman" panose="02020603050405020304" pitchFamily="18" charset="0"/>
                <a:ea typeface="Times New Roman" panose="02020603050405020304" pitchFamily="18" charset="0"/>
              </a:rPr>
              <a:t>Vận dụng vào bài toán thực tế </a:t>
            </a:r>
            <a:endParaRPr lang="en-US" sz="2800" dirty="0">
              <a:solidFill>
                <a:srgbClr val="3F3F3F"/>
              </a:solidFill>
              <a:latin typeface="A3.OpenSans-San"/>
            </a:endParaRPr>
          </a:p>
        </p:txBody>
      </p:sp>
      <p:sp>
        <p:nvSpPr>
          <p:cNvPr id="33" name="Rectangle 32">
            <a:extLst>
              <a:ext uri="{FF2B5EF4-FFF2-40B4-BE49-F238E27FC236}">
                <a16:creationId xmlns:a16="http://schemas.microsoft.com/office/drawing/2014/main" xmlns="" id="{6AFB7F77-FAD3-05CC-65FB-E6812F782CB9}"/>
              </a:ext>
            </a:extLst>
          </p:cNvPr>
          <p:cNvSpPr/>
          <p:nvPr/>
        </p:nvSpPr>
        <p:spPr>
          <a:xfrm>
            <a:off x="1210701" y="4699133"/>
            <a:ext cx="2928162" cy="1815882"/>
          </a:xfrm>
          <a:prstGeom prst="rect">
            <a:avLst/>
          </a:prstGeom>
          <a:ln w="60325">
            <a:solidFill>
              <a:srgbClr val="216273"/>
            </a:solidFill>
          </a:ln>
        </p:spPr>
        <p:txBody>
          <a:bodyPr wrap="square">
            <a:spAutoFit/>
          </a:bodyPr>
          <a:lstStyle/>
          <a:p>
            <a:pPr algn="ctr"/>
            <a:r>
              <a:rPr lang="en-US" sz="2800" dirty="0">
                <a:solidFill>
                  <a:srgbClr val="000000"/>
                </a:solidFill>
                <a:latin typeface="Times New Roman" panose="02020603050405020304" pitchFamily="18" charset="0"/>
                <a:ea typeface="Times New Roman" panose="02020603050405020304" pitchFamily="18" charset="0"/>
              </a:rPr>
              <a:t>Nắm vững các hệ thức giữa cạnh và góc trong tam giác vuông.</a:t>
            </a:r>
            <a:endParaRPr lang="en-US" sz="2800" dirty="0">
              <a:solidFill>
                <a:srgbClr val="3F3F3F"/>
              </a:solidFill>
              <a:latin typeface="A3.OpenSans-San"/>
            </a:endParaRPr>
          </a:p>
        </p:txBody>
      </p:sp>
      <p:sp>
        <p:nvSpPr>
          <p:cNvPr id="34" name="Rectangle 33">
            <a:extLst>
              <a:ext uri="{FF2B5EF4-FFF2-40B4-BE49-F238E27FC236}">
                <a16:creationId xmlns:a16="http://schemas.microsoft.com/office/drawing/2014/main" xmlns="" id="{2C5E0CC4-5EA1-A5C7-5450-5D7FA5B7CFC6}"/>
              </a:ext>
            </a:extLst>
          </p:cNvPr>
          <p:cNvSpPr/>
          <p:nvPr/>
        </p:nvSpPr>
        <p:spPr>
          <a:xfrm>
            <a:off x="1111127" y="1480373"/>
            <a:ext cx="2786436" cy="1815882"/>
          </a:xfrm>
          <a:prstGeom prst="rect">
            <a:avLst/>
          </a:prstGeom>
          <a:ln w="60325">
            <a:solidFill>
              <a:srgbClr val="45AFC9"/>
            </a:solidFill>
          </a:ln>
        </p:spPr>
        <p:txBody>
          <a:bodyPr wrap="square">
            <a:spAutoFit/>
          </a:bodyPr>
          <a:lstStyle/>
          <a:p>
            <a:pPr algn="ctr"/>
            <a:r>
              <a:rPr lang="en-US" sz="2800" dirty="0">
                <a:solidFill>
                  <a:srgbClr val="000000"/>
                </a:solidFill>
                <a:latin typeface="Times New Roman" panose="02020603050405020304" pitchFamily="18" charset="0"/>
                <a:ea typeface="Times New Roman" panose="02020603050405020304" pitchFamily="18" charset="0"/>
              </a:rPr>
              <a:t>Nắm vững các tỉ số lượng giác của góc nhọn trong tam giác vuông</a:t>
            </a:r>
            <a:endParaRPr lang="en-US" sz="2800" dirty="0">
              <a:solidFill>
                <a:srgbClr val="3F3F3F"/>
              </a:solidFill>
              <a:latin typeface="A3.OpenSans-San"/>
            </a:endParaRPr>
          </a:p>
        </p:txBody>
      </p:sp>
      <p:sp>
        <p:nvSpPr>
          <p:cNvPr id="31" name="Rectangle 30">
            <a:extLst>
              <a:ext uri="{FF2B5EF4-FFF2-40B4-BE49-F238E27FC236}">
                <a16:creationId xmlns:a16="http://schemas.microsoft.com/office/drawing/2014/main" xmlns="" id="{C3D3E78B-75C5-5F22-5A04-A8997EEF3AEB}"/>
              </a:ext>
            </a:extLst>
          </p:cNvPr>
          <p:cNvSpPr/>
          <p:nvPr/>
        </p:nvSpPr>
        <p:spPr>
          <a:xfrm>
            <a:off x="4388221" y="286501"/>
            <a:ext cx="3605852" cy="954107"/>
          </a:xfrm>
          <a:prstGeom prst="rect">
            <a:avLst/>
          </a:prstGeom>
          <a:ln w="60325">
            <a:solidFill>
              <a:schemeClr val="accent6">
                <a:lumMod val="50000"/>
              </a:schemeClr>
            </a:solidFill>
          </a:ln>
        </p:spPr>
        <p:txBody>
          <a:bodyPr wrap="square">
            <a:spAutoFit/>
          </a:bodyPr>
          <a:lstStyle/>
          <a:p>
            <a:pPr algn="ctr"/>
            <a:r>
              <a:rPr lang="en-US" sz="2800" b="1" dirty="0">
                <a:solidFill>
                  <a:srgbClr val="FF0000"/>
                </a:solidFill>
                <a:latin typeface="Times New Roman" panose="02020603050405020304" pitchFamily="18" charset="0"/>
                <a:ea typeface="Times New Roman" panose="02020603050405020304" pitchFamily="18" charset="0"/>
              </a:rPr>
              <a:t>KIẾN THỨC CHƯƠNG 4</a:t>
            </a:r>
            <a:endParaRPr lang="en-US" sz="2800" b="1" dirty="0">
              <a:solidFill>
                <a:srgbClr val="FF0000"/>
              </a:solidFill>
              <a:latin typeface="A3.OpenSans-San"/>
            </a:endParaRPr>
          </a:p>
        </p:txBody>
      </p:sp>
    </p:spTree>
    <p:extLst>
      <p:ext uri="{BB962C8B-B14F-4D97-AF65-F5344CB8AC3E}">
        <p14:creationId xmlns:p14="http://schemas.microsoft.com/office/powerpoint/2010/main" val="278155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5" name="Group 8"/>
          <p:cNvGrpSpPr>
            <a:grpSpLocks/>
          </p:cNvGrpSpPr>
          <p:nvPr/>
        </p:nvGrpSpPr>
        <p:grpSpPr bwMode="auto">
          <a:xfrm>
            <a:off x="2082685" y="1766931"/>
            <a:ext cx="4101566" cy="830454"/>
            <a:chOff x="864" y="2832"/>
            <a:chExt cx="1938" cy="523"/>
          </a:xfrm>
        </p:grpSpPr>
        <p:sp>
          <p:nvSpPr>
            <p:cNvPr id="36" name="Text Box 9"/>
            <p:cNvSpPr txBox="1">
              <a:spLocks noChangeArrowheads="1"/>
            </p:cNvSpPr>
            <p:nvPr/>
          </p:nvSpPr>
          <p:spPr bwMode="auto">
            <a:xfrm>
              <a:off x="864" y="2928"/>
              <a:ext cx="8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2"/>
                  </a:solidFill>
                  <a:latin typeface="VNI-Times" pitchFamily="2" charset="0"/>
                </a:defRPr>
              </a:lvl1pPr>
              <a:lvl2pPr marL="742950" indent="-285750">
                <a:defRPr sz="2400">
                  <a:solidFill>
                    <a:schemeClr val="tx2"/>
                  </a:solidFill>
                  <a:latin typeface="VNI-Times" pitchFamily="2" charset="0"/>
                </a:defRPr>
              </a:lvl2pPr>
              <a:lvl3pPr marL="1143000" indent="-228600">
                <a:defRPr sz="2400">
                  <a:solidFill>
                    <a:schemeClr val="tx2"/>
                  </a:solidFill>
                  <a:latin typeface="VNI-Times" pitchFamily="2" charset="0"/>
                </a:defRPr>
              </a:lvl3pPr>
              <a:lvl4pPr marL="1600200" indent="-228600">
                <a:defRPr sz="2400">
                  <a:solidFill>
                    <a:schemeClr val="tx2"/>
                  </a:solidFill>
                  <a:latin typeface="VNI-Times" pitchFamily="2" charset="0"/>
                </a:defRPr>
              </a:lvl4pPr>
              <a:lvl5pPr marL="2057400" indent="-228600">
                <a:defRPr sz="2400">
                  <a:solidFill>
                    <a:schemeClr val="tx2"/>
                  </a:solidFill>
                  <a:latin typeface="VNI-Times" pitchFamily="2" charset="0"/>
                </a:defRPr>
              </a:lvl5pPr>
              <a:lvl6pPr marL="2514600" indent="-228600" eaLnBrk="0" fontAlgn="base" hangingPunct="0">
                <a:spcBef>
                  <a:spcPct val="0"/>
                </a:spcBef>
                <a:spcAft>
                  <a:spcPct val="0"/>
                </a:spcAft>
                <a:defRPr sz="2400">
                  <a:solidFill>
                    <a:schemeClr val="tx2"/>
                  </a:solidFill>
                  <a:latin typeface="VNI-Times" pitchFamily="2" charset="0"/>
                </a:defRPr>
              </a:lvl6pPr>
              <a:lvl7pPr marL="2971800" indent="-228600" eaLnBrk="0" fontAlgn="base" hangingPunct="0">
                <a:spcBef>
                  <a:spcPct val="0"/>
                </a:spcBef>
                <a:spcAft>
                  <a:spcPct val="0"/>
                </a:spcAft>
                <a:defRPr sz="2400">
                  <a:solidFill>
                    <a:schemeClr val="tx2"/>
                  </a:solidFill>
                  <a:latin typeface="VNI-Times" pitchFamily="2" charset="0"/>
                </a:defRPr>
              </a:lvl7pPr>
              <a:lvl8pPr marL="3429000" indent="-228600" eaLnBrk="0" fontAlgn="base" hangingPunct="0">
                <a:spcBef>
                  <a:spcPct val="0"/>
                </a:spcBef>
                <a:spcAft>
                  <a:spcPct val="0"/>
                </a:spcAft>
                <a:defRPr sz="2400">
                  <a:solidFill>
                    <a:schemeClr val="tx2"/>
                  </a:solidFill>
                  <a:latin typeface="VNI-Times" pitchFamily="2" charset="0"/>
                </a:defRPr>
              </a:lvl8pPr>
              <a:lvl9pPr marL="3886200" indent="-228600" eaLnBrk="0" fontAlgn="base" hangingPunct="0">
                <a:spcBef>
                  <a:spcPct val="0"/>
                </a:spcBef>
                <a:spcAft>
                  <a:spcPct val="0"/>
                </a:spcAft>
                <a:defRPr sz="2400">
                  <a:solidFill>
                    <a:schemeClr val="tx2"/>
                  </a:solidFill>
                  <a:latin typeface="VNI-Times" pitchFamily="2" charset="0"/>
                </a:defRPr>
              </a:lvl9pPr>
            </a:lstStyle>
            <a:p>
              <a:pPr>
                <a:spcBef>
                  <a:spcPct val="50000"/>
                </a:spcBef>
              </a:pPr>
              <a:r>
                <a:rPr lang="en-US" altLang="en-US">
                  <a:sym typeface="Symbol" pitchFamily="18" charset="2"/>
                </a:rPr>
                <a:t> </a:t>
              </a:r>
              <a:r>
                <a:rPr lang="en-US" altLang="en-US" b="1" i="1">
                  <a:solidFill>
                    <a:schemeClr val="accent2"/>
                  </a:solidFill>
                </a:rPr>
                <a:t>s</a:t>
              </a:r>
              <a:r>
                <a:rPr lang="en-US" altLang="en-US" b="1" i="1"/>
                <a:t>in</a:t>
              </a:r>
              <a:r>
                <a:rPr lang="en-US" altLang="en-US" b="1" i="1">
                  <a:sym typeface="Symbol" pitchFamily="18" charset="2"/>
                </a:rPr>
                <a:t>  =</a:t>
              </a:r>
            </a:p>
          </p:txBody>
        </p:sp>
        <p:grpSp>
          <p:nvGrpSpPr>
            <p:cNvPr id="37" name="Group 10"/>
            <p:cNvGrpSpPr>
              <a:grpSpLocks/>
            </p:cNvGrpSpPr>
            <p:nvPr/>
          </p:nvGrpSpPr>
          <p:grpSpPr bwMode="auto">
            <a:xfrm>
              <a:off x="1574" y="2832"/>
              <a:ext cx="1228" cy="523"/>
              <a:chOff x="1748" y="2736"/>
              <a:chExt cx="1228" cy="523"/>
            </a:xfrm>
          </p:grpSpPr>
          <p:sp>
            <p:nvSpPr>
              <p:cNvPr id="39" name="Text Box 11"/>
              <p:cNvSpPr txBox="1">
                <a:spLocks noChangeArrowheads="1"/>
              </p:cNvSpPr>
              <p:nvPr/>
            </p:nvSpPr>
            <p:spPr bwMode="auto">
              <a:xfrm>
                <a:off x="1824" y="2736"/>
                <a:ext cx="115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2"/>
                    </a:solidFill>
                    <a:latin typeface="VNI-Times" pitchFamily="2" charset="0"/>
                  </a:defRPr>
                </a:lvl1pPr>
                <a:lvl2pPr marL="742950" indent="-285750">
                  <a:defRPr sz="2400">
                    <a:solidFill>
                      <a:schemeClr val="tx2"/>
                    </a:solidFill>
                    <a:latin typeface="VNI-Times" pitchFamily="2" charset="0"/>
                  </a:defRPr>
                </a:lvl2pPr>
                <a:lvl3pPr marL="1143000" indent="-228600">
                  <a:defRPr sz="2400">
                    <a:solidFill>
                      <a:schemeClr val="tx2"/>
                    </a:solidFill>
                    <a:latin typeface="VNI-Times" pitchFamily="2" charset="0"/>
                  </a:defRPr>
                </a:lvl3pPr>
                <a:lvl4pPr marL="1600200" indent="-228600">
                  <a:defRPr sz="2400">
                    <a:solidFill>
                      <a:schemeClr val="tx2"/>
                    </a:solidFill>
                    <a:latin typeface="VNI-Times" pitchFamily="2" charset="0"/>
                  </a:defRPr>
                </a:lvl4pPr>
                <a:lvl5pPr marL="2057400" indent="-228600">
                  <a:defRPr sz="2400">
                    <a:solidFill>
                      <a:schemeClr val="tx2"/>
                    </a:solidFill>
                    <a:latin typeface="VNI-Times" pitchFamily="2" charset="0"/>
                  </a:defRPr>
                </a:lvl5pPr>
                <a:lvl6pPr marL="2514600" indent="-228600" eaLnBrk="0" fontAlgn="base" hangingPunct="0">
                  <a:spcBef>
                    <a:spcPct val="0"/>
                  </a:spcBef>
                  <a:spcAft>
                    <a:spcPct val="0"/>
                  </a:spcAft>
                  <a:defRPr sz="2400">
                    <a:solidFill>
                      <a:schemeClr val="tx2"/>
                    </a:solidFill>
                    <a:latin typeface="VNI-Times" pitchFamily="2" charset="0"/>
                  </a:defRPr>
                </a:lvl6pPr>
                <a:lvl7pPr marL="2971800" indent="-228600" eaLnBrk="0" fontAlgn="base" hangingPunct="0">
                  <a:spcBef>
                    <a:spcPct val="0"/>
                  </a:spcBef>
                  <a:spcAft>
                    <a:spcPct val="0"/>
                  </a:spcAft>
                  <a:defRPr sz="2400">
                    <a:solidFill>
                      <a:schemeClr val="tx2"/>
                    </a:solidFill>
                    <a:latin typeface="VNI-Times" pitchFamily="2" charset="0"/>
                  </a:defRPr>
                </a:lvl7pPr>
                <a:lvl8pPr marL="3429000" indent="-228600" eaLnBrk="0" fontAlgn="base" hangingPunct="0">
                  <a:spcBef>
                    <a:spcPct val="0"/>
                  </a:spcBef>
                  <a:spcAft>
                    <a:spcPct val="0"/>
                  </a:spcAft>
                  <a:defRPr sz="2400">
                    <a:solidFill>
                      <a:schemeClr val="tx2"/>
                    </a:solidFill>
                    <a:latin typeface="VNI-Times" pitchFamily="2" charset="0"/>
                  </a:defRPr>
                </a:lvl8pPr>
                <a:lvl9pPr marL="3886200" indent="-228600" eaLnBrk="0" fontAlgn="base" hangingPunct="0">
                  <a:spcBef>
                    <a:spcPct val="0"/>
                  </a:spcBef>
                  <a:spcAft>
                    <a:spcPct val="0"/>
                  </a:spcAft>
                  <a:defRPr sz="2400">
                    <a:solidFill>
                      <a:schemeClr val="tx2"/>
                    </a:solidFill>
                    <a:latin typeface="VNI-Times" pitchFamily="2" charset="0"/>
                  </a:defRPr>
                </a:lvl9pPr>
              </a:lstStyle>
              <a:p>
                <a:pPr>
                  <a:spcBef>
                    <a:spcPct val="50000"/>
                  </a:spcBef>
                </a:pPr>
                <a:r>
                  <a:rPr lang="en-US" altLang="en-US" dirty="0"/>
                  <a:t>  </a:t>
                </a:r>
                <a:r>
                  <a:rPr lang="en-US" altLang="en-US" b="1" i="1" dirty="0"/>
                  <a:t>caïnh </a:t>
                </a:r>
                <a:r>
                  <a:rPr lang="en-US" altLang="en-US" b="1" i="1" dirty="0">
                    <a:solidFill>
                      <a:schemeClr val="accent2"/>
                    </a:solidFill>
                  </a:rPr>
                  <a:t>ñ</a:t>
                </a:r>
                <a:r>
                  <a:rPr lang="en-US" altLang="en-US" b="1" i="1" dirty="0"/>
                  <a:t>oái</a:t>
                </a:r>
                <a:r>
                  <a:rPr lang="en-US" altLang="en-US" dirty="0"/>
                  <a:t/>
                </a:r>
                <a:br>
                  <a:rPr lang="en-US" altLang="en-US" dirty="0"/>
                </a:br>
                <a:r>
                  <a:rPr lang="en-US" altLang="en-US" b="1" i="1" dirty="0"/>
                  <a:t>caïnh </a:t>
                </a:r>
                <a:r>
                  <a:rPr lang="en-US" altLang="en-US" b="1" i="1" dirty="0">
                    <a:solidFill>
                      <a:schemeClr val="accent2"/>
                    </a:solidFill>
                  </a:rPr>
                  <a:t>h</a:t>
                </a:r>
                <a:r>
                  <a:rPr lang="en-US" altLang="en-US" b="1" i="1" dirty="0"/>
                  <a:t>uyeàn</a:t>
                </a:r>
              </a:p>
            </p:txBody>
          </p:sp>
          <p:sp>
            <p:nvSpPr>
              <p:cNvPr id="40" name="Line 12"/>
              <p:cNvSpPr>
                <a:spLocks noChangeShapeType="1"/>
              </p:cNvSpPr>
              <p:nvPr/>
            </p:nvSpPr>
            <p:spPr bwMode="auto">
              <a:xfrm>
                <a:off x="1748" y="3006"/>
                <a:ext cx="100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1" name="Group 13"/>
          <p:cNvGrpSpPr>
            <a:grpSpLocks/>
          </p:cNvGrpSpPr>
          <p:nvPr/>
        </p:nvGrpSpPr>
        <p:grpSpPr bwMode="auto">
          <a:xfrm>
            <a:off x="2108082" y="4663202"/>
            <a:ext cx="4368231" cy="830454"/>
            <a:chOff x="2928" y="3504"/>
            <a:chExt cx="2064" cy="523"/>
          </a:xfrm>
        </p:grpSpPr>
        <p:sp>
          <p:nvSpPr>
            <p:cNvPr id="42" name="Text Box 14"/>
            <p:cNvSpPr txBox="1">
              <a:spLocks noChangeArrowheads="1"/>
            </p:cNvSpPr>
            <p:nvPr/>
          </p:nvSpPr>
          <p:spPr bwMode="auto">
            <a:xfrm>
              <a:off x="2928" y="3600"/>
              <a:ext cx="11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2"/>
                  </a:solidFill>
                  <a:latin typeface="VNI-Times" pitchFamily="2" charset="0"/>
                </a:defRPr>
              </a:lvl1pPr>
              <a:lvl2pPr marL="742950" indent="-285750">
                <a:defRPr sz="2400">
                  <a:solidFill>
                    <a:schemeClr val="tx2"/>
                  </a:solidFill>
                  <a:latin typeface="VNI-Times" pitchFamily="2" charset="0"/>
                </a:defRPr>
              </a:lvl2pPr>
              <a:lvl3pPr marL="1143000" indent="-228600">
                <a:defRPr sz="2400">
                  <a:solidFill>
                    <a:schemeClr val="tx2"/>
                  </a:solidFill>
                  <a:latin typeface="VNI-Times" pitchFamily="2" charset="0"/>
                </a:defRPr>
              </a:lvl3pPr>
              <a:lvl4pPr marL="1600200" indent="-228600">
                <a:defRPr sz="2400">
                  <a:solidFill>
                    <a:schemeClr val="tx2"/>
                  </a:solidFill>
                  <a:latin typeface="VNI-Times" pitchFamily="2" charset="0"/>
                </a:defRPr>
              </a:lvl4pPr>
              <a:lvl5pPr marL="2057400" indent="-228600">
                <a:defRPr sz="2400">
                  <a:solidFill>
                    <a:schemeClr val="tx2"/>
                  </a:solidFill>
                  <a:latin typeface="VNI-Times" pitchFamily="2" charset="0"/>
                </a:defRPr>
              </a:lvl5pPr>
              <a:lvl6pPr marL="2514600" indent="-228600" eaLnBrk="0" fontAlgn="base" hangingPunct="0">
                <a:spcBef>
                  <a:spcPct val="0"/>
                </a:spcBef>
                <a:spcAft>
                  <a:spcPct val="0"/>
                </a:spcAft>
                <a:defRPr sz="2400">
                  <a:solidFill>
                    <a:schemeClr val="tx2"/>
                  </a:solidFill>
                  <a:latin typeface="VNI-Times" pitchFamily="2" charset="0"/>
                </a:defRPr>
              </a:lvl6pPr>
              <a:lvl7pPr marL="2971800" indent="-228600" eaLnBrk="0" fontAlgn="base" hangingPunct="0">
                <a:spcBef>
                  <a:spcPct val="0"/>
                </a:spcBef>
                <a:spcAft>
                  <a:spcPct val="0"/>
                </a:spcAft>
                <a:defRPr sz="2400">
                  <a:solidFill>
                    <a:schemeClr val="tx2"/>
                  </a:solidFill>
                  <a:latin typeface="VNI-Times" pitchFamily="2" charset="0"/>
                </a:defRPr>
              </a:lvl7pPr>
              <a:lvl8pPr marL="3429000" indent="-228600" eaLnBrk="0" fontAlgn="base" hangingPunct="0">
                <a:spcBef>
                  <a:spcPct val="0"/>
                </a:spcBef>
                <a:spcAft>
                  <a:spcPct val="0"/>
                </a:spcAft>
                <a:defRPr sz="2400">
                  <a:solidFill>
                    <a:schemeClr val="tx2"/>
                  </a:solidFill>
                  <a:latin typeface="VNI-Times" pitchFamily="2" charset="0"/>
                </a:defRPr>
              </a:lvl8pPr>
              <a:lvl9pPr marL="3886200" indent="-228600" eaLnBrk="0" fontAlgn="base" hangingPunct="0">
                <a:spcBef>
                  <a:spcPct val="0"/>
                </a:spcBef>
                <a:spcAft>
                  <a:spcPct val="0"/>
                </a:spcAft>
                <a:defRPr sz="2400">
                  <a:solidFill>
                    <a:schemeClr val="tx2"/>
                  </a:solidFill>
                  <a:latin typeface="VNI-Times" pitchFamily="2" charset="0"/>
                </a:defRPr>
              </a:lvl9pPr>
            </a:lstStyle>
            <a:p>
              <a:pPr>
                <a:spcBef>
                  <a:spcPct val="50000"/>
                </a:spcBef>
              </a:pPr>
              <a:r>
                <a:rPr lang="en-US" altLang="en-US">
                  <a:sym typeface="Symbol" pitchFamily="18" charset="2"/>
                </a:rPr>
                <a:t> </a:t>
              </a:r>
              <a:r>
                <a:rPr lang="en-US" altLang="en-US" b="1" i="1">
                  <a:solidFill>
                    <a:schemeClr val="accent2"/>
                  </a:solidFill>
                  <a:sym typeface="Symbol" pitchFamily="18" charset="2"/>
                </a:rPr>
                <a:t>c</a:t>
              </a:r>
              <a:r>
                <a:rPr lang="en-US" altLang="en-US" b="1" i="1">
                  <a:sym typeface="Symbol" pitchFamily="18" charset="2"/>
                </a:rPr>
                <a:t>ot  =</a:t>
              </a:r>
            </a:p>
          </p:txBody>
        </p:sp>
        <p:grpSp>
          <p:nvGrpSpPr>
            <p:cNvPr id="43" name="Group 15"/>
            <p:cNvGrpSpPr>
              <a:grpSpLocks/>
            </p:cNvGrpSpPr>
            <p:nvPr/>
          </p:nvGrpSpPr>
          <p:grpSpPr bwMode="auto">
            <a:xfrm>
              <a:off x="3787" y="3504"/>
              <a:ext cx="1205" cy="523"/>
              <a:chOff x="1771" y="2736"/>
              <a:chExt cx="1205" cy="523"/>
            </a:xfrm>
          </p:grpSpPr>
          <p:sp>
            <p:nvSpPr>
              <p:cNvPr id="44" name="Text Box 16"/>
              <p:cNvSpPr txBox="1">
                <a:spLocks noChangeArrowheads="1"/>
              </p:cNvSpPr>
              <p:nvPr/>
            </p:nvSpPr>
            <p:spPr bwMode="auto">
              <a:xfrm>
                <a:off x="1824" y="2736"/>
                <a:ext cx="115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2"/>
                    </a:solidFill>
                    <a:latin typeface="VNI-Times" pitchFamily="2" charset="0"/>
                  </a:defRPr>
                </a:lvl1pPr>
                <a:lvl2pPr marL="742950" indent="-285750">
                  <a:defRPr sz="2400">
                    <a:solidFill>
                      <a:schemeClr val="tx2"/>
                    </a:solidFill>
                    <a:latin typeface="VNI-Times" pitchFamily="2" charset="0"/>
                  </a:defRPr>
                </a:lvl2pPr>
                <a:lvl3pPr marL="1143000" indent="-228600">
                  <a:defRPr sz="2400">
                    <a:solidFill>
                      <a:schemeClr val="tx2"/>
                    </a:solidFill>
                    <a:latin typeface="VNI-Times" pitchFamily="2" charset="0"/>
                  </a:defRPr>
                </a:lvl3pPr>
                <a:lvl4pPr marL="1600200" indent="-228600">
                  <a:defRPr sz="2400">
                    <a:solidFill>
                      <a:schemeClr val="tx2"/>
                    </a:solidFill>
                    <a:latin typeface="VNI-Times" pitchFamily="2" charset="0"/>
                  </a:defRPr>
                </a:lvl4pPr>
                <a:lvl5pPr marL="2057400" indent="-228600">
                  <a:defRPr sz="2400">
                    <a:solidFill>
                      <a:schemeClr val="tx2"/>
                    </a:solidFill>
                    <a:latin typeface="VNI-Times" pitchFamily="2" charset="0"/>
                  </a:defRPr>
                </a:lvl5pPr>
                <a:lvl6pPr marL="2514600" indent="-228600" eaLnBrk="0" fontAlgn="base" hangingPunct="0">
                  <a:spcBef>
                    <a:spcPct val="0"/>
                  </a:spcBef>
                  <a:spcAft>
                    <a:spcPct val="0"/>
                  </a:spcAft>
                  <a:defRPr sz="2400">
                    <a:solidFill>
                      <a:schemeClr val="tx2"/>
                    </a:solidFill>
                    <a:latin typeface="VNI-Times" pitchFamily="2" charset="0"/>
                  </a:defRPr>
                </a:lvl6pPr>
                <a:lvl7pPr marL="2971800" indent="-228600" eaLnBrk="0" fontAlgn="base" hangingPunct="0">
                  <a:spcBef>
                    <a:spcPct val="0"/>
                  </a:spcBef>
                  <a:spcAft>
                    <a:spcPct val="0"/>
                  </a:spcAft>
                  <a:defRPr sz="2400">
                    <a:solidFill>
                      <a:schemeClr val="tx2"/>
                    </a:solidFill>
                    <a:latin typeface="VNI-Times" pitchFamily="2" charset="0"/>
                  </a:defRPr>
                </a:lvl7pPr>
                <a:lvl8pPr marL="3429000" indent="-228600" eaLnBrk="0" fontAlgn="base" hangingPunct="0">
                  <a:spcBef>
                    <a:spcPct val="0"/>
                  </a:spcBef>
                  <a:spcAft>
                    <a:spcPct val="0"/>
                  </a:spcAft>
                  <a:defRPr sz="2400">
                    <a:solidFill>
                      <a:schemeClr val="tx2"/>
                    </a:solidFill>
                    <a:latin typeface="VNI-Times" pitchFamily="2" charset="0"/>
                  </a:defRPr>
                </a:lvl8pPr>
                <a:lvl9pPr marL="3886200" indent="-228600" eaLnBrk="0" fontAlgn="base" hangingPunct="0">
                  <a:spcBef>
                    <a:spcPct val="0"/>
                  </a:spcBef>
                  <a:spcAft>
                    <a:spcPct val="0"/>
                  </a:spcAft>
                  <a:defRPr sz="2400">
                    <a:solidFill>
                      <a:schemeClr val="tx2"/>
                    </a:solidFill>
                    <a:latin typeface="VNI-Times" pitchFamily="2" charset="0"/>
                  </a:defRPr>
                </a:lvl9pPr>
              </a:lstStyle>
              <a:p>
                <a:pPr>
                  <a:spcBef>
                    <a:spcPct val="50000"/>
                  </a:spcBef>
                </a:pPr>
                <a:r>
                  <a:rPr lang="en-US" altLang="en-US"/>
                  <a:t>  </a:t>
                </a:r>
                <a:r>
                  <a:rPr lang="en-US" altLang="en-US" b="1" i="1"/>
                  <a:t>caïnh </a:t>
                </a:r>
                <a:r>
                  <a:rPr lang="en-US" altLang="en-US" b="1" i="1">
                    <a:solidFill>
                      <a:schemeClr val="accent2"/>
                    </a:solidFill>
                  </a:rPr>
                  <a:t>k</a:t>
                </a:r>
                <a:r>
                  <a:rPr lang="en-US" altLang="en-US" b="1" i="1"/>
                  <a:t>eà</a:t>
                </a:r>
                <a:r>
                  <a:rPr lang="en-US" altLang="en-US"/>
                  <a:t/>
                </a:r>
                <a:br>
                  <a:rPr lang="en-US" altLang="en-US"/>
                </a:br>
                <a:r>
                  <a:rPr lang="en-US" altLang="en-US"/>
                  <a:t>  </a:t>
                </a:r>
                <a:r>
                  <a:rPr lang="en-US" altLang="en-US" b="1" i="1"/>
                  <a:t>caïnh </a:t>
                </a:r>
                <a:r>
                  <a:rPr lang="en-US" altLang="en-US" b="1" i="1">
                    <a:solidFill>
                      <a:schemeClr val="accent2"/>
                    </a:solidFill>
                  </a:rPr>
                  <a:t>ñ</a:t>
                </a:r>
                <a:r>
                  <a:rPr lang="en-US" altLang="en-US" b="1" i="1"/>
                  <a:t>oái</a:t>
                </a:r>
              </a:p>
            </p:txBody>
          </p:sp>
          <p:sp>
            <p:nvSpPr>
              <p:cNvPr id="45" name="Line 17"/>
              <p:cNvSpPr>
                <a:spLocks noChangeShapeType="1"/>
              </p:cNvSpPr>
              <p:nvPr/>
            </p:nvSpPr>
            <p:spPr bwMode="auto">
              <a:xfrm>
                <a:off x="1771" y="3006"/>
                <a:ext cx="100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6" name="Group 18"/>
          <p:cNvGrpSpPr>
            <a:grpSpLocks/>
          </p:cNvGrpSpPr>
          <p:nvPr/>
        </p:nvGrpSpPr>
        <p:grpSpPr bwMode="auto">
          <a:xfrm>
            <a:off x="2108082" y="3697779"/>
            <a:ext cx="4101566" cy="830454"/>
            <a:chOff x="864" y="2832"/>
            <a:chExt cx="1938" cy="523"/>
          </a:xfrm>
        </p:grpSpPr>
        <p:sp>
          <p:nvSpPr>
            <p:cNvPr id="47" name="Text Box 19"/>
            <p:cNvSpPr txBox="1">
              <a:spLocks noChangeArrowheads="1"/>
            </p:cNvSpPr>
            <p:nvPr/>
          </p:nvSpPr>
          <p:spPr bwMode="auto">
            <a:xfrm>
              <a:off x="864" y="2928"/>
              <a:ext cx="8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2"/>
                  </a:solidFill>
                  <a:latin typeface="VNI-Times" pitchFamily="2" charset="0"/>
                </a:defRPr>
              </a:lvl1pPr>
              <a:lvl2pPr marL="742950" indent="-285750">
                <a:defRPr sz="2400">
                  <a:solidFill>
                    <a:schemeClr val="tx2"/>
                  </a:solidFill>
                  <a:latin typeface="VNI-Times" pitchFamily="2" charset="0"/>
                </a:defRPr>
              </a:lvl2pPr>
              <a:lvl3pPr marL="1143000" indent="-228600">
                <a:defRPr sz="2400">
                  <a:solidFill>
                    <a:schemeClr val="tx2"/>
                  </a:solidFill>
                  <a:latin typeface="VNI-Times" pitchFamily="2" charset="0"/>
                </a:defRPr>
              </a:lvl3pPr>
              <a:lvl4pPr marL="1600200" indent="-228600">
                <a:defRPr sz="2400">
                  <a:solidFill>
                    <a:schemeClr val="tx2"/>
                  </a:solidFill>
                  <a:latin typeface="VNI-Times" pitchFamily="2" charset="0"/>
                </a:defRPr>
              </a:lvl4pPr>
              <a:lvl5pPr marL="2057400" indent="-228600">
                <a:defRPr sz="2400">
                  <a:solidFill>
                    <a:schemeClr val="tx2"/>
                  </a:solidFill>
                  <a:latin typeface="VNI-Times" pitchFamily="2" charset="0"/>
                </a:defRPr>
              </a:lvl5pPr>
              <a:lvl6pPr marL="2514600" indent="-228600" eaLnBrk="0" fontAlgn="base" hangingPunct="0">
                <a:spcBef>
                  <a:spcPct val="0"/>
                </a:spcBef>
                <a:spcAft>
                  <a:spcPct val="0"/>
                </a:spcAft>
                <a:defRPr sz="2400">
                  <a:solidFill>
                    <a:schemeClr val="tx2"/>
                  </a:solidFill>
                  <a:latin typeface="VNI-Times" pitchFamily="2" charset="0"/>
                </a:defRPr>
              </a:lvl6pPr>
              <a:lvl7pPr marL="2971800" indent="-228600" eaLnBrk="0" fontAlgn="base" hangingPunct="0">
                <a:spcBef>
                  <a:spcPct val="0"/>
                </a:spcBef>
                <a:spcAft>
                  <a:spcPct val="0"/>
                </a:spcAft>
                <a:defRPr sz="2400">
                  <a:solidFill>
                    <a:schemeClr val="tx2"/>
                  </a:solidFill>
                  <a:latin typeface="VNI-Times" pitchFamily="2" charset="0"/>
                </a:defRPr>
              </a:lvl7pPr>
              <a:lvl8pPr marL="3429000" indent="-228600" eaLnBrk="0" fontAlgn="base" hangingPunct="0">
                <a:spcBef>
                  <a:spcPct val="0"/>
                </a:spcBef>
                <a:spcAft>
                  <a:spcPct val="0"/>
                </a:spcAft>
                <a:defRPr sz="2400">
                  <a:solidFill>
                    <a:schemeClr val="tx2"/>
                  </a:solidFill>
                  <a:latin typeface="VNI-Times" pitchFamily="2" charset="0"/>
                </a:defRPr>
              </a:lvl8pPr>
              <a:lvl9pPr marL="3886200" indent="-228600" eaLnBrk="0" fontAlgn="base" hangingPunct="0">
                <a:spcBef>
                  <a:spcPct val="0"/>
                </a:spcBef>
                <a:spcAft>
                  <a:spcPct val="0"/>
                </a:spcAft>
                <a:defRPr sz="2400">
                  <a:solidFill>
                    <a:schemeClr val="tx2"/>
                  </a:solidFill>
                  <a:latin typeface="VNI-Times" pitchFamily="2" charset="0"/>
                </a:defRPr>
              </a:lvl9pPr>
            </a:lstStyle>
            <a:p>
              <a:pPr>
                <a:spcBef>
                  <a:spcPct val="50000"/>
                </a:spcBef>
              </a:pPr>
              <a:r>
                <a:rPr lang="en-US" altLang="en-US">
                  <a:sym typeface="Symbol" pitchFamily="18" charset="2"/>
                </a:rPr>
                <a:t> </a:t>
              </a:r>
              <a:r>
                <a:rPr lang="en-US" altLang="en-US" b="1" i="1">
                  <a:solidFill>
                    <a:schemeClr val="accent2"/>
                  </a:solidFill>
                </a:rPr>
                <a:t>t</a:t>
              </a:r>
              <a:r>
                <a:rPr lang="en-US" altLang="en-US" b="1" i="1"/>
                <a:t>an</a:t>
              </a:r>
              <a:r>
                <a:rPr lang="en-US" altLang="en-US" b="1" i="1">
                  <a:sym typeface="Symbol" pitchFamily="18" charset="2"/>
                </a:rPr>
                <a:t>  =</a:t>
              </a:r>
            </a:p>
          </p:txBody>
        </p:sp>
        <p:grpSp>
          <p:nvGrpSpPr>
            <p:cNvPr id="48" name="Group 20"/>
            <p:cNvGrpSpPr>
              <a:grpSpLocks/>
            </p:cNvGrpSpPr>
            <p:nvPr/>
          </p:nvGrpSpPr>
          <p:grpSpPr bwMode="auto">
            <a:xfrm>
              <a:off x="1604" y="2832"/>
              <a:ext cx="1198" cy="523"/>
              <a:chOff x="1778" y="2736"/>
              <a:chExt cx="1198" cy="523"/>
            </a:xfrm>
          </p:grpSpPr>
          <p:sp>
            <p:nvSpPr>
              <p:cNvPr id="49" name="Text Box 21"/>
              <p:cNvSpPr txBox="1">
                <a:spLocks noChangeArrowheads="1"/>
              </p:cNvSpPr>
              <p:nvPr/>
            </p:nvSpPr>
            <p:spPr bwMode="auto">
              <a:xfrm>
                <a:off x="1824" y="2736"/>
                <a:ext cx="115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2"/>
                    </a:solidFill>
                    <a:latin typeface="VNI-Times" pitchFamily="2" charset="0"/>
                  </a:defRPr>
                </a:lvl1pPr>
                <a:lvl2pPr marL="742950" indent="-285750">
                  <a:defRPr sz="2400">
                    <a:solidFill>
                      <a:schemeClr val="tx2"/>
                    </a:solidFill>
                    <a:latin typeface="VNI-Times" pitchFamily="2" charset="0"/>
                  </a:defRPr>
                </a:lvl2pPr>
                <a:lvl3pPr marL="1143000" indent="-228600">
                  <a:defRPr sz="2400">
                    <a:solidFill>
                      <a:schemeClr val="tx2"/>
                    </a:solidFill>
                    <a:latin typeface="VNI-Times" pitchFamily="2" charset="0"/>
                  </a:defRPr>
                </a:lvl3pPr>
                <a:lvl4pPr marL="1600200" indent="-228600">
                  <a:defRPr sz="2400">
                    <a:solidFill>
                      <a:schemeClr val="tx2"/>
                    </a:solidFill>
                    <a:latin typeface="VNI-Times" pitchFamily="2" charset="0"/>
                  </a:defRPr>
                </a:lvl4pPr>
                <a:lvl5pPr marL="2057400" indent="-228600">
                  <a:defRPr sz="2400">
                    <a:solidFill>
                      <a:schemeClr val="tx2"/>
                    </a:solidFill>
                    <a:latin typeface="VNI-Times" pitchFamily="2" charset="0"/>
                  </a:defRPr>
                </a:lvl5pPr>
                <a:lvl6pPr marL="2514600" indent="-228600" eaLnBrk="0" fontAlgn="base" hangingPunct="0">
                  <a:spcBef>
                    <a:spcPct val="0"/>
                  </a:spcBef>
                  <a:spcAft>
                    <a:spcPct val="0"/>
                  </a:spcAft>
                  <a:defRPr sz="2400">
                    <a:solidFill>
                      <a:schemeClr val="tx2"/>
                    </a:solidFill>
                    <a:latin typeface="VNI-Times" pitchFamily="2" charset="0"/>
                  </a:defRPr>
                </a:lvl6pPr>
                <a:lvl7pPr marL="2971800" indent="-228600" eaLnBrk="0" fontAlgn="base" hangingPunct="0">
                  <a:spcBef>
                    <a:spcPct val="0"/>
                  </a:spcBef>
                  <a:spcAft>
                    <a:spcPct val="0"/>
                  </a:spcAft>
                  <a:defRPr sz="2400">
                    <a:solidFill>
                      <a:schemeClr val="tx2"/>
                    </a:solidFill>
                    <a:latin typeface="VNI-Times" pitchFamily="2" charset="0"/>
                  </a:defRPr>
                </a:lvl7pPr>
                <a:lvl8pPr marL="3429000" indent="-228600" eaLnBrk="0" fontAlgn="base" hangingPunct="0">
                  <a:spcBef>
                    <a:spcPct val="0"/>
                  </a:spcBef>
                  <a:spcAft>
                    <a:spcPct val="0"/>
                  </a:spcAft>
                  <a:defRPr sz="2400">
                    <a:solidFill>
                      <a:schemeClr val="tx2"/>
                    </a:solidFill>
                    <a:latin typeface="VNI-Times" pitchFamily="2" charset="0"/>
                  </a:defRPr>
                </a:lvl8pPr>
                <a:lvl9pPr marL="3886200" indent="-228600" eaLnBrk="0" fontAlgn="base" hangingPunct="0">
                  <a:spcBef>
                    <a:spcPct val="0"/>
                  </a:spcBef>
                  <a:spcAft>
                    <a:spcPct val="0"/>
                  </a:spcAft>
                  <a:defRPr sz="2400">
                    <a:solidFill>
                      <a:schemeClr val="tx2"/>
                    </a:solidFill>
                    <a:latin typeface="VNI-Times" pitchFamily="2" charset="0"/>
                  </a:defRPr>
                </a:lvl9pPr>
              </a:lstStyle>
              <a:p>
                <a:pPr>
                  <a:spcBef>
                    <a:spcPct val="50000"/>
                  </a:spcBef>
                </a:pPr>
                <a:r>
                  <a:rPr lang="en-US" altLang="en-US"/>
                  <a:t>  </a:t>
                </a:r>
                <a:r>
                  <a:rPr lang="en-US" altLang="en-US" b="1" i="1"/>
                  <a:t>caïnh </a:t>
                </a:r>
                <a:r>
                  <a:rPr lang="en-US" altLang="en-US" b="1" i="1">
                    <a:solidFill>
                      <a:schemeClr val="accent2"/>
                    </a:solidFill>
                  </a:rPr>
                  <a:t>ñ</a:t>
                </a:r>
                <a:r>
                  <a:rPr lang="en-US" altLang="en-US" b="1" i="1"/>
                  <a:t>oái</a:t>
                </a:r>
                <a:r>
                  <a:rPr lang="en-US" altLang="en-US"/>
                  <a:t/>
                </a:r>
                <a:br>
                  <a:rPr lang="en-US" altLang="en-US"/>
                </a:br>
                <a:r>
                  <a:rPr lang="en-US" altLang="en-US"/>
                  <a:t>   </a:t>
                </a:r>
                <a:r>
                  <a:rPr lang="en-US" altLang="en-US" b="1" i="1"/>
                  <a:t>caïnh </a:t>
                </a:r>
                <a:r>
                  <a:rPr lang="en-US" altLang="en-US" b="1" i="1">
                    <a:solidFill>
                      <a:schemeClr val="accent2"/>
                    </a:solidFill>
                  </a:rPr>
                  <a:t>k</a:t>
                </a:r>
                <a:r>
                  <a:rPr lang="en-US" altLang="en-US" b="1" i="1"/>
                  <a:t>eà</a:t>
                </a:r>
              </a:p>
            </p:txBody>
          </p:sp>
          <p:sp>
            <p:nvSpPr>
              <p:cNvPr id="50" name="Line 22"/>
              <p:cNvSpPr>
                <a:spLocks noChangeShapeType="1"/>
              </p:cNvSpPr>
              <p:nvPr/>
            </p:nvSpPr>
            <p:spPr bwMode="auto">
              <a:xfrm>
                <a:off x="1778" y="3006"/>
                <a:ext cx="100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1" name="Group 23"/>
          <p:cNvGrpSpPr>
            <a:grpSpLocks/>
          </p:cNvGrpSpPr>
          <p:nvPr/>
        </p:nvGrpSpPr>
        <p:grpSpPr bwMode="auto">
          <a:xfrm>
            <a:off x="2082685" y="2732355"/>
            <a:ext cx="4101566" cy="830454"/>
            <a:chOff x="864" y="2832"/>
            <a:chExt cx="1938" cy="523"/>
          </a:xfrm>
        </p:grpSpPr>
        <p:sp>
          <p:nvSpPr>
            <p:cNvPr id="52" name="Text Box 24"/>
            <p:cNvSpPr txBox="1">
              <a:spLocks noChangeArrowheads="1"/>
            </p:cNvSpPr>
            <p:nvPr/>
          </p:nvSpPr>
          <p:spPr bwMode="auto">
            <a:xfrm>
              <a:off x="864" y="2928"/>
              <a:ext cx="8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2"/>
                  </a:solidFill>
                  <a:latin typeface="VNI-Times" pitchFamily="2" charset="0"/>
                </a:defRPr>
              </a:lvl1pPr>
              <a:lvl2pPr marL="742950" indent="-285750">
                <a:defRPr sz="2400">
                  <a:solidFill>
                    <a:schemeClr val="tx2"/>
                  </a:solidFill>
                  <a:latin typeface="VNI-Times" pitchFamily="2" charset="0"/>
                </a:defRPr>
              </a:lvl2pPr>
              <a:lvl3pPr marL="1143000" indent="-228600">
                <a:defRPr sz="2400">
                  <a:solidFill>
                    <a:schemeClr val="tx2"/>
                  </a:solidFill>
                  <a:latin typeface="VNI-Times" pitchFamily="2" charset="0"/>
                </a:defRPr>
              </a:lvl3pPr>
              <a:lvl4pPr marL="1600200" indent="-228600">
                <a:defRPr sz="2400">
                  <a:solidFill>
                    <a:schemeClr val="tx2"/>
                  </a:solidFill>
                  <a:latin typeface="VNI-Times" pitchFamily="2" charset="0"/>
                </a:defRPr>
              </a:lvl4pPr>
              <a:lvl5pPr marL="2057400" indent="-228600">
                <a:defRPr sz="2400">
                  <a:solidFill>
                    <a:schemeClr val="tx2"/>
                  </a:solidFill>
                  <a:latin typeface="VNI-Times" pitchFamily="2" charset="0"/>
                </a:defRPr>
              </a:lvl5pPr>
              <a:lvl6pPr marL="2514600" indent="-228600" eaLnBrk="0" fontAlgn="base" hangingPunct="0">
                <a:spcBef>
                  <a:spcPct val="0"/>
                </a:spcBef>
                <a:spcAft>
                  <a:spcPct val="0"/>
                </a:spcAft>
                <a:defRPr sz="2400">
                  <a:solidFill>
                    <a:schemeClr val="tx2"/>
                  </a:solidFill>
                  <a:latin typeface="VNI-Times" pitchFamily="2" charset="0"/>
                </a:defRPr>
              </a:lvl6pPr>
              <a:lvl7pPr marL="2971800" indent="-228600" eaLnBrk="0" fontAlgn="base" hangingPunct="0">
                <a:spcBef>
                  <a:spcPct val="0"/>
                </a:spcBef>
                <a:spcAft>
                  <a:spcPct val="0"/>
                </a:spcAft>
                <a:defRPr sz="2400">
                  <a:solidFill>
                    <a:schemeClr val="tx2"/>
                  </a:solidFill>
                  <a:latin typeface="VNI-Times" pitchFamily="2" charset="0"/>
                </a:defRPr>
              </a:lvl7pPr>
              <a:lvl8pPr marL="3429000" indent="-228600" eaLnBrk="0" fontAlgn="base" hangingPunct="0">
                <a:spcBef>
                  <a:spcPct val="0"/>
                </a:spcBef>
                <a:spcAft>
                  <a:spcPct val="0"/>
                </a:spcAft>
                <a:defRPr sz="2400">
                  <a:solidFill>
                    <a:schemeClr val="tx2"/>
                  </a:solidFill>
                  <a:latin typeface="VNI-Times" pitchFamily="2" charset="0"/>
                </a:defRPr>
              </a:lvl8pPr>
              <a:lvl9pPr marL="3886200" indent="-228600" eaLnBrk="0" fontAlgn="base" hangingPunct="0">
                <a:spcBef>
                  <a:spcPct val="0"/>
                </a:spcBef>
                <a:spcAft>
                  <a:spcPct val="0"/>
                </a:spcAft>
                <a:defRPr sz="2400">
                  <a:solidFill>
                    <a:schemeClr val="tx2"/>
                  </a:solidFill>
                  <a:latin typeface="VNI-Times" pitchFamily="2" charset="0"/>
                </a:defRPr>
              </a:lvl9pPr>
            </a:lstStyle>
            <a:p>
              <a:pPr>
                <a:spcBef>
                  <a:spcPct val="50000"/>
                </a:spcBef>
              </a:pPr>
              <a:r>
                <a:rPr lang="en-US" altLang="en-US">
                  <a:sym typeface="Symbol" pitchFamily="18" charset="2"/>
                </a:rPr>
                <a:t> </a:t>
              </a:r>
              <a:r>
                <a:rPr lang="en-US" altLang="en-US" b="1" i="1">
                  <a:solidFill>
                    <a:schemeClr val="accent2"/>
                  </a:solidFill>
                  <a:sym typeface="Symbol" pitchFamily="18" charset="2"/>
                </a:rPr>
                <a:t>c</a:t>
              </a:r>
              <a:r>
                <a:rPr lang="en-US" altLang="en-US" b="1" i="1">
                  <a:sym typeface="Symbol" pitchFamily="18" charset="2"/>
                </a:rPr>
                <a:t>os  =</a:t>
              </a:r>
            </a:p>
          </p:txBody>
        </p:sp>
        <p:grpSp>
          <p:nvGrpSpPr>
            <p:cNvPr id="53" name="Group 25"/>
            <p:cNvGrpSpPr>
              <a:grpSpLocks/>
            </p:cNvGrpSpPr>
            <p:nvPr/>
          </p:nvGrpSpPr>
          <p:grpSpPr bwMode="auto">
            <a:xfrm>
              <a:off x="1580" y="2832"/>
              <a:ext cx="1222" cy="523"/>
              <a:chOff x="1754" y="2736"/>
              <a:chExt cx="1222" cy="523"/>
            </a:xfrm>
          </p:grpSpPr>
          <p:sp>
            <p:nvSpPr>
              <p:cNvPr id="54" name="Text Box 26"/>
              <p:cNvSpPr txBox="1">
                <a:spLocks noChangeArrowheads="1"/>
              </p:cNvSpPr>
              <p:nvPr/>
            </p:nvSpPr>
            <p:spPr bwMode="auto">
              <a:xfrm>
                <a:off x="1824" y="2736"/>
                <a:ext cx="115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2"/>
                    </a:solidFill>
                    <a:latin typeface="VNI-Times" pitchFamily="2" charset="0"/>
                  </a:defRPr>
                </a:lvl1pPr>
                <a:lvl2pPr marL="742950" indent="-285750">
                  <a:defRPr sz="2400">
                    <a:solidFill>
                      <a:schemeClr val="tx2"/>
                    </a:solidFill>
                    <a:latin typeface="VNI-Times" pitchFamily="2" charset="0"/>
                  </a:defRPr>
                </a:lvl2pPr>
                <a:lvl3pPr marL="1143000" indent="-228600">
                  <a:defRPr sz="2400">
                    <a:solidFill>
                      <a:schemeClr val="tx2"/>
                    </a:solidFill>
                    <a:latin typeface="VNI-Times" pitchFamily="2" charset="0"/>
                  </a:defRPr>
                </a:lvl3pPr>
                <a:lvl4pPr marL="1600200" indent="-228600">
                  <a:defRPr sz="2400">
                    <a:solidFill>
                      <a:schemeClr val="tx2"/>
                    </a:solidFill>
                    <a:latin typeface="VNI-Times" pitchFamily="2" charset="0"/>
                  </a:defRPr>
                </a:lvl4pPr>
                <a:lvl5pPr marL="2057400" indent="-228600">
                  <a:defRPr sz="2400">
                    <a:solidFill>
                      <a:schemeClr val="tx2"/>
                    </a:solidFill>
                    <a:latin typeface="VNI-Times" pitchFamily="2" charset="0"/>
                  </a:defRPr>
                </a:lvl5pPr>
                <a:lvl6pPr marL="2514600" indent="-228600" eaLnBrk="0" fontAlgn="base" hangingPunct="0">
                  <a:spcBef>
                    <a:spcPct val="0"/>
                  </a:spcBef>
                  <a:spcAft>
                    <a:spcPct val="0"/>
                  </a:spcAft>
                  <a:defRPr sz="2400">
                    <a:solidFill>
                      <a:schemeClr val="tx2"/>
                    </a:solidFill>
                    <a:latin typeface="VNI-Times" pitchFamily="2" charset="0"/>
                  </a:defRPr>
                </a:lvl6pPr>
                <a:lvl7pPr marL="2971800" indent="-228600" eaLnBrk="0" fontAlgn="base" hangingPunct="0">
                  <a:spcBef>
                    <a:spcPct val="0"/>
                  </a:spcBef>
                  <a:spcAft>
                    <a:spcPct val="0"/>
                  </a:spcAft>
                  <a:defRPr sz="2400">
                    <a:solidFill>
                      <a:schemeClr val="tx2"/>
                    </a:solidFill>
                    <a:latin typeface="VNI-Times" pitchFamily="2" charset="0"/>
                  </a:defRPr>
                </a:lvl7pPr>
                <a:lvl8pPr marL="3429000" indent="-228600" eaLnBrk="0" fontAlgn="base" hangingPunct="0">
                  <a:spcBef>
                    <a:spcPct val="0"/>
                  </a:spcBef>
                  <a:spcAft>
                    <a:spcPct val="0"/>
                  </a:spcAft>
                  <a:defRPr sz="2400">
                    <a:solidFill>
                      <a:schemeClr val="tx2"/>
                    </a:solidFill>
                    <a:latin typeface="VNI-Times" pitchFamily="2" charset="0"/>
                  </a:defRPr>
                </a:lvl8pPr>
                <a:lvl9pPr marL="3886200" indent="-228600" eaLnBrk="0" fontAlgn="base" hangingPunct="0">
                  <a:spcBef>
                    <a:spcPct val="0"/>
                  </a:spcBef>
                  <a:spcAft>
                    <a:spcPct val="0"/>
                  </a:spcAft>
                  <a:defRPr sz="2400">
                    <a:solidFill>
                      <a:schemeClr val="tx2"/>
                    </a:solidFill>
                    <a:latin typeface="VNI-Times" pitchFamily="2" charset="0"/>
                  </a:defRPr>
                </a:lvl9pPr>
              </a:lstStyle>
              <a:p>
                <a:pPr>
                  <a:spcBef>
                    <a:spcPct val="50000"/>
                  </a:spcBef>
                </a:pPr>
                <a:r>
                  <a:rPr lang="en-US" altLang="en-US" dirty="0"/>
                  <a:t>  </a:t>
                </a:r>
                <a:r>
                  <a:rPr lang="en-US" altLang="en-US" b="1" i="1" dirty="0"/>
                  <a:t>caïnh </a:t>
                </a:r>
                <a:r>
                  <a:rPr lang="en-US" altLang="en-US" b="1" i="1" dirty="0">
                    <a:solidFill>
                      <a:schemeClr val="accent2"/>
                    </a:solidFill>
                  </a:rPr>
                  <a:t>k</a:t>
                </a:r>
                <a:r>
                  <a:rPr lang="en-US" altLang="en-US" b="1" i="1" dirty="0"/>
                  <a:t>eà</a:t>
                </a:r>
                <a:r>
                  <a:rPr lang="en-US" altLang="en-US" dirty="0"/>
                  <a:t/>
                </a:r>
                <a:br>
                  <a:rPr lang="en-US" altLang="en-US" dirty="0"/>
                </a:br>
                <a:r>
                  <a:rPr lang="en-US" altLang="en-US" b="1" i="1" dirty="0"/>
                  <a:t>caïnh </a:t>
                </a:r>
                <a:r>
                  <a:rPr lang="en-US" altLang="en-US" b="1" i="1" dirty="0">
                    <a:solidFill>
                      <a:schemeClr val="accent2"/>
                    </a:solidFill>
                  </a:rPr>
                  <a:t>h</a:t>
                </a:r>
                <a:r>
                  <a:rPr lang="en-US" altLang="en-US" b="1" i="1" dirty="0"/>
                  <a:t>uyeàn</a:t>
                </a:r>
              </a:p>
            </p:txBody>
          </p:sp>
          <p:sp>
            <p:nvSpPr>
              <p:cNvPr id="55" name="Line 27"/>
              <p:cNvSpPr>
                <a:spLocks noChangeShapeType="1"/>
              </p:cNvSpPr>
              <p:nvPr/>
            </p:nvSpPr>
            <p:spPr bwMode="auto">
              <a:xfrm>
                <a:off x="1754" y="3006"/>
                <a:ext cx="100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 name="Oval 1"/>
          <p:cNvSpPr/>
          <p:nvPr/>
        </p:nvSpPr>
        <p:spPr>
          <a:xfrm>
            <a:off x="2292549" y="81707"/>
            <a:ext cx="7467600" cy="168522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TRỌNG TÂM: Tỉ số lượng giác của góc nhọn trong tam giác vuông</a:t>
            </a:r>
          </a:p>
        </p:txBody>
      </p:sp>
      <p:sp>
        <p:nvSpPr>
          <p:cNvPr id="60" name="TextBox 59">
            <a:extLst>
              <a:ext uri="{FF2B5EF4-FFF2-40B4-BE49-F238E27FC236}">
                <a16:creationId xmlns:a16="http://schemas.microsoft.com/office/drawing/2014/main" xmlns="" id="{5BBE7031-78BC-3659-E896-FE2BA70489B2}"/>
              </a:ext>
            </a:extLst>
          </p:cNvPr>
          <p:cNvSpPr txBox="1"/>
          <p:nvPr/>
        </p:nvSpPr>
        <p:spPr>
          <a:xfrm>
            <a:off x="1904040" y="5508476"/>
            <a:ext cx="8763960" cy="1077218"/>
          </a:xfrm>
          <a:prstGeom prst="rect">
            <a:avLst/>
          </a:prstGeom>
          <a:noFill/>
        </p:spPr>
        <p:txBody>
          <a:bodyPr wrap="square">
            <a:spAutoFit/>
          </a:bodyPr>
          <a:lstStyle/>
          <a:p>
            <a:pPr>
              <a:spcBef>
                <a:spcPct val="0"/>
              </a:spcBef>
            </a:pPr>
            <a:r>
              <a:rPr lang="en-US" sz="3200" b="1" i="1" dirty="0">
                <a:solidFill>
                  <a:srgbClr val="FF0000"/>
                </a:solidFill>
                <a:latin typeface="Times New Roman" panose="02020603050405020304" pitchFamily="18" charset="0"/>
                <a:ea typeface="Times New Roman" panose="02020603050405020304" pitchFamily="18" charset="0"/>
              </a:rPr>
              <a:t>Lưu ý: </a:t>
            </a:r>
            <a:r>
              <a:rPr lang="en-US" sz="3200" b="1" i="1" dirty="0">
                <a:latin typeface="Times New Roman" panose="02020603050405020304" pitchFamily="18" charset="0"/>
                <a:ea typeface="Times New Roman" panose="02020603050405020304" pitchFamily="18" charset="0"/>
              </a:rPr>
              <a:t>Hệ thức về cạnh và góc trong tam giác vuông có thể được suy ra từ các tỉ số trên.</a:t>
            </a:r>
            <a:endParaRPr lang="en-US" sz="3200" b="1" i="1" dirty="0">
              <a:latin typeface="More Sugar Thin"/>
            </a:endParaRPr>
          </a:p>
        </p:txBody>
      </p:sp>
      <p:grpSp>
        <p:nvGrpSpPr>
          <p:cNvPr id="25" name="Group 24"/>
          <p:cNvGrpSpPr/>
          <p:nvPr/>
        </p:nvGrpSpPr>
        <p:grpSpPr>
          <a:xfrm>
            <a:off x="7219719" y="2099059"/>
            <a:ext cx="4362681" cy="2208460"/>
            <a:chOff x="0" y="0"/>
            <a:chExt cx="2380182" cy="1390650"/>
          </a:xfrm>
        </p:grpSpPr>
        <p:grpSp>
          <p:nvGrpSpPr>
            <p:cNvPr id="26" name="Group 25"/>
            <p:cNvGrpSpPr>
              <a:grpSpLocks/>
            </p:cNvGrpSpPr>
            <p:nvPr/>
          </p:nvGrpSpPr>
          <p:grpSpPr>
            <a:xfrm>
              <a:off x="57150" y="0"/>
              <a:ext cx="2323032" cy="1041261"/>
              <a:chOff x="155215" y="3381"/>
              <a:chExt cx="2323032" cy="1041261"/>
            </a:xfrm>
          </p:grpSpPr>
          <p:pic>
            <p:nvPicPr>
              <p:cNvPr id="30" name="Image 8"/>
              <p:cNvPicPr/>
              <p:nvPr/>
            </p:nvPicPr>
            <p:blipFill>
              <a:blip r:embed="rId2" cstate="print"/>
              <a:stretch>
                <a:fillRect/>
              </a:stretch>
            </p:blipFill>
            <p:spPr>
              <a:xfrm>
                <a:off x="731154" y="16886"/>
                <a:ext cx="138325" cy="134473"/>
              </a:xfrm>
              <a:prstGeom prst="rect">
                <a:avLst/>
              </a:prstGeom>
            </p:spPr>
          </p:pic>
          <p:sp>
            <p:nvSpPr>
              <p:cNvPr id="31" name="Graphic 9"/>
              <p:cNvSpPr/>
              <p:nvPr/>
            </p:nvSpPr>
            <p:spPr>
              <a:xfrm>
                <a:off x="168759" y="16886"/>
                <a:ext cx="2296160" cy="1014094"/>
              </a:xfrm>
              <a:custGeom>
                <a:avLst/>
                <a:gdLst/>
                <a:ahLst/>
                <a:cxnLst/>
                <a:rect l="l" t="t" r="r" b="b"/>
                <a:pathLst>
                  <a:path w="2296160" h="1014094">
                    <a:moveTo>
                      <a:pt x="0" y="1013955"/>
                    </a:moveTo>
                    <a:lnTo>
                      <a:pt x="2295727" y="1013955"/>
                    </a:lnTo>
                  </a:path>
                  <a:path w="2296160" h="1014094">
                    <a:moveTo>
                      <a:pt x="0" y="1013955"/>
                    </a:moveTo>
                    <a:lnTo>
                      <a:pt x="615363" y="0"/>
                    </a:lnTo>
                  </a:path>
                  <a:path w="2296160" h="1014094">
                    <a:moveTo>
                      <a:pt x="615363" y="0"/>
                    </a:moveTo>
                    <a:lnTo>
                      <a:pt x="2295727" y="1013955"/>
                    </a:lnTo>
                  </a:path>
                </a:pathLst>
              </a:custGeom>
              <a:ln w="6762">
                <a:solidFill>
                  <a:srgbClr val="000058"/>
                </a:solidFill>
                <a:prstDash val="solid"/>
              </a:ln>
            </p:spPr>
            <p:txBody>
              <a:bodyPr wrap="square" lIns="0" tIns="0" rIns="0" bIns="0" rtlCol="0">
                <a:prstTxWarp prst="textNoShape">
                  <a:avLst/>
                </a:prstTxWarp>
                <a:noAutofit/>
              </a:bodyPr>
              <a:lstStyle/>
              <a:p>
                <a:endParaRPr lang="en-US"/>
              </a:p>
            </p:txBody>
          </p:sp>
          <p:sp>
            <p:nvSpPr>
              <p:cNvPr id="32" name="Graphic 10"/>
              <p:cNvSpPr/>
              <p:nvPr/>
            </p:nvSpPr>
            <p:spPr>
              <a:xfrm>
                <a:off x="2450942" y="1017337"/>
                <a:ext cx="27305" cy="27305"/>
              </a:xfrm>
              <a:custGeom>
                <a:avLst/>
                <a:gdLst/>
                <a:ahLst/>
                <a:cxnLst/>
                <a:rect l="l" t="t" r="r" b="b"/>
                <a:pathLst>
                  <a:path w="27305" h="27305">
                    <a:moveTo>
                      <a:pt x="21038" y="0"/>
                    </a:moveTo>
                    <a:lnTo>
                      <a:pt x="6049" y="0"/>
                    </a:lnTo>
                    <a:lnTo>
                      <a:pt x="0" y="6041"/>
                    </a:lnTo>
                    <a:lnTo>
                      <a:pt x="0" y="20960"/>
                    </a:lnTo>
                    <a:lnTo>
                      <a:pt x="6049" y="27011"/>
                    </a:lnTo>
                    <a:lnTo>
                      <a:pt x="21038" y="27011"/>
                    </a:lnTo>
                    <a:lnTo>
                      <a:pt x="27088" y="20960"/>
                    </a:lnTo>
                    <a:lnTo>
                      <a:pt x="27088" y="13505"/>
                    </a:lnTo>
                    <a:lnTo>
                      <a:pt x="27088" y="6041"/>
                    </a:lnTo>
                    <a:lnTo>
                      <a:pt x="21038"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33" name="Graphic 11"/>
              <p:cNvSpPr/>
              <p:nvPr/>
            </p:nvSpPr>
            <p:spPr>
              <a:xfrm>
                <a:off x="2450942" y="1017337"/>
                <a:ext cx="27305" cy="27305"/>
              </a:xfrm>
              <a:custGeom>
                <a:avLst/>
                <a:gdLst/>
                <a:ahLst/>
                <a:cxnLst/>
                <a:rect l="l" t="t" r="r" b="b"/>
                <a:pathLst>
                  <a:path w="27305" h="27305">
                    <a:moveTo>
                      <a:pt x="27088" y="13505"/>
                    </a:moveTo>
                    <a:lnTo>
                      <a:pt x="27088" y="20960"/>
                    </a:lnTo>
                    <a:lnTo>
                      <a:pt x="21038" y="27011"/>
                    </a:lnTo>
                    <a:lnTo>
                      <a:pt x="13544" y="27011"/>
                    </a:lnTo>
                    <a:lnTo>
                      <a:pt x="6049" y="27011"/>
                    </a:lnTo>
                    <a:lnTo>
                      <a:pt x="0" y="20960"/>
                    </a:lnTo>
                    <a:lnTo>
                      <a:pt x="0" y="13505"/>
                    </a:lnTo>
                    <a:lnTo>
                      <a:pt x="0" y="6041"/>
                    </a:lnTo>
                    <a:lnTo>
                      <a:pt x="6049" y="0"/>
                    </a:lnTo>
                    <a:lnTo>
                      <a:pt x="13544" y="0"/>
                    </a:lnTo>
                    <a:lnTo>
                      <a:pt x="21038" y="0"/>
                    </a:lnTo>
                    <a:lnTo>
                      <a:pt x="27088" y="6041"/>
                    </a:lnTo>
                    <a:lnTo>
                      <a:pt x="27088" y="13505"/>
                    </a:lnTo>
                    <a:close/>
                  </a:path>
                </a:pathLst>
              </a:custGeom>
              <a:ln w="6762">
                <a:solidFill>
                  <a:srgbClr val="000000"/>
                </a:solidFill>
                <a:prstDash val="solid"/>
              </a:ln>
            </p:spPr>
            <p:txBody>
              <a:bodyPr wrap="square" lIns="0" tIns="0" rIns="0" bIns="0" rtlCol="0">
                <a:prstTxWarp prst="textNoShape">
                  <a:avLst/>
                </a:prstTxWarp>
                <a:noAutofit/>
              </a:bodyPr>
              <a:lstStyle/>
              <a:p>
                <a:endParaRPr lang="en-US"/>
              </a:p>
            </p:txBody>
          </p:sp>
          <p:sp>
            <p:nvSpPr>
              <p:cNvPr id="34" name="Graphic 12"/>
              <p:cNvSpPr/>
              <p:nvPr/>
            </p:nvSpPr>
            <p:spPr>
              <a:xfrm>
                <a:off x="155215" y="1017337"/>
                <a:ext cx="27305" cy="27305"/>
              </a:xfrm>
              <a:custGeom>
                <a:avLst/>
                <a:gdLst/>
                <a:ahLst/>
                <a:cxnLst/>
                <a:rect l="l" t="t" r="r" b="b"/>
                <a:pathLst>
                  <a:path w="27305" h="27305">
                    <a:moveTo>
                      <a:pt x="21020" y="0"/>
                    </a:moveTo>
                    <a:lnTo>
                      <a:pt x="6067" y="0"/>
                    </a:lnTo>
                    <a:lnTo>
                      <a:pt x="0" y="6041"/>
                    </a:lnTo>
                    <a:lnTo>
                      <a:pt x="0" y="20960"/>
                    </a:lnTo>
                    <a:lnTo>
                      <a:pt x="6067" y="27011"/>
                    </a:lnTo>
                    <a:lnTo>
                      <a:pt x="21020" y="27011"/>
                    </a:lnTo>
                    <a:lnTo>
                      <a:pt x="27088" y="20960"/>
                    </a:lnTo>
                    <a:lnTo>
                      <a:pt x="27088" y="13505"/>
                    </a:lnTo>
                    <a:lnTo>
                      <a:pt x="27088" y="6041"/>
                    </a:lnTo>
                    <a:lnTo>
                      <a:pt x="21020"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38" name="Graphic 13"/>
              <p:cNvSpPr/>
              <p:nvPr/>
            </p:nvSpPr>
            <p:spPr>
              <a:xfrm>
                <a:off x="155215" y="1017337"/>
                <a:ext cx="27305" cy="27305"/>
              </a:xfrm>
              <a:custGeom>
                <a:avLst/>
                <a:gdLst/>
                <a:ahLst/>
                <a:cxnLst/>
                <a:rect l="l" t="t" r="r" b="b"/>
                <a:pathLst>
                  <a:path w="27305" h="27305">
                    <a:moveTo>
                      <a:pt x="27088" y="13505"/>
                    </a:moveTo>
                    <a:lnTo>
                      <a:pt x="27088" y="20960"/>
                    </a:lnTo>
                    <a:lnTo>
                      <a:pt x="21020" y="27011"/>
                    </a:lnTo>
                    <a:lnTo>
                      <a:pt x="13544" y="27011"/>
                    </a:lnTo>
                    <a:lnTo>
                      <a:pt x="6067" y="27011"/>
                    </a:lnTo>
                    <a:lnTo>
                      <a:pt x="0" y="20960"/>
                    </a:lnTo>
                    <a:lnTo>
                      <a:pt x="0" y="13505"/>
                    </a:lnTo>
                    <a:lnTo>
                      <a:pt x="0" y="6041"/>
                    </a:lnTo>
                    <a:lnTo>
                      <a:pt x="6067" y="0"/>
                    </a:lnTo>
                    <a:lnTo>
                      <a:pt x="13544" y="0"/>
                    </a:lnTo>
                    <a:lnTo>
                      <a:pt x="21020" y="0"/>
                    </a:lnTo>
                    <a:lnTo>
                      <a:pt x="27088" y="6041"/>
                    </a:lnTo>
                    <a:lnTo>
                      <a:pt x="27088" y="13505"/>
                    </a:lnTo>
                    <a:close/>
                  </a:path>
                </a:pathLst>
              </a:custGeom>
              <a:ln w="6762">
                <a:solidFill>
                  <a:srgbClr val="000000"/>
                </a:solidFill>
                <a:prstDash val="solid"/>
              </a:ln>
            </p:spPr>
            <p:txBody>
              <a:bodyPr wrap="square" lIns="0" tIns="0" rIns="0" bIns="0" rtlCol="0">
                <a:prstTxWarp prst="textNoShape">
                  <a:avLst/>
                </a:prstTxWarp>
                <a:noAutofit/>
              </a:bodyPr>
              <a:lstStyle/>
              <a:p>
                <a:endParaRPr lang="en-US"/>
              </a:p>
            </p:txBody>
          </p:sp>
          <p:sp>
            <p:nvSpPr>
              <p:cNvPr id="56" name="Graphic 14"/>
              <p:cNvSpPr/>
              <p:nvPr/>
            </p:nvSpPr>
            <p:spPr>
              <a:xfrm>
                <a:off x="770578" y="3381"/>
                <a:ext cx="27305" cy="27305"/>
              </a:xfrm>
              <a:custGeom>
                <a:avLst/>
                <a:gdLst/>
                <a:ahLst/>
                <a:cxnLst/>
                <a:rect l="l" t="t" r="r" b="b"/>
                <a:pathLst>
                  <a:path w="27305" h="27305">
                    <a:moveTo>
                      <a:pt x="21020" y="0"/>
                    </a:moveTo>
                    <a:lnTo>
                      <a:pt x="6058" y="0"/>
                    </a:lnTo>
                    <a:lnTo>
                      <a:pt x="0" y="6032"/>
                    </a:lnTo>
                    <a:lnTo>
                      <a:pt x="0" y="20978"/>
                    </a:lnTo>
                    <a:lnTo>
                      <a:pt x="6058" y="27011"/>
                    </a:lnTo>
                    <a:lnTo>
                      <a:pt x="21020" y="27011"/>
                    </a:lnTo>
                    <a:lnTo>
                      <a:pt x="27088" y="20978"/>
                    </a:lnTo>
                    <a:lnTo>
                      <a:pt x="27088" y="13505"/>
                    </a:lnTo>
                    <a:lnTo>
                      <a:pt x="27088" y="6032"/>
                    </a:lnTo>
                    <a:lnTo>
                      <a:pt x="21020"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57" name="Graphic 15"/>
              <p:cNvSpPr/>
              <p:nvPr/>
            </p:nvSpPr>
            <p:spPr>
              <a:xfrm>
                <a:off x="770578" y="3381"/>
                <a:ext cx="27305" cy="27305"/>
              </a:xfrm>
              <a:custGeom>
                <a:avLst/>
                <a:gdLst/>
                <a:ahLst/>
                <a:cxnLst/>
                <a:rect l="l" t="t" r="r" b="b"/>
                <a:pathLst>
                  <a:path w="27305" h="27305">
                    <a:moveTo>
                      <a:pt x="27088" y="13505"/>
                    </a:moveTo>
                    <a:lnTo>
                      <a:pt x="27088" y="20978"/>
                    </a:lnTo>
                    <a:lnTo>
                      <a:pt x="21020" y="27011"/>
                    </a:lnTo>
                    <a:lnTo>
                      <a:pt x="13544" y="27011"/>
                    </a:lnTo>
                    <a:lnTo>
                      <a:pt x="6058" y="27011"/>
                    </a:lnTo>
                    <a:lnTo>
                      <a:pt x="0" y="20978"/>
                    </a:lnTo>
                    <a:lnTo>
                      <a:pt x="0" y="13505"/>
                    </a:lnTo>
                    <a:lnTo>
                      <a:pt x="0" y="6032"/>
                    </a:lnTo>
                    <a:lnTo>
                      <a:pt x="6058" y="0"/>
                    </a:lnTo>
                    <a:lnTo>
                      <a:pt x="13544" y="0"/>
                    </a:lnTo>
                    <a:lnTo>
                      <a:pt x="21020" y="0"/>
                    </a:lnTo>
                    <a:lnTo>
                      <a:pt x="27088" y="6032"/>
                    </a:lnTo>
                    <a:lnTo>
                      <a:pt x="27088" y="13505"/>
                    </a:lnTo>
                    <a:close/>
                  </a:path>
                </a:pathLst>
              </a:custGeom>
              <a:ln w="6762">
                <a:solidFill>
                  <a:srgbClr val="000000"/>
                </a:solidFill>
                <a:prstDash val="solid"/>
              </a:ln>
            </p:spPr>
            <p:txBody>
              <a:bodyPr wrap="square" lIns="0" tIns="0" rIns="0" bIns="0" rtlCol="0">
                <a:prstTxWarp prst="textNoShape">
                  <a:avLst/>
                </a:prstTxWarp>
                <a:noAutofit/>
              </a:bodyPr>
              <a:lstStyle/>
              <a:p>
                <a:endParaRPr lang="en-US"/>
              </a:p>
            </p:txBody>
          </p:sp>
          <p:sp>
            <p:nvSpPr>
              <p:cNvPr id="58" name="Textbox 18"/>
              <p:cNvSpPr txBox="1"/>
              <p:nvPr/>
            </p:nvSpPr>
            <p:spPr>
              <a:xfrm>
                <a:off x="298187" y="884639"/>
                <a:ext cx="83820" cy="149860"/>
              </a:xfrm>
              <a:prstGeom prst="rect">
                <a:avLst/>
              </a:prstGeom>
            </p:spPr>
            <p:txBody>
              <a:bodyPr wrap="square" lIns="0" tIns="0" rIns="0" bIns="0" rtlCol="0">
                <a:noAutofit/>
              </a:bodyPr>
              <a:lstStyle/>
              <a:p>
                <a:pPr marL="0" marR="0">
                  <a:lnSpc>
                    <a:spcPts val="1175"/>
                  </a:lnSpc>
                  <a:spcBef>
                    <a:spcPts val="0"/>
                  </a:spcBef>
                  <a:spcAft>
                    <a:spcPts val="800"/>
                  </a:spcAft>
                </a:pPr>
                <a:r>
                  <a:rPr lang="en-US" sz="1050" spc="-5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α</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7" name="Rectangle 26"/>
            <p:cNvSpPr/>
            <p:nvPr/>
          </p:nvSpPr>
          <p:spPr>
            <a:xfrm>
              <a:off x="1419225" y="219075"/>
              <a:ext cx="476250" cy="27622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Đối</a:t>
              </a:r>
              <a:endParaRPr lang="en-US" sz="2000" dirty="0">
                <a:effectLst/>
                <a:ea typeface="Calibri" panose="020F0502020204030204" pitchFamily="34" charset="0"/>
                <a:cs typeface="Times New Roman" panose="02020603050405020304" pitchFamily="18" charset="0"/>
              </a:endParaRPr>
            </a:p>
          </p:txBody>
        </p:sp>
        <p:sp>
          <p:nvSpPr>
            <p:cNvPr id="28" name="Rectangle 27"/>
            <p:cNvSpPr/>
            <p:nvPr/>
          </p:nvSpPr>
          <p:spPr>
            <a:xfrm>
              <a:off x="0" y="295275"/>
              <a:ext cx="476250" cy="27622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Kề </a:t>
              </a:r>
              <a:endParaRPr lang="en-US" sz="2000" dirty="0">
                <a:effectLst/>
                <a:ea typeface="Calibri" panose="020F0502020204030204" pitchFamily="34" charset="0"/>
                <a:cs typeface="Times New Roman" panose="02020603050405020304" pitchFamily="18" charset="0"/>
              </a:endParaRPr>
            </a:p>
          </p:txBody>
        </p:sp>
        <p:sp>
          <p:nvSpPr>
            <p:cNvPr id="29" name="Rectangle 28"/>
            <p:cNvSpPr/>
            <p:nvPr/>
          </p:nvSpPr>
          <p:spPr>
            <a:xfrm>
              <a:off x="828675" y="1114425"/>
              <a:ext cx="638175" cy="27622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Huyền</a:t>
              </a:r>
              <a:endParaRPr lang="en-US" sz="2000" dirty="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60779821"/>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Effect transition="in" filter="wipe(down)">
                                      <p:cBhvr>
                                        <p:cTn id="7"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Hexagon 4">
            <a:hlinkClick r:id="rId5" action="ppaction://hlinksldjump"/>
          </p:cNvPr>
          <p:cNvSpPr/>
          <p:nvPr/>
        </p:nvSpPr>
        <p:spPr>
          <a:xfrm>
            <a:off x="6672944" y="2721429"/>
            <a:ext cx="1328057" cy="53340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CHƠI </a:t>
            </a:r>
            <a:endParaRPr lang="vi-VN" b="1">
              <a:solidFill>
                <a:srgbClr val="FF0000"/>
              </a:solidFill>
              <a:latin typeface="Times New Roman" panose="02020603050405020304" pitchFamily="18" charset="0"/>
              <a:cs typeface="Times New Roman" panose="02020603050405020304" pitchFamily="18" charset="0"/>
            </a:endParaRPr>
          </a:p>
        </p:txBody>
      </p:sp>
      <p:sp>
        <p:nvSpPr>
          <p:cNvPr id="6" name="Hexagon 5">
            <a:hlinkClick r:id="" action="ppaction://noaction"/>
          </p:cNvPr>
          <p:cNvSpPr/>
          <p:nvPr/>
        </p:nvSpPr>
        <p:spPr>
          <a:xfrm>
            <a:off x="8175172" y="2721429"/>
            <a:ext cx="1328057" cy="53340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THOÁT</a:t>
            </a:r>
            <a:endParaRPr lang="vi-VN" b="1">
              <a:solidFill>
                <a:srgbClr val="FF0000"/>
              </a:solidFill>
              <a:latin typeface="Times New Roman" panose="02020603050405020304" pitchFamily="18" charset="0"/>
              <a:cs typeface="Times New Roman" panose="02020603050405020304" pitchFamily="18" charset="0"/>
            </a:endParaRPr>
          </a:p>
        </p:txBody>
      </p:sp>
      <p:pic>
        <p:nvPicPr>
          <p:cNvPr id="3" name="Victory-Bond_zh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96800" y="6248400"/>
            <a:ext cx="609600" cy="609600"/>
          </a:xfrm>
          <a:prstGeom prst="rect">
            <a:avLst/>
          </a:prstGeom>
        </p:spPr>
      </p:pic>
      <p:sp>
        <p:nvSpPr>
          <p:cNvPr id="7" name="TextBox 6">
            <a:extLst>
              <a:ext uri="{FF2B5EF4-FFF2-40B4-BE49-F238E27FC236}">
                <a16:creationId xmlns:a16="http://schemas.microsoft.com/office/drawing/2014/main" xmlns="" id="{53C48174-0294-75CE-1A7F-009B4E2D8DFC}"/>
              </a:ext>
            </a:extLst>
          </p:cNvPr>
          <p:cNvSpPr txBox="1"/>
          <p:nvPr/>
        </p:nvSpPr>
        <p:spPr>
          <a:xfrm>
            <a:off x="1957566" y="0"/>
            <a:ext cx="4658971" cy="1477328"/>
          </a:xfrm>
          <a:prstGeom prst="rect">
            <a:avLst/>
          </a:prstGeom>
          <a:noFill/>
        </p:spPr>
        <p:txBody>
          <a:bodyPr wrap="square">
            <a:spAutoFit/>
          </a:bodyPr>
          <a:lstStyle/>
          <a:p>
            <a:pPr algn="ctr"/>
            <a:r>
              <a:rPr lang="en-US" sz="6000" b="1" dirty="0" err="1">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rPr>
              <a:t>Khởi</a:t>
            </a:r>
            <a:r>
              <a:rPr lang="en-US" sz="6000" b="1" dirty="0">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dirty="0" err="1">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rPr>
              <a:t>động</a:t>
            </a:r>
            <a:endParaRPr lang="en-US" sz="6000" b="1" dirty="0">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endParaRPr>
          </a:p>
          <a:p>
            <a:pPr algn="ctr"/>
            <a:endParaRPr lang="en-US" sz="3000" b="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34930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1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rgbClr val="FF0000"/>
                </a:solidFill>
                <a:latin typeface="Times New Roman" panose="02020603050405020304" pitchFamily="18" charset="0"/>
                <a:cs typeface="Times New Roman" panose="02020603050405020304" pitchFamily="18" charset="0"/>
              </a:rPr>
              <a:t>GIỚI THIỆU</a:t>
            </a:r>
            <a:endParaRPr lang="vi-VN"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58266" y="1690688"/>
            <a:ext cx="8075468" cy="4351338"/>
          </a:xfrm>
        </p:spPr>
        <p:txBody>
          <a:bodyPr/>
          <a:lstStyle/>
          <a:p>
            <a:pPr marL="0" indent="0" algn="just">
              <a:buNone/>
            </a:pPr>
            <a:r>
              <a:rPr lang="vi-VN" b="1" dirty="0">
                <a:latin typeface="Times New Roman" panose="02020603050405020304" pitchFamily="18" charset="0"/>
                <a:cs typeface="Times New Roman" panose="02020603050405020304" pitchFamily="18" charset="0"/>
              </a:rPr>
              <a:t>Yết Kiêu</a:t>
            </a:r>
            <a:r>
              <a:rPr lang="vi-VN" dirty="0">
                <a:latin typeface="Times New Roman" panose="02020603050405020304" pitchFamily="18" charset="0"/>
                <a:cs typeface="Times New Roman" panose="02020603050405020304" pitchFamily="18" charset="0"/>
              </a:rPr>
              <a:t> (1242-1301</a:t>
            </a:r>
            <a:r>
              <a:rPr lang="en-US" altLang="ja-JP"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là anh hùng chống giặc ngoại xâm vào đời nhà Trần,ông là gia tướng và một trong 5 mãnh tướng dưới trướng Quốc công Tiết Chế Trần Quốc Tuấn, ông là người có công giúp Nhà Trần chống giặc Nguyên Mông vào thế kỷ XIII với biệt tài thủy chiến. Ông là người bơi lặn giỏi, đã sử dụng tài của mình để đục thuyền của quân xâm lược Nguyên Mông.</a:t>
            </a:r>
          </a:p>
        </p:txBody>
      </p:sp>
    </p:spTree>
    <p:extLst>
      <p:ext uri="{BB962C8B-B14F-4D97-AF65-F5344CB8AC3E}">
        <p14:creationId xmlns:p14="http://schemas.microsoft.com/office/powerpoint/2010/main" val="3258292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57476" y="590551"/>
            <a:ext cx="6696075" cy="461665"/>
          </a:xfrm>
          <a:prstGeom prst="rect">
            <a:avLst/>
          </a:prstGeom>
          <a:noFill/>
        </p:spPr>
        <p:txBody>
          <a:bodyPr wrap="square" rtlCol="0">
            <a:spAutoFit/>
          </a:bodyPr>
          <a:lstStyle/>
          <a:p>
            <a:pPr algn="ctr"/>
            <a:r>
              <a:rPr lang="vi-VN" sz="2400" b="1">
                <a:solidFill>
                  <a:srgbClr val="FF0000"/>
                </a:solidFill>
                <a:latin typeface="+mj-lt"/>
              </a:rPr>
              <a:t>LUẬT CHƠI</a:t>
            </a:r>
          </a:p>
        </p:txBody>
      </p:sp>
      <p:sp>
        <p:nvSpPr>
          <p:cNvPr id="5" name="TextBox 4"/>
          <p:cNvSpPr txBox="1"/>
          <p:nvPr/>
        </p:nvSpPr>
        <p:spPr>
          <a:xfrm>
            <a:off x="2343151" y="1466850"/>
            <a:ext cx="7562849" cy="3108543"/>
          </a:xfrm>
          <a:prstGeom prst="rect">
            <a:avLst/>
          </a:prstGeom>
          <a:noFill/>
        </p:spPr>
        <p:txBody>
          <a:bodyPr wrap="square" rtlCol="0">
            <a:spAutoFit/>
          </a:bodyPr>
          <a:lstStyle/>
          <a:p>
            <a:pPr algn="just"/>
            <a:r>
              <a:rPr lang="vi-VN" sz="2800" dirty="0">
                <a:latin typeface="+mj-lt"/>
              </a:rPr>
              <a:t>Hãy giúp Yết Kiêu phá thuyền địch bằng cách lựa chọn các con thuyền và trả lời đúng các câu hỏi được đưa ra.</a:t>
            </a:r>
          </a:p>
          <a:p>
            <a:r>
              <a:rPr lang="vi-VN" sz="2800" dirty="0">
                <a:latin typeface="+mj-lt"/>
              </a:rPr>
              <a:t>Việc trả lời đúng mỗi câu hỏi tương ứng với việc em phá được 1 thuyền địch.</a:t>
            </a:r>
            <a:endParaRPr lang="en-US" sz="2800" dirty="0">
              <a:latin typeface="+mj-lt"/>
            </a:endParaRPr>
          </a:p>
          <a:p>
            <a:endParaRPr lang="vi-VN" sz="2800" dirty="0">
              <a:latin typeface="+mj-lt"/>
            </a:endParaRPr>
          </a:p>
          <a:p>
            <a:pPr algn="ctr"/>
            <a:r>
              <a:rPr lang="vi-VN" sz="2800" dirty="0">
                <a:latin typeface="+mj-lt"/>
              </a:rPr>
              <a:t>Chúc các em thành công!</a:t>
            </a:r>
          </a:p>
        </p:txBody>
      </p:sp>
    </p:spTree>
    <p:extLst>
      <p:ext uri="{BB962C8B-B14F-4D97-AF65-F5344CB8AC3E}">
        <p14:creationId xmlns:p14="http://schemas.microsoft.com/office/powerpoint/2010/main" val="3893714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ADMIN"/>
          <p:cNvPicPr>
            <a:picLocks noChangeAspect="1"/>
          </p:cNvPicPr>
          <p:nvPr/>
        </p:nvPicPr>
        <p:blipFill>
          <a:blip r:embed="rId4" cstate="print">
            <a:extLst>
              <a:ext uri="{BEBA8EAE-BF5A-486C-A8C5-ECC9F3942E4B}">
                <a14:imgProps xmlns:a14="http://schemas.microsoft.com/office/drawing/2010/main">
                  <a14:imgLayer r:embed="rId5">
                    <a14:imgEffect>
                      <a14:backgroundRemoval t="4230" b="95431" l="10000" r="90000">
                        <a14:foregroundMark x1="43400" y1="13536" x2="43400" y2="13536"/>
                        <a14:foregroundMark x1="36800" y1="10998" x2="36800" y2="10998"/>
                        <a14:foregroundMark x1="36000" y1="11506" x2="36000" y2="11506"/>
                        <a14:foregroundMark x1="70400" y1="8799" x2="70400" y2="8799"/>
                        <a14:foregroundMark x1="72800" y1="8799" x2="72800" y2="8799"/>
                        <a14:foregroundMark x1="69800" y1="12183" x2="69800" y2="12183"/>
                        <a14:foregroundMark x1="68600" y1="7107" x2="68600" y2="7107"/>
                        <a14:foregroundMark x1="70000" y1="14552" x2="70000" y2="14552"/>
                        <a14:foregroundMark x1="15800" y1="49069" x2="15800" y2="49069"/>
                        <a14:foregroundMark x1="17800" y1="49408" x2="17800" y2="49408"/>
                        <a14:foregroundMark x1="18000" y1="51607" x2="18000" y2="51607"/>
                        <a14:foregroundMark x1="16000" y1="50931" x2="16000" y2="50931"/>
                        <a14:foregroundMark x1="15600" y1="51777" x2="15600" y2="51777"/>
                        <a14:foregroundMark x1="19800" y1="52961" x2="19800" y2="52961"/>
                        <a14:foregroundMark x1="16200" y1="52453" x2="16200" y2="52453"/>
                        <a14:foregroundMark x1="15000" y1="49577" x2="15000" y2="49577"/>
                        <a14:foregroundMark x1="80200" y1="57868" x2="80200" y2="57868"/>
                        <a14:foregroundMark x1="66600" y1="89848" x2="66600" y2="89848"/>
                        <a14:foregroundMark x1="68400" y1="89509" x2="68400" y2="89509"/>
                        <a14:foregroundMark x1="69000" y1="90525" x2="69000" y2="90525"/>
                        <a14:foregroundMark x1="89600" y1="59898" x2="89600" y2="59898"/>
                      </a14:backgroundRemoval>
                    </a14:imgEffect>
                  </a14:imgLayer>
                </a14:imgProps>
              </a:ext>
              <a:ext uri="{28A0092B-C50C-407E-A947-70E740481C1C}">
                <a14:useLocalDpi xmlns:a14="http://schemas.microsoft.com/office/drawing/2010/main" val="0"/>
              </a:ext>
            </a:extLst>
          </a:blip>
          <a:stretch>
            <a:fillRect/>
          </a:stretch>
        </p:blipFill>
        <p:spPr>
          <a:xfrm flipH="1">
            <a:off x="8112215" y="4997507"/>
            <a:ext cx="1586875" cy="1875687"/>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0" r="100000">
                        <a14:foregroundMark x1="80156" y1="43281" x2="80156" y2="43281"/>
                      </a14:backgroundRemoval>
                    </a14:imgEffect>
                  </a14:imgLayer>
                </a14:imgProps>
              </a:ext>
              <a:ext uri="{28A0092B-C50C-407E-A947-70E740481C1C}">
                <a14:useLocalDpi xmlns:a14="http://schemas.microsoft.com/office/drawing/2010/main" val="0"/>
              </a:ext>
            </a:extLst>
          </a:blip>
          <a:srcRect t="39642" b="41786"/>
          <a:stretch/>
        </p:blipFill>
        <p:spPr>
          <a:xfrm>
            <a:off x="1550374" y="3770437"/>
            <a:ext cx="9144000" cy="1132114"/>
          </a:xfrm>
          <a:prstGeom prst="rect">
            <a:avLst/>
          </a:prstGeom>
        </p:spPr>
      </p:pic>
      <p:pic>
        <p:nvPicPr>
          <p:cNvPr id="7" name="T1"/>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1715749" y="3514856"/>
            <a:ext cx="1464956" cy="995152"/>
          </a:xfrm>
          <a:prstGeom prst="rect">
            <a:avLst/>
          </a:prstGeom>
        </p:spPr>
      </p:pic>
      <p:pic>
        <p:nvPicPr>
          <p:cNvPr id="8" name="T2"/>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3087523" y="3690113"/>
            <a:ext cx="1464956" cy="995152"/>
          </a:xfrm>
          <a:prstGeom prst="rect">
            <a:avLst/>
          </a:prstGeom>
        </p:spPr>
      </p:pic>
      <p:pic>
        <p:nvPicPr>
          <p:cNvPr id="9" name="T3"/>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4602290" y="3690113"/>
            <a:ext cx="1464956" cy="995152"/>
          </a:xfrm>
          <a:prstGeom prst="rect">
            <a:avLst/>
          </a:prstGeom>
        </p:spPr>
      </p:pic>
      <p:pic>
        <p:nvPicPr>
          <p:cNvPr id="10" name="T4"/>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6150796" y="3876362"/>
            <a:ext cx="1464956" cy="995152"/>
          </a:xfrm>
          <a:prstGeom prst="rect">
            <a:avLst/>
          </a:prstGeom>
        </p:spPr>
      </p:pic>
      <p:pic>
        <p:nvPicPr>
          <p:cNvPr id="11" name="T5"/>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7614438" y="3670439"/>
            <a:ext cx="1464956" cy="995152"/>
          </a:xfrm>
          <a:prstGeom prst="rect">
            <a:avLst/>
          </a:prstGeom>
        </p:spPr>
      </p:pic>
      <p:pic>
        <p:nvPicPr>
          <p:cNvPr id="12" name="T6"/>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9119650" y="3534923"/>
            <a:ext cx="1464956" cy="995152"/>
          </a:xfrm>
          <a:prstGeom prst="rect">
            <a:avLst/>
          </a:prstGeom>
        </p:spPr>
      </p:pic>
      <p:sp>
        <p:nvSpPr>
          <p:cNvPr id="13" name="Oval 12">
            <a:hlinkClick r:id="rId10" action="ppaction://hlinksldjump"/>
          </p:cNvPr>
          <p:cNvSpPr/>
          <p:nvPr/>
        </p:nvSpPr>
        <p:spPr>
          <a:xfrm>
            <a:off x="2175177" y="330201"/>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1</a:t>
            </a:r>
            <a:endParaRPr lang="vi-VN"/>
          </a:p>
        </p:txBody>
      </p:sp>
      <p:sp>
        <p:nvSpPr>
          <p:cNvPr id="14" name="Oval 13">
            <a:hlinkClick r:id="rId11" action="ppaction://hlinksldjump"/>
          </p:cNvPr>
          <p:cNvSpPr/>
          <p:nvPr/>
        </p:nvSpPr>
        <p:spPr>
          <a:xfrm>
            <a:off x="3546951"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2</a:t>
            </a:r>
            <a:endParaRPr lang="vi-VN"/>
          </a:p>
        </p:txBody>
      </p:sp>
      <p:sp>
        <p:nvSpPr>
          <p:cNvPr id="18" name="Oval 17">
            <a:hlinkClick r:id="rId12" action="ppaction://hlinksldjump"/>
          </p:cNvPr>
          <p:cNvSpPr/>
          <p:nvPr/>
        </p:nvSpPr>
        <p:spPr>
          <a:xfrm>
            <a:off x="5202788"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3</a:t>
            </a:r>
            <a:endParaRPr lang="vi-VN"/>
          </a:p>
        </p:txBody>
      </p:sp>
      <p:sp>
        <p:nvSpPr>
          <p:cNvPr id="19" name="Oval 18">
            <a:hlinkClick r:id="rId13" action="ppaction://hlinksldjump"/>
          </p:cNvPr>
          <p:cNvSpPr/>
          <p:nvPr/>
        </p:nvSpPr>
        <p:spPr>
          <a:xfrm>
            <a:off x="6520976"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4</a:t>
            </a:r>
            <a:endParaRPr lang="vi-VN"/>
          </a:p>
        </p:txBody>
      </p:sp>
      <p:sp>
        <p:nvSpPr>
          <p:cNvPr id="20" name="Oval 19">
            <a:hlinkClick r:id="rId14" action="ppaction://hlinksldjump"/>
          </p:cNvPr>
          <p:cNvSpPr/>
          <p:nvPr/>
        </p:nvSpPr>
        <p:spPr>
          <a:xfrm>
            <a:off x="8112214"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5</a:t>
            </a:r>
            <a:endParaRPr lang="vi-VN"/>
          </a:p>
        </p:txBody>
      </p:sp>
      <p:sp>
        <p:nvSpPr>
          <p:cNvPr id="21" name="Oval 20">
            <a:hlinkClick r:id="rId15" action="ppaction://hlinksldjump"/>
          </p:cNvPr>
          <p:cNvSpPr/>
          <p:nvPr/>
        </p:nvSpPr>
        <p:spPr>
          <a:xfrm>
            <a:off x="9278945"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6</a:t>
            </a:r>
            <a:endParaRPr lang="vi-VN"/>
          </a:p>
        </p:txBody>
      </p:sp>
      <p:sp>
        <p:nvSpPr>
          <p:cNvPr id="22" name="Explosion 1 21"/>
          <p:cNvSpPr/>
          <p:nvPr/>
        </p:nvSpPr>
        <p:spPr>
          <a:xfrm>
            <a:off x="1950887" y="3959367"/>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p>
        </p:txBody>
      </p:sp>
      <p:sp>
        <p:nvSpPr>
          <p:cNvPr id="23" name="Explosion 1 22"/>
          <p:cNvSpPr/>
          <p:nvPr/>
        </p:nvSpPr>
        <p:spPr>
          <a:xfrm>
            <a:off x="3443499" y="4128575"/>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p>
        </p:txBody>
      </p:sp>
      <p:sp>
        <p:nvSpPr>
          <p:cNvPr id="24" name="Explosion 1 23"/>
          <p:cNvSpPr/>
          <p:nvPr/>
        </p:nvSpPr>
        <p:spPr>
          <a:xfrm>
            <a:off x="4927874" y="4012433"/>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p>
        </p:txBody>
      </p:sp>
      <p:sp>
        <p:nvSpPr>
          <p:cNvPr id="25" name="Explosion 1 24"/>
          <p:cNvSpPr/>
          <p:nvPr/>
        </p:nvSpPr>
        <p:spPr>
          <a:xfrm>
            <a:off x="6548720" y="4319133"/>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p>
        </p:txBody>
      </p:sp>
      <p:sp>
        <p:nvSpPr>
          <p:cNvPr id="26" name="Explosion 1 25"/>
          <p:cNvSpPr/>
          <p:nvPr/>
        </p:nvSpPr>
        <p:spPr>
          <a:xfrm>
            <a:off x="8068284" y="4220085"/>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p>
        </p:txBody>
      </p:sp>
      <p:sp>
        <p:nvSpPr>
          <p:cNvPr id="27" name="Explosion 1 26"/>
          <p:cNvSpPr/>
          <p:nvPr/>
        </p:nvSpPr>
        <p:spPr>
          <a:xfrm>
            <a:off x="9612126" y="3903966"/>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p>
        </p:txBody>
      </p:sp>
      <p:sp>
        <p:nvSpPr>
          <p:cNvPr id="28" name="Hexagon 27">
            <a:hlinkClick r:id="" action="ppaction://noaction"/>
          </p:cNvPr>
          <p:cNvSpPr/>
          <p:nvPr/>
        </p:nvSpPr>
        <p:spPr>
          <a:xfrm>
            <a:off x="10069465" y="6527800"/>
            <a:ext cx="526766" cy="1778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Exit</a:t>
            </a:r>
            <a:endParaRPr lang="vi-VN"/>
          </a:p>
        </p:txBody>
      </p:sp>
      <p:sp>
        <p:nvSpPr>
          <p:cNvPr id="2" name="AutoShape 2" descr="Bộ sưu tập Mặt trời file Vector | Tải file Đồ họa miễn phí | Clip art, Mặt  trời, Đồ họ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hlinkClick r:id="rId16" action="ppaction://hlinkpres?slideindex=13&amp;slidetitle=PowerPoint Presentation"/>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V="1">
            <a:off x="9415727" y="1600200"/>
            <a:ext cx="927406" cy="842323"/>
          </a:xfrm>
          <a:prstGeom prst="ellipse">
            <a:avLst/>
          </a:prstGeom>
          <a:ln>
            <a:noFill/>
          </a:ln>
          <a:effectLst>
            <a:softEdge rad="112500"/>
          </a:effectLst>
        </p:spPr>
      </p:pic>
    </p:spTree>
    <p:extLst>
      <p:ext uri="{BB962C8B-B14F-4D97-AF65-F5344CB8AC3E}">
        <p14:creationId xmlns:p14="http://schemas.microsoft.com/office/powerpoint/2010/main" val="121716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9"/>
                                        </p:tgtEl>
                                        <p:attrNameLst>
                                          <p:attrName>r</p:attrName>
                                        </p:attrNameLst>
                                      </p:cBhvr>
                                    </p:animRot>
                                    <p:animRot by="-240000">
                                      <p:cBhvr>
                                        <p:cTn id="22" dur="200" fill="hold">
                                          <p:stCondLst>
                                            <p:cond delay="200"/>
                                          </p:stCondLst>
                                        </p:cTn>
                                        <p:tgtEl>
                                          <p:spTgt spid="9"/>
                                        </p:tgtEl>
                                        <p:attrNameLst>
                                          <p:attrName>r</p:attrName>
                                        </p:attrNameLst>
                                      </p:cBhvr>
                                    </p:animRot>
                                    <p:animRot by="240000">
                                      <p:cBhvr>
                                        <p:cTn id="23" dur="200" fill="hold">
                                          <p:stCondLst>
                                            <p:cond delay="400"/>
                                          </p:stCondLst>
                                        </p:cTn>
                                        <p:tgtEl>
                                          <p:spTgt spid="9"/>
                                        </p:tgtEl>
                                        <p:attrNameLst>
                                          <p:attrName>r</p:attrName>
                                        </p:attrNameLst>
                                      </p:cBhvr>
                                    </p:animRot>
                                    <p:animRot by="-240000">
                                      <p:cBhvr>
                                        <p:cTn id="24" dur="200" fill="hold">
                                          <p:stCondLst>
                                            <p:cond delay="600"/>
                                          </p:stCondLst>
                                        </p:cTn>
                                        <p:tgtEl>
                                          <p:spTgt spid="9"/>
                                        </p:tgtEl>
                                        <p:attrNameLst>
                                          <p:attrName>r</p:attrName>
                                        </p:attrNameLst>
                                      </p:cBhvr>
                                    </p:animRot>
                                    <p:animRot by="120000">
                                      <p:cBhvr>
                                        <p:cTn id="25" dur="200" fill="hold">
                                          <p:stCondLst>
                                            <p:cond delay="800"/>
                                          </p:stCondLst>
                                        </p:cTn>
                                        <p:tgtEl>
                                          <p:spTgt spid="9"/>
                                        </p:tgtEl>
                                        <p:attrNameLst>
                                          <p:attrName>r</p:attrName>
                                        </p:attrNameLst>
                                      </p:cBhvr>
                                    </p:animRot>
                                  </p:childTnLst>
                                </p:cTn>
                              </p:par>
                              <p:par>
                                <p:cTn id="26" presetID="32" presetClass="emph" presetSubtype="0" repeatCount="indefinite" fill="hold" nodeType="withEffect">
                                  <p:stCondLst>
                                    <p:cond delay="0"/>
                                  </p:stCondLst>
                                  <p:childTnLst>
                                    <p:animRot by="120000">
                                      <p:cBhvr>
                                        <p:cTn id="27" dur="100" fill="hold">
                                          <p:stCondLst>
                                            <p:cond delay="0"/>
                                          </p:stCondLst>
                                        </p:cTn>
                                        <p:tgtEl>
                                          <p:spTgt spid="10"/>
                                        </p:tgtEl>
                                        <p:attrNameLst>
                                          <p:attrName>r</p:attrName>
                                        </p:attrNameLst>
                                      </p:cBhvr>
                                    </p:animRot>
                                    <p:animRot by="-240000">
                                      <p:cBhvr>
                                        <p:cTn id="28" dur="200" fill="hold">
                                          <p:stCondLst>
                                            <p:cond delay="200"/>
                                          </p:stCondLst>
                                        </p:cTn>
                                        <p:tgtEl>
                                          <p:spTgt spid="10"/>
                                        </p:tgtEl>
                                        <p:attrNameLst>
                                          <p:attrName>r</p:attrName>
                                        </p:attrNameLst>
                                      </p:cBhvr>
                                    </p:animRot>
                                    <p:animRot by="240000">
                                      <p:cBhvr>
                                        <p:cTn id="29" dur="200" fill="hold">
                                          <p:stCondLst>
                                            <p:cond delay="400"/>
                                          </p:stCondLst>
                                        </p:cTn>
                                        <p:tgtEl>
                                          <p:spTgt spid="10"/>
                                        </p:tgtEl>
                                        <p:attrNameLst>
                                          <p:attrName>r</p:attrName>
                                        </p:attrNameLst>
                                      </p:cBhvr>
                                    </p:animRot>
                                    <p:animRot by="-240000">
                                      <p:cBhvr>
                                        <p:cTn id="30" dur="200" fill="hold">
                                          <p:stCondLst>
                                            <p:cond delay="600"/>
                                          </p:stCondLst>
                                        </p:cTn>
                                        <p:tgtEl>
                                          <p:spTgt spid="10"/>
                                        </p:tgtEl>
                                        <p:attrNameLst>
                                          <p:attrName>r</p:attrName>
                                        </p:attrNameLst>
                                      </p:cBhvr>
                                    </p:animRot>
                                    <p:animRot by="120000">
                                      <p:cBhvr>
                                        <p:cTn id="31" dur="200" fill="hold">
                                          <p:stCondLst>
                                            <p:cond delay="800"/>
                                          </p:stCondLst>
                                        </p:cTn>
                                        <p:tgtEl>
                                          <p:spTgt spid="10"/>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1"/>
                                        </p:tgtEl>
                                        <p:attrNameLst>
                                          <p:attrName>r</p:attrName>
                                        </p:attrNameLst>
                                      </p:cBhvr>
                                    </p:animRot>
                                    <p:animRot by="-240000">
                                      <p:cBhvr>
                                        <p:cTn id="34" dur="200" fill="hold">
                                          <p:stCondLst>
                                            <p:cond delay="200"/>
                                          </p:stCondLst>
                                        </p:cTn>
                                        <p:tgtEl>
                                          <p:spTgt spid="11"/>
                                        </p:tgtEl>
                                        <p:attrNameLst>
                                          <p:attrName>r</p:attrName>
                                        </p:attrNameLst>
                                      </p:cBhvr>
                                    </p:animRot>
                                    <p:animRot by="240000">
                                      <p:cBhvr>
                                        <p:cTn id="35" dur="200" fill="hold">
                                          <p:stCondLst>
                                            <p:cond delay="400"/>
                                          </p:stCondLst>
                                        </p:cTn>
                                        <p:tgtEl>
                                          <p:spTgt spid="11"/>
                                        </p:tgtEl>
                                        <p:attrNameLst>
                                          <p:attrName>r</p:attrName>
                                        </p:attrNameLst>
                                      </p:cBhvr>
                                    </p:animRot>
                                    <p:animRot by="-240000">
                                      <p:cBhvr>
                                        <p:cTn id="36" dur="200" fill="hold">
                                          <p:stCondLst>
                                            <p:cond delay="600"/>
                                          </p:stCondLst>
                                        </p:cTn>
                                        <p:tgtEl>
                                          <p:spTgt spid="11"/>
                                        </p:tgtEl>
                                        <p:attrNameLst>
                                          <p:attrName>r</p:attrName>
                                        </p:attrNameLst>
                                      </p:cBhvr>
                                    </p:animRot>
                                    <p:animRot by="120000">
                                      <p:cBhvr>
                                        <p:cTn id="37" dur="200" fill="hold">
                                          <p:stCondLst>
                                            <p:cond delay="800"/>
                                          </p:stCondLst>
                                        </p:cTn>
                                        <p:tgtEl>
                                          <p:spTgt spid="11"/>
                                        </p:tgtEl>
                                        <p:attrNameLst>
                                          <p:attrName>r</p:attrName>
                                        </p:attrNameLst>
                                      </p:cBhvr>
                                    </p:animRot>
                                  </p:childTnLst>
                                </p:cTn>
                              </p:par>
                              <p:par>
                                <p:cTn id="38" presetID="32" presetClass="emph" presetSubtype="0" repeatCount="indefinite" fill="hold" nodeType="withEffect">
                                  <p:stCondLst>
                                    <p:cond delay="0"/>
                                  </p:stCondLst>
                                  <p:childTnLst>
                                    <p:animRot by="120000">
                                      <p:cBhvr>
                                        <p:cTn id="39" dur="100" fill="hold">
                                          <p:stCondLst>
                                            <p:cond delay="0"/>
                                          </p:stCondLst>
                                        </p:cTn>
                                        <p:tgtEl>
                                          <p:spTgt spid="12"/>
                                        </p:tgtEl>
                                        <p:attrNameLst>
                                          <p:attrName>r</p:attrName>
                                        </p:attrNameLst>
                                      </p:cBhvr>
                                    </p:animRot>
                                    <p:animRot by="-240000">
                                      <p:cBhvr>
                                        <p:cTn id="40" dur="200" fill="hold">
                                          <p:stCondLst>
                                            <p:cond delay="200"/>
                                          </p:stCondLst>
                                        </p:cTn>
                                        <p:tgtEl>
                                          <p:spTgt spid="12"/>
                                        </p:tgtEl>
                                        <p:attrNameLst>
                                          <p:attrName>r</p:attrName>
                                        </p:attrNameLst>
                                      </p:cBhvr>
                                    </p:animRot>
                                    <p:animRot by="240000">
                                      <p:cBhvr>
                                        <p:cTn id="41" dur="200" fill="hold">
                                          <p:stCondLst>
                                            <p:cond delay="400"/>
                                          </p:stCondLst>
                                        </p:cTn>
                                        <p:tgtEl>
                                          <p:spTgt spid="12"/>
                                        </p:tgtEl>
                                        <p:attrNameLst>
                                          <p:attrName>r</p:attrName>
                                        </p:attrNameLst>
                                      </p:cBhvr>
                                    </p:animRot>
                                    <p:animRot by="-240000">
                                      <p:cBhvr>
                                        <p:cTn id="42" dur="200" fill="hold">
                                          <p:stCondLst>
                                            <p:cond delay="600"/>
                                          </p:stCondLst>
                                        </p:cTn>
                                        <p:tgtEl>
                                          <p:spTgt spid="12"/>
                                        </p:tgtEl>
                                        <p:attrNameLst>
                                          <p:attrName>r</p:attrName>
                                        </p:attrNameLst>
                                      </p:cBhvr>
                                    </p:animRot>
                                    <p:animRot by="120000">
                                      <p:cBhvr>
                                        <p:cTn id="43"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13"/>
                                        </p:tgtEl>
                                        <p:attrNameLst>
                                          <p:attrName>ppt_w</p:attrName>
                                        </p:attrNameLst>
                                      </p:cBhvr>
                                      <p:tavLst>
                                        <p:tav tm="0">
                                          <p:val>
                                            <p:strVal val="ppt_w"/>
                                          </p:val>
                                        </p:tav>
                                        <p:tav tm="100000">
                                          <p:val>
                                            <p:fltVal val="0"/>
                                          </p:val>
                                        </p:tav>
                                      </p:tavLst>
                                    </p:anim>
                                    <p:anim calcmode="lin" valueType="num">
                                      <p:cBhvr>
                                        <p:cTn id="49" dur="500"/>
                                        <p:tgtEl>
                                          <p:spTgt spid="13"/>
                                        </p:tgtEl>
                                        <p:attrNameLst>
                                          <p:attrName>ppt_h</p:attrName>
                                        </p:attrNameLst>
                                      </p:cBhvr>
                                      <p:tavLst>
                                        <p:tav tm="0">
                                          <p:val>
                                            <p:strVal val="ppt_h"/>
                                          </p:val>
                                        </p:tav>
                                        <p:tav tm="100000">
                                          <p:val>
                                            <p:fltVal val="0"/>
                                          </p:val>
                                        </p:tav>
                                      </p:tavLst>
                                    </p:anim>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53" presetClass="exit" presetSubtype="32" fill="hold" grpId="0" nodeType="clickEffect">
                                  <p:stCondLst>
                                    <p:cond delay="0"/>
                                  </p:stCondLst>
                                  <p:childTnLst>
                                    <p:anim calcmode="lin" valueType="num">
                                      <p:cBhvr>
                                        <p:cTn id="56" dur="500"/>
                                        <p:tgtEl>
                                          <p:spTgt spid="14"/>
                                        </p:tgtEl>
                                        <p:attrNameLst>
                                          <p:attrName>ppt_w</p:attrName>
                                        </p:attrNameLst>
                                      </p:cBhvr>
                                      <p:tavLst>
                                        <p:tav tm="0">
                                          <p:val>
                                            <p:strVal val="ppt_w"/>
                                          </p:val>
                                        </p:tav>
                                        <p:tav tm="100000">
                                          <p:val>
                                            <p:fltVal val="0"/>
                                          </p:val>
                                        </p:tav>
                                      </p:tavLst>
                                    </p:anim>
                                    <p:anim calcmode="lin" valueType="num">
                                      <p:cBhvr>
                                        <p:cTn id="57" dur="500"/>
                                        <p:tgtEl>
                                          <p:spTgt spid="14"/>
                                        </p:tgtEl>
                                        <p:attrNameLst>
                                          <p:attrName>ppt_h</p:attrName>
                                        </p:attrNameLst>
                                      </p:cBhvr>
                                      <p:tavLst>
                                        <p:tav tm="0">
                                          <p:val>
                                            <p:strVal val="ppt_h"/>
                                          </p:val>
                                        </p:tav>
                                        <p:tav tm="100000">
                                          <p:val>
                                            <p:fltVal val="0"/>
                                          </p:val>
                                        </p:tav>
                                      </p:tavLst>
                                    </p:anim>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0" restart="whenNotActive" fill="hold" evtFilter="cancelBubble" nodeType="interactiveSeq">
                <p:stCondLst>
                  <p:cond evt="onClick" delay="0">
                    <p:tgtEl>
                      <p:spTgt spid="18"/>
                    </p:tgtEl>
                  </p:cond>
                </p:stCondLst>
                <p:endSync evt="end" delay="0">
                  <p:rtn val="all"/>
                </p:endSync>
                <p:childTnLst>
                  <p:par>
                    <p:cTn id="61" fill="hold">
                      <p:stCondLst>
                        <p:cond delay="0"/>
                      </p:stCondLst>
                      <p:childTnLst>
                        <p:par>
                          <p:cTn id="62" fill="hold">
                            <p:stCondLst>
                              <p:cond delay="0"/>
                            </p:stCondLst>
                            <p:childTnLst>
                              <p:par>
                                <p:cTn id="63" presetID="53" presetClass="exit" presetSubtype="32" fill="hold" grpId="0" nodeType="clickEffect">
                                  <p:stCondLst>
                                    <p:cond delay="0"/>
                                  </p:stCondLst>
                                  <p:childTnLst>
                                    <p:anim calcmode="lin" valueType="num">
                                      <p:cBhvr>
                                        <p:cTn id="64" dur="500"/>
                                        <p:tgtEl>
                                          <p:spTgt spid="18"/>
                                        </p:tgtEl>
                                        <p:attrNameLst>
                                          <p:attrName>ppt_w</p:attrName>
                                        </p:attrNameLst>
                                      </p:cBhvr>
                                      <p:tavLst>
                                        <p:tav tm="0">
                                          <p:val>
                                            <p:strVal val="ppt_w"/>
                                          </p:val>
                                        </p:tav>
                                        <p:tav tm="100000">
                                          <p:val>
                                            <p:fltVal val="0"/>
                                          </p:val>
                                        </p:tav>
                                      </p:tavLst>
                                    </p:anim>
                                    <p:anim calcmode="lin" valueType="num">
                                      <p:cBhvr>
                                        <p:cTn id="65" dur="500"/>
                                        <p:tgtEl>
                                          <p:spTgt spid="18"/>
                                        </p:tgtEl>
                                        <p:attrNameLst>
                                          <p:attrName>ppt_h</p:attrName>
                                        </p:attrNameLst>
                                      </p:cBhvr>
                                      <p:tavLst>
                                        <p:tav tm="0">
                                          <p:val>
                                            <p:strVal val="ppt_h"/>
                                          </p:val>
                                        </p:tav>
                                        <p:tav tm="100000">
                                          <p:val>
                                            <p:fltVal val="0"/>
                                          </p:val>
                                        </p:tav>
                                      </p:tavLst>
                                    </p:anim>
                                    <p:animEffect transition="out" filter="fade">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8" restart="whenNotActive" fill="hold" evtFilter="cancelBubble" nodeType="interactiveSeq">
                <p:stCondLst>
                  <p:cond evt="onClick" delay="0">
                    <p:tgtEl>
                      <p:spTgt spid="19"/>
                    </p:tgtEl>
                  </p:cond>
                </p:stCondLst>
                <p:endSync evt="end" delay="0">
                  <p:rtn val="all"/>
                </p:endSync>
                <p:childTnLst>
                  <p:par>
                    <p:cTn id="69" fill="hold">
                      <p:stCondLst>
                        <p:cond delay="0"/>
                      </p:stCondLst>
                      <p:childTnLst>
                        <p:par>
                          <p:cTn id="70" fill="hold">
                            <p:stCondLst>
                              <p:cond delay="0"/>
                            </p:stCondLst>
                            <p:childTnLst>
                              <p:par>
                                <p:cTn id="71" presetID="53" presetClass="exit" presetSubtype="32" fill="hold" grpId="0" nodeType="clickEffect">
                                  <p:stCondLst>
                                    <p:cond delay="0"/>
                                  </p:stCondLst>
                                  <p:childTnLst>
                                    <p:anim calcmode="lin" valueType="num">
                                      <p:cBhvr>
                                        <p:cTn id="72" dur="500"/>
                                        <p:tgtEl>
                                          <p:spTgt spid="19"/>
                                        </p:tgtEl>
                                        <p:attrNameLst>
                                          <p:attrName>ppt_w</p:attrName>
                                        </p:attrNameLst>
                                      </p:cBhvr>
                                      <p:tavLst>
                                        <p:tav tm="0">
                                          <p:val>
                                            <p:strVal val="ppt_w"/>
                                          </p:val>
                                        </p:tav>
                                        <p:tav tm="100000">
                                          <p:val>
                                            <p:fltVal val="0"/>
                                          </p:val>
                                        </p:tav>
                                      </p:tavLst>
                                    </p:anim>
                                    <p:anim calcmode="lin" valueType="num">
                                      <p:cBhvr>
                                        <p:cTn id="73" dur="500"/>
                                        <p:tgtEl>
                                          <p:spTgt spid="19"/>
                                        </p:tgtEl>
                                        <p:attrNameLst>
                                          <p:attrName>ppt_h</p:attrName>
                                        </p:attrNameLst>
                                      </p:cBhvr>
                                      <p:tavLst>
                                        <p:tav tm="0">
                                          <p:val>
                                            <p:strVal val="ppt_h"/>
                                          </p:val>
                                        </p:tav>
                                        <p:tav tm="100000">
                                          <p:val>
                                            <p:fltVal val="0"/>
                                          </p:val>
                                        </p:tav>
                                      </p:tavLst>
                                    </p:anim>
                                    <p:animEffect transition="out" filter="fade">
                                      <p:cBhvr>
                                        <p:cTn id="74" dur="500"/>
                                        <p:tgtEl>
                                          <p:spTgt spid="19"/>
                                        </p:tgtEl>
                                      </p:cBhvr>
                                    </p:animEffect>
                                    <p:set>
                                      <p:cBhvr>
                                        <p:cTn id="7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6" restart="whenNotActive" fill="hold" evtFilter="cancelBubble" nodeType="interactiveSeq">
                <p:stCondLst>
                  <p:cond evt="onClick" delay="0">
                    <p:tgtEl>
                      <p:spTgt spid="20"/>
                    </p:tgtEl>
                  </p:cond>
                </p:stCondLst>
                <p:endSync evt="end" delay="0">
                  <p:rtn val="all"/>
                </p:endSync>
                <p:childTnLst>
                  <p:par>
                    <p:cTn id="77" fill="hold">
                      <p:stCondLst>
                        <p:cond delay="0"/>
                      </p:stCondLst>
                      <p:childTnLst>
                        <p:par>
                          <p:cTn id="78" fill="hold">
                            <p:stCondLst>
                              <p:cond delay="0"/>
                            </p:stCondLst>
                            <p:childTnLst>
                              <p:par>
                                <p:cTn id="79" presetID="53" presetClass="exit" presetSubtype="32" fill="hold" grpId="0" nodeType="clickEffect">
                                  <p:stCondLst>
                                    <p:cond delay="0"/>
                                  </p:stCondLst>
                                  <p:childTnLst>
                                    <p:anim calcmode="lin" valueType="num">
                                      <p:cBhvr>
                                        <p:cTn id="80" dur="500"/>
                                        <p:tgtEl>
                                          <p:spTgt spid="20"/>
                                        </p:tgtEl>
                                        <p:attrNameLst>
                                          <p:attrName>ppt_w</p:attrName>
                                        </p:attrNameLst>
                                      </p:cBhvr>
                                      <p:tavLst>
                                        <p:tav tm="0">
                                          <p:val>
                                            <p:strVal val="ppt_w"/>
                                          </p:val>
                                        </p:tav>
                                        <p:tav tm="100000">
                                          <p:val>
                                            <p:fltVal val="0"/>
                                          </p:val>
                                        </p:tav>
                                      </p:tavLst>
                                    </p:anim>
                                    <p:anim calcmode="lin" valueType="num">
                                      <p:cBhvr>
                                        <p:cTn id="81" dur="500"/>
                                        <p:tgtEl>
                                          <p:spTgt spid="20"/>
                                        </p:tgtEl>
                                        <p:attrNameLst>
                                          <p:attrName>ppt_h</p:attrName>
                                        </p:attrNameLst>
                                      </p:cBhvr>
                                      <p:tavLst>
                                        <p:tav tm="0">
                                          <p:val>
                                            <p:strVal val="ppt_h"/>
                                          </p:val>
                                        </p:tav>
                                        <p:tav tm="100000">
                                          <p:val>
                                            <p:fltVal val="0"/>
                                          </p:val>
                                        </p:tav>
                                      </p:tavLst>
                                    </p:anim>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4" restart="whenNotActive" fill="hold" evtFilter="cancelBubble" nodeType="interactiveSeq">
                <p:stCondLst>
                  <p:cond evt="onClick" delay="0">
                    <p:tgtEl>
                      <p:spTgt spid="21"/>
                    </p:tgtEl>
                  </p:cond>
                </p:stCondLst>
                <p:endSync evt="end" delay="0">
                  <p:rtn val="all"/>
                </p:endSync>
                <p:childTnLst>
                  <p:par>
                    <p:cTn id="85" fill="hold">
                      <p:stCondLst>
                        <p:cond delay="0"/>
                      </p:stCondLst>
                      <p:childTnLst>
                        <p:par>
                          <p:cTn id="86" fill="hold">
                            <p:stCondLst>
                              <p:cond delay="0"/>
                            </p:stCondLst>
                            <p:childTnLst>
                              <p:par>
                                <p:cTn id="87" presetID="53" presetClass="exit" presetSubtype="32" fill="hold" grpId="0" nodeType="clickEffect">
                                  <p:stCondLst>
                                    <p:cond delay="0"/>
                                  </p:stCondLst>
                                  <p:childTnLst>
                                    <p:anim calcmode="lin" valueType="num">
                                      <p:cBhvr>
                                        <p:cTn id="88" dur="500"/>
                                        <p:tgtEl>
                                          <p:spTgt spid="21"/>
                                        </p:tgtEl>
                                        <p:attrNameLst>
                                          <p:attrName>ppt_w</p:attrName>
                                        </p:attrNameLst>
                                      </p:cBhvr>
                                      <p:tavLst>
                                        <p:tav tm="0">
                                          <p:val>
                                            <p:strVal val="ppt_w"/>
                                          </p:val>
                                        </p:tav>
                                        <p:tav tm="100000">
                                          <p:val>
                                            <p:fltVal val="0"/>
                                          </p:val>
                                        </p:tav>
                                      </p:tavLst>
                                    </p:anim>
                                    <p:anim calcmode="lin" valueType="num">
                                      <p:cBhvr>
                                        <p:cTn id="89" dur="500"/>
                                        <p:tgtEl>
                                          <p:spTgt spid="21"/>
                                        </p:tgtEl>
                                        <p:attrNameLst>
                                          <p:attrName>ppt_h</p:attrName>
                                        </p:attrNameLst>
                                      </p:cBhvr>
                                      <p:tavLst>
                                        <p:tav tm="0">
                                          <p:val>
                                            <p:strVal val="ppt_h"/>
                                          </p:val>
                                        </p:tav>
                                        <p:tav tm="100000">
                                          <p:val>
                                            <p:fltVal val="0"/>
                                          </p:val>
                                        </p:tav>
                                      </p:tavLst>
                                    </p:anim>
                                    <p:animEffect transition="out" filter="fade">
                                      <p:cBhvr>
                                        <p:cTn id="90" dur="500"/>
                                        <p:tgtEl>
                                          <p:spTgt spid="21"/>
                                        </p:tgtEl>
                                      </p:cBhvr>
                                    </p:animEffect>
                                    <p:set>
                                      <p:cBhvr>
                                        <p:cTn id="9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92" restart="whenNotActive" fill="hold" evtFilter="cancelBubble" nodeType="interactiveSeq">
                <p:stCondLst>
                  <p:cond evt="onClick" delay="0">
                    <p:tgtEl>
                      <p:spTgt spid="5"/>
                    </p:tgtEl>
                  </p:cond>
                </p:stCondLst>
                <p:endSync evt="end" delay="0">
                  <p:rtn val="all"/>
                </p:endSync>
                <p:childTnLst>
                  <p:par>
                    <p:cTn id="93" fill="hold">
                      <p:stCondLst>
                        <p:cond delay="0"/>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down)">
                                      <p:cBhvr>
                                        <p:cTn id="97" dur="500"/>
                                        <p:tgtEl>
                                          <p:spTgt spid="22"/>
                                        </p:tgtEl>
                                      </p:cBhvr>
                                    </p:animEffect>
                                  </p:childTnLst>
                                  <p:subTnLst>
                                    <p:audio>
                                      <p:cMediaNode>
                                        <p:cTn display="0" masterRel="sameClick">
                                          <p:stCondLst>
                                            <p:cond evt="begin" delay="0">
                                              <p:tn val="95"/>
                                            </p:cond>
                                          </p:stCondLst>
                                          <p:endCondLst>
                                            <p:cond evt="onStopAudio" delay="0">
                                              <p:tgtEl>
                                                <p:sldTgt/>
                                              </p:tgtEl>
                                            </p:cond>
                                          </p:endCondLst>
                                        </p:cTn>
                                        <p:tgtEl>
                                          <p:sndTgt r:embed="rId2" name="bomb.wav"/>
                                        </p:tgtEl>
                                      </p:cMediaNode>
                                    </p:audio>
                                  </p:subTnLst>
                                </p:cTn>
                              </p:par>
                            </p:childTnLst>
                          </p:cTn>
                        </p:par>
                        <p:par>
                          <p:cTn id="98" fill="hold">
                            <p:stCondLst>
                              <p:cond delay="500"/>
                            </p:stCondLst>
                            <p:childTnLst>
                              <p:par>
                                <p:cTn id="99" presetID="10" presetClass="exit" presetSubtype="0" fill="hold" grpId="1" nodeType="afterEffect">
                                  <p:stCondLst>
                                    <p:cond delay="0"/>
                                  </p:stCondLst>
                                  <p:childTnLst>
                                    <p:animEffect transition="out" filter="fade">
                                      <p:cBhvr>
                                        <p:cTn id="100" dur="500"/>
                                        <p:tgtEl>
                                          <p:spTgt spid="22"/>
                                        </p:tgtEl>
                                      </p:cBhvr>
                                    </p:animEffect>
                                    <p:set>
                                      <p:cBhvr>
                                        <p:cTn id="101" dur="1" fill="hold">
                                          <p:stCondLst>
                                            <p:cond delay="499"/>
                                          </p:stCondLst>
                                        </p:cTn>
                                        <p:tgtEl>
                                          <p:spTgt spid="22"/>
                                        </p:tgtEl>
                                        <p:attrNameLst>
                                          <p:attrName>style.visibility</p:attrName>
                                        </p:attrNameLst>
                                      </p:cBhvr>
                                      <p:to>
                                        <p:strVal val="hidden"/>
                                      </p:to>
                                    </p:set>
                                  </p:childTnLst>
                                </p:cTn>
                              </p:par>
                              <p:par>
                                <p:cTn id="102" presetID="42" presetClass="path" presetSubtype="0" accel="50000" decel="50000" fill="hold" nodeType="withEffect">
                                  <p:stCondLst>
                                    <p:cond delay="0"/>
                                  </p:stCondLst>
                                  <p:childTnLst>
                                    <p:animMotion origin="layout" path="M -1.66667E-6 -3.7037E-6 L -0.0066 0.51412 " pathEditMode="relative" rAng="0" ptsTypes="AA">
                                      <p:cBhvr>
                                        <p:cTn id="103" dur="2000" fill="hold"/>
                                        <p:tgtEl>
                                          <p:spTgt spid="7"/>
                                        </p:tgtEl>
                                        <p:attrNameLst>
                                          <p:attrName>ppt_x</p:attrName>
                                          <p:attrName>ppt_y</p:attrName>
                                        </p:attrNameLst>
                                      </p:cBhvr>
                                      <p:rCtr x="-330" y="25694"/>
                                    </p:animMotion>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wipe(down)">
                                      <p:cBhvr>
                                        <p:cTn id="108" dur="500"/>
                                        <p:tgtEl>
                                          <p:spTgt spid="23"/>
                                        </p:tgtEl>
                                      </p:cBhvr>
                                    </p:animEffect>
                                  </p:childTnLst>
                                  <p:subTnLst>
                                    <p:audio>
                                      <p:cMediaNode>
                                        <p:cTn display="0" masterRel="sameClick">
                                          <p:stCondLst>
                                            <p:cond evt="begin" delay="0">
                                              <p:tn val="106"/>
                                            </p:cond>
                                          </p:stCondLst>
                                          <p:endCondLst>
                                            <p:cond evt="onStopAudio" delay="0">
                                              <p:tgtEl>
                                                <p:sldTgt/>
                                              </p:tgtEl>
                                            </p:cond>
                                          </p:endCondLst>
                                        </p:cTn>
                                        <p:tgtEl>
                                          <p:sndTgt r:embed="rId2" name="bomb.wav"/>
                                        </p:tgtEl>
                                      </p:cMediaNode>
                                    </p:audio>
                                  </p:subTnLst>
                                </p:cTn>
                              </p:par>
                            </p:childTnLst>
                          </p:cTn>
                        </p:par>
                        <p:par>
                          <p:cTn id="109" fill="hold">
                            <p:stCondLst>
                              <p:cond delay="500"/>
                            </p:stCondLst>
                            <p:childTnLst>
                              <p:par>
                                <p:cTn id="110" presetID="10" presetClass="exit" presetSubtype="0" fill="hold" grpId="1" nodeType="afterEffect">
                                  <p:stCondLst>
                                    <p:cond delay="0"/>
                                  </p:stCondLst>
                                  <p:childTnLst>
                                    <p:animEffect transition="out" filter="fade">
                                      <p:cBhvr>
                                        <p:cTn id="111" dur="500"/>
                                        <p:tgtEl>
                                          <p:spTgt spid="23"/>
                                        </p:tgtEl>
                                      </p:cBhvr>
                                    </p:animEffect>
                                    <p:set>
                                      <p:cBhvr>
                                        <p:cTn id="112" dur="1" fill="hold">
                                          <p:stCondLst>
                                            <p:cond delay="499"/>
                                          </p:stCondLst>
                                        </p:cTn>
                                        <p:tgtEl>
                                          <p:spTgt spid="23"/>
                                        </p:tgtEl>
                                        <p:attrNameLst>
                                          <p:attrName>style.visibility</p:attrName>
                                        </p:attrNameLst>
                                      </p:cBhvr>
                                      <p:to>
                                        <p:strVal val="hidden"/>
                                      </p:to>
                                    </p:set>
                                  </p:childTnLst>
                                </p:cTn>
                              </p:par>
                              <p:par>
                                <p:cTn id="113" presetID="42" presetClass="path" presetSubtype="0" accel="50000" decel="50000" fill="hold" nodeType="withEffect">
                                  <p:stCondLst>
                                    <p:cond delay="0"/>
                                  </p:stCondLst>
                                  <p:childTnLst>
                                    <p:animMotion origin="layout" path="M -1.66667E-6 3.33333E-6 L -0.01614 0.47291 " pathEditMode="relative" rAng="0" ptsTypes="AA">
                                      <p:cBhvr>
                                        <p:cTn id="114" dur="2000" fill="hold"/>
                                        <p:tgtEl>
                                          <p:spTgt spid="8"/>
                                        </p:tgtEl>
                                        <p:attrNameLst>
                                          <p:attrName>ppt_x</p:attrName>
                                          <p:attrName>ppt_y</p:attrName>
                                        </p:attrNameLst>
                                      </p:cBhvr>
                                      <p:rCtr x="-816" y="23634"/>
                                    </p:animMotion>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wipe(down)">
                                      <p:cBhvr>
                                        <p:cTn id="119" dur="500"/>
                                        <p:tgtEl>
                                          <p:spTgt spid="24"/>
                                        </p:tgtEl>
                                      </p:cBhvr>
                                    </p:animEffect>
                                  </p:childTnLst>
                                  <p:subTnLst>
                                    <p:audio>
                                      <p:cMediaNode>
                                        <p:cTn display="0" masterRel="sameClick">
                                          <p:stCondLst>
                                            <p:cond evt="begin" delay="0">
                                              <p:tn val="117"/>
                                            </p:cond>
                                          </p:stCondLst>
                                          <p:endCondLst>
                                            <p:cond evt="onStopAudio" delay="0">
                                              <p:tgtEl>
                                                <p:sldTgt/>
                                              </p:tgtEl>
                                            </p:cond>
                                          </p:endCondLst>
                                        </p:cTn>
                                        <p:tgtEl>
                                          <p:sndTgt r:embed="rId2" name="bomb.wav"/>
                                        </p:tgtEl>
                                      </p:cMediaNode>
                                    </p:audio>
                                  </p:subTnLst>
                                </p:cTn>
                              </p:par>
                            </p:childTnLst>
                          </p:cTn>
                        </p:par>
                        <p:par>
                          <p:cTn id="120" fill="hold">
                            <p:stCondLst>
                              <p:cond delay="500"/>
                            </p:stCondLst>
                            <p:childTnLst>
                              <p:par>
                                <p:cTn id="121" presetID="10" presetClass="exit" presetSubtype="0" fill="hold" grpId="1" nodeType="afterEffect">
                                  <p:stCondLst>
                                    <p:cond delay="0"/>
                                  </p:stCondLst>
                                  <p:childTnLst>
                                    <p:animEffect transition="out" filter="fade">
                                      <p:cBhvr>
                                        <p:cTn id="122" dur="500"/>
                                        <p:tgtEl>
                                          <p:spTgt spid="24"/>
                                        </p:tgtEl>
                                      </p:cBhvr>
                                    </p:animEffect>
                                    <p:set>
                                      <p:cBhvr>
                                        <p:cTn id="123" dur="1" fill="hold">
                                          <p:stCondLst>
                                            <p:cond delay="499"/>
                                          </p:stCondLst>
                                        </p:cTn>
                                        <p:tgtEl>
                                          <p:spTgt spid="24"/>
                                        </p:tgtEl>
                                        <p:attrNameLst>
                                          <p:attrName>style.visibility</p:attrName>
                                        </p:attrNameLst>
                                      </p:cBhvr>
                                      <p:to>
                                        <p:strVal val="hidden"/>
                                      </p:to>
                                    </p:set>
                                  </p:childTnLst>
                                </p:cTn>
                              </p:par>
                              <p:par>
                                <p:cTn id="124" presetID="42" presetClass="path" presetSubtype="0" accel="50000" decel="50000" fill="hold" nodeType="withEffect">
                                  <p:stCondLst>
                                    <p:cond delay="0"/>
                                  </p:stCondLst>
                                  <p:childTnLst>
                                    <p:animMotion origin="layout" path="M 3.33333E-6 3.33333E-6 L -0.01441 0.54699 " pathEditMode="relative" rAng="0" ptsTypes="AA">
                                      <p:cBhvr>
                                        <p:cTn id="125" dur="2000" fill="hold"/>
                                        <p:tgtEl>
                                          <p:spTgt spid="9"/>
                                        </p:tgtEl>
                                        <p:attrNameLst>
                                          <p:attrName>ppt_x</p:attrName>
                                          <p:attrName>ppt_y</p:attrName>
                                        </p:attrNameLst>
                                      </p:cBhvr>
                                      <p:rCtr x="-729" y="27338"/>
                                    </p:animMotion>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25"/>
                                        </p:tgtEl>
                                        <p:attrNameLst>
                                          <p:attrName>style.visibility</p:attrName>
                                        </p:attrNameLst>
                                      </p:cBhvr>
                                      <p:to>
                                        <p:strVal val="visible"/>
                                      </p:to>
                                    </p:set>
                                    <p:animEffect transition="in" filter="wipe(down)">
                                      <p:cBhvr>
                                        <p:cTn id="130" dur="500"/>
                                        <p:tgtEl>
                                          <p:spTgt spid="25"/>
                                        </p:tgtEl>
                                      </p:cBhvr>
                                    </p:animEffect>
                                  </p:childTnLst>
                                  <p:subTnLst>
                                    <p:audio>
                                      <p:cMediaNode>
                                        <p:cTn display="0" masterRel="sameClick">
                                          <p:stCondLst>
                                            <p:cond evt="begin" delay="0">
                                              <p:tn val="128"/>
                                            </p:cond>
                                          </p:stCondLst>
                                          <p:endCondLst>
                                            <p:cond evt="onStopAudio" delay="0">
                                              <p:tgtEl>
                                                <p:sldTgt/>
                                              </p:tgtEl>
                                            </p:cond>
                                          </p:endCondLst>
                                        </p:cTn>
                                        <p:tgtEl>
                                          <p:sndTgt r:embed="rId2" name="bomb.wav"/>
                                        </p:tgtEl>
                                      </p:cMediaNode>
                                    </p:audio>
                                  </p:subTnLst>
                                </p:cTn>
                              </p:par>
                            </p:childTnLst>
                          </p:cTn>
                        </p:par>
                        <p:par>
                          <p:cTn id="131" fill="hold">
                            <p:stCondLst>
                              <p:cond delay="500"/>
                            </p:stCondLst>
                            <p:childTnLst>
                              <p:par>
                                <p:cTn id="132" presetID="10" presetClass="exit" presetSubtype="0" fill="hold" grpId="1" nodeType="afterEffect">
                                  <p:stCondLst>
                                    <p:cond delay="0"/>
                                  </p:stCondLst>
                                  <p:childTnLst>
                                    <p:animEffect transition="out" filter="fade">
                                      <p:cBhvr>
                                        <p:cTn id="133" dur="500"/>
                                        <p:tgtEl>
                                          <p:spTgt spid="25"/>
                                        </p:tgtEl>
                                      </p:cBhvr>
                                    </p:animEffect>
                                    <p:set>
                                      <p:cBhvr>
                                        <p:cTn id="134" dur="1" fill="hold">
                                          <p:stCondLst>
                                            <p:cond delay="499"/>
                                          </p:stCondLst>
                                        </p:cTn>
                                        <p:tgtEl>
                                          <p:spTgt spid="25"/>
                                        </p:tgtEl>
                                        <p:attrNameLst>
                                          <p:attrName>style.visibility</p:attrName>
                                        </p:attrNameLst>
                                      </p:cBhvr>
                                      <p:to>
                                        <p:strVal val="hidden"/>
                                      </p:to>
                                    </p:set>
                                  </p:childTnLst>
                                </p:cTn>
                              </p:par>
                              <p:par>
                                <p:cTn id="135" presetID="42" presetClass="path" presetSubtype="0" accel="50000" decel="50000" fill="hold" nodeType="withEffect">
                                  <p:stCondLst>
                                    <p:cond delay="0"/>
                                  </p:stCondLst>
                                  <p:childTnLst>
                                    <p:animMotion origin="layout" path="M -1.11111E-6 -1.48148E-6 L -0.03108 0.47708 " pathEditMode="relative" rAng="0" ptsTypes="AA">
                                      <p:cBhvr>
                                        <p:cTn id="136" dur="2000" fill="hold"/>
                                        <p:tgtEl>
                                          <p:spTgt spid="10"/>
                                        </p:tgtEl>
                                        <p:attrNameLst>
                                          <p:attrName>ppt_x</p:attrName>
                                          <p:attrName>ppt_y</p:attrName>
                                        </p:attrNameLst>
                                      </p:cBhvr>
                                      <p:rCtr x="-1563" y="23843"/>
                                    </p:animMotion>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26"/>
                                        </p:tgtEl>
                                        <p:attrNameLst>
                                          <p:attrName>style.visibility</p:attrName>
                                        </p:attrNameLst>
                                      </p:cBhvr>
                                      <p:to>
                                        <p:strVal val="visible"/>
                                      </p:to>
                                    </p:set>
                                    <p:animEffect transition="in" filter="wipe(down)">
                                      <p:cBhvr>
                                        <p:cTn id="141" dur="500"/>
                                        <p:tgtEl>
                                          <p:spTgt spid="26"/>
                                        </p:tgtEl>
                                      </p:cBhvr>
                                    </p:animEffect>
                                  </p:childTnLst>
                                  <p:subTnLst>
                                    <p:audio>
                                      <p:cMediaNode>
                                        <p:cTn display="0" masterRel="sameClick">
                                          <p:stCondLst>
                                            <p:cond evt="begin" delay="0">
                                              <p:tn val="139"/>
                                            </p:cond>
                                          </p:stCondLst>
                                          <p:endCondLst>
                                            <p:cond evt="onStopAudio" delay="0">
                                              <p:tgtEl>
                                                <p:sldTgt/>
                                              </p:tgtEl>
                                            </p:cond>
                                          </p:endCondLst>
                                        </p:cTn>
                                        <p:tgtEl>
                                          <p:sndTgt r:embed="rId2" name="bomb.wav"/>
                                        </p:tgtEl>
                                      </p:cMediaNode>
                                    </p:audio>
                                  </p:subTnLst>
                                </p:cTn>
                              </p:par>
                            </p:childTnLst>
                          </p:cTn>
                        </p:par>
                        <p:par>
                          <p:cTn id="142" fill="hold">
                            <p:stCondLst>
                              <p:cond delay="500"/>
                            </p:stCondLst>
                            <p:childTnLst>
                              <p:par>
                                <p:cTn id="143" presetID="10" presetClass="exit" presetSubtype="0" fill="hold" grpId="1" nodeType="afterEffect">
                                  <p:stCondLst>
                                    <p:cond delay="0"/>
                                  </p:stCondLst>
                                  <p:childTnLst>
                                    <p:animEffect transition="out" filter="fade">
                                      <p:cBhvr>
                                        <p:cTn id="144" dur="500"/>
                                        <p:tgtEl>
                                          <p:spTgt spid="26"/>
                                        </p:tgtEl>
                                      </p:cBhvr>
                                    </p:animEffect>
                                    <p:set>
                                      <p:cBhvr>
                                        <p:cTn id="145" dur="1" fill="hold">
                                          <p:stCondLst>
                                            <p:cond delay="499"/>
                                          </p:stCondLst>
                                        </p:cTn>
                                        <p:tgtEl>
                                          <p:spTgt spid="26"/>
                                        </p:tgtEl>
                                        <p:attrNameLst>
                                          <p:attrName>style.visibility</p:attrName>
                                        </p:attrNameLst>
                                      </p:cBhvr>
                                      <p:to>
                                        <p:strVal val="hidden"/>
                                      </p:to>
                                    </p:set>
                                  </p:childTnLst>
                                </p:cTn>
                              </p:par>
                              <p:par>
                                <p:cTn id="146" presetID="42" presetClass="path" presetSubtype="0" accel="50000" decel="50000" fill="hold" nodeType="withEffect">
                                  <p:stCondLst>
                                    <p:cond delay="0"/>
                                  </p:stCondLst>
                                  <p:childTnLst>
                                    <p:animMotion origin="layout" path="M 3.05556E-6 1.11111E-6 L -0.08733 0.48403 " pathEditMode="relative" rAng="0" ptsTypes="AA">
                                      <p:cBhvr>
                                        <p:cTn id="147" dur="2000" fill="hold"/>
                                        <p:tgtEl>
                                          <p:spTgt spid="11"/>
                                        </p:tgtEl>
                                        <p:attrNameLst>
                                          <p:attrName>ppt_x</p:attrName>
                                          <p:attrName>ppt_y</p:attrName>
                                        </p:attrNameLst>
                                      </p:cBhvr>
                                      <p:rCtr x="-4375" y="24190"/>
                                    </p:animMotion>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500"/>
                                        <p:tgtEl>
                                          <p:spTgt spid="27"/>
                                        </p:tgtEl>
                                      </p:cBhvr>
                                    </p:animEffect>
                                  </p:childTnLst>
                                  <p:subTnLst>
                                    <p:audio>
                                      <p:cMediaNode>
                                        <p:cTn display="0" masterRel="sameClick">
                                          <p:stCondLst>
                                            <p:cond evt="begin" delay="0">
                                              <p:tn val="150"/>
                                            </p:cond>
                                          </p:stCondLst>
                                          <p:endCondLst>
                                            <p:cond evt="onStopAudio" delay="0">
                                              <p:tgtEl>
                                                <p:sldTgt/>
                                              </p:tgtEl>
                                            </p:cond>
                                          </p:endCondLst>
                                        </p:cTn>
                                        <p:tgtEl>
                                          <p:sndTgt r:embed="rId2" name="bomb.wav"/>
                                        </p:tgtEl>
                                      </p:cMediaNode>
                                    </p:audio>
                                  </p:subTnLst>
                                </p:cTn>
                              </p:par>
                            </p:childTnLst>
                          </p:cTn>
                        </p:par>
                        <p:par>
                          <p:cTn id="153" fill="hold">
                            <p:stCondLst>
                              <p:cond delay="500"/>
                            </p:stCondLst>
                            <p:childTnLst>
                              <p:par>
                                <p:cTn id="154" presetID="10" presetClass="exit" presetSubtype="0" fill="hold" grpId="1" nodeType="afterEffect">
                                  <p:stCondLst>
                                    <p:cond delay="0"/>
                                  </p:stCondLst>
                                  <p:childTnLst>
                                    <p:animEffect transition="out" filter="fade">
                                      <p:cBhvr>
                                        <p:cTn id="155" dur="500"/>
                                        <p:tgtEl>
                                          <p:spTgt spid="27"/>
                                        </p:tgtEl>
                                      </p:cBhvr>
                                    </p:animEffect>
                                    <p:set>
                                      <p:cBhvr>
                                        <p:cTn id="156" dur="1" fill="hold">
                                          <p:stCondLst>
                                            <p:cond delay="499"/>
                                          </p:stCondLst>
                                        </p:cTn>
                                        <p:tgtEl>
                                          <p:spTgt spid="27"/>
                                        </p:tgtEl>
                                        <p:attrNameLst>
                                          <p:attrName>style.visibility</p:attrName>
                                        </p:attrNameLst>
                                      </p:cBhvr>
                                      <p:to>
                                        <p:strVal val="hidden"/>
                                      </p:to>
                                    </p:set>
                                  </p:childTnLst>
                                </p:cTn>
                              </p:par>
                              <p:par>
                                <p:cTn id="157" presetID="42" presetClass="path" presetSubtype="0" accel="50000" decel="50000" fill="hold" nodeType="withEffect">
                                  <p:stCondLst>
                                    <p:cond delay="0"/>
                                  </p:stCondLst>
                                  <p:childTnLst>
                                    <p:animMotion origin="layout" path="M -3.88889E-6 -2.96296E-6 L -0.00295 0.51389 " pathEditMode="relative" rAng="0" ptsTypes="AA">
                                      <p:cBhvr>
                                        <p:cTn id="158" dur="2000" fill="hold"/>
                                        <p:tgtEl>
                                          <p:spTgt spid="12"/>
                                        </p:tgtEl>
                                        <p:attrNameLst>
                                          <p:attrName>ppt_x</p:attrName>
                                          <p:attrName>ppt_y</p:attrName>
                                        </p:attrNameLst>
                                      </p:cBhvr>
                                      <p:rCtr x="-156" y="25694"/>
                                    </p:animMotion>
                                  </p:childTnLst>
                                </p:cTn>
                              </p:par>
                            </p:childTnLst>
                          </p:cTn>
                        </p:par>
                      </p:childTnLst>
                    </p:cTn>
                  </p:par>
                </p:childTnLst>
              </p:cTn>
              <p:nextCondLst>
                <p:cond evt="onClick" delay="0">
                  <p:tgtEl>
                    <p:spTgt spid="5"/>
                  </p:tgtEl>
                </p:cond>
              </p:nextCondLst>
            </p:seq>
          </p:childTnLst>
        </p:cTn>
      </p:par>
    </p:tnLst>
    <p:bldLst>
      <p:bldP spid="13" grpId="0" animBg="1"/>
      <p:bldP spid="14" grpId="0" animBg="1"/>
      <p:bldP spid="18" grpId="0" animBg="1"/>
      <p:bldP spid="19" grpId="0" animBg="1"/>
      <p:bldP spid="20" grpId="0" animBg="1"/>
      <p:bldP spid="21" grpId="0"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Rounded Corners 6">
                <a:extLst>
                  <a:ext uri="{FF2B5EF4-FFF2-40B4-BE49-F238E27FC236}">
                    <a16:creationId xmlns:a16="http://schemas.microsoft.com/office/drawing/2014/main" xmlns="" id="{34312E1E-B7AE-5393-98E8-DF3F34AAD3EB}"/>
                  </a:ext>
                </a:extLst>
              </p:cNvPr>
              <p:cNvSpPr/>
              <p:nvPr/>
            </p:nvSpPr>
            <p:spPr>
              <a:xfrm>
                <a:off x="564457" y="138545"/>
                <a:ext cx="11150435" cy="184755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2800" b="1" dirty="0">
                    <a:latin typeface="Times New Roman" panose="02020603050405020304" pitchFamily="18" charset="0"/>
                    <a:ea typeface="Tahoma" panose="020B0604030504040204" pitchFamily="34" charset="0"/>
                    <a:cs typeface="Times New Roman" panose="02020603050405020304" pitchFamily="18" charset="0"/>
                  </a:rPr>
                  <a:t>Bài tập 10/75/sgk. </a:t>
                </a:r>
              </a:p>
              <a:p>
                <a:pPr algn="just">
                  <a:lnSpc>
                    <a:spcPct val="150000"/>
                  </a:lnSpc>
                </a:pPr>
                <a:r>
                  <a:rPr lang="vi-VN" sz="2800" dirty="0">
                    <a:latin typeface="Times New Roman"/>
                    <a:cs typeface="Times New Roman"/>
                  </a:rPr>
                  <a:t>Cho</a:t>
                </a:r>
                <a:r>
                  <a:rPr lang="vi-VN" sz="2800" spc="-10" dirty="0">
                    <a:latin typeface="Times New Roman"/>
                    <a:cs typeface="Times New Roman"/>
                  </a:rPr>
                  <a:t> </a:t>
                </a:r>
                <a:r>
                  <a:rPr lang="vi-VN" sz="2800" dirty="0">
                    <a:latin typeface="Times New Roman"/>
                    <a:cs typeface="Times New Roman"/>
                  </a:rPr>
                  <a:t>tam</a:t>
                </a:r>
                <a:r>
                  <a:rPr lang="vi-VN" sz="2800" spc="-10" dirty="0">
                    <a:latin typeface="Times New Roman"/>
                    <a:cs typeface="Times New Roman"/>
                  </a:rPr>
                  <a:t> </a:t>
                </a:r>
                <a:r>
                  <a:rPr lang="vi-VN" sz="2800" dirty="0">
                    <a:latin typeface="Times New Roman"/>
                    <a:cs typeface="Times New Roman"/>
                  </a:rPr>
                  <a:t>giác</a:t>
                </a:r>
                <a:r>
                  <a:rPr lang="vi-VN" sz="2800" spc="185" dirty="0">
                    <a:latin typeface="Times New Roman"/>
                    <a:cs typeface="Times New Roman"/>
                  </a:rPr>
                  <a:t> </a:t>
                </a:r>
                <a14:m>
                  <m:oMath xmlns:m="http://schemas.openxmlformats.org/officeDocument/2006/math">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𝐴𝐵𝐶</m:t>
                    </m:r>
                  </m:oMath>
                </a14:m>
                <a:r>
                  <a:rPr lang="vi-VN" sz="2800" spc="175" dirty="0">
                    <a:latin typeface="Times New Roman"/>
                    <a:cs typeface="Times New Roman"/>
                  </a:rPr>
                  <a:t> </a:t>
                </a:r>
                <a:r>
                  <a:rPr lang="vi-VN" sz="2800" dirty="0">
                    <a:latin typeface="Times New Roman"/>
                    <a:cs typeface="Times New Roman"/>
                  </a:rPr>
                  <a:t>vuông</a:t>
                </a:r>
                <a:r>
                  <a:rPr lang="vi-VN" sz="2800" spc="10" dirty="0">
                    <a:latin typeface="Times New Roman"/>
                    <a:cs typeface="Times New Roman"/>
                  </a:rPr>
                  <a:t> </a:t>
                </a:r>
                <a:r>
                  <a:rPr lang="vi-VN" sz="2800" dirty="0">
                    <a:latin typeface="Times New Roman"/>
                    <a:cs typeface="Times New Roman"/>
                  </a:rPr>
                  <a:t>tại</a:t>
                </a:r>
                <a:r>
                  <a:rPr lang="vi-VN" sz="2800" spc="175" dirty="0">
                    <a:latin typeface="Times New Roman"/>
                    <a:cs typeface="Times New Roman"/>
                  </a:rPr>
                  <a:t> </a:t>
                </a:r>
                <a14:m>
                  <m:oMath xmlns:m="http://schemas.openxmlformats.org/officeDocument/2006/math">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𝐴</m:t>
                    </m:r>
                  </m:oMath>
                </a14:m>
                <a:r>
                  <a:rPr lang="vi-VN" sz="3600" spc="494" baseline="2415" dirty="0">
                    <a:latin typeface="Times New Roman"/>
                    <a:cs typeface="Times New Roman"/>
                  </a:rPr>
                  <a:t> </a:t>
                </a:r>
                <a:r>
                  <a:rPr lang="vi-VN" sz="2800" dirty="0">
                    <a:latin typeface="Times New Roman"/>
                    <a:cs typeface="Times New Roman"/>
                  </a:rPr>
                  <a:t>có</a:t>
                </a:r>
                <a:r>
                  <a:rPr lang="vi-VN" sz="2800" spc="185" dirty="0">
                    <a:latin typeface="Times New Roman"/>
                    <a:cs typeface="Times New Roman"/>
                  </a:rPr>
                  <a:t> </a:t>
                </a:r>
                <a14:m>
                  <m:oMath xmlns:m="http://schemas.openxmlformats.org/officeDocument/2006/math">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𝐴𝐵</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=18 </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𝑐𝑚</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𝐴𝐶</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=24 </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𝑐𝑚</m:t>
                    </m:r>
                  </m:oMath>
                </a14:m>
                <a:r>
                  <a:rPr lang="vi-VN" sz="2800" dirty="0">
                    <a:latin typeface="Times New Roman"/>
                    <a:cs typeface="Times New Roman"/>
                  </a:rPr>
                  <a:t>. Tính</a:t>
                </a:r>
                <a:r>
                  <a:rPr lang="vi-VN" sz="2800" spc="10" dirty="0">
                    <a:latin typeface="Times New Roman"/>
                    <a:cs typeface="Times New Roman"/>
                  </a:rPr>
                  <a:t> </a:t>
                </a:r>
                <a:r>
                  <a:rPr lang="vi-VN" sz="2800" dirty="0">
                    <a:latin typeface="Times New Roman"/>
                    <a:cs typeface="Times New Roman"/>
                  </a:rPr>
                  <a:t>các</a:t>
                </a:r>
                <a:r>
                  <a:rPr lang="vi-VN" sz="2800" spc="-10" dirty="0">
                    <a:latin typeface="Times New Roman"/>
                    <a:cs typeface="Times New Roman"/>
                  </a:rPr>
                  <a:t> </a:t>
                </a:r>
                <a:r>
                  <a:rPr lang="vi-VN" sz="2800" dirty="0">
                    <a:latin typeface="Times New Roman"/>
                    <a:cs typeface="Times New Roman"/>
                  </a:rPr>
                  <a:t>tỉ</a:t>
                </a:r>
                <a:r>
                  <a:rPr lang="vi-VN" sz="2800" spc="-5" dirty="0">
                    <a:latin typeface="Times New Roman"/>
                    <a:cs typeface="Times New Roman"/>
                  </a:rPr>
                  <a:t> </a:t>
                </a:r>
                <a:r>
                  <a:rPr lang="vi-VN" sz="2800" dirty="0">
                    <a:latin typeface="Times New Roman"/>
                    <a:cs typeface="Times New Roman"/>
                  </a:rPr>
                  <a:t>số</a:t>
                </a:r>
                <a:r>
                  <a:rPr lang="vi-VN" sz="2800" spc="-5" dirty="0">
                    <a:latin typeface="Times New Roman"/>
                    <a:cs typeface="Times New Roman"/>
                  </a:rPr>
                  <a:t> </a:t>
                </a:r>
                <a:r>
                  <a:rPr lang="vi-VN" sz="2800" dirty="0">
                    <a:latin typeface="Times New Roman"/>
                    <a:cs typeface="Times New Roman"/>
                  </a:rPr>
                  <a:t>lượng</a:t>
                </a:r>
                <a:r>
                  <a:rPr lang="vi-VN" sz="2800" spc="-10" dirty="0">
                    <a:latin typeface="Times New Roman"/>
                    <a:cs typeface="Times New Roman"/>
                  </a:rPr>
                  <a:t> </a:t>
                </a:r>
                <a:r>
                  <a:rPr lang="vi-VN" sz="2800" dirty="0">
                    <a:latin typeface="Times New Roman"/>
                    <a:cs typeface="Times New Roman"/>
                  </a:rPr>
                  <a:t>giác</a:t>
                </a:r>
                <a:r>
                  <a:rPr lang="vi-VN" sz="2800" spc="5" dirty="0">
                    <a:latin typeface="Times New Roman"/>
                    <a:cs typeface="Times New Roman"/>
                  </a:rPr>
                  <a:t> </a:t>
                </a:r>
                <a:r>
                  <a:rPr lang="vi-VN" sz="2800" spc="-25" dirty="0">
                    <a:latin typeface="Times New Roman"/>
                    <a:cs typeface="Times New Roman"/>
                  </a:rPr>
                  <a:t>của </a:t>
                </a:r>
                <a:r>
                  <a:rPr lang="vi-VN" sz="2800" dirty="0">
                    <a:latin typeface="Times New Roman"/>
                    <a:cs typeface="Times New Roman"/>
                  </a:rPr>
                  <a:t>góc</a:t>
                </a:r>
                <a:r>
                  <a:rPr lang="vi-VN" sz="2800" spc="165" dirty="0">
                    <a:latin typeface="Times New Roman"/>
                    <a:cs typeface="Times New Roman"/>
                  </a:rPr>
                  <a:t> </a:t>
                </a:r>
                <a14:m>
                  <m:oMath xmlns:m="http://schemas.openxmlformats.org/officeDocument/2006/math">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𝐵</m:t>
                    </m:r>
                  </m:oMath>
                </a14:m>
                <a:r>
                  <a:rPr lang="vi-VN" sz="3600" spc="-75" baseline="2415" dirty="0">
                    <a:latin typeface="Times New Roman"/>
                    <a:cs typeface="Times New Roman"/>
                  </a:rPr>
                  <a:t> </a:t>
                </a:r>
                <a:r>
                  <a:rPr lang="vi-VN" sz="2800" dirty="0">
                    <a:latin typeface="Times New Roman"/>
                    <a:cs typeface="Times New Roman"/>
                  </a:rPr>
                  <a:t>,</a:t>
                </a:r>
                <a:r>
                  <a:rPr lang="vi-VN" sz="2800" spc="-10" dirty="0">
                    <a:latin typeface="Times New Roman"/>
                    <a:cs typeface="Times New Roman"/>
                  </a:rPr>
                  <a:t> </a:t>
                </a:r>
                <a:r>
                  <a:rPr lang="vi-VN" sz="2800" dirty="0">
                    <a:latin typeface="Times New Roman"/>
                    <a:cs typeface="Times New Roman"/>
                  </a:rPr>
                  <a:t>từ</a:t>
                </a:r>
                <a:r>
                  <a:rPr lang="vi-VN" sz="2800" spc="-20" dirty="0">
                    <a:latin typeface="Times New Roman"/>
                    <a:cs typeface="Times New Roman"/>
                  </a:rPr>
                  <a:t> </a:t>
                </a:r>
                <a:r>
                  <a:rPr lang="vi-VN" sz="2800" dirty="0">
                    <a:latin typeface="Times New Roman"/>
                    <a:cs typeface="Times New Roman"/>
                  </a:rPr>
                  <a:t>đó suy</a:t>
                </a:r>
                <a:r>
                  <a:rPr lang="vi-VN" sz="2800" spc="-5" dirty="0">
                    <a:latin typeface="Times New Roman"/>
                    <a:cs typeface="Times New Roman"/>
                  </a:rPr>
                  <a:t> </a:t>
                </a:r>
                <a:r>
                  <a:rPr lang="vi-VN" sz="2800" dirty="0">
                    <a:latin typeface="Times New Roman"/>
                    <a:cs typeface="Times New Roman"/>
                  </a:rPr>
                  <a:t>ra</a:t>
                </a:r>
                <a:r>
                  <a:rPr lang="vi-VN" sz="2800" spc="-25" dirty="0">
                    <a:latin typeface="Times New Roman"/>
                    <a:cs typeface="Times New Roman"/>
                  </a:rPr>
                  <a:t> </a:t>
                </a:r>
                <a:r>
                  <a:rPr lang="vi-VN" sz="2800" dirty="0">
                    <a:latin typeface="Times New Roman"/>
                    <a:cs typeface="Times New Roman"/>
                  </a:rPr>
                  <a:t>các</a:t>
                </a:r>
                <a:r>
                  <a:rPr lang="vi-VN" sz="2800" spc="-20" dirty="0">
                    <a:latin typeface="Times New Roman"/>
                    <a:cs typeface="Times New Roman"/>
                  </a:rPr>
                  <a:t> </a:t>
                </a:r>
                <a:r>
                  <a:rPr lang="vi-VN" sz="2800" dirty="0">
                    <a:latin typeface="Times New Roman"/>
                    <a:cs typeface="Times New Roman"/>
                  </a:rPr>
                  <a:t>tỉ</a:t>
                </a:r>
                <a:r>
                  <a:rPr lang="vi-VN" sz="2800" spc="-20" dirty="0">
                    <a:latin typeface="Times New Roman"/>
                    <a:cs typeface="Times New Roman"/>
                  </a:rPr>
                  <a:t> </a:t>
                </a:r>
                <a:r>
                  <a:rPr lang="vi-VN" sz="2800" dirty="0">
                    <a:latin typeface="Times New Roman"/>
                    <a:cs typeface="Times New Roman"/>
                  </a:rPr>
                  <a:t>số</a:t>
                </a:r>
                <a:r>
                  <a:rPr lang="vi-VN" sz="2800" spc="-15" dirty="0">
                    <a:latin typeface="Times New Roman"/>
                    <a:cs typeface="Times New Roman"/>
                  </a:rPr>
                  <a:t> </a:t>
                </a:r>
                <a:r>
                  <a:rPr lang="vi-VN" sz="2800" dirty="0">
                    <a:latin typeface="Times New Roman"/>
                    <a:cs typeface="Times New Roman"/>
                  </a:rPr>
                  <a:t>lượng</a:t>
                </a:r>
                <a:r>
                  <a:rPr lang="vi-VN" sz="2800" spc="-25" dirty="0">
                    <a:latin typeface="Times New Roman"/>
                    <a:cs typeface="Times New Roman"/>
                  </a:rPr>
                  <a:t> </a:t>
                </a:r>
                <a:r>
                  <a:rPr lang="vi-VN" sz="2800" dirty="0">
                    <a:latin typeface="Times New Roman"/>
                    <a:cs typeface="Times New Roman"/>
                  </a:rPr>
                  <a:t>giác</a:t>
                </a:r>
                <a:r>
                  <a:rPr lang="vi-VN" sz="2800" spc="-5" dirty="0">
                    <a:latin typeface="Times New Roman"/>
                    <a:cs typeface="Times New Roman"/>
                  </a:rPr>
                  <a:t> </a:t>
                </a:r>
                <a:r>
                  <a:rPr lang="vi-VN" sz="2800" dirty="0">
                    <a:latin typeface="Times New Roman"/>
                    <a:cs typeface="Times New Roman"/>
                  </a:rPr>
                  <a:t>của</a:t>
                </a:r>
                <a:r>
                  <a:rPr lang="vi-VN" sz="2800" spc="-25" dirty="0">
                    <a:latin typeface="Times New Roman"/>
                    <a:cs typeface="Times New Roman"/>
                  </a:rPr>
                  <a:t> </a:t>
                </a:r>
                <a:r>
                  <a:rPr lang="vi-VN" sz="2800" dirty="0">
                    <a:latin typeface="Times New Roman"/>
                    <a:cs typeface="Times New Roman"/>
                  </a:rPr>
                  <a:t>góc</a:t>
                </a:r>
                <a:r>
                  <a:rPr lang="vi-VN" sz="2800" spc="140" dirty="0">
                    <a:latin typeface="Times New Roman"/>
                    <a:cs typeface="Times New Roman"/>
                  </a:rPr>
                  <a:t> </a:t>
                </a:r>
                <a14:m>
                  <m:oMath xmlns:m="http://schemas.openxmlformats.org/officeDocument/2006/math">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𝐶</m:t>
                    </m:r>
                  </m:oMath>
                </a14:m>
                <a:r>
                  <a:rPr lang="vi-VN" sz="2800" spc="-100" dirty="0">
                    <a:latin typeface="Times New Roman"/>
                    <a:cs typeface="Times New Roman"/>
                  </a:rPr>
                  <a:t> </a:t>
                </a:r>
                <a:r>
                  <a:rPr lang="vi-VN" sz="2800" spc="-50" dirty="0">
                    <a:latin typeface="Times New Roman"/>
                    <a:cs typeface="Times New Roman"/>
                  </a:rPr>
                  <a:t>.</a:t>
                </a:r>
                <a:endParaRPr lang="vi-VN" sz="2800" dirty="0">
                  <a:latin typeface="Times New Roman"/>
                  <a:cs typeface="Times New Roman"/>
                </a:endParaRPr>
              </a:p>
            </p:txBody>
          </p:sp>
        </mc:Choice>
        <mc:Fallback xmlns="">
          <p:sp>
            <p:nvSpPr>
              <p:cNvPr id="3" name="Rectangle: Rounded Corners 6">
                <a:extLst>
                  <a:ext uri="{FF2B5EF4-FFF2-40B4-BE49-F238E27FC236}">
                    <a16:creationId xmlns:a16="http://schemas.microsoft.com/office/drawing/2014/main" id="{34312E1E-B7AE-5393-98E8-DF3F34AAD3EB}"/>
                  </a:ext>
                </a:extLst>
              </p:cNvPr>
              <p:cNvSpPr>
                <a:spLocks noRot="1" noChangeAspect="1" noMove="1" noResize="1" noEditPoints="1" noAdjustHandles="1" noChangeArrowheads="1" noChangeShapeType="1" noTextEdit="1"/>
              </p:cNvSpPr>
              <p:nvPr/>
            </p:nvSpPr>
            <p:spPr>
              <a:xfrm>
                <a:off x="564457" y="138545"/>
                <a:ext cx="11150435" cy="1847559"/>
              </a:xfrm>
              <a:prstGeom prst="roundRect">
                <a:avLst/>
              </a:prstGeom>
              <a:blipFill>
                <a:blip r:embed="rId2"/>
                <a:stretch>
                  <a:fillRect l="-273" r="-273" b="-9180"/>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6">
                <a:extLst>
                  <a:ext uri="{FF2B5EF4-FFF2-40B4-BE49-F238E27FC236}">
                    <a16:creationId xmlns:a16="http://schemas.microsoft.com/office/drawing/2014/main" xmlns="" id="{34312E1E-B7AE-5393-98E8-DF3F34AAD3EB}"/>
                  </a:ext>
                </a:extLst>
              </p:cNvPr>
              <p:cNvSpPr/>
              <p:nvPr/>
            </p:nvSpPr>
            <p:spPr>
              <a:xfrm>
                <a:off x="564457" y="2064320"/>
                <a:ext cx="11150435" cy="459971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2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Giải: </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T</a:t>
                </a:r>
                <a14:m>
                  <m:oMath xmlns:m="http://schemas.openxmlformats.org/officeDocument/2006/math">
                    <m:r>
                      <m:rPr>
                        <m:sty m:val="p"/>
                      </m:rP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a</m:t>
                    </m:r>
                    <m: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m:rPr>
                        <m:sty m:val="p"/>
                      </m:rP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c</m:t>
                    </m:r>
                    <m: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ó </m:t>
                    </m:r>
                    <m:r>
                      <m:rPr>
                        <m:sty m:val="p"/>
                      </m:rP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BC</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ad>
                      <m:radPr>
                        <m:degHide m:val="on"/>
                        <m:ctrlPr>
                          <a:rPr lang="en-US" sz="2800" i="1" smtClean="0">
                            <a:solidFill>
                              <a:schemeClr val="tx1"/>
                            </a:solidFill>
                            <a:latin typeface="Cambria Math"/>
                            <a:ea typeface="Tahoma" panose="020B0604030504040204" pitchFamily="34" charset="0"/>
                            <a:cs typeface="Times New Roman" panose="02020603050405020304" pitchFamily="18" charset="0"/>
                          </a:rPr>
                        </m:ctrlPr>
                      </m:radPr>
                      <m:deg/>
                      <m:e>
                        <m:sSup>
                          <m:sSupPr>
                            <m:ctrlPr>
                              <a:rPr lang="en-US" sz="2800" i="1" smtClean="0">
                                <a:solidFill>
                                  <a:schemeClr val="tx1"/>
                                </a:solidFill>
                                <a:latin typeface="Cambria Math"/>
                                <a:ea typeface="Tahoma" panose="020B0604030504040204" pitchFamily="34" charset="0"/>
                                <a:cs typeface="Times New Roman" panose="02020603050405020304" pitchFamily="18" charset="0"/>
                              </a:rPr>
                            </m:ctrlPr>
                          </m:sSupPr>
                          <m:e>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𝐴𝐵</m:t>
                            </m:r>
                          </m:e>
                          <m:sup>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2</m:t>
                            </m:r>
                          </m:sup>
                        </m:sSup>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sSup>
                          <m:sSupPr>
                            <m:ctrlPr>
                              <a:rPr lang="en-US" sz="2800" i="1">
                                <a:solidFill>
                                  <a:schemeClr val="tx1"/>
                                </a:solidFill>
                                <a:latin typeface="Cambria Math"/>
                                <a:ea typeface="Tahoma" panose="020B0604030504040204" pitchFamily="34" charset="0"/>
                                <a:cs typeface="Times New Roman" panose="02020603050405020304" pitchFamily="18" charset="0"/>
                              </a:rPr>
                            </m:ctrlPr>
                          </m:sSupPr>
                          <m:e>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𝐴</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𝐶</m:t>
                            </m:r>
                          </m:e>
                          <m:sup>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2</m:t>
                            </m:r>
                          </m:sup>
                        </m:sSup>
                      </m:e>
                    </m:rad>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oMath>
                </a14:m>
                <a:r>
                  <a:rPr lang="en-US" sz="2800" dirty="0">
                    <a:solidFill>
                      <a:schemeClr val="tx1"/>
                    </a:solidFill>
                    <a:ea typeface="Tahoma" panose="020B0604030504040204" pitchFamily="34" charset="0"/>
                    <a:cs typeface="Times New Roman" panose="02020603050405020304" pitchFamily="18" charset="0"/>
                  </a:rPr>
                  <a:t> </a:t>
                </a:r>
                <a14:m>
                  <m:oMath xmlns:m="http://schemas.openxmlformats.org/officeDocument/2006/math">
                    <m:rad>
                      <m:radPr>
                        <m:degHide m:val="on"/>
                        <m:ctrlPr>
                          <a:rPr lang="en-US" sz="2800" i="1">
                            <a:solidFill>
                              <a:schemeClr val="tx1"/>
                            </a:solidFill>
                            <a:latin typeface="Cambria Math"/>
                            <a:ea typeface="Tahoma" panose="020B0604030504040204" pitchFamily="34" charset="0"/>
                            <a:cs typeface="Times New Roman" panose="02020603050405020304" pitchFamily="18" charset="0"/>
                          </a:rPr>
                        </m:ctrlPr>
                      </m:radPr>
                      <m:deg/>
                      <m:e>
                        <m:sSup>
                          <m:sSupPr>
                            <m:ctrlPr>
                              <a:rPr lang="en-US" sz="2800" i="1">
                                <a:solidFill>
                                  <a:schemeClr val="tx1"/>
                                </a:solidFill>
                                <a:latin typeface="Cambria Math"/>
                                <a:ea typeface="Tahoma" panose="020B0604030504040204" pitchFamily="34" charset="0"/>
                                <a:cs typeface="Times New Roman" panose="02020603050405020304" pitchFamily="18" charset="0"/>
                              </a:rPr>
                            </m:ctrlPr>
                          </m:sSupPr>
                          <m:e>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18</m:t>
                            </m:r>
                          </m:e>
                          <m:sup>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2</m:t>
                            </m:r>
                          </m:sup>
                        </m:sSup>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sSup>
                          <m:sSupPr>
                            <m:ctrlPr>
                              <a:rPr lang="en-US" sz="2800" i="1" smtClean="0">
                                <a:solidFill>
                                  <a:schemeClr val="tx1"/>
                                </a:solidFill>
                                <a:latin typeface="Cambria Math"/>
                                <a:ea typeface="Tahoma" panose="020B0604030504040204" pitchFamily="34" charset="0"/>
                                <a:cs typeface="Times New Roman" panose="02020603050405020304" pitchFamily="18" charset="0"/>
                              </a:rPr>
                            </m:ctrlPr>
                          </m:sSupPr>
                          <m:e>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24</m:t>
                            </m:r>
                          </m:e>
                          <m:sup>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2</m:t>
                            </m:r>
                          </m:sup>
                        </m:sSup>
                      </m:e>
                    </m:rad>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=30 </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𝑐𝑚</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oMath>
                </a14:m>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p>
              <a:p>
                <a:pPr algn="just">
                  <a:lnSpc>
                    <a:spcPct val="150000"/>
                  </a:lnSpc>
                </a:pP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Khi đó: </a:t>
                </a:r>
                <a14:m>
                  <m:oMath xmlns:m="http://schemas.openxmlformats.org/officeDocument/2006/math">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𝑠𝑖𝑛𝐵</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𝐴𝐶</m:t>
                        </m:r>
                      </m:num>
                      <m:den>
                        <m:r>
                          <a:rPr lang="en-US" altLang="en-US" sz="2800" b="0" i="1" dirty="0" smtClean="0">
                            <a:ln w="0"/>
                            <a:latin typeface="Cambria Math" panose="02040503050406030204" pitchFamily="18" charset="0"/>
                            <a:cs typeface="Times New Roman" panose="02020603050405020304" pitchFamily="18" charset="0"/>
                          </a:rPr>
                          <m:t>𝐵𝐶</m:t>
                        </m:r>
                      </m:den>
                    </m:f>
                    <m:r>
                      <a:rPr lang="en-US" altLang="en-US" sz="2800" b="0" i="1" dirty="0" smtClean="0">
                        <a:ln w="0"/>
                        <a:latin typeface="Cambria Math" panose="02040503050406030204" pitchFamily="18"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24</m:t>
                        </m:r>
                      </m:num>
                      <m:den>
                        <m:r>
                          <a:rPr lang="en-US" altLang="en-US" sz="2800" b="0" i="1" dirty="0" smtClean="0">
                            <a:ln w="0"/>
                            <a:latin typeface="Cambria Math" panose="02040503050406030204" pitchFamily="18" charset="0"/>
                            <a:cs typeface="Times New Roman" panose="02020603050405020304" pitchFamily="18" charset="0"/>
                          </a:rPr>
                          <m:t>30</m:t>
                        </m:r>
                      </m:den>
                    </m:f>
                    <m:r>
                      <a:rPr lang="en-US" altLang="en-US" sz="2800" b="0" i="1" dirty="0" smtClean="0">
                        <a:ln w="0"/>
                        <a:latin typeface="Cambria Math" panose="02040503050406030204" pitchFamily="18"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4</m:t>
                        </m:r>
                      </m:num>
                      <m:den>
                        <m:r>
                          <a:rPr lang="en-US" altLang="en-US" sz="2800" b="0" i="1" dirty="0" smtClean="0">
                            <a:ln w="0"/>
                            <a:latin typeface="Cambria Math" panose="02040503050406030204" pitchFamily="18" charset="0"/>
                            <a:cs typeface="Times New Roman" panose="02020603050405020304" pitchFamily="18" charset="0"/>
                          </a:rPr>
                          <m:t>5</m:t>
                        </m:r>
                      </m:den>
                    </m:f>
                  </m:oMath>
                </a14:m>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suy ra </a:t>
                </a:r>
                <a14:m>
                  <m:oMath xmlns:m="http://schemas.openxmlformats.org/officeDocument/2006/math">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𝑐𝑜𝑠</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𝐶</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f>
                      <m:fPr>
                        <m:ctrlPr>
                          <a:rPr lang="en-US" altLang="en-US" sz="2800" i="1" dirty="0">
                            <a:ln w="0"/>
                            <a:latin typeface="Cambria Math"/>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4</m:t>
                        </m:r>
                      </m:num>
                      <m:den>
                        <m:r>
                          <a:rPr lang="en-US" altLang="en-US" sz="2800" i="1" dirty="0">
                            <a:ln w="0"/>
                            <a:latin typeface="Cambria Math" panose="02040503050406030204" pitchFamily="18" charset="0"/>
                            <a:cs typeface="Times New Roman" panose="02020603050405020304" pitchFamily="18" charset="0"/>
                          </a:rPr>
                          <m:t>5</m:t>
                        </m:r>
                      </m:den>
                    </m:f>
                  </m:oMath>
                </a14:m>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14:m>
                  <m:oMath xmlns:m="http://schemas.openxmlformats.org/officeDocument/2006/math">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𝑐𝑜</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𝑠𝐵</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𝐴</m:t>
                        </m:r>
                        <m:r>
                          <a:rPr lang="en-US" altLang="en-US" sz="2800" b="0" i="1" dirty="0" smtClean="0">
                            <a:ln w="0"/>
                            <a:latin typeface="Cambria Math" panose="02040503050406030204" pitchFamily="18" charset="0"/>
                            <a:cs typeface="Times New Roman" panose="02020603050405020304" pitchFamily="18" charset="0"/>
                          </a:rPr>
                          <m:t>𝐵</m:t>
                        </m:r>
                      </m:num>
                      <m:den>
                        <m:r>
                          <a:rPr lang="en-US" altLang="en-US" sz="2800" i="1" dirty="0">
                            <a:ln w="0"/>
                            <a:latin typeface="Cambria Math" panose="02040503050406030204" pitchFamily="18" charset="0"/>
                            <a:cs typeface="Times New Roman" panose="02020603050405020304" pitchFamily="18" charset="0"/>
                          </a:rPr>
                          <m:t>𝐵𝐶</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18</m:t>
                        </m:r>
                      </m:num>
                      <m:den>
                        <m:r>
                          <a:rPr lang="en-US" altLang="en-US" sz="2800" i="1" dirty="0">
                            <a:ln w="0"/>
                            <a:latin typeface="Cambria Math" panose="02040503050406030204" pitchFamily="18" charset="0"/>
                            <a:cs typeface="Times New Roman" panose="02020603050405020304" pitchFamily="18" charset="0"/>
                          </a:rPr>
                          <m:t>30</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3</m:t>
                        </m:r>
                      </m:num>
                      <m:den>
                        <m:r>
                          <a:rPr lang="en-US" altLang="en-US" sz="2800" i="1" dirty="0">
                            <a:ln w="0"/>
                            <a:latin typeface="Cambria Math" panose="02040503050406030204" pitchFamily="18" charset="0"/>
                            <a:cs typeface="Times New Roman" panose="02020603050405020304" pitchFamily="18" charset="0"/>
                          </a:rPr>
                          <m:t>5</m:t>
                        </m:r>
                      </m:den>
                    </m:f>
                  </m:oMath>
                </a14:m>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suy ra </a:t>
                </a:r>
                <a14:m>
                  <m:oMath xmlns:m="http://schemas.openxmlformats.org/officeDocument/2006/math">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𝑠</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𝑖𝑛</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𝐶</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f>
                      <m:fPr>
                        <m:ctrlPr>
                          <a:rPr lang="en-US" altLang="en-US" sz="2800" i="1" dirty="0">
                            <a:ln w="0"/>
                            <a:latin typeface="Cambria Math"/>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3</m:t>
                        </m:r>
                      </m:num>
                      <m:den>
                        <m:r>
                          <a:rPr lang="en-US" altLang="en-US" sz="2800" i="1" dirty="0">
                            <a:ln w="0"/>
                            <a:latin typeface="Cambria Math" panose="02040503050406030204" pitchFamily="18" charset="0"/>
                            <a:cs typeface="Times New Roman" panose="02020603050405020304" pitchFamily="18" charset="0"/>
                          </a:rPr>
                          <m:t>5</m:t>
                        </m:r>
                      </m:den>
                    </m:f>
                  </m:oMath>
                </a14:m>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14:m>
                  <m:oMath xmlns:m="http://schemas.openxmlformats.org/officeDocument/2006/math">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𝑡𝑎𝑛</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𝐵</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𝐴𝐶</m:t>
                        </m:r>
                      </m:num>
                      <m:den>
                        <m:r>
                          <a:rPr lang="en-US" altLang="en-US" sz="2800" b="0" i="1" dirty="0" smtClean="0">
                            <a:ln w="0"/>
                            <a:latin typeface="Cambria Math" panose="02040503050406030204" pitchFamily="18" charset="0"/>
                            <a:cs typeface="Times New Roman" panose="02020603050405020304" pitchFamily="18" charset="0"/>
                          </a:rPr>
                          <m:t>𝐴</m:t>
                        </m:r>
                        <m:r>
                          <a:rPr lang="en-US" altLang="en-US" sz="2800" i="1" dirty="0">
                            <a:ln w="0"/>
                            <a:latin typeface="Cambria Math" panose="02040503050406030204" pitchFamily="18" charset="0"/>
                            <a:cs typeface="Times New Roman" panose="02020603050405020304" pitchFamily="18" charset="0"/>
                          </a:rPr>
                          <m:t>𝐵</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24</m:t>
                        </m:r>
                      </m:num>
                      <m:den>
                        <m:r>
                          <a:rPr lang="en-US" altLang="en-US" sz="2800" b="0" i="1" dirty="0" smtClean="0">
                            <a:ln w="0"/>
                            <a:latin typeface="Cambria Math" panose="02040503050406030204" pitchFamily="18" charset="0"/>
                            <a:cs typeface="Times New Roman" panose="02020603050405020304" pitchFamily="18" charset="0"/>
                          </a:rPr>
                          <m:t>18</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4</m:t>
                        </m:r>
                      </m:num>
                      <m:den>
                        <m:r>
                          <a:rPr lang="en-US" altLang="en-US" sz="2800" b="0" i="1" dirty="0" smtClean="0">
                            <a:ln w="0"/>
                            <a:latin typeface="Cambria Math" panose="02040503050406030204" pitchFamily="18" charset="0"/>
                            <a:cs typeface="Times New Roman" panose="02020603050405020304" pitchFamily="18" charset="0"/>
                          </a:rPr>
                          <m:t>3</m:t>
                        </m:r>
                      </m:den>
                    </m:f>
                  </m:oMath>
                </a14:m>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suy ra </a:t>
                </a:r>
                <a14:m>
                  <m:oMath xmlns:m="http://schemas.openxmlformats.org/officeDocument/2006/math">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𝑐𝑜</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𝑡</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𝐶</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f>
                      <m:fPr>
                        <m:ctrlPr>
                          <a:rPr lang="en-US" altLang="en-US" sz="2800" i="1" dirty="0">
                            <a:ln w="0"/>
                            <a:latin typeface="Cambria Math"/>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4</m:t>
                        </m:r>
                      </m:num>
                      <m:den>
                        <m:r>
                          <a:rPr lang="en-US" altLang="en-US" sz="2800" b="0" i="1" dirty="0" smtClean="0">
                            <a:ln w="0"/>
                            <a:latin typeface="Cambria Math" panose="02040503050406030204" pitchFamily="18" charset="0"/>
                            <a:cs typeface="Times New Roman" panose="02020603050405020304" pitchFamily="18" charset="0"/>
                          </a:rPr>
                          <m:t>3</m:t>
                        </m:r>
                      </m:den>
                    </m:f>
                  </m:oMath>
                </a14:m>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14:m>
                  <m:oMath xmlns:m="http://schemas.openxmlformats.org/officeDocument/2006/math">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𝑐𝑜𝑡</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𝐵</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𝐴</m:t>
                        </m:r>
                        <m:r>
                          <a:rPr lang="en-US" altLang="en-US" sz="2800" b="0" i="1" dirty="0" smtClean="0">
                            <a:ln w="0"/>
                            <a:latin typeface="Cambria Math" panose="02040503050406030204" pitchFamily="18" charset="0"/>
                            <a:cs typeface="Times New Roman" panose="02020603050405020304" pitchFamily="18" charset="0"/>
                          </a:rPr>
                          <m:t>𝐵</m:t>
                        </m:r>
                      </m:num>
                      <m:den>
                        <m:r>
                          <a:rPr lang="en-US" altLang="en-US" sz="2800" b="0" i="1" dirty="0" smtClean="0">
                            <a:ln w="0"/>
                            <a:latin typeface="Cambria Math" panose="02040503050406030204" pitchFamily="18" charset="0"/>
                            <a:cs typeface="Times New Roman" panose="02020603050405020304" pitchFamily="18" charset="0"/>
                          </a:rPr>
                          <m:t>𝐴</m:t>
                        </m:r>
                        <m:r>
                          <a:rPr lang="en-US" altLang="en-US" sz="2800" i="1" dirty="0">
                            <a:ln w="0"/>
                            <a:latin typeface="Cambria Math" panose="02040503050406030204" pitchFamily="18" charset="0"/>
                            <a:cs typeface="Times New Roman" panose="02020603050405020304" pitchFamily="18" charset="0"/>
                          </a:rPr>
                          <m:t>𝐶</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18</m:t>
                        </m:r>
                      </m:num>
                      <m:den>
                        <m:r>
                          <a:rPr lang="en-US" altLang="en-US" sz="2800" b="0" i="1" dirty="0" smtClean="0">
                            <a:ln w="0"/>
                            <a:latin typeface="Cambria Math" panose="02040503050406030204" pitchFamily="18" charset="0"/>
                            <a:cs typeface="Times New Roman" panose="02020603050405020304" pitchFamily="18" charset="0"/>
                          </a:rPr>
                          <m:t>24</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3</m:t>
                        </m:r>
                      </m:num>
                      <m:den>
                        <m:r>
                          <a:rPr lang="en-US" altLang="en-US" sz="2800" b="0" i="1" dirty="0" smtClean="0">
                            <a:ln w="0"/>
                            <a:latin typeface="Cambria Math" panose="02040503050406030204" pitchFamily="18" charset="0"/>
                            <a:cs typeface="Times New Roman" panose="02020603050405020304" pitchFamily="18" charset="0"/>
                          </a:rPr>
                          <m:t>4</m:t>
                        </m:r>
                      </m:den>
                    </m:f>
                  </m:oMath>
                </a14:m>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suy ra </a:t>
                </a:r>
                <a14:m>
                  <m:oMath xmlns:m="http://schemas.openxmlformats.org/officeDocument/2006/math">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𝑡𝑎𝑛</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𝐶</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f>
                      <m:fPr>
                        <m:ctrlPr>
                          <a:rPr lang="en-US" altLang="en-US" sz="2800" i="1" dirty="0">
                            <a:ln w="0"/>
                            <a:latin typeface="Cambria Math"/>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3</m:t>
                        </m:r>
                      </m:num>
                      <m:den>
                        <m:r>
                          <a:rPr lang="en-US" altLang="en-US" sz="2800" b="0" i="1" dirty="0" smtClean="0">
                            <a:ln w="0"/>
                            <a:latin typeface="Cambria Math" panose="02040503050406030204" pitchFamily="18" charset="0"/>
                            <a:cs typeface="Times New Roman" panose="02020603050405020304" pitchFamily="18" charset="0"/>
                          </a:rPr>
                          <m:t>4</m:t>
                        </m:r>
                      </m:den>
                    </m:f>
                  </m:oMath>
                </a14:m>
                <a:endPar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6" name="Rectangle: Rounded Corners 6">
                <a:extLst>
                  <a:ext uri="{FF2B5EF4-FFF2-40B4-BE49-F238E27FC236}">
                    <a16:creationId xmlns:a16="http://schemas.microsoft.com/office/drawing/2014/main" id="{34312E1E-B7AE-5393-98E8-DF3F34AAD3EB}"/>
                  </a:ext>
                </a:extLst>
              </p:cNvPr>
              <p:cNvSpPr>
                <a:spLocks noRot="1" noChangeAspect="1" noMove="1" noResize="1" noEditPoints="1" noAdjustHandles="1" noChangeArrowheads="1" noChangeShapeType="1" noTextEdit="1"/>
              </p:cNvSpPr>
              <p:nvPr/>
            </p:nvSpPr>
            <p:spPr>
              <a:xfrm>
                <a:off x="564457" y="2064320"/>
                <a:ext cx="11150435" cy="4599710"/>
              </a:xfrm>
              <a:prstGeom prst="roundRect">
                <a:avLst/>
              </a:prstGeom>
              <a:blipFill>
                <a:blip r:embed="rId3"/>
                <a:stretch>
                  <a:fillRect/>
                </a:stretch>
              </a:blipFill>
              <a:ln/>
            </p:spPr>
            <p:txBody>
              <a:bodyPr/>
              <a:lstStyle/>
              <a:p>
                <a:r>
                  <a:rPr lang="en-US">
                    <a:noFill/>
                  </a:rPr>
                  <a:t> </a:t>
                </a:r>
              </a:p>
            </p:txBody>
          </p:sp>
        </mc:Fallback>
      </mc:AlternateContent>
      <p:grpSp>
        <p:nvGrpSpPr>
          <p:cNvPr id="7" name="Group 6"/>
          <p:cNvGrpSpPr/>
          <p:nvPr/>
        </p:nvGrpSpPr>
        <p:grpSpPr>
          <a:xfrm>
            <a:off x="7137605" y="3657397"/>
            <a:ext cx="4971271" cy="2591003"/>
            <a:chOff x="-335885" y="-392214"/>
            <a:chExt cx="3431510" cy="1801914"/>
          </a:xfrm>
        </p:grpSpPr>
        <p:grpSp>
          <p:nvGrpSpPr>
            <p:cNvPr id="8" name="Group 7"/>
            <p:cNvGrpSpPr>
              <a:grpSpLocks/>
            </p:cNvGrpSpPr>
            <p:nvPr/>
          </p:nvGrpSpPr>
          <p:grpSpPr>
            <a:xfrm>
              <a:off x="57150" y="0"/>
              <a:ext cx="2323032" cy="1041261"/>
              <a:chOff x="155215" y="3381"/>
              <a:chExt cx="2323032" cy="1041261"/>
            </a:xfrm>
          </p:grpSpPr>
          <p:pic>
            <p:nvPicPr>
              <p:cNvPr id="14" name="Image 8"/>
              <p:cNvPicPr/>
              <p:nvPr/>
            </p:nvPicPr>
            <p:blipFill>
              <a:blip r:embed="rId4" cstate="print"/>
              <a:stretch>
                <a:fillRect/>
              </a:stretch>
            </p:blipFill>
            <p:spPr>
              <a:xfrm>
                <a:off x="731154" y="16886"/>
                <a:ext cx="138325" cy="134473"/>
              </a:xfrm>
              <a:prstGeom prst="rect">
                <a:avLst/>
              </a:prstGeom>
            </p:spPr>
          </p:pic>
          <p:sp>
            <p:nvSpPr>
              <p:cNvPr id="15" name="Graphic 9"/>
              <p:cNvSpPr/>
              <p:nvPr/>
            </p:nvSpPr>
            <p:spPr>
              <a:xfrm>
                <a:off x="168759" y="16886"/>
                <a:ext cx="2296160" cy="1014094"/>
              </a:xfrm>
              <a:custGeom>
                <a:avLst/>
                <a:gdLst/>
                <a:ahLst/>
                <a:cxnLst/>
                <a:rect l="l" t="t" r="r" b="b"/>
                <a:pathLst>
                  <a:path w="2296160" h="1014094">
                    <a:moveTo>
                      <a:pt x="0" y="1013955"/>
                    </a:moveTo>
                    <a:lnTo>
                      <a:pt x="2295727" y="1013955"/>
                    </a:lnTo>
                  </a:path>
                  <a:path w="2296160" h="1014094">
                    <a:moveTo>
                      <a:pt x="0" y="1013955"/>
                    </a:moveTo>
                    <a:lnTo>
                      <a:pt x="615363" y="0"/>
                    </a:lnTo>
                  </a:path>
                  <a:path w="2296160" h="1014094">
                    <a:moveTo>
                      <a:pt x="615363" y="0"/>
                    </a:moveTo>
                    <a:lnTo>
                      <a:pt x="2295727" y="1013955"/>
                    </a:lnTo>
                  </a:path>
                </a:pathLst>
              </a:custGeom>
              <a:ln w="6762">
                <a:solidFill>
                  <a:srgbClr val="000058"/>
                </a:solidFill>
                <a:prstDash val="solid"/>
              </a:ln>
            </p:spPr>
            <p:txBody>
              <a:bodyPr wrap="square" lIns="0" tIns="0" rIns="0" bIns="0" rtlCol="0">
                <a:prstTxWarp prst="textNoShape">
                  <a:avLst/>
                </a:prstTxWarp>
                <a:noAutofit/>
              </a:bodyPr>
              <a:lstStyle/>
              <a:p>
                <a:endParaRPr lang="en-US"/>
              </a:p>
            </p:txBody>
          </p:sp>
          <p:sp>
            <p:nvSpPr>
              <p:cNvPr id="16" name="Graphic 10"/>
              <p:cNvSpPr/>
              <p:nvPr/>
            </p:nvSpPr>
            <p:spPr>
              <a:xfrm>
                <a:off x="2450942" y="1017337"/>
                <a:ext cx="27305" cy="27305"/>
              </a:xfrm>
              <a:custGeom>
                <a:avLst/>
                <a:gdLst/>
                <a:ahLst/>
                <a:cxnLst/>
                <a:rect l="l" t="t" r="r" b="b"/>
                <a:pathLst>
                  <a:path w="27305" h="27305">
                    <a:moveTo>
                      <a:pt x="21038" y="0"/>
                    </a:moveTo>
                    <a:lnTo>
                      <a:pt x="6049" y="0"/>
                    </a:lnTo>
                    <a:lnTo>
                      <a:pt x="0" y="6041"/>
                    </a:lnTo>
                    <a:lnTo>
                      <a:pt x="0" y="20960"/>
                    </a:lnTo>
                    <a:lnTo>
                      <a:pt x="6049" y="27011"/>
                    </a:lnTo>
                    <a:lnTo>
                      <a:pt x="21038" y="27011"/>
                    </a:lnTo>
                    <a:lnTo>
                      <a:pt x="27088" y="20960"/>
                    </a:lnTo>
                    <a:lnTo>
                      <a:pt x="27088" y="13505"/>
                    </a:lnTo>
                    <a:lnTo>
                      <a:pt x="27088" y="6041"/>
                    </a:lnTo>
                    <a:lnTo>
                      <a:pt x="21038"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17" name="Graphic 11"/>
              <p:cNvSpPr/>
              <p:nvPr/>
            </p:nvSpPr>
            <p:spPr>
              <a:xfrm>
                <a:off x="2450942" y="1017337"/>
                <a:ext cx="27305" cy="27305"/>
              </a:xfrm>
              <a:custGeom>
                <a:avLst/>
                <a:gdLst/>
                <a:ahLst/>
                <a:cxnLst/>
                <a:rect l="l" t="t" r="r" b="b"/>
                <a:pathLst>
                  <a:path w="27305" h="27305">
                    <a:moveTo>
                      <a:pt x="27088" y="13505"/>
                    </a:moveTo>
                    <a:lnTo>
                      <a:pt x="27088" y="20960"/>
                    </a:lnTo>
                    <a:lnTo>
                      <a:pt x="21038" y="27011"/>
                    </a:lnTo>
                    <a:lnTo>
                      <a:pt x="13544" y="27011"/>
                    </a:lnTo>
                    <a:lnTo>
                      <a:pt x="6049" y="27011"/>
                    </a:lnTo>
                    <a:lnTo>
                      <a:pt x="0" y="20960"/>
                    </a:lnTo>
                    <a:lnTo>
                      <a:pt x="0" y="13505"/>
                    </a:lnTo>
                    <a:lnTo>
                      <a:pt x="0" y="6041"/>
                    </a:lnTo>
                    <a:lnTo>
                      <a:pt x="6049" y="0"/>
                    </a:lnTo>
                    <a:lnTo>
                      <a:pt x="13544" y="0"/>
                    </a:lnTo>
                    <a:lnTo>
                      <a:pt x="21038" y="0"/>
                    </a:lnTo>
                    <a:lnTo>
                      <a:pt x="27088" y="6041"/>
                    </a:lnTo>
                    <a:lnTo>
                      <a:pt x="27088" y="13505"/>
                    </a:lnTo>
                    <a:close/>
                  </a:path>
                </a:pathLst>
              </a:custGeom>
              <a:ln w="6762">
                <a:solidFill>
                  <a:srgbClr val="000000"/>
                </a:solidFill>
                <a:prstDash val="solid"/>
              </a:ln>
            </p:spPr>
            <p:txBody>
              <a:bodyPr wrap="square" lIns="0" tIns="0" rIns="0" bIns="0" rtlCol="0">
                <a:prstTxWarp prst="textNoShape">
                  <a:avLst/>
                </a:prstTxWarp>
                <a:noAutofit/>
              </a:bodyPr>
              <a:lstStyle/>
              <a:p>
                <a:endParaRPr lang="en-US"/>
              </a:p>
            </p:txBody>
          </p:sp>
          <p:sp>
            <p:nvSpPr>
              <p:cNvPr id="18" name="Graphic 12"/>
              <p:cNvSpPr/>
              <p:nvPr/>
            </p:nvSpPr>
            <p:spPr>
              <a:xfrm>
                <a:off x="155215" y="1017337"/>
                <a:ext cx="27305" cy="27305"/>
              </a:xfrm>
              <a:custGeom>
                <a:avLst/>
                <a:gdLst/>
                <a:ahLst/>
                <a:cxnLst/>
                <a:rect l="l" t="t" r="r" b="b"/>
                <a:pathLst>
                  <a:path w="27305" h="27305">
                    <a:moveTo>
                      <a:pt x="21020" y="0"/>
                    </a:moveTo>
                    <a:lnTo>
                      <a:pt x="6067" y="0"/>
                    </a:lnTo>
                    <a:lnTo>
                      <a:pt x="0" y="6041"/>
                    </a:lnTo>
                    <a:lnTo>
                      <a:pt x="0" y="20960"/>
                    </a:lnTo>
                    <a:lnTo>
                      <a:pt x="6067" y="27011"/>
                    </a:lnTo>
                    <a:lnTo>
                      <a:pt x="21020" y="27011"/>
                    </a:lnTo>
                    <a:lnTo>
                      <a:pt x="27088" y="20960"/>
                    </a:lnTo>
                    <a:lnTo>
                      <a:pt x="27088" y="13505"/>
                    </a:lnTo>
                    <a:lnTo>
                      <a:pt x="27088" y="6041"/>
                    </a:lnTo>
                    <a:lnTo>
                      <a:pt x="21020"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19" name="Graphic 13"/>
              <p:cNvSpPr/>
              <p:nvPr/>
            </p:nvSpPr>
            <p:spPr>
              <a:xfrm>
                <a:off x="155215" y="1017337"/>
                <a:ext cx="27305" cy="27305"/>
              </a:xfrm>
              <a:custGeom>
                <a:avLst/>
                <a:gdLst/>
                <a:ahLst/>
                <a:cxnLst/>
                <a:rect l="l" t="t" r="r" b="b"/>
                <a:pathLst>
                  <a:path w="27305" h="27305">
                    <a:moveTo>
                      <a:pt x="27088" y="13505"/>
                    </a:moveTo>
                    <a:lnTo>
                      <a:pt x="27088" y="20960"/>
                    </a:lnTo>
                    <a:lnTo>
                      <a:pt x="21020" y="27011"/>
                    </a:lnTo>
                    <a:lnTo>
                      <a:pt x="13544" y="27011"/>
                    </a:lnTo>
                    <a:lnTo>
                      <a:pt x="6067" y="27011"/>
                    </a:lnTo>
                    <a:lnTo>
                      <a:pt x="0" y="20960"/>
                    </a:lnTo>
                    <a:lnTo>
                      <a:pt x="0" y="13505"/>
                    </a:lnTo>
                    <a:lnTo>
                      <a:pt x="0" y="6041"/>
                    </a:lnTo>
                    <a:lnTo>
                      <a:pt x="6067" y="0"/>
                    </a:lnTo>
                    <a:lnTo>
                      <a:pt x="13544" y="0"/>
                    </a:lnTo>
                    <a:lnTo>
                      <a:pt x="21020" y="0"/>
                    </a:lnTo>
                    <a:lnTo>
                      <a:pt x="27088" y="6041"/>
                    </a:lnTo>
                    <a:lnTo>
                      <a:pt x="27088" y="13505"/>
                    </a:lnTo>
                    <a:close/>
                  </a:path>
                </a:pathLst>
              </a:custGeom>
              <a:ln w="6762">
                <a:solidFill>
                  <a:srgbClr val="000000"/>
                </a:solidFill>
                <a:prstDash val="solid"/>
              </a:ln>
            </p:spPr>
            <p:txBody>
              <a:bodyPr wrap="square" lIns="0" tIns="0" rIns="0" bIns="0" rtlCol="0">
                <a:prstTxWarp prst="textNoShape">
                  <a:avLst/>
                </a:prstTxWarp>
                <a:noAutofit/>
              </a:bodyPr>
              <a:lstStyle/>
              <a:p>
                <a:endParaRPr lang="en-US"/>
              </a:p>
            </p:txBody>
          </p:sp>
          <p:sp>
            <p:nvSpPr>
              <p:cNvPr id="20" name="Graphic 14"/>
              <p:cNvSpPr/>
              <p:nvPr/>
            </p:nvSpPr>
            <p:spPr>
              <a:xfrm>
                <a:off x="770578" y="3381"/>
                <a:ext cx="27305" cy="27305"/>
              </a:xfrm>
              <a:custGeom>
                <a:avLst/>
                <a:gdLst/>
                <a:ahLst/>
                <a:cxnLst/>
                <a:rect l="l" t="t" r="r" b="b"/>
                <a:pathLst>
                  <a:path w="27305" h="27305">
                    <a:moveTo>
                      <a:pt x="21020" y="0"/>
                    </a:moveTo>
                    <a:lnTo>
                      <a:pt x="6058" y="0"/>
                    </a:lnTo>
                    <a:lnTo>
                      <a:pt x="0" y="6032"/>
                    </a:lnTo>
                    <a:lnTo>
                      <a:pt x="0" y="20978"/>
                    </a:lnTo>
                    <a:lnTo>
                      <a:pt x="6058" y="27011"/>
                    </a:lnTo>
                    <a:lnTo>
                      <a:pt x="21020" y="27011"/>
                    </a:lnTo>
                    <a:lnTo>
                      <a:pt x="27088" y="20978"/>
                    </a:lnTo>
                    <a:lnTo>
                      <a:pt x="27088" y="13505"/>
                    </a:lnTo>
                    <a:lnTo>
                      <a:pt x="27088" y="6032"/>
                    </a:lnTo>
                    <a:lnTo>
                      <a:pt x="21020"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21" name="Graphic 15"/>
              <p:cNvSpPr/>
              <p:nvPr/>
            </p:nvSpPr>
            <p:spPr>
              <a:xfrm>
                <a:off x="770578" y="3381"/>
                <a:ext cx="27305" cy="27305"/>
              </a:xfrm>
              <a:custGeom>
                <a:avLst/>
                <a:gdLst/>
                <a:ahLst/>
                <a:cxnLst/>
                <a:rect l="l" t="t" r="r" b="b"/>
                <a:pathLst>
                  <a:path w="27305" h="27305">
                    <a:moveTo>
                      <a:pt x="27088" y="13505"/>
                    </a:moveTo>
                    <a:lnTo>
                      <a:pt x="27088" y="20978"/>
                    </a:lnTo>
                    <a:lnTo>
                      <a:pt x="21020" y="27011"/>
                    </a:lnTo>
                    <a:lnTo>
                      <a:pt x="13544" y="27011"/>
                    </a:lnTo>
                    <a:lnTo>
                      <a:pt x="6058" y="27011"/>
                    </a:lnTo>
                    <a:lnTo>
                      <a:pt x="0" y="20978"/>
                    </a:lnTo>
                    <a:lnTo>
                      <a:pt x="0" y="13505"/>
                    </a:lnTo>
                    <a:lnTo>
                      <a:pt x="0" y="6032"/>
                    </a:lnTo>
                    <a:lnTo>
                      <a:pt x="6058" y="0"/>
                    </a:lnTo>
                    <a:lnTo>
                      <a:pt x="13544" y="0"/>
                    </a:lnTo>
                    <a:lnTo>
                      <a:pt x="21020" y="0"/>
                    </a:lnTo>
                    <a:lnTo>
                      <a:pt x="27088" y="6032"/>
                    </a:lnTo>
                    <a:lnTo>
                      <a:pt x="27088" y="13505"/>
                    </a:lnTo>
                    <a:close/>
                  </a:path>
                </a:pathLst>
              </a:custGeom>
              <a:ln w="6762">
                <a:solidFill>
                  <a:srgbClr val="000000"/>
                </a:solidFill>
                <a:prstDash val="solid"/>
              </a:ln>
            </p:spPr>
            <p:txBody>
              <a:bodyPr wrap="square" lIns="0" tIns="0" rIns="0" bIns="0" rtlCol="0">
                <a:prstTxWarp prst="textNoShape">
                  <a:avLst/>
                </a:prstTxWarp>
                <a:noAutofit/>
              </a:bodyPr>
              <a:lstStyle/>
              <a:p>
                <a:endParaRPr lang="en-US"/>
              </a:p>
            </p:txBody>
          </p:sp>
        </p:grpSp>
        <p:sp>
          <p:nvSpPr>
            <p:cNvPr id="9" name="Rectangle 8"/>
            <p:cNvSpPr/>
            <p:nvPr/>
          </p:nvSpPr>
          <p:spPr>
            <a:xfrm>
              <a:off x="1476065" y="147995"/>
              <a:ext cx="569299" cy="455653"/>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24</a:t>
              </a:r>
              <a:endParaRPr lang="en-US" sz="1100">
                <a:effectLst/>
                <a:ea typeface="Calibri" panose="020F0502020204030204" pitchFamily="34" charset="0"/>
                <a:cs typeface="Times New Roman" panose="02020603050405020304" pitchFamily="18" charset="0"/>
              </a:endParaRPr>
            </a:p>
          </p:txBody>
        </p:sp>
        <p:sp>
          <p:nvSpPr>
            <p:cNvPr id="10" name="Rectangle 9"/>
            <p:cNvSpPr/>
            <p:nvPr/>
          </p:nvSpPr>
          <p:spPr>
            <a:xfrm>
              <a:off x="2379995" y="994518"/>
              <a:ext cx="715630" cy="41518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a:t>
              </a:r>
              <a:endParaRPr lang="en-US" sz="1100">
                <a:effectLst/>
                <a:ea typeface="Calibri" panose="020F0502020204030204" pitchFamily="34" charset="0"/>
                <a:cs typeface="Times New Roman" panose="02020603050405020304" pitchFamily="18" charset="0"/>
              </a:endParaRPr>
            </a:p>
          </p:txBody>
        </p:sp>
        <p:sp>
          <p:nvSpPr>
            <p:cNvPr id="11" name="Rectangle 10"/>
            <p:cNvSpPr/>
            <p:nvPr/>
          </p:nvSpPr>
          <p:spPr>
            <a:xfrm>
              <a:off x="417845" y="-392214"/>
              <a:ext cx="715630" cy="41518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a:t>
              </a:r>
              <a:endParaRPr lang="en-US" sz="1100">
                <a:effectLst/>
                <a:ea typeface="Calibri" panose="020F0502020204030204" pitchFamily="34" charset="0"/>
                <a:cs typeface="Times New Roman" panose="02020603050405020304" pitchFamily="18" charset="0"/>
              </a:endParaRPr>
            </a:p>
          </p:txBody>
        </p:sp>
        <p:sp>
          <p:nvSpPr>
            <p:cNvPr id="12" name="Rectangle 11"/>
            <p:cNvSpPr/>
            <p:nvPr/>
          </p:nvSpPr>
          <p:spPr>
            <a:xfrm>
              <a:off x="-335885" y="886537"/>
              <a:ext cx="715630" cy="41518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B</a:t>
              </a:r>
              <a:endParaRPr lang="en-US" sz="1100">
                <a:effectLst/>
                <a:ea typeface="Calibri" panose="020F0502020204030204" pitchFamily="34" charset="0"/>
                <a:cs typeface="Times New Roman" panose="02020603050405020304" pitchFamily="18" charset="0"/>
              </a:endParaRPr>
            </a:p>
          </p:txBody>
        </p:sp>
        <p:sp>
          <p:nvSpPr>
            <p:cNvPr id="13" name="Rectangle 12"/>
            <p:cNvSpPr/>
            <p:nvPr/>
          </p:nvSpPr>
          <p:spPr>
            <a:xfrm>
              <a:off x="-75254" y="241592"/>
              <a:ext cx="569299" cy="455653"/>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18</a:t>
              </a:r>
              <a:endParaRPr lang="en-US" sz="110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8986773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1995</TotalTime>
  <Words>1096</Words>
  <Application>Microsoft Office PowerPoint</Application>
  <PresentationFormat>Custom</PresentationFormat>
  <Paragraphs>201</Paragraphs>
  <Slides>22</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Equation</vt:lpstr>
      <vt:lpstr>PowerPoint Presentation</vt:lpstr>
      <vt:lpstr>PowerPoint Presentation</vt:lpstr>
      <vt:lpstr>PowerPoint Presentation</vt:lpstr>
      <vt:lpstr>PowerPoint Presentation</vt:lpstr>
      <vt:lpstr>PowerPoint Presentation</vt:lpstr>
      <vt:lpstr>GIỚI THIỆU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QT</cp:lastModifiedBy>
  <cp:revision>1</cp:revision>
  <dcterms:created xsi:type="dcterms:W3CDTF">2019-09-17T15:24:54Z</dcterms:created>
  <dcterms:modified xsi:type="dcterms:W3CDTF">2025-02-07T14:35:15Z</dcterms:modified>
</cp:coreProperties>
</file>