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9" r:id="rId2"/>
  </p:sldMasterIdLst>
  <p:notesMasterIdLst>
    <p:notesMasterId r:id="rId28"/>
  </p:notesMasterIdLst>
  <p:sldIdLst>
    <p:sldId id="517" r:id="rId3"/>
    <p:sldId id="448" r:id="rId4"/>
    <p:sldId id="471" r:id="rId5"/>
    <p:sldId id="516" r:id="rId6"/>
    <p:sldId id="518" r:id="rId7"/>
    <p:sldId id="256" r:id="rId8"/>
    <p:sldId id="370" r:id="rId9"/>
    <p:sldId id="433" r:id="rId10"/>
    <p:sldId id="519" r:id="rId11"/>
    <p:sldId id="520" r:id="rId12"/>
    <p:sldId id="521" r:id="rId13"/>
    <p:sldId id="522" r:id="rId14"/>
    <p:sldId id="525" r:id="rId15"/>
    <p:sldId id="523" r:id="rId16"/>
    <p:sldId id="524" r:id="rId17"/>
    <p:sldId id="526" r:id="rId18"/>
    <p:sldId id="527" r:id="rId19"/>
    <p:sldId id="528" r:id="rId20"/>
    <p:sldId id="529" r:id="rId21"/>
    <p:sldId id="530" r:id="rId22"/>
    <p:sldId id="531" r:id="rId23"/>
    <p:sldId id="532" r:id="rId24"/>
    <p:sldId id="533" r:id="rId25"/>
    <p:sldId id="449" r:id="rId26"/>
    <p:sldId id="534" r:id="rId27"/>
  </p:sldIdLst>
  <p:sldSz cx="9144000" cy="5148263"/>
  <p:notesSz cx="9144000" cy="6858000"/>
  <p:embeddedFontLst>
    <p:embeddedFont>
      <p:font typeface="Cambria Math" panose="02040503050406030204" pitchFamily="18" charset="0"/>
      <p:regular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VNI-Times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9">
          <p15:clr>
            <a:srgbClr val="A4A3A4"/>
          </p15:clr>
        </p15:guide>
        <p15:guide id="2" pos="2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00"/>
    <a:srgbClr val="0000FF"/>
    <a:srgbClr val="00FFFF"/>
    <a:srgbClr val="996633"/>
    <a:srgbClr val="0099CC"/>
    <a:srgbClr val="CC33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/>
    <p:restoredTop sz="95140"/>
  </p:normalViewPr>
  <p:slideViewPr>
    <p:cSldViewPr showGuides="1">
      <p:cViewPr varScale="1">
        <p:scale>
          <a:sx n="149" d="100"/>
          <a:sy n="149" d="100"/>
        </p:scale>
        <p:origin x="426" y="114"/>
      </p:cViewPr>
      <p:guideLst>
        <p:guide orient="horz" pos="1579"/>
        <p:guide pos="2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D47017-FC65-4B5C-BE52-3EE88DE021C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17"/>
            <a:ext cx="7772400" cy="1103483"/>
          </a:xfrm>
        </p:spPr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200"/>
            <a:ext cx="6400800" cy="1315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6435" indent="0" algn="ctr">
              <a:buNone/>
              <a:defRPr/>
            </a:lvl3pPr>
            <a:lvl4pPr marL="1029335" indent="0" algn="ctr">
              <a:buNone/>
              <a:defRPr/>
            </a:lvl4pPr>
            <a:lvl5pPr marL="1372870" indent="0" algn="ctr">
              <a:buNone/>
              <a:defRPr/>
            </a:lvl5pPr>
            <a:lvl6pPr marL="1715770" indent="0" algn="ctr">
              <a:buNone/>
              <a:defRPr/>
            </a:lvl6pPr>
            <a:lvl7pPr marL="2059305" indent="0" algn="ctr">
              <a:buNone/>
              <a:defRPr/>
            </a:lvl7pPr>
            <a:lvl8pPr marL="2402205" indent="0" algn="ctr">
              <a:buNone/>
              <a:defRPr/>
            </a:lvl8pPr>
            <a:lvl9pPr marL="274574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600"/>
            <a:ext cx="1943100" cy="4118400"/>
          </a:xfrm>
        </p:spPr>
        <p:txBody>
          <a:bodyPr vert="eaVert"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600"/>
            <a:ext cx="5676900" cy="4118400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600"/>
            <a:ext cx="7772400" cy="858000"/>
          </a:xfrm>
        </p:spPr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87200"/>
            <a:ext cx="3810000" cy="1487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7200"/>
            <a:ext cx="3810000" cy="1487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088800"/>
            <a:ext cx="3810000" cy="1487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88800"/>
            <a:ext cx="3810000" cy="1487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182"/>
            <a:ext cx="8229600" cy="4392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4688545"/>
            <a:ext cx="2133600" cy="357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688545"/>
            <a:ext cx="2895600" cy="357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4688545"/>
            <a:ext cx="2133600" cy="35754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328BB4-72B0-4B14-810D-622DAF8DD6DC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/>
          <p:nvPr/>
        </p:nvGrpSpPr>
        <p:grpSpPr>
          <a:xfrm>
            <a:off x="0" y="1830388"/>
            <a:ext cx="9009063" cy="790575"/>
            <a:chOff x="0" y="1536"/>
            <a:chExt cx="5675" cy="663"/>
          </a:xfrm>
        </p:grpSpPr>
        <p:grpSp>
          <p:nvGrpSpPr>
            <p:cNvPr id="15363" name="Group 3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366" name="Group 6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258400"/>
            <a:ext cx="7772400" cy="1097525"/>
          </a:xfrm>
        </p:spPr>
        <p:txBody>
          <a:bodyPr/>
          <a:lstStyle>
            <a:lvl1pPr>
              <a:defRPr/>
            </a:lvl1pPr>
          </a:lstStyle>
          <a:p>
            <a:pPr lvl="0" fontAlgn="base"/>
            <a:r>
              <a:rPr lang="en-US" sz="3305" strike="noStrike" noProof="0"/>
              <a:t>Click to edit Master title style</a:t>
            </a:r>
            <a:endParaRPr lang="en-US" strike="noStrike" noProof="0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7200"/>
            <a:ext cx="6400800" cy="1315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 fontAlgn="base"/>
            <a:r>
              <a:rPr lang="en-US" strike="noStrike" noProof="0"/>
              <a:t>Click to edit Master subtitle style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4691063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4691063"/>
            <a:ext cx="28956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91063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DEBA00-9D73-4B5D-A263-8D25710438D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823913"/>
            <a:ext cx="438150" cy="357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823913"/>
            <a:ext cx="328613" cy="3571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141413"/>
            <a:ext cx="422275" cy="3571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141413"/>
            <a:ext cx="368300" cy="357188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087438"/>
            <a:ext cx="560388" cy="315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742950"/>
            <a:ext cx="31750" cy="7905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336675"/>
            <a:ext cx="8226425" cy="238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159"/>
            <a:ext cx="8229600" cy="439248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4687888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7888"/>
            <a:ext cx="28956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7888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766505-29BF-4868-A60A-9508EAC549C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067"/>
            <a:ext cx="7772400" cy="1022450"/>
          </a:xfrm>
        </p:spPr>
        <p:txBody>
          <a:bodyPr anchor="t"/>
          <a:lstStyle>
            <a:lvl1pPr algn="l">
              <a:defRPr sz="3005" b="1" cap="all"/>
            </a:lvl1pPr>
          </a:lstStyle>
          <a:p>
            <a:pPr fontAlgn="base"/>
            <a:r>
              <a:rPr lang="en-US" sz="30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942"/>
            <a:ext cx="7772400" cy="1126125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6435" indent="0">
              <a:buNone/>
              <a:defRPr sz="1200"/>
            </a:lvl3pPr>
            <a:lvl4pPr marL="1029335" indent="0">
              <a:buNone/>
              <a:defRPr sz="1050"/>
            </a:lvl4pPr>
            <a:lvl5pPr marL="1372870" indent="0">
              <a:buNone/>
              <a:defRPr sz="1050"/>
            </a:lvl5pPr>
            <a:lvl6pPr marL="1715770" indent="0">
              <a:buNone/>
              <a:defRPr sz="1050"/>
            </a:lvl6pPr>
            <a:lvl7pPr marL="2059305" indent="0">
              <a:buNone/>
              <a:defRPr sz="1050"/>
            </a:lvl7pPr>
            <a:lvl8pPr marL="2402205" indent="0">
              <a:buNone/>
              <a:defRPr sz="1050"/>
            </a:lvl8pPr>
            <a:lvl9pPr marL="2745740" indent="0">
              <a:buNone/>
              <a:defRPr sz="10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7200"/>
            <a:ext cx="3810000" cy="3088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7200"/>
            <a:ext cx="3810000" cy="3088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59"/>
            <a:ext cx="8229600" cy="858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342"/>
            <a:ext cx="4040188" cy="4802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6435" indent="0">
              <a:buNone/>
              <a:defRPr sz="1350" b="1"/>
            </a:lvl3pPr>
            <a:lvl4pPr marL="1029335" indent="0">
              <a:buNone/>
              <a:defRPr sz="1200" b="1"/>
            </a:lvl4pPr>
            <a:lvl5pPr marL="1372870" indent="0">
              <a:buNone/>
              <a:defRPr sz="1200" b="1"/>
            </a:lvl5pPr>
            <a:lvl6pPr marL="1715770" indent="0">
              <a:buNone/>
              <a:defRPr sz="1200" b="1"/>
            </a:lvl6pPr>
            <a:lvl7pPr marL="2059305" indent="0">
              <a:buNone/>
              <a:defRPr sz="1200" b="1"/>
            </a:lvl7pPr>
            <a:lvl8pPr marL="2402205" indent="0">
              <a:buNone/>
              <a:defRPr sz="1200" b="1"/>
            </a:lvl8pPr>
            <a:lvl9pPr marL="274574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583"/>
            <a:ext cx="4040188" cy="296605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z="1350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342"/>
            <a:ext cx="4041775" cy="4802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6435" indent="0">
              <a:buNone/>
              <a:defRPr sz="1350" b="1"/>
            </a:lvl3pPr>
            <a:lvl4pPr marL="1029335" indent="0">
              <a:buNone/>
              <a:defRPr sz="1200" b="1"/>
            </a:lvl4pPr>
            <a:lvl5pPr marL="1372870" indent="0">
              <a:buNone/>
              <a:defRPr sz="1200" b="1"/>
            </a:lvl5pPr>
            <a:lvl6pPr marL="1715770" indent="0">
              <a:buNone/>
              <a:defRPr sz="1200" b="1"/>
            </a:lvl6pPr>
            <a:lvl7pPr marL="2059305" indent="0">
              <a:buNone/>
              <a:defRPr sz="1200" b="1"/>
            </a:lvl7pPr>
            <a:lvl8pPr marL="2402205" indent="0">
              <a:buNone/>
              <a:defRPr sz="1200" b="1"/>
            </a:lvl8pPr>
            <a:lvl9pPr marL="274574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2583"/>
            <a:ext cx="4041775" cy="296605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z="1350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967"/>
            <a:ext cx="3008313" cy="872300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67"/>
            <a:ext cx="5111750" cy="43936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267"/>
            <a:ext cx="3008313" cy="352137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6435" indent="0">
              <a:buNone/>
              <a:defRPr sz="750"/>
            </a:lvl3pPr>
            <a:lvl4pPr marL="1029335" indent="0">
              <a:buNone/>
              <a:defRPr sz="675"/>
            </a:lvl4pPr>
            <a:lvl5pPr marL="1372870" indent="0">
              <a:buNone/>
              <a:defRPr sz="675"/>
            </a:lvl5pPr>
            <a:lvl6pPr marL="1715770" indent="0">
              <a:buNone/>
              <a:defRPr sz="675"/>
            </a:lvl6pPr>
            <a:lvl7pPr marL="2059305" indent="0">
              <a:buNone/>
              <a:defRPr sz="675"/>
            </a:lvl7pPr>
            <a:lvl8pPr marL="2402205" indent="0">
              <a:buNone/>
              <a:defRPr sz="675"/>
            </a:lvl8pPr>
            <a:lvl9pPr marL="2745740" indent="0">
              <a:buNone/>
              <a:defRPr sz="675"/>
            </a:lvl9pPr>
          </a:lstStyle>
          <a:p>
            <a:pPr lvl="0" fontAlgn="base"/>
            <a:r>
              <a:rPr lang="en-US" sz="1050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00"/>
            <a:ext cx="5486400" cy="425425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983"/>
            <a:ext cx="5486400" cy="3088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6435" indent="0">
              <a:buNone/>
              <a:defRPr sz="1800"/>
            </a:lvl3pPr>
            <a:lvl4pPr marL="1029335" indent="0">
              <a:buNone/>
              <a:defRPr sz="1500"/>
            </a:lvl4pPr>
            <a:lvl5pPr marL="1372870" indent="0">
              <a:buNone/>
              <a:defRPr sz="1500"/>
            </a:lvl5pPr>
            <a:lvl6pPr marL="1715770" indent="0">
              <a:buNone/>
              <a:defRPr sz="1500"/>
            </a:lvl6pPr>
            <a:lvl7pPr marL="2059305" indent="0">
              <a:buNone/>
              <a:defRPr sz="1500"/>
            </a:lvl7pPr>
            <a:lvl8pPr marL="2402205" indent="0">
              <a:buNone/>
              <a:defRPr sz="1500"/>
            </a:lvl8pPr>
            <a:lvl9pPr marL="274574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26"/>
            <a:ext cx="5486400" cy="60417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6435" indent="0">
              <a:buNone/>
              <a:defRPr sz="750"/>
            </a:lvl3pPr>
            <a:lvl4pPr marL="1029335" indent="0">
              <a:buNone/>
              <a:defRPr sz="675"/>
            </a:lvl4pPr>
            <a:lvl5pPr marL="1372870" indent="0">
              <a:buNone/>
              <a:defRPr sz="675"/>
            </a:lvl5pPr>
            <a:lvl6pPr marL="1715770" indent="0">
              <a:buNone/>
              <a:defRPr sz="675"/>
            </a:lvl6pPr>
            <a:lvl7pPr marL="2059305" indent="0">
              <a:buNone/>
              <a:defRPr sz="675"/>
            </a:lvl7pPr>
            <a:lvl8pPr marL="2402205" indent="0">
              <a:buNone/>
              <a:defRPr sz="675"/>
            </a:lvl8pPr>
            <a:lvl9pPr marL="2745740" indent="0">
              <a:buNone/>
              <a:defRPr sz="675"/>
            </a:lvl9pPr>
          </a:lstStyle>
          <a:p>
            <a:pPr lvl="0" fontAlgn="base"/>
            <a:r>
              <a:rPr lang="en-US" sz="1050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88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fontAlgn="base"/>
            <a:r>
              <a:rPr lang="en-US" altLang="en-US" sz="3305" strike="noStrike" noProof="1"/>
              <a:t>Click to edit Master title style</a:t>
            </a:r>
            <a:endParaRPr lang="en-US" altLang="en-US" strike="noStrike" noProof="1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85800" y="1487488"/>
            <a:ext cx="7772400" cy="3089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91063"/>
            <a:ext cx="19050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91063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91063"/>
            <a:ext cx="19050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885" indent="-171450" algn="l" rtl="0" eaLnBrk="0" fontAlgn="base" hangingPunct="0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1420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432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7855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30755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429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719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64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8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7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93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22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574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>
          <a:xfrm>
            <a:off x="0" y="0"/>
            <a:ext cx="0" cy="0"/>
            <a:chOff x="0" y="1536"/>
            <a:chExt cx="5675" cy="663"/>
          </a:xfrm>
        </p:grpSpPr>
        <p:grpSp>
          <p:nvGrpSpPr>
            <p:cNvPr id="7176" name="Group 3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</p:grpSp>
        <p:grpSp>
          <p:nvGrpSpPr>
            <p:cNvPr id="7177" name="Group 6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</p:grpSp>
      </p:grpSp>
      <p:sp>
        <p:nvSpPr>
          <p:cNvPr id="7171" name="Rectangle 9"/>
          <p:cNvSpPr>
            <a:spLocks noGrp="1"/>
          </p:cNvSpPr>
          <p:nvPr>
            <p:ph type="title"/>
          </p:nvPr>
        </p:nvSpPr>
        <p:spPr>
          <a:xfrm>
            <a:off x="1150938" y="160338"/>
            <a:ext cx="7793038" cy="10985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fontAlgn="base"/>
            <a:r>
              <a:rPr lang="en-US" altLang="en-US" sz="3305" strike="noStrike" noProof="1"/>
              <a:t>Click to edit Master title style</a:t>
            </a:r>
            <a:endParaRPr lang="en-US" altLang="en-US" strike="noStrike" noProof="1"/>
          </a:p>
        </p:txBody>
      </p:sp>
      <p:sp>
        <p:nvSpPr>
          <p:cNvPr id="5124" name="Rectangle 10"/>
          <p:cNvSpPr>
            <a:spLocks noGrp="1"/>
          </p:cNvSpPr>
          <p:nvPr>
            <p:ph type="body"/>
          </p:nvPr>
        </p:nvSpPr>
        <p:spPr>
          <a:xfrm>
            <a:off x="1182688" y="1514475"/>
            <a:ext cx="7772400" cy="3089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5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5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100">
          <a:solidFill>
            <a:schemeClr val="tx1"/>
          </a:solidFill>
          <a:latin typeface="+mn-lt"/>
        </a:defRPr>
      </a:lvl2pPr>
      <a:lvl3pPr marL="857885" indent="-17145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</a:defRPr>
      </a:lvl3pPr>
      <a:lvl4pPr marL="1201420" indent="-171450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4pPr>
      <a:lvl5pPr marL="1544320" indent="-171450" algn="l" rtl="0" eaLnBrk="0" fontAlgn="base" hangingPunct="0"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5pPr>
      <a:lvl6pPr marL="1887855" indent="-171450" algn="l" rtl="0" fontAlgn="base"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6pPr>
      <a:lvl7pPr marL="2230755" indent="-171450" algn="l" rtl="0" fontAlgn="base"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7pPr>
      <a:lvl8pPr marL="2574290" indent="-171450" algn="l" rtl="0" fontAlgn="base"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8pPr>
      <a:lvl9pPr marL="2917190" indent="-171450" algn="l" rtl="0" fontAlgn="base"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64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8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7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93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22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574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469231"/>
            <a:ext cx="8991600" cy="1790700"/>
          </a:xfrm>
        </p:spPr>
        <p:txBody>
          <a:bodyPr>
            <a:noAutofit/>
          </a:bodyPr>
          <a:lstStyle/>
          <a:p>
            <a:r>
              <a:rPr lang="en-US" sz="10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26553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704" y="440587"/>
                <a:ext cx="5714910" cy="1364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*Chú ý: Với góc nhọn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nl-NL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</a:t>
                </a:r>
                <a:endParaRPr lang="en-US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.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𝒔𝒊𝒏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𝒄𝒐𝒔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.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𝒄𝒐𝒕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  <m:r>
                          <a:rPr lang="nl-NL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en-US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04" y="440587"/>
                <a:ext cx="5714910" cy="1364476"/>
              </a:xfrm>
              <a:prstGeom prst="rect">
                <a:avLst/>
              </a:prstGeom>
              <a:blipFill>
                <a:blip r:embed="rId2"/>
                <a:stretch>
                  <a:fillRect l="-1599" t="-3571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7308" y="1888349"/>
            <a:ext cx="6172098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 số lượng giác của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đặc biệt</a:t>
            </a:r>
          </a:p>
        </p:txBody>
      </p:sp>
    </p:spTree>
    <p:extLst>
      <p:ext uri="{BB962C8B-B14F-4D97-AF65-F5344CB8AC3E}">
        <p14:creationId xmlns:p14="http://schemas.microsoft.com/office/powerpoint/2010/main" val="171023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3887" t="16004" r="32476" b="59060"/>
          <a:stretch/>
        </p:blipFill>
        <p:spPr bwMode="auto">
          <a:xfrm>
            <a:off x="533506" y="897775"/>
            <a:ext cx="7238810" cy="2819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92" y="436110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HĐ</a:t>
            </a:r>
            <a:r>
              <a:rPr lang="en-US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KP</a:t>
            </a:r>
            <a:r>
              <a:rPr lang="vi-VN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3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7" name="Picture 1" descr="A triangle with blue text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84" y="2738567"/>
            <a:ext cx="2677131" cy="21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A triangle with blue letters and a square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38" y="364390"/>
            <a:ext cx="2492767" cy="12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Rectangle 39"/>
          <p:cNvSpPr>
            <a:spLocks noChangeArrowheads="1"/>
          </p:cNvSpPr>
          <p:nvPr/>
        </p:nvSpPr>
        <p:spPr bwMode="auto">
          <a:xfrm>
            <a:off x="0" y="520556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4" name="Rectangle 42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2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6" name="Picture 4115"/>
          <p:cNvPicPr>
            <a:picLocks noChangeAspect="1"/>
          </p:cNvPicPr>
          <p:nvPr/>
        </p:nvPicPr>
        <p:blipFill rotWithShape="1">
          <a:blip r:embed="rId4"/>
          <a:srcRect l="21250" t="29536" r="53047" b="47554"/>
          <a:stretch/>
        </p:blipFill>
        <p:spPr>
          <a:xfrm>
            <a:off x="789999" y="224412"/>
            <a:ext cx="3133695" cy="223447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/>
          <a:srcRect l="21250" t="52397" r="53047" b="17969"/>
          <a:stretch/>
        </p:blipFill>
        <p:spPr>
          <a:xfrm>
            <a:off x="4572000" y="2040745"/>
            <a:ext cx="3133695" cy="28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9088" t="44156" r="38743" b="29418"/>
          <a:stretch/>
        </p:blipFill>
        <p:spPr bwMode="auto">
          <a:xfrm>
            <a:off x="914496" y="897775"/>
            <a:ext cx="6705424" cy="3581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98" y="399177"/>
            <a:ext cx="6172098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 số lượng giác của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đặc biệt</a:t>
            </a:r>
          </a:p>
        </p:txBody>
      </p:sp>
    </p:spTree>
    <p:extLst>
      <p:ext uri="{BB962C8B-B14F-4D97-AF65-F5344CB8AC3E}">
        <p14:creationId xmlns:p14="http://schemas.microsoft.com/office/powerpoint/2010/main" val="471509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9896" t="37478" r="42622" b="49281"/>
          <a:stretch/>
        </p:blipFill>
        <p:spPr bwMode="auto">
          <a:xfrm>
            <a:off x="762100" y="364389"/>
            <a:ext cx="4648078" cy="1600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28576" t="45305" r="37600" b="39557"/>
          <a:stretch/>
        </p:blipFill>
        <p:spPr bwMode="auto">
          <a:xfrm>
            <a:off x="793258" y="2497933"/>
            <a:ext cx="5531296" cy="2057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100" y="1964547"/>
            <a:ext cx="205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>
                <a:latin typeface="+mj-lt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39775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9602" t="60866" r="25143" b="19272"/>
          <a:stretch/>
        </p:blipFill>
        <p:spPr bwMode="auto">
          <a:xfrm>
            <a:off x="457308" y="440587"/>
            <a:ext cx="7162612" cy="2590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29715" t="70730" r="26743" b="21123"/>
          <a:stretch/>
        </p:blipFill>
        <p:spPr bwMode="auto">
          <a:xfrm>
            <a:off x="457308" y="2955121"/>
            <a:ext cx="5943444" cy="1142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40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506" y="211993"/>
            <a:ext cx="5867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3.T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 số lượng giác của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 góc phụ nhau 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4172" t="17288" r="35771" b="71423"/>
          <a:stretch/>
        </p:blipFill>
        <p:spPr bwMode="auto">
          <a:xfrm>
            <a:off x="558404" y="821577"/>
            <a:ext cx="7341400" cy="1219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/>
          <a:srcRect l="16115" t="53726" r="47200" b="37413"/>
          <a:stretch/>
        </p:blipFill>
        <p:spPr bwMode="auto">
          <a:xfrm>
            <a:off x="558404" y="2171991"/>
            <a:ext cx="5080368" cy="1011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2068" t="46549" r="44831" b="39658"/>
          <a:stretch/>
        </p:blipFill>
        <p:spPr>
          <a:xfrm>
            <a:off x="519576" y="3504267"/>
            <a:ext cx="4495682" cy="1498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100" y="3102992"/>
            <a:ext cx="1600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+mj-lt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283430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90" t="58236" r="30685" b="24614"/>
          <a:stretch/>
        </p:blipFill>
        <p:spPr>
          <a:xfrm>
            <a:off x="685902" y="440587"/>
            <a:ext cx="6781622" cy="1949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590" t="75662" r="30685" b="18976"/>
          <a:stretch/>
        </p:blipFill>
        <p:spPr>
          <a:xfrm>
            <a:off x="914496" y="2428001"/>
            <a:ext cx="6781622" cy="60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506" y="364389"/>
            <a:ext cx="7848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 dụng máy tính cầm tay tính tỉ số lượng giác của một góc nhọn 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93" t="35524" r="42103" b="49480"/>
          <a:stretch/>
        </p:blipFill>
        <p:spPr>
          <a:xfrm>
            <a:off x="550638" y="1354962"/>
            <a:ext cx="7755064" cy="2209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056" t="52182" r="44339" b="30424"/>
          <a:stretch/>
        </p:blipFill>
        <p:spPr>
          <a:xfrm>
            <a:off x="558440" y="1583557"/>
            <a:ext cx="7162612" cy="25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93" t="50003" r="42103" b="35530"/>
          <a:stretch/>
        </p:blipFill>
        <p:spPr>
          <a:xfrm>
            <a:off x="228714" y="211993"/>
            <a:ext cx="8566432" cy="2354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348" t="40528" r="37617" b="51840"/>
          <a:stretch/>
        </p:blipFill>
        <p:spPr>
          <a:xfrm>
            <a:off x="373343" y="3031319"/>
            <a:ext cx="8414037" cy="1166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98" y="2528289"/>
            <a:ext cx="129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/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36200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158722"/>
          <p:cNvSpPr>
            <a:spLocks noGrp="1"/>
          </p:cNvSpPr>
          <p:nvPr>
            <p:ph type="subTitle" idx="1"/>
          </p:nvPr>
        </p:nvSpPr>
        <p:spPr>
          <a:xfrm>
            <a:off x="533506" y="4326685"/>
            <a:ext cx="8153400" cy="1142970"/>
          </a:xfrm>
        </p:spPr>
        <p:txBody>
          <a:bodyPr anchor="t" anchorCtr="0"/>
          <a:lstStyle/>
          <a:p>
            <a:pPr>
              <a:buClrTx/>
              <a:buSzTx/>
              <a:buFontTx/>
            </a:pPr>
            <a:r>
              <a:rPr lang="en-US" b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Đặt </a:t>
            </a:r>
            <a:r>
              <a:rPr lang="en-US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vấn đề: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Trong một tam giác vuông biết độ dài của hai cạnh thì có </a:t>
            </a:r>
            <a:r>
              <a:rPr lang="en-US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biết độ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lớn của các góc nhọn không?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28572" t="17860" r="35543" b="57276"/>
          <a:stretch/>
        </p:blipFill>
        <p:spPr bwMode="auto">
          <a:xfrm>
            <a:off x="533506" y="749856"/>
            <a:ext cx="7162612" cy="2743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88" y="288191"/>
            <a:ext cx="579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+mj-lt"/>
              </a:rPr>
              <a:t>Thực hiện bài tập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04299" y="3696086"/>
                <a:ext cx="4599080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0955" algn="just">
                  <a:spcAft>
                    <a:spcPts val="0"/>
                  </a:spcAft>
                </a:pPr>
                <a:r>
                  <a:rPr lang="en-US" sz="2000" b="1" u="sng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Giải: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~∆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g-g)=&gt;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𝑨𝑪</m:t>
                        </m:r>
                      </m:den>
                    </m:f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𝑩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en-US" sz="2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99" y="3696086"/>
                <a:ext cx="4599080" cy="624786"/>
              </a:xfrm>
              <a:prstGeom prst="rect">
                <a:avLst/>
              </a:prstGeom>
              <a:blipFill>
                <a:blip r:embed="rId4"/>
                <a:stretch>
                  <a:fillRect l="-927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1" build="p"/>
      <p:bldP spid="18434" grpId="2" build="p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70" y="288191"/>
            <a:ext cx="4456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 Luyện tập 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10" y="1126369"/>
            <a:ext cx="7910526" cy="21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01" y="364389"/>
            <a:ext cx="7197455" cy="38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207" t="45511" r="28450" b="38768"/>
          <a:stretch/>
        </p:blipFill>
        <p:spPr bwMode="auto">
          <a:xfrm>
            <a:off x="457308" y="288191"/>
            <a:ext cx="6400632" cy="16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2"/>
          <a:srcRect l="27207" t="61367" r="28450" b="22854"/>
          <a:stretch/>
        </p:blipFill>
        <p:spPr bwMode="auto">
          <a:xfrm>
            <a:off x="609704" y="2116943"/>
            <a:ext cx="6324434" cy="16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016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40" y="-21078"/>
            <a:ext cx="1943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tập: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912" y="440587"/>
            <a:ext cx="8305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Cho tam giác ABC vuông tại A, hệ thức nào không đúng: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112" y="809919"/>
            <a:ext cx="854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A. sinB = cosC      B. 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sin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B + cos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B = 1        C. cosB = sin(90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-B)      D. sinC = cos(90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-B) </a:t>
            </a:r>
            <a:endParaRPr lang="en-US" sz="1800"/>
          </a:p>
        </p:txBody>
      </p:sp>
      <p:sp>
        <p:nvSpPr>
          <p:cNvPr id="23" name="Rectangle 22"/>
          <p:cNvSpPr/>
          <p:nvPr/>
        </p:nvSpPr>
        <p:spPr>
          <a:xfrm>
            <a:off x="294112" y="1278765"/>
            <a:ext cx="7859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Biết sin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 = 0,1745 vậy số đo </a:t>
            </a:r>
            <a:r>
              <a:rPr lang="el-GR" sz="180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 là (làm tròn đến phút)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912" y="1648097"/>
            <a:ext cx="8153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429760" algn="l"/>
                <a:tab pos="4951095" algn="l"/>
              </a:tabLs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A.  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B.  1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2’                       C . 10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3’                     D. 1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58”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429760" algn="l"/>
              </a:tabLs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Cho biết sin 75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= 0,966 vậy cos15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A. 0,966                         B. 0,</a:t>
            </a:r>
            <a:r>
              <a:rPr lang="vi-VN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965</a:t>
            </a:r>
            <a:r>
              <a:rPr lang="en-US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C.  0,</a:t>
            </a:r>
            <a:r>
              <a:rPr lang="vi-VN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96</a:t>
            </a:r>
            <a:r>
              <a:rPr lang="en-US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	d. </a:t>
            </a:r>
            <a:r>
              <a:rPr lang="vi-VN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0,97</a:t>
            </a:r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>
            <a:off x="247759" y="2571427"/>
            <a:ext cx="8820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Câu 4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. C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âu nào sau đây sai : 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A. sin 72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&lt; sin 27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	   B. cos 72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&lt; cos 27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    C. tan 12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&lt; tan 21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        D. sin 48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= cos 42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629346" y="869660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D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47758" y="3217758"/>
                <a:ext cx="7753151" cy="655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5</a:t>
                </a:r>
                <a:r>
                  <a:rPr lang="vi-VN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ABC vuông tại A có: AC = 6 ; BC = 12 ;   Số đo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1800"/>
                  <a:t> bằng:</a:t>
                </a:r>
              </a:p>
              <a:p>
                <a:endParaRPr lang="en-US" sz="180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58" y="3217758"/>
                <a:ext cx="7753151" cy="655629"/>
              </a:xfrm>
              <a:prstGeom prst="rect">
                <a:avLst/>
              </a:prstGeom>
              <a:blipFill>
                <a:blip r:embed="rId2"/>
                <a:stretch>
                  <a:fillRect l="-708" t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049"/>
          <p:cNvSpPr/>
          <p:nvPr/>
        </p:nvSpPr>
        <p:spPr>
          <a:xfrm>
            <a:off x="381110" y="3679423"/>
            <a:ext cx="8000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A.  30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     	B. 45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       	 C. 90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 			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D. 60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	</a:t>
            </a:r>
            <a:endParaRPr lang="en-US" sz="1800"/>
          </a:p>
        </p:txBody>
      </p:sp>
      <p:sp>
        <p:nvSpPr>
          <p:cNvPr id="2052" name="Rectangle 2051"/>
          <p:cNvSpPr/>
          <p:nvPr/>
        </p:nvSpPr>
        <p:spPr>
          <a:xfrm>
            <a:off x="301746" y="3963603"/>
            <a:ext cx="7927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Câu 6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Đẳng thức nào sau đây không đúng :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Rectangle 2053"/>
              <p:cNvSpPr/>
              <p:nvPr/>
            </p:nvSpPr>
            <p:spPr>
              <a:xfrm>
                <a:off x="247758" y="4286591"/>
                <a:ext cx="8667528" cy="768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sin37</a:t>
                </a:r>
                <a:r>
                  <a:rPr lang="en-US" sz="1800" baseline="300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cos53</a:t>
                </a:r>
                <a:r>
                  <a:rPr lang="en-US" sz="1800" baseline="300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vi-VN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t</a:t>
                </a:r>
                <a:r>
                  <a:rPr lang="vi-VN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30</a:t>
                </a:r>
                <a:r>
                  <a:rPr lang="en-US" sz="1800" baseline="300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 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cot 30</a:t>
                </a:r>
                <a:r>
                  <a:rPr lang="en-US" sz="1800" baseline="300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18°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72°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pt-BR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D. sin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pt-BR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cos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pt-BR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1.</a:t>
                </a:r>
                <a:endParaRPr lang="en-US" sz="1800"/>
              </a:p>
              <a:p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1800"/>
              </a:p>
            </p:txBody>
          </p:sp>
        </mc:Choice>
        <mc:Fallback xmlns="">
          <p:sp>
            <p:nvSpPr>
              <p:cNvPr id="2054" name="Rectangle 20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58" y="4286591"/>
                <a:ext cx="8667528" cy="768095"/>
              </a:xfrm>
              <a:prstGeom prst="rect">
                <a:avLst/>
              </a:prstGeom>
              <a:blipFill>
                <a:blip r:embed="rId3"/>
                <a:stretch>
                  <a:fillRect l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 bwMode="auto">
          <a:xfrm>
            <a:off x="4467285" y="1656348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C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7758" y="2215670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VNI-Times" pitchFamily="2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18930" y="2882048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37503" y="3682621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763021" y="4361493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D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1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3" grpId="0"/>
      <p:bldP spid="27" grpId="0"/>
      <p:bldP spid="29" grpId="0"/>
      <p:bldP spid="2" grpId="0" animBg="1"/>
      <p:bldP spid="31" grpId="0"/>
      <p:bldP spid="2052" grpId="0"/>
      <p:bldP spid="2054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59745"/>
          <p:cNvSpPr>
            <a:spLocks noGrp="1"/>
          </p:cNvSpPr>
          <p:nvPr>
            <p:ph type="title"/>
          </p:nvPr>
        </p:nvSpPr>
        <p:spPr>
          <a:xfrm>
            <a:off x="1371684" y="59597"/>
            <a:ext cx="6019642" cy="4571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 sz="2400" b="1" dirty="0"/>
              <a:t>HOẠT ĐỘNG TÌM TÒI VÀ MỞ RỘNG </a:t>
            </a:r>
          </a:p>
        </p:txBody>
      </p:sp>
      <p:sp>
        <p:nvSpPr>
          <p:cNvPr id="40962" name="Rectangle 3"/>
          <p:cNvSpPr/>
          <p:nvPr/>
        </p:nvSpPr>
        <p:spPr>
          <a:xfrm>
            <a:off x="0" y="2128838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40963" name="Rectangle 4"/>
          <p:cNvSpPr/>
          <p:nvPr/>
        </p:nvSpPr>
        <p:spPr>
          <a:xfrm>
            <a:off x="0" y="2128838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40964" name="Rectangle 5"/>
          <p:cNvSpPr/>
          <p:nvPr/>
        </p:nvSpPr>
        <p:spPr>
          <a:xfrm>
            <a:off x="0" y="2138363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40965" name="Rectangle 6"/>
          <p:cNvSpPr/>
          <p:nvPr/>
        </p:nvSpPr>
        <p:spPr>
          <a:xfrm>
            <a:off x="0" y="2114550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78" y="745379"/>
            <a:ext cx="3603048" cy="2261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370" y="636427"/>
            <a:ext cx="54233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>
                <a:solidFill>
                  <a:srgbClr val="FF0000"/>
                </a:solidFill>
                <a:latin typeface="+mj-lt"/>
              </a:rPr>
              <a:t>Bài tập</a:t>
            </a:r>
            <a:r>
              <a:rPr lang="en-US" sz="220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200">
                <a:latin typeface="+mj-lt"/>
              </a:rPr>
              <a:t>Một cột đèn cao </a:t>
            </a:r>
            <a:r>
              <a:rPr lang="en-US" sz="2200" b="1">
                <a:latin typeface="+mj-lt"/>
              </a:rPr>
              <a:t>7m</a:t>
            </a:r>
            <a:r>
              <a:rPr lang="en-US" sz="2200">
                <a:latin typeface="+mj-lt"/>
              </a:rPr>
              <a:t> có bóng trên mặt đất dài </a:t>
            </a:r>
            <a:r>
              <a:rPr lang="en-US" sz="2200" b="1">
                <a:latin typeface="+mj-lt"/>
              </a:rPr>
              <a:t>4m</a:t>
            </a:r>
            <a:r>
              <a:rPr lang="en-US" sz="2200">
                <a:latin typeface="+mj-lt"/>
              </a:rPr>
              <a:t>. Gần đó có một tòa nhà cao tầng có bóng trên mặt đất dài </a:t>
            </a:r>
            <a:r>
              <a:rPr lang="en-US" sz="2200" b="1">
                <a:latin typeface="+mj-lt"/>
              </a:rPr>
              <a:t>80m</a:t>
            </a:r>
            <a:r>
              <a:rPr lang="en-US" sz="2200">
                <a:latin typeface="+mj-lt"/>
              </a:rPr>
              <a:t> (hình vẽ). Em hãy cho biết tòa nhà đó dài bao nhiêu tầng, biết rằng mỗi tầng cao </a:t>
            </a:r>
            <a:r>
              <a:rPr lang="en-US" sz="2200" b="1">
                <a:latin typeface="+mj-lt"/>
              </a:rPr>
              <a:t>2m</a:t>
            </a:r>
            <a:r>
              <a:rPr lang="en-US" sz="2200">
                <a:latin typeface="+mj-lt"/>
              </a:rPr>
              <a:t>.</a:t>
            </a:r>
            <a:endParaRPr 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114300" y="2428057"/>
                <a:ext cx="8391107" cy="2540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501900" algn="l"/>
                  </a:tabLst>
                </a:pPr>
                <a:r>
                  <a:rPr kumimoji="0" lang="nl-NL" altLang="en-US" sz="2200" b="1" i="0" u="sng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Giải:</a:t>
                </a:r>
                <a:endParaRPr kumimoji="0" lang="en-US" altLang="en-US" sz="2200" b="0" i="0" u="sng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501900" algn="l"/>
                  </a:tabLst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Cột đèn</a:t>
                </a:r>
                <a:r>
                  <a:rPr kumimoji="0" lang="en-US" altLang="en-US" sz="2200" b="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và tòa nhà dựng vuông góc với mặt đất nên t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ia chiếu của ánh sáng mặt trời xuống cột đèn và tòa nhà là như nhau nên hai tia song song nhau</a:t>
                </a:r>
                <a:r>
                  <a:rPr lang="en-US" altLang="en-US" sz="2200">
                    <a:latin typeface="+mj-lt"/>
                  </a:rPr>
                  <a:t>   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=&gt; tan </a:t>
                </a:r>
                <a:r>
                  <a:rPr kumimoji="0" lang="en-US" altLang="en-US" sz="22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α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altLang="en-US" sz="2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501900" algn="l"/>
                  </a:tabLst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 áp dụng tỉ số lượng giác. tan </a:t>
                </a:r>
                <a:r>
                  <a:rPr kumimoji="0" lang="en-US" altLang="en-US" sz="22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α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501900" algn="l"/>
                  </a:tabLst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=&gt; chiều cao tòa nhà: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80.7</m:t>
                        </m:r>
                      </m:num>
                      <m:den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altLang="en-US" sz="22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=140m</a:t>
                </a:r>
                <a:r>
                  <a:rPr kumimoji="0" lang="en-US" altLang="en-US" sz="2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=&gt; 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 tầng:</a:t>
                </a:r>
                <a:r>
                  <a:rPr kumimoji="0" lang="en-US" altLang="en-US" sz="2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140/2 =70 tầng</a:t>
                </a:r>
                <a:endParaRPr kumimoji="0" lang="en-US" altLang="en-US" sz="2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" y="2428057"/>
                <a:ext cx="8391107" cy="2540504"/>
              </a:xfrm>
              <a:prstGeom prst="rect">
                <a:avLst/>
              </a:prstGeom>
              <a:blipFill>
                <a:blip r:embed="rId5"/>
                <a:stretch>
                  <a:fillRect l="-945" t="-959" r="-1090" b="-16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nimBg="1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70" y="135795"/>
            <a:ext cx="3785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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Hướng dẫn tự học ở nhà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506" y="597460"/>
            <a:ext cx="8153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Bài 1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Hãy sắp xếp các tỉ số lượng giác sau theo thứ tự từ nhỏ đến lớn: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Sin24</a:t>
            </a:r>
            <a:r>
              <a:rPr lang="en-US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 ;   Cos35</a:t>
            </a:r>
            <a:r>
              <a:rPr lang="en-US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;     Sin54</a:t>
            </a:r>
            <a:r>
              <a:rPr lang="en-US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;     Cos70</a:t>
            </a:r>
            <a:r>
              <a:rPr lang="en-US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;     Sin70</a:t>
            </a:r>
            <a:r>
              <a:rPr lang="en-US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308" y="1419176"/>
            <a:ext cx="8381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5563" algn="just">
              <a:spcAft>
                <a:spcPts val="0"/>
              </a:spcAft>
            </a:pPr>
            <a:r>
              <a:rPr lang="vi-VN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Bài 2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Đổi các tỉ số lượng sau đây thành tỉ số lượng giác của góc nhỏ hơn 45°: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Sin 60°31´; Cos 75°12´; Cot 80°; Tan 57°30´; Sin 69°21´; Cot 72°25´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9"/>
              <p:cNvSpPr>
                <a:spLocks noChangeArrowheads="1"/>
              </p:cNvSpPr>
              <p:nvPr/>
            </p:nvSpPr>
            <p:spPr bwMode="auto">
              <a:xfrm>
                <a:off x="454250" y="2726527"/>
                <a:ext cx="8171623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en-US" b="1" i="0" u="sng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rPr>
                  <a:t>Bài </a:t>
                </a:r>
                <a:r>
                  <a:rPr kumimoji="0" lang="en-US" altLang="en-US" b="1" i="0" u="sng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kumimoji="0" lang="vi-VN" altLang="en-US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vi-VN" altLang="en-US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kumimoji="0" lang="pt-BR" altLang="en-US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 chiếc thang dài 4m. Cần đặt chân thang cách chân tường một khoảng cách bao nhiêu để nó tạo được với mặt đất một góc “an toàn”  65</a:t>
                </a:r>
                <a14:m>
                  <m:oMath xmlns:m="http://schemas.openxmlformats.org/officeDocument/2006/math">
                    <m:r>
                      <a:rPr kumimoji="0" lang="pt-BR" altLang="en-US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kumimoji="0" lang="pt-BR" altLang="en-US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55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250" y="2726527"/>
                <a:ext cx="8171623" cy="1200329"/>
              </a:xfrm>
              <a:prstGeom prst="rect">
                <a:avLst/>
              </a:prstGeom>
              <a:blipFill>
                <a:blip r:embed="rId2"/>
                <a:stretch>
                  <a:fillRect l="-1194" t="-3553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14362C4-C3F2-B210-6398-6E025F3C0E19}"/>
              </a:ext>
            </a:extLst>
          </p:cNvPr>
          <p:cNvSpPr txBox="1"/>
          <p:nvPr/>
        </p:nvSpPr>
        <p:spPr>
          <a:xfrm>
            <a:off x="440390" y="3564705"/>
            <a:ext cx="67985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Tài liệu được chia sẻ bởi Website VnTeach.Com</a:t>
            </a:r>
          </a:p>
          <a:p>
            <a:r>
              <a:rPr lang="en-US">
                <a:latin typeface="+mj-lt"/>
              </a:rPr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20004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92125" y="59690"/>
            <a:ext cx="9636125" cy="4955540"/>
          </a:xfrm>
          <a:prstGeom prst="rect">
            <a:avLst/>
          </a:prstGeom>
        </p:spPr>
      </p:pic>
      <p:sp>
        <p:nvSpPr>
          <p:cNvPr id="19479" name="Text Box 21528"/>
          <p:cNvSpPr txBox="1"/>
          <p:nvPr/>
        </p:nvSpPr>
        <p:spPr>
          <a:xfrm>
            <a:off x="227334" y="1583373"/>
            <a:ext cx="9007467" cy="113877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3D7A99"/>
            </a:prstShdw>
          </a:effectLst>
        </p:spPr>
        <p:txBody>
          <a:bodyPr wrap="none" anchor="t" anchorCtr="0">
            <a:spAutoFit/>
          </a:bodyPr>
          <a:lstStyle/>
          <a:p>
            <a:pPr algn="ctr" eaLnBrk="0" hangingPunct="0"/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Bài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</a:rPr>
              <a:t>1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     TỈ SỐ LƯỢNG GIÁC CỦA GÓC NHỌN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52400" y="2148840"/>
            <a:ext cx="2133600" cy="152400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 CỦA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 NHỌN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27465" y="1525296"/>
            <a:ext cx="914400" cy="13284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127465" y="2431387"/>
            <a:ext cx="937148" cy="42232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s 7"/>
          <p:cNvSpPr/>
          <p:nvPr/>
        </p:nvSpPr>
        <p:spPr>
          <a:xfrm>
            <a:off x="3036536" y="2853716"/>
            <a:ext cx="5803900" cy="74803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eaLnBrk="0" hangingPunct="0"/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ỉ số lượng giác của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hai góc phụ nhau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s 7"/>
          <p:cNvSpPr/>
          <p:nvPr/>
        </p:nvSpPr>
        <p:spPr>
          <a:xfrm>
            <a:off x="3036536" y="1941856"/>
            <a:ext cx="5803900" cy="74803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eaLnBrk="0" hangingPunct="0"/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ỉ số lượng giác của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 đặc biệt </a:t>
            </a:r>
            <a:endParaRPr lang="en-US"/>
          </a:p>
        </p:txBody>
      </p:sp>
      <p:sp>
        <p:nvSpPr>
          <p:cNvPr id="10" name="Rectangles 7"/>
          <p:cNvSpPr/>
          <p:nvPr/>
        </p:nvSpPr>
        <p:spPr>
          <a:xfrm>
            <a:off x="3059845" y="3869497"/>
            <a:ext cx="5803900" cy="91437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eaLnBrk="0" hangingPunct="0"/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Sử dụng máy tính cầm tay tính tỉ số </a:t>
            </a:r>
            <a:endParaRPr lang="en-US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/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lượng giác của một góc nhọn</a:t>
            </a:r>
            <a:endParaRPr lang="en-US"/>
          </a:p>
        </p:txBody>
      </p:sp>
      <p:cxnSp>
        <p:nvCxnSpPr>
          <p:cNvPr id="13" name="Straight Arrow Connector 12"/>
          <p:cNvCxnSpPr>
            <a:endCxn id="8" idx="1"/>
          </p:cNvCxnSpPr>
          <p:nvPr/>
        </p:nvCxnSpPr>
        <p:spPr>
          <a:xfrm>
            <a:off x="2127465" y="2877793"/>
            <a:ext cx="909071" cy="34993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1"/>
          </p:cNvCxnSpPr>
          <p:nvPr/>
        </p:nvCxnSpPr>
        <p:spPr>
          <a:xfrm>
            <a:off x="2127465" y="2877793"/>
            <a:ext cx="932380" cy="144889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Rectangles 7"/>
          <p:cNvSpPr/>
          <p:nvPr/>
        </p:nvSpPr>
        <p:spPr>
          <a:xfrm>
            <a:off x="3059005" y="978036"/>
            <a:ext cx="5803900" cy="74803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eaLnBrk="0" hangingPunct="0"/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Định nghĩa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 tỉ số lượng giác của góc nhọn</a:t>
            </a:r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469231"/>
            <a:ext cx="8991600" cy="1790700"/>
          </a:xfrm>
        </p:spPr>
        <p:txBody>
          <a:bodyPr>
            <a:noAutofit/>
          </a:bodyPr>
          <a:lstStyle/>
          <a:p>
            <a:r>
              <a:rPr lang="en-US" sz="6600" b="1">
                <a:solidFill>
                  <a:srgbClr val="0070C0"/>
                </a:solidFill>
                <a:latin typeface="Times New Roman" panose="02020603050405020304" pitchFamily="18" charset="0"/>
              </a:rPr>
              <a:t>HOẠT ĐỘNG HÌNH THÀNH KIẾN THỨC 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4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/>
          <p:nvPr/>
        </p:nvSpPr>
        <p:spPr>
          <a:xfrm rot="18118368">
            <a:off x="2461088" y="2653941"/>
            <a:ext cx="1447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Times" pitchFamily="2" charset="0"/>
              </a:rPr>
              <a:t>caïnh keà</a:t>
            </a:r>
          </a:p>
        </p:txBody>
      </p:sp>
      <p:sp>
        <p:nvSpPr>
          <p:cNvPr id="22533" name="Text Box 5"/>
          <p:cNvSpPr txBox="1"/>
          <p:nvPr/>
        </p:nvSpPr>
        <p:spPr>
          <a:xfrm rot="1841180">
            <a:off x="4454525" y="2667000"/>
            <a:ext cx="1752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</a:rPr>
              <a:t>caïnh ñoái</a:t>
            </a:r>
          </a:p>
        </p:txBody>
      </p:sp>
      <p:sp>
        <p:nvSpPr>
          <p:cNvPr id="19459" name="Rectangle 6"/>
          <p:cNvSpPr/>
          <p:nvPr/>
        </p:nvSpPr>
        <p:spPr>
          <a:xfrm>
            <a:off x="0" y="2244725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19460" name="Rectangle 7"/>
          <p:cNvSpPr/>
          <p:nvPr/>
        </p:nvSpPr>
        <p:spPr>
          <a:xfrm>
            <a:off x="0" y="2244725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19461" name="Rectangle 8"/>
          <p:cNvSpPr/>
          <p:nvPr/>
        </p:nvSpPr>
        <p:spPr>
          <a:xfrm>
            <a:off x="0" y="2254250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19462" name="Rectangle 9"/>
          <p:cNvSpPr/>
          <p:nvPr/>
        </p:nvSpPr>
        <p:spPr>
          <a:xfrm>
            <a:off x="0" y="2241550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grpSp>
        <p:nvGrpSpPr>
          <p:cNvPr id="22538" name="Group 10"/>
          <p:cNvGrpSpPr/>
          <p:nvPr/>
        </p:nvGrpSpPr>
        <p:grpSpPr>
          <a:xfrm>
            <a:off x="3108823" y="3276600"/>
            <a:ext cx="555625" cy="565150"/>
            <a:chOff x="1896" y="3240"/>
            <a:chExt cx="350" cy="356"/>
          </a:xfrm>
        </p:grpSpPr>
        <p:sp>
          <p:nvSpPr>
            <p:cNvPr id="19464" name="Arc 11"/>
            <p:cNvSpPr/>
            <p:nvPr/>
          </p:nvSpPr>
          <p:spPr>
            <a:xfrm rot="1023935">
              <a:off x="1896" y="3404"/>
              <a:ext cx="13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0413" h="21600" fill="none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</a:path>
                <a:path w="20413" h="21600" stroke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Text Box 12"/>
            <p:cNvSpPr txBox="1"/>
            <p:nvPr/>
          </p:nvSpPr>
          <p:spPr>
            <a:xfrm>
              <a:off x="1964" y="3240"/>
              <a:ext cx="28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b="1" i="1" dirty="0">
                  <a:solidFill>
                    <a:srgbClr val="FF0000"/>
                  </a:solidFill>
                  <a:latin typeface="VNI-Times" pitchFamily="2" charset="0"/>
                  <a:sym typeface="Symbol" panose="05050102010706020507" pitchFamily="18" charset="2"/>
                </a:rPr>
                <a:t></a:t>
              </a:r>
            </a:p>
          </p:txBody>
        </p:sp>
      </p:grpSp>
      <p:sp>
        <p:nvSpPr>
          <p:cNvPr id="22541" name="Line 13"/>
          <p:cNvSpPr/>
          <p:nvPr/>
        </p:nvSpPr>
        <p:spPr>
          <a:xfrm>
            <a:off x="3822700" y="2549525"/>
            <a:ext cx="158750" cy="889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42" name="Line 14"/>
          <p:cNvSpPr/>
          <p:nvPr/>
        </p:nvSpPr>
        <p:spPr>
          <a:xfrm flipV="1">
            <a:off x="3981450" y="2498725"/>
            <a:ext cx="63500" cy="1460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43" name="Line 15"/>
          <p:cNvSpPr/>
          <p:nvPr/>
        </p:nvSpPr>
        <p:spPr>
          <a:xfrm flipH="1">
            <a:off x="3045944" y="2403475"/>
            <a:ext cx="827556" cy="13228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22544" name="Line 16"/>
          <p:cNvSpPr/>
          <p:nvPr/>
        </p:nvSpPr>
        <p:spPr>
          <a:xfrm>
            <a:off x="3886200" y="2401888"/>
            <a:ext cx="2447925" cy="13525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22545" name="Line 17"/>
          <p:cNvSpPr/>
          <p:nvPr/>
        </p:nvSpPr>
        <p:spPr>
          <a:xfrm>
            <a:off x="3024472" y="3754438"/>
            <a:ext cx="3300128" cy="15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22546" name="Text Box 18"/>
          <p:cNvSpPr txBox="1"/>
          <p:nvPr/>
        </p:nvSpPr>
        <p:spPr>
          <a:xfrm>
            <a:off x="3678238" y="1965325"/>
            <a:ext cx="304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latin typeface="VNI-Times" pitchFamily="2" charset="0"/>
              </a:rPr>
              <a:t>A</a:t>
            </a:r>
          </a:p>
        </p:txBody>
      </p:sp>
      <p:sp>
        <p:nvSpPr>
          <p:cNvPr id="22547" name="Text Box 19"/>
          <p:cNvSpPr txBox="1"/>
          <p:nvPr/>
        </p:nvSpPr>
        <p:spPr>
          <a:xfrm>
            <a:off x="2616016" y="3631402"/>
            <a:ext cx="304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latin typeface="VNI-Times" pitchFamily="2" charset="0"/>
              </a:rPr>
              <a:t>B</a:t>
            </a:r>
          </a:p>
        </p:txBody>
      </p:sp>
      <p:sp>
        <p:nvSpPr>
          <p:cNvPr id="22548" name="Text Box 20"/>
          <p:cNvSpPr txBox="1"/>
          <p:nvPr/>
        </p:nvSpPr>
        <p:spPr>
          <a:xfrm>
            <a:off x="6305550" y="3541713"/>
            <a:ext cx="304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latin typeface="VNI-Times" pitchFamily="2" charset="0"/>
              </a:rPr>
              <a:t>C</a:t>
            </a:r>
          </a:p>
        </p:txBody>
      </p:sp>
      <p:sp>
        <p:nvSpPr>
          <p:cNvPr id="22551" name="Text Box 23"/>
          <p:cNvSpPr txBox="1"/>
          <p:nvPr/>
        </p:nvSpPr>
        <p:spPr>
          <a:xfrm>
            <a:off x="286187" y="855606"/>
            <a:ext cx="8234363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600" b="1" i="1" dirty="0">
                <a:solidFill>
                  <a:srgbClr val="002060"/>
                </a:solidFill>
                <a:latin typeface="VNI-Times" pitchFamily="2" charset="0"/>
              </a:rPr>
              <a:t>Cho moät tam giaùc </a:t>
            </a:r>
            <a:r>
              <a:rPr lang="en-US" altLang="en-US" sz="2600" b="1" i="1" dirty="0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ABC vuoâng taïi A coù goùc </a:t>
            </a:r>
            <a:r>
              <a:rPr lang="en-US" altLang="en-US" sz="2600" b="1" i="1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B =  </a:t>
            </a:r>
            <a:r>
              <a:rPr lang="en-US" altLang="en-US" sz="2600" b="1" i="1" dirty="0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2552" name="Text Box 24"/>
          <p:cNvSpPr txBox="1"/>
          <p:nvPr/>
        </p:nvSpPr>
        <p:spPr>
          <a:xfrm>
            <a:off x="2905760" y="4060190"/>
            <a:ext cx="421163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</a:rPr>
              <a:t>AC laø </a:t>
            </a:r>
            <a:r>
              <a:rPr lang="en-US" altLang="en-US" b="1" i="1" u="sng" dirty="0">
                <a:solidFill>
                  <a:srgbClr val="0000FF"/>
                </a:solidFill>
                <a:latin typeface="VNI-Times" pitchFamily="2" charset="0"/>
              </a:rPr>
              <a:t>caïnh ñoái</a:t>
            </a: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</a:rPr>
              <a:t> cuûa goùc B</a:t>
            </a:r>
          </a:p>
        </p:txBody>
      </p:sp>
      <p:sp>
        <p:nvSpPr>
          <p:cNvPr id="22553" name="Text Box 25"/>
          <p:cNvSpPr txBox="1"/>
          <p:nvPr/>
        </p:nvSpPr>
        <p:spPr>
          <a:xfrm>
            <a:off x="2919413" y="4615498"/>
            <a:ext cx="4267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Times" pitchFamily="2" charset="0"/>
              </a:rPr>
              <a:t>AB laø </a:t>
            </a:r>
            <a:r>
              <a:rPr lang="en-US" altLang="en-US" b="1" i="1" u="sng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Times" pitchFamily="2" charset="0"/>
              </a:rPr>
              <a:t>caïnh keà</a:t>
            </a:r>
            <a:r>
              <a:rPr lang="en-US" altLang="en-US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Times" pitchFamily="2" charset="0"/>
              </a:rPr>
              <a:t> cuûa goùc B</a:t>
            </a:r>
          </a:p>
        </p:txBody>
      </p:sp>
      <p:sp>
        <p:nvSpPr>
          <p:cNvPr id="36" name="Text Box 88"/>
          <p:cNvSpPr txBox="1">
            <a:spLocks noChangeArrowheads="1"/>
          </p:cNvSpPr>
          <p:nvPr/>
        </p:nvSpPr>
        <p:spPr bwMode="auto">
          <a:xfrm>
            <a:off x="304800" y="324111"/>
            <a:ext cx="8915399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kumimoji="0" lang="en-US" altLang="en-US" sz="2800" b="1" i="0" u="none" strike="noStrike" kern="1200" cap="none" spc="0" normalizeH="0" noProof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1.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 nghĩa</a:t>
            </a: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tỉ số lượng giác của góc nhọn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2533" grpId="0"/>
      <p:bldP spid="22546" grpId="0"/>
      <p:bldP spid="22547" grpId="0"/>
      <p:bldP spid="22548" grpId="0"/>
      <p:bldP spid="22551" grpId="0"/>
      <p:bldP spid="22551" grpId="1"/>
      <p:bldP spid="22552" grpId="0"/>
      <p:bldP spid="225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/>
          <p:nvPr/>
        </p:nvSpPr>
        <p:spPr>
          <a:xfrm>
            <a:off x="0" y="1222058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23555" name="Rectangle 4"/>
          <p:cNvSpPr/>
          <p:nvPr/>
        </p:nvSpPr>
        <p:spPr>
          <a:xfrm>
            <a:off x="0" y="1222058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23556" name="Rectangle 5"/>
          <p:cNvSpPr/>
          <p:nvPr/>
        </p:nvSpPr>
        <p:spPr>
          <a:xfrm>
            <a:off x="0" y="1231583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23557" name="Rectangle 6"/>
          <p:cNvSpPr/>
          <p:nvPr/>
        </p:nvSpPr>
        <p:spPr>
          <a:xfrm>
            <a:off x="0" y="1207770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26636" name="Text Box 12"/>
          <p:cNvSpPr txBox="1"/>
          <p:nvPr/>
        </p:nvSpPr>
        <p:spPr>
          <a:xfrm>
            <a:off x="393700" y="1092200"/>
            <a:ext cx="57765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solidFill>
                  <a:srgbClr val="FF0000"/>
                </a:solidFill>
                <a:latin typeface="VNI-Times" pitchFamily="2" charset="0"/>
              </a:rPr>
              <a:t>Tæ soá giöõa caïnh ñoái vaø caïnh huyeàn ñöôïc goïi laø sin cuûa goùc </a:t>
            </a:r>
            <a:r>
              <a:rPr lang="en-US" altLang="en-US" b="1" i="1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 , kyù hieäu laø sin.</a:t>
            </a:r>
          </a:p>
        </p:txBody>
      </p:sp>
      <p:sp>
        <p:nvSpPr>
          <p:cNvPr id="26637" name="Text Box 13"/>
          <p:cNvSpPr txBox="1"/>
          <p:nvPr/>
        </p:nvSpPr>
        <p:spPr>
          <a:xfrm>
            <a:off x="392430" y="2047875"/>
            <a:ext cx="57524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</a:rPr>
              <a:t>Tæ soá giöõa caïnh keà vaø caïnh huyeàn ñöôïc goïi laø cosin cuûa goùc </a:t>
            </a: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 , kyù hieäu laø cos.</a:t>
            </a:r>
          </a:p>
        </p:txBody>
      </p:sp>
      <p:sp>
        <p:nvSpPr>
          <p:cNvPr id="26638" name="Text Box 14"/>
          <p:cNvSpPr txBox="1"/>
          <p:nvPr/>
        </p:nvSpPr>
        <p:spPr>
          <a:xfrm>
            <a:off x="366713" y="2906395"/>
            <a:ext cx="55626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en-US" altLang="en-US" dirty="0">
                <a:solidFill>
                  <a:schemeClr val="tx1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solidFill>
                  <a:schemeClr val="tx1"/>
                </a:solidFill>
                <a:latin typeface="VNI-Times" pitchFamily="2" charset="0"/>
              </a:rPr>
              <a:t>Tæ soá giöõa caïnh ñoái vaø caïnh keà ñöôïc goïi laø tang cuûa goùc </a:t>
            </a:r>
            <a:r>
              <a:rPr lang="en-US" altLang="en-US" b="1" i="1" dirty="0">
                <a:solidFill>
                  <a:schemeClr val="tx1"/>
                </a:solidFill>
                <a:latin typeface="VNI-Times" pitchFamily="2" charset="0"/>
                <a:sym typeface="Symbol" panose="05050102010706020507" pitchFamily="18" charset="2"/>
              </a:rPr>
              <a:t> , kyù hieäu laø tan.</a:t>
            </a:r>
          </a:p>
        </p:txBody>
      </p:sp>
      <p:sp>
        <p:nvSpPr>
          <p:cNvPr id="26639" name="Text Box 15"/>
          <p:cNvSpPr txBox="1"/>
          <p:nvPr/>
        </p:nvSpPr>
        <p:spPr>
          <a:xfrm>
            <a:off x="381000" y="3876675"/>
            <a:ext cx="57721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CC00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solidFill>
                  <a:srgbClr val="00CC00"/>
                </a:solidFill>
                <a:latin typeface="VNI-Times" pitchFamily="2" charset="0"/>
              </a:rPr>
              <a:t>Tæ soá giöõa caïnh keà vaø caïnh ñoái ñöôïc goïi laø coâtang cuûa goùc </a:t>
            </a:r>
            <a:r>
              <a:rPr lang="en-US" altLang="en-US" b="1" i="1" dirty="0">
                <a:solidFill>
                  <a:srgbClr val="00CC00"/>
                </a:solidFill>
                <a:latin typeface="VNI-Times" pitchFamily="2" charset="0"/>
                <a:sym typeface="Symbol" panose="05050102010706020507" pitchFamily="18" charset="2"/>
              </a:rPr>
              <a:t> , kyù hieäu laø cot.</a:t>
            </a:r>
          </a:p>
        </p:txBody>
      </p:sp>
      <p:grpSp>
        <p:nvGrpSpPr>
          <p:cNvPr id="26640" name="Group 16"/>
          <p:cNvGrpSpPr/>
          <p:nvPr/>
        </p:nvGrpSpPr>
        <p:grpSpPr>
          <a:xfrm>
            <a:off x="227013" y="523558"/>
            <a:ext cx="8648700" cy="4335462"/>
            <a:chOff x="143" y="1440"/>
            <a:chExt cx="5448" cy="2731"/>
          </a:xfrm>
        </p:grpSpPr>
        <p:sp>
          <p:nvSpPr>
            <p:cNvPr id="23564" name="Line 17"/>
            <p:cNvSpPr/>
            <p:nvPr/>
          </p:nvSpPr>
          <p:spPr>
            <a:xfrm>
              <a:off x="144" y="4166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5" name="Line 18"/>
            <p:cNvSpPr/>
            <p:nvPr/>
          </p:nvSpPr>
          <p:spPr>
            <a:xfrm>
              <a:off x="163" y="3533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6" name="Line 19"/>
            <p:cNvSpPr/>
            <p:nvPr/>
          </p:nvSpPr>
          <p:spPr>
            <a:xfrm>
              <a:off x="163" y="2944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7" name="Line 20"/>
            <p:cNvSpPr/>
            <p:nvPr/>
          </p:nvSpPr>
          <p:spPr>
            <a:xfrm>
              <a:off x="163" y="2393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8" name="Line 21"/>
            <p:cNvSpPr/>
            <p:nvPr/>
          </p:nvSpPr>
          <p:spPr>
            <a:xfrm>
              <a:off x="154" y="1747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9" name="Line 22"/>
            <p:cNvSpPr/>
            <p:nvPr/>
          </p:nvSpPr>
          <p:spPr>
            <a:xfrm>
              <a:off x="143" y="1440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0" name="Line 23"/>
            <p:cNvSpPr/>
            <p:nvPr/>
          </p:nvSpPr>
          <p:spPr>
            <a:xfrm>
              <a:off x="144" y="1451"/>
              <a:ext cx="0" cy="27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1" name="Line 24"/>
            <p:cNvSpPr/>
            <p:nvPr/>
          </p:nvSpPr>
          <p:spPr>
            <a:xfrm>
              <a:off x="3901" y="1459"/>
              <a:ext cx="0" cy="27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2" name="Line 25"/>
            <p:cNvSpPr/>
            <p:nvPr/>
          </p:nvSpPr>
          <p:spPr>
            <a:xfrm>
              <a:off x="5579" y="1441"/>
              <a:ext cx="12" cy="273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668" name="Group 44"/>
          <p:cNvGrpSpPr/>
          <p:nvPr/>
        </p:nvGrpSpPr>
        <p:grpSpPr>
          <a:xfrm>
            <a:off x="457200" y="523558"/>
            <a:ext cx="7974013" cy="501650"/>
            <a:chOff x="295" y="1434"/>
            <a:chExt cx="5023" cy="316"/>
          </a:xfrm>
        </p:grpSpPr>
        <p:sp>
          <p:nvSpPr>
            <p:cNvPr id="23592" name="Text Box 45"/>
            <p:cNvSpPr txBox="1"/>
            <p:nvPr/>
          </p:nvSpPr>
          <p:spPr>
            <a:xfrm>
              <a:off x="295" y="1434"/>
              <a:ext cx="3673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600" b="1" i="1" dirty="0">
                  <a:latin typeface="VNI-Times" pitchFamily="2" charset="0"/>
                </a:rPr>
                <a:t>Caùc tæ soá löôïng giaùc cuûa goùc nhoïn </a:t>
              </a:r>
              <a:r>
                <a:rPr lang="en-US" altLang="en-US" sz="2600" b="1" i="1" dirty="0">
                  <a:latin typeface="VNI-Times" pitchFamily="2" charset="0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23593" name="Text Box 46"/>
            <p:cNvSpPr txBox="1"/>
            <p:nvPr/>
          </p:nvSpPr>
          <p:spPr>
            <a:xfrm>
              <a:off x="4128" y="1440"/>
              <a:ext cx="1190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600" b="1" i="1" dirty="0">
                  <a:latin typeface="VNI-Times" pitchFamily="2" charset="0"/>
                </a:rPr>
                <a:t>Coâng thöùc</a:t>
              </a:r>
              <a:endParaRPr lang="en-US" altLang="en-US" sz="2600" b="1" i="1" dirty="0">
                <a:latin typeface="VNI-Times" pitchFamily="2" charset="0"/>
                <a:sym typeface="Symbol" panose="05050102010706020507" pitchFamily="18" charset="2"/>
              </a:endParaRPr>
            </a:p>
          </p:txBody>
        </p:sp>
      </p:grpSp>
      <p:sp>
        <p:nvSpPr>
          <p:cNvPr id="23595" name="TextBox 3"/>
          <p:cNvSpPr txBox="1"/>
          <p:nvPr/>
        </p:nvSpPr>
        <p:spPr>
          <a:xfrm>
            <a:off x="6192838" y="1207770"/>
            <a:ext cx="119856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VNI-Times" pitchFamily="2" charset="0"/>
              </a:rPr>
              <a:t>Sin</a:t>
            </a:r>
            <a:r>
              <a:rPr lang="en-US" altLang="en-US" b="1" i="1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 =</a:t>
            </a:r>
            <a:endParaRPr lang="en-US" altLang="en-US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3596" name="TextBox 50"/>
          <p:cNvSpPr txBox="1"/>
          <p:nvPr/>
        </p:nvSpPr>
        <p:spPr>
          <a:xfrm>
            <a:off x="7250113" y="1050608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</a:p>
        </p:txBody>
      </p:sp>
      <p:cxnSp>
        <p:nvCxnSpPr>
          <p:cNvPr id="23597" name="Straight Connector 5"/>
          <p:cNvCxnSpPr/>
          <p:nvPr/>
        </p:nvCxnSpPr>
        <p:spPr>
          <a:xfrm>
            <a:off x="7227888" y="1472883"/>
            <a:ext cx="6778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98" name="TextBox 53"/>
          <p:cNvSpPr txBox="1"/>
          <p:nvPr/>
        </p:nvSpPr>
        <p:spPr>
          <a:xfrm>
            <a:off x="7112000" y="1450658"/>
            <a:ext cx="113823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23599" name="TextBox 56"/>
          <p:cNvSpPr txBox="1"/>
          <p:nvPr/>
        </p:nvSpPr>
        <p:spPr>
          <a:xfrm>
            <a:off x="6232525" y="2150745"/>
            <a:ext cx="12001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Cos</a:t>
            </a: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 =</a:t>
            </a:r>
            <a:endParaRPr lang="en-US" altLang="en-US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23600" name="TextBox 57"/>
          <p:cNvSpPr txBox="1"/>
          <p:nvPr/>
        </p:nvSpPr>
        <p:spPr>
          <a:xfrm>
            <a:off x="7381875" y="1993583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FF"/>
                </a:solidFill>
                <a:latin typeface="VNI-Times" pitchFamily="2" charset="0"/>
              </a:rPr>
              <a:t>Kề </a:t>
            </a:r>
          </a:p>
        </p:txBody>
      </p:sp>
      <p:cxnSp>
        <p:nvCxnSpPr>
          <p:cNvPr id="23601" name="Straight Connector 58"/>
          <p:cNvCxnSpPr/>
          <p:nvPr/>
        </p:nvCxnSpPr>
        <p:spPr>
          <a:xfrm>
            <a:off x="7359650" y="2415858"/>
            <a:ext cx="6778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02" name="TextBox 59"/>
          <p:cNvSpPr txBox="1"/>
          <p:nvPr/>
        </p:nvSpPr>
        <p:spPr>
          <a:xfrm>
            <a:off x="7243763" y="2392045"/>
            <a:ext cx="113823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FF"/>
                </a:solidFill>
                <a:latin typeface="VNI-Times" pitchFamily="2" charset="0"/>
              </a:rPr>
              <a:t>Huyền</a:t>
            </a:r>
          </a:p>
        </p:txBody>
      </p:sp>
      <p:sp>
        <p:nvSpPr>
          <p:cNvPr id="23603" name="TextBox 60"/>
          <p:cNvSpPr txBox="1"/>
          <p:nvPr/>
        </p:nvSpPr>
        <p:spPr>
          <a:xfrm>
            <a:off x="6299200" y="3077845"/>
            <a:ext cx="11985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i="1" dirty="0">
                <a:solidFill>
                  <a:schemeClr val="tx1"/>
                </a:solidFill>
                <a:latin typeface="VNI-Times" pitchFamily="2" charset="0"/>
                <a:sym typeface="Symbol" panose="05050102010706020507" pitchFamily="18" charset="2"/>
              </a:rPr>
              <a:t>Tan =</a:t>
            </a:r>
          </a:p>
        </p:txBody>
      </p:sp>
      <p:sp>
        <p:nvSpPr>
          <p:cNvPr id="23604" name="TextBox 61"/>
          <p:cNvSpPr txBox="1"/>
          <p:nvPr/>
        </p:nvSpPr>
        <p:spPr>
          <a:xfrm>
            <a:off x="7391400" y="2885758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</a:p>
        </p:txBody>
      </p:sp>
      <p:cxnSp>
        <p:nvCxnSpPr>
          <p:cNvPr id="23605" name="Straight Connector 62"/>
          <p:cNvCxnSpPr/>
          <p:nvPr/>
        </p:nvCxnSpPr>
        <p:spPr>
          <a:xfrm>
            <a:off x="7467600" y="3342958"/>
            <a:ext cx="6778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06" name="TextBox 66"/>
          <p:cNvSpPr txBox="1"/>
          <p:nvPr/>
        </p:nvSpPr>
        <p:spPr>
          <a:xfrm>
            <a:off x="7467600" y="3342958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 </a:t>
            </a:r>
          </a:p>
        </p:txBody>
      </p:sp>
      <p:sp>
        <p:nvSpPr>
          <p:cNvPr id="23607" name="TextBox 67"/>
          <p:cNvSpPr txBox="1"/>
          <p:nvPr/>
        </p:nvSpPr>
        <p:spPr>
          <a:xfrm>
            <a:off x="6280150" y="4070033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i="1" dirty="0">
                <a:solidFill>
                  <a:srgbClr val="00CC00"/>
                </a:solidFill>
                <a:latin typeface="VNI-Times" pitchFamily="2" charset="0"/>
                <a:sym typeface="Symbol" panose="05050102010706020507" pitchFamily="18" charset="2"/>
              </a:rPr>
              <a:t>Cot =</a:t>
            </a:r>
          </a:p>
        </p:txBody>
      </p:sp>
      <p:sp>
        <p:nvSpPr>
          <p:cNvPr id="23608" name="TextBox 68"/>
          <p:cNvSpPr txBox="1"/>
          <p:nvPr/>
        </p:nvSpPr>
        <p:spPr>
          <a:xfrm>
            <a:off x="7392670" y="4402773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</a:p>
        </p:txBody>
      </p:sp>
      <p:cxnSp>
        <p:nvCxnSpPr>
          <p:cNvPr id="23609" name="Straight Connector 69"/>
          <p:cNvCxnSpPr/>
          <p:nvPr/>
        </p:nvCxnSpPr>
        <p:spPr>
          <a:xfrm>
            <a:off x="7402195" y="4335145"/>
            <a:ext cx="6778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10" name="TextBox 70"/>
          <p:cNvSpPr txBox="1"/>
          <p:nvPr/>
        </p:nvSpPr>
        <p:spPr>
          <a:xfrm>
            <a:off x="7392353" y="3929380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 </a:t>
            </a:r>
          </a:p>
        </p:txBody>
      </p:sp>
      <p:sp>
        <p:nvSpPr>
          <p:cNvPr id="23614" name="TextBox 3"/>
          <p:cNvSpPr txBox="1"/>
          <p:nvPr/>
        </p:nvSpPr>
        <p:spPr>
          <a:xfrm>
            <a:off x="6192838" y="1207770"/>
            <a:ext cx="119856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VNI-Times" pitchFamily="2" charset="0"/>
              </a:rPr>
              <a:t>Sin</a:t>
            </a:r>
            <a:r>
              <a:rPr lang="en-US" altLang="en-US" b="1" i="1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 =</a:t>
            </a:r>
            <a:endParaRPr lang="en-US" altLang="en-US" b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6" grpId="1"/>
      <p:bldP spid="26637" grpId="0"/>
      <p:bldP spid="26637" grpId="1"/>
      <p:bldP spid="26638" grpId="0"/>
      <p:bldP spid="26638" grpId="1"/>
      <p:bldP spid="26639" grpId="0"/>
      <p:bldP spid="26639" grpId="1"/>
      <p:bldP spid="23595" grpId="0"/>
      <p:bldP spid="23595" grpId="1"/>
      <p:bldP spid="23596" grpId="0"/>
      <p:bldP spid="23596" grpId="1"/>
      <p:bldP spid="23598" grpId="0"/>
      <p:bldP spid="23598" grpId="1"/>
      <p:bldP spid="23599" grpId="0"/>
      <p:bldP spid="23599" grpId="1"/>
      <p:bldP spid="23600" grpId="0"/>
      <p:bldP spid="23600" grpId="1"/>
      <p:bldP spid="23602" grpId="0"/>
      <p:bldP spid="23602" grpId="1"/>
      <p:bldP spid="23603" grpId="0"/>
      <p:bldP spid="23603" grpId="1"/>
      <p:bldP spid="23604" grpId="0"/>
      <p:bldP spid="23604" grpId="1"/>
      <p:bldP spid="23606" grpId="0"/>
      <p:bldP spid="23606" grpId="1"/>
      <p:bldP spid="23607" grpId="0"/>
      <p:bldP spid="23607" grpId="1"/>
      <p:bldP spid="23608" grpId="0"/>
      <p:bldP spid="23608" grpId="1"/>
      <p:bldP spid="23610" grpId="0"/>
      <p:bldP spid="23610" grpId="1"/>
      <p:bldP spid="23614" grpId="0"/>
      <p:bldP spid="236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/>
          <p:nvPr/>
        </p:nvPicPr>
        <p:blipFill rotWithShape="1">
          <a:blip r:embed="rId3"/>
          <a:srcRect l="15769" t="23088" r="33815" b="30392"/>
          <a:stretch/>
        </p:blipFill>
        <p:spPr bwMode="auto">
          <a:xfrm>
            <a:off x="533506" y="592983"/>
            <a:ext cx="7772196" cy="4343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896" t="29714" r="24665" b="43282"/>
          <a:stretch/>
        </p:blipFill>
        <p:spPr bwMode="auto">
          <a:xfrm>
            <a:off x="685902" y="897775"/>
            <a:ext cx="7695998" cy="3581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94" y="288191"/>
            <a:ext cx="579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>
                <a:latin typeface="+mj-lt"/>
              </a:rPr>
              <a:t>Bài giải:</a:t>
            </a:r>
          </a:p>
        </p:txBody>
      </p:sp>
    </p:spTree>
    <p:extLst>
      <p:ext uri="{BB962C8B-B14F-4D97-AF65-F5344CB8AC3E}">
        <p14:creationId xmlns:p14="http://schemas.microsoft.com/office/powerpoint/2010/main" val="49855469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B8E2FF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912</Words>
  <Application>Microsoft Office PowerPoint</Application>
  <PresentationFormat>Custom</PresentationFormat>
  <Paragraphs>92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Times New Roman</vt:lpstr>
      <vt:lpstr>Tahoma</vt:lpstr>
      <vt:lpstr>Arial</vt:lpstr>
      <vt:lpstr>Cambria Math</vt:lpstr>
      <vt:lpstr>Wingdings</vt:lpstr>
      <vt:lpstr>VNI-Times</vt:lpstr>
      <vt:lpstr>Blank Presentation</vt:lpstr>
      <vt:lpstr>1_Blends</vt:lpstr>
      <vt:lpstr>Equation</vt:lpstr>
      <vt:lpstr>KHỞI ĐỘNG</vt:lpstr>
      <vt:lpstr>PowerPoint Presentation</vt:lpstr>
      <vt:lpstr>PowerPoint Presentation</vt:lpstr>
      <vt:lpstr>PowerPoint Presentation</vt:lpstr>
      <vt:lpstr>HOẠT ĐỘNG HÌNH THÀNH KIẾN THỨC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TÌM TÒI VÀ MỞ RỘNG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VnTeach.Com</dc:creator>
  <cp:keywords>VnTeach.Com</cp:keywords>
  <cp:lastModifiedBy>Admin</cp:lastModifiedBy>
  <cp:revision>1</cp:revision>
  <dcterms:created xsi:type="dcterms:W3CDTF">2005-12-11T16:10:00Z</dcterms:created>
  <dcterms:modified xsi:type="dcterms:W3CDTF">2024-08-08T02:42:01Z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7E41B7448CBF45628E9D41C56B6281CC</vt:lpwstr>
  </property>
  <property fmtid="{D5CDD505-2E9C-101B-9397-08002B2CF9AE}" pid="3" name="KSOProductBuildVer">
    <vt:lpwstr>1033-11.2.0.11341</vt:lpwstr>
  </property>
</Properties>
</file>