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403" r:id="rId4"/>
    <p:sldId id="404" r:id="rId5"/>
    <p:sldId id="405" r:id="rId6"/>
    <p:sldId id="260" r:id="rId7"/>
    <p:sldId id="406" r:id="rId8"/>
    <p:sldId id="259" r:id="rId9"/>
    <p:sldId id="384" r:id="rId10"/>
    <p:sldId id="306" r:id="rId11"/>
    <p:sldId id="258" r:id="rId12"/>
    <p:sldId id="268" r:id="rId13"/>
    <p:sldId id="270" r:id="rId14"/>
    <p:sldId id="275" r:id="rId15"/>
    <p:sldId id="375" r:id="rId16"/>
    <p:sldId id="387" r:id="rId17"/>
    <p:sldId id="388" r:id="rId18"/>
    <p:sldId id="389" r:id="rId19"/>
    <p:sldId id="376" r:id="rId20"/>
    <p:sldId id="390" r:id="rId21"/>
    <p:sldId id="391" r:id="rId22"/>
    <p:sldId id="392" r:id="rId23"/>
    <p:sldId id="313" r:id="rId24"/>
    <p:sldId id="281" r:id="rId25"/>
    <p:sldId id="393" r:id="rId26"/>
    <p:sldId id="402" r:id="rId27"/>
    <p:sldId id="394" r:id="rId28"/>
    <p:sldId id="395" r:id="rId29"/>
    <p:sldId id="396" r:id="rId30"/>
    <p:sldId id="272" r:id="rId31"/>
    <p:sldId id="397" r:id="rId32"/>
    <p:sldId id="398" r:id="rId33"/>
    <p:sldId id="378" r:id="rId34"/>
    <p:sldId id="280" r:id="rId35"/>
    <p:sldId id="399" r:id="rId36"/>
    <p:sldId id="401" r:id="rId37"/>
    <p:sldId id="265" r:id="rId38"/>
    <p:sldId id="326" r:id="rId39"/>
  </p:sldIdLst>
  <p:sldSz cx="18288000" cy="10287000"/>
  <p:notesSz cx="6858000" cy="9144000"/>
  <p:embeddedFontLst>
    <p:embeddedFont>
      <p:font typeface="Bahnschrift SemiBold SemiConden" panose="020B0502040204020203" pitchFamily="34" charset="0"/>
      <p:bold r:id="rId41"/>
    </p:embeddedFont>
    <p:embeddedFont>
      <p:font typeface="Open Sans Extrabold" panose="020B0906030804020204" pitchFamily="34" charset="0"/>
      <p:bold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23/07/2024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6.png"/><Relationship Id="rId7" Type="http://schemas.openxmlformats.org/officeDocument/2006/relationships/image" Target="../media/image4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5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48.png"/><Relationship Id="rId7" Type="http://schemas.openxmlformats.org/officeDocument/2006/relationships/image" Target="../media/image55.w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4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56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6.png"/><Relationship Id="rId7" Type="http://schemas.openxmlformats.org/officeDocument/2006/relationships/image" Target="../media/image4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" Target="slide4.xml"/><Relationship Id="rId7" Type="http://schemas.openxmlformats.org/officeDocument/2006/relationships/slide" Target="slide6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slide" Target="slide5.xml"/><Relationship Id="rId4" Type="http://schemas.openxmlformats.org/officeDocument/2006/relationships/image" Target="../media/image15.png"/><Relationship Id="rId9" Type="http://schemas.openxmlformats.org/officeDocument/2006/relationships/hyperlink" Target="Ch&#432;&#417;ng%201.%20B&#224;i%202%20Ph&#432;&#417;ng%20tr&#236;nh%20b&#7853;c%20nh&#7845;t%20hai%20&#7849;n.%20H&#7879;%20hai%20ph&#432;&#417;ng%20tr&#236;nh%20b&#7853;c%20nh&#7845;t%20hai%20&#7849;n%20-%20Nh&#243;m%201%20CTST%20-%20Tr&#7847;n%20Thanh%20Nh&#224;n.pptx#-1,7,PowerPoint Presentation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62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64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62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67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3" Type="http://schemas.openxmlformats.org/officeDocument/2006/relationships/image" Target="../media/image70.png"/><Relationship Id="rId7" Type="http://schemas.openxmlformats.org/officeDocument/2006/relationships/oleObject" Target="../embeddings/oleObject18.bin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73.w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7.png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slide" Target="slide3.xml"/><Relationship Id="rId5" Type="http://schemas.openxmlformats.org/officeDocument/2006/relationships/audio" Target="../media/audio3.wav"/><Relationship Id="rId10" Type="http://schemas.openxmlformats.org/officeDocument/2006/relationships/image" Target="../media/image27.png"/><Relationship Id="rId4" Type="http://schemas.openxmlformats.org/officeDocument/2006/relationships/audio" Target="../media/audio4.wav"/><Relationship Id="rId9" Type="http://schemas.openxmlformats.org/officeDocument/2006/relationships/image" Target="../media/image26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audio" Target="../media/audio3.wav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29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48000" y="669963"/>
            <a:ext cx="12453714" cy="7772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92261" y="6502092"/>
            <a:ext cx="3667983" cy="44326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777034">
            <a:off x="14244933" y="-218959"/>
            <a:ext cx="2213578" cy="25154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" y="4991100"/>
            <a:ext cx="5874530" cy="9020391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852090" y="1859358"/>
            <a:ext cx="10762267" cy="558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CHÀO MỪNG CÁC EM </a:t>
            </a:r>
            <a:endParaRPr sz="5400"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ĐẾN VỚI BÀI HỌC HÔM NAY!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60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b="1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Gv</a:t>
            </a:r>
            <a:r>
              <a:rPr lang="en-US" sz="70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. TRẦN THANH NHÀN</a:t>
            </a:r>
            <a:endParaRPr lang="en-US" sz="70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0" y="1790700"/>
            <a:ext cx="13639800" cy="2924811"/>
            <a:chOff x="2727158" y="2917658"/>
            <a:chExt cx="13639800" cy="2924811"/>
          </a:xfrm>
        </p:grpSpPr>
        <p:grpSp>
          <p:nvGrpSpPr>
            <p:cNvPr id="40" name="Group 4"/>
            <p:cNvGrpSpPr/>
            <p:nvPr/>
          </p:nvGrpSpPr>
          <p:grpSpPr>
            <a:xfrm>
              <a:off x="2727158" y="2917658"/>
              <a:ext cx="13639800" cy="2362200"/>
              <a:chOff x="0" y="0"/>
              <a:chExt cx="8585565" cy="2221020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12700" y="12700"/>
                <a:ext cx="8560165" cy="2195620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0" y="0"/>
                <a:ext cx="8585565" cy="2221020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3116940" y="3390900"/>
              <a:ext cx="12814727" cy="24515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tabLst>
                  <a:tab pos="360045" algn="l"/>
                  <a:tab pos="720090" algn="l"/>
                </a:tabLst>
                <a:defRPr/>
              </a:pPr>
              <a:r>
                <a:rPr lang="nl-NL" sz="5400" b="1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1. PHƯƠNG TRÌNH BẬC NHẤT HAI ẨN</a:t>
              </a:r>
              <a:endParaRPr lang="en-US" sz="5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27662"/>
      </p:ext>
    </p:extLst>
  </p:cSld>
  <p:clrMapOvr>
    <a:masterClrMapping/>
  </p:clrMapOvr>
  <p:transition spd="med"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533400" y="495300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HĐKP 1</a:t>
            </a:r>
            <a:endParaRPr sz="40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50C682-A76A-4790-96DE-BCC283BECCC8}"/>
              </a:ext>
            </a:extLst>
          </p:cNvPr>
          <p:cNvSpPr txBox="1"/>
          <p:nvPr/>
        </p:nvSpPr>
        <p:spPr>
          <a:xfrm>
            <a:off x="1219200" y="1443048"/>
            <a:ext cx="15849600" cy="4902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 (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x) sang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 (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y), ta dung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742950" indent="-742950" algn="just">
              <a:lnSpc>
                <a:spcPct val="150000"/>
              </a:lnSpc>
              <a:spcAft>
                <a:spcPts val="800"/>
              </a:spcAft>
              <a:buAutoNum type="alphaLcParenR"/>
            </a:pP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x – 1,8y = 32 	(1)</a:t>
            </a:r>
            <a:endParaRPr lang="en-US" sz="4000" b="1" kern="100" dirty="0">
              <a:solidFill>
                <a:srgbClr val="3333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indent="-742950" algn="just">
              <a:lnSpc>
                <a:spcPct val="150000"/>
              </a:lnSpc>
              <a:spcAft>
                <a:spcPts val="800"/>
              </a:spcAft>
              <a:buAutoNum type="alphaLcParenR"/>
            </a:pP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</a:t>
            </a:r>
            <a:r>
              <a:rPr lang="en-US" sz="4000" b="1" kern="100" baseline="300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F?</a:t>
            </a:r>
          </a:p>
          <a:p>
            <a:pPr marL="742950" indent="-742950" algn="just">
              <a:lnSpc>
                <a:spcPct val="150000"/>
              </a:lnSpc>
              <a:spcAft>
                <a:spcPts val="800"/>
              </a:spcAft>
              <a:buAutoNum type="alphaLcParenR"/>
            </a:pP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98,6</a:t>
            </a:r>
            <a:r>
              <a:rPr lang="en-US" sz="4000" b="1" kern="100" baseline="300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7767266" y="6300547"/>
            <a:ext cx="182812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3800" b="1" u="sng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3800" b="1" u="sng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b="1" u="sng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419518" y="6919999"/>
            <a:ext cx="16420682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(1)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ẩn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y.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1E10DA3-3A13-6FC1-C927-58AC30F28F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69754"/>
              </p:ext>
            </p:extLst>
          </p:nvPr>
        </p:nvGraphicFramePr>
        <p:xfrm>
          <a:off x="4350966" y="2247900"/>
          <a:ext cx="344170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441600" imgH="1447560" progId="Equation.DSMT4">
                  <p:embed/>
                </p:oleObj>
              </mc:Choice>
              <mc:Fallback>
                <p:oleObj name="Equation" r:id="rId5" imgW="3441600" imgH="1447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50966" y="2247900"/>
                        <a:ext cx="3441700" cy="144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EBC2766-8154-4DF9-24A7-F6B8D1E11319}"/>
              </a:ext>
            </a:extLst>
          </p:cNvPr>
          <p:cNvSpPr txBox="1"/>
          <p:nvPr/>
        </p:nvSpPr>
        <p:spPr>
          <a:xfrm>
            <a:off x="533400" y="7869997"/>
            <a:ext cx="169164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x = 68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y = 20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(1)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32. ta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(68; 20)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(1).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/>
      <p:bldP spid="8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381000" y="2192476"/>
            <a:ext cx="17297400" cy="404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da-DK" sz="44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 trình bậc nhất hai ẩn x và y là phương trình có dạng: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da-DK" sz="6000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ax + by = c</a:t>
            </a:r>
          </a:p>
          <a:p>
            <a:pPr algn="just"/>
            <a:endParaRPr lang="en-US" sz="2000" b="1" dirty="0">
              <a:solidFill>
                <a:srgbClr val="7030A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a, b, c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), a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0.</a:t>
            </a:r>
          </a:p>
          <a:p>
            <a:pPr algn="just"/>
            <a:endParaRPr lang="en-US" sz="2000" b="1" dirty="0">
              <a:solidFill>
                <a:srgbClr val="7030A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600446" y="411957"/>
            <a:ext cx="5181600" cy="1424521"/>
            <a:chOff x="6858000" y="38100"/>
            <a:chExt cx="5181600" cy="1424521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 b="1" dirty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TỔNG QUÁT</a:t>
              </a:r>
              <a:endParaRPr sz="55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38E4B0-075C-F0A3-5733-0CB20C664DF3}"/>
              </a:ext>
            </a:extLst>
          </p:cNvPr>
          <p:cNvSpPr txBox="1"/>
          <p:nvPr/>
        </p:nvSpPr>
        <p:spPr>
          <a:xfrm>
            <a:off x="381000" y="6227038"/>
            <a:ext cx="17297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 = x</a:t>
            </a:r>
            <a:r>
              <a:rPr lang="en-US" sz="4400" b="1" baseline="-25000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y = y</a:t>
            </a:r>
            <a:r>
              <a:rPr lang="en-US" sz="4400" b="1" baseline="-25000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(x</a:t>
            </a:r>
            <a:r>
              <a:rPr lang="en-US" sz="4400" b="1" baseline="-25000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; y</a:t>
            </a:r>
            <a:r>
              <a:rPr lang="en-US" sz="4400" b="1" baseline="-25000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522588-BE2A-728E-DC38-9FE43414BBB0}"/>
              </a:ext>
            </a:extLst>
          </p:cNvPr>
          <p:cNvSpPr txBox="1"/>
          <p:nvPr/>
        </p:nvSpPr>
        <p:spPr>
          <a:xfrm>
            <a:off x="533400" y="8094524"/>
            <a:ext cx="17145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3832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0477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609600" y="495300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21458" y="495300"/>
            <a:ext cx="14075942" cy="2762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b, c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kern="100" dirty="0">
              <a:solidFill>
                <a:srgbClr val="3333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228600" y="4319716"/>
            <a:ext cx="2351174" cy="1289304"/>
            <a:chOff x="8318731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45530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8318731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472016" y="5172334"/>
            <a:ext cx="1749591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3x + 5y = 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3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bậc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ẩn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= 3, b = 5, c = 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–3.</a:t>
            </a:r>
            <a:endParaRPr lang="en-US" sz="4000" b="1" kern="100" dirty="0">
              <a:solidFill>
                <a:srgbClr val="7030A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6D35CC-6871-2A60-44BC-5967A6113274}"/>
              </a:ext>
            </a:extLst>
          </p:cNvPr>
          <p:cNvSpPr/>
          <p:nvPr/>
        </p:nvSpPr>
        <p:spPr>
          <a:xfrm>
            <a:off x="609600" y="3383506"/>
            <a:ext cx="16687800" cy="91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3x + 5y = </a:t>
            </a:r>
            <a:r>
              <a:rPr lang="en-US" sz="4000" b="1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sz="40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3;     b) 0x </a:t>
            </a:r>
            <a:r>
              <a:rPr lang="en-US" sz="4000" b="1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2y = 7;     c) –4x + 0y = 5;     d) 0x + 0y = 8</a:t>
            </a:r>
            <a:endParaRPr lang="en-US" sz="4000" b="1" kern="1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FE59C1-920E-3B6A-2816-1159FA411324}"/>
              </a:ext>
            </a:extLst>
          </p:cNvPr>
          <p:cNvSpPr txBox="1"/>
          <p:nvPr/>
        </p:nvSpPr>
        <p:spPr>
          <a:xfrm>
            <a:off x="472016" y="6263615"/>
            <a:ext cx="1749591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0x 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2y = 7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bậc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ẩn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= 0, b = 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–2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 = 7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b="1" kern="100" dirty="0">
              <a:solidFill>
                <a:srgbClr val="7030A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13A48F-8F02-12F2-E01B-C4EFBEAEBA47}"/>
              </a:ext>
            </a:extLst>
          </p:cNvPr>
          <p:cNvSpPr txBox="1"/>
          <p:nvPr/>
        </p:nvSpPr>
        <p:spPr>
          <a:xfrm>
            <a:off x="472016" y="7354896"/>
            <a:ext cx="1749591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4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 + 0y = 5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bậc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ẩn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= 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–4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b = 0, c = 5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b="1" kern="100" dirty="0">
              <a:solidFill>
                <a:srgbClr val="7030A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E50992-E69A-50B8-BA7B-8866351EE6AA}"/>
              </a:ext>
            </a:extLst>
          </p:cNvPr>
          <p:cNvSpPr txBox="1"/>
          <p:nvPr/>
        </p:nvSpPr>
        <p:spPr>
          <a:xfrm>
            <a:off x="472016" y="8350594"/>
            <a:ext cx="1749591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d) 0x + 0y = 8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bậc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ẩn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= 0, b = 0.</a:t>
            </a:r>
            <a:endParaRPr lang="en-US" sz="4000" b="1" kern="100" dirty="0">
              <a:solidFill>
                <a:srgbClr val="7030A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539515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615499" y="495300"/>
            <a:ext cx="3837002" cy="968243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4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4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2:</a:t>
            </a:r>
            <a:endParaRPr sz="4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0099" y="1589072"/>
            <a:ext cx="17107802" cy="199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3x 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 y = 1. Trong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(1; 2)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(1; – 2),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400" b="1" kern="1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pic>
        <p:nvPicPr>
          <p:cNvPr id="4" name="Picture 38">
            <a:extLst>
              <a:ext uri="{FF2B5EF4-FFF2-40B4-BE49-F238E27FC236}">
                <a16:creationId xmlns:a16="http://schemas.microsoft.com/office/drawing/2014/main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80090" y="7931991"/>
            <a:ext cx="2307909" cy="23550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65C653-BF85-2D21-C659-5F92A0504273}"/>
              </a:ext>
            </a:extLst>
          </p:cNvPr>
          <p:cNvSpPr txBox="1"/>
          <p:nvPr/>
        </p:nvSpPr>
        <p:spPr>
          <a:xfrm>
            <a:off x="874473" y="5559001"/>
            <a:ext cx="17316606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defRPr/>
            </a:pP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Cặp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(1; 2)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3.1 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2 = 1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sz="4400" b="1" i="0" u="none" strike="noStrike" kern="1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94AFF3D4-8BDA-2070-F877-775284D567CD}"/>
              </a:ext>
            </a:extLst>
          </p:cNvPr>
          <p:cNvGrpSpPr/>
          <p:nvPr/>
        </p:nvGrpSpPr>
        <p:grpSpPr>
          <a:xfrm flipH="1">
            <a:off x="320217" y="3839794"/>
            <a:ext cx="2351174" cy="1289304"/>
            <a:chOff x="8318731" y="804641"/>
            <a:chExt cx="2022200" cy="1289304"/>
          </a:xfrm>
        </p:grpSpPr>
        <p:pic>
          <p:nvPicPr>
            <p:cNvPr id="6" name="Google Shape;306;p14">
              <a:extLst>
                <a:ext uri="{FF2B5EF4-FFF2-40B4-BE49-F238E27FC236}">
                  <a16:creationId xmlns:a16="http://schemas.microsoft.com/office/drawing/2014/main" id="{E8E49C33-3410-DE4B-6009-3D7FDFBFDEE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5530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307;p14">
              <a:extLst>
                <a:ext uri="{FF2B5EF4-FFF2-40B4-BE49-F238E27FC236}">
                  <a16:creationId xmlns:a16="http://schemas.microsoft.com/office/drawing/2014/main" id="{0E397F1B-48B1-FA16-A8D8-89E409261630}"/>
                </a:ext>
              </a:extLst>
            </p:cNvPr>
            <p:cNvSpPr txBox="1"/>
            <p:nvPr/>
          </p:nvSpPr>
          <p:spPr>
            <a:xfrm>
              <a:off x="8318731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069D54B-C7AB-6CF5-AC80-ECEBA14FED37}"/>
              </a:ext>
            </a:extLst>
          </p:cNvPr>
          <p:cNvSpPr txBox="1"/>
          <p:nvPr/>
        </p:nvSpPr>
        <p:spPr>
          <a:xfrm>
            <a:off x="914400" y="7079682"/>
            <a:ext cx="15925800" cy="1996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defRPr/>
            </a:pP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Cặp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(1; 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2)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3.1 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(– 2) 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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sz="4400" b="1" i="0" u="none" strike="noStrike" kern="1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00754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7172683" y="550581"/>
            <a:ext cx="5040303" cy="1271887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u="sng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Chú</a:t>
            </a:r>
            <a:r>
              <a:rPr lang="en-US" sz="4800" b="1" u="sng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ý</a:t>
            </a:r>
            <a:r>
              <a:rPr lang="en-US" sz="48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4800" b="1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2987" y="2102896"/>
            <a:ext cx="17107802" cy="3279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(x</a:t>
            </a:r>
            <a:r>
              <a:rPr lang="en-US" sz="4800" b="1" kern="100" baseline="-25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y</a:t>
            </a:r>
            <a:r>
              <a:rPr lang="en-US" sz="4800" b="1" kern="100" baseline="-25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ax + by = c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diễn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bởi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toạ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(x</a:t>
            </a:r>
            <a:r>
              <a:rPr lang="en-US" sz="4800" b="1" kern="100" baseline="-25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y</a:t>
            </a:r>
            <a:r>
              <a:rPr lang="en-US" sz="4800" b="1" kern="100" baseline="-25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phẳng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toạ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Oxy.</a:t>
            </a:r>
            <a:endParaRPr lang="en-US" sz="4800" b="1" kern="1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pic>
        <p:nvPicPr>
          <p:cNvPr id="4" name="Picture 38">
            <a:extLst>
              <a:ext uri="{FF2B5EF4-FFF2-40B4-BE49-F238E27FC236}">
                <a16:creationId xmlns:a16="http://schemas.microsoft.com/office/drawing/2014/main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80090" y="7931991"/>
            <a:ext cx="2307909" cy="23550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9272375-45C9-72AA-3424-CC3081E756FB}"/>
              </a:ext>
            </a:extLst>
          </p:cNvPr>
          <p:cNvSpPr/>
          <p:nvPr/>
        </p:nvSpPr>
        <p:spPr>
          <a:xfrm>
            <a:off x="462987" y="5791971"/>
            <a:ext cx="17107802" cy="3279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bậc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ẩn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ax + by = c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luôn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luôn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vô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diễn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bởi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8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800" b="1" kern="1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9223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615499" y="495300"/>
            <a:ext cx="3837002" cy="968243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4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4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3:</a:t>
            </a:r>
            <a:endParaRPr sz="4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0099" y="1589072"/>
            <a:ext cx="17107802" cy="3116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diễn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phẳng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toạ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Oxy.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–3x + y = 2;		b) 0x + y = –2;		c) 2x + 0y = 3</a:t>
            </a:r>
            <a:endParaRPr lang="en-US" sz="4400" b="1" kern="1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65C653-BF85-2D21-C659-5F92A0504273}"/>
              </a:ext>
            </a:extLst>
          </p:cNvPr>
          <p:cNvSpPr txBox="1"/>
          <p:nvPr/>
        </p:nvSpPr>
        <p:spPr>
          <a:xfrm>
            <a:off x="874473" y="5934113"/>
            <a:ext cx="17316606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defRPr/>
            </a:pP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 = 3x + 2</a:t>
            </a:r>
            <a:endParaRPr kumimoji="0" lang="en-US" sz="4400" b="1" i="0" u="none" strike="noStrike" kern="1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94AFF3D4-8BDA-2070-F877-775284D567CD}"/>
              </a:ext>
            </a:extLst>
          </p:cNvPr>
          <p:cNvGrpSpPr/>
          <p:nvPr/>
        </p:nvGrpSpPr>
        <p:grpSpPr>
          <a:xfrm flipH="1">
            <a:off x="914400" y="4744617"/>
            <a:ext cx="2351174" cy="1289304"/>
            <a:chOff x="8318731" y="804641"/>
            <a:chExt cx="2022200" cy="1289304"/>
          </a:xfrm>
        </p:grpSpPr>
        <p:pic>
          <p:nvPicPr>
            <p:cNvPr id="6" name="Google Shape;306;p14">
              <a:extLst>
                <a:ext uri="{FF2B5EF4-FFF2-40B4-BE49-F238E27FC236}">
                  <a16:creationId xmlns:a16="http://schemas.microsoft.com/office/drawing/2014/main" id="{E8E49C33-3410-DE4B-6009-3D7FDFBFDEE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45530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307;p14">
              <a:extLst>
                <a:ext uri="{FF2B5EF4-FFF2-40B4-BE49-F238E27FC236}">
                  <a16:creationId xmlns:a16="http://schemas.microsoft.com/office/drawing/2014/main" id="{0E397F1B-48B1-FA16-A8D8-89E409261630}"/>
                </a:ext>
              </a:extLst>
            </p:cNvPr>
            <p:cNvSpPr txBox="1"/>
            <p:nvPr/>
          </p:nvSpPr>
          <p:spPr>
            <a:xfrm>
              <a:off x="8318731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069D54B-C7AB-6CF5-AC80-ECEBA14FED37}"/>
              </a:ext>
            </a:extLst>
          </p:cNvPr>
          <p:cNvSpPr txBox="1"/>
          <p:nvPr/>
        </p:nvSpPr>
        <p:spPr>
          <a:xfrm>
            <a:off x="914400" y="7079682"/>
            <a:ext cx="11887200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defRPr/>
            </a:pP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tất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d: y = 3x + 2 (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endParaRPr kumimoji="0" lang="en-US" sz="4400" b="1" i="0" u="none" strike="noStrike" kern="1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6F5073-3298-76BB-EEEF-0BCBC58F19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23334" y="4639361"/>
            <a:ext cx="4827877" cy="512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8212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615499" y="142684"/>
            <a:ext cx="3837002" cy="968243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4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4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3:</a:t>
            </a:r>
            <a:endParaRPr sz="4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0099" y="1236456"/>
            <a:ext cx="17107802" cy="3116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diễn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phẳng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toạ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Oxy.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–3x + y = 2;		b) 0x + y = –2;		c) 2x + 0y = 3</a:t>
            </a:r>
            <a:endParaRPr lang="en-US" sz="4400" b="1" kern="1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65C653-BF85-2D21-C659-5F92A0504273}"/>
              </a:ext>
            </a:extLst>
          </p:cNvPr>
          <p:cNvSpPr txBox="1"/>
          <p:nvPr/>
        </p:nvSpPr>
        <p:spPr>
          <a:xfrm>
            <a:off x="874473" y="5934113"/>
            <a:ext cx="17316606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defRPr/>
            </a:pP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 = 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–2</a:t>
            </a:r>
            <a:endParaRPr kumimoji="0" lang="en-US" sz="4400" b="1" i="0" u="none" strike="noStrike" kern="1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94AFF3D4-8BDA-2070-F877-775284D567CD}"/>
              </a:ext>
            </a:extLst>
          </p:cNvPr>
          <p:cNvGrpSpPr/>
          <p:nvPr/>
        </p:nvGrpSpPr>
        <p:grpSpPr>
          <a:xfrm flipH="1">
            <a:off x="914400" y="4563281"/>
            <a:ext cx="2351174" cy="1289304"/>
            <a:chOff x="8318731" y="804641"/>
            <a:chExt cx="2022200" cy="1289304"/>
          </a:xfrm>
        </p:grpSpPr>
        <p:pic>
          <p:nvPicPr>
            <p:cNvPr id="6" name="Google Shape;306;p14">
              <a:extLst>
                <a:ext uri="{FF2B5EF4-FFF2-40B4-BE49-F238E27FC236}">
                  <a16:creationId xmlns:a16="http://schemas.microsoft.com/office/drawing/2014/main" id="{E8E49C33-3410-DE4B-6009-3D7FDFBFDEE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45530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307;p14">
              <a:extLst>
                <a:ext uri="{FF2B5EF4-FFF2-40B4-BE49-F238E27FC236}">
                  <a16:creationId xmlns:a16="http://schemas.microsoft.com/office/drawing/2014/main" id="{0E397F1B-48B1-FA16-A8D8-89E409261630}"/>
                </a:ext>
              </a:extLst>
            </p:cNvPr>
            <p:cNvSpPr txBox="1"/>
            <p:nvPr/>
          </p:nvSpPr>
          <p:spPr>
            <a:xfrm>
              <a:off x="8318731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069D54B-C7AB-6CF5-AC80-ECEBA14FED37}"/>
              </a:ext>
            </a:extLst>
          </p:cNvPr>
          <p:cNvSpPr txBox="1"/>
          <p:nvPr/>
        </p:nvSpPr>
        <p:spPr>
          <a:xfrm>
            <a:off x="914400" y="7079682"/>
            <a:ext cx="11887200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defRPr/>
            </a:pP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tất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Oy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M(0; 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–2)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(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endParaRPr kumimoji="0" lang="en-US" sz="4400" b="1" i="0" u="none" strike="noStrike" kern="1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AFFC74-BFE4-B6A7-9BE1-CDC280F30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37142" y="4632273"/>
            <a:ext cx="4534396" cy="561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8827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615499" y="142684"/>
            <a:ext cx="3837002" cy="968243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4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4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3:</a:t>
            </a:r>
            <a:endParaRPr sz="4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0099" y="1236456"/>
            <a:ext cx="17107802" cy="3116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diễn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phẳng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toạ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Oxy.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–3x + y = 2;		b) 0x + y = –2;		c) 2x + 0y = 3</a:t>
            </a:r>
            <a:endParaRPr lang="en-US" sz="4400" b="1" kern="1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65C653-BF85-2D21-C659-5F92A0504273}"/>
              </a:ext>
            </a:extLst>
          </p:cNvPr>
          <p:cNvSpPr txBox="1"/>
          <p:nvPr/>
        </p:nvSpPr>
        <p:spPr>
          <a:xfrm>
            <a:off x="874473" y="5934113"/>
            <a:ext cx="17316606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4400" b="1" kern="100" noProof="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 = 1,5</a:t>
            </a:r>
            <a:endParaRPr kumimoji="0" lang="en-US" sz="4400" b="1" i="0" u="none" strike="noStrike" kern="1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94AFF3D4-8BDA-2070-F877-775284D567CD}"/>
              </a:ext>
            </a:extLst>
          </p:cNvPr>
          <p:cNvGrpSpPr/>
          <p:nvPr/>
        </p:nvGrpSpPr>
        <p:grpSpPr>
          <a:xfrm flipH="1">
            <a:off x="914400" y="4563281"/>
            <a:ext cx="2351174" cy="1289304"/>
            <a:chOff x="8318731" y="804641"/>
            <a:chExt cx="2022200" cy="1289304"/>
          </a:xfrm>
        </p:grpSpPr>
        <p:pic>
          <p:nvPicPr>
            <p:cNvPr id="6" name="Google Shape;306;p14">
              <a:extLst>
                <a:ext uri="{FF2B5EF4-FFF2-40B4-BE49-F238E27FC236}">
                  <a16:creationId xmlns:a16="http://schemas.microsoft.com/office/drawing/2014/main" id="{E8E49C33-3410-DE4B-6009-3D7FDFBFDEE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45530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307;p14">
              <a:extLst>
                <a:ext uri="{FF2B5EF4-FFF2-40B4-BE49-F238E27FC236}">
                  <a16:creationId xmlns:a16="http://schemas.microsoft.com/office/drawing/2014/main" id="{0E397F1B-48B1-FA16-A8D8-89E409261630}"/>
                </a:ext>
              </a:extLst>
            </p:cNvPr>
            <p:cNvSpPr txBox="1"/>
            <p:nvPr/>
          </p:nvSpPr>
          <p:spPr>
            <a:xfrm>
              <a:off x="8318731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069D54B-C7AB-6CF5-AC80-ECEBA14FED37}"/>
              </a:ext>
            </a:extLst>
          </p:cNvPr>
          <p:cNvSpPr txBox="1"/>
          <p:nvPr/>
        </p:nvSpPr>
        <p:spPr>
          <a:xfrm>
            <a:off x="914400" y="7079682"/>
            <a:ext cx="11887200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defRPr/>
            </a:pP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tất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Ox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N(1,5; 0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(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endParaRPr kumimoji="0" lang="en-US" sz="4400" b="1" i="0" u="none" strike="noStrike" kern="1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D80259-14F7-BF72-E836-01A159FA4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0614" y="5180841"/>
            <a:ext cx="5036709" cy="503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733988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516461" y="326640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Thực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hành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1: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0099" y="326640"/>
            <a:ext cx="17107802" cy="199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		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a, b, c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bậc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ẩn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73193" y="4810391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65C653-BF85-2D21-C659-5F92A0504273}"/>
              </a:ext>
            </a:extLst>
          </p:cNvPr>
          <p:cNvSpPr txBox="1"/>
          <p:nvPr/>
        </p:nvSpPr>
        <p:spPr>
          <a:xfrm>
            <a:off x="2057400" y="5212799"/>
            <a:ext cx="149352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a = 1 ; b = 5 ; c = 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B7481491-D8E7-BC79-77F3-81F92ACD68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6786870"/>
              </p:ext>
            </p:extLst>
          </p:nvPr>
        </p:nvGraphicFramePr>
        <p:xfrm>
          <a:off x="2971800" y="2379663"/>
          <a:ext cx="11607800" cy="302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607480" imgH="3022560" progId="Equation.DSMT4">
                  <p:embed/>
                </p:oleObj>
              </mc:Choice>
              <mc:Fallback>
                <p:oleObj name="Equation" r:id="rId4" imgW="11607480" imgH="3022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71800" y="2379663"/>
                        <a:ext cx="11607800" cy="302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0E6C813-DE8D-712D-0F12-D0B823C49883}"/>
              </a:ext>
            </a:extLst>
          </p:cNvPr>
          <p:cNvSpPr txBox="1"/>
          <p:nvPr/>
        </p:nvSpPr>
        <p:spPr>
          <a:xfrm>
            <a:off x="2057400" y="6515100"/>
            <a:ext cx="149352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a =       ; b = 1 ; c = 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B9320D-A291-E9AB-9A10-8E706F6B8840}"/>
              </a:ext>
            </a:extLst>
          </p:cNvPr>
          <p:cNvSpPr txBox="1"/>
          <p:nvPr/>
        </p:nvSpPr>
        <p:spPr>
          <a:xfrm>
            <a:off x="2057400" y="7744142"/>
            <a:ext cx="149352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a = 0 ; b =    ; c = 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BCFCC6-6A8B-82E4-7B5B-D12F1FA6019C}"/>
              </a:ext>
            </a:extLst>
          </p:cNvPr>
          <p:cNvSpPr txBox="1"/>
          <p:nvPr/>
        </p:nvSpPr>
        <p:spPr>
          <a:xfrm>
            <a:off x="2057400" y="8936839"/>
            <a:ext cx="149352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a = 2 ; b = 0 ; c = 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1,5</a:t>
            </a:r>
            <a:endParaRPr kumimoji="0" lang="en-US" sz="4400" b="1" i="0" u="none" strike="noStrike" kern="1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4C1265E9-A290-AFDF-4650-D41AAA68B1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6361499"/>
              </p:ext>
            </p:extLst>
          </p:nvPr>
        </p:nvGraphicFramePr>
        <p:xfrm>
          <a:off x="11614150" y="6650038"/>
          <a:ext cx="77470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74360" imgH="749160" progId="Equation.DSMT4">
                  <p:embed/>
                </p:oleObj>
              </mc:Choice>
              <mc:Fallback>
                <p:oleObj name="Equation" r:id="rId6" imgW="774360" imgH="749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614150" y="6650038"/>
                        <a:ext cx="77470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6901BBD2-10AE-905C-98D0-22792E9CF2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4449133"/>
              </p:ext>
            </p:extLst>
          </p:nvPr>
        </p:nvGraphicFramePr>
        <p:xfrm>
          <a:off x="13239750" y="7572375"/>
          <a:ext cx="431800" cy="143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31640" imgH="1434960" progId="Equation.DSMT4">
                  <p:embed/>
                </p:oleObj>
              </mc:Choice>
              <mc:Fallback>
                <p:oleObj name="Equation" r:id="rId8" imgW="431640" imgH="1434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3239750" y="7572375"/>
                        <a:ext cx="431800" cy="143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813283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648200" y="265083"/>
            <a:ext cx="9220201" cy="1447800"/>
            <a:chOff x="5420131" y="238626"/>
            <a:chExt cx="57652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420131" y="238626"/>
              <a:ext cx="57652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1" y="342900"/>
              <a:ext cx="5334000" cy="10985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6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6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cổ</a:t>
              </a:r>
              <a:endPara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698198" y="1850366"/>
            <a:ext cx="15595889" cy="6578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sông</a:t>
            </a:r>
            <a:endParaRPr lang="en-US" sz="5400" b="1" u="sng" dirty="0">
              <a:solidFill>
                <a:srgbClr val="3333F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hồng</a:t>
            </a:r>
            <a:endParaRPr lang="en-US" sz="5400" b="1" u="sng" dirty="0">
              <a:solidFill>
                <a:srgbClr val="3333F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trái</a:t>
            </a:r>
            <a:endParaRPr lang="en-US" sz="5400" b="1" u="sng" dirty="0">
              <a:solidFill>
                <a:srgbClr val="3333F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5400" b="1" u="sng" dirty="0">
              <a:solidFill>
                <a:srgbClr val="3333F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Hỡi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dừng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bước</a:t>
            </a:r>
            <a:endParaRPr lang="en-US" sz="5400" b="1" u="sng" dirty="0">
              <a:solidFill>
                <a:srgbClr val="3333F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54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4400" b="1" u="sng" dirty="0">
              <a:solidFill>
                <a:srgbClr val="3333F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97400" y="695121"/>
            <a:ext cx="1173320" cy="1045322"/>
          </a:xfrm>
          <a:prstGeom prst="rect">
            <a:avLst/>
          </a:prstGeom>
        </p:spPr>
      </p:pic>
      <p:pic>
        <p:nvPicPr>
          <p:cNvPr id="2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585125">
            <a:off x="258002" y="561563"/>
            <a:ext cx="2183861" cy="559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624" y="586594"/>
            <a:ext cx="1554615" cy="1438781"/>
          </a:xfrm>
          <a:prstGeom prst="rect">
            <a:avLst/>
          </a:prstGeom>
        </p:spPr>
      </p:pic>
      <p:pic>
        <p:nvPicPr>
          <p:cNvPr id="27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57852" flipH="1">
            <a:off x="17140829" y="8369615"/>
            <a:ext cx="1124729" cy="16496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E574B8-AAC3-B571-E84F-FCE62DFEBC91}"/>
              </a:ext>
            </a:extLst>
          </p:cNvPr>
          <p:cNvSpPr txBox="1"/>
          <p:nvPr/>
        </p:nvSpPr>
        <p:spPr>
          <a:xfrm>
            <a:off x="1698198" y="7889249"/>
            <a:ext cx="155958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Làm</a:t>
            </a:r>
            <a:r>
              <a:rPr lang="en-US" sz="6000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thế</a:t>
            </a:r>
            <a:r>
              <a:rPr lang="en-US" sz="6000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nào</a:t>
            </a:r>
            <a:r>
              <a:rPr lang="en-US" sz="6000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để</a:t>
            </a:r>
            <a:r>
              <a:rPr lang="en-US" sz="6000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tính</a:t>
            </a:r>
            <a:r>
              <a:rPr lang="en-US" sz="6000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được</a:t>
            </a:r>
            <a:r>
              <a:rPr lang="en-US" sz="6000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số</a:t>
            </a:r>
            <a:r>
              <a:rPr lang="en-US" sz="6000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em</a:t>
            </a:r>
            <a:r>
              <a:rPr lang="en-US" sz="6000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nhỏ</a:t>
            </a:r>
            <a:r>
              <a:rPr lang="en-US" sz="6000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(</a:t>
            </a:r>
            <a:r>
              <a:rPr lang="en-US" sz="6000" dirty="0" err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em</a:t>
            </a:r>
            <a:r>
              <a:rPr lang="en-US" sz="6000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thơ</a:t>
            </a:r>
            <a:r>
              <a:rPr lang="en-US" sz="6000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) </a:t>
            </a:r>
            <a:r>
              <a:rPr lang="en-US" sz="6000" dirty="0" err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và</a:t>
            </a:r>
            <a:r>
              <a:rPr lang="en-US" sz="6000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số</a:t>
            </a:r>
            <a:r>
              <a:rPr lang="en-US" sz="6000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trái</a:t>
            </a:r>
            <a:r>
              <a:rPr lang="en-US" sz="6000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hồng</a:t>
            </a:r>
            <a:r>
              <a:rPr lang="en-US" sz="6000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774C36-5681-E980-36BF-B53766BFCC1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767" y="855406"/>
            <a:ext cx="1879998" cy="187999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336857" y="99203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Thực</a:t>
            </a:r>
            <a:r>
              <a:rPr lang="en-US" sz="4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hành</a:t>
            </a:r>
            <a:r>
              <a:rPr lang="en-US" sz="4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2:</a:t>
            </a:r>
            <a:endParaRPr sz="40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0099" y="270260"/>
            <a:ext cx="17107802" cy="6851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		Cho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3x + 2y = 4 (1)</a:t>
            </a:r>
          </a:p>
          <a:p>
            <a:pPr marL="742950" indent="-742950">
              <a:lnSpc>
                <a:spcPct val="150000"/>
              </a:lnSpc>
              <a:spcAft>
                <a:spcPts val="800"/>
              </a:spcAft>
              <a:buAutoNum type="alphaLcParenR"/>
            </a:pP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cặp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(1; 2)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(2; 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1),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cặp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(1)?</a:t>
            </a:r>
          </a:p>
          <a:p>
            <a:pPr marL="742950" indent="-742950">
              <a:lnSpc>
                <a:spcPct val="150000"/>
              </a:lnSpc>
              <a:spcAft>
                <a:spcPts val="800"/>
              </a:spcAft>
              <a:buAutoNum type="alphaLcParenR"/>
            </a:pP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y,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cặp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(4; y)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(1).</a:t>
            </a:r>
          </a:p>
          <a:p>
            <a:pPr marL="742950" indent="-742950">
              <a:lnSpc>
                <a:spcPct val="150000"/>
              </a:lnSpc>
              <a:spcAft>
                <a:spcPts val="800"/>
              </a:spcAft>
              <a:buAutoNum type="alphaLcParenR"/>
            </a:pP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thêm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(1).</a:t>
            </a:r>
          </a:p>
          <a:p>
            <a:pPr marL="742950" indent="-742950">
              <a:lnSpc>
                <a:spcPct val="150000"/>
              </a:lnSpc>
              <a:spcAft>
                <a:spcPts val="800"/>
              </a:spcAft>
              <a:buAutoNum type="alphaLcParenR"/>
            </a:pP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diễn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(1)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phẳng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toạ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0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Oxy.</a:t>
            </a: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8077200" y="6301231"/>
            <a:ext cx="1699513" cy="1188276"/>
            <a:chOff x="7890477" y="787865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5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680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01363D-6091-4A7C-C9C8-761F1CF119E3}"/>
              </a:ext>
            </a:extLst>
          </p:cNvPr>
          <p:cNvSpPr txBox="1"/>
          <p:nvPr/>
        </p:nvSpPr>
        <p:spPr>
          <a:xfrm>
            <a:off x="590099" y="7566860"/>
            <a:ext cx="17892992" cy="90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defRPr/>
            </a:pPr>
            <a:r>
              <a:rPr kumimoji="0" lang="en-US" sz="40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</a:t>
            </a:r>
            <a:r>
              <a:rPr kumimoji="0" lang="en-US" sz="40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Cặp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(1; 2) </a:t>
            </a:r>
            <a:r>
              <a:rPr kumimoji="0" lang="en-US" sz="40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3.1 +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2.2 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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US" sz="4000" b="1" i="0" u="none" strike="noStrike" kern="1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3105F0-2E27-9BC1-CD38-92C01985DE0E}"/>
              </a:ext>
            </a:extLst>
          </p:cNvPr>
          <p:cNvSpPr txBox="1"/>
          <p:nvPr/>
        </p:nvSpPr>
        <p:spPr>
          <a:xfrm>
            <a:off x="676319" y="8621942"/>
            <a:ext cx="17021582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defRPr/>
            </a:pPr>
            <a:r>
              <a:rPr kumimoji="0" lang="en-US" sz="40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Cặp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(1; 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2) </a:t>
            </a:r>
            <a:r>
              <a:rPr kumimoji="0" lang="en-US" sz="40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3.1 +</a:t>
            </a:r>
            <a:r>
              <a:rPr lang="en-US" sz="40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2.(– 2) = 4.</a:t>
            </a:r>
            <a:r>
              <a:rPr kumimoji="0" lang="en-US" sz="40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sz="4000" b="1" i="0" u="none" strike="noStrike" kern="1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6696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336857" y="99203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Thực</a:t>
            </a:r>
            <a:r>
              <a:rPr lang="en-US" sz="4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hành</a:t>
            </a:r>
            <a:r>
              <a:rPr lang="en-US" sz="4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2:</a:t>
            </a:r>
            <a:endParaRPr sz="40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01363D-6091-4A7C-C9C8-761F1CF119E3}"/>
              </a:ext>
            </a:extLst>
          </p:cNvPr>
          <p:cNvSpPr txBox="1"/>
          <p:nvPr/>
        </p:nvSpPr>
        <p:spPr>
          <a:xfrm>
            <a:off x="428847" y="2658510"/>
            <a:ext cx="17325753" cy="981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defRPr/>
            </a:pP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 = 4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(1), ta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3.4 + 2y</a:t>
            </a:r>
            <a:r>
              <a:rPr kumimoji="0" lang="en-US" sz="4400" b="1" i="0" u="none" strike="noStrike" kern="100" cap="none" spc="0" normalizeH="0" baseline="-25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4 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 12 + 2y</a:t>
            </a:r>
            <a:r>
              <a:rPr kumimoji="0" lang="en-US" sz="4400" b="1" i="0" u="none" strike="noStrike" kern="100" cap="none" spc="0" normalizeH="0" baseline="-25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0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= 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4   y</a:t>
            </a:r>
            <a:r>
              <a:rPr lang="en-US" sz="4400" b="1" kern="100" baseline="-250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0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= 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4</a:t>
            </a:r>
            <a:endParaRPr kumimoji="0" lang="en-US" sz="4400" b="1" i="0" u="none" strike="noStrike" kern="1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3105F0-2E27-9BC1-CD38-92C01985DE0E}"/>
              </a:ext>
            </a:extLst>
          </p:cNvPr>
          <p:cNvSpPr txBox="1"/>
          <p:nvPr/>
        </p:nvSpPr>
        <p:spPr>
          <a:xfrm>
            <a:off x="428847" y="5107178"/>
            <a:ext cx="17249554" cy="981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defRPr/>
            </a:pP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 = 0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(1), ta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3.0 + 2y = 4 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 2y = 4  y = 2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sz="4400" b="1" i="0" u="none" strike="noStrike" kern="1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785DCC-2838-AA06-209F-E1B252C76F66}"/>
              </a:ext>
            </a:extLst>
          </p:cNvPr>
          <p:cNvSpPr txBox="1"/>
          <p:nvPr/>
        </p:nvSpPr>
        <p:spPr>
          <a:xfrm>
            <a:off x="428847" y="6271558"/>
            <a:ext cx="17249554" cy="981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defRPr/>
            </a:pP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 = 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(1), ta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3.(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2) + 2y = 4 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 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–6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+ 2y = 4  y = 5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sz="4400" b="1" i="0" u="none" strike="noStrike" kern="1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C65D4A-F8BE-A311-FDCD-C566096E4240}"/>
              </a:ext>
            </a:extLst>
          </p:cNvPr>
          <p:cNvSpPr txBox="1"/>
          <p:nvPr/>
        </p:nvSpPr>
        <p:spPr>
          <a:xfrm>
            <a:off x="428847" y="7378876"/>
            <a:ext cx="17249554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defRPr/>
            </a:pP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(1)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(0; 2)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2; 5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kumimoji="0" lang="en-US" sz="4400" b="1" i="0" u="none" strike="noStrike" kern="1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B5F3FF-E87C-B79D-B535-6817D7B785F7}"/>
              </a:ext>
            </a:extLst>
          </p:cNvPr>
          <p:cNvSpPr txBox="1"/>
          <p:nvPr/>
        </p:nvSpPr>
        <p:spPr>
          <a:xfrm>
            <a:off x="454246" y="1333500"/>
            <a:ext cx="16843154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y,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cặp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(4; y)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(1).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CAF814-E727-0C89-8AAD-7F76A03E510C}"/>
              </a:ext>
            </a:extLst>
          </p:cNvPr>
          <p:cNvSpPr txBox="1"/>
          <p:nvPr/>
        </p:nvSpPr>
        <p:spPr>
          <a:xfrm>
            <a:off x="454246" y="3928816"/>
            <a:ext cx="13598304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thêm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(1).</a:t>
            </a:r>
          </a:p>
        </p:txBody>
      </p:sp>
    </p:spTree>
    <p:extLst>
      <p:ext uri="{BB962C8B-B14F-4D97-AF65-F5344CB8AC3E}">
        <p14:creationId xmlns:p14="http://schemas.microsoft.com/office/powerpoint/2010/main" val="6945968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0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19C2E9-CCD8-4043-C9E7-CC0DB484DF0E}"/>
              </a:ext>
            </a:extLst>
          </p:cNvPr>
          <p:cNvSpPr txBox="1"/>
          <p:nvPr/>
        </p:nvSpPr>
        <p:spPr>
          <a:xfrm>
            <a:off x="452038" y="2195240"/>
            <a:ext cx="16997762" cy="2014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defRPr/>
            </a:pPr>
            <a:r>
              <a:rPr kumimoji="0" lang="en-US" sz="42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d) </a:t>
            </a:r>
            <a:r>
              <a:rPr kumimoji="0" lang="en-US" sz="42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kumimoji="0" lang="en-US" sz="42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42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(1) </a:t>
            </a:r>
            <a:r>
              <a:rPr kumimoji="0" lang="en-US" sz="42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kumimoji="0" lang="en-US" sz="42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kumimoji="0" lang="en-US" sz="42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kumimoji="0" lang="en-US" sz="42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(0; 2) </a:t>
            </a:r>
            <a:r>
              <a:rPr kumimoji="0" lang="en-US" sz="42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42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(2; </a:t>
            </a:r>
            <a:r>
              <a:rPr lang="en-US" sz="42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–1)</a:t>
            </a:r>
          </a:p>
          <a:p>
            <a:pPr lvl="0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42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42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2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2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3x + 2y = 4 </a:t>
            </a:r>
            <a:r>
              <a:rPr lang="en-US" sz="42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42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42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2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2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A(0; 2) </a:t>
            </a:r>
            <a:r>
              <a:rPr lang="en-US" sz="42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2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B(2; –1).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102BA-8623-D514-3CD4-E6393377DB5D}"/>
              </a:ext>
            </a:extLst>
          </p:cNvPr>
          <p:cNvSpPr txBox="1"/>
          <p:nvPr/>
        </p:nvSpPr>
        <p:spPr>
          <a:xfrm>
            <a:off x="452038" y="4435900"/>
            <a:ext cx="16997762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42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42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42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42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42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42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42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2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42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2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2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2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(1) </a:t>
            </a:r>
            <a:r>
              <a:rPr lang="en-US" sz="42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42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42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phẳng</a:t>
            </a:r>
            <a:r>
              <a:rPr lang="en-US" sz="42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toạ</a:t>
            </a:r>
            <a:r>
              <a:rPr lang="en-US" sz="42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42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Oxy </a:t>
            </a:r>
            <a:r>
              <a:rPr lang="en-US" sz="42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42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42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600EE9-3F1F-280F-285B-D657E708C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1400" y="5595609"/>
            <a:ext cx="6544738" cy="46748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ED5C4E-1238-D581-2D6E-403E8FE78FD0}"/>
              </a:ext>
            </a:extLst>
          </p:cNvPr>
          <p:cNvSpPr txBox="1"/>
          <p:nvPr/>
        </p:nvSpPr>
        <p:spPr>
          <a:xfrm>
            <a:off x="452038" y="351210"/>
            <a:ext cx="17294100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d)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diễn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(1)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phẳng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toạ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400" b="1" kern="1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Oxy.</a:t>
            </a:r>
          </a:p>
        </p:txBody>
      </p:sp>
    </p:spTree>
    <p:extLst>
      <p:ext uri="{BB962C8B-B14F-4D97-AF65-F5344CB8AC3E}">
        <p14:creationId xmlns:p14="http://schemas.microsoft.com/office/powerpoint/2010/main" val="2453996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43000" y="1714500"/>
            <a:ext cx="16154400" cy="2743200"/>
            <a:chOff x="2193759" y="2917658"/>
            <a:chExt cx="13362212" cy="2743200"/>
          </a:xfrm>
        </p:grpSpPr>
        <p:grpSp>
          <p:nvGrpSpPr>
            <p:cNvPr id="40" name="Group 4"/>
            <p:cNvGrpSpPr/>
            <p:nvPr/>
          </p:nvGrpSpPr>
          <p:grpSpPr>
            <a:xfrm>
              <a:off x="2193759" y="2917658"/>
              <a:ext cx="13335000" cy="2743200"/>
              <a:chOff x="-335748" y="0"/>
              <a:chExt cx="8393709" cy="2579249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-335748" y="12700"/>
                <a:ext cx="8393708" cy="2566549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-335747" y="0"/>
                <a:ext cx="8393708" cy="2579249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2220973" y="3706951"/>
              <a:ext cx="13334998" cy="11848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2. HỆ HAI PHƯƠNG TRÌNH BẬC NHẤT HAI ẨN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21847"/>
      </p:ext>
    </p:extLst>
  </p:cSld>
  <p:clrMapOvr>
    <a:masterClrMapping/>
  </p:clrMapOvr>
  <p:transition spd="med">
    <p:circl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958049">
            <a:off x="16894293" y="-464793"/>
            <a:ext cx="1659102" cy="1732744"/>
          </a:xfrm>
          <a:prstGeom prst="rect">
            <a:avLst/>
          </a:prstGeom>
        </p:spPr>
      </p:pic>
      <p:sp>
        <p:nvSpPr>
          <p:cNvPr id="25" name="Google Shape;169;p5"/>
          <p:cNvSpPr/>
          <p:nvPr/>
        </p:nvSpPr>
        <p:spPr>
          <a:xfrm>
            <a:off x="714708" y="462530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HĐKP 2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12563">
            <a:off x="-394439" y="9157536"/>
            <a:ext cx="1361733" cy="1147657"/>
          </a:xfrm>
          <a:prstGeom prst="rect">
            <a:avLst/>
          </a:prstGeom>
        </p:spPr>
      </p:pic>
      <p:pic>
        <p:nvPicPr>
          <p:cNvPr id="30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1365319" flipH="1">
            <a:off x="16626357" y="8358207"/>
            <a:ext cx="4420396" cy="41496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3935" y="462530"/>
            <a:ext cx="17040129" cy="9739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(km/h)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y (km/h)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(x &gt; 0; y &gt; 0).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(1)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15 km/h.</a:t>
            </a:r>
          </a:p>
          <a:p>
            <a:pPr lvl="1"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(2)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210 km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742950" indent="-742950">
              <a:lnSpc>
                <a:spcPct val="150000"/>
              </a:lnSpc>
              <a:spcAft>
                <a:spcPts val="800"/>
              </a:spcAft>
              <a:buAutoNum type="alphaLcParenR"/>
            </a:pP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(1),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ẩn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x, y.</a:t>
            </a:r>
          </a:p>
          <a:p>
            <a:pPr marL="742950" indent="-742950">
              <a:lnSpc>
                <a:spcPct val="150000"/>
              </a:lnSpc>
              <a:spcAft>
                <a:spcPts val="800"/>
              </a:spcAft>
              <a:buAutoNum type="alphaLcParenR"/>
            </a:pP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(2),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ẩn</a:t>
            </a:r>
            <a:r>
              <a:rPr lang="en-US" sz="40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x, y.</a:t>
            </a:r>
          </a:p>
          <a:p>
            <a:pPr marL="742950" indent="-742950">
              <a:lnSpc>
                <a:spcPct val="150000"/>
              </a:lnSpc>
              <a:spcAft>
                <a:spcPts val="800"/>
              </a:spcAft>
              <a:buAutoNum type="alphaLcParenR"/>
            </a:pP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lượt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60 km/h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45 km/h.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40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000" b="1" kern="100" dirty="0">
              <a:solidFill>
                <a:srgbClr val="3333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841712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19C2E9-CCD8-4043-C9E7-CC0DB484DF0E}"/>
              </a:ext>
            </a:extLst>
          </p:cNvPr>
          <p:cNvSpPr txBox="1"/>
          <p:nvPr/>
        </p:nvSpPr>
        <p:spPr>
          <a:xfrm>
            <a:off x="452038" y="7559676"/>
            <a:ext cx="16997762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defRPr/>
            </a:pP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kiện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(1), ta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x – y = 15.	(3)</a:t>
            </a:r>
            <a:endParaRPr lang="en-US" sz="4400" b="1" kern="100" dirty="0">
              <a:solidFill>
                <a:srgbClr val="7030A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169;p5">
            <a:extLst>
              <a:ext uri="{FF2B5EF4-FFF2-40B4-BE49-F238E27FC236}">
                <a16:creationId xmlns:a16="http://schemas.microsoft.com/office/drawing/2014/main" id="{4439F57E-17FB-4FEA-2B54-DDA788187B35}"/>
              </a:ext>
            </a:extLst>
          </p:cNvPr>
          <p:cNvSpPr/>
          <p:nvPr/>
        </p:nvSpPr>
        <p:spPr>
          <a:xfrm>
            <a:off x="395177" y="169876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HĐKP 2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608E05-CFFD-7D75-D149-9BE01EBF0521}"/>
              </a:ext>
            </a:extLst>
          </p:cNvPr>
          <p:cNvSpPr txBox="1"/>
          <p:nvPr/>
        </p:nvSpPr>
        <p:spPr>
          <a:xfrm>
            <a:off x="152400" y="169876"/>
            <a:ext cx="17787371" cy="6368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(km/h)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y (km/h)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(x &gt; 0; y &gt; 0).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(1)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15 km/h.</a:t>
            </a:r>
          </a:p>
          <a:p>
            <a:pPr lvl="1"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(2)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210 km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742950" indent="-742950">
              <a:lnSpc>
                <a:spcPct val="150000"/>
              </a:lnSpc>
              <a:spcAft>
                <a:spcPts val="800"/>
              </a:spcAft>
              <a:buAutoNum type="alphaLcParenR"/>
            </a:pP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(1),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ẩn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x, y.</a:t>
            </a:r>
          </a:p>
        </p:txBody>
      </p:sp>
    </p:spTree>
    <p:extLst>
      <p:ext uri="{BB962C8B-B14F-4D97-AF65-F5344CB8AC3E}">
        <p14:creationId xmlns:p14="http://schemas.microsoft.com/office/powerpoint/2010/main" val="20139807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9102BA-8623-D514-3CD4-E6393377DB5D}"/>
              </a:ext>
            </a:extLst>
          </p:cNvPr>
          <p:cNvSpPr txBox="1"/>
          <p:nvPr/>
        </p:nvSpPr>
        <p:spPr>
          <a:xfrm>
            <a:off x="214609" y="2726640"/>
            <a:ext cx="16997762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2x (km)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6456E8-0517-4217-6E73-650986AAB4FD}"/>
              </a:ext>
            </a:extLst>
          </p:cNvPr>
          <p:cNvSpPr txBox="1"/>
          <p:nvPr/>
        </p:nvSpPr>
        <p:spPr>
          <a:xfrm>
            <a:off x="265409" y="3891257"/>
            <a:ext cx="16997762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2y (km)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04EAEB-0D96-7CCF-11D9-0800983F10A7}"/>
              </a:ext>
            </a:extLst>
          </p:cNvPr>
          <p:cNvSpPr txBox="1"/>
          <p:nvPr/>
        </p:nvSpPr>
        <p:spPr>
          <a:xfrm>
            <a:off x="240009" y="5055874"/>
            <a:ext cx="17555086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B,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ngược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2x + 2y = 210 (km).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EBECDC-FC93-65EB-6901-28F8C24D1B75}"/>
              </a:ext>
            </a:extLst>
          </p:cNvPr>
          <p:cNvSpPr txBox="1"/>
          <p:nvPr/>
        </p:nvSpPr>
        <p:spPr>
          <a:xfrm>
            <a:off x="409347" y="7261413"/>
            <a:ext cx="17326486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(2), ta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2x + 2y = 210 hay x + y = 105. 	(4)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608E05-CFFD-7D75-D149-9BE01EBF0521}"/>
              </a:ext>
            </a:extLst>
          </p:cNvPr>
          <p:cNvSpPr txBox="1"/>
          <p:nvPr/>
        </p:nvSpPr>
        <p:spPr>
          <a:xfrm>
            <a:off x="214609" y="132904"/>
            <a:ext cx="17787371" cy="2100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(2)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210 km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(2),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ẩn</a:t>
            </a:r>
            <a:r>
              <a:rPr lang="en-US" sz="4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x, y.</a:t>
            </a:r>
          </a:p>
        </p:txBody>
      </p:sp>
    </p:spTree>
    <p:extLst>
      <p:ext uri="{BB962C8B-B14F-4D97-AF65-F5344CB8AC3E}">
        <p14:creationId xmlns:p14="http://schemas.microsoft.com/office/powerpoint/2010/main" val="35431018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9" grpId="0"/>
      <p:bldP spid="10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19C2E9-CCD8-4043-C9E7-CC0DB484DF0E}"/>
              </a:ext>
            </a:extLst>
          </p:cNvPr>
          <p:cNvSpPr txBox="1"/>
          <p:nvPr/>
        </p:nvSpPr>
        <p:spPr>
          <a:xfrm>
            <a:off x="217736" y="3332954"/>
            <a:ext cx="16997762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defRPr/>
            </a:pPr>
            <a:r>
              <a:rPr kumimoji="0" 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c) Khi </a:t>
            </a:r>
            <a:r>
              <a:rPr kumimoji="0" lang="en-US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máy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60 km/h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45 km/h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 = 60 km/h </a:t>
            </a:r>
            <a:r>
              <a:rPr kumimoji="0" lang="en-US" sz="4400" b="1" i="0" u="none" strike="noStrike" kern="1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4400" b="1" i="0" u="none" strike="noStrike" kern="1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 = 45 km/h.</a:t>
            </a:r>
            <a:endParaRPr lang="en-US" sz="4400" b="1" kern="100" dirty="0">
              <a:solidFill>
                <a:srgbClr val="7030A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102BA-8623-D514-3CD4-E6393377DB5D}"/>
              </a:ext>
            </a:extLst>
          </p:cNvPr>
          <p:cNvSpPr txBox="1"/>
          <p:nvPr/>
        </p:nvSpPr>
        <p:spPr>
          <a:xfrm>
            <a:off x="240928" y="5644135"/>
            <a:ext cx="17430305" cy="9622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43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43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x = 60, y = 45 </a:t>
            </a:r>
            <a:r>
              <a:rPr lang="en-US" sz="43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43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3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3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3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3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(3), ta </a:t>
            </a:r>
            <a:r>
              <a:rPr lang="en-US" sz="43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3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x – y = 60 – 45 = 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04EAEB-0D96-7CCF-11D9-0800983F10A7}"/>
              </a:ext>
            </a:extLst>
          </p:cNvPr>
          <p:cNvSpPr txBox="1"/>
          <p:nvPr/>
        </p:nvSpPr>
        <p:spPr>
          <a:xfrm>
            <a:off x="375095" y="8057195"/>
            <a:ext cx="17430305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DDE6EE-9B44-13A3-8970-73C4FC26C605}"/>
              </a:ext>
            </a:extLst>
          </p:cNvPr>
          <p:cNvSpPr txBox="1"/>
          <p:nvPr/>
        </p:nvSpPr>
        <p:spPr>
          <a:xfrm>
            <a:off x="217736" y="6769239"/>
            <a:ext cx="17917863" cy="9622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43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43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x = 60, y = 45 </a:t>
            </a:r>
            <a:r>
              <a:rPr lang="en-US" sz="43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43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3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3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3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3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(4), ta </a:t>
            </a:r>
            <a:r>
              <a:rPr lang="en-US" sz="43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3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x + y = 60 + 45 = 105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277273-8214-F64C-7E4C-7106A95B966F}"/>
              </a:ext>
            </a:extLst>
          </p:cNvPr>
          <p:cNvSpPr txBox="1"/>
          <p:nvPr/>
        </p:nvSpPr>
        <p:spPr>
          <a:xfrm>
            <a:off x="457200" y="166077"/>
            <a:ext cx="17373600" cy="3029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lượt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60 km/h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45 km/h.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4400" b="1" kern="10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400" b="1" kern="10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400" b="1" kern="100" dirty="0">
              <a:solidFill>
                <a:srgbClr val="3333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3289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3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19C2E9-CCD8-4043-C9E7-CC0DB484DF0E}"/>
              </a:ext>
            </a:extLst>
          </p:cNvPr>
          <p:cNvSpPr txBox="1"/>
          <p:nvPr/>
        </p:nvSpPr>
        <p:spPr>
          <a:xfrm>
            <a:off x="426638" y="723900"/>
            <a:ext cx="16997762" cy="2431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defRPr/>
            </a:pPr>
            <a:r>
              <a:rPr kumimoji="0" lang="en-US" sz="5400" b="1" i="0" u="none" strike="noStrike" kern="1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 HĐKP2, ta </a:t>
            </a:r>
            <a:r>
              <a:rPr kumimoji="0" lang="en-US" sz="5400" b="1" i="0" u="none" strike="noStrike" kern="1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kumimoji="0" lang="en-US" sz="5400" b="1" i="0" u="none" strike="noStrike" kern="1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5400" b="1" i="0" u="none" strike="noStrike" kern="1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kumimoji="0" lang="en-US" sz="5400" b="1" i="0" u="none" strike="noStrike" kern="1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kumimoji="0" lang="en-US" sz="5400" b="1" i="0" u="none" strike="noStrike" kern="1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5400" b="1" i="0" u="none" strike="noStrike" kern="1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bậc</a:t>
            </a:r>
            <a:r>
              <a:rPr kumimoji="0" lang="en-US" sz="5400" b="1" i="0" u="none" strike="noStrike" kern="1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kumimoji="0" lang="en-US" sz="5400" b="1" i="0" u="none" strike="noStrike" kern="1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kumimoji="0" lang="en-US" sz="5400" b="1" i="0" u="none" strike="noStrike" kern="1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ẩn</a:t>
            </a:r>
            <a:r>
              <a:rPr kumimoji="0" lang="en-US" sz="5400" b="1" i="0" u="none" strike="noStrike" kern="1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kumimoji="0" lang="en-US" sz="5400" b="1" i="0" u="none" strike="noStrike" kern="1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 – y = 15 </a:t>
            </a:r>
            <a:r>
              <a:rPr kumimoji="0" lang="en-US" sz="5400" b="1" i="0" u="none" strike="noStrike" kern="1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5400" b="1" i="0" u="none" strike="noStrike" kern="1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2x + 2y = 210.</a:t>
            </a:r>
            <a:endParaRPr lang="en-US" sz="5400" b="1" kern="100" dirty="0">
              <a:solidFill>
                <a:srgbClr val="3333FF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F38C7F-FD39-58DE-3816-5D081F2B36FC}"/>
              </a:ext>
            </a:extLst>
          </p:cNvPr>
          <p:cNvSpPr txBox="1"/>
          <p:nvPr/>
        </p:nvSpPr>
        <p:spPr>
          <a:xfrm>
            <a:off x="452038" y="3447088"/>
            <a:ext cx="16997762" cy="2431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defRPr/>
            </a:pPr>
            <a:r>
              <a:rPr kumimoji="0" lang="en-US" sz="5400" b="1" i="0" u="none" strike="noStrike" kern="1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 </a:t>
            </a:r>
            <a:r>
              <a:rPr kumimoji="0" lang="en-US" sz="5400" b="1" i="0" u="none" strike="noStrike" kern="1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kumimoji="0" lang="en-US" sz="5400" b="1" i="0" u="none" strike="noStrike" kern="1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5400" b="1" i="0" u="none" strike="noStrike" kern="1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kumimoji="0" lang="en-US" sz="5400" b="1" i="0" u="none" strike="noStrike" kern="1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kumimoji="0" lang="en-US" sz="5400" b="1" i="0" u="none" strike="noStrike" kern="1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5400" b="1" i="0" u="none" strike="noStrike" kern="1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kumimoji="0" lang="en-US" sz="5400" b="1" i="0" u="none" strike="noStrike" kern="1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kumimoji="0" lang="en-US" sz="5400" b="1" i="0" u="none" strike="noStrike" kern="1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kumimoji="0" lang="en-US" sz="5400" b="1" i="0" u="none" strike="noStrike" kern="1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5400" b="1" i="0" u="none" strike="noStrike" kern="1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bậc</a:t>
            </a:r>
            <a:r>
              <a:rPr kumimoji="0" lang="en-US" sz="5400" b="1" i="0" u="none" strike="noStrike" kern="1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kumimoji="0" lang="en-US" sz="5400" b="1" i="0" u="none" strike="noStrike" kern="1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kumimoji="0" lang="en-US" sz="5400" b="1" i="0" u="none" strike="noStrike" kern="1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ẩn</a:t>
            </a:r>
            <a:r>
              <a:rPr kumimoji="0" lang="en-US" sz="5400" b="1" i="0" u="none" strike="noStrike" kern="1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5400" b="1" i="0" u="none" strike="noStrike" kern="1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5400" b="1" i="0" u="none" strike="noStrike" kern="1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5400" b="1" kern="1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5400" b="1" kern="100" dirty="0">
              <a:solidFill>
                <a:srgbClr val="3333FF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B9BE628-4676-7200-5B95-6435839247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1552065"/>
              </p:ext>
            </p:extLst>
          </p:nvPr>
        </p:nvGraphicFramePr>
        <p:xfrm>
          <a:off x="5105400" y="6151350"/>
          <a:ext cx="5942006" cy="2707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152600" imgH="1892160" progId="Equation.DSMT4">
                  <p:embed/>
                </p:oleObj>
              </mc:Choice>
              <mc:Fallback>
                <p:oleObj name="Equation" r:id="rId3" imgW="4152600" imgH="1892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05400" y="6151350"/>
                        <a:ext cx="5942006" cy="27070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59884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381000" y="2192476"/>
            <a:ext cx="172974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da-DK" sz="44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 hai phương trình bậc nhất hai ẩn x, y có dạng: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da-DK" sz="6000" b="1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000" b="1" dirty="0">
              <a:solidFill>
                <a:srgbClr val="7030A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a, b, c, a’, b’, c’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), a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0, a’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b’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0.</a:t>
            </a:r>
          </a:p>
          <a:p>
            <a:pPr algn="just"/>
            <a:endParaRPr lang="en-US" sz="2000" b="1" dirty="0">
              <a:solidFill>
                <a:srgbClr val="7030A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600446" y="411957"/>
            <a:ext cx="5181600" cy="1424521"/>
            <a:chOff x="6858000" y="38100"/>
            <a:chExt cx="5181600" cy="1424521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 b="1" dirty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TỔNG QUÁT</a:t>
              </a:r>
              <a:endParaRPr sz="55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38E4B0-075C-F0A3-5733-0CB20C664DF3}"/>
              </a:ext>
            </a:extLst>
          </p:cNvPr>
          <p:cNvSpPr txBox="1"/>
          <p:nvPr/>
        </p:nvSpPr>
        <p:spPr>
          <a:xfrm>
            <a:off x="381000" y="6701395"/>
            <a:ext cx="17297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(x</a:t>
            </a:r>
            <a:r>
              <a:rPr lang="en-US" sz="4400" b="1" baseline="-25000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0; 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400" b="1" baseline="-25000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(1)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(2)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(x</a:t>
            </a:r>
            <a:r>
              <a:rPr lang="en-US" sz="4400" b="1" baseline="-25000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0; 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400" b="1" baseline="-25000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(I).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522588-BE2A-728E-DC38-9FE43414BBB0}"/>
              </a:ext>
            </a:extLst>
          </p:cNvPr>
          <p:cNvSpPr txBox="1"/>
          <p:nvPr/>
        </p:nvSpPr>
        <p:spPr>
          <a:xfrm>
            <a:off x="381000" y="8438421"/>
            <a:ext cx="17145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188E5AE-2B71-D114-6911-DA1299C220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6615898"/>
              </p:ext>
            </p:extLst>
          </p:nvPr>
        </p:nvGraphicFramePr>
        <p:xfrm>
          <a:off x="6215728" y="2805282"/>
          <a:ext cx="5524500" cy="173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524200" imgH="1739880" progId="Equation.DSMT4">
                  <p:embed/>
                </p:oleObj>
              </mc:Choice>
              <mc:Fallback>
                <p:oleObj name="Equation" r:id="rId3" imgW="5524200" imgH="1739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15728" y="2805282"/>
                        <a:ext cx="5524500" cy="173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8344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40D848-1BCF-CB20-C4C6-6EF11AFBC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1" name="Picture 10" descr="3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2800" y="490798"/>
            <a:ext cx="1714500" cy="1811609"/>
          </a:xfrm>
          <a:prstGeom prst="rect">
            <a:avLst/>
          </a:prstGeom>
        </p:spPr>
      </p:pic>
      <p:pic>
        <p:nvPicPr>
          <p:cNvPr id="7" name="Picture 6" descr="5a151c87f1f159262a412ad550c34737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72400" y="0"/>
            <a:ext cx="1485900" cy="2793206"/>
          </a:xfrm>
          <a:prstGeom prst="rect">
            <a:avLst/>
          </a:prstGeom>
        </p:spPr>
      </p:pic>
      <p:pic>
        <p:nvPicPr>
          <p:cNvPr id="8" name="Picture 7" descr="2679d57cccfcefe3eb811ab9b30397c8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578221" y="-14853"/>
            <a:ext cx="1463286" cy="2325183"/>
          </a:xfrm>
          <a:prstGeom prst="rect">
            <a:avLst/>
          </a:prstGeom>
        </p:spPr>
      </p:pic>
      <p:sp>
        <p:nvSpPr>
          <p:cNvPr id="2" name="TextBox 1">
            <a:hlinkClick r:id="rId9" action="ppaction://hlinkpres?slideindex=7&amp;slidetitle=PowerPoint Presentation"/>
            <a:extLst>
              <a:ext uri="{FF2B5EF4-FFF2-40B4-BE49-F238E27FC236}">
                <a16:creationId xmlns:a16="http://schemas.microsoft.com/office/drawing/2014/main" id="{AA47387E-FCB8-C03A-A67A-CE5E1BBC57ED}"/>
              </a:ext>
            </a:extLst>
          </p:cNvPr>
          <p:cNvSpPr txBox="1"/>
          <p:nvPr/>
        </p:nvSpPr>
        <p:spPr>
          <a:xfrm>
            <a:off x="15821186" y="7696825"/>
            <a:ext cx="2133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  <a:latin typeface="Bahnschrift SemiBold SemiConden" panose="020B0502040204020203" pitchFamily="34" charset="0"/>
              </a:rPr>
              <a:t>Chuyển</a:t>
            </a:r>
            <a:r>
              <a:rPr lang="en-US" sz="4400" b="1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Bahnschrift SemiBold SemiConden" panose="020B0502040204020203" pitchFamily="34" charset="0"/>
              </a:rPr>
              <a:t>tiếp</a:t>
            </a:r>
            <a:endParaRPr lang="en-US" sz="4400" b="1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3.7037E-7 L -0.00417 0.6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3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0125 0.5643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" y="28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-0.0033 0.553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27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04;p14"/>
          <p:cNvSpPr/>
          <p:nvPr/>
        </p:nvSpPr>
        <p:spPr>
          <a:xfrm>
            <a:off x="1190082" y="342900"/>
            <a:ext cx="2351175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4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7443605" y="5143500"/>
            <a:ext cx="1700394" cy="1188276"/>
            <a:chOff x="7890477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1211347" y="490969"/>
            <a:ext cx="15886571" cy="2014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Trong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kern="1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6AB623F-DF10-8414-4D23-DA8B4A2E2A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1412379"/>
              </p:ext>
            </p:extLst>
          </p:nvPr>
        </p:nvGraphicFramePr>
        <p:xfrm>
          <a:off x="228600" y="2788177"/>
          <a:ext cx="17665597" cy="2014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204360" imgH="1549080" progId="Equation.DSMT4">
                  <p:embed/>
                </p:oleObj>
              </mc:Choice>
              <mc:Fallback>
                <p:oleObj name="Equation" r:id="rId3" imgW="12204360" imgH="1549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0" y="2788177"/>
                        <a:ext cx="17665597" cy="20143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A5366F2-475B-C011-C991-CDF9DF3258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1640226"/>
              </p:ext>
            </p:extLst>
          </p:nvPr>
        </p:nvGraphicFramePr>
        <p:xfrm>
          <a:off x="762792" y="6331776"/>
          <a:ext cx="16762413" cy="369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975760" imgH="2920680" progId="Equation.DSMT4">
                  <p:embed/>
                </p:oleObj>
              </mc:Choice>
              <mc:Fallback>
                <p:oleObj name="Equation" r:id="rId5" imgW="11975760" imgH="2920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2792" y="6331776"/>
                        <a:ext cx="16762413" cy="3692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905640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04;p14"/>
          <p:cNvSpPr/>
          <p:nvPr/>
        </p:nvSpPr>
        <p:spPr>
          <a:xfrm>
            <a:off x="1190082" y="342900"/>
            <a:ext cx="2351175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4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7443605" y="5143500"/>
            <a:ext cx="1700394" cy="1188276"/>
            <a:chOff x="7890477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1190083" y="490969"/>
            <a:ext cx="16259718" cy="2014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Trong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kern="1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6AB623F-DF10-8414-4D23-DA8B4A2E2A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220811"/>
              </p:ext>
            </p:extLst>
          </p:nvPr>
        </p:nvGraphicFramePr>
        <p:xfrm>
          <a:off x="100014" y="2787650"/>
          <a:ext cx="17587014" cy="1976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382200" imgH="1549080" progId="Equation.DSMT4">
                  <p:embed/>
                </p:oleObj>
              </mc:Choice>
              <mc:Fallback>
                <p:oleObj name="Equation" r:id="rId3" imgW="12382200" imgH="154908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E6AB623F-DF10-8414-4D23-DA8B4A2E2A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0014" y="2787650"/>
                        <a:ext cx="17587014" cy="1976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A5366F2-475B-C011-C991-CDF9DF3258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3845380"/>
              </p:ext>
            </p:extLst>
          </p:nvPr>
        </p:nvGraphicFramePr>
        <p:xfrm>
          <a:off x="490572" y="6407976"/>
          <a:ext cx="17196455" cy="3038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357000" imgH="1955520" progId="Equation.DSMT4">
                  <p:embed/>
                </p:oleObj>
              </mc:Choice>
              <mc:Fallback>
                <p:oleObj name="Equation" r:id="rId5" imgW="12357000" imgH="195552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DA5366F2-475B-C011-C991-CDF9DF3258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0572" y="6407976"/>
                        <a:ext cx="17196455" cy="30388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6895072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04;p14"/>
          <p:cNvSpPr/>
          <p:nvPr/>
        </p:nvSpPr>
        <p:spPr>
          <a:xfrm>
            <a:off x="1190082" y="342900"/>
            <a:ext cx="2351175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4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7443605" y="5143500"/>
            <a:ext cx="1700394" cy="1188276"/>
            <a:chOff x="7890477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1211347" y="490969"/>
            <a:ext cx="15344299" cy="2014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Trong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kern="1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6AB623F-DF10-8414-4D23-DA8B4A2E2A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2788177"/>
          <a:ext cx="17665597" cy="2014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204360" imgH="1549080" progId="Equation.DSMT4">
                  <p:embed/>
                </p:oleObj>
              </mc:Choice>
              <mc:Fallback>
                <p:oleObj name="Equation" r:id="rId3" imgW="12204360" imgH="154908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E6AB623F-DF10-8414-4D23-DA8B4A2E2A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0" y="2788177"/>
                        <a:ext cx="17665597" cy="20143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A5366F2-475B-C011-C991-CDF9DF3258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8978489"/>
              </p:ext>
            </p:extLst>
          </p:nvPr>
        </p:nvGraphicFramePr>
        <p:xfrm>
          <a:off x="611188" y="6289675"/>
          <a:ext cx="16867187" cy="3735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912400" imgH="2920680" progId="Equation.DSMT4">
                  <p:embed/>
                </p:oleObj>
              </mc:Choice>
              <mc:Fallback>
                <p:oleObj name="Equation" r:id="rId5" imgW="11912400" imgH="292068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DA5366F2-475B-C011-C991-CDF9DF3258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1188" y="6289675"/>
                        <a:ext cx="16867187" cy="3735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8050940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04;p14"/>
          <p:cNvSpPr/>
          <p:nvPr/>
        </p:nvSpPr>
        <p:spPr>
          <a:xfrm>
            <a:off x="1190082" y="342900"/>
            <a:ext cx="2351175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5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8147050" y="2830376"/>
            <a:ext cx="1700394" cy="1188276"/>
            <a:chOff x="7890477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4DB45CE-2680-2D3B-C603-F1086B681D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2392964"/>
              </p:ext>
            </p:extLst>
          </p:nvPr>
        </p:nvGraphicFramePr>
        <p:xfrm>
          <a:off x="3721100" y="139700"/>
          <a:ext cx="8851900" cy="173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851680" imgH="1739880" progId="Equation.DSMT4">
                  <p:embed/>
                </p:oleObj>
              </mc:Choice>
              <mc:Fallback>
                <p:oleObj name="Equation" r:id="rId3" imgW="8851680" imgH="1739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21100" y="139700"/>
                        <a:ext cx="8851900" cy="173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F9D6C97C-BE7A-02CD-C05C-FA4FC6587697}"/>
              </a:ext>
            </a:extLst>
          </p:cNvPr>
          <p:cNvSpPr/>
          <p:nvPr/>
        </p:nvSpPr>
        <p:spPr>
          <a:xfrm>
            <a:off x="1270794" y="1705920"/>
            <a:ext cx="16335918" cy="2014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(2; 1)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1; 3),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kern="1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1206126-8C54-6D86-5600-7A3E6DCE52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6026714"/>
              </p:ext>
            </p:extLst>
          </p:nvPr>
        </p:nvGraphicFramePr>
        <p:xfrm>
          <a:off x="1245394" y="3793571"/>
          <a:ext cx="13803312" cy="320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375560" imgH="2412720" progId="Equation.DSMT4">
                  <p:embed/>
                </p:oleObj>
              </mc:Choice>
              <mc:Fallback>
                <p:oleObj name="Equation" r:id="rId5" imgW="10375560" imgH="241272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B4DB45CE-2680-2D3B-C603-F1086B681D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45394" y="3793571"/>
                        <a:ext cx="13803312" cy="3209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4256B66-61FB-8B47-1644-0EF9F6F011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9014617"/>
              </p:ext>
            </p:extLst>
          </p:nvPr>
        </p:nvGraphicFramePr>
        <p:xfrm>
          <a:off x="1190082" y="6983763"/>
          <a:ext cx="15617825" cy="307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099520" imgH="2184120" progId="Equation.DSMT4">
                  <p:embed/>
                </p:oleObj>
              </mc:Choice>
              <mc:Fallback>
                <p:oleObj name="Equation" r:id="rId7" imgW="11099520" imgH="218412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51206126-8C54-6D86-5600-7A3E6DCE52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90082" y="6983763"/>
                        <a:ext cx="15617825" cy="307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68696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305;p14"/>
          <p:cNvGrpSpPr/>
          <p:nvPr/>
        </p:nvGrpSpPr>
        <p:grpSpPr>
          <a:xfrm flipH="1">
            <a:off x="447813" y="5253345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322;p15"/>
          <p:cNvSpPr/>
          <p:nvPr/>
        </p:nvSpPr>
        <p:spPr>
          <a:xfrm>
            <a:off x="1341489" y="554085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Thực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hành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3: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653049">
            <a:off x="-1787312" y="-1369560"/>
            <a:ext cx="3523124" cy="3307523"/>
          </a:xfrm>
          <a:prstGeom prst="rect">
            <a:avLst/>
          </a:prstGeom>
        </p:spPr>
      </p:pic>
      <p:pic>
        <p:nvPicPr>
          <p:cNvPr id="25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305860" flipV="1">
            <a:off x="16674154" y="118756"/>
            <a:ext cx="1286626" cy="134373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341954-C543-D4B4-720E-3F688C5A756F}"/>
              </a:ext>
            </a:extLst>
          </p:cNvPr>
          <p:cNvSpPr/>
          <p:nvPr/>
        </p:nvSpPr>
        <p:spPr>
          <a:xfrm>
            <a:off x="1326836" y="581433"/>
            <a:ext cx="16275365" cy="2014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            Trong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400" b="1" kern="1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kern="1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E24841F-E5FF-8201-1F47-774F5A1AAC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3514767"/>
              </p:ext>
            </p:extLst>
          </p:nvPr>
        </p:nvGraphicFramePr>
        <p:xfrm>
          <a:off x="1114636" y="2806184"/>
          <a:ext cx="16058728" cy="3041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204360" imgH="2311200" progId="Equation.DSMT4">
                  <p:embed/>
                </p:oleObj>
              </mc:Choice>
              <mc:Fallback>
                <p:oleObj name="Equation" r:id="rId5" imgW="12204360" imgH="231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14636" y="2806184"/>
                        <a:ext cx="16058728" cy="30412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149EB13F-387F-FDE1-3869-139DA8648E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5887333"/>
              </p:ext>
            </p:extLst>
          </p:nvPr>
        </p:nvGraphicFramePr>
        <p:xfrm>
          <a:off x="1322969" y="5910983"/>
          <a:ext cx="16058728" cy="3823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2268080" imgH="2920680" progId="Equation.DSMT4">
                  <p:embed/>
                </p:oleObj>
              </mc:Choice>
              <mc:Fallback>
                <p:oleObj name="Equation" r:id="rId7" imgW="12268080" imgH="2920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22969" y="5910983"/>
                        <a:ext cx="16058728" cy="38235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497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305860" flipV="1">
            <a:off x="16674154" y="118756"/>
            <a:ext cx="1286626" cy="1343735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149EB13F-387F-FDE1-3869-139DA8648E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1470417"/>
              </p:ext>
            </p:extLst>
          </p:nvPr>
        </p:nvGraphicFramePr>
        <p:xfrm>
          <a:off x="612398" y="571500"/>
          <a:ext cx="16625888" cy="570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407760" imgH="4356000" progId="Equation.DSMT4">
                  <p:embed/>
                </p:oleObj>
              </mc:Choice>
              <mc:Fallback>
                <p:oleObj name="Equation" r:id="rId3" imgW="12407760" imgH="43560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149EB13F-387F-FDE1-3869-139DA8648E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2398" y="571500"/>
                        <a:ext cx="16625888" cy="5703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539F578-F546-F9DF-A1F8-AEA1B0E98E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9841844"/>
              </p:ext>
            </p:extLst>
          </p:nvPr>
        </p:nvGraphicFramePr>
        <p:xfrm>
          <a:off x="612398" y="6639268"/>
          <a:ext cx="16958623" cy="269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318840" imgH="1955520" progId="Equation.DSMT4">
                  <p:embed/>
                </p:oleObj>
              </mc:Choice>
              <mc:Fallback>
                <p:oleObj name="Equation" r:id="rId5" imgW="12318840" imgH="1955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2398" y="6639268"/>
                        <a:ext cx="16958623" cy="269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7781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B73C2B-4B44-227E-906F-6A5598E59438}"/>
              </a:ext>
            </a:extLst>
          </p:cNvPr>
          <p:cNvSpPr txBox="1"/>
          <p:nvPr/>
        </p:nvSpPr>
        <p:spPr>
          <a:xfrm>
            <a:off x="431800" y="1320800"/>
            <a:ext cx="17068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u="sng" dirty="0">
                <a:solidFill>
                  <a:srgbClr val="002060"/>
                </a:solidFill>
              </a:rPr>
              <a:t>VẬN DỤNG</a:t>
            </a:r>
            <a:r>
              <a:rPr lang="en-US" sz="80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8000" b="1" dirty="0" err="1">
                <a:solidFill>
                  <a:srgbClr val="0070C0"/>
                </a:solidFill>
              </a:rPr>
              <a:t>Đối</a:t>
            </a:r>
            <a:r>
              <a:rPr lang="en-US" sz="8000" b="1" dirty="0">
                <a:solidFill>
                  <a:srgbClr val="0070C0"/>
                </a:solidFill>
              </a:rPr>
              <a:t> </a:t>
            </a:r>
            <a:r>
              <a:rPr lang="en-US" sz="8000" b="1" dirty="0" err="1">
                <a:solidFill>
                  <a:srgbClr val="0070C0"/>
                </a:solidFill>
              </a:rPr>
              <a:t>với</a:t>
            </a:r>
            <a:r>
              <a:rPr lang="en-US" sz="8000" b="1" dirty="0">
                <a:solidFill>
                  <a:srgbClr val="0070C0"/>
                </a:solidFill>
              </a:rPr>
              <a:t> </a:t>
            </a:r>
            <a:r>
              <a:rPr lang="en-US" sz="8000" b="1" dirty="0" err="1">
                <a:solidFill>
                  <a:srgbClr val="0070C0"/>
                </a:solidFill>
              </a:rPr>
              <a:t>bài</a:t>
            </a:r>
            <a:r>
              <a:rPr lang="en-US" sz="8000" b="1" dirty="0">
                <a:solidFill>
                  <a:srgbClr val="0070C0"/>
                </a:solidFill>
              </a:rPr>
              <a:t> </a:t>
            </a:r>
            <a:r>
              <a:rPr lang="en-US" sz="8000" b="1" dirty="0" err="1">
                <a:solidFill>
                  <a:srgbClr val="0070C0"/>
                </a:solidFill>
              </a:rPr>
              <a:t>toán</a:t>
            </a:r>
            <a:r>
              <a:rPr lang="en-US" sz="8000" b="1" dirty="0">
                <a:solidFill>
                  <a:srgbClr val="0070C0"/>
                </a:solidFill>
              </a:rPr>
              <a:t> </a:t>
            </a:r>
            <a:r>
              <a:rPr lang="en-US" sz="8000" b="1" dirty="0" err="1">
                <a:solidFill>
                  <a:srgbClr val="0070C0"/>
                </a:solidFill>
              </a:rPr>
              <a:t>trong</a:t>
            </a:r>
            <a:r>
              <a:rPr lang="en-US" sz="8000" b="1" dirty="0">
                <a:solidFill>
                  <a:srgbClr val="0070C0"/>
                </a:solidFill>
              </a:rPr>
              <a:t>             (</a:t>
            </a:r>
            <a:r>
              <a:rPr lang="en-US" sz="8000" b="1" dirty="0" err="1">
                <a:solidFill>
                  <a:srgbClr val="0070C0"/>
                </a:solidFill>
              </a:rPr>
              <a:t>trang</a:t>
            </a:r>
            <a:r>
              <a:rPr lang="en-US" sz="8000" b="1" dirty="0">
                <a:solidFill>
                  <a:srgbClr val="0070C0"/>
                </a:solidFill>
              </a:rPr>
              <a:t> 10), </a:t>
            </a:r>
            <a:r>
              <a:rPr lang="en-US" sz="8000" b="1" dirty="0" err="1">
                <a:solidFill>
                  <a:srgbClr val="0070C0"/>
                </a:solidFill>
              </a:rPr>
              <a:t>em</a:t>
            </a:r>
            <a:r>
              <a:rPr lang="en-US" sz="8000" b="1" dirty="0">
                <a:solidFill>
                  <a:srgbClr val="0070C0"/>
                </a:solidFill>
              </a:rPr>
              <a:t> </a:t>
            </a:r>
            <a:r>
              <a:rPr lang="en-US" sz="8000" b="1" dirty="0" err="1">
                <a:solidFill>
                  <a:srgbClr val="0070C0"/>
                </a:solidFill>
              </a:rPr>
              <a:t>hãy</a:t>
            </a:r>
            <a:r>
              <a:rPr lang="en-US" sz="8000" b="1" dirty="0">
                <a:solidFill>
                  <a:srgbClr val="0070C0"/>
                </a:solidFill>
              </a:rPr>
              <a:t> </a:t>
            </a:r>
            <a:r>
              <a:rPr lang="en-US" sz="8000" b="1" dirty="0" err="1">
                <a:solidFill>
                  <a:srgbClr val="0070C0"/>
                </a:solidFill>
              </a:rPr>
              <a:t>vận</a:t>
            </a:r>
            <a:r>
              <a:rPr lang="en-US" sz="8000" b="1" dirty="0">
                <a:solidFill>
                  <a:srgbClr val="0070C0"/>
                </a:solidFill>
              </a:rPr>
              <a:t> </a:t>
            </a:r>
            <a:r>
              <a:rPr lang="en-US" sz="8000" b="1" dirty="0" err="1">
                <a:solidFill>
                  <a:srgbClr val="0070C0"/>
                </a:solidFill>
              </a:rPr>
              <a:t>dụng</a:t>
            </a:r>
            <a:r>
              <a:rPr lang="en-US" sz="8000" b="1" dirty="0">
                <a:solidFill>
                  <a:srgbClr val="0070C0"/>
                </a:solidFill>
              </a:rPr>
              <a:t> 2 </a:t>
            </a:r>
            <a:r>
              <a:rPr lang="en-US" sz="8000" b="1" dirty="0" err="1">
                <a:solidFill>
                  <a:srgbClr val="0070C0"/>
                </a:solidFill>
              </a:rPr>
              <a:t>cách</a:t>
            </a:r>
            <a:r>
              <a:rPr lang="en-US" sz="8000" b="1" dirty="0">
                <a:solidFill>
                  <a:srgbClr val="0070C0"/>
                </a:solidFill>
              </a:rPr>
              <a:t> </a:t>
            </a:r>
            <a:r>
              <a:rPr lang="en-US" sz="8000" b="1" dirty="0" err="1">
                <a:solidFill>
                  <a:srgbClr val="0070C0"/>
                </a:solidFill>
              </a:rPr>
              <a:t>giải</a:t>
            </a:r>
            <a:r>
              <a:rPr lang="en-US" sz="8000" b="1" dirty="0">
                <a:solidFill>
                  <a:srgbClr val="0070C0"/>
                </a:solidFill>
              </a:rPr>
              <a:t> </a:t>
            </a:r>
            <a:r>
              <a:rPr lang="en-US" sz="8000" b="1" dirty="0" err="1">
                <a:solidFill>
                  <a:srgbClr val="0070C0"/>
                </a:solidFill>
              </a:rPr>
              <a:t>hệ</a:t>
            </a:r>
            <a:r>
              <a:rPr lang="en-US" sz="8000" b="1" dirty="0">
                <a:solidFill>
                  <a:srgbClr val="0070C0"/>
                </a:solidFill>
              </a:rPr>
              <a:t> </a:t>
            </a:r>
            <a:r>
              <a:rPr lang="en-US" sz="8000" b="1" dirty="0" err="1">
                <a:solidFill>
                  <a:srgbClr val="0070C0"/>
                </a:solidFill>
              </a:rPr>
              <a:t>phương</a:t>
            </a:r>
            <a:r>
              <a:rPr lang="en-US" sz="8000" b="1" dirty="0">
                <a:solidFill>
                  <a:srgbClr val="0070C0"/>
                </a:solidFill>
              </a:rPr>
              <a:t> </a:t>
            </a:r>
            <a:r>
              <a:rPr lang="en-US" sz="8000" b="1" dirty="0" err="1">
                <a:solidFill>
                  <a:srgbClr val="0070C0"/>
                </a:solidFill>
              </a:rPr>
              <a:t>trình</a:t>
            </a:r>
            <a:r>
              <a:rPr lang="en-US" sz="8000" b="1" dirty="0">
                <a:solidFill>
                  <a:srgbClr val="0070C0"/>
                </a:solidFill>
              </a:rPr>
              <a:t> </a:t>
            </a:r>
            <a:r>
              <a:rPr lang="en-US" sz="8000" b="1" dirty="0" err="1">
                <a:solidFill>
                  <a:srgbClr val="0070C0"/>
                </a:solidFill>
              </a:rPr>
              <a:t>để</a:t>
            </a:r>
            <a:r>
              <a:rPr lang="en-US" sz="8000" b="1" dirty="0">
                <a:solidFill>
                  <a:srgbClr val="0070C0"/>
                </a:solidFill>
              </a:rPr>
              <a:t> </a:t>
            </a:r>
            <a:r>
              <a:rPr lang="en-US" sz="8000" b="1" dirty="0" err="1">
                <a:solidFill>
                  <a:srgbClr val="0070C0"/>
                </a:solidFill>
              </a:rPr>
              <a:t>ra</a:t>
            </a:r>
            <a:r>
              <a:rPr lang="en-US" sz="8000" b="1" dirty="0">
                <a:solidFill>
                  <a:srgbClr val="0070C0"/>
                </a:solidFill>
              </a:rPr>
              <a:t> </a:t>
            </a:r>
            <a:r>
              <a:rPr lang="en-US" sz="8000" b="1" dirty="0" err="1">
                <a:solidFill>
                  <a:srgbClr val="0070C0"/>
                </a:solidFill>
              </a:rPr>
              <a:t>kết</a:t>
            </a:r>
            <a:r>
              <a:rPr lang="en-US" sz="8000" b="1" dirty="0">
                <a:solidFill>
                  <a:srgbClr val="0070C0"/>
                </a:solidFill>
              </a:rPr>
              <a:t> </a:t>
            </a:r>
            <a:r>
              <a:rPr lang="en-US" sz="8000" b="1" dirty="0" err="1">
                <a:solidFill>
                  <a:srgbClr val="0070C0"/>
                </a:solidFill>
              </a:rPr>
              <a:t>quả</a:t>
            </a:r>
            <a:r>
              <a:rPr lang="en-US" sz="8000" b="1" dirty="0">
                <a:solidFill>
                  <a:srgbClr val="0070C0"/>
                </a:solidFill>
              </a:rPr>
              <a:t> </a:t>
            </a:r>
            <a:r>
              <a:rPr lang="en-US" sz="8000" b="1" dirty="0" err="1">
                <a:solidFill>
                  <a:srgbClr val="0070C0"/>
                </a:solidFill>
              </a:rPr>
              <a:t>bài</a:t>
            </a:r>
            <a:r>
              <a:rPr lang="en-US" sz="8000" b="1" dirty="0">
                <a:solidFill>
                  <a:srgbClr val="0070C0"/>
                </a:solidFill>
              </a:rPr>
              <a:t> </a:t>
            </a:r>
            <a:r>
              <a:rPr lang="en-US" sz="8000" b="1" dirty="0" err="1">
                <a:solidFill>
                  <a:srgbClr val="0070C0"/>
                </a:solidFill>
              </a:rPr>
              <a:t>toán</a:t>
            </a:r>
            <a:r>
              <a:rPr lang="en-US" sz="8000" b="1" dirty="0">
                <a:solidFill>
                  <a:srgbClr val="0070C0"/>
                </a:solidFill>
              </a:rPr>
              <a:t> </a:t>
            </a:r>
            <a:r>
              <a:rPr lang="en-US" sz="8000" b="1" dirty="0" err="1">
                <a:solidFill>
                  <a:srgbClr val="0070C0"/>
                </a:solidFill>
              </a:rPr>
              <a:t>nhé</a:t>
            </a:r>
            <a:r>
              <a:rPr lang="en-US" sz="8000" b="1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A72A84-E0BA-86CF-2D43-82FA2C7790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23241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6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726721">
            <a:off x="15116757" y="8176419"/>
            <a:ext cx="5407326" cy="5292421"/>
          </a:xfrm>
          <a:prstGeom prst="rect">
            <a:avLst/>
          </a:prstGeom>
        </p:spPr>
      </p:pic>
      <p:grpSp>
        <p:nvGrpSpPr>
          <p:cNvPr id="15" name="Google Shape;1097;p63"/>
          <p:cNvGrpSpPr/>
          <p:nvPr/>
        </p:nvGrpSpPr>
        <p:grpSpPr>
          <a:xfrm>
            <a:off x="3819411" y="3484309"/>
            <a:ext cx="4906025" cy="4554790"/>
            <a:chOff x="1026411" y="3000040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34646" y="3545101"/>
              <a:ext cx="4030937" cy="3153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400" b="1" dirty="0" err="1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Ghi</a:t>
              </a:r>
              <a:r>
                <a:rPr lang="en-US" sz="4400" b="1" dirty="0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400" b="1" dirty="0" err="1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nhớ</a:t>
              </a:r>
              <a:r>
                <a:rPr lang="en-US" sz="4400" b="1" dirty="0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400" b="1" dirty="0" err="1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kiến</a:t>
              </a:r>
              <a:r>
                <a:rPr lang="en-US" sz="4400" b="1" dirty="0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400" b="1" dirty="0" err="1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thức</a:t>
              </a:r>
              <a:r>
                <a:rPr lang="en-US" sz="4400" b="1" dirty="0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400" b="1" dirty="0" err="1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trọng</a:t>
              </a:r>
              <a:r>
                <a:rPr lang="en-US" sz="4400" b="1" dirty="0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400" b="1" dirty="0" err="1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tâm</a:t>
              </a:r>
              <a:r>
                <a:rPr lang="en-US" sz="4400" b="1" dirty="0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400" b="1" dirty="0" err="1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4400" b="1" dirty="0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400" b="1" dirty="0" err="1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400" b="1" dirty="0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 sz="4400" b="1" dirty="0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9271417" y="3484310"/>
            <a:ext cx="5292503" cy="4554790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6983732" y="3459178"/>
              <a:ext cx="4632565" cy="26180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Hoàn </a:t>
              </a:r>
              <a:r>
                <a:rPr lang="en-US" sz="4400" b="1" dirty="0" err="1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4400" b="1" dirty="0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400" b="1" dirty="0" err="1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400" b="1" dirty="0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400" b="1" dirty="0" err="1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en-US" sz="4400" b="1" dirty="0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400" b="1" dirty="0" err="1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4400" b="1" dirty="0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 SGK </a:t>
              </a:r>
              <a:r>
                <a:rPr lang="en-US" sz="4400" b="1" dirty="0" err="1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trang</a:t>
              </a:r>
              <a:r>
                <a:rPr lang="en-US" sz="4400" b="1" dirty="0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 14.</a:t>
              </a:r>
              <a:endParaRPr sz="4400" b="1" dirty="0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72000" y="1025690"/>
            <a:ext cx="9220200" cy="1447800"/>
            <a:chOff x="5272240" y="162426"/>
            <a:chExt cx="9220200" cy="1447800"/>
          </a:xfrm>
        </p:grpSpPr>
        <p:sp>
          <p:nvSpPr>
            <p:cNvPr id="30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5638800" y="310816"/>
              <a:ext cx="8539951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25800" y="201996"/>
            <a:ext cx="1894621" cy="1960798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19400" y="8361947"/>
            <a:ext cx="4383276" cy="4114800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513390" y="708335"/>
            <a:ext cx="3026780" cy="276193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6294" y="1257300"/>
            <a:ext cx="15087600" cy="6202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86138"/>
            <a:ext cx="6096000" cy="5880713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14876702" y="565688"/>
            <a:ext cx="1734898" cy="1795496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4994" y="2122049"/>
            <a:ext cx="130302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</p:spTree>
    <p:extLst>
      <p:ext uri="{BB962C8B-B14F-4D97-AF65-F5344CB8AC3E}">
        <p14:creationId xmlns:p14="http://schemas.microsoft.com/office/powerpoint/2010/main" val="1521356636"/>
      </p:ext>
    </p:extLst>
  </p:cSld>
  <p:clrMapOvr>
    <a:masterClrMapping/>
  </p:clrMapOvr>
  <p:transition spd="med">
    <p:split orient="vert"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9350" y="4914900"/>
            <a:ext cx="2743200" cy="86316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857750" y="4800600"/>
            <a:ext cx="1028700" cy="10287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9350" y="6172200"/>
            <a:ext cx="2743200" cy="86316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9350" y="7658100"/>
            <a:ext cx="2743200" cy="86316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9350" y="9029700"/>
            <a:ext cx="2743200" cy="86316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857750" y="7543800"/>
            <a:ext cx="1028700" cy="10287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2" name="Oval 11"/>
          <p:cNvSpPr/>
          <p:nvPr/>
        </p:nvSpPr>
        <p:spPr>
          <a:xfrm>
            <a:off x="4857750" y="6057900"/>
            <a:ext cx="1028700" cy="10287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3" name="Oval 12"/>
          <p:cNvSpPr/>
          <p:nvPr/>
        </p:nvSpPr>
        <p:spPr>
          <a:xfrm>
            <a:off x="4857750" y="8915400"/>
            <a:ext cx="1028700" cy="10287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4" name="TextBox 13"/>
          <p:cNvSpPr txBox="1"/>
          <p:nvPr/>
        </p:nvSpPr>
        <p:spPr>
          <a:xfrm>
            <a:off x="4972050" y="4914900"/>
            <a:ext cx="685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72050" y="9029700"/>
            <a:ext cx="685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72050" y="7658100"/>
            <a:ext cx="685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72050" y="6172200"/>
            <a:ext cx="685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43650" y="5029200"/>
            <a:ext cx="4914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5x + 5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43650" y="6286500"/>
            <a:ext cx="2628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5x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43650" y="7658100"/>
            <a:ext cx="4914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5x – 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43650" y="9029700"/>
            <a:ext cx="2628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 – 5x</a:t>
            </a:r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15800" y="6286501"/>
            <a:ext cx="1714500" cy="161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658600" y="5600701"/>
            <a:ext cx="2628900" cy="2652860"/>
          </a:xfrm>
          <a:prstGeom prst="rect">
            <a:avLst/>
          </a:prstGeom>
          <a:noFill/>
        </p:spPr>
      </p:pic>
      <p:sp>
        <p:nvSpPr>
          <p:cNvPr id="26" name="Cloud 25"/>
          <p:cNvSpPr/>
          <p:nvPr/>
        </p:nvSpPr>
        <p:spPr>
          <a:xfrm>
            <a:off x="13373100" y="4343400"/>
            <a:ext cx="2628900" cy="13716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971800" y="2464577"/>
            <a:ext cx="11715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x (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(x &gt; 0)</a:t>
            </a:r>
          </a:p>
          <a:p>
            <a:pPr algn="ctr"/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30" name="Picture 29" descr="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43350" y="4457701"/>
            <a:ext cx="1028700" cy="1254191"/>
          </a:xfrm>
          <a:prstGeom prst="rect">
            <a:avLst/>
          </a:prstGeom>
        </p:spPr>
      </p:pic>
      <p:pic>
        <p:nvPicPr>
          <p:cNvPr id="31" name="Picture 30" descr="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43350" y="5829301"/>
            <a:ext cx="1028700" cy="1254191"/>
          </a:xfrm>
          <a:prstGeom prst="rect">
            <a:avLst/>
          </a:prstGeom>
        </p:spPr>
      </p:pic>
      <p:pic>
        <p:nvPicPr>
          <p:cNvPr id="32" name="Picture 31" descr="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43350" y="7315201"/>
            <a:ext cx="1028700" cy="1254191"/>
          </a:xfrm>
          <a:prstGeom prst="rect">
            <a:avLst/>
          </a:prstGeom>
        </p:spPr>
      </p:pic>
      <p:pic>
        <p:nvPicPr>
          <p:cNvPr id="33" name="Picture 32" descr="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43350" y="8686801"/>
            <a:ext cx="1028700" cy="1254191"/>
          </a:xfrm>
          <a:prstGeom prst="rect">
            <a:avLst/>
          </a:prstGeom>
        </p:spPr>
      </p:pic>
      <p:pic>
        <p:nvPicPr>
          <p:cNvPr id="34" name="Picture 33" descr="3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3944600" y="7778619"/>
            <a:ext cx="2057400" cy="2508381"/>
          </a:xfrm>
          <a:prstGeom prst="rect">
            <a:avLst/>
          </a:prstGeom>
        </p:spPr>
      </p:pic>
      <p:pic>
        <p:nvPicPr>
          <p:cNvPr id="35" name="Picture 34" descr="tich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944100" y="4686300"/>
            <a:ext cx="1085850" cy="108585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944100" y="6172200"/>
            <a:ext cx="800100" cy="800100"/>
          </a:xfrm>
          <a:prstGeom prst="rect">
            <a:avLst/>
          </a:prstGeom>
        </p:spPr>
      </p:pic>
      <p:pic>
        <p:nvPicPr>
          <p:cNvPr id="37" name="Picture 36" descr="sa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944100" y="7658100"/>
            <a:ext cx="800100" cy="800100"/>
          </a:xfrm>
          <a:prstGeom prst="rect">
            <a:avLst/>
          </a:prstGeom>
        </p:spPr>
      </p:pic>
      <p:pic>
        <p:nvPicPr>
          <p:cNvPr id="38" name="Picture 37" descr="sa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944100" y="9029700"/>
            <a:ext cx="800100" cy="8001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B226848-62C1-6F47-7283-A81816608407}"/>
              </a:ext>
            </a:extLst>
          </p:cNvPr>
          <p:cNvSpPr/>
          <p:nvPr/>
        </p:nvSpPr>
        <p:spPr>
          <a:xfrm>
            <a:off x="2371725" y="64505"/>
            <a:ext cx="81153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en-US" sz="36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36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6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sông</a:t>
            </a:r>
            <a:endParaRPr lang="en-US" sz="3600" b="1" u="sng" dirty="0">
              <a:solidFill>
                <a:srgbClr val="3333F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en-US" sz="36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36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6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6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6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hồng</a:t>
            </a:r>
            <a:endParaRPr lang="en-US" sz="3600" b="1" u="sng" dirty="0">
              <a:solidFill>
                <a:srgbClr val="3333F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en-US" sz="36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6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6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6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600" b="1" u="sng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trái</a:t>
            </a:r>
            <a:endParaRPr lang="en-US" sz="3600" b="1" u="sng" dirty="0">
              <a:solidFill>
                <a:srgbClr val="3333F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6" grpId="0" animBg="1"/>
      <p:bldP spid="29" grpId="0"/>
      <p:bldP spid="29" grpId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15800" y="6286501"/>
            <a:ext cx="1714500" cy="161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00750" y="4914900"/>
            <a:ext cx="3086100" cy="86316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629150" y="8915400"/>
            <a:ext cx="1028700" cy="10287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00750" y="6172200"/>
            <a:ext cx="3086100" cy="86316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00750" y="7658100"/>
            <a:ext cx="3086100" cy="86316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00750" y="9029700"/>
            <a:ext cx="3086100" cy="86316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629150" y="7543800"/>
            <a:ext cx="1028700" cy="10287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2" name="Oval 11"/>
          <p:cNvSpPr/>
          <p:nvPr/>
        </p:nvSpPr>
        <p:spPr>
          <a:xfrm>
            <a:off x="4629150" y="6057900"/>
            <a:ext cx="1028700" cy="10287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3" name="Oval 12"/>
          <p:cNvSpPr/>
          <p:nvPr/>
        </p:nvSpPr>
        <p:spPr>
          <a:xfrm>
            <a:off x="4629150" y="4686300"/>
            <a:ext cx="1028700" cy="10287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4" name="TextBox 13"/>
          <p:cNvSpPr txBox="1"/>
          <p:nvPr/>
        </p:nvSpPr>
        <p:spPr>
          <a:xfrm>
            <a:off x="4743450" y="9029700"/>
            <a:ext cx="685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43450" y="4800600"/>
            <a:ext cx="685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43450" y="7658100"/>
            <a:ext cx="685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43450" y="6172200"/>
            <a:ext cx="685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15050" y="5029200"/>
            <a:ext cx="3086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5x = 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15050" y="6286501"/>
            <a:ext cx="3086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5x – 5 = 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15050" y="7658101"/>
            <a:ext cx="3086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5x + y = 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15050" y="9029701"/>
            <a:ext cx="3086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5x + 5 = y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658600" y="5600701"/>
            <a:ext cx="2628900" cy="2652860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13373100" y="4343400"/>
            <a:ext cx="2628900" cy="13716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9" name="Picture 28" descr="5a151c87f1f159262a412ad550c34737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400425" y="3771899"/>
            <a:ext cx="1371600" cy="2336006"/>
          </a:xfrm>
          <a:prstGeom prst="rect">
            <a:avLst/>
          </a:prstGeom>
        </p:spPr>
      </p:pic>
      <p:pic>
        <p:nvPicPr>
          <p:cNvPr id="30" name="Picture 29" descr="5a151c87f1f159262a412ad550c34737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486150" y="5257801"/>
            <a:ext cx="1143000" cy="1946672"/>
          </a:xfrm>
          <a:prstGeom prst="rect">
            <a:avLst/>
          </a:prstGeom>
        </p:spPr>
      </p:pic>
      <p:pic>
        <p:nvPicPr>
          <p:cNvPr id="31" name="Picture 30" descr="5a151c87f1f159262a412ad550c34737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71850" y="6515101"/>
            <a:ext cx="1371600" cy="2336006"/>
          </a:xfrm>
          <a:prstGeom prst="rect">
            <a:avLst/>
          </a:prstGeom>
        </p:spPr>
      </p:pic>
      <p:pic>
        <p:nvPicPr>
          <p:cNvPr id="32" name="Picture 31" descr="5a151c87f1f159262a412ad550c34737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400425" y="8229601"/>
            <a:ext cx="1371600" cy="2336006"/>
          </a:xfrm>
          <a:prstGeom prst="rect">
            <a:avLst/>
          </a:prstGeom>
        </p:spPr>
      </p:pic>
      <p:pic>
        <p:nvPicPr>
          <p:cNvPr id="33" name="Picture 32" descr="5a151c87f1f159262a412ad550c34737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3716000" y="6743700"/>
            <a:ext cx="2286000" cy="3893343"/>
          </a:xfrm>
          <a:prstGeom prst="rect">
            <a:avLst/>
          </a:prstGeom>
        </p:spPr>
      </p:pic>
      <p:pic>
        <p:nvPicPr>
          <p:cNvPr id="34" name="Picture 33" descr="tich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829800" y="8801100"/>
            <a:ext cx="1085850" cy="108585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944100" y="4914900"/>
            <a:ext cx="800100" cy="8001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944100" y="6172200"/>
            <a:ext cx="800100" cy="800100"/>
          </a:xfrm>
          <a:prstGeom prst="rect">
            <a:avLst/>
          </a:prstGeom>
        </p:spPr>
      </p:pic>
      <p:pic>
        <p:nvPicPr>
          <p:cNvPr id="37" name="Picture 36" descr="sai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944100" y="7658100"/>
            <a:ext cx="800100" cy="8001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B7D464-5A59-AA47-1B28-B2A481094A17}"/>
              </a:ext>
            </a:extLst>
          </p:cNvPr>
          <p:cNvSpPr/>
          <p:nvPr/>
        </p:nvSpPr>
        <p:spPr>
          <a:xfrm>
            <a:off x="3738399" y="64505"/>
            <a:ext cx="81153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en-US" sz="36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36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6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sông</a:t>
            </a:r>
            <a:endParaRPr lang="en-US" sz="3600" b="1" dirty="0">
              <a:solidFill>
                <a:srgbClr val="3333F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en-US" sz="36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36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6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6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6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hồng</a:t>
            </a:r>
            <a:endParaRPr lang="en-US" sz="3600" b="1" dirty="0">
              <a:solidFill>
                <a:srgbClr val="3333F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en-US" sz="3600" b="1" u="sng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b="1" u="sng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b="1" u="sng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600" b="1" u="sng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600" b="1" u="sng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600" b="1" u="sng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600" b="1" u="sng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trái</a:t>
            </a:r>
            <a:endParaRPr lang="en-US" sz="3600" b="1" u="sng" dirty="0">
              <a:solidFill>
                <a:srgbClr val="7030A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7AE6DE-9AF2-698A-0297-E70F2A917779}"/>
              </a:ext>
            </a:extLst>
          </p:cNvPr>
          <p:cNvSpPr txBox="1"/>
          <p:nvPr/>
        </p:nvSpPr>
        <p:spPr>
          <a:xfrm>
            <a:off x="2971800" y="2340434"/>
            <a:ext cx="117157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x (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(x &gt; 0)</a:t>
            </a:r>
          </a:p>
          <a:p>
            <a:pPr algn="ctr"/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y (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(y &gt; 0)</a:t>
            </a:r>
          </a:p>
          <a:p>
            <a:pPr algn="ctr"/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2" grpId="0"/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15800" y="6286501"/>
            <a:ext cx="1714500" cy="161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84584" y="4914900"/>
            <a:ext cx="3302667" cy="86316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12984" y="6172200"/>
            <a:ext cx="1028700" cy="10287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84584" y="6172200"/>
            <a:ext cx="3302667" cy="86316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84584" y="7658100"/>
            <a:ext cx="3302667" cy="86316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84584" y="9029700"/>
            <a:ext cx="3302667" cy="86316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512984" y="7543800"/>
            <a:ext cx="1028700" cy="10287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2" name="Oval 11"/>
          <p:cNvSpPr/>
          <p:nvPr/>
        </p:nvSpPr>
        <p:spPr>
          <a:xfrm>
            <a:off x="4512984" y="4800600"/>
            <a:ext cx="1028700" cy="10287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3" name="Oval 12"/>
          <p:cNvSpPr/>
          <p:nvPr/>
        </p:nvSpPr>
        <p:spPr>
          <a:xfrm>
            <a:off x="4512984" y="8915400"/>
            <a:ext cx="1028700" cy="10287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4" name="TextBox 13"/>
          <p:cNvSpPr txBox="1"/>
          <p:nvPr/>
        </p:nvSpPr>
        <p:spPr>
          <a:xfrm>
            <a:off x="4627284" y="6286500"/>
            <a:ext cx="685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27284" y="9029700"/>
            <a:ext cx="685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27284" y="7658100"/>
            <a:ext cx="685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27284" y="4914900"/>
            <a:ext cx="685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13184" y="5029201"/>
            <a:ext cx="33026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6x – 1 = 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98884" y="6286501"/>
            <a:ext cx="33026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(x – 1). 6= 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98884" y="7658101"/>
            <a:ext cx="33026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6x + 6 = 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98884" y="9029701"/>
            <a:ext cx="33026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(x + 1).6 = y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658600" y="5600701"/>
            <a:ext cx="2628900" cy="2652860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13373100" y="4343400"/>
            <a:ext cx="2628900" cy="13716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41279" y="2779142"/>
            <a:ext cx="11430000" cy="214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Nếu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x (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(x &gt; 0)</a:t>
            </a:r>
          </a:p>
          <a:p>
            <a:pPr algn="ctr"/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y (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(y &gt; 0)</a:t>
            </a:r>
            <a:endParaRPr lang="en-US" sz="42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8" name="Picture 27" descr="2679d57cccfcefe3eb811ab9b30397c8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98584" y="4343401"/>
            <a:ext cx="1028700" cy="1452995"/>
          </a:xfrm>
          <a:prstGeom prst="rect">
            <a:avLst/>
          </a:prstGeom>
        </p:spPr>
      </p:pic>
      <p:pic>
        <p:nvPicPr>
          <p:cNvPr id="29" name="Picture 28" descr="2679d57cccfcefe3eb811ab9b30397c8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598584" y="5829300"/>
            <a:ext cx="1028700" cy="1271370"/>
          </a:xfrm>
          <a:prstGeom prst="rect">
            <a:avLst/>
          </a:prstGeom>
        </p:spPr>
      </p:pic>
      <p:pic>
        <p:nvPicPr>
          <p:cNvPr id="30" name="Picture 29" descr="2679d57cccfcefe3eb811ab9b30397c8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98584" y="6972301"/>
            <a:ext cx="1028700" cy="1452995"/>
          </a:xfrm>
          <a:prstGeom prst="rect">
            <a:avLst/>
          </a:prstGeom>
        </p:spPr>
      </p:pic>
      <p:pic>
        <p:nvPicPr>
          <p:cNvPr id="31" name="Picture 30" descr="2679d57cccfcefe3eb811ab9b30397c8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98584" y="8458201"/>
            <a:ext cx="1028700" cy="1452995"/>
          </a:xfrm>
          <a:prstGeom prst="rect">
            <a:avLst/>
          </a:prstGeom>
        </p:spPr>
      </p:pic>
      <p:pic>
        <p:nvPicPr>
          <p:cNvPr id="33" name="Picture 32" descr="tich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944100" y="5943600"/>
            <a:ext cx="1085850" cy="1085850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944100" y="4914900"/>
            <a:ext cx="800100" cy="80010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944100" y="7658100"/>
            <a:ext cx="800100" cy="8001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944100" y="8915400"/>
            <a:ext cx="800100" cy="800100"/>
          </a:xfrm>
          <a:prstGeom prst="rect">
            <a:avLst/>
          </a:prstGeom>
        </p:spPr>
      </p:pic>
      <p:pic>
        <p:nvPicPr>
          <p:cNvPr id="37" name="Picture 36" descr="2679d57cccfcefe3eb811ab9b30397c8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3830300" y="6735236"/>
            <a:ext cx="2514600" cy="35517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91FD385-D611-ACCB-242B-87B3E01C688C}"/>
              </a:ext>
            </a:extLst>
          </p:cNvPr>
          <p:cNvSpPr/>
          <p:nvPr/>
        </p:nvSpPr>
        <p:spPr>
          <a:xfrm>
            <a:off x="2286000" y="109530"/>
            <a:ext cx="9201150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en-US" sz="30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0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0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30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0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sông</a:t>
            </a:r>
            <a:endParaRPr lang="en-US" sz="3000" b="1" dirty="0">
              <a:solidFill>
                <a:srgbClr val="3333F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en-US" sz="30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30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0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0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0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0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0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hồng</a:t>
            </a:r>
            <a:endParaRPr lang="en-US" sz="3000" b="1" dirty="0">
              <a:solidFill>
                <a:srgbClr val="3333F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en-US" sz="30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0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0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0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0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0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000" b="1" dirty="0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trái</a:t>
            </a:r>
            <a:endParaRPr lang="en-US" sz="3000" b="1" dirty="0">
              <a:solidFill>
                <a:srgbClr val="3333F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en-US" sz="3600" b="1" u="sng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b="1" u="sng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b="1" u="sng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3600" b="1" u="sng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600" b="1" u="sng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u="sng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b="1" u="sng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3600" b="1" u="sng" dirty="0">
              <a:solidFill>
                <a:srgbClr val="7030A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5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3;p3">
            <a:extLst>
              <a:ext uri="{FF2B5EF4-FFF2-40B4-BE49-F238E27FC236}">
                <a16:creationId xmlns:a16="http://schemas.microsoft.com/office/drawing/2014/main" id="{0127FCCA-FFB0-79F9-8F86-CB73C28C3C59}"/>
              </a:ext>
            </a:extLst>
          </p:cNvPr>
          <p:cNvSpPr/>
          <p:nvPr/>
        </p:nvSpPr>
        <p:spPr>
          <a:xfrm>
            <a:off x="3334229" y="248264"/>
            <a:ext cx="11491523" cy="350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Qua </a:t>
            </a:r>
            <a:r>
              <a:rPr lang="en-US" sz="4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phần</a:t>
            </a: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trò</a:t>
            </a: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chơi</a:t>
            </a: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</a:t>
            </a:r>
          </a:p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Ta </a:t>
            </a:r>
            <a:r>
              <a:rPr lang="en-US" sz="4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hai</a:t>
            </a: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phương</a:t>
            </a: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trình</a:t>
            </a: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bậc</a:t>
            </a: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nhất</a:t>
            </a: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hai</a:t>
            </a: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ẩn</a:t>
            </a: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:</a:t>
            </a:r>
          </a:p>
          <a:p>
            <a:pPr lvl="0" algn="ctr">
              <a:lnSpc>
                <a:spcPct val="150000"/>
              </a:lnSpc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5x + 5 = y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và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(x – 1).6 = y</a:t>
            </a:r>
            <a:endParaRPr sz="6000" b="1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4" name="Google Shape;133;p3">
            <a:extLst>
              <a:ext uri="{FF2B5EF4-FFF2-40B4-BE49-F238E27FC236}">
                <a16:creationId xmlns:a16="http://schemas.microsoft.com/office/drawing/2014/main" id="{5DAA4218-EDD5-EE39-391C-62A6F7FDC8C8}"/>
              </a:ext>
            </a:extLst>
          </p:cNvPr>
          <p:cNvSpPr/>
          <p:nvPr/>
        </p:nvSpPr>
        <p:spPr>
          <a:xfrm>
            <a:off x="3334229" y="3419703"/>
            <a:ext cx="12210571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Hai </a:t>
            </a:r>
            <a:r>
              <a:rPr lang="en-US" sz="4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phương</a:t>
            </a: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trình</a:t>
            </a: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lập</a:t>
            </a: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hệ</a:t>
            </a: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phương</a:t>
            </a: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trình</a:t>
            </a: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bậc</a:t>
            </a: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nhất</a:t>
            </a: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hai</a:t>
            </a: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ẩn</a:t>
            </a:r>
            <a:r>
              <a:rPr lang="en-US" sz="4400" b="1" dirty="0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138490E-1D29-B91F-6BEE-1574A89573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5314151"/>
              </p:ext>
            </p:extLst>
          </p:nvPr>
        </p:nvGraphicFramePr>
        <p:xfrm>
          <a:off x="6938039" y="5602960"/>
          <a:ext cx="4411921" cy="246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77760" imgH="545760" progId="Equation.DSMT4">
                  <p:embed/>
                </p:oleObj>
              </mc:Choice>
              <mc:Fallback>
                <p:oleObj name="Equation" r:id="rId2" imgW="97776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938039" y="5602960"/>
                        <a:ext cx="4411921" cy="2463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Google Shape;133;p3">
            <a:extLst>
              <a:ext uri="{FF2B5EF4-FFF2-40B4-BE49-F238E27FC236}">
                <a16:creationId xmlns:a16="http://schemas.microsoft.com/office/drawing/2014/main" id="{1AC6C04B-FA0D-0767-520B-A4762F724D15}"/>
              </a:ext>
            </a:extLst>
          </p:cNvPr>
          <p:cNvSpPr/>
          <p:nvPr/>
        </p:nvSpPr>
        <p:spPr>
          <a:xfrm>
            <a:off x="2819400" y="8066760"/>
            <a:ext cx="14782800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Vậy</a:t>
            </a:r>
            <a:r>
              <a:rPr lang="en-US" sz="4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để</a:t>
            </a:r>
            <a:r>
              <a:rPr lang="en-US" sz="4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giải</a:t>
            </a:r>
            <a:r>
              <a:rPr lang="en-US" sz="4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hệ</a:t>
            </a:r>
            <a:r>
              <a:rPr lang="en-US" sz="4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phương</a:t>
            </a:r>
            <a:r>
              <a:rPr lang="en-US" sz="4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trình</a:t>
            </a:r>
            <a:r>
              <a:rPr lang="en-US" sz="4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trên</a:t>
            </a:r>
            <a:r>
              <a:rPr lang="en-US" sz="4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ta </a:t>
            </a:r>
            <a:r>
              <a:rPr lang="en-US" sz="44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làm</a:t>
            </a:r>
            <a:r>
              <a:rPr lang="en-US" sz="4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như</a:t>
            </a:r>
            <a:r>
              <a:rPr lang="en-US" sz="4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thế</a:t>
            </a:r>
            <a:r>
              <a:rPr lang="en-US" sz="4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4B2AC1-33FA-311A-BBDA-9990FA478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46116"/>
            <a:ext cx="3061631" cy="153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05000" y="1034133"/>
            <a:ext cx="14935200" cy="8561051"/>
          </a:xfrm>
          <a:prstGeom prst="rect">
            <a:avLst/>
          </a:prstGeom>
        </p:spPr>
      </p:pic>
      <p:sp>
        <p:nvSpPr>
          <p:cNvPr id="21" name="Google Shape;133;p3"/>
          <p:cNvSpPr/>
          <p:nvPr/>
        </p:nvSpPr>
        <p:spPr>
          <a:xfrm>
            <a:off x="3610753" y="1943100"/>
            <a:ext cx="11523694" cy="7017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BÀI 2: PHƯƠNG TRÌNH BẬC NHẤT HAI ẨN VÀ HỆ HAI PHƯƠNG TRÌNH BẬC NHẤT HAI ẨN</a:t>
            </a:r>
            <a:endParaRPr sz="75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80" y="4898664"/>
            <a:ext cx="3339640" cy="4895236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666613" y="210037"/>
            <a:ext cx="3478543" cy="191754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832001">
            <a:off x="14663310" y="-1632802"/>
            <a:ext cx="6083278" cy="42202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999177" y="3635012"/>
            <a:ext cx="12033827" cy="1063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800" b="1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 TRÌNH BẬC NHẤT HAI ẨN</a:t>
            </a:r>
            <a:endParaRPr lang="en-US" sz="4800" dirty="0">
              <a:solidFill>
                <a:srgbClr val="3333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97180" y="6425748"/>
            <a:ext cx="129830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800" b="1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 HAI PHƯƠNG TRÌNH BẬC NHẤT HAI ẨN</a:t>
            </a:r>
            <a:endParaRPr lang="en-US" sz="48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029200" y="766792"/>
            <a:ext cx="8203627" cy="1447800"/>
            <a:chOff x="5341755" y="254955"/>
            <a:chExt cx="82036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341755" y="254955"/>
              <a:ext cx="82036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0" y="342900"/>
              <a:ext cx="7634439" cy="10985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NỘI</a:t>
              </a:r>
              <a:r>
                <a:rPr kumimoji="0" lang="en-US" sz="6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DUNG BÀI HỌC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3200" y="7315412"/>
            <a:ext cx="3087506" cy="2593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71500"/>
            <a:ext cx="1066800" cy="114517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590800" y="3676124"/>
            <a:ext cx="1236936" cy="1155973"/>
            <a:chOff x="2315060" y="3149849"/>
            <a:chExt cx="1236936" cy="1155973"/>
          </a:xfrm>
        </p:grpSpPr>
        <p:pic>
          <p:nvPicPr>
            <p:cNvPr id="25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6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570747" y="6144395"/>
            <a:ext cx="1236936" cy="1155973"/>
            <a:chOff x="2315060" y="3149849"/>
            <a:chExt cx="1236936" cy="1155973"/>
          </a:xfrm>
        </p:grpSpPr>
        <p:pic>
          <p:nvPicPr>
            <p:cNvPr id="28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9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0025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3089</TotalTime>
  <Words>2773</Words>
  <PresentationFormat>Custom</PresentationFormat>
  <Paragraphs>202</Paragraphs>
  <Slides>38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Open Sans Extrabold</vt:lpstr>
      <vt:lpstr>Times New Roman</vt:lpstr>
      <vt:lpstr>Arial</vt:lpstr>
      <vt:lpstr>Bahnschrift SemiBold SemiConden</vt:lpstr>
      <vt:lpstr>Calibri</vt:lpstr>
      <vt:lpstr>Office Theme</vt:lpstr>
      <vt:lpstr>Equation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2024-07-23T12:27:05Z</dcterms:modified>
  <dc:identifier>DAFWAZhnXwQ</dc:identifier>
</cp:coreProperties>
</file>