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61" r:id="rId5"/>
    <p:sldId id="369" r:id="rId6"/>
    <p:sldId id="370" r:id="rId8"/>
    <p:sldId id="453" r:id="rId9"/>
    <p:sldId id="327" r:id="rId10"/>
    <p:sldId id="377" r:id="rId11"/>
    <p:sldId id="503" r:id="rId12"/>
    <p:sldId id="504" r:id="rId13"/>
    <p:sldId id="457" r:id="rId14"/>
    <p:sldId id="506" r:id="rId15"/>
    <p:sldId id="507" r:id="rId16"/>
    <p:sldId id="505" r:id="rId17"/>
    <p:sldId id="508" r:id="rId18"/>
    <p:sldId id="458" r:id="rId19"/>
    <p:sldId id="512" r:id="rId20"/>
    <p:sldId id="513" r:id="rId21"/>
    <p:sldId id="509" r:id="rId22"/>
    <p:sldId id="510" r:id="rId23"/>
    <p:sldId id="511" r:id="rId24"/>
    <p:sldId id="515" r:id="rId25"/>
    <p:sldId id="480" r:id="rId26"/>
    <p:sldId id="382" r:id="rId27"/>
    <p:sldId id="516" r:id="rId28"/>
    <p:sldId id="517" r:id="rId29"/>
    <p:sldId id="436" r:id="rId30"/>
    <p:sldId id="518" r:id="rId31"/>
    <p:sldId id="519" r:id="rId32"/>
    <p:sldId id="477" r:id="rId33"/>
    <p:sldId id="520" r:id="rId34"/>
    <p:sldId id="478" r:id="rId35"/>
    <p:sldId id="389" r:id="rId36"/>
    <p:sldId id="522" r:id="rId37"/>
    <p:sldId id="570" r:id="rId38"/>
    <p:sldId id="521" r:id="rId39"/>
    <p:sldId id="473" r:id="rId40"/>
    <p:sldId id="551" r:id="rId41"/>
    <p:sldId id="474" r:id="rId42"/>
    <p:sldId id="523" r:id="rId43"/>
    <p:sldId id="475" r:id="rId44"/>
    <p:sldId id="524" r:id="rId45"/>
    <p:sldId id="525" r:id="rId46"/>
    <p:sldId id="476" r:id="rId47"/>
    <p:sldId id="527" r:id="rId48"/>
    <p:sldId id="528" r:id="rId49"/>
    <p:sldId id="530" r:id="rId50"/>
    <p:sldId id="533" r:id="rId51"/>
    <p:sldId id="531" r:id="rId52"/>
    <p:sldId id="532" r:id="rId53"/>
    <p:sldId id="446" r:id="rId54"/>
    <p:sldId id="534" r:id="rId55"/>
    <p:sldId id="491" r:id="rId56"/>
    <p:sldId id="418" r:id="rId57"/>
    <p:sldId id="282" r:id="rId58"/>
    <p:sldId id="308" r:id="rId59"/>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CC"/>
    <a:srgbClr val="B3DFE5"/>
    <a:srgbClr val="FFCC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p:restoredTop sz="99822"/>
  </p:normalViewPr>
  <p:slideViewPr>
    <p:cSldViewPr snapToGrid="0" showGuides="1">
      <p:cViewPr varScale="1">
        <p:scale>
          <a:sx n="74" d="100"/>
          <a:sy n="74" d="100"/>
        </p:scale>
        <p:origin x="-49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889648E-7B50-4BAD-8242-FB0BC62044E3}"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2467" name="Rectangle 2"/>
          <p:cNvSpPr>
            <a:spLocks noGrp="1" noRot="1" noChangeAspect="1" noTextEdit="1"/>
          </p:cNvSpPr>
          <p:nvPr>
            <p:ph type="sldImg"/>
          </p:nvPr>
        </p:nvSpPr>
        <p:spPr>
          <a:ln>
            <a:solidFill>
              <a:srgbClr val="000000">
                <a:alpha val="100000"/>
              </a:srgbClr>
            </a:solidFill>
            <a:miter lim="800000"/>
          </a:ln>
        </p:spPr>
      </p:sp>
      <p:sp>
        <p:nvSpPr>
          <p:cNvPr id="624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1683" name="Rectangle 2"/>
          <p:cNvSpPr>
            <a:spLocks noGrp="1" noRot="1" noChangeAspect="1" noTextEdit="1"/>
          </p:cNvSpPr>
          <p:nvPr>
            <p:ph type="sldImg"/>
          </p:nvPr>
        </p:nvSpPr>
        <p:spPr>
          <a:ln>
            <a:solidFill>
              <a:srgbClr val="000000">
                <a:alpha val="100000"/>
              </a:srgbClr>
            </a:solidFill>
            <a:miter lim="800000"/>
          </a:ln>
        </p:spPr>
      </p:sp>
      <p:sp>
        <p:nvSpPr>
          <p:cNvPr id="716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2707" name="Rectangle 2"/>
          <p:cNvSpPr>
            <a:spLocks noGrp="1" noRot="1" noChangeAspect="1" noTextEdit="1"/>
          </p:cNvSpPr>
          <p:nvPr>
            <p:ph type="sldImg"/>
          </p:nvPr>
        </p:nvSpPr>
        <p:spPr>
          <a:ln>
            <a:solidFill>
              <a:srgbClr val="000000">
                <a:alpha val="100000"/>
              </a:srgbClr>
            </a:solidFill>
            <a:miter lim="800000"/>
          </a:ln>
        </p:spPr>
      </p:sp>
      <p:sp>
        <p:nvSpPr>
          <p:cNvPr id="727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3731" name="Rectangle 2"/>
          <p:cNvSpPr>
            <a:spLocks noGrp="1" noRot="1" noChangeAspect="1" noTextEdit="1"/>
          </p:cNvSpPr>
          <p:nvPr>
            <p:ph type="sldImg"/>
          </p:nvPr>
        </p:nvSpPr>
        <p:spPr>
          <a:ln>
            <a:solidFill>
              <a:srgbClr val="000000">
                <a:alpha val="100000"/>
              </a:srgbClr>
            </a:solidFill>
            <a:miter lim="800000"/>
          </a:ln>
        </p:spPr>
      </p:sp>
      <p:sp>
        <p:nvSpPr>
          <p:cNvPr id="737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4755" name="Rectangle 2"/>
          <p:cNvSpPr>
            <a:spLocks noGrp="1" noRot="1" noChangeAspect="1" noTextEdit="1"/>
          </p:cNvSpPr>
          <p:nvPr>
            <p:ph type="sldImg"/>
          </p:nvPr>
        </p:nvSpPr>
        <p:spPr>
          <a:ln>
            <a:solidFill>
              <a:srgbClr val="000000">
                <a:alpha val="100000"/>
              </a:srgbClr>
            </a:solidFill>
            <a:miter lim="800000"/>
          </a:ln>
        </p:spPr>
      </p:sp>
      <p:sp>
        <p:nvSpPr>
          <p:cNvPr id="747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5779" name="Rectangle 2"/>
          <p:cNvSpPr>
            <a:spLocks noGrp="1" noRot="1" noChangeAspect="1" noTextEdit="1"/>
          </p:cNvSpPr>
          <p:nvPr>
            <p:ph type="sldImg"/>
          </p:nvPr>
        </p:nvSpPr>
        <p:spPr>
          <a:ln>
            <a:solidFill>
              <a:srgbClr val="000000">
                <a:alpha val="100000"/>
              </a:srgbClr>
            </a:solidFill>
            <a:miter lim="800000"/>
          </a:ln>
        </p:spPr>
      </p:sp>
      <p:sp>
        <p:nvSpPr>
          <p:cNvPr id="757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6803" name="Rectangle 2"/>
          <p:cNvSpPr>
            <a:spLocks noGrp="1" noRot="1" noChangeAspect="1" noTextEdit="1"/>
          </p:cNvSpPr>
          <p:nvPr>
            <p:ph type="sldImg"/>
          </p:nvPr>
        </p:nvSpPr>
        <p:spPr>
          <a:ln>
            <a:solidFill>
              <a:srgbClr val="000000">
                <a:alpha val="100000"/>
              </a:srgbClr>
            </a:solidFill>
            <a:miter lim="800000"/>
          </a:ln>
        </p:spPr>
      </p:sp>
      <p:sp>
        <p:nvSpPr>
          <p:cNvPr id="768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7827" name="Rectangle 2"/>
          <p:cNvSpPr>
            <a:spLocks noGrp="1" noRot="1" noChangeAspect="1" noTextEdit="1"/>
          </p:cNvSpPr>
          <p:nvPr>
            <p:ph type="sldImg"/>
          </p:nvPr>
        </p:nvSpPr>
        <p:spPr>
          <a:ln>
            <a:solidFill>
              <a:srgbClr val="000000">
                <a:alpha val="100000"/>
              </a:srgbClr>
            </a:solidFill>
            <a:miter lim="800000"/>
          </a:ln>
        </p:spPr>
      </p:sp>
      <p:sp>
        <p:nvSpPr>
          <p:cNvPr id="778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8851" name="Rectangle 2"/>
          <p:cNvSpPr>
            <a:spLocks noGrp="1" noRot="1" noChangeAspect="1" noTextEdit="1"/>
          </p:cNvSpPr>
          <p:nvPr>
            <p:ph type="sldImg"/>
          </p:nvPr>
        </p:nvSpPr>
        <p:spPr>
          <a:ln>
            <a:solidFill>
              <a:srgbClr val="000000">
                <a:alpha val="100000"/>
              </a:srgbClr>
            </a:solidFill>
            <a:miter lim="800000"/>
          </a:ln>
        </p:spPr>
      </p:sp>
      <p:sp>
        <p:nvSpPr>
          <p:cNvPr id="788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9875" name="Rectangle 2"/>
          <p:cNvSpPr>
            <a:spLocks noGrp="1" noRot="1" noChangeAspect="1" noTextEdit="1"/>
          </p:cNvSpPr>
          <p:nvPr>
            <p:ph type="sldImg"/>
          </p:nvPr>
        </p:nvSpPr>
        <p:spPr>
          <a:ln>
            <a:solidFill>
              <a:srgbClr val="000000">
                <a:alpha val="100000"/>
              </a:srgbClr>
            </a:solidFill>
            <a:miter lim="800000"/>
          </a:ln>
        </p:spPr>
      </p:sp>
      <p:sp>
        <p:nvSpPr>
          <p:cNvPr id="798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1923" name="Rectangle 2"/>
          <p:cNvSpPr>
            <a:spLocks noGrp="1" noRot="1" noChangeAspect="1" noTextEdit="1"/>
          </p:cNvSpPr>
          <p:nvPr>
            <p:ph type="sldImg"/>
          </p:nvPr>
        </p:nvSpPr>
        <p:spPr>
          <a:ln>
            <a:solidFill>
              <a:srgbClr val="000000">
                <a:alpha val="100000"/>
              </a:srgbClr>
            </a:solidFill>
            <a:miter lim="800000"/>
          </a:ln>
        </p:spPr>
      </p:sp>
      <p:sp>
        <p:nvSpPr>
          <p:cNvPr id="819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3491" name="Rectangle 2"/>
          <p:cNvSpPr>
            <a:spLocks noGrp="1" noRot="1" noChangeAspect="1" noTextEdit="1"/>
          </p:cNvSpPr>
          <p:nvPr>
            <p:ph type="sldImg"/>
          </p:nvPr>
        </p:nvSpPr>
        <p:spPr>
          <a:ln>
            <a:solidFill>
              <a:srgbClr val="000000">
                <a:alpha val="100000"/>
              </a:srgbClr>
            </a:solidFill>
            <a:miter lim="800000"/>
          </a:ln>
        </p:spPr>
      </p:sp>
      <p:sp>
        <p:nvSpPr>
          <p:cNvPr id="634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2947" name="Rectangle 2"/>
          <p:cNvSpPr>
            <a:spLocks noGrp="1" noRot="1" noChangeAspect="1" noTextEdit="1"/>
          </p:cNvSpPr>
          <p:nvPr>
            <p:ph type="sldImg"/>
          </p:nvPr>
        </p:nvSpPr>
        <p:spPr>
          <a:ln>
            <a:solidFill>
              <a:srgbClr val="000000">
                <a:alpha val="100000"/>
              </a:srgbClr>
            </a:solidFill>
            <a:miter lim="800000"/>
          </a:ln>
        </p:spPr>
      </p:sp>
      <p:sp>
        <p:nvSpPr>
          <p:cNvPr id="829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3971" name="Rectangle 2"/>
          <p:cNvSpPr>
            <a:spLocks noGrp="1" noRot="1" noChangeAspect="1" noTextEdit="1"/>
          </p:cNvSpPr>
          <p:nvPr>
            <p:ph type="sldImg"/>
          </p:nvPr>
        </p:nvSpPr>
        <p:spPr>
          <a:ln>
            <a:solidFill>
              <a:srgbClr val="000000">
                <a:alpha val="100000"/>
              </a:srgbClr>
            </a:solidFill>
            <a:miter lim="800000"/>
          </a:ln>
        </p:spPr>
      </p:sp>
      <p:sp>
        <p:nvSpPr>
          <p:cNvPr id="839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4995" name="Rectangle 2"/>
          <p:cNvSpPr>
            <a:spLocks noGrp="1" noRot="1" noChangeAspect="1" noTextEdit="1"/>
          </p:cNvSpPr>
          <p:nvPr>
            <p:ph type="sldImg"/>
          </p:nvPr>
        </p:nvSpPr>
        <p:spPr>
          <a:ln>
            <a:solidFill>
              <a:srgbClr val="000000">
                <a:alpha val="100000"/>
              </a:srgbClr>
            </a:solidFill>
            <a:miter lim="800000"/>
          </a:ln>
        </p:spPr>
      </p:sp>
      <p:sp>
        <p:nvSpPr>
          <p:cNvPr id="849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6019" name="Rectangle 2"/>
          <p:cNvSpPr>
            <a:spLocks noGrp="1" noRot="1" noChangeAspect="1" noTextEdit="1"/>
          </p:cNvSpPr>
          <p:nvPr>
            <p:ph type="sldImg"/>
          </p:nvPr>
        </p:nvSpPr>
        <p:spPr>
          <a:ln>
            <a:solidFill>
              <a:srgbClr val="000000">
                <a:alpha val="100000"/>
              </a:srgbClr>
            </a:solidFill>
            <a:miter lim="800000"/>
          </a:ln>
        </p:spPr>
      </p:sp>
      <p:sp>
        <p:nvSpPr>
          <p:cNvPr id="860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7043" name="Rectangle 2"/>
          <p:cNvSpPr>
            <a:spLocks noGrp="1" noRot="1" noChangeAspect="1" noTextEdit="1"/>
          </p:cNvSpPr>
          <p:nvPr>
            <p:ph type="sldImg"/>
          </p:nvPr>
        </p:nvSpPr>
        <p:spPr>
          <a:ln>
            <a:solidFill>
              <a:srgbClr val="000000">
                <a:alpha val="100000"/>
              </a:srgbClr>
            </a:solidFill>
            <a:miter lim="800000"/>
          </a:ln>
        </p:spPr>
      </p:sp>
      <p:sp>
        <p:nvSpPr>
          <p:cNvPr id="870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8067" name="Rectangle 2"/>
          <p:cNvSpPr>
            <a:spLocks noGrp="1" noRot="1" noChangeAspect="1" noTextEdit="1"/>
          </p:cNvSpPr>
          <p:nvPr>
            <p:ph type="sldImg"/>
          </p:nvPr>
        </p:nvSpPr>
        <p:spPr>
          <a:ln>
            <a:solidFill>
              <a:srgbClr val="000000">
                <a:alpha val="100000"/>
              </a:srgbClr>
            </a:solidFill>
            <a:miter lim="800000"/>
          </a:ln>
        </p:spPr>
      </p:sp>
      <p:sp>
        <p:nvSpPr>
          <p:cNvPr id="880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9091" name="Rectangle 2"/>
          <p:cNvSpPr>
            <a:spLocks noGrp="1" noRot="1" noChangeAspect="1" noTextEdit="1"/>
          </p:cNvSpPr>
          <p:nvPr>
            <p:ph type="sldImg"/>
          </p:nvPr>
        </p:nvSpPr>
        <p:spPr>
          <a:ln>
            <a:solidFill>
              <a:srgbClr val="000000">
                <a:alpha val="100000"/>
              </a:srgbClr>
            </a:solidFill>
            <a:miter lim="800000"/>
          </a:ln>
        </p:spPr>
      </p:sp>
      <p:sp>
        <p:nvSpPr>
          <p:cNvPr id="890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0115" name="Rectangle 2"/>
          <p:cNvSpPr>
            <a:spLocks noGrp="1" noRot="1" noChangeAspect="1" noTextEdit="1"/>
          </p:cNvSpPr>
          <p:nvPr>
            <p:ph type="sldImg"/>
          </p:nvPr>
        </p:nvSpPr>
        <p:spPr>
          <a:ln>
            <a:solidFill>
              <a:srgbClr val="000000">
                <a:alpha val="100000"/>
              </a:srgbClr>
            </a:solidFill>
            <a:miter lim="800000"/>
          </a:ln>
        </p:spPr>
      </p:sp>
      <p:sp>
        <p:nvSpPr>
          <p:cNvPr id="901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2163" name="Rectangle 2"/>
          <p:cNvSpPr>
            <a:spLocks noGrp="1" noRot="1" noChangeAspect="1" noTextEdit="1"/>
          </p:cNvSpPr>
          <p:nvPr>
            <p:ph type="sldImg"/>
          </p:nvPr>
        </p:nvSpPr>
        <p:spPr>
          <a:ln>
            <a:solidFill>
              <a:srgbClr val="000000">
                <a:alpha val="100000"/>
              </a:srgbClr>
            </a:solidFill>
            <a:miter lim="800000"/>
          </a:ln>
        </p:spPr>
      </p:sp>
      <p:sp>
        <p:nvSpPr>
          <p:cNvPr id="921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3187" name="Rectangle 2"/>
          <p:cNvSpPr>
            <a:spLocks noGrp="1" noRot="1" noChangeAspect="1" noTextEdit="1"/>
          </p:cNvSpPr>
          <p:nvPr>
            <p:ph type="sldImg"/>
          </p:nvPr>
        </p:nvSpPr>
        <p:spPr>
          <a:ln>
            <a:solidFill>
              <a:srgbClr val="000000">
                <a:alpha val="100000"/>
              </a:srgbClr>
            </a:solidFill>
            <a:miter lim="800000"/>
          </a:ln>
        </p:spPr>
      </p:sp>
      <p:sp>
        <p:nvSpPr>
          <p:cNvPr id="931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4515" name="Rectangle 2"/>
          <p:cNvSpPr>
            <a:spLocks noGrp="1" noRot="1" noChangeAspect="1" noTextEdit="1"/>
          </p:cNvSpPr>
          <p:nvPr>
            <p:ph type="sldImg"/>
          </p:nvPr>
        </p:nvSpPr>
        <p:spPr>
          <a:ln>
            <a:solidFill>
              <a:srgbClr val="000000">
                <a:alpha val="100000"/>
              </a:srgbClr>
            </a:solidFill>
            <a:miter lim="800000"/>
          </a:ln>
        </p:spPr>
      </p:sp>
      <p:sp>
        <p:nvSpPr>
          <p:cNvPr id="645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4211" name="Rectangle 2"/>
          <p:cNvSpPr>
            <a:spLocks noGrp="1" noRot="1" noChangeAspect="1" noTextEdit="1"/>
          </p:cNvSpPr>
          <p:nvPr>
            <p:ph type="sldImg"/>
          </p:nvPr>
        </p:nvSpPr>
        <p:spPr>
          <a:ln>
            <a:solidFill>
              <a:srgbClr val="000000">
                <a:alpha val="100000"/>
              </a:srgbClr>
            </a:solidFill>
            <a:miter lim="800000"/>
          </a:ln>
        </p:spPr>
      </p:sp>
      <p:sp>
        <p:nvSpPr>
          <p:cNvPr id="942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5235" name="Rectangle 2"/>
          <p:cNvSpPr>
            <a:spLocks noGrp="1" noRot="1" noChangeAspect="1" noTextEdit="1"/>
          </p:cNvSpPr>
          <p:nvPr>
            <p:ph type="sldImg"/>
          </p:nvPr>
        </p:nvSpPr>
        <p:spPr>
          <a:ln>
            <a:solidFill>
              <a:srgbClr val="000000">
                <a:alpha val="100000"/>
              </a:srgbClr>
            </a:solidFill>
            <a:miter lim="800000"/>
          </a:ln>
        </p:spPr>
      </p:sp>
      <p:sp>
        <p:nvSpPr>
          <p:cNvPr id="952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6259" name="Rectangle 2"/>
          <p:cNvSpPr>
            <a:spLocks noGrp="1" noRot="1" noChangeAspect="1" noTextEdit="1"/>
          </p:cNvSpPr>
          <p:nvPr>
            <p:ph type="sldImg"/>
          </p:nvPr>
        </p:nvSpPr>
        <p:spPr>
          <a:ln>
            <a:solidFill>
              <a:srgbClr val="000000">
                <a:alpha val="100000"/>
              </a:srgbClr>
            </a:solidFill>
            <a:miter lim="800000"/>
          </a:ln>
        </p:spPr>
      </p:sp>
      <p:sp>
        <p:nvSpPr>
          <p:cNvPr id="962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7283" name="Rectangle 2"/>
          <p:cNvSpPr>
            <a:spLocks noGrp="1" noRot="1" noChangeAspect="1" noTextEdit="1"/>
          </p:cNvSpPr>
          <p:nvPr>
            <p:ph type="sldImg"/>
          </p:nvPr>
        </p:nvSpPr>
        <p:spPr>
          <a:ln>
            <a:solidFill>
              <a:srgbClr val="000000">
                <a:alpha val="100000"/>
              </a:srgbClr>
            </a:solidFill>
            <a:miter lim="800000"/>
          </a:ln>
        </p:spPr>
      </p:sp>
      <p:sp>
        <p:nvSpPr>
          <p:cNvPr id="972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8307" name="Rectangle 2"/>
          <p:cNvSpPr>
            <a:spLocks noGrp="1" noRot="1" noChangeAspect="1" noTextEdit="1"/>
          </p:cNvSpPr>
          <p:nvPr>
            <p:ph type="sldImg"/>
          </p:nvPr>
        </p:nvSpPr>
        <p:spPr>
          <a:ln>
            <a:solidFill>
              <a:srgbClr val="000000">
                <a:alpha val="100000"/>
              </a:srgbClr>
            </a:solidFill>
            <a:miter lim="800000"/>
          </a:ln>
        </p:spPr>
      </p:sp>
      <p:sp>
        <p:nvSpPr>
          <p:cNvPr id="983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9331" name="Rectangle 2"/>
          <p:cNvSpPr>
            <a:spLocks noGrp="1" noRot="1" noChangeAspect="1" noTextEdit="1"/>
          </p:cNvSpPr>
          <p:nvPr>
            <p:ph type="sldImg"/>
          </p:nvPr>
        </p:nvSpPr>
        <p:spPr>
          <a:ln>
            <a:solidFill>
              <a:srgbClr val="000000">
                <a:alpha val="100000"/>
              </a:srgbClr>
            </a:solidFill>
            <a:miter lim="800000"/>
          </a:ln>
        </p:spPr>
      </p:sp>
      <p:sp>
        <p:nvSpPr>
          <p:cNvPr id="993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0355" name="Rectangle 2"/>
          <p:cNvSpPr>
            <a:spLocks noGrp="1" noRot="1" noChangeAspect="1" noTextEdit="1"/>
          </p:cNvSpPr>
          <p:nvPr>
            <p:ph type="sldImg"/>
          </p:nvPr>
        </p:nvSpPr>
        <p:spPr>
          <a:ln>
            <a:solidFill>
              <a:srgbClr val="000000">
                <a:alpha val="100000"/>
              </a:srgbClr>
            </a:solidFill>
            <a:miter lim="800000"/>
          </a:ln>
        </p:spPr>
      </p:sp>
      <p:sp>
        <p:nvSpPr>
          <p:cNvPr id="1003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1379" name="Rectangle 2"/>
          <p:cNvSpPr>
            <a:spLocks noGrp="1" noRot="1" noChangeAspect="1" noTextEdit="1"/>
          </p:cNvSpPr>
          <p:nvPr>
            <p:ph type="sldImg"/>
          </p:nvPr>
        </p:nvSpPr>
        <p:spPr>
          <a:ln>
            <a:solidFill>
              <a:srgbClr val="000000">
                <a:alpha val="100000"/>
              </a:srgbClr>
            </a:solidFill>
            <a:miter lim="800000"/>
          </a:ln>
        </p:spPr>
      </p:sp>
      <p:sp>
        <p:nvSpPr>
          <p:cNvPr id="1013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2403" name="Rectangle 2"/>
          <p:cNvSpPr>
            <a:spLocks noGrp="1" noRot="1" noChangeAspect="1" noTextEdit="1"/>
          </p:cNvSpPr>
          <p:nvPr>
            <p:ph type="sldImg"/>
          </p:nvPr>
        </p:nvSpPr>
        <p:spPr>
          <a:ln>
            <a:solidFill>
              <a:srgbClr val="000000">
                <a:alpha val="100000"/>
              </a:srgbClr>
            </a:solidFill>
            <a:miter lim="800000"/>
          </a:ln>
        </p:spPr>
      </p:sp>
      <p:sp>
        <p:nvSpPr>
          <p:cNvPr id="1024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3427" name="Rectangle 2"/>
          <p:cNvSpPr>
            <a:spLocks noGrp="1" noRot="1" noChangeAspect="1" noTextEdit="1"/>
          </p:cNvSpPr>
          <p:nvPr>
            <p:ph type="sldImg"/>
          </p:nvPr>
        </p:nvSpPr>
        <p:spPr>
          <a:ln>
            <a:solidFill>
              <a:srgbClr val="000000">
                <a:alpha val="100000"/>
              </a:srgbClr>
            </a:solidFill>
            <a:miter lim="800000"/>
          </a:ln>
        </p:spPr>
      </p:sp>
      <p:sp>
        <p:nvSpPr>
          <p:cNvPr id="1034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5539" name="Rectangle 2"/>
          <p:cNvSpPr>
            <a:spLocks noGrp="1" noRot="1" noChangeAspect="1" noTextEdit="1"/>
          </p:cNvSpPr>
          <p:nvPr>
            <p:ph type="sldImg"/>
          </p:nvPr>
        </p:nvSpPr>
        <p:spPr>
          <a:ln>
            <a:solidFill>
              <a:srgbClr val="000000">
                <a:alpha val="100000"/>
              </a:srgbClr>
            </a:solidFill>
            <a:miter lim="800000"/>
          </a:ln>
        </p:spPr>
      </p:sp>
      <p:sp>
        <p:nvSpPr>
          <p:cNvPr id="655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5475" name="Rectangle 2"/>
          <p:cNvSpPr>
            <a:spLocks noGrp="1" noRot="1" noChangeAspect="1" noTextEdit="1"/>
          </p:cNvSpPr>
          <p:nvPr>
            <p:ph type="sldImg"/>
          </p:nvPr>
        </p:nvSpPr>
        <p:spPr>
          <a:ln>
            <a:solidFill>
              <a:srgbClr val="000000">
                <a:alpha val="100000"/>
              </a:srgbClr>
            </a:solidFill>
            <a:miter lim="800000"/>
          </a:ln>
        </p:spPr>
      </p:sp>
      <p:sp>
        <p:nvSpPr>
          <p:cNvPr id="1054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6499" name="Rectangle 2"/>
          <p:cNvSpPr>
            <a:spLocks noGrp="1" noRot="1" noChangeAspect="1" noTextEdit="1"/>
          </p:cNvSpPr>
          <p:nvPr>
            <p:ph type="sldImg"/>
          </p:nvPr>
        </p:nvSpPr>
        <p:spPr>
          <a:ln>
            <a:solidFill>
              <a:srgbClr val="000000">
                <a:alpha val="100000"/>
              </a:srgbClr>
            </a:solidFill>
            <a:miter lim="800000"/>
          </a:ln>
        </p:spPr>
      </p:sp>
      <p:sp>
        <p:nvSpPr>
          <p:cNvPr id="1065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8547" name="Rectangle 2"/>
          <p:cNvSpPr>
            <a:spLocks noGrp="1" noRot="1" noChangeAspect="1" noTextEdit="1"/>
          </p:cNvSpPr>
          <p:nvPr>
            <p:ph type="sldImg"/>
          </p:nvPr>
        </p:nvSpPr>
        <p:spPr>
          <a:ln>
            <a:solidFill>
              <a:srgbClr val="000000">
                <a:alpha val="100000"/>
              </a:srgbClr>
            </a:solidFill>
            <a:miter lim="800000"/>
          </a:ln>
        </p:spPr>
      </p:sp>
      <p:sp>
        <p:nvSpPr>
          <p:cNvPr id="1085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0595" name="Rectangle 2"/>
          <p:cNvSpPr>
            <a:spLocks noGrp="1" noRot="1" noChangeAspect="1" noTextEdit="1"/>
          </p:cNvSpPr>
          <p:nvPr>
            <p:ph type="sldImg"/>
          </p:nvPr>
        </p:nvSpPr>
        <p:spPr>
          <a:ln>
            <a:solidFill>
              <a:srgbClr val="000000">
                <a:alpha val="100000"/>
              </a:srgbClr>
            </a:solidFill>
            <a:miter lim="800000"/>
          </a:ln>
        </p:spPr>
      </p:sp>
      <p:sp>
        <p:nvSpPr>
          <p:cNvPr id="1105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09571" name="Rectangle 2"/>
          <p:cNvSpPr>
            <a:spLocks noGrp="1" noRot="1" noChangeAspect="1" noTextEdit="1"/>
          </p:cNvSpPr>
          <p:nvPr>
            <p:ph type="sldImg"/>
          </p:nvPr>
        </p:nvSpPr>
        <p:spPr>
          <a:ln>
            <a:solidFill>
              <a:srgbClr val="000000">
                <a:alpha val="100000"/>
              </a:srgbClr>
            </a:solidFill>
            <a:miter lim="800000"/>
          </a:ln>
        </p:spPr>
      </p:sp>
      <p:sp>
        <p:nvSpPr>
          <p:cNvPr id="1095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1619" name="Rectangle 2"/>
          <p:cNvSpPr>
            <a:spLocks noGrp="1" noRot="1" noChangeAspect="1" noTextEdit="1"/>
          </p:cNvSpPr>
          <p:nvPr>
            <p:ph type="sldImg"/>
          </p:nvPr>
        </p:nvSpPr>
        <p:spPr>
          <a:ln>
            <a:solidFill>
              <a:srgbClr val="000000">
                <a:alpha val="100000"/>
              </a:srgbClr>
            </a:solidFill>
            <a:miter lim="800000"/>
          </a:ln>
        </p:spPr>
      </p:sp>
      <p:sp>
        <p:nvSpPr>
          <p:cNvPr id="1116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2643" name="Rectangle 2"/>
          <p:cNvSpPr>
            <a:spLocks noGrp="1" noRot="1" noChangeAspect="1" noTextEdit="1"/>
          </p:cNvSpPr>
          <p:nvPr>
            <p:ph type="sldImg"/>
          </p:nvPr>
        </p:nvSpPr>
        <p:spPr>
          <a:ln>
            <a:solidFill>
              <a:srgbClr val="000000">
                <a:alpha val="100000"/>
              </a:srgbClr>
            </a:solidFill>
            <a:miter lim="800000"/>
          </a:ln>
        </p:spPr>
      </p:sp>
      <p:sp>
        <p:nvSpPr>
          <p:cNvPr id="1126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3667" name="Rectangle 2"/>
          <p:cNvSpPr>
            <a:spLocks noGrp="1" noRot="1" noChangeAspect="1" noTextEdit="1"/>
          </p:cNvSpPr>
          <p:nvPr>
            <p:ph type="sldImg"/>
          </p:nvPr>
        </p:nvSpPr>
        <p:spPr>
          <a:ln>
            <a:solidFill>
              <a:srgbClr val="000000">
                <a:alpha val="100000"/>
              </a:srgbClr>
            </a:solidFill>
            <a:miter lim="800000"/>
          </a:ln>
        </p:spPr>
      </p:sp>
      <p:sp>
        <p:nvSpPr>
          <p:cNvPr id="1136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114691" name="Rectangle 2"/>
          <p:cNvSpPr>
            <a:spLocks noGrp="1" noRot="1" noChangeAspect="1" noTextEdit="1"/>
          </p:cNvSpPr>
          <p:nvPr>
            <p:ph type="sldImg"/>
          </p:nvPr>
        </p:nvSpPr>
        <p:spPr>
          <a:ln>
            <a:solidFill>
              <a:srgbClr val="000000">
                <a:alpha val="100000"/>
              </a:srgbClr>
            </a:solidFill>
            <a:miter lim="800000"/>
          </a:ln>
        </p:spPr>
      </p:sp>
      <p:sp>
        <p:nvSpPr>
          <p:cNvPr id="1146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Slide Image Placeholder 1"/>
          <p:cNvSpPr>
            <a:spLocks noGrp="1" noRot="1" noChangeAspect="1" noTextEdit="1"/>
          </p:cNvSpPr>
          <p:nvPr>
            <p:ph type="sldImg"/>
          </p:nvPr>
        </p:nvSpPr>
        <p:spPr>
          <a:ln>
            <a:solidFill>
              <a:srgbClr val="000000">
                <a:alpha val="100000"/>
              </a:srgbClr>
            </a:solidFill>
            <a:miter lim="800000"/>
          </a:ln>
        </p:spPr>
      </p:sp>
      <p:sp>
        <p:nvSpPr>
          <p:cNvPr id="11571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11571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6563" name="Rectangle 2"/>
          <p:cNvSpPr>
            <a:spLocks noGrp="1" noRot="1" noChangeAspect="1" noTextEdit="1"/>
          </p:cNvSpPr>
          <p:nvPr>
            <p:ph type="sldImg"/>
          </p:nvPr>
        </p:nvSpPr>
        <p:spPr>
          <a:ln>
            <a:solidFill>
              <a:srgbClr val="000000">
                <a:alpha val="100000"/>
              </a:srgbClr>
            </a:solidFill>
            <a:miter lim="800000"/>
          </a:ln>
        </p:spPr>
      </p:sp>
      <p:sp>
        <p:nvSpPr>
          <p:cNvPr id="665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7587" name="Rectangle 2"/>
          <p:cNvSpPr>
            <a:spLocks noGrp="1" noRot="1" noChangeAspect="1" noTextEdit="1"/>
          </p:cNvSpPr>
          <p:nvPr>
            <p:ph type="sldImg"/>
          </p:nvPr>
        </p:nvSpPr>
        <p:spPr>
          <a:ln>
            <a:solidFill>
              <a:srgbClr val="000000">
                <a:alpha val="100000"/>
              </a:srgbClr>
            </a:solidFill>
            <a:miter lim="800000"/>
          </a:ln>
        </p:spPr>
      </p:sp>
      <p:sp>
        <p:nvSpPr>
          <p:cNvPr id="675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8611" name="Rectangle 2"/>
          <p:cNvSpPr>
            <a:spLocks noGrp="1" noRot="1" noChangeAspect="1" noTextEdit="1"/>
          </p:cNvSpPr>
          <p:nvPr>
            <p:ph type="sldImg"/>
          </p:nvPr>
        </p:nvSpPr>
        <p:spPr>
          <a:ln>
            <a:solidFill>
              <a:srgbClr val="000000">
                <a:alpha val="100000"/>
              </a:srgbClr>
            </a:solidFill>
            <a:miter lim="800000"/>
          </a:ln>
        </p:spPr>
      </p:sp>
      <p:sp>
        <p:nvSpPr>
          <p:cNvPr id="686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9635" name="Rectangle 2"/>
          <p:cNvSpPr>
            <a:spLocks noGrp="1" noRot="1" noChangeAspect="1" noTextEdit="1"/>
          </p:cNvSpPr>
          <p:nvPr>
            <p:ph type="sldImg"/>
          </p:nvPr>
        </p:nvSpPr>
        <p:spPr>
          <a:ln>
            <a:solidFill>
              <a:srgbClr val="000000">
                <a:alpha val="100000"/>
              </a:srgbClr>
            </a:solidFill>
            <a:miter lim="800000"/>
          </a:ln>
        </p:spPr>
      </p:sp>
      <p:sp>
        <p:nvSpPr>
          <p:cNvPr id="696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Slide Image Placeholder 1"/>
          <p:cNvSpPr>
            <a:spLocks noGrp="1" noRot="1" noChangeAspect="1" noTextEdit="1"/>
          </p:cNvSpPr>
          <p:nvPr>
            <p:ph type="sldImg"/>
          </p:nvPr>
        </p:nvSpPr>
        <p:spPr>
          <a:ln>
            <a:solidFill>
              <a:srgbClr val="000000"/>
            </a:solidFill>
            <a:miter/>
          </a:ln>
        </p:spPr>
      </p:sp>
      <p:sp>
        <p:nvSpPr>
          <p:cNvPr id="70659" name="Notes Placeholder 2"/>
          <p:cNvSpPr>
            <a:spLocks noGrp="1"/>
          </p:cNvSpPr>
          <p:nvPr>
            <p:ph type="body" idx="1"/>
          </p:nvPr>
        </p:nvSpPr>
        <p:spPr>
          <a:noFill/>
          <a:ln>
            <a:noFill/>
          </a:ln>
        </p:spPr>
        <p:txBody>
          <a:bodyPr wrap="square" lIns="91440" tIns="45720" rIns="91440" bIns="45720" anchor="t" anchorCtr="0"/>
          <a:p>
            <a:pPr lvl="0"/>
            <a:endParaRPr dirty="0"/>
          </a:p>
        </p:txBody>
      </p:sp>
      <p:sp>
        <p:nvSpPr>
          <p:cNvPr id="7066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C378F4D5-B2C4-43AC-B03B-E0E7B8BB9ED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B77ACB8A-B36C-4D3E-8AA9-08AA1A9EDDAB}"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4.xml"/><Relationship Id="rId4" Type="http://schemas.openxmlformats.org/officeDocument/2006/relationships/image" Target="../media/image4.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wm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image" Target="../media/image3.wmf"/></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4.xml"/><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image" Target="../media/image3.wmf"/></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4.xml"/><Relationship Id="rId2" Type="http://schemas.openxmlformats.org/officeDocument/2006/relationships/image" Target="../media/image21.jpeg"/><Relationship Id="rId1" Type="http://schemas.openxmlformats.org/officeDocument/2006/relationships/image" Target="../media/image3.wmf"/></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image" Target="../media/image3.w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image" Target="../media/image3.wmf"/></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2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4.xml"/><Relationship Id="rId1"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4.xml"/><Relationship Id="rId1"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4.xml"/><Relationship Id="rId1"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4.xml"/><Relationship Id="rId1"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4.xml"/><Relationship Id="rId1" Type="http://schemas.openxmlformats.org/officeDocument/2006/relationships/image" Target="../media/image31.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4.xml"/><Relationship Id="rId3" Type="http://schemas.openxmlformats.org/officeDocument/2006/relationships/image" Target="../media/image11.wmf"/><Relationship Id="rId2" Type="http://schemas.openxmlformats.org/officeDocument/2006/relationships/image" Target="../media/image3.wmf"/><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4.xml"/><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4.xml"/><Relationship Id="rId1" Type="http://schemas.openxmlformats.org/officeDocument/2006/relationships/image" Target="../media/image3.wmf"/></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wmf"/><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35.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4.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3.w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4.xml"/><Relationship Id="rId2" Type="http://schemas.openxmlformats.org/officeDocument/2006/relationships/image" Target="../media/image12.png"/><Relationship Id="rId1" Type="http://schemas.openxmlformats.org/officeDocument/2006/relationships/image" Target="../media/image3.w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4.xml"/><Relationship Id="rId2" Type="http://schemas.openxmlformats.org/officeDocument/2006/relationships/image" Target="../media/image12.png"/><Relationship Id="rId1" Type="http://schemas.openxmlformats.org/officeDocument/2006/relationships/image" Target="../media/image3.w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4099"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4100" name="Picture 2" descr="Hình ảnh Powerpoint - - Tổng hợp hình ảnh dành cho Powerpoint đẹp nhất"/>
          <p:cNvPicPr>
            <a:picLocks noChangeAspect="1"/>
          </p:cNvPicPr>
          <p:nvPr/>
        </p:nvPicPr>
        <p:blipFill>
          <a:blip r:embed="rId1"/>
          <a:stretch>
            <a:fillRect/>
          </a:stretch>
        </p:blipFill>
        <p:spPr>
          <a:xfrm>
            <a:off x="-127000" y="-285750"/>
            <a:ext cx="12755563" cy="7143750"/>
          </a:xfrm>
          <a:prstGeom prst="rect">
            <a:avLst/>
          </a:prstGeom>
          <a:noFill/>
          <a:ln w="9525">
            <a:noFill/>
          </a:ln>
        </p:spPr>
      </p:pic>
      <p:sp>
        <p:nvSpPr>
          <p:cNvPr id="4101"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381250" y="2928938"/>
            <a:ext cx="8201025" cy="645160"/>
          </a:xfrm>
          <a:prstGeom prst="rect">
            <a:avLst/>
          </a:prstGeom>
          <a:noFill/>
          <a:ln w="9525">
            <a:noFill/>
          </a:ln>
        </p:spPr>
        <p:txBody>
          <a:bodyPr>
            <a:spAutoFit/>
          </a:bodyPr>
          <a:p>
            <a:pPr algn="ctr" eaLnBrk="1" hangingPunct="1"/>
            <a:r>
              <a:rPr lang="en-US" altLang="en-US" sz="3600" b="1" dirty="0">
                <a:solidFill>
                  <a:srgbClr val="6600CC"/>
                </a:solidFill>
                <a:latin typeface="Times New Roman" panose="02020603050405020304" pitchFamily="18" charset="0"/>
                <a:cs typeface="Times New Roman" panose="02020603050405020304" pitchFamily="18" charset="0"/>
              </a:rPr>
              <a:t> Giáo viên: Trịnh Thị Nàng Hương</a:t>
            </a:r>
            <a:endParaRPr lang="en-US" altLang="en-US" sz="3600" b="1" dirty="0">
              <a:solidFill>
                <a:srgbClr val="66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2796208" y="883069"/>
            <a:ext cx="6599583" cy="132343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ĐỊA LÍ 7</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pic>
        <p:nvPicPr>
          <p:cNvPr id="4104" name="Picture 5" descr="POINSET2"/>
          <p:cNvPicPr>
            <a:picLocks noChangeAspect="1"/>
          </p:cNvPicPr>
          <p:nvPr/>
        </p:nvPicPr>
        <p:blipFill>
          <a:blip r:embed="rId2"/>
          <a:stretch>
            <a:fillRect/>
          </a:stretch>
        </p:blipFill>
        <p:spPr>
          <a:xfrm rot="5400000" flipV="1">
            <a:off x="166688" y="-514350"/>
            <a:ext cx="2262187" cy="2851150"/>
          </a:xfrm>
          <a:prstGeom prst="rect">
            <a:avLst/>
          </a:prstGeom>
          <a:noFill/>
          <a:ln w="9525">
            <a:noFill/>
          </a:ln>
        </p:spPr>
      </p:pic>
      <p:pic>
        <p:nvPicPr>
          <p:cNvPr id="4105" name="Picture 5" descr="POINSET2"/>
          <p:cNvPicPr>
            <a:picLocks noChangeAspect="1"/>
          </p:cNvPicPr>
          <p:nvPr/>
        </p:nvPicPr>
        <p:blipFill>
          <a:blip r:embed="rId2"/>
          <a:stretch>
            <a:fillRect/>
          </a:stretch>
        </p:blipFill>
        <p:spPr>
          <a:xfrm rot="5400000">
            <a:off x="10183813" y="-417512"/>
            <a:ext cx="2262187" cy="2625725"/>
          </a:xfrm>
          <a:prstGeom prst="rect">
            <a:avLst/>
          </a:prstGeom>
          <a:noFill/>
          <a:ln w="9525">
            <a:noFill/>
          </a:ln>
        </p:spPr>
      </p:pic>
      <p:pic>
        <p:nvPicPr>
          <p:cNvPr id="4106" name="Picture 5" descr="POINSET2"/>
          <p:cNvPicPr>
            <a:picLocks noChangeAspect="1"/>
          </p:cNvPicPr>
          <p:nvPr/>
        </p:nvPicPr>
        <p:blipFill>
          <a:blip r:embed="rId2"/>
          <a:stretch>
            <a:fillRect/>
          </a:stretch>
        </p:blipFill>
        <p:spPr>
          <a:xfrm rot="-5400000">
            <a:off x="53975" y="4413250"/>
            <a:ext cx="2262188" cy="2625725"/>
          </a:xfrm>
          <a:prstGeom prst="rect">
            <a:avLst/>
          </a:prstGeom>
          <a:noFill/>
          <a:ln w="9525">
            <a:noFill/>
          </a:ln>
        </p:spPr>
      </p:pic>
      <p:pic>
        <p:nvPicPr>
          <p:cNvPr id="4107"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4" name="Table 13313"/>
          <p:cNvGraphicFramePr/>
          <p:nvPr/>
        </p:nvGraphicFramePr>
        <p:xfrm>
          <a:off x="538163" y="936625"/>
          <a:ext cx="11274425" cy="5835650"/>
        </p:xfrm>
        <a:graphic>
          <a:graphicData uri="http://schemas.openxmlformats.org/drawingml/2006/table">
            <a:tbl>
              <a:tblPr/>
              <a:tblGrid>
                <a:gridCol w="1997075"/>
                <a:gridCol w="2035175"/>
                <a:gridCol w="1776413"/>
                <a:gridCol w="1708150"/>
                <a:gridCol w="1879600"/>
                <a:gridCol w="1878012"/>
              </a:tblGrid>
              <a:tr h="1463675">
                <a:tc rowSpan="2">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3000" b="1" dirty="0">
                          <a:solidFill>
                            <a:srgbClr val="0000FF"/>
                          </a:solidFill>
                          <a:latin typeface="Times New Roman" panose="02020603050405020304" pitchFamily="18" charset="0"/>
                          <a:cs typeface="Times New Roman" panose="02020603050405020304" pitchFamily="18" charset="0"/>
                        </a:rPr>
                        <a:t>Các châu</a:t>
                      </a:r>
                      <a:endParaRPr lang="en-US" sz="3000" b="1" dirty="0">
                        <a:solidFill>
                          <a:srgbClr val="0000FF"/>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CCC"/>
                    </a:solidFill>
                  </a:tcPr>
                </a:tc>
                <a:tc gridSpan="3">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3000" b="1" dirty="0">
                          <a:solidFill>
                            <a:srgbClr val="0000FF"/>
                          </a:solidFill>
                          <a:latin typeface="Times New Roman" panose="02020603050405020304" pitchFamily="18" charset="0"/>
                          <a:cs typeface="Times New Roman" panose="02020603050405020304" pitchFamily="18" charset="0"/>
                        </a:rPr>
                        <a:t>Dân số</a:t>
                      </a:r>
                      <a:endParaRPr sz="3000" b="1" dirty="0">
                        <a:solidFill>
                          <a:srgbClr val="0000FF"/>
                        </a:solidFill>
                        <a:latin typeface="Times New Roman" panose="02020603050405020304" pitchFamily="18" charset="0"/>
                        <a:cs typeface="Times New Roman" panose="02020603050405020304" pitchFamily="18" charset="0"/>
                      </a:endParaRPr>
                    </a:p>
                    <a:p>
                      <a:pPr lvl="0" algn="ctr" defTabSz="1084580" eaLnBrk="1" hangingPunct="1">
                        <a:buNone/>
                      </a:pPr>
                      <a:r>
                        <a:rPr sz="3000" b="1" dirty="0">
                          <a:solidFill>
                            <a:srgbClr val="0000FF"/>
                          </a:solidFill>
                          <a:latin typeface="Times New Roman" panose="02020603050405020304" pitchFamily="18" charset="0"/>
                          <a:cs typeface="Times New Roman" panose="02020603050405020304" pitchFamily="18" charset="0"/>
                        </a:rPr>
                        <a:t>(Triệu ng</a:t>
                      </a:r>
                      <a:r>
                        <a:rPr lang="vi-VN" altLang="x-none" sz="3000" b="1" dirty="0">
                          <a:solidFill>
                            <a:srgbClr val="0000FF"/>
                          </a:solidFill>
                          <a:latin typeface="Times New Roman" panose="02020603050405020304" pitchFamily="18" charset="0"/>
                          <a:cs typeface="Times New Roman" panose="02020603050405020304" pitchFamily="18" charset="0"/>
                        </a:rPr>
                        <a:t>ư</a:t>
                      </a:r>
                      <a:r>
                        <a:rPr sz="3000" b="1" dirty="0">
                          <a:solidFill>
                            <a:srgbClr val="0000FF"/>
                          </a:solidFill>
                          <a:latin typeface="Times New Roman" panose="02020603050405020304" pitchFamily="18" charset="0"/>
                          <a:cs typeface="Times New Roman" panose="02020603050405020304" pitchFamily="18" charset="0"/>
                        </a:rPr>
                        <a:t>ời)</a:t>
                      </a:r>
                      <a:endParaRPr lang="en-US" sz="3000" b="1" dirty="0">
                        <a:solidFill>
                          <a:srgbClr val="0000FF"/>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CCC"/>
                    </a:solidFill>
                  </a:tcPr>
                </a:tc>
                <a:tc hMerge="1">
                  <a:tcP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c gridSpan="2">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3000" b="1" dirty="0">
                          <a:solidFill>
                            <a:srgbClr val="0000FF"/>
                          </a:solidFill>
                          <a:latin typeface="Times New Roman" panose="02020603050405020304" pitchFamily="18" charset="0"/>
                          <a:cs typeface="Times New Roman" panose="02020603050405020304" pitchFamily="18" charset="0"/>
                        </a:rPr>
                        <a:t>Tỉ lệ gia tăng dân số tự nhiên các giai đoạn (%)</a:t>
                      </a:r>
                      <a:endParaRPr lang="en-US" sz="3000" b="1" dirty="0">
                        <a:solidFill>
                          <a:srgbClr val="0000FF"/>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CCC"/>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tcPr>
                </a:tc>
              </a:tr>
              <a:tr h="493713">
                <a:tc vMerge="1">
                  <a:tcPr>
                    <a:lnL w="127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B w="38100" cap="flat" cmpd="sng">
                      <a:solidFill>
                        <a:schemeClr val="bg1"/>
                      </a:solidFill>
                      <a:prstDash val="solid"/>
                      <a:headEnd type="none" w="med" len="med"/>
                      <a:tailEnd type="none" w="med" len="med"/>
                    </a:lnB>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Năm 2010</a:t>
                      </a:r>
                      <a:endParaRPr lang="en-US" sz="2500" b="1" dirty="0">
                        <a:solidFill>
                          <a:srgbClr val="6600CC"/>
                        </a:solidFill>
                        <a:latin typeface="Times New Roman" panose="02020603050405020304" pitchFamily="18" charset="0"/>
                        <a:ea typeface="Times New Roman" panose="02020603050405020304" pitchFamily="18" charset="0"/>
                      </a:endParaRPr>
                    </a:p>
                  </a:txBody>
                  <a:tcPr>
                    <a:lnL w="381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FBF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Năm 2015</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FBF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Năm 2020</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FBF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2010-2015</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FBF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2015-2020</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8FBFC"/>
                    </a:solidFill>
                  </a:tcPr>
                </a:tc>
              </a:tr>
              <a:tr h="5715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Châu Á</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4164</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4391</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4641</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1,1</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1,0</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r>
              <a:tr h="56991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Châu Âu</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739</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738</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747</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0,0</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a:t>
                      </a:r>
                      <a:r>
                        <a:rPr lang="vi-VN" altLang="x-none" sz="2500" b="1" dirty="0">
                          <a:solidFill>
                            <a:srgbClr val="00B050"/>
                          </a:solidFill>
                          <a:latin typeface="Times New Roman" panose="02020603050405020304" pitchFamily="18" charset="0"/>
                          <a:cs typeface="Times New Roman" panose="02020603050405020304" pitchFamily="18" charset="0"/>
                        </a:rPr>
                        <a:t> </a:t>
                      </a:r>
                      <a:r>
                        <a:rPr sz="2500" b="1" dirty="0">
                          <a:solidFill>
                            <a:srgbClr val="00B050"/>
                          </a:solidFill>
                          <a:latin typeface="Times New Roman" panose="02020603050405020304" pitchFamily="18" charset="0"/>
                          <a:cs typeface="Times New Roman" panose="02020603050405020304" pitchFamily="18" charset="0"/>
                        </a:rPr>
                        <a:t>0,1</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r>
              <a:tr h="102711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Châu Đại D</a:t>
                      </a:r>
                      <a:r>
                        <a:rPr lang="vi-VN" altLang="x-none" sz="2500" b="1" dirty="0">
                          <a:solidFill>
                            <a:srgbClr val="6600CC"/>
                          </a:solidFill>
                          <a:latin typeface="Times New Roman" panose="02020603050405020304" pitchFamily="18" charset="0"/>
                          <a:cs typeface="Times New Roman" panose="02020603050405020304" pitchFamily="18" charset="0"/>
                        </a:rPr>
                        <a:t>ư</a:t>
                      </a:r>
                      <a:r>
                        <a:rPr sz="2500" b="1" dirty="0">
                          <a:solidFill>
                            <a:srgbClr val="6600CC"/>
                          </a:solidFill>
                          <a:latin typeface="Times New Roman" panose="02020603050405020304" pitchFamily="18" charset="0"/>
                          <a:cs typeface="Times New Roman" panose="02020603050405020304" pitchFamily="18" charset="0"/>
                        </a:rPr>
                        <a:t>ơng</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37</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F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39</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F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42</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F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1,0</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FE5"/>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dirty="0">
                          <a:solidFill>
                            <a:srgbClr val="00B050"/>
                          </a:solidFill>
                          <a:latin typeface="Times New Roman" panose="02020603050405020304" pitchFamily="18" charset="0"/>
                          <a:cs typeface="Times New Roman" panose="02020603050405020304" pitchFamily="18" charset="0"/>
                        </a:rPr>
                        <a:t>1</a:t>
                      </a:r>
                      <a:endParaRPr lang="en-US" sz="2500"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3DFE5"/>
                    </a:solidFill>
                  </a:tcPr>
                </a:tc>
              </a:tr>
              <a:tr h="56991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Châu Mĩ</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935</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992</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1023</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0,9</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0,7</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r>
              <a:tr h="56991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Châu Phi</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1022</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1186</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1340</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2,6</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2,5</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BADDE1"/>
                    </a:solidFill>
                  </a:tcPr>
                </a:tc>
              </a:tr>
              <a:tr h="56991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defTabSz="1084580" eaLnBrk="1" hangingPunct="1">
                        <a:buNone/>
                      </a:pPr>
                      <a:r>
                        <a:rPr sz="2500" b="1" dirty="0">
                          <a:solidFill>
                            <a:srgbClr val="6600CC"/>
                          </a:solidFill>
                          <a:latin typeface="Times New Roman" panose="02020603050405020304" pitchFamily="18" charset="0"/>
                          <a:cs typeface="Times New Roman" panose="02020603050405020304" pitchFamily="18" charset="0"/>
                        </a:rPr>
                        <a:t>Thế giới</a:t>
                      </a:r>
                      <a:endParaRPr lang="en-US" sz="2500" b="1" dirty="0">
                        <a:solidFill>
                          <a:srgbClr val="6600CC"/>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6896</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7346</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7784</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1,2</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ctr" defTabSz="1084580" eaLnBrk="1" hangingPunct="1">
                        <a:buNone/>
                      </a:pPr>
                      <a:r>
                        <a:rPr sz="2500" b="1" dirty="0">
                          <a:solidFill>
                            <a:srgbClr val="00B050"/>
                          </a:solidFill>
                          <a:latin typeface="Times New Roman" panose="02020603050405020304" pitchFamily="18" charset="0"/>
                          <a:cs typeface="Times New Roman" panose="02020603050405020304" pitchFamily="18" charset="0"/>
                        </a:rPr>
                        <a:t>1,1</a:t>
                      </a:r>
                      <a:endParaRPr lang="en-US" sz="2500" b="1" dirty="0">
                        <a:solidFill>
                          <a:srgbClr val="00B05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6E6E6"/>
                    </a:solidFill>
                  </a:tcPr>
                </a:tc>
              </a:tr>
            </a:tbl>
          </a:graphicData>
        </a:graphic>
      </p:graphicFrame>
      <p:sp>
        <p:nvSpPr>
          <p:cNvPr id="13378" name="TextBox 20"/>
          <p:cNvSpPr txBox="1"/>
          <p:nvPr/>
        </p:nvSpPr>
        <p:spPr>
          <a:xfrm>
            <a:off x="322263" y="95250"/>
            <a:ext cx="11706225" cy="554038"/>
          </a:xfrm>
          <a:prstGeom prst="rect">
            <a:avLst/>
          </a:prstGeom>
          <a:noFill/>
          <a:ln w="9525">
            <a:noFill/>
          </a:ln>
        </p:spPr>
        <p:txBody>
          <a:bodyPr>
            <a:spAutoFit/>
          </a:bodyPr>
          <a:p>
            <a:pPr algn="ctr">
              <a:buNone/>
            </a:pPr>
            <a:r>
              <a:rPr sz="3000" b="1" dirty="0">
                <a:solidFill>
                  <a:srgbClr val="00B050"/>
                </a:solidFill>
                <a:latin typeface="Times New Roman" panose="02020603050405020304" pitchFamily="18" charset="0"/>
                <a:cs typeface="Times New Roman" panose="02020603050405020304" pitchFamily="18" charset="0"/>
              </a:rPr>
              <a:t>Dân số v</a:t>
            </a:r>
            <a:r>
              <a:rPr sz="3000" b="1" dirty="0">
                <a:solidFill>
                  <a:srgbClr val="00B050"/>
                </a:solidFill>
                <a:latin typeface="Times New Roman" panose="02020603050405020304" pitchFamily="18" charset="0"/>
                <a:ea typeface="Times New Roman" panose="02020603050405020304" pitchFamily="18" charset="0"/>
              </a:rPr>
              <a:t>à</a:t>
            </a:r>
            <a:r>
              <a:rPr sz="3000" b="1" dirty="0">
                <a:solidFill>
                  <a:srgbClr val="00B050"/>
                </a:solidFill>
                <a:latin typeface="Times New Roman" panose="02020603050405020304" pitchFamily="18" charset="0"/>
                <a:cs typeface="Times New Roman" panose="02020603050405020304" pitchFamily="18" charset="0"/>
              </a:rPr>
              <a:t> tỉ lệ gia tăng dân số tự nhiên của các châu lục qua các năm</a:t>
            </a:r>
            <a:endParaRPr sz="3000" b="1" dirty="0">
              <a:solidFill>
                <a:srgbClr val="00B050"/>
              </a:solidFill>
              <a:latin typeface="Times New Roman" panose="02020603050405020304" pitchFamily="18" charset="0"/>
              <a:ea typeface="Times New Roman" panose="02020603050405020304" pitchFamily="18" charset="0"/>
            </a:endParaRPr>
          </a:p>
        </p:txBody>
      </p:sp>
      <p:sp>
        <p:nvSpPr>
          <p:cNvPr id="3" name="Rectangle: Rounded Corners 2"/>
          <p:cNvSpPr/>
          <p:nvPr/>
        </p:nvSpPr>
        <p:spPr>
          <a:xfrm>
            <a:off x="10323513" y="3532188"/>
            <a:ext cx="1033463" cy="460375"/>
          </a:xfrm>
          <a:prstGeom prst="roundRect">
            <a:avLst/>
          </a:prstGeom>
          <a:solidFill>
            <a:srgbClr val="FF0066">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380" name="Straight Connector 3"/>
          <p:cNvCxnSpPr/>
          <p:nvPr/>
        </p:nvCxnSpPr>
        <p:spPr>
          <a:xfrm>
            <a:off x="2511425" y="914400"/>
            <a:ext cx="25400" cy="5846763"/>
          </a:xfrm>
          <a:prstGeom prst="line">
            <a:avLst/>
          </a:prstGeom>
          <a:ln w="9525" cap="flat" cmpd="sng">
            <a:solidFill>
              <a:schemeClr val="tx1"/>
            </a:solidFill>
            <a:prstDash val="solid"/>
            <a:headEnd type="none" w="med" len="med"/>
            <a:tailEnd type="none" w="med" len="med"/>
          </a:ln>
        </p:spPr>
      </p:cxnSp>
      <p:cxnSp>
        <p:nvCxnSpPr>
          <p:cNvPr id="13381" name="Straight Connector 5"/>
          <p:cNvCxnSpPr/>
          <p:nvPr/>
        </p:nvCxnSpPr>
        <p:spPr>
          <a:xfrm>
            <a:off x="4546600" y="2420938"/>
            <a:ext cx="38100" cy="4340225"/>
          </a:xfrm>
          <a:prstGeom prst="line">
            <a:avLst/>
          </a:prstGeom>
          <a:ln w="9525" cap="flat" cmpd="sng">
            <a:solidFill>
              <a:schemeClr val="tx1"/>
            </a:solidFill>
            <a:prstDash val="solid"/>
            <a:headEnd type="none" w="med" len="med"/>
            <a:tailEnd type="none" w="med" len="med"/>
          </a:ln>
        </p:spPr>
      </p:cxnSp>
      <p:cxnSp>
        <p:nvCxnSpPr>
          <p:cNvPr id="13382" name="Straight Connector 7"/>
          <p:cNvCxnSpPr/>
          <p:nvPr/>
        </p:nvCxnSpPr>
        <p:spPr>
          <a:xfrm>
            <a:off x="6323013" y="2420938"/>
            <a:ext cx="39687" cy="4340225"/>
          </a:xfrm>
          <a:prstGeom prst="line">
            <a:avLst/>
          </a:prstGeom>
          <a:ln w="9525" cap="flat" cmpd="sng">
            <a:solidFill>
              <a:schemeClr val="tx1"/>
            </a:solidFill>
            <a:prstDash val="solid"/>
            <a:headEnd type="none" w="med" len="med"/>
            <a:tailEnd type="none" w="med" len="med"/>
          </a:ln>
        </p:spPr>
      </p:cxnSp>
      <p:cxnSp>
        <p:nvCxnSpPr>
          <p:cNvPr id="13383" name="Straight Connector 11"/>
          <p:cNvCxnSpPr/>
          <p:nvPr/>
        </p:nvCxnSpPr>
        <p:spPr>
          <a:xfrm>
            <a:off x="8035925" y="914400"/>
            <a:ext cx="26988" cy="5846763"/>
          </a:xfrm>
          <a:prstGeom prst="line">
            <a:avLst/>
          </a:prstGeom>
          <a:ln w="9525" cap="flat" cmpd="sng">
            <a:solidFill>
              <a:schemeClr val="tx1"/>
            </a:solidFill>
            <a:prstDash val="solid"/>
            <a:headEnd type="none" w="med" len="med"/>
            <a:tailEnd type="none" w="med" len="med"/>
          </a:ln>
        </p:spPr>
      </p:cxnSp>
      <p:cxnSp>
        <p:nvCxnSpPr>
          <p:cNvPr id="13384" name="Straight Connector 27"/>
          <p:cNvCxnSpPr/>
          <p:nvPr/>
        </p:nvCxnSpPr>
        <p:spPr>
          <a:xfrm>
            <a:off x="9904413" y="2420938"/>
            <a:ext cx="38100" cy="4340225"/>
          </a:xfrm>
          <a:prstGeom prst="line">
            <a:avLst/>
          </a:prstGeom>
          <a:ln w="9525" cap="flat" cmpd="sng">
            <a:solidFill>
              <a:schemeClr val="tx1"/>
            </a:solidFill>
            <a:prstDash val="solid"/>
            <a:headEnd type="none" w="med" len="med"/>
            <a:tailEnd type="none" w="med" len="med"/>
          </a:ln>
        </p:spPr>
      </p:cxnSp>
      <p:cxnSp>
        <p:nvCxnSpPr>
          <p:cNvPr id="13385" name="Straight Connector 29"/>
          <p:cNvCxnSpPr/>
          <p:nvPr/>
        </p:nvCxnSpPr>
        <p:spPr>
          <a:xfrm flipH="1">
            <a:off x="541338" y="914400"/>
            <a:ext cx="25400" cy="5846763"/>
          </a:xfrm>
          <a:prstGeom prst="line">
            <a:avLst/>
          </a:prstGeom>
          <a:ln w="9525" cap="flat" cmpd="sng">
            <a:solidFill>
              <a:schemeClr val="tx1"/>
            </a:solidFill>
            <a:prstDash val="solid"/>
            <a:headEnd type="none" w="med" len="med"/>
            <a:tailEnd type="none" w="med" len="med"/>
          </a:ln>
        </p:spPr>
      </p:cxnSp>
      <p:cxnSp>
        <p:nvCxnSpPr>
          <p:cNvPr id="13386" name="Straight Connector 31"/>
          <p:cNvCxnSpPr/>
          <p:nvPr/>
        </p:nvCxnSpPr>
        <p:spPr>
          <a:xfrm>
            <a:off x="11771313" y="914400"/>
            <a:ext cx="12700" cy="5846763"/>
          </a:xfrm>
          <a:prstGeom prst="line">
            <a:avLst/>
          </a:prstGeom>
          <a:ln w="9525" cap="flat" cmpd="sng">
            <a:solidFill>
              <a:schemeClr val="tx1"/>
            </a:solidFill>
            <a:prstDash val="solid"/>
            <a:headEnd type="none" w="med" len="med"/>
            <a:tailEnd type="none" w="med" len="med"/>
          </a:ln>
        </p:spPr>
      </p:cxnSp>
      <p:cxnSp>
        <p:nvCxnSpPr>
          <p:cNvPr id="13387" name="Straight Connector 33"/>
          <p:cNvCxnSpPr/>
          <p:nvPr/>
        </p:nvCxnSpPr>
        <p:spPr>
          <a:xfrm>
            <a:off x="554038" y="914400"/>
            <a:ext cx="11217275" cy="0"/>
          </a:xfrm>
          <a:prstGeom prst="line">
            <a:avLst/>
          </a:prstGeom>
          <a:ln w="9525" cap="flat" cmpd="sng">
            <a:solidFill>
              <a:schemeClr val="tx1"/>
            </a:solidFill>
            <a:prstDash val="solid"/>
            <a:headEnd type="none" w="med" len="med"/>
            <a:tailEnd type="none" w="med" len="med"/>
          </a:ln>
        </p:spPr>
      </p:cxnSp>
      <p:cxnSp>
        <p:nvCxnSpPr>
          <p:cNvPr id="13388" name="Straight Connector 35"/>
          <p:cNvCxnSpPr/>
          <p:nvPr/>
        </p:nvCxnSpPr>
        <p:spPr>
          <a:xfrm>
            <a:off x="554038" y="6761163"/>
            <a:ext cx="11229975" cy="0"/>
          </a:xfrm>
          <a:prstGeom prst="line">
            <a:avLst/>
          </a:prstGeom>
          <a:ln w="9525" cap="flat" cmpd="sng">
            <a:solidFill>
              <a:schemeClr val="tx1"/>
            </a:solidFill>
            <a:prstDash val="solid"/>
            <a:headEnd type="none" w="med" len="med"/>
            <a:tailEnd type="none" w="med" len="med"/>
          </a:ln>
        </p:spPr>
      </p:cxnSp>
      <p:cxnSp>
        <p:nvCxnSpPr>
          <p:cNvPr id="13389" name="Straight Connector 37"/>
          <p:cNvCxnSpPr/>
          <p:nvPr/>
        </p:nvCxnSpPr>
        <p:spPr>
          <a:xfrm flipV="1">
            <a:off x="566738" y="2871788"/>
            <a:ext cx="11204575" cy="12700"/>
          </a:xfrm>
          <a:prstGeom prst="line">
            <a:avLst/>
          </a:prstGeom>
          <a:ln w="9525" cap="flat" cmpd="sng">
            <a:solidFill>
              <a:schemeClr val="tx1"/>
            </a:solidFill>
            <a:prstDash val="solid"/>
            <a:headEnd type="none" w="med" len="med"/>
            <a:tailEnd type="none" w="med" len="med"/>
          </a:ln>
        </p:spPr>
      </p:cxnSp>
      <p:cxnSp>
        <p:nvCxnSpPr>
          <p:cNvPr id="13390" name="Straight Connector 39"/>
          <p:cNvCxnSpPr/>
          <p:nvPr/>
        </p:nvCxnSpPr>
        <p:spPr>
          <a:xfrm>
            <a:off x="566738" y="3425825"/>
            <a:ext cx="11217275" cy="0"/>
          </a:xfrm>
          <a:prstGeom prst="line">
            <a:avLst/>
          </a:prstGeom>
          <a:ln w="9525" cap="flat" cmpd="sng">
            <a:solidFill>
              <a:schemeClr val="tx1"/>
            </a:solidFill>
            <a:prstDash val="solid"/>
            <a:headEnd type="none" w="med" len="med"/>
            <a:tailEnd type="none" w="med" len="med"/>
          </a:ln>
        </p:spPr>
      </p:cxnSp>
      <p:cxnSp>
        <p:nvCxnSpPr>
          <p:cNvPr id="13391" name="Straight Connector 42"/>
          <p:cNvCxnSpPr/>
          <p:nvPr/>
        </p:nvCxnSpPr>
        <p:spPr>
          <a:xfrm>
            <a:off x="579438" y="5049838"/>
            <a:ext cx="11204575" cy="0"/>
          </a:xfrm>
          <a:prstGeom prst="line">
            <a:avLst/>
          </a:prstGeom>
          <a:ln w="9525" cap="flat" cmpd="sng">
            <a:solidFill>
              <a:schemeClr val="tx1"/>
            </a:solidFill>
            <a:prstDash val="solid"/>
            <a:headEnd type="none" w="med" len="med"/>
            <a:tailEnd type="none" w="med" len="med"/>
          </a:ln>
        </p:spPr>
      </p:cxnSp>
      <p:cxnSp>
        <p:nvCxnSpPr>
          <p:cNvPr id="13392" name="Straight Connector 45"/>
          <p:cNvCxnSpPr/>
          <p:nvPr/>
        </p:nvCxnSpPr>
        <p:spPr>
          <a:xfrm>
            <a:off x="554038" y="3992563"/>
            <a:ext cx="11217275" cy="0"/>
          </a:xfrm>
          <a:prstGeom prst="line">
            <a:avLst/>
          </a:prstGeom>
          <a:ln w="9525" cap="flat" cmpd="sng">
            <a:solidFill>
              <a:schemeClr val="tx1"/>
            </a:solidFill>
            <a:prstDash val="solid"/>
            <a:headEnd type="none" w="med" len="med"/>
            <a:tailEnd type="none" w="med" len="med"/>
          </a:ln>
        </p:spPr>
      </p:cxnSp>
      <p:cxnSp>
        <p:nvCxnSpPr>
          <p:cNvPr id="13393" name="Straight Connector 47"/>
          <p:cNvCxnSpPr/>
          <p:nvPr/>
        </p:nvCxnSpPr>
        <p:spPr>
          <a:xfrm flipV="1">
            <a:off x="554038" y="5627688"/>
            <a:ext cx="11217275" cy="12700"/>
          </a:xfrm>
          <a:prstGeom prst="line">
            <a:avLst/>
          </a:prstGeom>
          <a:ln w="9525" cap="flat" cmpd="sng">
            <a:solidFill>
              <a:schemeClr val="tx1"/>
            </a:solidFill>
            <a:prstDash val="solid"/>
            <a:headEnd type="none" w="med" len="med"/>
            <a:tailEnd type="none" w="med" len="med"/>
          </a:ln>
        </p:spPr>
      </p:cxnSp>
      <p:cxnSp>
        <p:nvCxnSpPr>
          <p:cNvPr id="13394" name="Straight Connector 49"/>
          <p:cNvCxnSpPr/>
          <p:nvPr/>
        </p:nvCxnSpPr>
        <p:spPr>
          <a:xfrm>
            <a:off x="566738" y="6181725"/>
            <a:ext cx="11204575" cy="12700"/>
          </a:xfrm>
          <a:prstGeom prst="line">
            <a:avLst/>
          </a:prstGeom>
          <a:ln w="9525" cap="flat" cmpd="sng">
            <a:solidFill>
              <a:schemeClr val="tx1"/>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4339" name="Picture 5" descr="POINSET2"/>
          <p:cNvPicPr>
            <a:picLocks noChangeAspect="1"/>
          </p:cNvPicPr>
          <p:nvPr/>
        </p:nvPicPr>
        <p:blipFill>
          <a:blip r:embed="rId1"/>
          <a:stretch>
            <a:fillRect/>
          </a:stretch>
        </p:blipFill>
        <p:spPr>
          <a:xfrm rot="5400000" flipV="1">
            <a:off x="303213" y="66675"/>
            <a:ext cx="1101725" cy="1390650"/>
          </a:xfrm>
          <a:prstGeom prst="rect">
            <a:avLst/>
          </a:prstGeom>
          <a:noFill/>
          <a:ln w="9525">
            <a:noFill/>
          </a:ln>
        </p:spPr>
      </p:pic>
      <p:pic>
        <p:nvPicPr>
          <p:cNvPr id="1434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4341"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14342" name="Rectangle 1"/>
          <p:cNvSpPr/>
          <p:nvPr/>
        </p:nvSpPr>
        <p:spPr>
          <a:xfrm>
            <a:off x="2382838" y="1800225"/>
            <a:ext cx="7829550" cy="3324225"/>
          </a:xfrm>
          <a:prstGeom prst="rect">
            <a:avLst/>
          </a:prstGeom>
          <a:noFill/>
          <a:ln w="9525">
            <a:noFill/>
          </a:ln>
        </p:spPr>
        <p:txBody>
          <a:bodyPr>
            <a:spAutoFit/>
          </a:bodyPr>
          <a:p>
            <a:pPr algn="just">
              <a:lnSpc>
                <a:spcPct val="150000"/>
              </a:lnSpc>
            </a:pPr>
            <a:r>
              <a:rPr lang="vi-VN" altLang="x-none" sz="3500" b="1" dirty="0">
                <a:latin typeface="Times New Roman" panose="02020603050405020304" pitchFamily="18" charset="0"/>
              </a:rPr>
              <a:t>-</a:t>
            </a:r>
            <a:r>
              <a:rPr lang="vi-VN" altLang="x-none" sz="3500" b="1" dirty="0">
                <a:gradFill>
                  <a:gsLst>
                    <a:gs pos="0">
                      <a:srgbClr val="007BD3"/>
                    </a:gs>
                    <a:gs pos="100000">
                      <a:srgbClr val="034373"/>
                    </a:gs>
                  </a:gsLst>
                  <a:lin scaled="0"/>
                </a:gradFill>
                <a:latin typeface="Times New Roman" panose="02020603050405020304" pitchFamily="18" charset="0"/>
              </a:rPr>
              <a:t> Tỉ suất gia tăng dân số tự nhiên của châu Âu rất thấp (-0,1% năm 2020), những năm gần đây dân số tăng chủ yếu do nhập cư.</a:t>
            </a:r>
            <a:endParaRPr lang="vi-VN" altLang="x-none" sz="3500" b="1" dirty="0">
              <a:gradFill>
                <a:gsLst>
                  <a:gs pos="0">
                    <a:srgbClr val="007BD3"/>
                  </a:gs>
                  <a:gs pos="100000">
                    <a:srgbClr val="034373"/>
                  </a:gs>
                </a:gsLst>
                <a:lin scaled="0"/>
              </a:gradFill>
              <a:latin typeface="Times New Roman" panose="02020603050405020304"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5363"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 Cơ cấu dân cư</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5365"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2" name="Rectangle 1"/>
          <p:cNvSpPr/>
          <p:nvPr/>
        </p:nvSpPr>
        <p:spPr>
          <a:xfrm>
            <a:off x="7096125" y="4706938"/>
            <a:ext cx="4822825" cy="1754187"/>
          </a:xfrm>
          <a:prstGeom prst="rect">
            <a:avLst/>
          </a:prstGeom>
          <a:noFill/>
          <a:ln w="9525">
            <a:noFill/>
          </a:ln>
        </p:spPr>
        <p:txBody>
          <a:bodyPr>
            <a:spAutoFit/>
          </a:bodyPr>
          <a:p>
            <a:pPr algn="just">
              <a:lnSpc>
                <a:spcPct val="150000"/>
              </a:lnSpc>
            </a:pPr>
            <a:r>
              <a:rPr lang="vi-VN" altLang="x-none" sz="3600" b="1" dirty="0">
                <a:solidFill>
                  <a:srgbClr val="0000FF"/>
                </a:solidFill>
                <a:latin typeface="Times New Roman" panose="02020603050405020304" pitchFamily="18" charset="0"/>
              </a:rPr>
              <a:t>Trình bày đặc điểm cơ cấu dân cư châu Âu.</a:t>
            </a:r>
            <a:endParaRPr sz="3600" b="1" dirty="0">
              <a:solidFill>
                <a:srgbClr val="0000FF"/>
              </a:solidFill>
              <a:latin typeface="Times New Roman" panose="02020603050405020304" pitchFamily="18" charset="0"/>
            </a:endParaRPr>
          </a:p>
        </p:txBody>
      </p:sp>
      <p:pic>
        <p:nvPicPr>
          <p:cNvPr id="15367" name="Picture 1" descr="Description: Dựa vào bảng cơ cấu dân số theo nhóm tuổi ở châu Âu trong giai đoạn 1950 -  2020 và hình 2.1 dưới đây, hãy: - Điền tên các nhóm tuổi vào"/>
          <p:cNvPicPr>
            <a:picLocks noChangeAspect="1"/>
          </p:cNvPicPr>
          <p:nvPr/>
        </p:nvPicPr>
        <p:blipFill>
          <a:blip r:embed="rId2"/>
          <a:stretch>
            <a:fillRect/>
          </a:stretch>
        </p:blipFill>
        <p:spPr>
          <a:xfrm>
            <a:off x="7224713" y="1325563"/>
            <a:ext cx="4694237" cy="3092450"/>
          </a:xfrm>
          <a:prstGeom prst="rect">
            <a:avLst/>
          </a:prstGeom>
          <a:noFill/>
          <a:ln w="9525">
            <a:noFill/>
          </a:ln>
        </p:spPr>
      </p:pic>
      <p:pic>
        <p:nvPicPr>
          <p:cNvPr id="15368" name="Picture 13"/>
          <p:cNvPicPr>
            <a:picLocks noChangeAspect="1"/>
          </p:cNvPicPr>
          <p:nvPr/>
        </p:nvPicPr>
        <p:blipFill>
          <a:blip r:embed="rId3"/>
          <a:srcRect b="9987"/>
          <a:stretch>
            <a:fillRect/>
          </a:stretch>
        </p:blipFill>
        <p:spPr>
          <a:xfrm>
            <a:off x="547688" y="1250950"/>
            <a:ext cx="6354762" cy="4054475"/>
          </a:xfrm>
          <a:prstGeom prst="rect">
            <a:avLst/>
          </a:prstGeom>
          <a:noFill/>
          <a:ln w="9525">
            <a:noFill/>
          </a:ln>
        </p:spPr>
      </p:pic>
      <p:sp>
        <p:nvSpPr>
          <p:cNvPr id="15369" name="Rectangle 2"/>
          <p:cNvSpPr/>
          <p:nvPr/>
        </p:nvSpPr>
        <p:spPr>
          <a:xfrm>
            <a:off x="547688" y="5438775"/>
            <a:ext cx="6548437" cy="708025"/>
          </a:xfrm>
          <a:prstGeom prst="rect">
            <a:avLst/>
          </a:prstGeom>
          <a:noFill/>
          <a:ln w="9525">
            <a:noFill/>
          </a:ln>
        </p:spPr>
        <p:txBody>
          <a:bodyPr>
            <a:spAutoFit/>
          </a:bodyPr>
          <a:p>
            <a:pPr algn="ctr"/>
            <a:r>
              <a:rPr lang="vi-VN" altLang="x-none" sz="2000" b="1" dirty="0">
                <a:solidFill>
                  <a:srgbClr val="7030A0"/>
                </a:solidFill>
                <a:latin typeface="Times New Roman" panose="02020603050405020304" pitchFamily="18" charset="0"/>
              </a:rPr>
              <a:t>Hình 2.2.Tỉ lệ nam và tỉ lệ nữ trong tổng số dân ở châu Âu, </a:t>
            </a:r>
            <a:endParaRPr lang="vi-VN" altLang="x-none" sz="2000" b="1" dirty="0">
              <a:solidFill>
                <a:srgbClr val="7030A0"/>
              </a:solidFill>
              <a:latin typeface="Times New Roman" panose="02020603050405020304" pitchFamily="18" charset="0"/>
            </a:endParaRPr>
          </a:p>
          <a:p>
            <a:pPr algn="ctr"/>
            <a:r>
              <a:rPr lang="vi-VN" altLang="x-none" sz="2000" b="1" dirty="0">
                <a:solidFill>
                  <a:srgbClr val="7030A0"/>
                </a:solidFill>
                <a:latin typeface="Times New Roman" panose="02020603050405020304" pitchFamily="18" charset="0"/>
              </a:rPr>
              <a:t>giai đoạn 1950-2020</a:t>
            </a:r>
            <a:endParaRPr sz="2000" b="1" dirty="0">
              <a:solidFill>
                <a:srgbClr val="7030A0"/>
              </a:solidFill>
              <a:latin typeface="Times New Roman" panose="02020603050405020304" pitchFamily="18" charset="0"/>
            </a:endParaRPr>
          </a:p>
        </p:txBody>
      </p:sp>
      <p:pic>
        <p:nvPicPr>
          <p:cNvPr id="15370" name="Picture 6" descr="Diagram&#10;&#10;Description automatically generated"/>
          <p:cNvPicPr>
            <a:picLocks noChangeAspect="1"/>
          </p:cNvPicPr>
          <p:nvPr/>
        </p:nvPicPr>
        <p:blipFill>
          <a:blip r:embed="rId4"/>
          <a:srcRect b="8304"/>
          <a:stretch>
            <a:fillRect/>
          </a:stretch>
        </p:blipFill>
        <p:spPr>
          <a:xfrm>
            <a:off x="11198225" y="5870575"/>
            <a:ext cx="860425" cy="8509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POINSET2"/>
          <p:cNvPicPr>
            <a:picLocks noChangeAspect="1"/>
          </p:cNvPicPr>
          <p:nvPr/>
        </p:nvPicPr>
        <p:blipFill>
          <a:blip r:embed="rId1"/>
          <a:stretch>
            <a:fillRect/>
          </a:stretch>
        </p:blipFill>
        <p:spPr>
          <a:xfrm rot="5400000">
            <a:off x="11247438" y="244475"/>
            <a:ext cx="620712" cy="720725"/>
          </a:xfrm>
          <a:prstGeom prst="rect">
            <a:avLst/>
          </a:prstGeom>
          <a:noFill/>
          <a:ln w="9525">
            <a:noFill/>
          </a:ln>
        </p:spPr>
      </p:pic>
      <p:pic>
        <p:nvPicPr>
          <p:cNvPr id="16387" name="Picture 5" descr="POINSET2"/>
          <p:cNvPicPr>
            <a:picLocks noChangeAspect="1"/>
          </p:cNvPicPr>
          <p:nvPr/>
        </p:nvPicPr>
        <p:blipFill>
          <a:blip r:embed="rId1"/>
          <a:stretch>
            <a:fillRect/>
          </a:stretch>
        </p:blipFill>
        <p:spPr>
          <a:xfrm rot="5400000" flipV="1">
            <a:off x="368300" y="80963"/>
            <a:ext cx="738188" cy="930275"/>
          </a:xfrm>
          <a:prstGeom prst="rect">
            <a:avLst/>
          </a:prstGeom>
          <a:noFill/>
          <a:ln w="9525">
            <a:noFill/>
          </a:ln>
        </p:spPr>
      </p:pic>
      <p:pic>
        <p:nvPicPr>
          <p:cNvPr id="16388" name="Picture 5" descr="POINSET2"/>
          <p:cNvPicPr>
            <a:picLocks noChangeAspect="1"/>
          </p:cNvPicPr>
          <p:nvPr/>
        </p:nvPicPr>
        <p:blipFill>
          <a:blip r:embed="rId1"/>
          <a:stretch>
            <a:fillRect/>
          </a:stretch>
        </p:blipFill>
        <p:spPr>
          <a:xfrm rot="-5400000">
            <a:off x="212725" y="5889625"/>
            <a:ext cx="730250" cy="849313"/>
          </a:xfrm>
          <a:prstGeom prst="rect">
            <a:avLst/>
          </a:prstGeom>
          <a:noFill/>
          <a:ln w="9525">
            <a:noFill/>
          </a:ln>
        </p:spPr>
      </p:pic>
      <p:pic>
        <p:nvPicPr>
          <p:cNvPr id="16389" name="Picture 1" descr="Description: Dựa vào bảng cơ cấu dân số theo nhóm tuổi ở châu Âu trong giai đoạn 1950 -  2020 và hình 2.1 dưới đây, hãy: - Điền tên các nhóm tuổi vào"/>
          <p:cNvPicPr>
            <a:picLocks noChangeAspect="1"/>
          </p:cNvPicPr>
          <p:nvPr/>
        </p:nvPicPr>
        <p:blipFill>
          <a:blip r:embed="rId2"/>
          <a:stretch>
            <a:fillRect/>
          </a:stretch>
        </p:blipFill>
        <p:spPr>
          <a:xfrm>
            <a:off x="625475" y="449263"/>
            <a:ext cx="4886325" cy="3017837"/>
          </a:xfrm>
          <a:prstGeom prst="rect">
            <a:avLst/>
          </a:prstGeom>
          <a:noFill/>
          <a:ln w="9525">
            <a:noFill/>
          </a:ln>
        </p:spPr>
      </p:pic>
      <p:pic>
        <p:nvPicPr>
          <p:cNvPr id="16390" name="Picture 6" descr="Diagram&#10;&#10;Description automatically generated"/>
          <p:cNvPicPr>
            <a:picLocks noChangeAspect="1"/>
          </p:cNvPicPr>
          <p:nvPr/>
        </p:nvPicPr>
        <p:blipFill>
          <a:blip r:embed="rId3"/>
          <a:srcRect b="8304"/>
          <a:stretch>
            <a:fillRect/>
          </a:stretch>
        </p:blipFill>
        <p:spPr>
          <a:xfrm>
            <a:off x="11075988" y="5749925"/>
            <a:ext cx="982662" cy="971550"/>
          </a:xfrm>
          <a:prstGeom prst="rect">
            <a:avLst/>
          </a:prstGeom>
          <a:noFill/>
          <a:ln w="9525">
            <a:noFill/>
          </a:ln>
        </p:spPr>
      </p:pic>
      <p:sp>
        <p:nvSpPr>
          <p:cNvPr id="4" name="Rectangle 3"/>
          <p:cNvSpPr/>
          <p:nvPr/>
        </p:nvSpPr>
        <p:spPr>
          <a:xfrm>
            <a:off x="5680075" y="177800"/>
            <a:ext cx="6378575" cy="3554413"/>
          </a:xfrm>
          <a:prstGeom prst="rect">
            <a:avLst/>
          </a:prstGeom>
          <a:noFill/>
          <a:ln w="9525">
            <a:noFill/>
          </a:ln>
        </p:spPr>
        <p:txBody>
          <a:bodyPr>
            <a:spAutoFit/>
          </a:bodyPr>
          <a:p>
            <a:pPr algn="just">
              <a:lnSpc>
                <a:spcPct val="150000"/>
              </a:lnSpc>
            </a:pPr>
            <a:r>
              <a:rPr lang="vi-VN" altLang="x-none" sz="3000" b="1" dirty="0">
                <a:solidFill>
                  <a:srgbClr val="00B050"/>
                </a:solidFill>
                <a:latin typeface="Times New Roman" panose="02020603050405020304" pitchFamily="18" charset="0"/>
              </a:rPr>
              <a:t>+ Cơ cấu theo nhóm tuổi</a:t>
            </a:r>
            <a:r>
              <a:rPr lang="vi-VN" altLang="x-none" sz="3000" b="1" i="1" dirty="0">
                <a:solidFill>
                  <a:srgbClr val="00B050"/>
                </a:solidFill>
                <a:latin typeface="Times New Roman" panose="02020603050405020304" pitchFamily="18" charset="0"/>
              </a:rPr>
              <a:t>: </a:t>
            </a:r>
            <a:endParaRPr sz="3000" b="1" dirty="0">
              <a:solidFill>
                <a:srgbClr val="00B050"/>
              </a:solidFill>
              <a:latin typeface="Times New Roman" panose="02020603050405020304" pitchFamily="18" charset="0"/>
            </a:endParaRPr>
          </a:p>
          <a:p>
            <a:pPr algn="just">
              <a:lnSpc>
                <a:spcPct val="150000"/>
              </a:lnSpc>
            </a:pPr>
            <a:r>
              <a:rPr lang="vi-VN" altLang="x-none" sz="3000" b="1" dirty="0">
                <a:solidFill>
                  <a:srgbClr val="00B050"/>
                </a:solidFill>
                <a:latin typeface="Times New Roman" panose="02020603050405020304" pitchFamily="18" charset="0"/>
              </a:rPr>
              <a:t>Châu Âu có cơ cấu dân số già</a:t>
            </a:r>
            <a:endParaRPr sz="3000" b="1" dirty="0">
              <a:solidFill>
                <a:srgbClr val="00B050"/>
              </a:solidFill>
              <a:latin typeface="Times New Roman" panose="02020603050405020304" pitchFamily="18" charset="0"/>
            </a:endParaRPr>
          </a:p>
          <a:p>
            <a:pPr algn="just">
              <a:lnSpc>
                <a:spcPct val="150000"/>
              </a:lnSpc>
            </a:pPr>
            <a:r>
              <a:rPr lang="vi-VN" altLang="x-none" sz="3000" b="1" dirty="0">
                <a:solidFill>
                  <a:srgbClr val="00B050"/>
                </a:solidFill>
                <a:latin typeface="Times New Roman" panose="02020603050405020304" pitchFamily="18" charset="0"/>
              </a:rPr>
              <a:t>Nhóm tuổi từ 65 tuổi trở ngày càng tăng, năm 1950 chỉ chiếm 8% dân số, năm 2020 chiếm 19% (tăng 11%).</a:t>
            </a:r>
            <a:endParaRPr sz="3000" b="1" dirty="0">
              <a:solidFill>
                <a:srgbClr val="00B050"/>
              </a:solidFill>
              <a:latin typeface="Times New Roman" panose="02020603050405020304" pitchFamily="18" charset="0"/>
            </a:endParaRPr>
          </a:p>
        </p:txBody>
      </p:sp>
      <p:sp>
        <p:nvSpPr>
          <p:cNvPr id="5" name="Rectangle 4"/>
          <p:cNvSpPr/>
          <p:nvPr/>
        </p:nvSpPr>
        <p:spPr>
          <a:xfrm>
            <a:off x="738188" y="3736975"/>
            <a:ext cx="10828337" cy="2862263"/>
          </a:xfrm>
          <a:prstGeom prst="rect">
            <a:avLst/>
          </a:prstGeom>
          <a:noFill/>
          <a:ln w="9525">
            <a:noFill/>
          </a:ln>
        </p:spPr>
        <p:txBody>
          <a:bodyPr>
            <a:spAutoFit/>
          </a:bodyPr>
          <a:p>
            <a:pPr algn="just">
              <a:lnSpc>
                <a:spcPct val="150000"/>
              </a:lnSpc>
              <a:buNone/>
            </a:pPr>
            <a:r>
              <a:rPr lang="vi-VN" altLang="x-none" sz="3000" b="1" dirty="0">
                <a:solidFill>
                  <a:srgbClr val="00B050"/>
                </a:solidFill>
                <a:latin typeface="Times New Roman" panose="02020603050405020304" pitchFamily="18" charset="0"/>
              </a:rPr>
              <a:t>Nhóm tuổi từ 15 đến 64 tuổi có sự biến động nhưng không đáng kể.</a:t>
            </a:r>
            <a:endParaRPr sz="3000" b="1" dirty="0">
              <a:solidFill>
                <a:srgbClr val="00B050"/>
              </a:solidFill>
              <a:latin typeface="Times New Roman" panose="02020603050405020304" pitchFamily="18" charset="0"/>
            </a:endParaRPr>
          </a:p>
          <a:p>
            <a:pPr algn="just">
              <a:lnSpc>
                <a:spcPct val="150000"/>
              </a:lnSpc>
              <a:buNone/>
            </a:pPr>
            <a:r>
              <a:rPr lang="vi-VN" altLang="x-none" sz="3000" b="1" dirty="0">
                <a:solidFill>
                  <a:srgbClr val="00B050"/>
                </a:solidFill>
                <a:latin typeface="Times New Roman" panose="02020603050405020304" pitchFamily="18" charset="0"/>
              </a:rPr>
              <a:t>Nhóm tuổi từ 0 – 14 tuổi có xu hướng giảm, năm 1950 chiếm 26% dân số, năm 2020 chỉ còn chiếm 16% dân số (giảm 10%).</a:t>
            </a:r>
            <a:endParaRPr sz="30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7411"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1741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7413"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17414" name="Rectangle 2"/>
          <p:cNvSpPr/>
          <p:nvPr/>
        </p:nvSpPr>
        <p:spPr>
          <a:xfrm>
            <a:off x="1196975" y="1306513"/>
            <a:ext cx="9866313" cy="4132262"/>
          </a:xfrm>
          <a:prstGeom prst="rect">
            <a:avLst/>
          </a:prstGeom>
          <a:noFill/>
          <a:ln w="9525">
            <a:noFill/>
          </a:ln>
        </p:spPr>
        <p:txBody>
          <a:bodyPr>
            <a:spAutoFit/>
          </a:bodyPr>
          <a:p>
            <a:pPr algn="just">
              <a:lnSpc>
                <a:spcPct val="150000"/>
              </a:lnSpc>
            </a:pPr>
            <a:r>
              <a:rPr lang="vi-VN" altLang="x-none" sz="3500" b="1" dirty="0">
                <a:latin typeface="Times New Roman" panose="02020603050405020304" pitchFamily="18" charset="0"/>
              </a:rPr>
              <a:t>- Châu Âu có cơ cấu dân số già</a:t>
            </a:r>
            <a:endParaRPr sz="3500" b="1" dirty="0">
              <a:latin typeface="Times New Roman" panose="02020603050405020304" pitchFamily="18" charset="0"/>
            </a:endParaRPr>
          </a:p>
          <a:p>
            <a:pPr algn="just">
              <a:lnSpc>
                <a:spcPct val="150000"/>
              </a:lnSpc>
            </a:pPr>
            <a:r>
              <a:rPr lang="vi-VN" altLang="x-none" sz="3500" b="1" dirty="0">
                <a:latin typeface="Times New Roman" panose="02020603050405020304" pitchFamily="18" charset="0"/>
              </a:rPr>
              <a:t>+ Nhóm tuổi từ 0 – 14 tuổi có xu hướng giảm.</a:t>
            </a:r>
            <a:endParaRPr sz="3500" b="1" dirty="0">
              <a:latin typeface="Times New Roman" panose="02020603050405020304" pitchFamily="18" charset="0"/>
            </a:endParaRPr>
          </a:p>
          <a:p>
            <a:pPr algn="just">
              <a:lnSpc>
                <a:spcPct val="150000"/>
              </a:lnSpc>
            </a:pPr>
            <a:r>
              <a:rPr lang="vi-VN" altLang="x-none" sz="3500" b="1" dirty="0">
                <a:latin typeface="Times New Roman" panose="02020603050405020304" pitchFamily="18" charset="0"/>
              </a:rPr>
              <a:t>+ Nhóm tuổi từ 15 đến 64 tuổi có sự biến động nhưng không đáng kể.</a:t>
            </a:r>
            <a:endParaRPr sz="3500" b="1" dirty="0">
              <a:latin typeface="Times New Roman" panose="02020603050405020304" pitchFamily="18" charset="0"/>
            </a:endParaRPr>
          </a:p>
          <a:p>
            <a:pPr algn="just">
              <a:lnSpc>
                <a:spcPct val="150000"/>
              </a:lnSpc>
            </a:pPr>
            <a:r>
              <a:rPr lang="vi-VN" altLang="x-none" sz="3500" b="1" dirty="0">
                <a:latin typeface="Times New Roman" panose="02020603050405020304" pitchFamily="18" charset="0"/>
              </a:rPr>
              <a:t>+ Nhóm tuổi từ 65 tuổi trở ngày càng tăng.</a:t>
            </a:r>
            <a:endParaRPr sz="3500" b="1" dirty="0">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8435"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18436" name="Picture 5" descr="POINSET2"/>
          <p:cNvPicPr>
            <a:picLocks noChangeAspect="1"/>
          </p:cNvPicPr>
          <p:nvPr/>
        </p:nvPicPr>
        <p:blipFill>
          <a:blip r:embed="rId1"/>
          <a:stretch>
            <a:fillRect/>
          </a:stretch>
        </p:blipFill>
        <p:spPr>
          <a:xfrm rot="-5400000">
            <a:off x="260350" y="5260975"/>
            <a:ext cx="1312863" cy="1525588"/>
          </a:xfrm>
          <a:prstGeom prst="rect">
            <a:avLst/>
          </a:prstGeom>
          <a:noFill/>
          <a:ln w="9525">
            <a:noFill/>
          </a:ln>
        </p:spPr>
      </p:pic>
      <p:pic>
        <p:nvPicPr>
          <p:cNvPr id="18437" name="Picture 6" descr="Diagram&#10;&#10;Description automatically generated"/>
          <p:cNvPicPr>
            <a:picLocks noChangeAspect="1"/>
          </p:cNvPicPr>
          <p:nvPr/>
        </p:nvPicPr>
        <p:blipFill>
          <a:blip r:embed="rId2"/>
          <a:srcRect b="8304"/>
          <a:stretch>
            <a:fillRect/>
          </a:stretch>
        </p:blipFill>
        <p:spPr>
          <a:xfrm>
            <a:off x="10806113" y="5483225"/>
            <a:ext cx="1252537" cy="1238250"/>
          </a:xfrm>
          <a:prstGeom prst="rect">
            <a:avLst/>
          </a:prstGeom>
          <a:noFill/>
          <a:ln w="9525">
            <a:noFill/>
          </a:ln>
        </p:spPr>
      </p:pic>
      <p:sp>
        <p:nvSpPr>
          <p:cNvPr id="2" name="Rectangle 1"/>
          <p:cNvSpPr/>
          <p:nvPr/>
        </p:nvSpPr>
        <p:spPr>
          <a:xfrm>
            <a:off x="1597025" y="0"/>
            <a:ext cx="9337675" cy="1754188"/>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Phân tích ảnh hưởng của cơ cấu dân số già đến sự phát triển kinh tế xã hội Châu Âu</a:t>
            </a:r>
            <a:r>
              <a:rPr lang="vi-VN" altLang="x-none" sz="3600" b="1" dirty="0">
                <a:solidFill>
                  <a:srgbClr val="0000FF"/>
                </a:solidFill>
                <a:latin typeface="Times New Roman" panose="02020603050405020304" pitchFamily="18" charset="0"/>
              </a:rPr>
              <a:t>.</a:t>
            </a:r>
            <a:endParaRPr sz="3600" b="1" dirty="0">
              <a:solidFill>
                <a:srgbClr val="0000FF"/>
              </a:solidFill>
              <a:latin typeface="Times New Roman" panose="02020603050405020304" pitchFamily="18" charset="0"/>
            </a:endParaRPr>
          </a:p>
        </p:txBody>
      </p:sp>
      <p:sp>
        <p:nvSpPr>
          <p:cNvPr id="3" name="Rectangle 2"/>
          <p:cNvSpPr/>
          <p:nvPr/>
        </p:nvSpPr>
        <p:spPr>
          <a:xfrm>
            <a:off x="773113" y="2112963"/>
            <a:ext cx="10998200" cy="4035425"/>
          </a:xfrm>
          <a:prstGeom prst="rect">
            <a:avLst/>
          </a:prstGeom>
          <a:noFill/>
          <a:ln w="9525">
            <a:noFill/>
          </a:ln>
        </p:spPr>
        <p:txBody>
          <a:bodyPr>
            <a:spAutoFit/>
          </a:bodyPr>
          <a:p>
            <a:pPr algn="just">
              <a:lnSpc>
                <a:spcPct val="150000"/>
              </a:lnSpc>
            </a:pPr>
            <a:r>
              <a:rPr lang="vi-VN" altLang="x-none" sz="3500" b="1" dirty="0">
                <a:solidFill>
                  <a:srgbClr val="00B050"/>
                </a:solidFill>
                <a:latin typeface="Times New Roman" panose="02020603050405020304" pitchFamily="18" charset="0"/>
              </a:rPr>
              <a:t>+ </a:t>
            </a:r>
            <a:r>
              <a:rPr sz="3500" b="1" dirty="0">
                <a:solidFill>
                  <a:srgbClr val="00B050"/>
                </a:solidFill>
                <a:latin typeface="Times New Roman" panose="02020603050405020304" pitchFamily="18" charset="0"/>
              </a:rPr>
              <a:t>Tích cực: Tỉ lệ dân số phụ thuộc ít, nhiều lao động có kinh nghiệm lâu năm</a:t>
            </a:r>
            <a:r>
              <a:rPr lang="vi-VN" altLang="x-none" sz="3500" b="1" dirty="0">
                <a:solidFill>
                  <a:srgbClr val="00B050"/>
                </a:solidFill>
                <a:latin typeface="Times New Roman" panose="02020603050405020304" pitchFamily="18" charset="0"/>
              </a:rPr>
              <a:t>.</a:t>
            </a:r>
            <a:endParaRPr lang="vi-VN" altLang="x-none" sz="3500" b="1" dirty="0">
              <a:solidFill>
                <a:srgbClr val="00B050"/>
              </a:solidFill>
              <a:latin typeface="Times New Roman" panose="02020603050405020304" pitchFamily="18" charset="0"/>
            </a:endParaRPr>
          </a:p>
          <a:p>
            <a:pPr algn="just">
              <a:lnSpc>
                <a:spcPct val="150000"/>
              </a:lnSpc>
            </a:pPr>
            <a:r>
              <a:rPr lang="vi-VN" altLang="x-none" sz="3500" b="1" dirty="0">
                <a:solidFill>
                  <a:srgbClr val="00B050"/>
                </a:solidFill>
                <a:latin typeface="Times New Roman" panose="02020603050405020304" pitchFamily="18" charset="0"/>
              </a:rPr>
              <a:t>+ </a:t>
            </a:r>
            <a:r>
              <a:rPr sz="3500" b="1" dirty="0">
                <a:solidFill>
                  <a:srgbClr val="00B050"/>
                </a:solidFill>
                <a:latin typeface="Times New Roman" panose="02020603050405020304" pitchFamily="18" charset="0"/>
              </a:rPr>
              <a:t>Tiêu cực: Tỉ lệ người già nhiều, chi phí phúc lợi xã hội cho người già lớn, gây sức ép lên các vấn đề y tế. Thiếu nguồn lao động. Nguy cơ suy giảm dân số.</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19460" name="Picture 5" descr="POINSET2"/>
          <p:cNvPicPr>
            <a:picLocks noChangeAspect="1"/>
          </p:cNvPicPr>
          <p:nvPr/>
        </p:nvPicPr>
        <p:blipFill>
          <a:blip r:embed="rId1"/>
          <a:stretch>
            <a:fillRect/>
          </a:stretch>
        </p:blipFill>
        <p:spPr>
          <a:xfrm rot="-5400000">
            <a:off x="260350" y="5260975"/>
            <a:ext cx="1312863" cy="1525588"/>
          </a:xfrm>
          <a:prstGeom prst="rect">
            <a:avLst/>
          </a:prstGeom>
          <a:noFill/>
          <a:ln w="9525">
            <a:noFill/>
          </a:ln>
        </p:spPr>
      </p:pic>
      <p:pic>
        <p:nvPicPr>
          <p:cNvPr id="19461" name="Picture 6" descr="Diagram&#10;&#10;Description automatically generated"/>
          <p:cNvPicPr>
            <a:picLocks noChangeAspect="1"/>
          </p:cNvPicPr>
          <p:nvPr/>
        </p:nvPicPr>
        <p:blipFill>
          <a:blip r:embed="rId2"/>
          <a:srcRect b="8304"/>
          <a:stretch>
            <a:fillRect/>
          </a:stretch>
        </p:blipFill>
        <p:spPr>
          <a:xfrm>
            <a:off x="10806113" y="5483225"/>
            <a:ext cx="1252537" cy="1238250"/>
          </a:xfrm>
          <a:prstGeom prst="rect">
            <a:avLst/>
          </a:prstGeom>
          <a:noFill/>
          <a:ln w="9525">
            <a:noFill/>
          </a:ln>
        </p:spPr>
      </p:pic>
      <p:sp>
        <p:nvSpPr>
          <p:cNvPr id="2" name="Rectangle 1"/>
          <p:cNvSpPr/>
          <p:nvPr/>
        </p:nvSpPr>
        <p:spPr>
          <a:xfrm>
            <a:off x="1397000" y="0"/>
            <a:ext cx="9748838" cy="1754188"/>
          </a:xfrm>
          <a:prstGeom prst="rect">
            <a:avLst/>
          </a:prstGeom>
          <a:noFill/>
          <a:ln w="9525">
            <a:noFill/>
          </a:ln>
        </p:spPr>
        <p:txBody>
          <a:bodyPr>
            <a:spAutoFit/>
          </a:bodyPr>
          <a:p>
            <a:pPr>
              <a:lnSpc>
                <a:spcPct val="150000"/>
              </a:lnSpc>
            </a:pPr>
            <a:r>
              <a:rPr lang="vi-VN" altLang="x-none" sz="3600" b="1" dirty="0">
                <a:solidFill>
                  <a:srgbClr val="0000FF"/>
                </a:solidFill>
                <a:latin typeface="Times New Roman" panose="02020603050405020304" pitchFamily="18" charset="0"/>
              </a:rPr>
              <a:t>Đứng trước v</a:t>
            </a:r>
            <a:r>
              <a:rPr sz="3600" b="1" dirty="0">
                <a:solidFill>
                  <a:srgbClr val="0000FF"/>
                </a:solidFill>
                <a:latin typeface="Times New Roman" panose="02020603050405020304" pitchFamily="18" charset="0"/>
              </a:rPr>
              <a:t>ấn đề già hóa dân số</a:t>
            </a:r>
            <a:r>
              <a:rPr lang="vi-VN" altLang="x-none" sz="3600" b="1" dirty="0">
                <a:solidFill>
                  <a:srgbClr val="0000FF"/>
                </a:solidFill>
                <a:latin typeface="Times New Roman" panose="02020603050405020304" pitchFamily="18" charset="0"/>
              </a:rPr>
              <a:t> ở châu Âu,</a:t>
            </a:r>
            <a:r>
              <a:rPr sz="3600" b="1" dirty="0">
                <a:solidFill>
                  <a:srgbClr val="0000FF"/>
                </a:solidFill>
                <a:latin typeface="Times New Roman" panose="02020603050405020304" pitchFamily="18" charset="0"/>
              </a:rPr>
              <a:t> các quốc gia Châu Âu đã có những biện pháp</a:t>
            </a:r>
            <a:r>
              <a:rPr lang="vi-VN" altLang="x-none" sz="3600" b="1" dirty="0">
                <a:solidFill>
                  <a:srgbClr val="0000FF"/>
                </a:solidFill>
                <a:latin typeface="Times New Roman" panose="02020603050405020304" pitchFamily="18" charset="0"/>
              </a:rPr>
              <a:t> gì? </a:t>
            </a:r>
            <a:endParaRPr sz="3600" b="1" dirty="0">
              <a:solidFill>
                <a:srgbClr val="0000FF"/>
              </a:solidFill>
              <a:latin typeface="Times New Roman" panose="02020603050405020304" pitchFamily="18" charset="0"/>
            </a:endParaRPr>
          </a:p>
        </p:txBody>
      </p:sp>
      <p:sp>
        <p:nvSpPr>
          <p:cNvPr id="3" name="Rectangle 2"/>
          <p:cNvSpPr/>
          <p:nvPr/>
        </p:nvSpPr>
        <p:spPr>
          <a:xfrm>
            <a:off x="773113" y="1743075"/>
            <a:ext cx="10998200" cy="4435475"/>
          </a:xfrm>
          <a:prstGeom prst="rect">
            <a:avLst/>
          </a:prstGeom>
          <a:noFill/>
          <a:ln w="9525">
            <a:noFill/>
          </a:ln>
        </p:spPr>
        <p:txBody>
          <a:bodyPr>
            <a:spAutoFit/>
          </a:bodyPr>
          <a:p>
            <a:pPr algn="just">
              <a:lnSpc>
                <a:spcPct val="150000"/>
              </a:lnSpc>
            </a:pPr>
            <a:r>
              <a:rPr lang="vi-VN" altLang="x-none" sz="3200" b="1" dirty="0">
                <a:solidFill>
                  <a:srgbClr val="00B050"/>
                </a:solidFill>
                <a:latin typeface="Times New Roman" panose="02020603050405020304" pitchFamily="18" charset="0"/>
              </a:rPr>
              <a:t>+ </a:t>
            </a:r>
            <a:r>
              <a:rPr sz="3200" b="1" dirty="0">
                <a:solidFill>
                  <a:srgbClr val="00B050"/>
                </a:solidFill>
                <a:latin typeface="Times New Roman" panose="02020603050405020304" pitchFamily="18" charset="0"/>
              </a:rPr>
              <a:t>Khuyến khích các gia đình trẻ sinh con.</a:t>
            </a:r>
            <a:endParaRPr sz="3200" b="1" dirty="0">
              <a:solidFill>
                <a:srgbClr val="00B050"/>
              </a:solidFill>
              <a:latin typeface="Times New Roman" panose="02020603050405020304" pitchFamily="18" charset="0"/>
            </a:endParaRPr>
          </a:p>
          <a:p>
            <a:pPr algn="just">
              <a:lnSpc>
                <a:spcPct val="150000"/>
              </a:lnSpc>
            </a:pPr>
            <a:r>
              <a:rPr lang="vi-VN" altLang="x-none" sz="3200" b="1" dirty="0">
                <a:solidFill>
                  <a:srgbClr val="00B050"/>
                </a:solidFill>
                <a:latin typeface="Times New Roman" panose="02020603050405020304" pitchFamily="18" charset="0"/>
              </a:rPr>
              <a:t>+ M</a:t>
            </a:r>
            <a:r>
              <a:rPr sz="3200" b="1" dirty="0">
                <a:solidFill>
                  <a:srgbClr val="00B050"/>
                </a:solidFill>
                <a:latin typeface="Times New Roman" panose="02020603050405020304" pitchFamily="18" charset="0"/>
              </a:rPr>
              <a:t>ở rộng cánh cửa chào đón thêm người lao động nhập cư</a:t>
            </a:r>
            <a:r>
              <a:rPr lang="vi-VN" altLang="x-none" sz="3200" b="1" dirty="0">
                <a:solidFill>
                  <a:srgbClr val="00B050"/>
                </a:solidFill>
                <a:latin typeface="Times New Roman" panose="02020603050405020304" pitchFamily="18" charset="0"/>
              </a:rPr>
              <a:t>.</a:t>
            </a:r>
            <a:endParaRPr sz="3200" b="1" dirty="0">
              <a:solidFill>
                <a:srgbClr val="00B050"/>
              </a:solidFill>
              <a:latin typeface="Times New Roman" panose="02020603050405020304" pitchFamily="18" charset="0"/>
            </a:endParaRPr>
          </a:p>
          <a:p>
            <a:pPr algn="just">
              <a:lnSpc>
                <a:spcPct val="150000"/>
              </a:lnSpc>
            </a:pPr>
            <a:r>
              <a:rPr lang="vi-VN" altLang="x-none" sz="3200" b="1" dirty="0">
                <a:solidFill>
                  <a:srgbClr val="00B050"/>
                </a:solidFill>
                <a:latin typeface="Times New Roman" panose="02020603050405020304" pitchFamily="18" charset="0"/>
              </a:rPr>
              <a:t>+ Đ</a:t>
            </a:r>
            <a:r>
              <a:rPr sz="3200" b="1" dirty="0">
                <a:solidFill>
                  <a:srgbClr val="00B050"/>
                </a:solidFill>
                <a:latin typeface="Times New Roman" panose="02020603050405020304" pitchFamily="18" charset="0"/>
              </a:rPr>
              <a:t>iều chỉnh các chính sách nhằm tạo cơ hội làm việc tốt hơn cho lực lượng dân số già.</a:t>
            </a:r>
            <a:endParaRPr sz="3200" b="1" dirty="0">
              <a:solidFill>
                <a:srgbClr val="00B050"/>
              </a:solidFill>
              <a:latin typeface="Times New Roman" panose="02020603050405020304" pitchFamily="18" charset="0"/>
            </a:endParaRPr>
          </a:p>
          <a:p>
            <a:pPr algn="just">
              <a:lnSpc>
                <a:spcPct val="150000"/>
              </a:lnSpc>
            </a:pPr>
            <a:r>
              <a:rPr lang="vi-VN" altLang="x-none" sz="3200" b="1" dirty="0">
                <a:solidFill>
                  <a:srgbClr val="00B050"/>
                </a:solidFill>
                <a:latin typeface="Times New Roman" panose="02020603050405020304" pitchFamily="18" charset="0"/>
              </a:rPr>
              <a:t>+ </a:t>
            </a:r>
            <a:r>
              <a:rPr sz="3200" b="1" dirty="0">
                <a:solidFill>
                  <a:srgbClr val="00B050"/>
                </a:solidFill>
                <a:latin typeface="Times New Roman" panose="02020603050405020304" pitchFamily="18" charset="0"/>
              </a:rPr>
              <a:t>Đẩy mạnh ứng dụng công nghệ trong các doanh nghiệp và đào tạo nghề.</a:t>
            </a:r>
            <a:endParaRPr sz="32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POINSET2"/>
          <p:cNvPicPr>
            <a:picLocks noChangeAspect="1"/>
          </p:cNvPicPr>
          <p:nvPr/>
        </p:nvPicPr>
        <p:blipFill>
          <a:blip r:embed="rId1"/>
          <a:stretch>
            <a:fillRect/>
          </a:stretch>
        </p:blipFill>
        <p:spPr>
          <a:xfrm rot="5400000">
            <a:off x="10971213" y="223838"/>
            <a:ext cx="876300" cy="1017587"/>
          </a:xfrm>
          <a:prstGeom prst="rect">
            <a:avLst/>
          </a:prstGeom>
          <a:noFill/>
          <a:ln w="9525">
            <a:noFill/>
          </a:ln>
        </p:spPr>
      </p:pic>
      <p:pic>
        <p:nvPicPr>
          <p:cNvPr id="20483"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2048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0485" name="Picture 13"/>
          <p:cNvPicPr>
            <a:picLocks noChangeAspect="1"/>
          </p:cNvPicPr>
          <p:nvPr/>
        </p:nvPicPr>
        <p:blipFill>
          <a:blip r:embed="rId2"/>
          <a:srcRect b="9987"/>
          <a:stretch>
            <a:fillRect/>
          </a:stretch>
        </p:blipFill>
        <p:spPr>
          <a:xfrm>
            <a:off x="153988" y="763588"/>
            <a:ext cx="6356350" cy="4541837"/>
          </a:xfrm>
          <a:prstGeom prst="rect">
            <a:avLst/>
          </a:prstGeom>
          <a:noFill/>
          <a:ln w="9525">
            <a:noFill/>
          </a:ln>
        </p:spPr>
      </p:pic>
      <p:sp>
        <p:nvSpPr>
          <p:cNvPr id="20486" name="Rectangle 2"/>
          <p:cNvSpPr/>
          <p:nvPr/>
        </p:nvSpPr>
        <p:spPr>
          <a:xfrm>
            <a:off x="463550" y="5305425"/>
            <a:ext cx="5692775" cy="708025"/>
          </a:xfrm>
          <a:prstGeom prst="rect">
            <a:avLst/>
          </a:prstGeom>
          <a:noFill/>
          <a:ln w="9525">
            <a:noFill/>
          </a:ln>
        </p:spPr>
        <p:txBody>
          <a:bodyPr>
            <a:spAutoFit/>
          </a:bodyPr>
          <a:p>
            <a:pPr algn="ctr"/>
            <a:r>
              <a:rPr lang="vi-VN" altLang="x-none" sz="2000" b="1" dirty="0">
                <a:solidFill>
                  <a:srgbClr val="7030A0"/>
                </a:solidFill>
                <a:latin typeface="Times New Roman" panose="02020603050405020304" pitchFamily="18" charset="0"/>
              </a:rPr>
              <a:t>Hình 2.2.Tỉ lệ nam và tỉ lệ nữ trong tổng số dân </a:t>
            </a:r>
            <a:endParaRPr lang="vi-VN" altLang="x-none" sz="2000" b="1" dirty="0">
              <a:solidFill>
                <a:srgbClr val="7030A0"/>
              </a:solidFill>
              <a:latin typeface="Times New Roman" panose="02020603050405020304" pitchFamily="18" charset="0"/>
            </a:endParaRPr>
          </a:p>
          <a:p>
            <a:pPr algn="ctr"/>
            <a:r>
              <a:rPr lang="vi-VN" altLang="x-none" sz="2000" b="1" dirty="0">
                <a:solidFill>
                  <a:srgbClr val="7030A0"/>
                </a:solidFill>
                <a:latin typeface="Times New Roman" panose="02020603050405020304" pitchFamily="18" charset="0"/>
              </a:rPr>
              <a:t>ở châu Âu, giai đoạn 1950-2020</a:t>
            </a:r>
            <a:endParaRPr sz="2000" b="1" dirty="0">
              <a:solidFill>
                <a:srgbClr val="7030A0"/>
              </a:solidFill>
              <a:latin typeface="Times New Roman" panose="02020603050405020304" pitchFamily="18" charset="0"/>
            </a:endParaRPr>
          </a:p>
        </p:txBody>
      </p:sp>
      <p:pic>
        <p:nvPicPr>
          <p:cNvPr id="20487" name="Picture 6" descr="Diagram&#10;&#10;Description automatically generated"/>
          <p:cNvPicPr>
            <a:picLocks noChangeAspect="1"/>
          </p:cNvPicPr>
          <p:nvPr/>
        </p:nvPicPr>
        <p:blipFill>
          <a:blip r:embed="rId3"/>
          <a:srcRect b="8304"/>
          <a:stretch>
            <a:fillRect/>
          </a:stretch>
        </p:blipFill>
        <p:spPr>
          <a:xfrm>
            <a:off x="11198225" y="5870575"/>
            <a:ext cx="860425" cy="850900"/>
          </a:xfrm>
          <a:prstGeom prst="rect">
            <a:avLst/>
          </a:prstGeom>
          <a:noFill/>
          <a:ln w="9525">
            <a:noFill/>
          </a:ln>
        </p:spPr>
      </p:pic>
      <p:sp>
        <p:nvSpPr>
          <p:cNvPr id="4" name="Rectangle 3"/>
          <p:cNvSpPr/>
          <p:nvPr/>
        </p:nvSpPr>
        <p:spPr>
          <a:xfrm>
            <a:off x="6292850" y="165100"/>
            <a:ext cx="5440363" cy="6556375"/>
          </a:xfrm>
          <a:prstGeom prst="rect">
            <a:avLst/>
          </a:prstGeom>
          <a:noFill/>
          <a:ln w="9525">
            <a:noFill/>
          </a:ln>
        </p:spPr>
        <p:txBody>
          <a:bodyPr>
            <a:spAutoFit/>
          </a:bodyPr>
          <a:p>
            <a:pPr algn="just">
              <a:lnSpc>
                <a:spcPct val="150000"/>
              </a:lnSpc>
            </a:pPr>
            <a:r>
              <a:rPr lang="vi-VN" altLang="x-none" sz="2800" b="1" dirty="0">
                <a:solidFill>
                  <a:srgbClr val="00B050"/>
                </a:solidFill>
                <a:latin typeface="Times New Roman" panose="02020603050405020304" pitchFamily="18" charset="0"/>
              </a:rPr>
              <a:t>+ Cơ cấu dân số theo giới tính</a:t>
            </a:r>
            <a:endParaRPr sz="2800" b="1" dirty="0">
              <a:solidFill>
                <a:srgbClr val="00B050"/>
              </a:solidFill>
              <a:latin typeface="Times New Roman" panose="02020603050405020304" pitchFamily="18" charset="0"/>
            </a:endParaRPr>
          </a:p>
          <a:p>
            <a:pPr algn="just">
              <a:lnSpc>
                <a:spcPct val="150000"/>
              </a:lnSpc>
            </a:pPr>
            <a:r>
              <a:rPr lang="vi-VN" altLang="x-none" sz="2800" b="1" dirty="0">
                <a:solidFill>
                  <a:srgbClr val="00B050"/>
                </a:solidFill>
                <a:latin typeface="Times New Roman" panose="02020603050405020304" pitchFamily="18" charset="0"/>
              </a:rPr>
              <a:t>Giai đoạn 1950 – 2020, cơ cấu dân số theo giới tính của châu Âu có sự chênh lệch (tỉ lệ nữ cao hơn nam), nhưng đang có sự thay đổi (giảm tỉ lệ dân số nữ, tăng tỉ lệ dân số nam).</a:t>
            </a:r>
            <a:endParaRPr sz="2800" b="1" dirty="0">
              <a:solidFill>
                <a:srgbClr val="00B050"/>
              </a:solidFill>
              <a:latin typeface="Times New Roman" panose="02020603050405020304" pitchFamily="18" charset="0"/>
            </a:endParaRPr>
          </a:p>
          <a:p>
            <a:pPr algn="just">
              <a:lnSpc>
                <a:spcPct val="150000"/>
              </a:lnSpc>
            </a:pPr>
            <a:r>
              <a:rPr lang="vi-VN" altLang="x-none" sz="2800" b="1" dirty="0">
                <a:solidFill>
                  <a:srgbClr val="00B050"/>
                </a:solidFill>
                <a:latin typeface="Times New Roman" panose="02020603050405020304" pitchFamily="18" charset="0"/>
              </a:rPr>
              <a:t>=&gt; Nguyên nhân: các yếu tố xã hội, vấn đề chăm sóc sức khỏe bà mẹ và trẻ em.</a:t>
            </a:r>
            <a:endParaRPr sz="28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1507"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2150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1509"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21510" name="Rectangle 1"/>
          <p:cNvSpPr/>
          <p:nvPr/>
        </p:nvSpPr>
        <p:spPr>
          <a:xfrm>
            <a:off x="2073275" y="1417638"/>
            <a:ext cx="8796338" cy="4132262"/>
          </a:xfrm>
          <a:prstGeom prst="rect">
            <a:avLst/>
          </a:prstGeom>
          <a:noFill/>
          <a:ln w="9525">
            <a:noFill/>
          </a:ln>
        </p:spPr>
        <p:txBody>
          <a:bodyPr>
            <a:spAutoFit/>
          </a:bodyPr>
          <a:p>
            <a:pPr algn="just">
              <a:lnSpc>
                <a:spcPct val="150000"/>
              </a:lnSpc>
            </a:pPr>
            <a:r>
              <a:rPr lang="vi-VN" altLang="x-none" sz="3500" b="1" dirty="0">
                <a:solidFill>
                  <a:srgbClr val="00B050"/>
                </a:solidFill>
                <a:latin typeface="Times New Roman" panose="02020603050405020304" pitchFamily="18" charset="0"/>
              </a:rPr>
              <a:t>+ Cơ cấu dân số theo trình độ học vấn</a:t>
            </a:r>
            <a:endParaRPr sz="3500" b="1" dirty="0">
              <a:solidFill>
                <a:srgbClr val="00B050"/>
              </a:solidFill>
              <a:latin typeface="Times New Roman" panose="02020603050405020304" pitchFamily="18" charset="0"/>
            </a:endParaRPr>
          </a:p>
          <a:p>
            <a:pPr algn="just">
              <a:lnSpc>
                <a:spcPct val="150000"/>
              </a:lnSpc>
            </a:pPr>
            <a:r>
              <a:rPr lang="vi-VN" altLang="x-none" sz="3500" b="1" dirty="0">
                <a:solidFill>
                  <a:srgbClr val="00B050"/>
                </a:solidFill>
                <a:latin typeface="Times New Roman" panose="02020603050405020304" pitchFamily="18" charset="0"/>
              </a:rPr>
              <a:t>Dân cư châu Âu có trình độ học vấn cao.</a:t>
            </a:r>
            <a:endParaRPr sz="3500" b="1" dirty="0">
              <a:solidFill>
                <a:srgbClr val="00B050"/>
              </a:solidFill>
              <a:latin typeface="Times New Roman" panose="02020603050405020304" pitchFamily="18" charset="0"/>
            </a:endParaRPr>
          </a:p>
          <a:p>
            <a:pPr algn="just">
              <a:lnSpc>
                <a:spcPct val="150000"/>
              </a:lnSpc>
            </a:pPr>
            <a:r>
              <a:rPr lang="vi-VN" altLang="x-none" sz="3500" b="1" dirty="0">
                <a:solidFill>
                  <a:srgbClr val="00B050"/>
                </a:solidFill>
                <a:latin typeface="Times New Roman" panose="02020603050405020304" pitchFamily="18" charset="0"/>
              </a:rPr>
              <a:t>Năm 2019, số năm đi học trung bình của người từ 25 tuổi trở lên ở châu Âu là 11,8 năm, thuộc nhóm cao nhất thế giới.</a:t>
            </a:r>
            <a:endParaRPr sz="3500" b="1" dirty="0">
              <a:solidFill>
                <a:srgbClr val="00B050"/>
              </a:solidFill>
              <a:latin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2531"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2253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2533"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22534" name="Rectangle 1"/>
          <p:cNvSpPr/>
          <p:nvPr/>
        </p:nvSpPr>
        <p:spPr>
          <a:xfrm>
            <a:off x="2395538" y="1636713"/>
            <a:ext cx="6735762" cy="3316287"/>
          </a:xfrm>
          <a:prstGeom prst="rect">
            <a:avLst/>
          </a:prstGeom>
          <a:noFill/>
          <a:ln w="9525">
            <a:noFill/>
          </a:ln>
        </p:spPr>
        <p:txBody>
          <a:bodyPr>
            <a:spAutoFit/>
          </a:bodyPr>
          <a:p>
            <a:pPr>
              <a:lnSpc>
                <a:spcPct val="150000"/>
              </a:lnSpc>
            </a:pPr>
            <a:r>
              <a:rPr lang="vi-VN" altLang="x-none" sz="3600" b="1" dirty="0">
                <a:latin typeface="Times New Roman" panose="02020603050405020304" pitchFamily="18" charset="0"/>
              </a:rPr>
              <a:t>- Châu Âu có tình trạng mất cân bằng giới tính.</a:t>
            </a:r>
            <a:endParaRPr sz="3600" b="1" dirty="0">
              <a:latin typeface="Times New Roman" panose="02020603050405020304" pitchFamily="18" charset="0"/>
            </a:endParaRPr>
          </a:p>
          <a:p>
            <a:pPr>
              <a:lnSpc>
                <a:spcPct val="150000"/>
              </a:lnSpc>
            </a:pPr>
            <a:r>
              <a:rPr lang="vi-VN" altLang="x-none" sz="3600" b="1" dirty="0">
                <a:latin typeface="Times New Roman" panose="02020603050405020304" pitchFamily="18" charset="0"/>
              </a:rPr>
              <a:t>- Dân cư châu Âu có trình độ học vấn cao.</a:t>
            </a:r>
            <a:endParaRPr sz="3600" b="1" dirty="0">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5" descr="POINSET2"/>
          <p:cNvPicPr>
            <a:picLocks noChangeAspect="1"/>
          </p:cNvPicPr>
          <p:nvPr/>
        </p:nvPicPr>
        <p:blipFill>
          <a:blip r:embed="rId1"/>
          <a:stretch>
            <a:fillRect/>
          </a:stretch>
        </p:blipFill>
        <p:spPr>
          <a:xfrm rot="5400000">
            <a:off x="10625138" y="92075"/>
            <a:ext cx="1241425" cy="1443038"/>
          </a:xfrm>
          <a:prstGeom prst="rect">
            <a:avLst/>
          </a:prstGeom>
          <a:noFill/>
          <a:ln w="9525">
            <a:noFill/>
          </a:ln>
        </p:spPr>
      </p:pic>
      <p:pic>
        <p:nvPicPr>
          <p:cNvPr id="5123"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5124"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512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5126" name="Rectangle 2"/>
          <p:cNvSpPr/>
          <p:nvPr/>
        </p:nvSpPr>
        <p:spPr>
          <a:xfrm>
            <a:off x="2984500" y="193675"/>
            <a:ext cx="6270625" cy="646113"/>
          </a:xfrm>
          <a:prstGeom prst="rect">
            <a:avLst/>
          </a:prstGeom>
          <a:noFill/>
          <a:ln w="9525">
            <a:noFill/>
          </a:ln>
        </p:spPr>
        <p:txBody>
          <a:bodyPr wrap="none">
            <a:spAutoFit/>
          </a:bodyPr>
          <a:p>
            <a:pPr algn="just"/>
            <a:r>
              <a:rPr lang="vi-VN" altLang="x-none" sz="3600" b="1" dirty="0">
                <a:solidFill>
                  <a:srgbClr val="0000FF"/>
                </a:solidFill>
                <a:latin typeface="Times New Roman" panose="02020603050405020304" pitchFamily="18" charset="0"/>
              </a:rPr>
              <a:t>ĐẶT TÊN CHO BỨC TRANH</a:t>
            </a:r>
            <a:endParaRPr sz="3600" b="1" dirty="0">
              <a:solidFill>
                <a:srgbClr val="0000FF"/>
              </a:solidFill>
              <a:latin typeface="Times New Roman" panose="02020603050405020304" pitchFamily="18" charset="0"/>
            </a:endParaRPr>
          </a:p>
        </p:txBody>
      </p:sp>
      <p:sp>
        <p:nvSpPr>
          <p:cNvPr id="4" name="Rectangle 3"/>
          <p:cNvSpPr/>
          <p:nvPr/>
        </p:nvSpPr>
        <p:spPr>
          <a:xfrm>
            <a:off x="2265363" y="5838825"/>
            <a:ext cx="7708900" cy="647700"/>
          </a:xfrm>
          <a:prstGeom prst="rect">
            <a:avLst/>
          </a:prstGeom>
          <a:noFill/>
          <a:ln w="9525">
            <a:noFill/>
          </a:ln>
        </p:spPr>
        <p:txBody>
          <a:bodyPr wrap="none">
            <a:spAutoFit/>
          </a:bodyPr>
          <a:p>
            <a:r>
              <a:rPr sz="3600" b="1" dirty="0">
                <a:solidFill>
                  <a:srgbClr val="00B050"/>
                </a:solidFill>
                <a:latin typeface="Times New Roman" panose="02020603050405020304" pitchFamily="18" charset="0"/>
              </a:rPr>
              <a:t>Bức tranh biếm họa về già hóa dân số.</a:t>
            </a:r>
            <a:endParaRPr sz="3600" b="1" dirty="0">
              <a:solidFill>
                <a:srgbClr val="00B050"/>
              </a:solidFill>
              <a:latin typeface="Times New Roman" panose="02020603050405020304" pitchFamily="18" charset="0"/>
            </a:endParaRPr>
          </a:p>
        </p:txBody>
      </p:sp>
      <p:pic>
        <p:nvPicPr>
          <p:cNvPr id="5128" name="Picture 1391"/>
          <p:cNvPicPr>
            <a:picLocks noChangeAspect="1"/>
          </p:cNvPicPr>
          <p:nvPr/>
        </p:nvPicPr>
        <p:blipFill>
          <a:blip r:embed="rId3"/>
          <a:stretch>
            <a:fillRect/>
          </a:stretch>
        </p:blipFill>
        <p:spPr>
          <a:xfrm>
            <a:off x="1737678" y="743585"/>
            <a:ext cx="7937500" cy="44497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4579"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2458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4581"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24582" name="Rectangle 2"/>
          <p:cNvSpPr/>
          <p:nvPr/>
        </p:nvSpPr>
        <p:spPr>
          <a:xfrm>
            <a:off x="7469188" y="1517650"/>
            <a:ext cx="3940175" cy="4148138"/>
          </a:xfrm>
          <a:prstGeom prst="rect">
            <a:avLst/>
          </a:prstGeom>
          <a:noFill/>
          <a:ln w="9525">
            <a:noFill/>
          </a:ln>
        </p:spPr>
        <p:txBody>
          <a:bodyPr>
            <a:spAutoFit/>
          </a:bodyPr>
          <a:p>
            <a:pPr algn="just">
              <a:lnSpc>
                <a:spcPct val="150000"/>
              </a:lnSpc>
            </a:pPr>
            <a:r>
              <a:rPr sz="3600" b="1" dirty="0">
                <a:solidFill>
                  <a:srgbClr val="6600CC"/>
                </a:solidFill>
                <a:latin typeface="Times New Roman" panose="02020603050405020304" pitchFamily="18" charset="0"/>
              </a:rPr>
              <a:t>Những chú chó là con vật nuôi yêu quý luôn đồng hành cùng người cao tuổi ở Pháp</a:t>
            </a:r>
            <a:endParaRPr sz="3600" b="1" dirty="0">
              <a:solidFill>
                <a:srgbClr val="6600CC"/>
              </a:solidFill>
              <a:latin typeface="Times New Roman" panose="02020603050405020304" pitchFamily="18" charset="0"/>
            </a:endParaRPr>
          </a:p>
        </p:txBody>
      </p:sp>
      <p:pic>
        <p:nvPicPr>
          <p:cNvPr id="24583" name="image196.jpg"/>
          <p:cNvPicPr>
            <a:picLocks noChangeAspect="1"/>
          </p:cNvPicPr>
          <p:nvPr/>
        </p:nvPicPr>
        <p:blipFill>
          <a:blip r:embed="rId3"/>
          <a:stretch>
            <a:fillRect/>
          </a:stretch>
        </p:blipFill>
        <p:spPr>
          <a:xfrm>
            <a:off x="919163" y="979488"/>
            <a:ext cx="5688012" cy="5041900"/>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5"/>
          <p:cNvPicPr>
            <a:picLocks noChangeAspect="1"/>
          </p:cNvPicPr>
          <p:nvPr/>
        </p:nvPicPr>
        <p:blipFill>
          <a:blip r:embed="rId1"/>
          <a:srcRect t="3317"/>
          <a:stretch>
            <a:fillRect/>
          </a:stretch>
        </p:blipFill>
        <p:spPr>
          <a:xfrm>
            <a:off x="3344863" y="1476375"/>
            <a:ext cx="8728075" cy="5224463"/>
          </a:xfrm>
          <a:prstGeom prst="rect">
            <a:avLst/>
          </a:prstGeom>
          <a:noFill/>
          <a:ln w="9525">
            <a:noFill/>
          </a:ln>
        </p:spPr>
      </p:pic>
      <p:sp>
        <p:nvSpPr>
          <p:cNvPr id="25603" name="Rectangle 1"/>
          <p:cNvSpPr/>
          <p:nvPr/>
        </p:nvSpPr>
        <p:spPr>
          <a:xfrm>
            <a:off x="501650" y="11113"/>
            <a:ext cx="11218863" cy="1246187"/>
          </a:xfrm>
          <a:prstGeom prst="rect">
            <a:avLst/>
          </a:prstGeom>
          <a:noFill/>
          <a:ln w="9525">
            <a:noFill/>
          </a:ln>
        </p:spPr>
        <p:txBody>
          <a:bodyPr>
            <a:spAutoFit/>
          </a:bodyPr>
          <a:p>
            <a:pPr algn="just">
              <a:buNone/>
            </a:pPr>
            <a:r>
              <a:rPr lang="vi-VN" altLang="x-none" sz="2500" b="1" dirty="0">
                <a:solidFill>
                  <a:srgbClr val="7030A0"/>
                </a:solidFill>
                <a:latin typeface="Times New Roman" panose="02020603050405020304" pitchFamily="18" charset="0"/>
                <a:cs typeface="Times New Roman" panose="02020603050405020304" pitchFamily="18" charset="0"/>
              </a:rPr>
              <a:t>Một quốc gia ở châu Âu cũng phải đối mặt với t</a:t>
            </a:r>
            <a:r>
              <a:rPr sz="2500" b="1" dirty="0">
                <a:solidFill>
                  <a:srgbClr val="7030A0"/>
                </a:solidFill>
                <a:latin typeface="Times New Roman" panose="02020603050405020304" pitchFamily="18" charset="0"/>
                <a:cs typeface="Times New Roman" panose="02020603050405020304" pitchFamily="18" charset="0"/>
              </a:rPr>
              <a:t>ì</a:t>
            </a:r>
            <a:r>
              <a:rPr lang="vi-VN" altLang="x-none" sz="2500" b="1" dirty="0">
                <a:solidFill>
                  <a:srgbClr val="7030A0"/>
                </a:solidFill>
                <a:latin typeface="Times New Roman" panose="02020603050405020304" pitchFamily="18" charset="0"/>
                <a:cs typeface="Times New Roman" panose="02020603050405020304" pitchFamily="18" charset="0"/>
              </a:rPr>
              <a:t>nh trạng gi</a:t>
            </a:r>
            <a:r>
              <a:rPr lang="vi-VN" altLang="x-none" sz="2500" b="1" dirty="0">
                <a:solidFill>
                  <a:srgbClr val="7030A0"/>
                </a:solidFill>
                <a:latin typeface="Times New Roman" panose="02020603050405020304" pitchFamily="18" charset="0"/>
                <a:ea typeface="Times New Roman" panose="02020603050405020304" pitchFamily="18" charset="0"/>
              </a:rPr>
              <a:t>à</a:t>
            </a:r>
            <a:r>
              <a:rPr lang="vi-VN" altLang="x-none" sz="2500" b="1" dirty="0">
                <a:solidFill>
                  <a:srgbClr val="7030A0"/>
                </a:solidFill>
                <a:latin typeface="Times New Roman" panose="02020603050405020304" pitchFamily="18" charset="0"/>
                <a:cs typeface="Times New Roman" panose="02020603050405020304" pitchFamily="18" charset="0"/>
              </a:rPr>
              <a:t> hóa dân số đang diễn ra nhanh chóng, đó l</a:t>
            </a:r>
            <a:r>
              <a:rPr lang="vi-VN" altLang="x-none" sz="2500" b="1" dirty="0">
                <a:solidFill>
                  <a:srgbClr val="7030A0"/>
                </a:solidFill>
                <a:latin typeface="Times New Roman" panose="02020603050405020304" pitchFamily="18" charset="0"/>
                <a:ea typeface="Times New Roman" panose="02020603050405020304" pitchFamily="18" charset="0"/>
              </a:rPr>
              <a:t>à</a:t>
            </a:r>
            <a:r>
              <a:rPr lang="vi-VN" altLang="x-none" sz="2500" b="1" dirty="0">
                <a:solidFill>
                  <a:srgbClr val="7030A0"/>
                </a:solidFill>
                <a:latin typeface="Times New Roman" panose="02020603050405020304" pitchFamily="18" charset="0"/>
                <a:cs typeface="Times New Roman" panose="02020603050405020304" pitchFamily="18" charset="0"/>
              </a:rPr>
              <a:t> Thụy Điển. Theo dự báo, trong hai thập kỷ tới, số người trên 80 tuổi ở Thụy Điển sẽ tăng từ khoảng 500.000 - 800.000 người</a:t>
            </a:r>
            <a:endParaRPr sz="2500" b="1" dirty="0">
              <a:solidFill>
                <a:srgbClr val="7030A0"/>
              </a:solidFill>
              <a:latin typeface="Times New Roman" panose="02020603050405020304" pitchFamily="18" charset="0"/>
              <a:ea typeface="Times New Roman" panose="02020603050405020304" pitchFamily="18" charset="0"/>
            </a:endParaRPr>
          </a:p>
        </p:txBody>
      </p:sp>
      <p:sp>
        <p:nvSpPr>
          <p:cNvPr id="25604" name="Rectangle 2"/>
          <p:cNvSpPr/>
          <p:nvPr/>
        </p:nvSpPr>
        <p:spPr>
          <a:xfrm>
            <a:off x="150813" y="1303338"/>
            <a:ext cx="3313112" cy="5478462"/>
          </a:xfrm>
          <a:prstGeom prst="rect">
            <a:avLst/>
          </a:prstGeom>
          <a:noFill/>
          <a:ln w="9525">
            <a:noFill/>
          </a:ln>
        </p:spPr>
        <p:txBody>
          <a:bodyPr>
            <a:spAutoFit/>
          </a:bodyPr>
          <a:p>
            <a:pPr algn="just" defTabSz="914400" eaLnBrk="1" hangingPunct="1">
              <a:buNone/>
            </a:pPr>
            <a:r>
              <a:rPr lang="vi-VN" altLang="x-none" sz="2500" b="1" dirty="0">
                <a:solidFill>
                  <a:srgbClr val="7030A0"/>
                </a:solidFill>
                <a:latin typeface="Times New Roman" panose="02020603050405020304" pitchFamily="18" charset="0"/>
                <a:cs typeface="Times New Roman" panose="02020603050405020304" pitchFamily="18" charset="0"/>
              </a:rPr>
              <a:t>Xu hướng kéo d</a:t>
            </a:r>
            <a:r>
              <a:rPr lang="vi-VN" altLang="x-none" sz="2500" b="1" dirty="0">
                <a:solidFill>
                  <a:srgbClr val="7030A0"/>
                </a:solidFill>
                <a:latin typeface="Times New Roman" panose="02020603050405020304" pitchFamily="18" charset="0"/>
                <a:ea typeface="Times New Roman" panose="02020603050405020304" pitchFamily="18" charset="0"/>
              </a:rPr>
              <a:t>à</a:t>
            </a:r>
            <a:r>
              <a:rPr lang="vi-VN" altLang="x-none" sz="2500" b="1" dirty="0">
                <a:solidFill>
                  <a:srgbClr val="7030A0"/>
                </a:solidFill>
                <a:latin typeface="Times New Roman" panose="02020603050405020304" pitchFamily="18" charset="0"/>
                <a:cs typeface="Times New Roman" panose="02020603050405020304" pitchFamily="18" charset="0"/>
              </a:rPr>
              <a:t>i tuổi thọ trở th</a:t>
            </a:r>
            <a:r>
              <a:rPr lang="vi-VN" altLang="x-none" sz="2500" b="1" dirty="0">
                <a:solidFill>
                  <a:srgbClr val="7030A0"/>
                </a:solidFill>
                <a:latin typeface="Times New Roman" panose="02020603050405020304" pitchFamily="18" charset="0"/>
                <a:ea typeface="Times New Roman" panose="02020603050405020304" pitchFamily="18" charset="0"/>
              </a:rPr>
              <a:t>à</a:t>
            </a:r>
            <a:r>
              <a:rPr lang="vi-VN" altLang="x-none" sz="2500" b="1" dirty="0">
                <a:solidFill>
                  <a:srgbClr val="7030A0"/>
                </a:solidFill>
                <a:latin typeface="Times New Roman" panose="02020603050405020304" pitchFamily="18" charset="0"/>
                <a:cs typeface="Times New Roman" panose="02020603050405020304" pitchFamily="18" charset="0"/>
              </a:rPr>
              <a:t>nh một thách thức đối với mô hình phúc lợi xã hội của Thụy Điển. Khi tỷ lệ người cao tuổi tăng, nhu cầu về các dịch vụ phúc lợi xã hội cũng gia tăng theo. Sẽ l</a:t>
            </a:r>
            <a:r>
              <a:rPr lang="vi-VN" altLang="x-none" sz="2500" b="1" dirty="0">
                <a:solidFill>
                  <a:srgbClr val="7030A0"/>
                </a:solidFill>
                <a:latin typeface="Times New Roman" panose="02020603050405020304" pitchFamily="18" charset="0"/>
                <a:ea typeface="Times New Roman" panose="02020603050405020304" pitchFamily="18" charset="0"/>
              </a:rPr>
              <a:t>à</a:t>
            </a:r>
            <a:r>
              <a:rPr lang="vi-VN" altLang="x-none" sz="2500" b="1" dirty="0">
                <a:solidFill>
                  <a:srgbClr val="7030A0"/>
                </a:solidFill>
                <a:latin typeface="Times New Roman" panose="02020603050405020304" pitchFamily="18" charset="0"/>
                <a:cs typeface="Times New Roman" panose="02020603050405020304" pitchFamily="18" charset="0"/>
              </a:rPr>
              <a:t> một nhiệm vụ khó khăn trong việc tìm kiếm các nguồn lực để chăm sóc sức khỏe cho người cao tuổi.</a:t>
            </a:r>
            <a:endParaRPr sz="2500" b="1" dirty="0">
              <a:solidFill>
                <a:srgbClr val="7030A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662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DI CƯ Ở CHÂU ÂU</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6629"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6630"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6631" name="AutoShape 13" descr="Bảy xu hướng của cuộc khủng hoảng di cư vào châu Âu | baotintuc.vn"/>
          <p:cNvSpPr>
            <a:spLocks noChangeAspect="1"/>
          </p:cNvSpPr>
          <p:nvPr/>
        </p:nvSpPr>
        <p:spPr>
          <a:xfrm>
            <a:off x="149225" y="-144462"/>
            <a:ext cx="304800" cy="304800"/>
          </a:xfrm>
          <a:prstGeom prst="rect">
            <a:avLst/>
          </a:prstGeom>
          <a:noFill/>
          <a:ln w="9525">
            <a:noFill/>
          </a:ln>
        </p:spPr>
        <p:txBody>
          <a:bodyPr/>
          <a:p>
            <a:endParaRPr dirty="0">
              <a:latin typeface="Times New Roman" panose="02020603050405020304" pitchFamily="18" charset="0"/>
            </a:endParaRPr>
          </a:p>
        </p:txBody>
      </p:sp>
      <p:pic>
        <p:nvPicPr>
          <p:cNvPr id="26632" name="Picture 14"/>
          <p:cNvPicPr>
            <a:picLocks noChangeAspect="1"/>
          </p:cNvPicPr>
          <p:nvPr/>
        </p:nvPicPr>
        <p:blipFill>
          <a:blip r:embed="rId3"/>
          <a:stretch>
            <a:fillRect/>
          </a:stretch>
        </p:blipFill>
        <p:spPr>
          <a:xfrm>
            <a:off x="1323975" y="1281113"/>
            <a:ext cx="4149725" cy="2466975"/>
          </a:xfrm>
          <a:prstGeom prst="rect">
            <a:avLst/>
          </a:prstGeom>
          <a:noFill/>
          <a:ln w="9525">
            <a:noFill/>
          </a:ln>
        </p:spPr>
      </p:pic>
      <p:pic>
        <p:nvPicPr>
          <p:cNvPr id="26633" name="Picture 15"/>
          <p:cNvPicPr>
            <a:picLocks noChangeAspect="1"/>
          </p:cNvPicPr>
          <p:nvPr/>
        </p:nvPicPr>
        <p:blipFill>
          <a:blip r:embed="rId4"/>
          <a:stretch>
            <a:fillRect/>
          </a:stretch>
        </p:blipFill>
        <p:spPr>
          <a:xfrm>
            <a:off x="5915025" y="1301750"/>
            <a:ext cx="4362450" cy="2446338"/>
          </a:xfrm>
          <a:prstGeom prst="rect">
            <a:avLst/>
          </a:prstGeom>
          <a:noFill/>
          <a:ln w="9525">
            <a:noFill/>
          </a:ln>
        </p:spPr>
      </p:pic>
      <p:pic>
        <p:nvPicPr>
          <p:cNvPr id="26634" name="Picture 16"/>
          <p:cNvPicPr>
            <a:picLocks noChangeAspect="1"/>
          </p:cNvPicPr>
          <p:nvPr/>
        </p:nvPicPr>
        <p:blipFill>
          <a:blip r:embed="rId5"/>
          <a:stretch>
            <a:fillRect/>
          </a:stretch>
        </p:blipFill>
        <p:spPr>
          <a:xfrm>
            <a:off x="1323975" y="4170363"/>
            <a:ext cx="4149725" cy="2451100"/>
          </a:xfrm>
          <a:prstGeom prst="rect">
            <a:avLst/>
          </a:prstGeom>
          <a:noFill/>
          <a:ln w="9525">
            <a:noFill/>
          </a:ln>
        </p:spPr>
      </p:pic>
      <p:pic>
        <p:nvPicPr>
          <p:cNvPr id="26635" name="Picture 17"/>
          <p:cNvPicPr>
            <a:picLocks noChangeAspect="1"/>
          </p:cNvPicPr>
          <p:nvPr/>
        </p:nvPicPr>
        <p:blipFill>
          <a:blip r:embed="rId6"/>
          <a:stretch>
            <a:fillRect/>
          </a:stretch>
        </p:blipFill>
        <p:spPr>
          <a:xfrm>
            <a:off x="5915025" y="4170363"/>
            <a:ext cx="4362450" cy="2455862"/>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7651"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27652" name="Picture 5" descr="POINSET2"/>
          <p:cNvPicPr>
            <a:picLocks noChangeAspect="1"/>
          </p:cNvPicPr>
          <p:nvPr/>
        </p:nvPicPr>
        <p:blipFill>
          <a:blip r:embed="rId1"/>
          <a:stretch>
            <a:fillRect/>
          </a:stretch>
        </p:blipFill>
        <p:spPr>
          <a:xfrm rot="-5400000">
            <a:off x="260350" y="5260975"/>
            <a:ext cx="1312863" cy="1525588"/>
          </a:xfrm>
          <a:prstGeom prst="rect">
            <a:avLst/>
          </a:prstGeom>
          <a:noFill/>
          <a:ln w="9525">
            <a:noFill/>
          </a:ln>
        </p:spPr>
      </p:pic>
      <p:pic>
        <p:nvPicPr>
          <p:cNvPr id="27653" name="Picture 6" descr="Diagram&#10;&#10;Description automatically generated"/>
          <p:cNvPicPr>
            <a:picLocks noChangeAspect="1"/>
          </p:cNvPicPr>
          <p:nvPr/>
        </p:nvPicPr>
        <p:blipFill>
          <a:blip r:embed="rId2"/>
          <a:srcRect b="8304"/>
          <a:stretch>
            <a:fillRect/>
          </a:stretch>
        </p:blipFill>
        <p:spPr>
          <a:xfrm>
            <a:off x="10806113" y="5483225"/>
            <a:ext cx="1252537" cy="1238250"/>
          </a:xfrm>
          <a:prstGeom prst="rect">
            <a:avLst/>
          </a:prstGeom>
          <a:noFill/>
          <a:ln w="9525">
            <a:noFill/>
          </a:ln>
        </p:spPr>
      </p:pic>
      <p:sp>
        <p:nvSpPr>
          <p:cNvPr id="2" name="Rectangle 1"/>
          <p:cNvSpPr/>
          <p:nvPr/>
        </p:nvSpPr>
        <p:spPr>
          <a:xfrm>
            <a:off x="2189163" y="338138"/>
            <a:ext cx="7702550" cy="646112"/>
          </a:xfrm>
          <a:prstGeom prst="rect">
            <a:avLst/>
          </a:prstGeom>
          <a:noFill/>
          <a:ln w="9525">
            <a:noFill/>
          </a:ln>
        </p:spPr>
        <p:txBody>
          <a:bodyPr>
            <a:spAutoFit/>
          </a:bodyPr>
          <a:p>
            <a:r>
              <a:rPr lang="vi-VN" altLang="x-none" sz="3600" b="1" dirty="0">
                <a:solidFill>
                  <a:srgbClr val="6600CC"/>
                </a:solidFill>
                <a:latin typeface="Times New Roman" panose="02020603050405020304" pitchFamily="18" charset="0"/>
              </a:rPr>
              <a:t>Trình bày đặc điểm di cư ở châu Âu.</a:t>
            </a:r>
            <a:endParaRPr sz="3600" b="1" dirty="0">
              <a:solidFill>
                <a:srgbClr val="6600CC"/>
              </a:solidFill>
              <a:latin typeface="Times New Roman" panose="02020603050405020304" pitchFamily="18" charset="0"/>
            </a:endParaRPr>
          </a:p>
        </p:txBody>
      </p:sp>
      <p:sp>
        <p:nvSpPr>
          <p:cNvPr id="3" name="Rectangle 2"/>
          <p:cNvSpPr/>
          <p:nvPr/>
        </p:nvSpPr>
        <p:spPr>
          <a:xfrm>
            <a:off x="749300" y="1135063"/>
            <a:ext cx="10893425" cy="4802187"/>
          </a:xfrm>
          <a:prstGeom prst="rect">
            <a:avLst/>
          </a:prstGeom>
          <a:noFill/>
          <a:ln w="9525">
            <a:noFill/>
          </a:ln>
        </p:spPr>
        <p:txBody>
          <a:bodyPr>
            <a:spAutoFit/>
          </a:bodyPr>
          <a:p>
            <a:pPr algn="just">
              <a:lnSpc>
                <a:spcPct val="150000"/>
              </a:lnSpc>
            </a:pPr>
            <a:r>
              <a:rPr lang="vi-VN" altLang="x-none" sz="3400" b="1" dirty="0">
                <a:solidFill>
                  <a:srgbClr val="00B050"/>
                </a:solidFill>
                <a:latin typeface="Times New Roman" panose="02020603050405020304" pitchFamily="18" charset="0"/>
              </a:rPr>
              <a:t>+ Từ thế kỷ XV, với các cuộc phát kiến địa lí, người châu Âu đã di cư đến khai phá các vùng đất mới ở châu Mỹ.</a:t>
            </a:r>
            <a:endParaRPr sz="3400" b="1" dirty="0">
              <a:solidFill>
                <a:srgbClr val="00B050"/>
              </a:solidFill>
              <a:latin typeface="Times New Roman" panose="02020603050405020304" pitchFamily="18" charset="0"/>
            </a:endParaRPr>
          </a:p>
          <a:p>
            <a:pPr algn="just">
              <a:lnSpc>
                <a:spcPct val="150000"/>
              </a:lnSpc>
            </a:pPr>
            <a:r>
              <a:rPr lang="vi-VN" altLang="x-none" sz="3400" b="1" dirty="0">
                <a:solidFill>
                  <a:srgbClr val="00B050"/>
                </a:solidFill>
                <a:latin typeface="Times New Roman" panose="02020603050405020304" pitchFamily="18" charset="0"/>
              </a:rPr>
              <a:t>+ Từ giữa thế kỷ XX đến nay, người nhập cư vào châu Âu tăng mạnh.</a:t>
            </a:r>
            <a:endParaRPr sz="3400" b="1" dirty="0">
              <a:solidFill>
                <a:srgbClr val="00B050"/>
              </a:solidFill>
              <a:latin typeface="Times New Roman" panose="02020603050405020304" pitchFamily="18" charset="0"/>
            </a:endParaRPr>
          </a:p>
          <a:p>
            <a:pPr algn="just">
              <a:lnSpc>
                <a:spcPct val="150000"/>
              </a:lnSpc>
            </a:pPr>
            <a:r>
              <a:rPr lang="vi-VN" altLang="x-none" sz="3400" b="1" dirty="0">
                <a:solidFill>
                  <a:srgbClr val="00B050"/>
                </a:solidFill>
                <a:latin typeface="Times New Roman" panose="02020603050405020304" pitchFamily="18" charset="0"/>
              </a:rPr>
              <a:t>+ Trong nội bộ các quốc gia châu Âu, lao động di chuyển chủ yếu t</a:t>
            </a:r>
            <a:r>
              <a:rPr sz="3400" b="1" dirty="0">
                <a:solidFill>
                  <a:srgbClr val="00B050"/>
                </a:solidFill>
                <a:latin typeface="Times New Roman" panose="02020603050405020304" pitchFamily="18" charset="0"/>
              </a:rPr>
              <a:t>ừ Nam Âu và Đông Âu </a:t>
            </a:r>
            <a:r>
              <a:rPr lang="vi-VN" altLang="x-none" sz="3400" b="1" dirty="0">
                <a:solidFill>
                  <a:srgbClr val="00B050"/>
                </a:solidFill>
                <a:latin typeface="Times New Roman" panose="02020603050405020304" pitchFamily="18" charset="0"/>
              </a:rPr>
              <a:t>đến Tây Âu để làm việc.</a:t>
            </a:r>
            <a:endParaRPr sz="34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8675"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28676" name="Picture 5" descr="POINSET2"/>
          <p:cNvPicPr>
            <a:picLocks noChangeAspect="1"/>
          </p:cNvPicPr>
          <p:nvPr/>
        </p:nvPicPr>
        <p:blipFill>
          <a:blip r:embed="rId1"/>
          <a:stretch>
            <a:fillRect/>
          </a:stretch>
        </p:blipFill>
        <p:spPr>
          <a:xfrm rot="-5400000">
            <a:off x="260350" y="5260975"/>
            <a:ext cx="1312863" cy="1525588"/>
          </a:xfrm>
          <a:prstGeom prst="rect">
            <a:avLst/>
          </a:prstGeom>
          <a:noFill/>
          <a:ln w="9525">
            <a:noFill/>
          </a:ln>
        </p:spPr>
      </p:pic>
      <p:pic>
        <p:nvPicPr>
          <p:cNvPr id="28677" name="Picture 6" descr="Diagram&#10;&#10;Description automatically generated"/>
          <p:cNvPicPr>
            <a:picLocks noChangeAspect="1"/>
          </p:cNvPicPr>
          <p:nvPr/>
        </p:nvPicPr>
        <p:blipFill>
          <a:blip r:embed="rId2"/>
          <a:srcRect b="8304"/>
          <a:stretch>
            <a:fillRect/>
          </a:stretch>
        </p:blipFill>
        <p:spPr>
          <a:xfrm>
            <a:off x="10806113" y="5483225"/>
            <a:ext cx="1252537" cy="1238250"/>
          </a:xfrm>
          <a:prstGeom prst="rect">
            <a:avLst/>
          </a:prstGeom>
          <a:noFill/>
          <a:ln w="9525">
            <a:noFill/>
          </a:ln>
        </p:spPr>
      </p:pic>
      <p:sp>
        <p:nvSpPr>
          <p:cNvPr id="2" name="Rectangle 1"/>
          <p:cNvSpPr/>
          <p:nvPr/>
        </p:nvSpPr>
        <p:spPr>
          <a:xfrm>
            <a:off x="2820988" y="814388"/>
            <a:ext cx="6889750" cy="1828800"/>
          </a:xfrm>
          <a:prstGeom prst="rect">
            <a:avLst/>
          </a:prstGeom>
          <a:noFill/>
          <a:ln w="9525">
            <a:noFill/>
          </a:ln>
        </p:spPr>
        <p:txBody>
          <a:bodyPr>
            <a:spAutoFit/>
          </a:bodyPr>
          <a:p>
            <a:pPr algn="just">
              <a:lnSpc>
                <a:spcPct val="150000"/>
              </a:lnSpc>
            </a:pPr>
            <a:r>
              <a:rPr lang="vi-VN" altLang="x-none" sz="4000" b="1" dirty="0">
                <a:solidFill>
                  <a:srgbClr val="0000FF"/>
                </a:solidFill>
                <a:latin typeface="Times New Roman" panose="02020603050405020304" pitchFamily="18" charset="0"/>
              </a:rPr>
              <a:t>Người nhập cư châu Âu có nguồn gốc từ đâu.</a:t>
            </a:r>
            <a:endParaRPr sz="4000" b="1" dirty="0">
              <a:solidFill>
                <a:srgbClr val="0000FF"/>
              </a:solidFill>
              <a:latin typeface="Times New Roman" panose="02020603050405020304" pitchFamily="18" charset="0"/>
            </a:endParaRPr>
          </a:p>
        </p:txBody>
      </p:sp>
      <p:sp>
        <p:nvSpPr>
          <p:cNvPr id="3" name="Rectangle 2"/>
          <p:cNvSpPr/>
          <p:nvPr/>
        </p:nvSpPr>
        <p:spPr>
          <a:xfrm>
            <a:off x="2165350" y="3403600"/>
            <a:ext cx="8201025" cy="1828800"/>
          </a:xfrm>
          <a:prstGeom prst="rect">
            <a:avLst/>
          </a:prstGeom>
          <a:noFill/>
          <a:ln w="9525">
            <a:noFill/>
          </a:ln>
        </p:spPr>
        <p:txBody>
          <a:bodyPr>
            <a:spAutoFit/>
          </a:bodyPr>
          <a:p>
            <a:pPr algn="just">
              <a:lnSpc>
                <a:spcPct val="150000"/>
              </a:lnSpc>
            </a:pPr>
            <a:r>
              <a:rPr lang="vi-VN" altLang="x-none" sz="4000" b="1" dirty="0">
                <a:solidFill>
                  <a:srgbClr val="00B050"/>
                </a:solidFill>
                <a:latin typeface="Times New Roman" panose="02020603050405020304" pitchFamily="18" charset="0"/>
              </a:rPr>
              <a:t>Người nhập cư đến châu Âu chủ yếu là lao động từ châu Á và</a:t>
            </a:r>
            <a:r>
              <a:rPr sz="4000" b="1" dirty="0">
                <a:solidFill>
                  <a:srgbClr val="00B050"/>
                </a:solidFill>
                <a:latin typeface="Times New Roman" panose="02020603050405020304" pitchFamily="18" charset="0"/>
              </a:rPr>
              <a:t> Bắc Phi. </a:t>
            </a:r>
            <a:endParaRPr sz="40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5" descr="POINSET2"/>
          <p:cNvPicPr>
            <a:picLocks noChangeAspect="1"/>
          </p:cNvPicPr>
          <p:nvPr/>
        </p:nvPicPr>
        <p:blipFill>
          <a:blip r:embed="rId1"/>
          <a:stretch>
            <a:fillRect/>
          </a:stretch>
        </p:blipFill>
        <p:spPr>
          <a:xfrm rot="5400000">
            <a:off x="10577513" y="77788"/>
            <a:ext cx="1241425" cy="1441450"/>
          </a:xfrm>
          <a:prstGeom prst="rect">
            <a:avLst/>
          </a:prstGeom>
          <a:noFill/>
          <a:ln w="9525">
            <a:noFill/>
          </a:ln>
        </p:spPr>
      </p:pic>
      <p:pic>
        <p:nvPicPr>
          <p:cNvPr id="2969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970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970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9702" name="Rectangle 5"/>
          <p:cNvSpPr/>
          <p:nvPr/>
        </p:nvSpPr>
        <p:spPr>
          <a:xfrm>
            <a:off x="938213" y="884238"/>
            <a:ext cx="10406062" cy="4523105"/>
          </a:xfrm>
          <a:prstGeom prst="rect">
            <a:avLst/>
          </a:prstGeom>
          <a:noFill/>
          <a:ln w="9525">
            <a:noFill/>
          </a:ln>
        </p:spPr>
        <p:txBody>
          <a:bodyPr>
            <a:spAutoFit/>
          </a:bodyPr>
          <a:p>
            <a:pPr algn="just">
              <a:lnSpc>
                <a:spcPct val="150000"/>
              </a:lnSpc>
            </a:pPr>
            <a:r>
              <a:rPr sz="3200" b="1" dirty="0">
                <a:latin typeface="Times New Roman" panose="02020603050405020304" pitchFamily="18" charset="0"/>
              </a:rPr>
              <a:t>-Di cư ở châu Âu diễn ra từ giữa thế kỉ XX do các cuộc phát kiến địa lí  và tìm kiếm việc làm.</a:t>
            </a:r>
            <a:endParaRPr sz="3200" b="1" dirty="0">
              <a:latin typeface="Times New Roman" panose="02020603050405020304" pitchFamily="18" charset="0"/>
            </a:endParaRPr>
          </a:p>
          <a:p>
            <a:pPr algn="just">
              <a:lnSpc>
                <a:spcPct val="150000"/>
              </a:lnSpc>
            </a:pPr>
            <a:r>
              <a:rPr sz="3200" b="1" dirty="0">
                <a:latin typeface="Times New Roman" panose="02020603050405020304" pitchFamily="18" charset="0"/>
              </a:rPr>
              <a:t>-Hiện nay, châu Âu có người nhập cư lớnnhất thế giới.</a:t>
            </a:r>
            <a:endParaRPr sz="3200" b="1" dirty="0">
              <a:latin typeface="Times New Roman" panose="02020603050405020304" pitchFamily="18" charset="0"/>
            </a:endParaRPr>
          </a:p>
          <a:p>
            <a:pPr algn="just">
              <a:lnSpc>
                <a:spcPct val="150000"/>
              </a:lnSpc>
            </a:pPr>
            <a:r>
              <a:rPr sz="3200" b="1" dirty="0">
                <a:latin typeface="Times New Roman" panose="02020603050405020304" pitchFamily="18" charset="0"/>
              </a:rPr>
              <a:t>Nhập cư đến châu Âu chủ yếu là lao đông từ châu Ávà Bắc Phi. Ở châu Âu, lao động di chuy</a:t>
            </a:r>
            <a:r>
              <a:rPr lang="en-US" sz="3200" b="1" dirty="0">
                <a:latin typeface="Times New Roman" panose="02020603050405020304" pitchFamily="18" charset="0"/>
              </a:rPr>
              <a:t>ể</a:t>
            </a:r>
            <a:r>
              <a:rPr sz="3200" b="1" dirty="0">
                <a:latin typeface="Times New Roman" panose="02020603050405020304" pitchFamily="18" charset="0"/>
              </a:rPr>
              <a:t>n từ Nam Âu và Đông Âu đến Tây Âu.</a:t>
            </a:r>
            <a:endParaRPr sz="3200" b="1" dirty="0">
              <a:latin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30723"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30724" name="Picture 5" descr="POINSET2"/>
          <p:cNvPicPr>
            <a:picLocks noChangeAspect="1"/>
          </p:cNvPicPr>
          <p:nvPr/>
        </p:nvPicPr>
        <p:blipFill>
          <a:blip r:embed="rId1"/>
          <a:stretch>
            <a:fillRect/>
          </a:stretch>
        </p:blipFill>
        <p:spPr>
          <a:xfrm rot="-5400000">
            <a:off x="260350" y="5260975"/>
            <a:ext cx="1312863" cy="1525588"/>
          </a:xfrm>
          <a:prstGeom prst="rect">
            <a:avLst/>
          </a:prstGeom>
          <a:noFill/>
          <a:ln w="9525">
            <a:noFill/>
          </a:ln>
        </p:spPr>
      </p:pic>
      <p:pic>
        <p:nvPicPr>
          <p:cNvPr id="30725" name="Picture 6" descr="Diagram&#10;&#10;Description automatically generated"/>
          <p:cNvPicPr>
            <a:picLocks noChangeAspect="1"/>
          </p:cNvPicPr>
          <p:nvPr/>
        </p:nvPicPr>
        <p:blipFill>
          <a:blip r:embed="rId2"/>
          <a:srcRect b="8304"/>
          <a:stretch>
            <a:fillRect/>
          </a:stretch>
        </p:blipFill>
        <p:spPr>
          <a:xfrm>
            <a:off x="10806113" y="5483225"/>
            <a:ext cx="1252537" cy="1238250"/>
          </a:xfrm>
          <a:prstGeom prst="rect">
            <a:avLst/>
          </a:prstGeom>
          <a:noFill/>
          <a:ln w="9525">
            <a:noFill/>
          </a:ln>
        </p:spPr>
      </p:pic>
      <p:sp>
        <p:nvSpPr>
          <p:cNvPr id="2" name="Rectangle 1"/>
          <p:cNvSpPr/>
          <p:nvPr/>
        </p:nvSpPr>
        <p:spPr>
          <a:xfrm>
            <a:off x="1982788" y="1657350"/>
            <a:ext cx="8358187" cy="2862263"/>
          </a:xfrm>
          <a:prstGeom prst="rect">
            <a:avLst/>
          </a:prstGeom>
          <a:noFill/>
          <a:ln w="9525">
            <a:noFill/>
          </a:ln>
        </p:spPr>
        <p:txBody>
          <a:bodyPr>
            <a:spAutoFit/>
          </a:bodyPr>
          <a:p>
            <a:pPr algn="just">
              <a:lnSpc>
                <a:spcPct val="150000"/>
              </a:lnSpc>
            </a:pPr>
            <a:r>
              <a:rPr lang="vi-VN" altLang="x-none" sz="4000" b="1" dirty="0">
                <a:solidFill>
                  <a:srgbClr val="0000FF"/>
                </a:solidFill>
                <a:latin typeface="Times New Roman" panose="02020603050405020304" pitchFamily="18" charset="0"/>
              </a:rPr>
              <a:t>Người nhập cư mang đến những thuận lợi và khó khăn gì cho sự phát triển kinh tế - xã hội ở châu Âu?</a:t>
            </a:r>
            <a:endParaRPr sz="40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5" descr="POINSET2"/>
          <p:cNvPicPr>
            <a:picLocks noChangeAspect="1"/>
          </p:cNvPicPr>
          <p:nvPr/>
        </p:nvPicPr>
        <p:blipFill>
          <a:blip r:embed="rId1"/>
          <a:stretch>
            <a:fillRect/>
          </a:stretch>
        </p:blipFill>
        <p:spPr>
          <a:xfrm rot="5400000">
            <a:off x="10577513" y="77788"/>
            <a:ext cx="1241425" cy="1441450"/>
          </a:xfrm>
          <a:prstGeom prst="rect">
            <a:avLst/>
          </a:prstGeom>
          <a:noFill/>
          <a:ln w="9525">
            <a:noFill/>
          </a:ln>
        </p:spPr>
      </p:pic>
      <p:pic>
        <p:nvPicPr>
          <p:cNvPr id="3174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174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174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1750" name="Rectangle 5"/>
          <p:cNvSpPr/>
          <p:nvPr/>
        </p:nvSpPr>
        <p:spPr>
          <a:xfrm>
            <a:off x="874713" y="611188"/>
            <a:ext cx="10729912" cy="5584825"/>
          </a:xfrm>
          <a:prstGeom prst="rect">
            <a:avLst/>
          </a:prstGeom>
          <a:noFill/>
          <a:ln w="9525">
            <a:noFill/>
          </a:ln>
        </p:spPr>
        <p:txBody>
          <a:bodyPr>
            <a:spAutoFit/>
          </a:bodyPr>
          <a:p>
            <a:pPr algn="just">
              <a:lnSpc>
                <a:spcPct val="150000"/>
              </a:lnSpc>
            </a:pPr>
            <a:r>
              <a:rPr lang="vi-VN" altLang="x-none" sz="3400" b="1" dirty="0">
                <a:latin typeface="Times New Roman" panose="02020603050405020304" pitchFamily="18" charset="0"/>
              </a:rPr>
              <a:t>- Thuận lợi và khó khăn của người nhập cư ở châu Âu</a:t>
            </a:r>
            <a:r>
              <a:rPr lang="en-US" altLang="vi-VN" sz="3400" b="1" dirty="0">
                <a:latin typeface="Times New Roman" panose="02020603050405020304" pitchFamily="18" charset="0"/>
              </a:rPr>
              <a:t> </a:t>
            </a:r>
            <a:r>
              <a:rPr lang="vi-VN" altLang="x-none" sz="3400" b="1" dirty="0">
                <a:latin typeface="Times New Roman" panose="02020603050405020304" pitchFamily="18" charset="0"/>
              </a:rPr>
              <a:t>là:</a:t>
            </a:r>
            <a:endParaRPr sz="3400" b="1" dirty="0">
              <a:latin typeface="Times New Roman" panose="02020603050405020304" pitchFamily="18" charset="0"/>
            </a:endParaRPr>
          </a:p>
          <a:p>
            <a:pPr algn="just">
              <a:lnSpc>
                <a:spcPct val="150000"/>
              </a:lnSpc>
            </a:pPr>
            <a:r>
              <a:rPr lang="vi-VN" altLang="x-none" sz="3400" b="1" dirty="0">
                <a:latin typeface="Times New Roman" panose="02020603050405020304" pitchFamily="18" charset="0"/>
              </a:rPr>
              <a:t>+ Thuận lợi: Giải quyết tình trạng thiếu hụt lao động, tăng nhu cầu các sản phẩm và dịch vụ.</a:t>
            </a:r>
            <a:endParaRPr sz="3400" b="1" dirty="0">
              <a:latin typeface="Times New Roman" panose="02020603050405020304" pitchFamily="18" charset="0"/>
            </a:endParaRPr>
          </a:p>
          <a:p>
            <a:pPr algn="just">
              <a:lnSpc>
                <a:spcPct val="150000"/>
              </a:lnSpc>
            </a:pPr>
            <a:r>
              <a:rPr lang="vi-VN" altLang="x-none" sz="3400" b="1" dirty="0">
                <a:latin typeface="Times New Roman" panose="02020603050405020304" pitchFamily="18" charset="0"/>
              </a:rPr>
              <a:t>+ Khó khăn: </a:t>
            </a:r>
            <a:r>
              <a:rPr sz="3400" b="1" dirty="0">
                <a:latin typeface="Times New Roman" panose="02020603050405020304" pitchFamily="18" charset="0"/>
              </a:rPr>
              <a:t>Việc nhập cư trái phép gây ra nhiều khó khăn trong phát triển kinh tế - xã hội và an ninh trật tự đối với các quốc gia.</a:t>
            </a:r>
            <a:endParaRPr sz="3400" b="1" dirty="0">
              <a:latin typeface="Times New Roman" panose="02020603050405020304"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2771"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32772" name="Rectangle 2"/>
          <p:cNvSpPr/>
          <p:nvPr/>
        </p:nvSpPr>
        <p:spPr>
          <a:xfrm>
            <a:off x="4481513" y="217488"/>
            <a:ext cx="7586662" cy="6439535"/>
          </a:xfrm>
          <a:prstGeom prst="rect">
            <a:avLst/>
          </a:prstGeom>
          <a:noFill/>
          <a:ln w="9525">
            <a:noFill/>
          </a:ln>
        </p:spPr>
        <p:txBody>
          <a:bodyPr>
            <a:spAutoFit/>
          </a:bodyPr>
          <a:p>
            <a:pPr algn="just">
              <a:lnSpc>
                <a:spcPct val="150000"/>
              </a:lnSpc>
            </a:pPr>
            <a:r>
              <a:rPr sz="2500" b="1" dirty="0">
                <a:gradFill>
                  <a:gsLst>
                    <a:gs pos="0">
                      <a:srgbClr val="012D86"/>
                    </a:gs>
                    <a:gs pos="100000">
                      <a:srgbClr val="0E2557"/>
                    </a:gs>
                  </a:gsLst>
                  <a:lin scaled="0"/>
                </a:gradFill>
                <a:latin typeface="Times New Roman" panose="02020603050405020304" pitchFamily="18" charset="0"/>
              </a:rPr>
              <a:t>Theo số liệu từ Ủy ban Liên hợp quốc v</a:t>
            </a:r>
            <a:r>
              <a:rPr lang="en-US" sz="2500" b="1" dirty="0">
                <a:gradFill>
                  <a:gsLst>
                    <a:gs pos="0">
                      <a:srgbClr val="012D86"/>
                    </a:gs>
                    <a:gs pos="100000">
                      <a:srgbClr val="0E2557"/>
                    </a:gs>
                  </a:gsLst>
                  <a:lin scaled="0"/>
                </a:gradFill>
                <a:latin typeface="Times New Roman" panose="02020603050405020304" pitchFamily="18" charset="0"/>
              </a:rPr>
              <a:t>ề</a:t>
            </a:r>
            <a:r>
              <a:rPr sz="2500" b="1" dirty="0">
                <a:gradFill>
                  <a:gsLst>
                    <a:gs pos="0">
                      <a:srgbClr val="012D86"/>
                    </a:gs>
                    <a:gs pos="100000">
                      <a:srgbClr val="0E2557"/>
                    </a:gs>
                  </a:gsLst>
                  <a:lin scaled="0"/>
                </a:gradFill>
                <a:latin typeface="Times New Roman" panose="02020603050405020304" pitchFamily="18" charset="0"/>
              </a:rPr>
              <a:t> người tị nạn (UNHCR), chỉ tính riêng sáu tháng đầu năm 2015, đã có 137 000 ngư</a:t>
            </a:r>
            <a:r>
              <a:rPr lang="en-US" sz="2500" b="1" dirty="0">
                <a:gradFill>
                  <a:gsLst>
                    <a:gs pos="0">
                      <a:srgbClr val="012D86"/>
                    </a:gs>
                    <a:gs pos="100000">
                      <a:srgbClr val="0E2557"/>
                    </a:gs>
                  </a:gsLst>
                  <a:lin scaled="0"/>
                </a:gradFill>
                <a:latin typeface="Times New Roman" panose="02020603050405020304" pitchFamily="18" charset="0"/>
              </a:rPr>
              <a:t>ờ</a:t>
            </a:r>
            <a:r>
              <a:rPr sz="2500" b="1" dirty="0">
                <a:gradFill>
                  <a:gsLst>
                    <a:gs pos="0">
                      <a:srgbClr val="012D86"/>
                    </a:gs>
                    <a:gs pos="100000">
                      <a:srgbClr val="0E2557"/>
                    </a:gs>
                  </a:gsLst>
                  <a:lin scaled="0"/>
                </a:gradFill>
                <a:latin typeface="Times New Roman" panose="02020603050405020304" pitchFamily="18" charset="0"/>
              </a:rPr>
              <a:t>i tị nạn và di cư cố gắng vào EU, tăng 83% so với cùng kì năm 2014. Phần lớn người di cư, tị nạn đến từ Xi-ri, I-rắc, Áp-ga-ni-xtan (là những quốc gia bị ảnh hưởng bởi chiến tranh). Đối với một số người, cuộc hành trình này sẽ là chuyến đi cuối cùng của họ. Hàng nghìn người đã thiệt mạng hoặc mất tích kể từ năm 2015. Năm 2018, hơn 138 000 người đã cố gắng đến châu Âu bằng đường biển, hơn 2 000 người trong số họ đã bị chết đuối.</a:t>
            </a:r>
            <a:endParaRPr sz="2500" b="1" dirty="0">
              <a:gradFill>
                <a:gsLst>
                  <a:gs pos="0">
                    <a:srgbClr val="012D86"/>
                  </a:gs>
                  <a:gs pos="100000">
                    <a:srgbClr val="0E2557"/>
                  </a:gs>
                </a:gsLst>
                <a:lin scaled="0"/>
              </a:gradFill>
              <a:latin typeface="Times New Roman" panose="02020603050405020304" pitchFamily="18" charset="0"/>
            </a:endParaRPr>
          </a:p>
        </p:txBody>
      </p:sp>
      <p:pic>
        <p:nvPicPr>
          <p:cNvPr id="32773" name="Picture 10"/>
          <p:cNvPicPr>
            <a:picLocks noChangeAspect="1"/>
          </p:cNvPicPr>
          <p:nvPr/>
        </p:nvPicPr>
        <p:blipFill>
          <a:blip r:embed="rId2"/>
          <a:stretch>
            <a:fillRect/>
          </a:stretch>
        </p:blipFill>
        <p:spPr>
          <a:xfrm>
            <a:off x="528638" y="1098550"/>
            <a:ext cx="3708400" cy="4676775"/>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481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3</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ĐÔ THỊ HÓA Ở CHÂU ÂU</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4821"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482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4823" name="AutoShape 13" descr="Bảy xu hướng của cuộc khủng hoảng di cư vào châu Âu | baotintuc.vn"/>
          <p:cNvSpPr>
            <a:spLocks noChangeAspect="1"/>
          </p:cNvSpPr>
          <p:nvPr/>
        </p:nvSpPr>
        <p:spPr>
          <a:xfrm>
            <a:off x="149225" y="-144462"/>
            <a:ext cx="304800" cy="304800"/>
          </a:xfrm>
          <a:prstGeom prst="rect">
            <a:avLst/>
          </a:prstGeom>
          <a:noFill/>
          <a:ln w="9525">
            <a:noFill/>
          </a:ln>
        </p:spPr>
        <p:txBody>
          <a:bodyPr/>
          <a:p>
            <a:endParaRPr dirty="0">
              <a:latin typeface="Times New Roman" panose="02020603050405020304" pitchFamily="18" charset="0"/>
            </a:endParaRPr>
          </a:p>
        </p:txBody>
      </p:sp>
      <p:pic>
        <p:nvPicPr>
          <p:cNvPr id="34824" name="Picture 2"/>
          <p:cNvPicPr>
            <a:picLocks noChangeAspect="1"/>
          </p:cNvPicPr>
          <p:nvPr/>
        </p:nvPicPr>
        <p:blipFill>
          <a:blip r:embed="rId3"/>
          <a:stretch>
            <a:fillRect/>
          </a:stretch>
        </p:blipFill>
        <p:spPr>
          <a:xfrm>
            <a:off x="1597025" y="1349375"/>
            <a:ext cx="4121150" cy="2533650"/>
          </a:xfrm>
          <a:prstGeom prst="rect">
            <a:avLst/>
          </a:prstGeom>
          <a:noFill/>
          <a:ln w="9525">
            <a:noFill/>
          </a:ln>
        </p:spPr>
      </p:pic>
      <p:pic>
        <p:nvPicPr>
          <p:cNvPr id="34825" name="Picture 3"/>
          <p:cNvPicPr>
            <a:picLocks noChangeAspect="1"/>
          </p:cNvPicPr>
          <p:nvPr/>
        </p:nvPicPr>
        <p:blipFill>
          <a:blip r:embed="rId4"/>
          <a:stretch>
            <a:fillRect/>
          </a:stretch>
        </p:blipFill>
        <p:spPr>
          <a:xfrm>
            <a:off x="6097588" y="1349375"/>
            <a:ext cx="4379912" cy="2533650"/>
          </a:xfrm>
          <a:prstGeom prst="rect">
            <a:avLst/>
          </a:prstGeom>
          <a:noFill/>
          <a:ln w="9525">
            <a:noFill/>
          </a:ln>
        </p:spPr>
      </p:pic>
      <p:pic>
        <p:nvPicPr>
          <p:cNvPr id="34826" name="Picture 4"/>
          <p:cNvPicPr>
            <a:picLocks noChangeAspect="1"/>
          </p:cNvPicPr>
          <p:nvPr/>
        </p:nvPicPr>
        <p:blipFill>
          <a:blip r:embed="rId5"/>
          <a:stretch>
            <a:fillRect/>
          </a:stretch>
        </p:blipFill>
        <p:spPr>
          <a:xfrm>
            <a:off x="1597025" y="4092575"/>
            <a:ext cx="4121150" cy="2528888"/>
          </a:xfrm>
          <a:prstGeom prst="rect">
            <a:avLst/>
          </a:prstGeom>
          <a:noFill/>
          <a:ln w="9525">
            <a:noFill/>
          </a:ln>
        </p:spPr>
      </p:pic>
      <p:pic>
        <p:nvPicPr>
          <p:cNvPr id="34827" name="Picture 5"/>
          <p:cNvPicPr>
            <a:picLocks noChangeAspect="1"/>
          </p:cNvPicPr>
          <p:nvPr/>
        </p:nvPicPr>
        <p:blipFill>
          <a:blip r:embed="rId6"/>
          <a:stretch>
            <a:fillRect/>
          </a:stretch>
        </p:blipFill>
        <p:spPr>
          <a:xfrm>
            <a:off x="6097588" y="4092575"/>
            <a:ext cx="4379912" cy="2528888"/>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5" descr="POINSET2"/>
          <p:cNvPicPr>
            <a:picLocks noChangeAspect="1"/>
          </p:cNvPicPr>
          <p:nvPr/>
        </p:nvPicPr>
        <p:blipFill>
          <a:blip r:embed="rId1"/>
          <a:stretch>
            <a:fillRect/>
          </a:stretch>
        </p:blipFill>
        <p:spPr>
          <a:xfrm rot="5400000">
            <a:off x="10625138" y="92075"/>
            <a:ext cx="1241425" cy="1443038"/>
          </a:xfrm>
          <a:prstGeom prst="rect">
            <a:avLst/>
          </a:prstGeom>
          <a:noFill/>
          <a:ln w="9525">
            <a:noFill/>
          </a:ln>
        </p:spPr>
      </p:pic>
      <p:pic>
        <p:nvPicPr>
          <p:cNvPr id="6147"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6148" name="Picture 5" descr="POINSET2"/>
          <p:cNvPicPr>
            <a:picLocks noChangeAspect="1"/>
          </p:cNvPicPr>
          <p:nvPr/>
        </p:nvPicPr>
        <p:blipFill>
          <a:blip r:embed="rId1"/>
          <a:stretch>
            <a:fillRect/>
          </a:stretch>
        </p:blipFill>
        <p:spPr>
          <a:xfrm rot="-5400000">
            <a:off x="304800" y="5600700"/>
            <a:ext cx="992188" cy="1154113"/>
          </a:xfrm>
          <a:prstGeom prst="rect">
            <a:avLst/>
          </a:prstGeom>
          <a:noFill/>
          <a:ln w="9525">
            <a:noFill/>
          </a:ln>
        </p:spPr>
      </p:pic>
      <p:sp>
        <p:nvSpPr>
          <p:cNvPr id="11" name="Rectangle 10"/>
          <p:cNvSpPr/>
          <p:nvPr/>
        </p:nvSpPr>
        <p:spPr>
          <a:xfrm>
            <a:off x="693738" y="449263"/>
            <a:ext cx="10879137" cy="5908675"/>
          </a:xfrm>
          <a:prstGeom prst="rect">
            <a:avLst/>
          </a:prstGeom>
          <a:noFill/>
          <a:ln w="9525">
            <a:noFill/>
          </a:ln>
        </p:spPr>
        <p:txBody>
          <a:bodyPr>
            <a:spAutoFit/>
          </a:bodyPr>
          <a:p>
            <a:pPr algn="just">
              <a:lnSpc>
                <a:spcPct val="150000"/>
              </a:lnSpc>
            </a:pPr>
            <a:r>
              <a:rPr sz="3600" b="1" dirty="0">
                <a:solidFill>
                  <a:srgbClr val="7030A0"/>
                </a:solidFill>
                <a:latin typeface="Times New Roman" panose="02020603050405020304" pitchFamily="18" charset="0"/>
              </a:rPr>
              <a:t>Như vậy, trong bức tranh trên, các em có thể thấy người già nhiều hơn người trẻ và chỉ có ít người trẻ nhưng phải gồng gánh khá nhiều người già. Đây là một bức tranh biếm họa về già hóa dân số. tình trạng này thường xảy ra chủ yếu ở các nước phát triển, đặc biệt là châu Âu. Để biết rõ hơn về dân cư - xã hội châu Âu thì các em sẽ tìm hiểu trong bài học hôm nay.</a:t>
            </a:r>
            <a:endParaRPr sz="3600" b="1" dirty="0">
              <a:solidFill>
                <a:srgbClr val="7030A0"/>
              </a:solidFill>
              <a:latin typeface="Times New Roman" panose="02020603050405020304" pitchFamily="18" charset="0"/>
            </a:endParaRPr>
          </a:p>
        </p:txBody>
      </p:sp>
      <p:pic>
        <p:nvPicPr>
          <p:cNvPr id="6150" name="Picture 6" descr="Diagram&#10;&#10;Description automatically generated"/>
          <p:cNvPicPr>
            <a:picLocks noChangeAspect="1"/>
          </p:cNvPicPr>
          <p:nvPr/>
        </p:nvPicPr>
        <p:blipFill>
          <a:blip r:embed="rId2"/>
          <a:srcRect b="8304"/>
          <a:stretch>
            <a:fillRect/>
          </a:stretch>
        </p:blipFill>
        <p:spPr>
          <a:xfrm>
            <a:off x="11126788" y="5791200"/>
            <a:ext cx="841375" cy="830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1"/>
          <p:cNvPicPr>
            <a:picLocks noChangeAspect="1"/>
          </p:cNvPicPr>
          <p:nvPr/>
        </p:nvPicPr>
        <p:blipFill>
          <a:blip r:embed="rId1"/>
          <a:stretch>
            <a:fillRect/>
          </a:stretch>
        </p:blipFill>
        <p:spPr>
          <a:xfrm>
            <a:off x="992188" y="519113"/>
            <a:ext cx="7083425" cy="6310312"/>
          </a:xfrm>
          <a:prstGeom prst="rect">
            <a:avLst/>
          </a:prstGeom>
          <a:noFill/>
          <a:ln w="9525">
            <a:noFill/>
          </a:ln>
        </p:spPr>
      </p:pic>
      <p:sp>
        <p:nvSpPr>
          <p:cNvPr id="2" name="Rectangle 1"/>
          <p:cNvSpPr/>
          <p:nvPr/>
        </p:nvSpPr>
        <p:spPr>
          <a:xfrm>
            <a:off x="8332788" y="2360613"/>
            <a:ext cx="3365500" cy="1708150"/>
          </a:xfrm>
          <a:prstGeom prst="rect">
            <a:avLst/>
          </a:prstGeom>
          <a:noFill/>
          <a:ln w="9525">
            <a:noFill/>
          </a:ln>
        </p:spPr>
        <p:txBody>
          <a:bodyPr>
            <a:spAutoFit/>
          </a:bodyPr>
          <a:p>
            <a:pPr algn="just"/>
            <a:r>
              <a:rPr lang="vi-VN" altLang="x-none" sz="3500" b="1" dirty="0">
                <a:solidFill>
                  <a:srgbClr val="0000FF"/>
                </a:solidFill>
                <a:latin typeface="Times New Roman" panose="02020603050405020304" pitchFamily="18" charset="0"/>
                <a:cs typeface="Times New Roman" panose="02020603050405020304" pitchFamily="18" charset="0"/>
              </a:rPr>
              <a:t>Sự phân bố dân cư châu Âu như thế n</a:t>
            </a:r>
            <a:r>
              <a:rPr lang="vi-VN" altLang="x-none" sz="3500" b="1" dirty="0">
                <a:solidFill>
                  <a:srgbClr val="0000FF"/>
                </a:solidFill>
                <a:latin typeface="Times New Roman" panose="02020603050405020304" pitchFamily="18" charset="0"/>
                <a:ea typeface="Times New Roman" panose="02020603050405020304" pitchFamily="18" charset="0"/>
              </a:rPr>
              <a:t>à</a:t>
            </a:r>
            <a:r>
              <a:rPr lang="vi-VN" altLang="x-none" sz="3500" b="1" dirty="0">
                <a:solidFill>
                  <a:srgbClr val="0000FF"/>
                </a:solidFill>
                <a:latin typeface="Times New Roman" panose="02020603050405020304" pitchFamily="18" charset="0"/>
                <a:cs typeface="Times New Roman" panose="02020603050405020304" pitchFamily="18" charset="0"/>
              </a:rPr>
              <a:t>o?</a:t>
            </a:r>
            <a:endParaRPr sz="3500" b="1" dirty="0">
              <a:solidFill>
                <a:srgbClr val="0000FF"/>
              </a:solidFill>
              <a:latin typeface="Times New Roman" panose="02020603050405020304" pitchFamily="18" charset="0"/>
            </a:endParaRPr>
          </a:p>
        </p:txBody>
      </p:sp>
      <p:pic>
        <p:nvPicPr>
          <p:cNvPr id="35844"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35845"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35846"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pic>
        <p:nvPicPr>
          <p:cNvPr id="35847"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686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686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686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6870" name="Rectangle 1"/>
          <p:cNvSpPr/>
          <p:nvPr/>
        </p:nvSpPr>
        <p:spPr>
          <a:xfrm>
            <a:off x="1430338" y="1262063"/>
            <a:ext cx="8910637" cy="4248150"/>
          </a:xfrm>
          <a:prstGeom prst="rect">
            <a:avLst/>
          </a:prstGeom>
          <a:noFill/>
          <a:ln w="9525">
            <a:noFill/>
          </a:ln>
        </p:spPr>
        <p:txBody>
          <a:bodyPr>
            <a:spAutoFit/>
          </a:bodyPr>
          <a:p>
            <a:pPr algn="just">
              <a:lnSpc>
                <a:spcPct val="150000"/>
              </a:lnSpc>
            </a:pPr>
            <a:r>
              <a:rPr lang="vi-VN" altLang="x-none" sz="3600" b="1" dirty="0">
                <a:latin typeface="Times New Roman" panose="02020603050405020304" pitchFamily="18" charset="0"/>
              </a:rPr>
              <a:t>- Dân cư châu Âu phân bố không đều:</a:t>
            </a:r>
            <a:endParaRPr sz="3600" b="1" dirty="0">
              <a:latin typeface="Times New Roman" panose="02020603050405020304" pitchFamily="18" charset="0"/>
            </a:endParaRPr>
          </a:p>
          <a:p>
            <a:pPr algn="just">
              <a:lnSpc>
                <a:spcPct val="150000"/>
              </a:lnSpc>
            </a:pPr>
            <a:r>
              <a:rPr lang="vi-VN" altLang="x-none" sz="3600" b="1" dirty="0">
                <a:latin typeface="Times New Roman" panose="02020603050405020304" pitchFamily="18" charset="0"/>
              </a:rPr>
              <a:t>+ Dân cư tập trung đông ở đồng bằng, các thung lũng lớn và các vùng duyên hải.</a:t>
            </a:r>
            <a:endParaRPr sz="3600" b="1" dirty="0">
              <a:latin typeface="Times New Roman" panose="02020603050405020304" pitchFamily="18" charset="0"/>
            </a:endParaRPr>
          </a:p>
          <a:p>
            <a:pPr algn="just">
              <a:lnSpc>
                <a:spcPct val="150000"/>
              </a:lnSpc>
            </a:pPr>
            <a:r>
              <a:rPr lang="vi-VN" altLang="x-none" sz="3600" b="1" dirty="0">
                <a:latin typeface="Times New Roman" panose="02020603050405020304" pitchFamily="18" charset="0"/>
              </a:rPr>
              <a:t>+ Dân cư thưa thớt ở vùng có khí hậu lạnh giá phía Bắc.</a:t>
            </a:r>
            <a:endParaRPr sz="3600" b="1" dirty="0">
              <a:latin typeface="Times New Roman" panose="0202060305040502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1"/>
          <p:cNvPicPr>
            <a:picLocks noChangeAspect="1"/>
          </p:cNvPicPr>
          <p:nvPr/>
        </p:nvPicPr>
        <p:blipFill>
          <a:blip r:embed="rId1"/>
          <a:stretch>
            <a:fillRect/>
          </a:stretch>
        </p:blipFill>
        <p:spPr>
          <a:xfrm>
            <a:off x="992188" y="519113"/>
            <a:ext cx="7083425" cy="6310312"/>
          </a:xfrm>
          <a:prstGeom prst="rect">
            <a:avLst/>
          </a:prstGeom>
          <a:noFill/>
          <a:ln w="9525">
            <a:noFill/>
          </a:ln>
        </p:spPr>
      </p:pic>
      <p:sp>
        <p:nvSpPr>
          <p:cNvPr id="2" name="Rectangle 1"/>
          <p:cNvSpPr/>
          <p:nvPr/>
        </p:nvSpPr>
        <p:spPr>
          <a:xfrm>
            <a:off x="8204200" y="806450"/>
            <a:ext cx="3365500" cy="631825"/>
          </a:xfrm>
          <a:prstGeom prst="rect">
            <a:avLst/>
          </a:prstGeom>
          <a:noFill/>
          <a:ln w="9525">
            <a:noFill/>
          </a:ln>
        </p:spPr>
        <p:txBody>
          <a:bodyPr>
            <a:spAutoFit/>
          </a:bodyPr>
          <a:p>
            <a:pPr algn="just"/>
            <a:r>
              <a:rPr lang="vi-VN" altLang="x-none" sz="3500" b="1" dirty="0">
                <a:solidFill>
                  <a:srgbClr val="0000FF"/>
                </a:solidFill>
                <a:latin typeface="Times New Roman" panose="02020603050405020304" pitchFamily="18" charset="0"/>
              </a:rPr>
              <a:t>Đô thị hóa là gì?</a:t>
            </a:r>
            <a:endParaRPr lang="vi-VN" altLang="x-none" sz="3500" b="1" dirty="0">
              <a:solidFill>
                <a:srgbClr val="0000FF"/>
              </a:solidFill>
              <a:latin typeface="Times New Roman" panose="02020603050405020304" pitchFamily="18" charset="0"/>
            </a:endParaRPr>
          </a:p>
        </p:txBody>
      </p:sp>
      <p:pic>
        <p:nvPicPr>
          <p:cNvPr id="37892"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37893"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37894"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pic>
        <p:nvPicPr>
          <p:cNvPr id="37895"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
        <p:nvSpPr>
          <p:cNvPr id="3" name="Rectangle 2"/>
          <p:cNvSpPr/>
          <p:nvPr/>
        </p:nvSpPr>
        <p:spPr>
          <a:xfrm>
            <a:off x="8204200" y="2012950"/>
            <a:ext cx="3632200" cy="3322638"/>
          </a:xfrm>
          <a:prstGeom prst="rect">
            <a:avLst/>
          </a:prstGeom>
          <a:noFill/>
          <a:ln w="9525">
            <a:noFill/>
          </a:ln>
        </p:spPr>
        <p:txBody>
          <a:bodyPr>
            <a:spAutoFit/>
          </a:bodyPr>
          <a:p>
            <a:pPr algn="just" eaLnBrk="1" hangingPunct="1">
              <a:buNone/>
            </a:pPr>
            <a:r>
              <a:rPr lang="en-US" altLang="en-US" sz="3000" b="1" dirty="0">
                <a:solidFill>
                  <a:srgbClr val="00B050"/>
                </a:solidFill>
                <a:latin typeface="Times New Roman" panose="02020603050405020304" pitchFamily="18" charset="0"/>
                <a:cs typeface="Arial" panose="020B0604020202020204" pitchFamily="34" charset="0"/>
              </a:rPr>
              <a:t>Đô thị hóa: Quá trình biến đổi về phân bố các lực lượng sản xuất, bố trí dân cư, những vùng không phải đô thị th</a:t>
            </a:r>
            <a:r>
              <a:rPr lang="en-US" altLang="en-US" sz="3000" b="1" dirty="0">
                <a:solidFill>
                  <a:srgbClr val="00B050"/>
                </a:solidFill>
                <a:latin typeface="Times New Roman" panose="02020603050405020304" pitchFamily="18" charset="0"/>
                <a:ea typeface="Arial" panose="020B0604020202020204" pitchFamily="34" charset="0"/>
              </a:rPr>
              <a:t>à</a:t>
            </a:r>
            <a:r>
              <a:rPr lang="en-US" altLang="en-US" sz="3000" b="1" dirty="0">
                <a:solidFill>
                  <a:srgbClr val="00B050"/>
                </a:solidFill>
                <a:latin typeface="Times New Roman" panose="02020603050405020304" pitchFamily="18" charset="0"/>
                <a:cs typeface="Arial" panose="020B0604020202020204" pitchFamily="34" charset="0"/>
              </a:rPr>
              <a:t>nh đô thị.</a:t>
            </a:r>
            <a:endParaRPr lang="en-US" altLang="en-US" sz="3000" b="1" dirty="0">
              <a:solidFill>
                <a:srgbClr val="00B050"/>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1"/>
          <p:cNvPicPr>
            <a:picLocks noChangeAspect="1"/>
          </p:cNvPicPr>
          <p:nvPr/>
        </p:nvPicPr>
        <p:blipFill>
          <a:blip r:embed="rId1"/>
          <a:stretch>
            <a:fillRect/>
          </a:stretch>
        </p:blipFill>
        <p:spPr>
          <a:xfrm>
            <a:off x="992188" y="519113"/>
            <a:ext cx="7083425" cy="6310312"/>
          </a:xfrm>
          <a:prstGeom prst="rect">
            <a:avLst/>
          </a:prstGeom>
          <a:noFill/>
          <a:ln w="9525">
            <a:noFill/>
          </a:ln>
        </p:spPr>
      </p:pic>
      <p:sp>
        <p:nvSpPr>
          <p:cNvPr id="2" name="Rectangle 1"/>
          <p:cNvSpPr/>
          <p:nvPr/>
        </p:nvSpPr>
        <p:spPr>
          <a:xfrm>
            <a:off x="8332788" y="2360613"/>
            <a:ext cx="3365500" cy="2486025"/>
          </a:xfrm>
          <a:prstGeom prst="rect">
            <a:avLst/>
          </a:prstGeom>
          <a:noFill/>
          <a:ln w="9525">
            <a:noFill/>
          </a:ln>
        </p:spPr>
        <p:txBody>
          <a:bodyPr>
            <a:spAutoFit/>
          </a:bodyPr>
          <a:p>
            <a:pPr algn="just">
              <a:lnSpc>
                <a:spcPct val="150000"/>
              </a:lnSpc>
            </a:pPr>
            <a:r>
              <a:rPr lang="vi-VN" altLang="x-none" sz="3600" b="1" dirty="0">
                <a:solidFill>
                  <a:srgbClr val="0000FF"/>
                </a:solidFill>
                <a:latin typeface="Times New Roman" panose="02020603050405020304" pitchFamily="18" charset="0"/>
              </a:rPr>
              <a:t>Trình bày </a:t>
            </a:r>
            <a:r>
              <a:rPr lang="fr-FR" altLang="x-none" sz="3600" b="1" dirty="0">
                <a:solidFill>
                  <a:srgbClr val="0000FF"/>
                </a:solidFill>
                <a:latin typeface="Times New Roman" panose="02020603050405020304" pitchFamily="18" charset="0"/>
              </a:rPr>
              <a:t>đặc điểm đô thị hóa ở Châu Âu</a:t>
            </a:r>
            <a:r>
              <a:rPr lang="vi-VN" altLang="x-none" sz="3600" b="1" dirty="0">
                <a:solidFill>
                  <a:srgbClr val="0000FF"/>
                </a:solidFill>
                <a:latin typeface="Times New Roman" panose="02020603050405020304" pitchFamily="18" charset="0"/>
              </a:rPr>
              <a:t>.</a:t>
            </a:r>
            <a:endParaRPr sz="3500" b="1" dirty="0">
              <a:solidFill>
                <a:srgbClr val="0000FF"/>
              </a:solidFill>
              <a:latin typeface="Times New Roman" panose="02020603050405020304" pitchFamily="18" charset="0"/>
            </a:endParaRPr>
          </a:p>
        </p:txBody>
      </p:sp>
      <p:pic>
        <p:nvPicPr>
          <p:cNvPr id="38916"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38917"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38918"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pic>
        <p:nvPicPr>
          <p:cNvPr id="38919"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993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994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994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9942" name="Rectangle 1"/>
          <p:cNvSpPr/>
          <p:nvPr/>
        </p:nvSpPr>
        <p:spPr>
          <a:xfrm>
            <a:off x="939800" y="1208088"/>
            <a:ext cx="10406063" cy="2515235"/>
          </a:xfrm>
          <a:prstGeom prst="rect">
            <a:avLst/>
          </a:prstGeom>
          <a:noFill/>
          <a:ln w="9525">
            <a:noFill/>
          </a:ln>
        </p:spPr>
        <p:txBody>
          <a:bodyPr>
            <a:spAutoFit/>
          </a:bodyPr>
          <a:p>
            <a:pPr algn="just">
              <a:lnSpc>
                <a:spcPct val="150000"/>
              </a:lnSpc>
            </a:pPr>
            <a:r>
              <a:rPr lang="vi-VN" altLang="x-none" sz="3500" b="1" dirty="0">
                <a:latin typeface="Times New Roman" panose="02020603050405020304" pitchFamily="18" charset="0"/>
              </a:rPr>
              <a:t>-</a:t>
            </a:r>
            <a:r>
              <a:rPr lang="vi-VN" altLang="x-none" sz="3500" b="1" dirty="0">
                <a:solidFill>
                  <a:srgbClr val="0000FF"/>
                </a:solidFill>
                <a:latin typeface="Times New Roman" panose="02020603050405020304" pitchFamily="18" charset="0"/>
              </a:rPr>
              <a:t> Đ</a:t>
            </a:r>
            <a:r>
              <a:rPr lang="fr-FR" altLang="x-none" sz="3500" b="1" dirty="0">
                <a:solidFill>
                  <a:srgbClr val="0000FF"/>
                </a:solidFill>
                <a:latin typeface="Times New Roman" panose="02020603050405020304" pitchFamily="18" charset="0"/>
              </a:rPr>
              <a:t>ặc điểm đô thị hóa ở Châu Âu</a:t>
            </a:r>
            <a:r>
              <a:rPr lang="vi-VN" altLang="x-none" sz="3500" b="1" dirty="0">
                <a:solidFill>
                  <a:srgbClr val="0000FF"/>
                </a:solidFill>
                <a:latin typeface="Times New Roman" panose="02020603050405020304" pitchFamily="18" charset="0"/>
              </a:rPr>
              <a:t>:được bắt đầu với những đô thị xuất hiện từ thời cổ đại và phát triển trong thời kỳ trung đại</a:t>
            </a:r>
            <a:r>
              <a:rPr lang="en-US" altLang="vi-VN" sz="3500" b="1" dirty="0">
                <a:solidFill>
                  <a:srgbClr val="0000FF"/>
                </a:solidFill>
                <a:latin typeface="Times New Roman" panose="02020603050405020304" pitchFamily="18" charset="0"/>
              </a:rPr>
              <a:t>,</a:t>
            </a:r>
            <a:r>
              <a:rPr sz="3500" b="1" dirty="0">
                <a:solidFill>
                  <a:srgbClr val="0000FF"/>
                </a:solidFill>
                <a:latin typeface="Times New Roman" panose="02020603050405020304" pitchFamily="18" charset="0"/>
              </a:rPr>
              <a:t>gắn liền với công nghiệp hóa.</a:t>
            </a:r>
            <a:endParaRPr sz="3500" b="1" dirty="0">
              <a:solidFill>
                <a:srgbClr val="0000FF"/>
              </a:solidFill>
              <a:latin typeface="Times New Roman" panose="02020603050405020304"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Text Box 3"/>
          <p:cNvSpPr txBox="1"/>
          <p:nvPr/>
        </p:nvSpPr>
        <p:spPr>
          <a:xfrm>
            <a:off x="703580" y="2433955"/>
            <a:ext cx="10784840" cy="1297305"/>
          </a:xfrm>
          <a:prstGeom prst="rect">
            <a:avLst/>
          </a:prstGeom>
          <a:noFill/>
        </p:spPr>
        <p:txBody>
          <a:bodyPr wrap="square" rtlCol="0">
            <a:noAutofit/>
          </a:bodyPr>
          <a:p>
            <a:r>
              <a:rPr lang="en-US" altLang="fr-FR" sz="3600" b="1" dirty="0">
                <a:solidFill>
                  <a:schemeClr val="tx1"/>
                </a:solidFill>
                <a:sym typeface="+mn-ea"/>
              </a:rPr>
              <a:t>Đ</a:t>
            </a:r>
            <a:r>
              <a:rPr lang="fr-FR" altLang="x-none" sz="3600" b="1" dirty="0">
                <a:solidFill>
                  <a:schemeClr val="tx1"/>
                </a:solidFill>
                <a:sym typeface="+mn-ea"/>
              </a:rPr>
              <a:t>ô thị hóa ở Châu Âu</a:t>
            </a:r>
            <a:r>
              <a:rPr lang="vi-VN" altLang="x-none" sz="3600" b="1" dirty="0">
                <a:solidFill>
                  <a:schemeClr val="tx1"/>
                </a:solidFill>
                <a:sym typeface="+mn-ea"/>
              </a:rPr>
              <a:t>:được bắt đầu với những đô thị xuất hiện từ thời cổ đại và phát triển trong thời kỳ trung đại</a:t>
            </a:r>
            <a:r>
              <a:rPr lang="en-US" altLang="vi-VN" sz="3600" b="1" dirty="0">
                <a:solidFill>
                  <a:schemeClr val="tx1"/>
                </a:solidFill>
                <a:sym typeface="+mn-ea"/>
              </a:rPr>
              <a:t>,</a:t>
            </a:r>
            <a:r>
              <a:rPr sz="3600" b="1" dirty="0">
                <a:solidFill>
                  <a:schemeClr val="tx1"/>
                </a:solidFill>
                <a:sym typeface="+mn-ea"/>
              </a:rPr>
              <a:t>gắn liền với công nghiệp hóa</a:t>
            </a:r>
            <a:r>
              <a:rPr lang="en-US" sz="3600" b="1" dirty="0">
                <a:solidFill>
                  <a:schemeClr val="tx1"/>
                </a:solidFill>
                <a:sym typeface="+mn-ea"/>
              </a:rPr>
              <a:t>.</a:t>
            </a:r>
            <a:endParaRPr lang="en-US" sz="3600" b="1" dirty="0">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096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096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096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0966" name="Rectangle 1"/>
          <p:cNvSpPr/>
          <p:nvPr/>
        </p:nvSpPr>
        <p:spPr>
          <a:xfrm>
            <a:off x="1139825" y="203200"/>
            <a:ext cx="10058400" cy="6554788"/>
          </a:xfrm>
          <a:prstGeom prst="rect">
            <a:avLst/>
          </a:prstGeom>
          <a:noFill/>
          <a:ln w="9525">
            <a:noFill/>
          </a:ln>
        </p:spPr>
        <p:txBody>
          <a:bodyPr>
            <a:spAutoFit/>
          </a:bodyPr>
          <a:p>
            <a:pPr algn="just">
              <a:lnSpc>
                <a:spcPct val="150000"/>
              </a:lnSpc>
              <a:buNone/>
            </a:pPr>
            <a:r>
              <a:rPr lang="vi-VN" altLang="x-none" sz="3500" b="1" dirty="0">
                <a:solidFill>
                  <a:srgbClr val="7030A0"/>
                </a:solidFill>
                <a:latin typeface="Times New Roman" panose="02020603050405020304" pitchFamily="18" charset="0"/>
              </a:rPr>
              <a:t>Bắt đầu vào khoảng năm 1784. Điểm nổi bật của cuộc cách mạng công nghiệp lần thứ nhất là việc sử dụng năng lượng nước, hơi nước và cơ giới hóa sản xuất. Cuộc cách mạng công nghiệp này mở màn từ việc James Watt phát minh ra động cơ hơi nước vào năm 1784. Phát minh vĩ đại này đã châm ngòi cho sự bùng nổ của công nghiệp thế kỷ 19 lan rộng từ Anh đến khắp châu Âu và Hoa Kỳ.</a:t>
            </a:r>
            <a:endParaRPr sz="3500" b="1" dirty="0">
              <a:solidFill>
                <a:srgbClr val="7030A0"/>
              </a:solidFill>
              <a:latin typeface="Times New Roman" panose="02020603050405020304"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198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198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198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1990" name="Rectangle 1"/>
          <p:cNvSpPr/>
          <p:nvPr/>
        </p:nvSpPr>
        <p:spPr>
          <a:xfrm>
            <a:off x="939800" y="1208088"/>
            <a:ext cx="10406063" cy="4248150"/>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 Ở các vùng công nghiệp lâu đời nhiều đô thị mở rộng và nối liền với nhau tạo thành dải đô thị, cụm đô thị xuyên biên giới.</a:t>
            </a:r>
            <a:endParaRPr lang="vi-VN" altLang="x-none" sz="3600" b="1" dirty="0">
              <a:solidFill>
                <a:srgbClr val="0000FF"/>
              </a:solidFill>
              <a:latin typeface="Times New Roman" panose="02020603050405020304" pitchFamily="18" charset="0"/>
            </a:endParaRPr>
          </a:p>
          <a:p>
            <a:pPr algn="just">
              <a:lnSpc>
                <a:spcPct val="150000"/>
              </a:lnSpc>
            </a:pPr>
            <a:r>
              <a:rPr sz="3600" b="1" dirty="0">
                <a:solidFill>
                  <a:srgbClr val="0000FF"/>
                </a:solidFill>
                <a:latin typeface="Times New Roman" panose="02020603050405020304" pitchFamily="18" charset="0"/>
              </a:rPr>
              <a:t>+ Đô thị hóa nông thôn phát triển nhanh tạo nên các đô thị vệ tinh.</a:t>
            </a:r>
            <a:endParaRPr sz="3600" b="1" dirty="0">
              <a:solidFill>
                <a:srgbClr val="0000FF"/>
              </a:solidFill>
              <a:latin typeface="Times New Roman" panose="0202060305040502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5" descr="POINSET2"/>
          <p:cNvPicPr>
            <a:picLocks noChangeAspect="1"/>
          </p:cNvPicPr>
          <p:nvPr/>
        </p:nvPicPr>
        <p:blipFill>
          <a:blip r:embed="rId1"/>
          <a:stretch>
            <a:fillRect/>
          </a:stretch>
        </p:blipFill>
        <p:spPr>
          <a:xfrm rot="5400000">
            <a:off x="11114088" y="234950"/>
            <a:ext cx="744537" cy="865188"/>
          </a:xfrm>
          <a:prstGeom prst="rect">
            <a:avLst/>
          </a:prstGeom>
          <a:noFill/>
          <a:ln w="9525">
            <a:noFill/>
          </a:ln>
        </p:spPr>
      </p:pic>
      <p:pic>
        <p:nvPicPr>
          <p:cNvPr id="4301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301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3013" name="Picture 6" descr="Diagram&#10;&#10;Description automatically generated"/>
          <p:cNvPicPr>
            <a:picLocks noChangeAspect="1"/>
          </p:cNvPicPr>
          <p:nvPr/>
        </p:nvPicPr>
        <p:blipFill>
          <a:blip r:embed="rId2"/>
          <a:srcRect b="8304"/>
          <a:stretch>
            <a:fillRect/>
          </a:stretch>
        </p:blipFill>
        <p:spPr>
          <a:xfrm>
            <a:off x="11053763" y="5718175"/>
            <a:ext cx="914400" cy="903288"/>
          </a:xfrm>
          <a:prstGeom prst="rect">
            <a:avLst/>
          </a:prstGeom>
          <a:noFill/>
          <a:ln w="9525">
            <a:noFill/>
          </a:ln>
        </p:spPr>
      </p:pic>
      <p:sp>
        <p:nvSpPr>
          <p:cNvPr id="43014" name="Rectangle 1"/>
          <p:cNvSpPr/>
          <p:nvPr/>
        </p:nvSpPr>
        <p:spPr>
          <a:xfrm>
            <a:off x="1129665" y="730885"/>
            <a:ext cx="8088313" cy="2862263"/>
          </a:xfrm>
          <a:prstGeom prst="rect">
            <a:avLst/>
          </a:prstGeom>
          <a:noFill/>
          <a:ln w="9525">
            <a:noFill/>
          </a:ln>
        </p:spPr>
        <p:txBody>
          <a:bodyPr>
            <a:spAutoFit/>
          </a:bodyPr>
          <a:p>
            <a:pPr algn="just">
              <a:lnSpc>
                <a:spcPct val="150000"/>
              </a:lnSpc>
            </a:pPr>
            <a:r>
              <a:rPr sz="4000" b="1" dirty="0">
                <a:latin typeface="Times New Roman" panose="02020603050405020304" pitchFamily="18" charset="0"/>
              </a:rPr>
              <a:t>+</a:t>
            </a:r>
            <a:r>
              <a:rPr sz="4000" b="1" dirty="0">
                <a:solidFill>
                  <a:srgbClr val="0000FF"/>
                </a:solidFill>
                <a:latin typeface="Times New Roman" panose="02020603050405020304" pitchFamily="18" charset="0"/>
              </a:rPr>
              <a:t> Châu Âu có mức độ đô thị hóa cao 75% dân cư sống ở thành thị và có sự khác nhau giữa các khu vực.</a:t>
            </a:r>
            <a:endParaRPr sz="4000" b="1" dirty="0">
              <a:solidFill>
                <a:srgbClr val="0000FF"/>
              </a:solidFill>
              <a:latin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descr="POINSET2"/>
          <p:cNvPicPr>
            <a:picLocks noChangeAspect="1"/>
          </p:cNvPicPr>
          <p:nvPr/>
        </p:nvPicPr>
        <p:blipFill>
          <a:blip r:embed="rId1"/>
          <a:stretch>
            <a:fillRect/>
          </a:stretch>
        </p:blipFill>
        <p:spPr>
          <a:xfrm rot="5400000">
            <a:off x="10558463" y="87313"/>
            <a:ext cx="1243012" cy="1443037"/>
          </a:xfrm>
          <a:prstGeom prst="rect">
            <a:avLst/>
          </a:prstGeom>
          <a:noFill/>
          <a:ln w="9525">
            <a:noFill/>
          </a:ln>
        </p:spPr>
      </p:pic>
      <p:pic>
        <p:nvPicPr>
          <p:cNvPr id="7171" name="Picture 5" descr="POINSET2"/>
          <p:cNvPicPr>
            <a:picLocks noChangeAspect="1"/>
          </p:cNvPicPr>
          <p:nvPr/>
        </p:nvPicPr>
        <p:blipFill>
          <a:blip r:embed="rId1"/>
          <a:stretch>
            <a:fillRect/>
          </a:stretch>
        </p:blipFill>
        <p:spPr>
          <a:xfrm rot="5400000" flipV="1">
            <a:off x="393700" y="69850"/>
            <a:ext cx="1171575" cy="1476375"/>
          </a:xfrm>
          <a:prstGeom prst="rect">
            <a:avLst/>
          </a:prstGeom>
          <a:noFill/>
          <a:ln w="9525">
            <a:noFill/>
          </a:ln>
        </p:spPr>
      </p:pic>
      <p:sp>
        <p:nvSpPr>
          <p:cNvPr id="9" name="Rectangle 8"/>
          <p:cNvSpPr/>
          <p:nvPr/>
        </p:nvSpPr>
        <p:spPr>
          <a:xfrm>
            <a:off x="1872312" y="109632"/>
            <a:ext cx="8586137" cy="17543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2</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ĐẶC ĐIỂM DÂN CƯ, XÃ HỘI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CHÂU ÂU</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7173" name="Picture 11" descr="POINSET2"/>
          <p:cNvPicPr>
            <a:picLocks noChangeAspect="1"/>
          </p:cNvPicPr>
          <p:nvPr/>
        </p:nvPicPr>
        <p:blipFill>
          <a:blip r:embed="rId1"/>
          <a:stretch>
            <a:fillRect/>
          </a:stretch>
        </p:blipFill>
        <p:spPr>
          <a:xfrm rot="-5400000">
            <a:off x="373063" y="5299075"/>
            <a:ext cx="1244600" cy="1443038"/>
          </a:xfrm>
          <a:prstGeom prst="rect">
            <a:avLst/>
          </a:prstGeom>
          <a:noFill/>
          <a:ln w="9525">
            <a:noFill/>
          </a:ln>
        </p:spPr>
      </p:pic>
      <p:pic>
        <p:nvPicPr>
          <p:cNvPr id="7174"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pic>
        <p:nvPicPr>
          <p:cNvPr id="7175" name="Picture 8"/>
          <p:cNvPicPr>
            <a:picLocks noChangeAspect="1"/>
          </p:cNvPicPr>
          <p:nvPr/>
        </p:nvPicPr>
        <p:blipFill>
          <a:blip r:embed="rId3"/>
          <a:stretch>
            <a:fillRect/>
          </a:stretch>
        </p:blipFill>
        <p:spPr>
          <a:xfrm>
            <a:off x="1987550" y="2160588"/>
            <a:ext cx="3709988" cy="2225675"/>
          </a:xfrm>
          <a:prstGeom prst="rect">
            <a:avLst/>
          </a:prstGeom>
          <a:noFill/>
          <a:ln w="9525">
            <a:noFill/>
          </a:ln>
        </p:spPr>
      </p:pic>
      <p:pic>
        <p:nvPicPr>
          <p:cNvPr id="7176" name="Picture 9"/>
          <p:cNvPicPr>
            <a:picLocks noChangeAspect="1"/>
          </p:cNvPicPr>
          <p:nvPr/>
        </p:nvPicPr>
        <p:blipFill>
          <a:blip r:embed="rId4"/>
          <a:stretch>
            <a:fillRect/>
          </a:stretch>
        </p:blipFill>
        <p:spPr>
          <a:xfrm>
            <a:off x="6165850" y="2160588"/>
            <a:ext cx="3952875" cy="2225675"/>
          </a:xfrm>
          <a:prstGeom prst="rect">
            <a:avLst/>
          </a:prstGeom>
          <a:noFill/>
          <a:ln w="9525">
            <a:noFill/>
          </a:ln>
        </p:spPr>
      </p:pic>
      <p:pic>
        <p:nvPicPr>
          <p:cNvPr id="7177" name="Picture 10"/>
          <p:cNvPicPr>
            <a:picLocks noChangeAspect="1"/>
          </p:cNvPicPr>
          <p:nvPr/>
        </p:nvPicPr>
        <p:blipFill>
          <a:blip r:embed="rId5"/>
          <a:stretch>
            <a:fillRect/>
          </a:stretch>
        </p:blipFill>
        <p:spPr>
          <a:xfrm>
            <a:off x="1987550" y="4397375"/>
            <a:ext cx="3709988" cy="2224088"/>
          </a:xfrm>
          <a:prstGeom prst="rect">
            <a:avLst/>
          </a:prstGeom>
          <a:noFill/>
          <a:ln w="9525">
            <a:noFill/>
          </a:ln>
        </p:spPr>
      </p:pic>
      <p:pic>
        <p:nvPicPr>
          <p:cNvPr id="7178" name="Picture 11"/>
          <p:cNvPicPr>
            <a:picLocks noChangeAspect="1"/>
          </p:cNvPicPr>
          <p:nvPr/>
        </p:nvPicPr>
        <p:blipFill>
          <a:blip r:embed="rId6"/>
          <a:stretch>
            <a:fillRect/>
          </a:stretch>
        </p:blipFill>
        <p:spPr>
          <a:xfrm>
            <a:off x="6165850" y="4475163"/>
            <a:ext cx="3952875" cy="2146300"/>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1"/>
          <p:cNvPicPr>
            <a:picLocks noChangeAspect="1"/>
          </p:cNvPicPr>
          <p:nvPr/>
        </p:nvPicPr>
        <p:blipFill>
          <a:blip r:embed="rId1"/>
          <a:stretch>
            <a:fillRect/>
          </a:stretch>
        </p:blipFill>
        <p:spPr>
          <a:xfrm>
            <a:off x="992188" y="519113"/>
            <a:ext cx="7083425" cy="6310312"/>
          </a:xfrm>
          <a:prstGeom prst="rect">
            <a:avLst/>
          </a:prstGeom>
          <a:noFill/>
          <a:ln w="9525">
            <a:noFill/>
          </a:ln>
        </p:spPr>
      </p:pic>
      <p:pic>
        <p:nvPicPr>
          <p:cNvPr id="44035"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44036"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44037" name="Picture 5" descr="POINSET2"/>
          <p:cNvPicPr>
            <a:picLocks noChangeAspect="1"/>
          </p:cNvPicPr>
          <p:nvPr/>
        </p:nvPicPr>
        <p:blipFill>
          <a:blip r:embed="rId2"/>
          <a:stretch>
            <a:fillRect/>
          </a:stretch>
        </p:blipFill>
        <p:spPr>
          <a:xfrm rot="5400000">
            <a:off x="10577513" y="195263"/>
            <a:ext cx="1241425" cy="1441450"/>
          </a:xfrm>
          <a:prstGeom prst="rect">
            <a:avLst/>
          </a:prstGeom>
          <a:noFill/>
          <a:ln w="9525">
            <a:noFill/>
          </a:ln>
        </p:spPr>
      </p:pic>
      <p:pic>
        <p:nvPicPr>
          <p:cNvPr id="44038" name="Picture 6" descr="Diagram&#10;&#10;Description automatically generated"/>
          <p:cNvPicPr>
            <a:picLocks noChangeAspect="1"/>
          </p:cNvPicPr>
          <p:nvPr/>
        </p:nvPicPr>
        <p:blipFill>
          <a:blip r:embed="rId3"/>
          <a:srcRect b="8304"/>
          <a:stretch>
            <a:fillRect/>
          </a:stretch>
        </p:blipFill>
        <p:spPr>
          <a:xfrm>
            <a:off x="10671175" y="5340350"/>
            <a:ext cx="1296988" cy="1281113"/>
          </a:xfrm>
          <a:prstGeom prst="rect">
            <a:avLst/>
          </a:prstGeom>
          <a:noFill/>
          <a:ln w="9525">
            <a:noFill/>
          </a:ln>
        </p:spPr>
      </p:pic>
      <p:sp>
        <p:nvSpPr>
          <p:cNvPr id="4" name="Rectangle 3"/>
          <p:cNvSpPr/>
          <p:nvPr/>
        </p:nvSpPr>
        <p:spPr>
          <a:xfrm>
            <a:off x="8372475" y="2136775"/>
            <a:ext cx="3546475" cy="2554288"/>
          </a:xfrm>
          <a:prstGeom prst="rect">
            <a:avLst/>
          </a:prstGeom>
          <a:noFill/>
          <a:ln w="9525">
            <a:noFill/>
          </a:ln>
        </p:spPr>
        <p:txBody>
          <a:bodyPr>
            <a:spAutoFit/>
          </a:bodyPr>
          <a:p>
            <a:pPr algn="just"/>
            <a:r>
              <a:rPr lang="vi-VN" altLang="x-none" sz="4000" b="1" dirty="0">
                <a:solidFill>
                  <a:srgbClr val="0000FF"/>
                </a:solidFill>
                <a:latin typeface="Times New Roman" panose="02020603050405020304" pitchFamily="18" charset="0"/>
              </a:rPr>
              <a:t>Kể tên c</a:t>
            </a:r>
            <a:r>
              <a:rPr sz="4000" b="1" dirty="0">
                <a:solidFill>
                  <a:srgbClr val="0000FF"/>
                </a:solidFill>
                <a:latin typeface="Times New Roman" panose="02020603050405020304" pitchFamily="18" charset="0"/>
              </a:rPr>
              <a:t>ác đô thị lớn từ 5 triệu dân trở lên ở châu Âu</a:t>
            </a:r>
            <a:r>
              <a:rPr lang="vi-VN" altLang="x-none" sz="4000" b="1" dirty="0">
                <a:solidFill>
                  <a:srgbClr val="0000FF"/>
                </a:solidFill>
                <a:latin typeface="Times New Roman" panose="02020603050405020304" pitchFamily="18" charset="0"/>
              </a:rPr>
              <a:t>.</a:t>
            </a:r>
            <a:endParaRPr sz="40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5" descr="POINSET2"/>
          <p:cNvPicPr>
            <a:picLocks noChangeAspect="1"/>
          </p:cNvPicPr>
          <p:nvPr/>
        </p:nvPicPr>
        <p:blipFill>
          <a:blip r:embed="rId1"/>
          <a:stretch>
            <a:fillRect/>
          </a:stretch>
        </p:blipFill>
        <p:spPr>
          <a:xfrm rot="5400000">
            <a:off x="10331450" y="176213"/>
            <a:ext cx="1468438" cy="1706562"/>
          </a:xfrm>
          <a:prstGeom prst="rect">
            <a:avLst/>
          </a:prstGeom>
          <a:noFill/>
          <a:ln w="9525">
            <a:noFill/>
          </a:ln>
        </p:spPr>
      </p:pic>
      <p:pic>
        <p:nvPicPr>
          <p:cNvPr id="45059" name="Picture 5" descr="POINSET2"/>
          <p:cNvPicPr>
            <a:picLocks noChangeAspect="1"/>
          </p:cNvPicPr>
          <p:nvPr/>
        </p:nvPicPr>
        <p:blipFill>
          <a:blip r:embed="rId1"/>
          <a:stretch>
            <a:fillRect/>
          </a:stretch>
        </p:blipFill>
        <p:spPr>
          <a:xfrm rot="5400000" flipV="1">
            <a:off x="381000" y="-3175"/>
            <a:ext cx="1393825" cy="1757363"/>
          </a:xfrm>
          <a:prstGeom prst="rect">
            <a:avLst/>
          </a:prstGeom>
          <a:noFill/>
          <a:ln w="9525">
            <a:noFill/>
          </a:ln>
        </p:spPr>
      </p:pic>
      <p:pic>
        <p:nvPicPr>
          <p:cNvPr id="45060" name="Picture 5" descr="POINSET2"/>
          <p:cNvPicPr>
            <a:picLocks noChangeAspect="1"/>
          </p:cNvPicPr>
          <p:nvPr/>
        </p:nvPicPr>
        <p:blipFill>
          <a:blip r:embed="rId1"/>
          <a:stretch>
            <a:fillRect/>
          </a:stretch>
        </p:blipFill>
        <p:spPr>
          <a:xfrm rot="-5400000">
            <a:off x="338138" y="5133975"/>
            <a:ext cx="1509712" cy="1752600"/>
          </a:xfrm>
          <a:prstGeom prst="rect">
            <a:avLst/>
          </a:prstGeom>
          <a:noFill/>
          <a:ln w="9525">
            <a:noFill/>
          </a:ln>
        </p:spPr>
      </p:pic>
      <p:pic>
        <p:nvPicPr>
          <p:cNvPr id="45061" name="Picture 6" descr="Diagram&#10;&#10;Description automatically generated"/>
          <p:cNvPicPr>
            <a:picLocks noChangeAspect="1"/>
          </p:cNvPicPr>
          <p:nvPr/>
        </p:nvPicPr>
        <p:blipFill>
          <a:blip r:embed="rId2"/>
          <a:srcRect b="8304"/>
          <a:stretch>
            <a:fillRect/>
          </a:stretch>
        </p:blipFill>
        <p:spPr>
          <a:xfrm>
            <a:off x="10587038" y="5256213"/>
            <a:ext cx="1381125" cy="1365250"/>
          </a:xfrm>
          <a:prstGeom prst="rect">
            <a:avLst/>
          </a:prstGeom>
          <a:noFill/>
          <a:ln w="9525">
            <a:noFill/>
          </a:ln>
        </p:spPr>
      </p:pic>
      <p:sp>
        <p:nvSpPr>
          <p:cNvPr id="45062" name="Rectangle 1"/>
          <p:cNvSpPr/>
          <p:nvPr/>
        </p:nvSpPr>
        <p:spPr>
          <a:xfrm>
            <a:off x="1957388" y="1870075"/>
            <a:ext cx="9096375" cy="2862263"/>
          </a:xfrm>
          <a:prstGeom prst="rect">
            <a:avLst/>
          </a:prstGeom>
          <a:noFill/>
          <a:ln w="9525">
            <a:noFill/>
          </a:ln>
        </p:spPr>
        <p:txBody>
          <a:bodyPr>
            <a:spAutoFit/>
          </a:bodyPr>
          <a:p>
            <a:pPr algn="just">
              <a:lnSpc>
                <a:spcPct val="150000"/>
              </a:lnSpc>
            </a:pPr>
            <a:r>
              <a:rPr lang="vi-VN" altLang="x-none" sz="4000" b="1" dirty="0">
                <a:latin typeface="Times New Roman" panose="02020603050405020304" pitchFamily="18" charset="0"/>
              </a:rPr>
              <a:t>- </a:t>
            </a:r>
            <a:r>
              <a:rPr sz="4000" b="1" dirty="0">
                <a:latin typeface="Times New Roman" panose="02020603050405020304" pitchFamily="18" charset="0"/>
              </a:rPr>
              <a:t>Các đô thị lớn từ 5 triệu dân trở lên ở châu Âu: Pa-ris, Mat-xcơ-va, Luân Đôn, Xanh pê-tec-bua, Ma-đrit, Bác -xê-lô-na.</a:t>
            </a:r>
            <a:endParaRPr sz="4000" b="1" dirty="0">
              <a:latin typeface="Times New Roman" panose="02020603050405020304"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5949950" y="177800"/>
            <a:ext cx="5956300" cy="668020"/>
          </a:xfrm>
          <a:prstGeom prst="rect">
            <a:avLst/>
          </a:prstGeom>
          <a:noFill/>
          <a:ln w="9525">
            <a:noFill/>
          </a:ln>
        </p:spPr>
        <p:txBody>
          <a:bodyPr>
            <a:spAutoFit/>
          </a:bodyPr>
          <a:p>
            <a:pPr algn="just">
              <a:lnSpc>
                <a:spcPct val="150000"/>
              </a:lnSpc>
            </a:pPr>
            <a:r>
              <a:rPr sz="2500" b="1" dirty="0">
                <a:solidFill>
                  <a:srgbClr val="7030A0"/>
                </a:solidFill>
                <a:latin typeface="Times New Roman" panose="02020603050405020304" pitchFamily="18" charset="0"/>
              </a:rPr>
              <a:t>Paris </a:t>
            </a:r>
            <a:endParaRPr sz="2500" b="1" dirty="0">
              <a:solidFill>
                <a:srgbClr val="7030A0"/>
              </a:solidFill>
              <a:latin typeface="Times New Roman" panose="02020603050405020304" pitchFamily="18" charset="0"/>
            </a:endParaRPr>
          </a:p>
        </p:txBody>
      </p:sp>
      <p:pic>
        <p:nvPicPr>
          <p:cNvPr id="46083" name="Picture 6" descr="27-thanh-pho-paris-eiffel-tower"/>
          <p:cNvPicPr>
            <a:picLocks noChangeAspect="1"/>
          </p:cNvPicPr>
          <p:nvPr/>
        </p:nvPicPr>
        <p:blipFill>
          <a:blip r:embed="rId1">
            <a:lum bright="-1999" contrast="20000"/>
          </a:blip>
          <a:stretch>
            <a:fillRect/>
          </a:stretch>
        </p:blipFill>
        <p:spPr>
          <a:xfrm>
            <a:off x="257175" y="177800"/>
            <a:ext cx="5692775" cy="5068888"/>
          </a:xfrm>
          <a:prstGeom prst="rect">
            <a:avLst/>
          </a:prstGeom>
          <a:noFill/>
          <a:ln w="9525">
            <a:noFill/>
          </a:ln>
        </p:spPr>
      </p:pic>
      <p:sp>
        <p:nvSpPr>
          <p:cNvPr id="46084" name="Rectangle 2"/>
          <p:cNvSpPr/>
          <p:nvPr/>
        </p:nvSpPr>
        <p:spPr>
          <a:xfrm>
            <a:off x="257175" y="5464175"/>
            <a:ext cx="11912600" cy="1176338"/>
          </a:xfrm>
          <a:prstGeom prst="rect">
            <a:avLst/>
          </a:prstGeom>
          <a:noFill/>
          <a:ln w="9525">
            <a:noFill/>
          </a:ln>
        </p:spPr>
        <p:txBody>
          <a:bodyPr>
            <a:spAutoFit/>
          </a:bodyPr>
          <a:p>
            <a:pPr algn="just">
              <a:lnSpc>
                <a:spcPct val="150000"/>
              </a:lnSpc>
              <a:buNone/>
            </a:pPr>
            <a:r>
              <a:rPr sz="2500" b="1" dirty="0">
                <a:solidFill>
                  <a:srgbClr val="7030A0"/>
                </a:solidFill>
                <a:latin typeface="Times New Roman" panose="02020603050405020304" pitchFamily="18" charset="0"/>
              </a:rPr>
              <a:t>Kể từ thế kỷ 17, Paris đã là một trong những trung tâm lớn về tài chính, ngoại giao, thương mại, thời trang, ẩm thực, khoa học và nghệ thuật trên toàn thế giới nói chung. </a:t>
            </a:r>
            <a:endParaRPr sz="2500" b="1" dirty="0">
              <a:solidFill>
                <a:srgbClr val="7030A0"/>
              </a:solidFill>
              <a:latin typeface="Times New Roman" panose="02020603050405020304" pitchFamily="18"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1"/>
          <p:cNvSpPr/>
          <p:nvPr/>
        </p:nvSpPr>
        <p:spPr>
          <a:xfrm>
            <a:off x="231775" y="4865688"/>
            <a:ext cx="11771313" cy="2032000"/>
          </a:xfrm>
          <a:prstGeom prst="rect">
            <a:avLst/>
          </a:prstGeom>
          <a:noFill/>
          <a:ln w="9525">
            <a:noFill/>
          </a:ln>
        </p:spPr>
        <p:txBody>
          <a:bodyPr>
            <a:spAutoFit/>
          </a:bodyPr>
          <a:p>
            <a:pPr>
              <a:lnSpc>
                <a:spcPct val="150000"/>
              </a:lnSpc>
              <a:buNone/>
            </a:pPr>
            <a:r>
              <a:rPr sz="2800" b="1" dirty="0">
                <a:solidFill>
                  <a:srgbClr val="7030A0"/>
                </a:solidFill>
                <a:latin typeface="Times New Roman" panose="02020603050405020304" pitchFamily="18" charset="0"/>
              </a:rPr>
              <a:t>tổng thể trong "Chỉ số thịnh vượng của thành phố", xét tất cả các hạng mục cùng nhau. Vị trí thứ nhất và thứ hai lần lượt thuộc về Singapore và Toronto, thứ tư và thứ năm thuộc về Sydney và London</a:t>
            </a:r>
            <a:r>
              <a:rPr lang="vi-VN" altLang="x-none" sz="2800" b="1" dirty="0">
                <a:solidFill>
                  <a:srgbClr val="7030A0"/>
                </a:solidFill>
                <a:latin typeface="Times New Roman" panose="02020603050405020304" pitchFamily="18" charset="0"/>
              </a:rPr>
              <a:t>.</a:t>
            </a:r>
            <a:endParaRPr sz="2800" b="1" dirty="0">
              <a:solidFill>
                <a:srgbClr val="7030A0"/>
              </a:solidFill>
              <a:latin typeface="Times New Roman" panose="02020603050405020304" pitchFamily="18" charset="0"/>
            </a:endParaRPr>
          </a:p>
        </p:txBody>
      </p:sp>
      <p:sp>
        <p:nvSpPr>
          <p:cNvPr id="48131" name="Rectangle 2"/>
          <p:cNvSpPr/>
          <p:nvPr/>
        </p:nvSpPr>
        <p:spPr>
          <a:xfrm>
            <a:off x="7315200" y="177800"/>
            <a:ext cx="4687888" cy="4618038"/>
          </a:xfrm>
          <a:prstGeom prst="rect">
            <a:avLst/>
          </a:prstGeom>
          <a:noFill/>
          <a:ln w="9525">
            <a:noFill/>
          </a:ln>
        </p:spPr>
        <p:txBody>
          <a:bodyPr>
            <a:spAutoFit/>
          </a:bodyPr>
          <a:p>
            <a:pPr algn="just">
              <a:lnSpc>
                <a:spcPct val="150000"/>
              </a:lnSpc>
            </a:pPr>
            <a:r>
              <a:rPr lang="vi-VN" altLang="x-none" sz="2800" b="1" dirty="0">
                <a:solidFill>
                  <a:srgbClr val="7030A0"/>
                </a:solidFill>
                <a:latin typeface="Times New Roman" panose="02020603050405020304" pitchFamily="18" charset="0"/>
              </a:rPr>
              <a:t>Thủ đô Mat-xcơ-va là thủ đô của Nga, là một trung tâm chính trị, kinh tế và văn hóa. Thủ đô Mat-xcơ-va </a:t>
            </a:r>
            <a:r>
              <a:rPr sz="2800" b="1" dirty="0">
                <a:solidFill>
                  <a:srgbClr val="7030A0"/>
                </a:solidFill>
                <a:latin typeface="Times New Roman" panose="02020603050405020304" pitchFamily="18" charset="0"/>
              </a:rPr>
              <a:t>đứng đầu về "chất lượng cuộc sống" và "phát triển cơ sở hạ tầng", đồng thời đứng thứ ba</a:t>
            </a:r>
            <a:r>
              <a:rPr lang="vi-VN" altLang="x-none" sz="2800" b="1" dirty="0">
                <a:solidFill>
                  <a:srgbClr val="7030A0"/>
                </a:solidFill>
                <a:latin typeface="Times New Roman" panose="02020603050405020304" pitchFamily="18" charset="0"/>
              </a:rPr>
              <a:t> </a:t>
            </a:r>
            <a:r>
              <a:rPr sz="2800" b="1" dirty="0">
                <a:solidFill>
                  <a:srgbClr val="7030A0"/>
                </a:solidFill>
                <a:latin typeface="Times New Roman" panose="02020603050405020304" pitchFamily="18" charset="0"/>
              </a:rPr>
              <a:t>về</a:t>
            </a:r>
            <a:endParaRPr sz="2800" b="1" dirty="0">
              <a:solidFill>
                <a:srgbClr val="7030A0"/>
              </a:solidFill>
              <a:latin typeface="Times New Roman" panose="02020603050405020304" pitchFamily="18" charset="0"/>
            </a:endParaRPr>
          </a:p>
        </p:txBody>
      </p:sp>
      <p:pic>
        <p:nvPicPr>
          <p:cNvPr id="48132" name="Picture 2" descr="Matxcơva: thành phố có chất lượng sống tốt nhất thế giới - Ảnh 1."/>
          <p:cNvPicPr>
            <a:picLocks noChangeAspect="1"/>
          </p:cNvPicPr>
          <p:nvPr/>
        </p:nvPicPr>
        <p:blipFill>
          <a:blip r:embed="rId1"/>
          <a:stretch>
            <a:fillRect/>
          </a:stretch>
        </p:blipFill>
        <p:spPr>
          <a:xfrm>
            <a:off x="231775" y="177800"/>
            <a:ext cx="6942138" cy="4687888"/>
          </a:xfrm>
          <a:prstGeom prst="rect">
            <a:avLst/>
          </a:prstGeom>
          <a:noFill/>
          <a:ln w="9525">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1"/>
          <p:cNvSpPr/>
          <p:nvPr/>
        </p:nvSpPr>
        <p:spPr>
          <a:xfrm>
            <a:off x="231775" y="4159250"/>
            <a:ext cx="11771313" cy="714375"/>
          </a:xfrm>
          <a:prstGeom prst="rect">
            <a:avLst/>
          </a:prstGeom>
          <a:noFill/>
          <a:ln w="9525">
            <a:noFill/>
          </a:ln>
        </p:spPr>
        <p:txBody>
          <a:bodyPr>
            <a:spAutoFit/>
          </a:bodyPr>
          <a:p>
            <a:pPr>
              <a:lnSpc>
                <a:spcPct val="150000"/>
              </a:lnSpc>
              <a:buNone/>
            </a:pPr>
            <a:r>
              <a:rPr sz="2700" b="1" dirty="0">
                <a:solidFill>
                  <a:srgbClr val="7030A0"/>
                </a:solidFill>
                <a:latin typeface="Times New Roman" panose="02020603050405020304" pitchFamily="18" charset="0"/>
              </a:rPr>
              <a:t>Luân Đôn – thủ đô của nước Anh –</a:t>
            </a:r>
            <a:endParaRPr sz="2700" b="1" dirty="0">
              <a:solidFill>
                <a:srgbClr val="7030A0"/>
              </a:solidFill>
              <a:latin typeface="Times New Roman" panose="02020603050405020304" pitchFamily="18" charset="0"/>
            </a:endParaRPr>
          </a:p>
        </p:txBody>
      </p:sp>
      <p:sp>
        <p:nvSpPr>
          <p:cNvPr id="49155" name="Rectangle 2"/>
          <p:cNvSpPr/>
          <p:nvPr/>
        </p:nvSpPr>
        <p:spPr>
          <a:xfrm>
            <a:off x="6118225" y="177800"/>
            <a:ext cx="5884863" cy="714375"/>
          </a:xfrm>
          <a:prstGeom prst="rect">
            <a:avLst/>
          </a:prstGeom>
          <a:noFill/>
          <a:ln w="9525">
            <a:noFill/>
          </a:ln>
        </p:spPr>
        <p:txBody>
          <a:bodyPr>
            <a:spAutoFit/>
          </a:bodyPr>
          <a:p>
            <a:pPr algn="just">
              <a:lnSpc>
                <a:spcPct val="150000"/>
              </a:lnSpc>
            </a:pPr>
            <a:r>
              <a:rPr lang="vi-VN" altLang="x-none" sz="2700" b="1" dirty="0">
                <a:solidFill>
                  <a:srgbClr val="7030A0"/>
                </a:solidFill>
                <a:latin typeface="Times New Roman" panose="02020603050405020304" pitchFamily="18" charset="0"/>
              </a:rPr>
              <a:t>T</a:t>
            </a:r>
            <a:r>
              <a:rPr sz="2700" b="1" dirty="0">
                <a:solidFill>
                  <a:srgbClr val="7030A0"/>
                </a:solidFill>
                <a:latin typeface="Times New Roman" panose="02020603050405020304" pitchFamily="18" charset="0"/>
              </a:rPr>
              <a:t>hành phố London</a:t>
            </a:r>
            <a:endParaRPr sz="2700" b="1" dirty="0">
              <a:solidFill>
                <a:srgbClr val="7030A0"/>
              </a:solidFill>
              <a:latin typeface="Times New Roman" panose="02020603050405020304" pitchFamily="18" charset="0"/>
            </a:endParaRPr>
          </a:p>
        </p:txBody>
      </p:sp>
      <p:pic>
        <p:nvPicPr>
          <p:cNvPr id="49156" name="Picture 4" descr="Description: Luân Đôn là thủ đô của nước nào"/>
          <p:cNvPicPr>
            <a:picLocks noChangeAspect="1"/>
          </p:cNvPicPr>
          <p:nvPr/>
        </p:nvPicPr>
        <p:blipFill>
          <a:blip r:embed="rId1"/>
          <a:stretch>
            <a:fillRect/>
          </a:stretch>
        </p:blipFill>
        <p:spPr>
          <a:xfrm>
            <a:off x="231775" y="177800"/>
            <a:ext cx="5756275" cy="3932238"/>
          </a:xfrm>
          <a:prstGeom prst="rect">
            <a:avLst/>
          </a:prstGeom>
          <a:noFill/>
          <a:ln w="9525">
            <a:no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p:nvPr/>
        </p:nvSpPr>
        <p:spPr>
          <a:xfrm>
            <a:off x="6478588" y="303213"/>
            <a:ext cx="5383212" cy="2030095"/>
          </a:xfrm>
          <a:prstGeom prst="rect">
            <a:avLst/>
          </a:prstGeom>
          <a:noFill/>
          <a:ln w="9525">
            <a:noFill/>
          </a:ln>
        </p:spPr>
        <p:txBody>
          <a:bodyPr>
            <a:spAutoFit/>
          </a:bodyPr>
          <a:p>
            <a:pPr algn="just">
              <a:lnSpc>
                <a:spcPct val="150000"/>
              </a:lnSpc>
            </a:pPr>
            <a:r>
              <a:rPr sz="2800" b="1" dirty="0">
                <a:solidFill>
                  <a:srgbClr val="7030A0"/>
                </a:solidFill>
                <a:latin typeface="Times New Roman" panose="02020603050405020304" pitchFamily="18" charset="0"/>
              </a:rPr>
              <a:t>Xanh-pê-téc-bua là một trong những thành phố trẻ và lớn nhất châu Âu. </a:t>
            </a:r>
            <a:endParaRPr sz="2800" b="1" dirty="0">
              <a:solidFill>
                <a:srgbClr val="7030A0"/>
              </a:solidFill>
              <a:latin typeface="Times New Roman" panose="02020603050405020304" pitchFamily="18" charset="0"/>
            </a:endParaRPr>
          </a:p>
        </p:txBody>
      </p:sp>
      <p:pic>
        <p:nvPicPr>
          <p:cNvPr id="51203" name="Picture 5" descr="Description: xanh petecbua (saint – petersburg)"/>
          <p:cNvPicPr>
            <a:picLocks noChangeAspect="1"/>
          </p:cNvPicPr>
          <p:nvPr/>
        </p:nvPicPr>
        <p:blipFill>
          <a:blip r:embed="rId1"/>
          <a:stretch>
            <a:fillRect/>
          </a:stretch>
        </p:blipFill>
        <p:spPr>
          <a:xfrm>
            <a:off x="285750" y="920750"/>
            <a:ext cx="6021388" cy="4676775"/>
          </a:xfrm>
          <a:prstGeom prst="rect">
            <a:avLst/>
          </a:prstGeom>
          <a:noFill/>
          <a:ln w="9525">
            <a:noFill/>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p:nvPr/>
        </p:nvSpPr>
        <p:spPr>
          <a:xfrm>
            <a:off x="6307138" y="149225"/>
            <a:ext cx="5554662" cy="6556375"/>
          </a:xfrm>
          <a:prstGeom prst="rect">
            <a:avLst/>
          </a:prstGeom>
          <a:noFill/>
          <a:ln w="9525">
            <a:noFill/>
          </a:ln>
        </p:spPr>
        <p:txBody>
          <a:bodyPr>
            <a:spAutoFit/>
          </a:bodyPr>
          <a:p>
            <a:pPr algn="just">
              <a:lnSpc>
                <a:spcPct val="150000"/>
              </a:lnSpc>
            </a:pPr>
            <a:r>
              <a:rPr sz="2800" b="1" dirty="0">
                <a:solidFill>
                  <a:srgbClr val="7030A0"/>
                </a:solidFill>
                <a:latin typeface="Times New Roman" panose="02020603050405020304" pitchFamily="18" charset="0"/>
              </a:rPr>
              <a:t>Tại thành phố này có hơn 800 cây cầu là các danh lam thắng cảnh nổi tiếng, 13 trong số đó là có thể đóng mở để phục vụ cho việc giao thông đường thủy thuận tiện và ẩn chứa trong mỗi cây cầu là những câu chuyện thú vị. Vì thế không phải ngẫu nhiên mà cố đô của nước Nga được mệnh danh là “Bảo tàng của những cây cầu ngoài trời”</a:t>
            </a:r>
            <a:r>
              <a:rPr lang="vi-VN" altLang="x-none" sz="2800" b="1" dirty="0">
                <a:solidFill>
                  <a:srgbClr val="7030A0"/>
                </a:solidFill>
                <a:latin typeface="Times New Roman" panose="02020603050405020304" pitchFamily="18" charset="0"/>
              </a:rPr>
              <a:t>.</a:t>
            </a:r>
            <a:endParaRPr sz="2800" b="1" dirty="0">
              <a:solidFill>
                <a:srgbClr val="7030A0"/>
              </a:solidFill>
              <a:latin typeface="Times New Roman" panose="02020603050405020304" pitchFamily="18" charset="0"/>
            </a:endParaRPr>
          </a:p>
        </p:txBody>
      </p:sp>
      <p:pic>
        <p:nvPicPr>
          <p:cNvPr id="53251" name="Picture 5" descr="Description: xanh petecbua (saint – petersburg)"/>
          <p:cNvPicPr>
            <a:picLocks noChangeAspect="1"/>
          </p:cNvPicPr>
          <p:nvPr/>
        </p:nvPicPr>
        <p:blipFill>
          <a:blip r:embed="rId1"/>
          <a:stretch>
            <a:fillRect/>
          </a:stretch>
        </p:blipFill>
        <p:spPr>
          <a:xfrm>
            <a:off x="285750" y="920750"/>
            <a:ext cx="6021388" cy="4676775"/>
          </a:xfrm>
          <a:prstGeom prst="rect">
            <a:avLst/>
          </a:prstGeom>
          <a:noFill/>
          <a:ln w="9525">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p:nvPr/>
        </p:nvSpPr>
        <p:spPr>
          <a:xfrm>
            <a:off x="6478588" y="303213"/>
            <a:ext cx="5383212" cy="5910262"/>
          </a:xfrm>
          <a:prstGeom prst="rect">
            <a:avLst/>
          </a:prstGeom>
          <a:noFill/>
          <a:ln w="9525">
            <a:noFill/>
          </a:ln>
        </p:spPr>
        <p:txBody>
          <a:bodyPr>
            <a:spAutoFit/>
          </a:bodyPr>
          <a:p>
            <a:pPr algn="just">
              <a:lnSpc>
                <a:spcPct val="150000"/>
              </a:lnSpc>
            </a:pPr>
            <a:r>
              <a:rPr sz="2800" b="1" dirty="0">
                <a:solidFill>
                  <a:srgbClr val="7030A0"/>
                </a:solidFill>
                <a:latin typeface="Times New Roman" panose="02020603050405020304" pitchFamily="18" charset="0"/>
              </a:rPr>
              <a:t>Thành phố Xanh-pê-téc-bua được biết tới với nhiều tên gọi khác nhau như: “Cánh cửa vào Châu Âu”, “thành phố trên bờ sông Neva”, “người con tinh thần của Pie Đại đế”, “Venice phương Bắc”, “Palmyra phương Bắc”, hoặc “bảo tàng của những cây cầu ngoài trời”.</a:t>
            </a:r>
            <a:endParaRPr sz="2800" b="1" dirty="0">
              <a:solidFill>
                <a:srgbClr val="7030A0"/>
              </a:solidFill>
              <a:latin typeface="Times New Roman" panose="02020603050405020304" pitchFamily="18" charset="0"/>
            </a:endParaRPr>
          </a:p>
        </p:txBody>
      </p:sp>
      <p:pic>
        <p:nvPicPr>
          <p:cNvPr id="52227" name="Picture 5" descr="Description: xanh petecbua (saint – petersburg)"/>
          <p:cNvPicPr>
            <a:picLocks noChangeAspect="1"/>
          </p:cNvPicPr>
          <p:nvPr/>
        </p:nvPicPr>
        <p:blipFill>
          <a:blip r:embed="rId1"/>
          <a:stretch>
            <a:fillRect/>
          </a:stretch>
        </p:blipFill>
        <p:spPr>
          <a:xfrm>
            <a:off x="285750" y="920750"/>
            <a:ext cx="6021388" cy="4676775"/>
          </a:xfrm>
          <a:prstGeom prst="rect">
            <a:avLst/>
          </a:prstGeom>
          <a:noFill/>
          <a:ln w="9525">
            <a:no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p:nvPr/>
        </p:nvSpPr>
        <p:spPr>
          <a:xfrm>
            <a:off x="6307138" y="219075"/>
            <a:ext cx="5683250" cy="714375"/>
          </a:xfrm>
          <a:prstGeom prst="rect">
            <a:avLst/>
          </a:prstGeom>
          <a:noFill/>
          <a:ln w="9525">
            <a:noFill/>
          </a:ln>
        </p:spPr>
        <p:txBody>
          <a:bodyPr>
            <a:spAutoFit/>
          </a:bodyPr>
          <a:p>
            <a:pPr algn="just">
              <a:lnSpc>
                <a:spcPct val="150000"/>
              </a:lnSpc>
            </a:pPr>
            <a:r>
              <a:rPr sz="2700" b="1" dirty="0">
                <a:solidFill>
                  <a:srgbClr val="7030A0"/>
                </a:solidFill>
                <a:latin typeface="Times New Roman" panose="02020603050405020304" pitchFamily="18" charset="0"/>
              </a:rPr>
              <a:t>Nhắc tới thành phố Ma-đrit, </a:t>
            </a:r>
            <a:endParaRPr sz="2700" b="1" dirty="0">
              <a:solidFill>
                <a:srgbClr val="7030A0"/>
              </a:solidFill>
              <a:latin typeface="Times New Roman" panose="02020603050405020304" pitchFamily="18" charset="0"/>
            </a:endParaRPr>
          </a:p>
        </p:txBody>
      </p:sp>
      <p:pic>
        <p:nvPicPr>
          <p:cNvPr id="54275" name="Picture 2" descr="Bạn có biết thủ đô nước Tây Ban Nha là thành phố nào không?"/>
          <p:cNvPicPr>
            <a:picLocks noChangeAspect="1"/>
          </p:cNvPicPr>
          <p:nvPr/>
        </p:nvPicPr>
        <p:blipFill>
          <a:blip r:embed="rId1"/>
          <a:stretch>
            <a:fillRect/>
          </a:stretch>
        </p:blipFill>
        <p:spPr>
          <a:xfrm>
            <a:off x="231775" y="1173163"/>
            <a:ext cx="5949950" cy="4210050"/>
          </a:xfrm>
          <a:prstGeom prst="rect">
            <a:avLst/>
          </a:prstGeom>
          <a:noFill/>
          <a:ln w="9525">
            <a:noFill/>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5529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5530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530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8195"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8196"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sp>
        <p:nvSpPr>
          <p:cNvPr id="9" name="Rectangle 8"/>
          <p:cNvSpPr/>
          <p:nvPr/>
        </p:nvSpPr>
        <p:spPr>
          <a:xfrm>
            <a:off x="1201806" y="517056"/>
            <a:ext cx="9978887" cy="175432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2</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ĐẶC ĐIỂM DÂN CƯ, XÃ HỘI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CHÂU ÂU</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Arrow Connector 9"/>
          <p:cNvCxnSpPr>
            <a:stCxn id="9" idx="2"/>
          </p:cNvCxnSpPr>
          <p:nvPr/>
        </p:nvCxnSpPr>
        <p:spPr>
          <a:xfrm flipH="1">
            <a:off x="2333625" y="2271713"/>
            <a:ext cx="3857625" cy="1584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Terminator 13"/>
          <p:cNvSpPr/>
          <p:nvPr/>
        </p:nvSpPr>
        <p:spPr>
          <a:xfrm>
            <a:off x="1201738" y="3908425"/>
            <a:ext cx="3016250"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lang="vi-VN" altLang="x-none" sz="2500" b="1" dirty="0">
                <a:solidFill>
                  <a:srgbClr val="C00000"/>
                </a:solidFill>
                <a:latin typeface="Times New Roman" panose="02020603050405020304" pitchFamily="18" charset="0"/>
                <a:cs typeface="Times New Roman" panose="02020603050405020304" pitchFamily="18" charset="0"/>
              </a:rPr>
              <a:t>ĐẶC ĐIỂM DÂN CƯ CHÂU ÂU</a:t>
            </a:r>
            <a:endParaRPr sz="2500" dirty="0">
              <a:solidFill>
                <a:srgbClr val="0000FF"/>
              </a:solidFill>
              <a:latin typeface="Times New Roman" panose="02020603050405020304" pitchFamily="18" charset="0"/>
              <a:ea typeface="Times New Roman" panose="02020603050405020304" pitchFamily="18" charset="0"/>
            </a:endParaRPr>
          </a:p>
        </p:txBody>
      </p:sp>
      <p:cxnSp>
        <p:nvCxnSpPr>
          <p:cNvPr id="33" name="Straight Arrow Connector 32"/>
          <p:cNvCxnSpPr>
            <a:stCxn id="9" idx="2"/>
            <a:endCxn id="40" idx="0"/>
          </p:cNvCxnSpPr>
          <p:nvPr/>
        </p:nvCxnSpPr>
        <p:spPr>
          <a:xfrm>
            <a:off x="6191250" y="2271713"/>
            <a:ext cx="3392488" cy="1625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Terminator 39"/>
          <p:cNvSpPr/>
          <p:nvPr/>
        </p:nvSpPr>
        <p:spPr>
          <a:xfrm>
            <a:off x="8113713" y="3897313"/>
            <a:ext cx="2940050" cy="1252538"/>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lang="vi-VN" altLang="x-none" sz="2500" b="1" dirty="0">
                <a:solidFill>
                  <a:srgbClr val="C00000"/>
                </a:solidFill>
                <a:latin typeface="Times New Roman" panose="02020603050405020304" pitchFamily="18" charset="0"/>
                <a:cs typeface="Times New Roman" panose="02020603050405020304" pitchFamily="18" charset="0"/>
              </a:rPr>
              <a:t>ĐÔ THỊ HÓA Ở CHÂU ÂU</a:t>
            </a:r>
            <a:endParaRPr sz="2500" dirty="0">
              <a:solidFill>
                <a:srgbClr val="0000FF"/>
              </a:solidFill>
              <a:latin typeface="Times New Roman" panose="02020603050405020304" pitchFamily="18" charset="0"/>
              <a:ea typeface="Times New Roman" panose="02020603050405020304" pitchFamily="18" charset="0"/>
            </a:endParaRPr>
          </a:p>
        </p:txBody>
      </p:sp>
      <p:pic>
        <p:nvPicPr>
          <p:cNvPr id="8202" name="Picture 11" descr="POINSET2"/>
          <p:cNvPicPr>
            <a:picLocks noChangeAspect="1"/>
          </p:cNvPicPr>
          <p:nvPr/>
        </p:nvPicPr>
        <p:blipFill>
          <a:blip r:embed="rId2"/>
          <a:stretch>
            <a:fillRect/>
          </a:stretch>
        </p:blipFill>
        <p:spPr>
          <a:xfrm rot="-5400000">
            <a:off x="823913" y="4689475"/>
            <a:ext cx="1243012" cy="1443038"/>
          </a:xfrm>
          <a:prstGeom prst="rect">
            <a:avLst/>
          </a:prstGeom>
          <a:noFill/>
          <a:ln w="9525">
            <a:noFill/>
          </a:ln>
        </p:spPr>
      </p:pic>
      <p:sp>
        <p:nvSpPr>
          <p:cNvPr id="11" name="Flowchart: Terminator 10"/>
          <p:cNvSpPr/>
          <p:nvPr/>
        </p:nvSpPr>
        <p:spPr>
          <a:xfrm>
            <a:off x="4813300" y="3897313"/>
            <a:ext cx="2755900"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lang="vi-VN" altLang="x-none" sz="2500" b="1" dirty="0">
                <a:solidFill>
                  <a:srgbClr val="C00000"/>
                </a:solidFill>
                <a:latin typeface="Times New Roman" panose="02020603050405020304" pitchFamily="18" charset="0"/>
                <a:cs typeface="Times New Roman" panose="02020603050405020304" pitchFamily="18" charset="0"/>
              </a:rPr>
              <a:t>DI CƯ Ở </a:t>
            </a:r>
            <a:endParaRPr lang="vi-VN" altLang="x-none" sz="2500" b="1" dirty="0">
              <a:solidFill>
                <a:srgbClr val="C00000"/>
              </a:solidFill>
              <a:latin typeface="Times New Roman" panose="02020603050405020304" pitchFamily="18" charset="0"/>
              <a:cs typeface="Times New Roman" panose="02020603050405020304" pitchFamily="18" charset="0"/>
            </a:endParaRPr>
          </a:p>
          <a:p>
            <a:pPr lvl="1" algn="ctr" eaLnBrk="1" hangingPunct="1">
              <a:buNone/>
            </a:pPr>
            <a:r>
              <a:rPr lang="vi-VN" altLang="x-none" sz="2500" b="1" dirty="0">
                <a:solidFill>
                  <a:srgbClr val="C00000"/>
                </a:solidFill>
                <a:latin typeface="Times New Roman" panose="02020603050405020304" pitchFamily="18" charset="0"/>
                <a:cs typeface="Times New Roman" panose="02020603050405020304" pitchFamily="18" charset="0"/>
              </a:rPr>
              <a:t>CHÂU ÂU</a:t>
            </a:r>
            <a:endParaRPr sz="2500" dirty="0">
              <a:solidFill>
                <a:srgbClr val="0000FF"/>
              </a:solidFill>
              <a:latin typeface="Times New Roman" panose="02020603050405020304" pitchFamily="18" charset="0"/>
              <a:ea typeface="Times New Roman" panose="02020603050405020304" pitchFamily="18" charset="0"/>
            </a:endParaRPr>
          </a:p>
        </p:txBody>
      </p:sp>
      <p:cxnSp>
        <p:nvCxnSpPr>
          <p:cNvPr id="15" name="Straight Arrow Connector 14"/>
          <p:cNvCxnSpPr>
            <a:endCxn id="11" idx="0"/>
          </p:cNvCxnSpPr>
          <p:nvPr/>
        </p:nvCxnSpPr>
        <p:spPr>
          <a:xfrm flipH="1">
            <a:off x="6191250" y="2292350"/>
            <a:ext cx="0" cy="1604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circle(in)">
                                      <p:cBhvr>
                                        <p:cTn id="2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1"/>
          <p:cNvPicPr>
            <a:picLocks noChangeAspect="1"/>
          </p:cNvPicPr>
          <p:nvPr/>
        </p:nvPicPr>
        <p:blipFill>
          <a:blip r:embed="rId1"/>
          <a:stretch>
            <a:fillRect/>
          </a:stretch>
        </p:blipFill>
        <p:spPr>
          <a:xfrm>
            <a:off x="992188" y="519113"/>
            <a:ext cx="7083425" cy="6310312"/>
          </a:xfrm>
          <a:prstGeom prst="rect">
            <a:avLst/>
          </a:prstGeom>
          <a:noFill/>
          <a:ln w="9525">
            <a:noFill/>
          </a:ln>
        </p:spPr>
      </p:pic>
      <p:pic>
        <p:nvPicPr>
          <p:cNvPr id="56323" name="Picture 5" descr="POINSET2"/>
          <p:cNvPicPr>
            <a:picLocks noChangeAspect="1"/>
          </p:cNvPicPr>
          <p:nvPr/>
        </p:nvPicPr>
        <p:blipFill>
          <a:blip r:embed="rId2"/>
          <a:stretch>
            <a:fillRect/>
          </a:stretch>
        </p:blipFill>
        <p:spPr>
          <a:xfrm rot="5400000" flipV="1">
            <a:off x="352425" y="23813"/>
            <a:ext cx="1171575" cy="1477962"/>
          </a:xfrm>
          <a:prstGeom prst="rect">
            <a:avLst/>
          </a:prstGeom>
          <a:noFill/>
          <a:ln w="9525">
            <a:noFill/>
          </a:ln>
        </p:spPr>
      </p:pic>
      <p:pic>
        <p:nvPicPr>
          <p:cNvPr id="56324" name="Picture 5" descr="POINSET2"/>
          <p:cNvPicPr>
            <a:picLocks noChangeAspect="1"/>
          </p:cNvPicPr>
          <p:nvPr/>
        </p:nvPicPr>
        <p:blipFill>
          <a:blip r:embed="rId2"/>
          <a:stretch>
            <a:fillRect/>
          </a:stretch>
        </p:blipFill>
        <p:spPr>
          <a:xfrm rot="-5400000">
            <a:off x="317500" y="5422900"/>
            <a:ext cx="1243013" cy="1443038"/>
          </a:xfrm>
          <a:prstGeom prst="rect">
            <a:avLst/>
          </a:prstGeom>
          <a:noFill/>
          <a:ln w="9525">
            <a:noFill/>
          </a:ln>
        </p:spPr>
      </p:pic>
      <p:pic>
        <p:nvPicPr>
          <p:cNvPr id="56325" name="Picture 5" descr="POINSET2"/>
          <p:cNvPicPr>
            <a:picLocks noChangeAspect="1"/>
          </p:cNvPicPr>
          <p:nvPr/>
        </p:nvPicPr>
        <p:blipFill>
          <a:blip r:embed="rId2"/>
          <a:stretch>
            <a:fillRect/>
          </a:stretch>
        </p:blipFill>
        <p:spPr>
          <a:xfrm rot="5400000">
            <a:off x="10748963" y="130175"/>
            <a:ext cx="1127125" cy="1309688"/>
          </a:xfrm>
          <a:prstGeom prst="rect">
            <a:avLst/>
          </a:prstGeom>
          <a:noFill/>
          <a:ln w="9525">
            <a:noFill/>
          </a:ln>
        </p:spPr>
      </p:pic>
      <p:pic>
        <p:nvPicPr>
          <p:cNvPr id="56326" name="Picture 6" descr="Diagram&#10;&#10;Description automatically generated"/>
          <p:cNvPicPr>
            <a:picLocks noChangeAspect="1"/>
          </p:cNvPicPr>
          <p:nvPr/>
        </p:nvPicPr>
        <p:blipFill>
          <a:blip r:embed="rId3"/>
          <a:srcRect b="8304"/>
          <a:stretch>
            <a:fillRect/>
          </a:stretch>
        </p:blipFill>
        <p:spPr>
          <a:xfrm>
            <a:off x="10891838" y="5557838"/>
            <a:ext cx="1076325" cy="1063625"/>
          </a:xfrm>
          <a:prstGeom prst="rect">
            <a:avLst/>
          </a:prstGeom>
          <a:noFill/>
          <a:ln w="9525">
            <a:noFill/>
          </a:ln>
        </p:spPr>
      </p:pic>
      <p:sp>
        <p:nvSpPr>
          <p:cNvPr id="2" name="Rectangle 1"/>
          <p:cNvSpPr/>
          <p:nvPr/>
        </p:nvSpPr>
        <p:spPr>
          <a:xfrm>
            <a:off x="8170863" y="763588"/>
            <a:ext cx="3586162" cy="2246312"/>
          </a:xfrm>
          <a:prstGeom prst="rect">
            <a:avLst/>
          </a:prstGeom>
          <a:noFill/>
          <a:ln w="9525">
            <a:noFill/>
          </a:ln>
        </p:spPr>
        <p:txBody>
          <a:bodyPr>
            <a:spAutoFit/>
          </a:bodyPr>
          <a:p>
            <a:pPr algn="just"/>
            <a:r>
              <a:rPr lang="vi-VN" altLang="x-none" sz="3500" b="1" dirty="0">
                <a:solidFill>
                  <a:srgbClr val="0000FF"/>
                </a:solidFill>
                <a:latin typeface="Times New Roman" panose="02020603050405020304" pitchFamily="18" charset="0"/>
                <a:cs typeface="Times New Roman" panose="02020603050405020304" pitchFamily="18" charset="0"/>
              </a:rPr>
              <a:t>Em </a:t>
            </a:r>
            <a:r>
              <a:rPr sz="3500" b="1" dirty="0">
                <a:solidFill>
                  <a:srgbClr val="0000FF"/>
                </a:solidFill>
                <a:latin typeface="Times New Roman" panose="02020603050405020304" pitchFamily="18" charset="0"/>
                <a:cs typeface="Calibri" panose="020F0502020204030204" pitchFamily="34" charset="0"/>
              </a:rPr>
              <a:t>h</a:t>
            </a:r>
            <a:r>
              <a:rPr lang="vi-VN" altLang="x-none" sz="3500" b="1" dirty="0">
                <a:solidFill>
                  <a:srgbClr val="0000FF"/>
                </a:solidFill>
                <a:latin typeface="Times New Roman" panose="02020603050405020304" pitchFamily="18" charset="0"/>
                <a:cs typeface="Calibri" panose="020F0502020204030204" pitchFamily="34" charset="0"/>
              </a:rPr>
              <a:t>ãy liệt kê ít nhất 3 th</a:t>
            </a:r>
            <a:r>
              <a:rPr lang="vi-VN" altLang="x-none" sz="3500" b="1" dirty="0">
                <a:solidFill>
                  <a:srgbClr val="0000FF"/>
                </a:solidFill>
                <a:latin typeface="Times New Roman" panose="02020603050405020304" pitchFamily="18" charset="0"/>
                <a:ea typeface="Calibri" panose="020F0502020204030204" pitchFamily="34" charset="0"/>
              </a:rPr>
              <a:t>à</a:t>
            </a:r>
            <a:r>
              <a:rPr lang="vi-VN" altLang="x-none" sz="3500" b="1" dirty="0">
                <a:solidFill>
                  <a:srgbClr val="0000FF"/>
                </a:solidFill>
                <a:latin typeface="Times New Roman" panose="02020603050405020304" pitchFamily="18" charset="0"/>
                <a:cs typeface="Calibri" panose="020F0502020204030204" pitchFamily="34" charset="0"/>
              </a:rPr>
              <a:t>nh phố của châu Âu nằm ở ven biển.</a:t>
            </a:r>
            <a:r>
              <a:rPr sz="3500" b="1" dirty="0">
                <a:solidFill>
                  <a:srgbClr val="0000FF"/>
                </a:solidFill>
                <a:latin typeface="Times New Roman" panose="02020603050405020304" pitchFamily="18" charset="0"/>
                <a:cs typeface="Times New Roman" panose="02020603050405020304" pitchFamily="18" charset="0"/>
              </a:rPr>
              <a:t> </a:t>
            </a:r>
            <a:endParaRPr sz="3500" b="1" dirty="0">
              <a:solidFill>
                <a:srgbClr val="0000FF"/>
              </a:solidFill>
              <a:latin typeface="Times New Roman" panose="02020603050405020304" pitchFamily="18" charset="0"/>
            </a:endParaRPr>
          </a:p>
        </p:txBody>
      </p:sp>
      <p:sp>
        <p:nvSpPr>
          <p:cNvPr id="3" name="Rectangle 2"/>
          <p:cNvSpPr/>
          <p:nvPr/>
        </p:nvSpPr>
        <p:spPr>
          <a:xfrm>
            <a:off x="8272463" y="3036888"/>
            <a:ext cx="3646487" cy="2786062"/>
          </a:xfrm>
          <a:prstGeom prst="rect">
            <a:avLst/>
          </a:prstGeom>
          <a:noFill/>
          <a:ln w="9525">
            <a:noFill/>
          </a:ln>
        </p:spPr>
        <p:txBody>
          <a:bodyPr>
            <a:spAutoFit/>
          </a:bodyPr>
          <a:p>
            <a:pPr algn="just"/>
            <a:r>
              <a:rPr lang="vi-VN" altLang="x-none" sz="3500" b="1" dirty="0">
                <a:solidFill>
                  <a:srgbClr val="00B050"/>
                </a:solidFill>
                <a:latin typeface="Times New Roman" panose="02020603050405020304" pitchFamily="18" charset="0"/>
              </a:rPr>
              <a:t>Thành ph</a:t>
            </a:r>
            <a:r>
              <a:rPr sz="3500" b="1" dirty="0">
                <a:solidFill>
                  <a:srgbClr val="00B050"/>
                </a:solidFill>
                <a:latin typeface="Times New Roman" panose="02020603050405020304" pitchFamily="18" charset="0"/>
              </a:rPr>
              <a:t>ố</a:t>
            </a:r>
            <a:r>
              <a:rPr lang="vi-VN" altLang="x-none" sz="3500" b="1" dirty="0">
                <a:solidFill>
                  <a:srgbClr val="00B050"/>
                </a:solidFill>
                <a:latin typeface="Times New Roman" panose="02020603050405020304" pitchFamily="18" charset="0"/>
              </a:rPr>
              <a:t> của châu Âu nằm ở ven biển: Pooc-tô, Na-pô-li, Rô-ma, A-ten, Li-xbon,..</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5" descr="POINSET2"/>
          <p:cNvPicPr>
            <a:picLocks noChangeAspect="1"/>
          </p:cNvPicPr>
          <p:nvPr/>
        </p:nvPicPr>
        <p:blipFill>
          <a:blip r:embed="rId1"/>
          <a:stretch>
            <a:fillRect/>
          </a:stretch>
        </p:blipFill>
        <p:spPr>
          <a:xfrm rot="5400000">
            <a:off x="10780713" y="90488"/>
            <a:ext cx="1074737" cy="1247775"/>
          </a:xfrm>
          <a:prstGeom prst="rect">
            <a:avLst/>
          </a:prstGeom>
          <a:noFill/>
          <a:ln w="9525">
            <a:noFill/>
          </a:ln>
        </p:spPr>
      </p:pic>
      <p:pic>
        <p:nvPicPr>
          <p:cNvPr id="57347" name="Picture 5" descr="POINSET2"/>
          <p:cNvPicPr>
            <a:picLocks noChangeAspect="1"/>
          </p:cNvPicPr>
          <p:nvPr/>
        </p:nvPicPr>
        <p:blipFill>
          <a:blip r:embed="rId1"/>
          <a:stretch>
            <a:fillRect/>
          </a:stretch>
        </p:blipFill>
        <p:spPr>
          <a:xfrm rot="5400000" flipV="1">
            <a:off x="322263" y="55563"/>
            <a:ext cx="933450" cy="1177925"/>
          </a:xfrm>
          <a:prstGeom prst="rect">
            <a:avLst/>
          </a:prstGeom>
          <a:noFill/>
          <a:ln w="9525">
            <a:noFill/>
          </a:ln>
        </p:spPr>
      </p:pic>
      <p:sp>
        <p:nvSpPr>
          <p:cNvPr id="57348" name="Rectangle 1"/>
          <p:cNvSpPr/>
          <p:nvPr/>
        </p:nvSpPr>
        <p:spPr>
          <a:xfrm>
            <a:off x="836613" y="176213"/>
            <a:ext cx="10985500" cy="823912"/>
          </a:xfrm>
          <a:prstGeom prst="rect">
            <a:avLst/>
          </a:prstGeom>
          <a:noFill/>
          <a:ln w="9525">
            <a:noFill/>
          </a:ln>
        </p:spPr>
        <p:txBody>
          <a:bodyPr>
            <a:spAutoFit/>
          </a:bodyPr>
          <a:p>
            <a:pPr algn="just">
              <a:lnSpc>
                <a:spcPct val="150000"/>
              </a:lnSpc>
            </a:pPr>
            <a:r>
              <a:rPr lang="vi-VN" altLang="x-none" sz="3600" b="1" dirty="0">
                <a:solidFill>
                  <a:srgbClr val="0000FF"/>
                </a:solidFill>
                <a:latin typeface="Times New Roman" panose="02020603050405020304" pitchFamily="18" charset="0"/>
              </a:rPr>
              <a:t>Vẽ sơ đồ hệ thống hóa các đặc điểm dân cư châu Âu.</a:t>
            </a:r>
            <a:r>
              <a:rPr sz="3600" b="1" dirty="0">
                <a:solidFill>
                  <a:srgbClr val="0000FF"/>
                </a:solidFill>
                <a:latin typeface="Times New Roman" panose="02020603050405020304" pitchFamily="18" charset="0"/>
              </a:rPr>
              <a:t> </a:t>
            </a:r>
            <a:endParaRPr sz="3500" b="1" dirty="0">
              <a:solidFill>
                <a:srgbClr val="0000FF"/>
              </a:solidFill>
              <a:latin typeface="Times New Roman" panose="02020603050405020304" pitchFamily="18" charset="0"/>
            </a:endParaRPr>
          </a:p>
        </p:txBody>
      </p:sp>
      <p:sp>
        <p:nvSpPr>
          <p:cNvPr id="57349" name="Rectangle 1"/>
          <p:cNvSpPr/>
          <p:nvPr/>
        </p:nvSpPr>
        <p:spPr>
          <a:xfrm>
            <a:off x="3100388" y="1111250"/>
            <a:ext cx="5492750" cy="823913"/>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Đặc điểm dân cư châu Âu</a:t>
            </a:r>
            <a:endParaRPr sz="3500" b="1" dirty="0">
              <a:solidFill>
                <a:srgbClr val="00B050"/>
              </a:solidFill>
              <a:latin typeface="Times New Roman" panose="02020603050405020304" pitchFamily="18" charset="0"/>
            </a:endParaRPr>
          </a:p>
        </p:txBody>
      </p:sp>
      <p:cxnSp>
        <p:nvCxnSpPr>
          <p:cNvPr id="57350" name="Straight Arrow Connector 2"/>
          <p:cNvCxnSpPr>
            <a:stCxn id="57349" idx="2"/>
          </p:cNvCxnSpPr>
          <p:nvPr/>
        </p:nvCxnSpPr>
        <p:spPr>
          <a:xfrm flipH="1">
            <a:off x="3022600" y="1935163"/>
            <a:ext cx="2824163" cy="1143000"/>
          </a:xfrm>
          <a:prstGeom prst="straightConnector1">
            <a:avLst/>
          </a:prstGeom>
          <a:ln w="9525" cap="flat" cmpd="sng">
            <a:solidFill>
              <a:srgbClr val="00B050"/>
            </a:solidFill>
            <a:prstDash val="solid"/>
            <a:headEnd type="none" w="med" len="med"/>
            <a:tailEnd type="arrow" w="med" len="med"/>
          </a:ln>
        </p:spPr>
      </p:cxnSp>
      <p:cxnSp>
        <p:nvCxnSpPr>
          <p:cNvPr id="57351" name="Straight Arrow Connector 4"/>
          <p:cNvCxnSpPr>
            <a:endCxn id="57353" idx="0"/>
          </p:cNvCxnSpPr>
          <p:nvPr/>
        </p:nvCxnSpPr>
        <p:spPr>
          <a:xfrm>
            <a:off x="5867400" y="1935163"/>
            <a:ext cx="3211513" cy="1169987"/>
          </a:xfrm>
          <a:prstGeom prst="straightConnector1">
            <a:avLst/>
          </a:prstGeom>
          <a:ln w="9525" cap="flat" cmpd="sng">
            <a:solidFill>
              <a:srgbClr val="00B050"/>
            </a:solidFill>
            <a:prstDash val="solid"/>
            <a:headEnd type="none" w="med" len="med"/>
            <a:tailEnd type="arrow" w="med" len="med"/>
          </a:ln>
        </p:spPr>
      </p:cxnSp>
      <p:sp>
        <p:nvSpPr>
          <p:cNvPr id="57352" name="Rectangle 1"/>
          <p:cNvSpPr/>
          <p:nvPr/>
        </p:nvSpPr>
        <p:spPr>
          <a:xfrm>
            <a:off x="200025" y="3092450"/>
            <a:ext cx="5646738" cy="923925"/>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Quy mô và gia tăng dân số</a:t>
            </a:r>
            <a:endParaRPr sz="3500" b="1" dirty="0">
              <a:solidFill>
                <a:srgbClr val="00B050"/>
              </a:solidFill>
              <a:latin typeface="Times New Roman" panose="02020603050405020304" pitchFamily="18" charset="0"/>
            </a:endParaRPr>
          </a:p>
        </p:txBody>
      </p:sp>
      <p:sp>
        <p:nvSpPr>
          <p:cNvPr id="57353" name="Rectangle 1"/>
          <p:cNvSpPr/>
          <p:nvPr/>
        </p:nvSpPr>
        <p:spPr>
          <a:xfrm>
            <a:off x="7483475" y="3105150"/>
            <a:ext cx="3192463" cy="923925"/>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Cơ cấu dân cư</a:t>
            </a:r>
            <a:endParaRPr sz="3500" b="1" dirty="0">
              <a:solidFill>
                <a:srgbClr val="00B050"/>
              </a:solidFill>
              <a:latin typeface="Times New Roman" panose="02020603050405020304" pitchFamily="18" charset="0"/>
            </a:endParaRPr>
          </a:p>
        </p:txBody>
      </p:sp>
      <p:sp>
        <p:nvSpPr>
          <p:cNvPr id="57354" name="Rectangle 1"/>
          <p:cNvSpPr/>
          <p:nvPr/>
        </p:nvSpPr>
        <p:spPr>
          <a:xfrm>
            <a:off x="200025" y="5603875"/>
            <a:ext cx="1590675" cy="823913"/>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a:t>
            </a:r>
            <a:endParaRPr sz="3500" b="1" dirty="0">
              <a:solidFill>
                <a:srgbClr val="00B050"/>
              </a:solidFill>
              <a:latin typeface="Times New Roman" panose="02020603050405020304" pitchFamily="18" charset="0"/>
            </a:endParaRPr>
          </a:p>
        </p:txBody>
      </p:sp>
      <p:sp>
        <p:nvSpPr>
          <p:cNvPr id="57355" name="Rectangle 1"/>
          <p:cNvSpPr/>
          <p:nvPr/>
        </p:nvSpPr>
        <p:spPr>
          <a:xfrm>
            <a:off x="2103438" y="5603875"/>
            <a:ext cx="1590675" cy="823913"/>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a:t>
            </a:r>
            <a:endParaRPr sz="3500" b="1" dirty="0">
              <a:solidFill>
                <a:srgbClr val="00B050"/>
              </a:solidFill>
              <a:latin typeface="Times New Roman" panose="02020603050405020304" pitchFamily="18" charset="0"/>
            </a:endParaRPr>
          </a:p>
        </p:txBody>
      </p:sp>
      <p:sp>
        <p:nvSpPr>
          <p:cNvPr id="57356" name="Rectangle 1"/>
          <p:cNvSpPr/>
          <p:nvPr/>
        </p:nvSpPr>
        <p:spPr>
          <a:xfrm>
            <a:off x="4046538" y="5603875"/>
            <a:ext cx="1590675" cy="823913"/>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a:t>
            </a:r>
            <a:endParaRPr sz="3500" b="1" dirty="0">
              <a:solidFill>
                <a:srgbClr val="00B050"/>
              </a:solidFill>
              <a:latin typeface="Times New Roman" panose="02020603050405020304" pitchFamily="18" charset="0"/>
            </a:endParaRPr>
          </a:p>
        </p:txBody>
      </p:sp>
      <p:cxnSp>
        <p:nvCxnSpPr>
          <p:cNvPr id="57357" name="Straight Arrow Connector 19"/>
          <p:cNvCxnSpPr>
            <a:stCxn id="57352" idx="2"/>
            <a:endCxn id="57354" idx="0"/>
          </p:cNvCxnSpPr>
          <p:nvPr/>
        </p:nvCxnSpPr>
        <p:spPr>
          <a:xfrm flipH="1">
            <a:off x="995363" y="4016375"/>
            <a:ext cx="2027237" cy="1587500"/>
          </a:xfrm>
          <a:prstGeom prst="straightConnector1">
            <a:avLst/>
          </a:prstGeom>
          <a:ln w="9525" cap="flat" cmpd="sng">
            <a:solidFill>
              <a:srgbClr val="00B050"/>
            </a:solidFill>
            <a:prstDash val="solid"/>
            <a:headEnd type="none" w="med" len="med"/>
            <a:tailEnd type="arrow" w="med" len="med"/>
          </a:ln>
        </p:spPr>
      </p:cxnSp>
      <p:cxnSp>
        <p:nvCxnSpPr>
          <p:cNvPr id="57358" name="Straight Arrow Connector 21"/>
          <p:cNvCxnSpPr>
            <a:stCxn id="57352" idx="2"/>
            <a:endCxn id="57355" idx="0"/>
          </p:cNvCxnSpPr>
          <p:nvPr/>
        </p:nvCxnSpPr>
        <p:spPr>
          <a:xfrm flipH="1">
            <a:off x="2898775" y="4016375"/>
            <a:ext cx="123825" cy="1587500"/>
          </a:xfrm>
          <a:prstGeom prst="straightConnector1">
            <a:avLst/>
          </a:prstGeom>
          <a:ln w="9525" cap="flat" cmpd="sng">
            <a:solidFill>
              <a:srgbClr val="00B050"/>
            </a:solidFill>
            <a:prstDash val="solid"/>
            <a:headEnd type="none" w="med" len="med"/>
            <a:tailEnd type="arrow" w="med" len="med"/>
          </a:ln>
        </p:spPr>
      </p:cxnSp>
      <p:cxnSp>
        <p:nvCxnSpPr>
          <p:cNvPr id="57359" name="Straight Arrow Connector 26"/>
          <p:cNvCxnSpPr>
            <a:endCxn id="57356" idx="0"/>
          </p:cNvCxnSpPr>
          <p:nvPr/>
        </p:nvCxnSpPr>
        <p:spPr>
          <a:xfrm>
            <a:off x="3022600" y="4016375"/>
            <a:ext cx="1819275" cy="1587500"/>
          </a:xfrm>
          <a:prstGeom prst="straightConnector1">
            <a:avLst/>
          </a:prstGeom>
          <a:ln w="9525" cap="flat" cmpd="sng">
            <a:solidFill>
              <a:srgbClr val="00B050"/>
            </a:solidFill>
            <a:prstDash val="solid"/>
            <a:headEnd type="none" w="med" len="med"/>
            <a:tailEnd type="arrow" w="med" len="med"/>
          </a:ln>
        </p:spPr>
      </p:cxnSp>
      <p:cxnSp>
        <p:nvCxnSpPr>
          <p:cNvPr id="57360" name="Straight Arrow Connector 29"/>
          <p:cNvCxnSpPr>
            <a:stCxn id="57353" idx="2"/>
            <a:endCxn id="57361" idx="0"/>
          </p:cNvCxnSpPr>
          <p:nvPr/>
        </p:nvCxnSpPr>
        <p:spPr>
          <a:xfrm flipH="1">
            <a:off x="7473950" y="4029075"/>
            <a:ext cx="1604963" cy="1574800"/>
          </a:xfrm>
          <a:prstGeom prst="straightConnector1">
            <a:avLst/>
          </a:prstGeom>
          <a:ln w="9525" cap="flat" cmpd="sng">
            <a:solidFill>
              <a:srgbClr val="00B050"/>
            </a:solidFill>
            <a:prstDash val="solid"/>
            <a:headEnd type="none" w="med" len="med"/>
            <a:tailEnd type="arrow" w="med" len="med"/>
          </a:ln>
        </p:spPr>
      </p:cxnSp>
      <p:sp>
        <p:nvSpPr>
          <p:cNvPr id="57361" name="Rectangle 1"/>
          <p:cNvSpPr/>
          <p:nvPr/>
        </p:nvSpPr>
        <p:spPr>
          <a:xfrm>
            <a:off x="6678613" y="5603875"/>
            <a:ext cx="1589087" cy="823913"/>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a:t>
            </a:r>
            <a:endParaRPr sz="3500" b="1" dirty="0">
              <a:solidFill>
                <a:srgbClr val="00B050"/>
              </a:solidFill>
              <a:latin typeface="Times New Roman" panose="02020603050405020304" pitchFamily="18" charset="0"/>
            </a:endParaRPr>
          </a:p>
        </p:txBody>
      </p:sp>
      <p:sp>
        <p:nvSpPr>
          <p:cNvPr id="57362" name="Rectangle 1"/>
          <p:cNvSpPr/>
          <p:nvPr/>
        </p:nvSpPr>
        <p:spPr>
          <a:xfrm>
            <a:off x="8623300" y="5603875"/>
            <a:ext cx="1589088" cy="823913"/>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a:t>
            </a:r>
            <a:endParaRPr sz="3500" b="1" dirty="0">
              <a:solidFill>
                <a:srgbClr val="00B050"/>
              </a:solidFill>
              <a:latin typeface="Times New Roman" panose="02020603050405020304" pitchFamily="18" charset="0"/>
            </a:endParaRPr>
          </a:p>
        </p:txBody>
      </p:sp>
      <p:sp>
        <p:nvSpPr>
          <p:cNvPr id="57363" name="Rectangle 1"/>
          <p:cNvSpPr/>
          <p:nvPr/>
        </p:nvSpPr>
        <p:spPr>
          <a:xfrm>
            <a:off x="10369550" y="5592763"/>
            <a:ext cx="1589088" cy="823912"/>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vi-VN" altLang="x-none" sz="3600" b="1" dirty="0">
                <a:solidFill>
                  <a:srgbClr val="00B050"/>
                </a:solidFill>
                <a:latin typeface="Times New Roman" panose="02020603050405020304" pitchFamily="18" charset="0"/>
              </a:rPr>
              <a:t>............</a:t>
            </a:r>
            <a:endParaRPr sz="3500" b="1" dirty="0">
              <a:solidFill>
                <a:srgbClr val="00B050"/>
              </a:solidFill>
              <a:latin typeface="Times New Roman" panose="02020603050405020304" pitchFamily="18" charset="0"/>
            </a:endParaRPr>
          </a:p>
        </p:txBody>
      </p:sp>
      <p:cxnSp>
        <p:nvCxnSpPr>
          <p:cNvPr id="57364" name="Straight Arrow Connector 36"/>
          <p:cNvCxnSpPr>
            <a:endCxn id="57362" idx="0"/>
          </p:cNvCxnSpPr>
          <p:nvPr/>
        </p:nvCxnSpPr>
        <p:spPr>
          <a:xfrm>
            <a:off x="9078913" y="4029075"/>
            <a:ext cx="339725" cy="1574800"/>
          </a:xfrm>
          <a:prstGeom prst="straightConnector1">
            <a:avLst/>
          </a:prstGeom>
          <a:ln w="9525" cap="flat" cmpd="sng">
            <a:solidFill>
              <a:srgbClr val="00B050"/>
            </a:solidFill>
            <a:prstDash val="solid"/>
            <a:headEnd type="none" w="med" len="med"/>
            <a:tailEnd type="arrow" w="med" len="med"/>
          </a:ln>
        </p:spPr>
      </p:cxnSp>
      <p:cxnSp>
        <p:nvCxnSpPr>
          <p:cNvPr id="57365" name="Straight Arrow Connector 38"/>
          <p:cNvCxnSpPr>
            <a:endCxn id="57363" idx="0"/>
          </p:cNvCxnSpPr>
          <p:nvPr/>
        </p:nvCxnSpPr>
        <p:spPr>
          <a:xfrm>
            <a:off x="9078913" y="4029075"/>
            <a:ext cx="2084387" cy="1563688"/>
          </a:xfrm>
          <a:prstGeom prst="straightConnector1">
            <a:avLst/>
          </a:prstGeom>
          <a:ln w="9525" cap="flat" cmpd="sng">
            <a:solidFill>
              <a:srgbClr val="00B050"/>
            </a:solidFill>
            <a:prstDash val="solid"/>
            <a:headEnd type="none" w="med" len="med"/>
            <a:tailEnd type="arrow" w="med" len="med"/>
          </a:ln>
        </p:spPr>
      </p:cxn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itle 1"/>
          <p:cNvSpPr>
            <a:spLocks noGrp="1"/>
          </p:cNvSpPr>
          <p:nvPr>
            <p:ph type="ctrTitle"/>
          </p:nvPr>
        </p:nvSpPr>
        <p:spPr>
          <a:xfrm>
            <a:off x="-133350" y="65088"/>
            <a:ext cx="12161838" cy="1057275"/>
          </a:xfrm>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1646238" y="4445000"/>
            <a:ext cx="1611312" cy="1611313"/>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438150" y="3078163"/>
            <a:ext cx="1454150" cy="1454150"/>
          </a:xfrm>
          <a:prstGeom prst="rect">
            <a:avLst/>
          </a:prstGeom>
          <a:noFill/>
          <a:ln w="9525">
            <a:noFill/>
          </a:ln>
        </p:spPr>
      </p:pic>
      <p:sp>
        <p:nvSpPr>
          <p:cNvPr id="10" name="Subtitle 2"/>
          <p:cNvSpPr txBox="1"/>
          <p:nvPr/>
        </p:nvSpPr>
        <p:spPr>
          <a:xfrm>
            <a:off x="1892300" y="3568700"/>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7030A0"/>
                </a:solidFill>
                <a:latin typeface="Times New Roman" panose="02020603050405020304" pitchFamily="18" charset="0"/>
                <a:ea typeface="Times New Roman" panose="02020603050405020304" pitchFamily="18" charset="0"/>
              </a:rPr>
              <a:t>à</a:t>
            </a:r>
            <a:r>
              <a:rPr lang="en-US" altLang="en-US" sz="3500" b="1" dirty="0">
                <a:solidFill>
                  <a:srgbClr val="7030A0"/>
                </a:solidFill>
                <a:latin typeface="Times New Roman" panose="02020603050405020304" pitchFamily="18" charset="0"/>
                <a:cs typeface="Times New Roman" panose="02020603050405020304" pitchFamily="18" charset="0"/>
              </a:rPr>
              <a:t> Internet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375" name="Rectangle 2"/>
          <p:cNvSpPr/>
          <p:nvPr/>
        </p:nvSpPr>
        <p:spPr>
          <a:xfrm>
            <a:off x="939800" y="1030288"/>
            <a:ext cx="10561638" cy="1738312"/>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pPr>
              <a:lnSpc>
                <a:spcPct val="150000"/>
              </a:lnSpc>
            </a:pPr>
            <a:r>
              <a:rPr lang="vi-VN" altLang="x-none" sz="3500" b="1" dirty="0">
                <a:solidFill>
                  <a:srgbClr val="0000FF"/>
                </a:solidFill>
                <a:latin typeface="Times New Roman" panose="02020603050405020304" pitchFamily="18" charset="0"/>
              </a:rPr>
              <a:t>Em hãy sưu tầm thông tin và một số hình ảnh về sự phát triển của các đô thị ở châu Âu.</a:t>
            </a:r>
            <a:endParaRPr sz="3500" b="1" dirty="0">
              <a:solidFill>
                <a:srgbClr val="0000FF"/>
              </a:solidFill>
              <a:latin typeface="Times New Roman" panose="02020603050405020304" pitchFamily="18" charset="0"/>
            </a:endParaRPr>
          </a:p>
        </p:txBody>
      </p:sp>
      <p:sp>
        <p:nvSpPr>
          <p:cNvPr id="8" name="Subtitle 2"/>
          <p:cNvSpPr txBox="1"/>
          <p:nvPr/>
        </p:nvSpPr>
        <p:spPr>
          <a:xfrm>
            <a:off x="2060575" y="4906963"/>
            <a:ext cx="6183313" cy="512762"/>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7030A0"/>
                </a:solidFill>
                <a:latin typeface="Times New Roman" panose="02020603050405020304" pitchFamily="18" charset="0"/>
                <a:cs typeface="Times New Roman" panose="02020603050405020304" pitchFamily="18" charset="0"/>
              </a:rPr>
              <a:t>Thời gian 1 tuần</a:t>
            </a:r>
            <a:r>
              <a:rPr lang="en-US" altLang="en-US" sz="3500" b="1" dirty="0">
                <a:solidFill>
                  <a:srgbClr val="7030A0"/>
                </a:solidFill>
                <a:latin typeface="Times New Roman" panose="02020603050405020304" pitchFamily="18" charset="0"/>
                <a:cs typeface="Times New Roman" panose="02020603050405020304" pitchFamily="18" charset="0"/>
              </a:rPr>
              <a: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9" name="TextBox 8"/>
          <p:cNvSpPr txBox="1"/>
          <p:nvPr/>
        </p:nvSpPr>
        <p:spPr>
          <a:xfrm>
            <a:off x="6662738" y="5813425"/>
            <a:ext cx="55292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 Cá nhân</a:t>
            </a:r>
            <a:endParaRPr lang="en-US" altLang="en-US" sz="3500" b="1" dirty="0">
              <a:solidFill>
                <a:srgbClr val="7030A0"/>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5680075" y="5592763"/>
            <a:ext cx="831850" cy="928687"/>
          </a:xfrm>
          <a:prstGeom prst="rect">
            <a:avLst/>
          </a:prstGeom>
          <a:noFill/>
          <a:ln w="9525">
            <a:noFill/>
          </a:ln>
        </p:spPr>
      </p:pic>
      <p:pic>
        <p:nvPicPr>
          <p:cNvPr id="58379" name="Picture 5" descr="POINSET2"/>
          <p:cNvPicPr>
            <a:picLocks noChangeAspect="1"/>
          </p:cNvPicPr>
          <p:nvPr/>
        </p:nvPicPr>
        <p:blipFill>
          <a:blip r:embed="rId4"/>
          <a:stretch>
            <a:fillRect/>
          </a:stretch>
        </p:blipFill>
        <p:spPr>
          <a:xfrm rot="5400000" flipV="1">
            <a:off x="352425" y="23813"/>
            <a:ext cx="1171575" cy="1477962"/>
          </a:xfrm>
          <a:prstGeom prst="rect">
            <a:avLst/>
          </a:prstGeom>
          <a:noFill/>
          <a:ln w="9525">
            <a:noFill/>
          </a:ln>
        </p:spPr>
      </p:pic>
      <p:pic>
        <p:nvPicPr>
          <p:cNvPr id="58380" name="Picture 5" descr="POINSET2"/>
          <p:cNvPicPr>
            <a:picLocks noChangeAspect="1"/>
          </p:cNvPicPr>
          <p:nvPr/>
        </p:nvPicPr>
        <p:blipFill>
          <a:blip r:embed="rId4"/>
          <a:stretch>
            <a:fillRect/>
          </a:stretch>
        </p:blipFill>
        <p:spPr>
          <a:xfrm rot="-5400000">
            <a:off x="317500" y="5422900"/>
            <a:ext cx="1243013" cy="1443038"/>
          </a:xfrm>
          <a:prstGeom prst="rect">
            <a:avLst/>
          </a:prstGeom>
          <a:noFill/>
          <a:ln w="9525">
            <a:noFill/>
          </a:ln>
        </p:spPr>
      </p:pic>
      <p:pic>
        <p:nvPicPr>
          <p:cNvPr id="58381" name="Picture 5" descr="POINSET2"/>
          <p:cNvPicPr>
            <a:picLocks noChangeAspect="1"/>
          </p:cNvPicPr>
          <p:nvPr/>
        </p:nvPicPr>
        <p:blipFill>
          <a:blip r:embed="rId4"/>
          <a:stretch>
            <a:fillRect/>
          </a:stretch>
        </p:blipFill>
        <p:spPr>
          <a:xfrm rot="5400000">
            <a:off x="10626725" y="77788"/>
            <a:ext cx="1241425" cy="1441450"/>
          </a:xfrm>
          <a:prstGeom prst="rect">
            <a:avLst/>
          </a:prstGeom>
          <a:noFill/>
          <a:ln w="9525">
            <a:noFill/>
          </a:ln>
        </p:spPr>
      </p:pic>
      <p:pic>
        <p:nvPicPr>
          <p:cNvPr id="58382" name="Picture 6" descr="Diagram&#10;&#10;Description automatically generated"/>
          <p:cNvPicPr>
            <a:picLocks noChangeAspect="1"/>
          </p:cNvPicPr>
          <p:nvPr/>
        </p:nvPicPr>
        <p:blipFill>
          <a:blip r:embed="rId5"/>
          <a:srcRect b="8304"/>
          <a:stretch>
            <a:fillRect/>
          </a:stretch>
        </p:blipFill>
        <p:spPr>
          <a:xfrm>
            <a:off x="10671175" y="5340350"/>
            <a:ext cx="1296988" cy="1281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59395"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7" y="707205"/>
            <a:ext cx="12680575"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59397"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59398"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9219"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1. </a:t>
            </a: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ĐẶC ĐIỂM DÂN CƯ CHÂU ÂU</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9221"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grpSp>
        <p:nvGrpSpPr>
          <p:cNvPr id="10" name="Group 9"/>
          <p:cNvGrpSpPr/>
          <p:nvPr/>
        </p:nvGrpSpPr>
        <p:grpSpPr>
          <a:xfrm>
            <a:off x="874713" y="1349375"/>
            <a:ext cx="5200650" cy="4289425"/>
            <a:chOff x="2959263" y="2734934"/>
            <a:chExt cx="5200238" cy="4289283"/>
          </a:xfrm>
        </p:grpSpPr>
        <p:pic>
          <p:nvPicPr>
            <p:cNvPr id="9225" name="Picture 2"/>
            <p:cNvPicPr>
              <a:picLocks noChangeAspect="1"/>
            </p:cNvPicPr>
            <p:nvPr/>
          </p:nvPicPr>
          <p:blipFill>
            <a:blip r:embed="rId2"/>
            <a:srcRect t="-273" b="11742"/>
            <a:stretch>
              <a:fillRect/>
            </a:stretch>
          </p:blipFill>
          <p:spPr>
            <a:xfrm>
              <a:off x="2959263" y="2734934"/>
              <a:ext cx="5200238" cy="3601507"/>
            </a:xfrm>
            <a:prstGeom prst="rect">
              <a:avLst/>
            </a:prstGeom>
            <a:noFill/>
            <a:ln w="9525">
              <a:noFill/>
            </a:ln>
          </p:spPr>
        </p:pic>
        <p:sp>
          <p:nvSpPr>
            <p:cNvPr id="9226" name="TextBox 11"/>
            <p:cNvSpPr txBox="1"/>
            <p:nvPr/>
          </p:nvSpPr>
          <p:spPr>
            <a:xfrm>
              <a:off x="3548365" y="6254776"/>
              <a:ext cx="4318005" cy="769441"/>
            </a:xfrm>
            <a:prstGeom prst="rect">
              <a:avLst/>
            </a:prstGeom>
            <a:noFill/>
            <a:ln w="9525">
              <a:noFill/>
            </a:ln>
          </p:spPr>
          <p:txBody>
            <a:bodyPr>
              <a:spAutoFit/>
            </a:bodyPr>
            <a:p>
              <a:pPr algn="ctr">
                <a:buNone/>
              </a:pPr>
              <a:r>
                <a:rPr lang="vi-VN" altLang="x-none" sz="2200" b="1" dirty="0">
                  <a:solidFill>
                    <a:srgbClr val="7030A0"/>
                  </a:solidFill>
                  <a:latin typeface="Times New Roman" panose="02020603050405020304" pitchFamily="18" charset="0"/>
                  <a:cs typeface="Times New Roman" panose="02020603050405020304" pitchFamily="18" charset="0"/>
                </a:rPr>
                <a:t>Hình 2.1. Quy mô dân số châu Âu giai đoạn 1950-2020</a:t>
              </a:r>
              <a:endParaRPr sz="2200" b="1" dirty="0">
                <a:solidFill>
                  <a:srgbClr val="7030A0"/>
                </a:solidFill>
                <a:latin typeface="Times New Roman" panose="02020603050405020304" pitchFamily="18" charset="0"/>
                <a:ea typeface="Times New Roman" panose="02020603050405020304" pitchFamily="18" charset="0"/>
              </a:endParaRPr>
            </a:p>
          </p:txBody>
        </p:sp>
      </p:grpSp>
      <p:pic>
        <p:nvPicPr>
          <p:cNvPr id="9223" name="Picture 1" descr="Description: Dựa vào bảng cơ cấu dân số theo nhóm tuổi ở châu Âu trong giai đoạn 1950 -  2020 và hình 2.1 dưới đây, hãy: - Điền tên các nhóm tuổi vào"/>
          <p:cNvPicPr>
            <a:picLocks noChangeAspect="1"/>
          </p:cNvPicPr>
          <p:nvPr/>
        </p:nvPicPr>
        <p:blipFill>
          <a:blip r:embed="rId3"/>
          <a:stretch>
            <a:fillRect/>
          </a:stretch>
        </p:blipFill>
        <p:spPr>
          <a:xfrm>
            <a:off x="7065963" y="1325563"/>
            <a:ext cx="3924300" cy="1897062"/>
          </a:xfrm>
          <a:prstGeom prst="rect">
            <a:avLst/>
          </a:prstGeom>
          <a:noFill/>
          <a:ln w="9525">
            <a:noFill/>
          </a:ln>
        </p:spPr>
      </p:pic>
      <p:pic>
        <p:nvPicPr>
          <p:cNvPr id="9224" name="Picture 16"/>
          <p:cNvPicPr>
            <a:picLocks noChangeAspect="1"/>
          </p:cNvPicPr>
          <p:nvPr/>
        </p:nvPicPr>
        <p:blipFill>
          <a:blip r:embed="rId4"/>
          <a:srcRect b="9987"/>
          <a:stretch>
            <a:fillRect/>
          </a:stretch>
        </p:blipFill>
        <p:spPr>
          <a:xfrm>
            <a:off x="6200775" y="3225800"/>
            <a:ext cx="5880100" cy="34544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0243"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823752"/>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a. Quy mô và gia tăng dân số</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0245"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grpSp>
        <p:nvGrpSpPr>
          <p:cNvPr id="10" name="Group 9"/>
          <p:cNvGrpSpPr/>
          <p:nvPr/>
        </p:nvGrpSpPr>
        <p:grpSpPr>
          <a:xfrm>
            <a:off x="906463" y="1349375"/>
            <a:ext cx="5200650" cy="4289425"/>
            <a:chOff x="2959263" y="2734934"/>
            <a:chExt cx="5200238" cy="4289283"/>
          </a:xfrm>
        </p:grpSpPr>
        <p:pic>
          <p:nvPicPr>
            <p:cNvPr id="10248" name="Picture 2"/>
            <p:cNvPicPr>
              <a:picLocks noChangeAspect="1"/>
            </p:cNvPicPr>
            <p:nvPr/>
          </p:nvPicPr>
          <p:blipFill>
            <a:blip r:embed="rId2"/>
            <a:srcRect t="-273" b="11742"/>
            <a:stretch>
              <a:fillRect/>
            </a:stretch>
          </p:blipFill>
          <p:spPr>
            <a:xfrm>
              <a:off x="2959263" y="2734934"/>
              <a:ext cx="5200238" cy="3601507"/>
            </a:xfrm>
            <a:prstGeom prst="rect">
              <a:avLst/>
            </a:prstGeom>
            <a:noFill/>
            <a:ln w="9525">
              <a:noFill/>
            </a:ln>
          </p:spPr>
        </p:pic>
        <p:sp>
          <p:nvSpPr>
            <p:cNvPr id="10249" name="TextBox 11"/>
            <p:cNvSpPr txBox="1"/>
            <p:nvPr/>
          </p:nvSpPr>
          <p:spPr>
            <a:xfrm>
              <a:off x="3548366" y="6254776"/>
              <a:ext cx="4330884" cy="769441"/>
            </a:xfrm>
            <a:prstGeom prst="rect">
              <a:avLst/>
            </a:prstGeom>
            <a:noFill/>
            <a:ln w="9525">
              <a:noFill/>
            </a:ln>
          </p:spPr>
          <p:txBody>
            <a:bodyPr>
              <a:spAutoFit/>
            </a:bodyPr>
            <a:p>
              <a:pPr algn="ctr">
                <a:buNone/>
              </a:pPr>
              <a:r>
                <a:rPr lang="vi-VN" altLang="x-none" sz="2200" b="1" dirty="0">
                  <a:solidFill>
                    <a:srgbClr val="7030A0"/>
                  </a:solidFill>
                  <a:latin typeface="Times New Roman" panose="02020603050405020304" pitchFamily="18" charset="0"/>
                  <a:cs typeface="Times New Roman" panose="02020603050405020304" pitchFamily="18" charset="0"/>
                </a:rPr>
                <a:t>Hình 2.1. Quy mô dân số châu Âu giai đoạn 1950-2020</a:t>
              </a:r>
              <a:endParaRPr sz="2200" b="1" dirty="0">
                <a:solidFill>
                  <a:srgbClr val="7030A0"/>
                </a:solidFill>
                <a:latin typeface="Times New Roman" panose="02020603050405020304" pitchFamily="18" charset="0"/>
                <a:ea typeface="Times New Roman" panose="02020603050405020304" pitchFamily="18" charset="0"/>
              </a:endParaRPr>
            </a:p>
          </p:txBody>
        </p:sp>
      </p:grpSp>
      <p:sp>
        <p:nvSpPr>
          <p:cNvPr id="2" name="Rectangle 1"/>
          <p:cNvSpPr/>
          <p:nvPr/>
        </p:nvSpPr>
        <p:spPr>
          <a:xfrm>
            <a:off x="7096125" y="1822450"/>
            <a:ext cx="4395788" cy="3416300"/>
          </a:xfrm>
          <a:prstGeom prst="rect">
            <a:avLst/>
          </a:prstGeom>
          <a:noFill/>
          <a:ln w="9525">
            <a:noFill/>
          </a:ln>
        </p:spPr>
        <p:txBody>
          <a:bodyPr>
            <a:spAutoFit/>
          </a:bodyPr>
          <a:p>
            <a:pPr algn="just">
              <a:lnSpc>
                <a:spcPct val="150000"/>
              </a:lnSpc>
            </a:pPr>
            <a:r>
              <a:rPr lang="vi-VN" altLang="x-none" sz="3600" b="1" dirty="0">
                <a:solidFill>
                  <a:srgbClr val="0000FF"/>
                </a:solidFill>
                <a:latin typeface="Times New Roman" panose="02020603050405020304" pitchFamily="18" charset="0"/>
                <a:cs typeface="Times New Roman" panose="02020603050405020304" pitchFamily="18" charset="0"/>
              </a:rPr>
              <a:t>Nhận xét sự thay đổi quy mô dân số châu Âu trong giai đoạn 1950 – 2020</a:t>
            </a:r>
            <a:endParaRPr sz="36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1126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grpSp>
        <p:nvGrpSpPr>
          <p:cNvPr id="11268" name="Group 9"/>
          <p:cNvGrpSpPr/>
          <p:nvPr/>
        </p:nvGrpSpPr>
        <p:grpSpPr>
          <a:xfrm>
            <a:off x="874713" y="1349375"/>
            <a:ext cx="5200650" cy="4289425"/>
            <a:chOff x="2959263" y="2734934"/>
            <a:chExt cx="5200238" cy="4289283"/>
          </a:xfrm>
        </p:grpSpPr>
        <p:pic>
          <p:nvPicPr>
            <p:cNvPr id="11270" name="Picture 2"/>
            <p:cNvPicPr>
              <a:picLocks noChangeAspect="1"/>
            </p:cNvPicPr>
            <p:nvPr/>
          </p:nvPicPr>
          <p:blipFill>
            <a:blip r:embed="rId2"/>
            <a:srcRect t="-273" b="11742"/>
            <a:stretch>
              <a:fillRect/>
            </a:stretch>
          </p:blipFill>
          <p:spPr>
            <a:xfrm>
              <a:off x="2959263" y="2734934"/>
              <a:ext cx="5200238" cy="3601507"/>
            </a:xfrm>
            <a:prstGeom prst="rect">
              <a:avLst/>
            </a:prstGeom>
            <a:noFill/>
            <a:ln w="9525">
              <a:noFill/>
            </a:ln>
          </p:spPr>
        </p:pic>
        <p:sp>
          <p:nvSpPr>
            <p:cNvPr id="11271" name="TextBox 11"/>
            <p:cNvSpPr txBox="1"/>
            <p:nvPr/>
          </p:nvSpPr>
          <p:spPr>
            <a:xfrm>
              <a:off x="3548366" y="6254776"/>
              <a:ext cx="4330884" cy="769441"/>
            </a:xfrm>
            <a:prstGeom prst="rect">
              <a:avLst/>
            </a:prstGeom>
            <a:noFill/>
            <a:ln w="9525">
              <a:noFill/>
            </a:ln>
          </p:spPr>
          <p:txBody>
            <a:bodyPr>
              <a:spAutoFit/>
            </a:bodyPr>
            <a:p>
              <a:pPr algn="ctr">
                <a:buNone/>
              </a:pPr>
              <a:r>
                <a:rPr lang="vi-VN" altLang="x-none" sz="2200" b="1" dirty="0">
                  <a:solidFill>
                    <a:srgbClr val="7030A0"/>
                  </a:solidFill>
                  <a:latin typeface="Times New Roman" panose="02020603050405020304" pitchFamily="18" charset="0"/>
                  <a:cs typeface="Times New Roman" panose="02020603050405020304" pitchFamily="18" charset="0"/>
                </a:rPr>
                <a:t>Hình 2.1. Quy mô dân số châu Âu giai đoạn 1950-2020</a:t>
              </a:r>
              <a:endParaRPr sz="2200" b="1" dirty="0">
                <a:solidFill>
                  <a:srgbClr val="7030A0"/>
                </a:solidFill>
                <a:latin typeface="Times New Roman" panose="02020603050405020304" pitchFamily="18" charset="0"/>
                <a:ea typeface="Times New Roman" panose="02020603050405020304" pitchFamily="18" charset="0"/>
              </a:endParaRPr>
            </a:p>
          </p:txBody>
        </p:sp>
      </p:grpSp>
      <p:sp>
        <p:nvSpPr>
          <p:cNvPr id="3" name="Rectangle 2"/>
          <p:cNvSpPr/>
          <p:nvPr/>
        </p:nvSpPr>
        <p:spPr>
          <a:xfrm>
            <a:off x="6075363" y="177800"/>
            <a:ext cx="5683250" cy="6556375"/>
          </a:xfrm>
          <a:prstGeom prst="rect">
            <a:avLst/>
          </a:prstGeom>
          <a:noFill/>
          <a:ln w="9525">
            <a:noFill/>
          </a:ln>
        </p:spPr>
        <p:txBody>
          <a:bodyPr>
            <a:spAutoFit/>
          </a:bodyPr>
          <a:p>
            <a:pPr algn="just"/>
            <a:r>
              <a:rPr lang="vi-VN" altLang="x-none" sz="3000" b="1" dirty="0">
                <a:solidFill>
                  <a:srgbClr val="00B050"/>
                </a:solidFill>
                <a:latin typeface="Times New Roman" panose="02020603050405020304" pitchFamily="18" charset="0"/>
              </a:rPr>
              <a:t>- </a:t>
            </a:r>
            <a:r>
              <a:rPr sz="3000" b="1" dirty="0">
                <a:solidFill>
                  <a:srgbClr val="00B050"/>
                </a:solidFill>
                <a:latin typeface="Times New Roman" panose="02020603050405020304" pitchFamily="18" charset="0"/>
              </a:rPr>
              <a:t>Quy mô dân số châu Âu trong giai đoạn 1950</a:t>
            </a:r>
            <a:r>
              <a:rPr lang="vi-VN" altLang="x-none" sz="3000" b="1" dirty="0">
                <a:solidFill>
                  <a:srgbClr val="00B050"/>
                </a:solidFill>
                <a:latin typeface="Times New Roman" panose="02020603050405020304" pitchFamily="18" charset="0"/>
              </a:rPr>
              <a:t>-</a:t>
            </a:r>
            <a:r>
              <a:rPr sz="3000" b="1" dirty="0">
                <a:solidFill>
                  <a:srgbClr val="00B050"/>
                </a:solidFill>
                <a:latin typeface="Times New Roman" panose="02020603050405020304" pitchFamily="18" charset="0"/>
              </a:rPr>
              <a:t>2020 có xu hướng tăng qua các năm</a:t>
            </a:r>
            <a:r>
              <a:rPr lang="vi-VN" altLang="x-none" sz="3000" b="1" dirty="0">
                <a:solidFill>
                  <a:srgbClr val="00B050"/>
                </a:solidFill>
                <a:latin typeface="Times New Roman" panose="02020603050405020304" pitchFamily="18" charset="0"/>
              </a:rPr>
              <a:t>:</a:t>
            </a:r>
            <a:endParaRPr sz="3000" b="1" dirty="0">
              <a:solidFill>
                <a:srgbClr val="00B050"/>
              </a:solidFill>
              <a:latin typeface="Times New Roman" panose="02020603050405020304" pitchFamily="18" charset="0"/>
            </a:endParaRPr>
          </a:p>
          <a:p>
            <a:pPr algn="just"/>
            <a:r>
              <a:rPr lang="vi-VN" altLang="x-none" sz="3000" b="1" dirty="0">
                <a:solidFill>
                  <a:srgbClr val="00B050"/>
                </a:solidFill>
                <a:latin typeface="Times New Roman" panose="02020603050405020304" pitchFamily="18" charset="0"/>
              </a:rPr>
              <a:t>+ Năm 2020, dân số châu Âu đạt khoảng 747,6 triệu người, chiếm 10% dân số thế giới và xếp thứ 4 trong các châu lục.</a:t>
            </a:r>
            <a:endParaRPr sz="3000" b="1" dirty="0">
              <a:solidFill>
                <a:srgbClr val="00B050"/>
              </a:solidFill>
              <a:latin typeface="Times New Roman" panose="02020603050405020304" pitchFamily="18" charset="0"/>
            </a:endParaRPr>
          </a:p>
          <a:p>
            <a:pPr algn="just"/>
            <a:r>
              <a:rPr lang="vi-VN" altLang="x-none" sz="3000" b="1" dirty="0">
                <a:solidFill>
                  <a:srgbClr val="00B050"/>
                </a:solidFill>
                <a:latin typeface="Times New Roman" panose="02020603050405020304" pitchFamily="18" charset="0"/>
              </a:rPr>
              <a:t>+ Quy mô dân số có xu hướng tăng chậm trong giai đoạn 1990 – 2010 và 2010 – 2020.</a:t>
            </a:r>
            <a:endParaRPr sz="3000" b="1" dirty="0">
              <a:solidFill>
                <a:srgbClr val="00B050"/>
              </a:solidFill>
              <a:latin typeface="Times New Roman" panose="02020603050405020304" pitchFamily="18" charset="0"/>
            </a:endParaRPr>
          </a:p>
          <a:p>
            <a:pPr algn="just"/>
            <a:r>
              <a:rPr lang="vi-VN" altLang="x-none" sz="3000" b="1" dirty="0">
                <a:solidFill>
                  <a:srgbClr val="00B050"/>
                </a:solidFill>
                <a:latin typeface="Times New Roman" panose="02020603050405020304" pitchFamily="18" charset="0"/>
              </a:rPr>
              <a:t>+ Tỉ suất gia tăng dân số tự nhiên của châu Âu rất thấp (-0,1% năm 2020), những năm gần đây dân số tăng chủ yếu do nhập cư.</a:t>
            </a:r>
            <a:endParaRPr sz="30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2291" name="Picture 5" descr="POINSET2"/>
          <p:cNvPicPr>
            <a:picLocks noChangeAspect="1"/>
          </p:cNvPicPr>
          <p:nvPr/>
        </p:nvPicPr>
        <p:blipFill>
          <a:blip r:embed="rId1"/>
          <a:stretch>
            <a:fillRect/>
          </a:stretch>
        </p:blipFill>
        <p:spPr>
          <a:xfrm rot="5400000" flipV="1">
            <a:off x="315913" y="53975"/>
            <a:ext cx="1206500" cy="1520825"/>
          </a:xfrm>
          <a:prstGeom prst="rect">
            <a:avLst/>
          </a:prstGeom>
          <a:noFill/>
          <a:ln w="9525">
            <a:noFill/>
          </a:ln>
        </p:spPr>
      </p:pic>
      <p:pic>
        <p:nvPicPr>
          <p:cNvPr id="1229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2293"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12294" name="Rectangle 1"/>
          <p:cNvSpPr/>
          <p:nvPr/>
        </p:nvSpPr>
        <p:spPr>
          <a:xfrm>
            <a:off x="908050" y="1671638"/>
            <a:ext cx="10736263" cy="3324225"/>
          </a:xfrm>
          <a:prstGeom prst="rect">
            <a:avLst/>
          </a:prstGeom>
          <a:noFill/>
          <a:ln w="9525">
            <a:noFill/>
          </a:ln>
        </p:spPr>
        <p:txBody>
          <a:bodyPr>
            <a:spAutoFit/>
          </a:bodyPr>
          <a:p>
            <a:pPr algn="just">
              <a:lnSpc>
                <a:spcPct val="150000"/>
              </a:lnSpc>
            </a:pPr>
            <a:r>
              <a:rPr lang="vi-VN" altLang="x-none" sz="3500" b="1" dirty="0">
                <a:latin typeface="Times New Roman" panose="02020603050405020304" pitchFamily="18" charset="0"/>
              </a:rPr>
              <a:t>- Năm 2020, dân số châu Âu đạt khoảng 747,6 triệu người, chiếm 10% dân số thế giới và xếp thứ 4 trong các châu lục.</a:t>
            </a:r>
            <a:endParaRPr sz="3500" b="1" dirty="0">
              <a:latin typeface="Times New Roman" panose="02020603050405020304" pitchFamily="18" charset="0"/>
            </a:endParaRPr>
          </a:p>
          <a:p>
            <a:pPr algn="just">
              <a:lnSpc>
                <a:spcPct val="150000"/>
              </a:lnSpc>
            </a:pPr>
            <a:r>
              <a:rPr lang="vi-VN" altLang="x-none" sz="3500" b="1" dirty="0">
                <a:latin typeface="Times New Roman" panose="02020603050405020304" pitchFamily="18" charset="0"/>
              </a:rPr>
              <a:t>- Hiện nay, quy mô dân số châu Âu tăng chậm.</a:t>
            </a:r>
            <a:endParaRPr sz="3500" b="1" dirty="0">
              <a:latin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9631</Words>
  <Application>WPS Presentation</Application>
  <PresentationFormat/>
  <Paragraphs>314</Paragraphs>
  <Slides>54</Slides>
  <Notes>53</Notes>
  <HiddenSlides>0</HiddenSlides>
  <MMClips>1</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54</vt:i4>
      </vt:variant>
    </vt:vector>
  </HeadingPairs>
  <TitlesOfParts>
    <vt:vector size="66" baseType="lpstr">
      <vt:lpstr>Arial</vt:lpstr>
      <vt:lpstr>SimSun</vt:lpstr>
      <vt:lpstr>Wingdings</vt:lpstr>
      <vt:lpstr>Times New Roman</vt:lpstr>
      <vt:lpstr>Calibri</vt:lpstr>
      <vt:lpstr>Calibri Light</vt:lpstr>
      <vt:lpstr>Tahoma</vt:lpstr>
      <vt:lpstr>Microsoft YaHei</vt:lpstr>
      <vt:lpstr>Arial Unicode MS</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THỬ THÁCH CHO EM</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ACER</cp:lastModifiedBy>
  <cp:revision>343</cp:revision>
  <dcterms:created xsi:type="dcterms:W3CDTF">2020-12-14T06:54:00Z</dcterms:created>
  <dcterms:modified xsi:type="dcterms:W3CDTF">2024-10-25T14:22:46Z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60A9BDDCC1B34824AC623868028CB719_13</vt:lpwstr>
  </property>
  <property fmtid="{D5CDD505-2E9C-101B-9397-08002B2CF9AE}" pid="3" name="KSOProductBuildVer">
    <vt:lpwstr>1033-12.2.0.18607</vt:lpwstr>
  </property>
</Properties>
</file>