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361" r:id="rId5"/>
    <p:sldId id="345" r:id="rId6"/>
    <p:sldId id="419" r:id="rId8"/>
    <p:sldId id="369" r:id="rId9"/>
    <p:sldId id="448" r:id="rId10"/>
    <p:sldId id="449" r:id="rId11"/>
    <p:sldId id="450" r:id="rId12"/>
    <p:sldId id="451" r:id="rId13"/>
    <p:sldId id="452" r:id="rId14"/>
    <p:sldId id="370" r:id="rId15"/>
    <p:sldId id="453" r:id="rId16"/>
    <p:sldId id="327" r:id="rId17"/>
    <p:sldId id="377" r:id="rId18"/>
    <p:sldId id="378" r:id="rId19"/>
    <p:sldId id="454" r:id="rId20"/>
    <p:sldId id="455" r:id="rId21"/>
    <p:sldId id="456" r:id="rId22"/>
    <p:sldId id="457" r:id="rId23"/>
    <p:sldId id="458" r:id="rId24"/>
    <p:sldId id="459" r:id="rId25"/>
    <p:sldId id="382" r:id="rId26"/>
    <p:sldId id="434" r:id="rId27"/>
    <p:sldId id="461" r:id="rId28"/>
    <p:sldId id="460" r:id="rId29"/>
    <p:sldId id="436" r:id="rId30"/>
    <p:sldId id="462" r:id="rId31"/>
    <p:sldId id="463" r:id="rId32"/>
    <p:sldId id="464" r:id="rId33"/>
    <p:sldId id="404" r:id="rId34"/>
    <p:sldId id="466" r:id="rId35"/>
    <p:sldId id="467" r:id="rId36"/>
    <p:sldId id="468" r:id="rId37"/>
    <p:sldId id="469" r:id="rId38"/>
    <p:sldId id="470" r:id="rId39"/>
    <p:sldId id="471" r:id="rId40"/>
    <p:sldId id="472" r:id="rId41"/>
    <p:sldId id="477" r:id="rId42"/>
    <p:sldId id="479" r:id="rId43"/>
    <p:sldId id="480" r:id="rId44"/>
    <p:sldId id="478" r:id="rId45"/>
    <p:sldId id="465" r:id="rId46"/>
    <p:sldId id="389" r:id="rId47"/>
    <p:sldId id="473" r:id="rId48"/>
    <p:sldId id="474" r:id="rId49"/>
    <p:sldId id="475" r:id="rId50"/>
    <p:sldId id="476" r:id="rId51"/>
    <p:sldId id="481" r:id="rId52"/>
    <p:sldId id="482" r:id="rId53"/>
    <p:sldId id="483" r:id="rId54"/>
    <p:sldId id="437" r:id="rId55"/>
    <p:sldId id="438" r:id="rId56"/>
    <p:sldId id="487" r:id="rId57"/>
    <p:sldId id="484" r:id="rId58"/>
    <p:sldId id="488" r:id="rId59"/>
    <p:sldId id="495" r:id="rId60"/>
    <p:sldId id="497" r:id="rId61"/>
    <p:sldId id="496" r:id="rId62"/>
    <p:sldId id="498" r:id="rId63"/>
    <p:sldId id="499" r:id="rId64"/>
    <p:sldId id="500" r:id="rId65"/>
    <p:sldId id="501" r:id="rId66"/>
    <p:sldId id="485" r:id="rId67"/>
    <p:sldId id="486" r:id="rId68"/>
    <p:sldId id="492" r:id="rId69"/>
    <p:sldId id="446" r:id="rId70"/>
    <p:sldId id="489" r:id="rId71"/>
    <p:sldId id="490" r:id="rId72"/>
    <p:sldId id="502" r:id="rId73"/>
    <p:sldId id="491" r:id="rId74"/>
    <p:sldId id="418" r:id="rId75"/>
    <p:sldId id="282" r:id="rId76"/>
    <p:sldId id="308" r:id="rId77"/>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6600CC"/>
    <a:srgbClr val="FFCCC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85"/>
    <p:restoredTop sz="99822"/>
  </p:normalViewPr>
  <p:slideViewPr>
    <p:cSldViewPr snapToGrid="0" showGuides="1">
      <p:cViewPr varScale="1">
        <p:scale>
          <a:sx n="74" d="100"/>
          <a:sy n="74" d="100"/>
        </p:scale>
        <p:origin x="-49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0" Type="http://schemas.openxmlformats.org/officeDocument/2006/relationships/tableStyles" Target="tableStyles.xml"/><Relationship Id="rId8" Type="http://schemas.openxmlformats.org/officeDocument/2006/relationships/slide" Target="slides/slide3.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notesMaster" Target="notesMasters/notesMaster1.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23ACF98-7811-44EA-927E-62CE2A668EC0}"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vi-VN" altLang="x-none" dirty="0"/>
              <a:t>Bấm để chỉnh sửa kiểu văn bản của Bản cái</a:t>
            </a:r>
            <a:endParaRPr lang="vi-VN" altLang="x-none" dirty="0"/>
          </a:p>
          <a:p>
            <a:pPr lvl="1"/>
            <a:r>
              <a:rPr lang="vi-VN" altLang="x-none" dirty="0"/>
              <a:t>Mức hai</a:t>
            </a:r>
            <a:endParaRPr lang="vi-VN" altLang="x-none" dirty="0"/>
          </a:p>
          <a:p>
            <a:pPr lvl="2"/>
            <a:r>
              <a:rPr lang="vi-VN" altLang="x-none" dirty="0"/>
              <a:t>Mức ba</a:t>
            </a:r>
            <a:endParaRPr lang="vi-VN" altLang="x-none" dirty="0"/>
          </a:p>
          <a:p>
            <a:pPr lvl="3"/>
            <a:r>
              <a:rPr lang="vi-VN" altLang="x-none" dirty="0"/>
              <a:t>Mức bốn</a:t>
            </a:r>
            <a:endParaRPr lang="vi-VN" altLang="x-none" dirty="0"/>
          </a:p>
          <a:p>
            <a:pPr lvl="4"/>
            <a:r>
              <a:rPr lang="vi-VN" altLang="x-none" dirty="0"/>
              <a:t>Mức năm</a:t>
            </a:r>
            <a:endParaRPr dirty="0"/>
          </a:p>
        </p:txBody>
      </p:sp>
      <p:sp>
        <p:nvSpPr>
          <p:cNvPr id="6" name="Chỗ dành sẵ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Chỗ dành sẵn cho Số hiệu Bản chiế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8851" name="Rectangle 2"/>
          <p:cNvSpPr>
            <a:spLocks noGrp="1" noRot="1" noChangeAspect="1" noTextEdit="1"/>
          </p:cNvSpPr>
          <p:nvPr>
            <p:ph type="sldImg"/>
          </p:nvPr>
        </p:nvSpPr>
        <p:spPr>
          <a:ln>
            <a:solidFill>
              <a:srgbClr val="000000">
                <a:alpha val="100000"/>
              </a:srgbClr>
            </a:solidFill>
            <a:miter lim="800000"/>
          </a:ln>
        </p:spPr>
      </p:sp>
      <p:sp>
        <p:nvSpPr>
          <p:cNvPr id="788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8067" name="Rectangle 2"/>
          <p:cNvSpPr>
            <a:spLocks noGrp="1" noRot="1" noChangeAspect="1" noTextEdit="1"/>
          </p:cNvSpPr>
          <p:nvPr>
            <p:ph type="sldImg"/>
          </p:nvPr>
        </p:nvSpPr>
        <p:spPr>
          <a:ln>
            <a:solidFill>
              <a:srgbClr val="000000">
                <a:alpha val="100000"/>
              </a:srgbClr>
            </a:solidFill>
            <a:miter lim="800000"/>
          </a:ln>
        </p:spPr>
      </p:sp>
      <p:sp>
        <p:nvSpPr>
          <p:cNvPr id="880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9091" name="Rectangle 2"/>
          <p:cNvSpPr>
            <a:spLocks noGrp="1" noRot="1" noChangeAspect="1" noTextEdit="1"/>
          </p:cNvSpPr>
          <p:nvPr>
            <p:ph type="sldImg"/>
          </p:nvPr>
        </p:nvSpPr>
        <p:spPr>
          <a:ln>
            <a:solidFill>
              <a:srgbClr val="000000">
                <a:alpha val="100000"/>
              </a:srgbClr>
            </a:solidFill>
            <a:miter lim="800000"/>
          </a:ln>
        </p:spPr>
      </p:sp>
      <p:sp>
        <p:nvSpPr>
          <p:cNvPr id="890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0115" name="Rectangle 2"/>
          <p:cNvSpPr>
            <a:spLocks noGrp="1" noRot="1" noChangeAspect="1" noTextEdit="1"/>
          </p:cNvSpPr>
          <p:nvPr>
            <p:ph type="sldImg"/>
          </p:nvPr>
        </p:nvSpPr>
        <p:spPr>
          <a:ln>
            <a:solidFill>
              <a:srgbClr val="000000">
                <a:alpha val="100000"/>
              </a:srgbClr>
            </a:solidFill>
            <a:miter lim="800000"/>
          </a:ln>
        </p:spPr>
      </p:sp>
      <p:sp>
        <p:nvSpPr>
          <p:cNvPr id="901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1139" name="Rectangle 2"/>
          <p:cNvSpPr>
            <a:spLocks noGrp="1" noRot="1" noChangeAspect="1" noTextEdit="1"/>
          </p:cNvSpPr>
          <p:nvPr>
            <p:ph type="sldImg"/>
          </p:nvPr>
        </p:nvSpPr>
        <p:spPr>
          <a:ln>
            <a:solidFill>
              <a:srgbClr val="000000">
                <a:alpha val="100000"/>
              </a:srgbClr>
            </a:solidFill>
            <a:miter lim="800000"/>
          </a:ln>
        </p:spPr>
      </p:sp>
      <p:sp>
        <p:nvSpPr>
          <p:cNvPr id="911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2163" name="Rectangle 2"/>
          <p:cNvSpPr>
            <a:spLocks noGrp="1" noRot="1" noChangeAspect="1" noTextEdit="1"/>
          </p:cNvSpPr>
          <p:nvPr>
            <p:ph type="sldImg"/>
          </p:nvPr>
        </p:nvSpPr>
        <p:spPr>
          <a:ln>
            <a:solidFill>
              <a:srgbClr val="000000">
                <a:alpha val="100000"/>
              </a:srgbClr>
            </a:solidFill>
            <a:miter lim="800000"/>
          </a:ln>
        </p:spPr>
      </p:sp>
      <p:sp>
        <p:nvSpPr>
          <p:cNvPr id="921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3187" name="Rectangle 2"/>
          <p:cNvSpPr>
            <a:spLocks noGrp="1" noRot="1" noChangeAspect="1" noTextEdit="1"/>
          </p:cNvSpPr>
          <p:nvPr>
            <p:ph type="sldImg"/>
          </p:nvPr>
        </p:nvSpPr>
        <p:spPr>
          <a:ln>
            <a:solidFill>
              <a:srgbClr val="000000">
                <a:alpha val="100000"/>
              </a:srgbClr>
            </a:solidFill>
            <a:miter lim="800000"/>
          </a:ln>
        </p:spPr>
      </p:sp>
      <p:sp>
        <p:nvSpPr>
          <p:cNvPr id="931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4211" name="Rectangle 2"/>
          <p:cNvSpPr>
            <a:spLocks noGrp="1" noRot="1" noChangeAspect="1" noTextEdit="1"/>
          </p:cNvSpPr>
          <p:nvPr>
            <p:ph type="sldImg"/>
          </p:nvPr>
        </p:nvSpPr>
        <p:spPr>
          <a:ln>
            <a:solidFill>
              <a:srgbClr val="000000">
                <a:alpha val="100000"/>
              </a:srgbClr>
            </a:solidFill>
            <a:miter lim="800000"/>
          </a:ln>
        </p:spPr>
      </p:sp>
      <p:sp>
        <p:nvSpPr>
          <p:cNvPr id="942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5235" name="Rectangle 2"/>
          <p:cNvSpPr>
            <a:spLocks noGrp="1" noRot="1" noChangeAspect="1" noTextEdit="1"/>
          </p:cNvSpPr>
          <p:nvPr>
            <p:ph type="sldImg"/>
          </p:nvPr>
        </p:nvSpPr>
        <p:spPr>
          <a:ln>
            <a:solidFill>
              <a:srgbClr val="000000">
                <a:alpha val="100000"/>
              </a:srgbClr>
            </a:solidFill>
            <a:miter lim="800000"/>
          </a:ln>
        </p:spPr>
      </p:sp>
      <p:sp>
        <p:nvSpPr>
          <p:cNvPr id="952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6259" name="Rectangle 2"/>
          <p:cNvSpPr>
            <a:spLocks noGrp="1" noRot="1" noChangeAspect="1" noTextEdit="1"/>
          </p:cNvSpPr>
          <p:nvPr>
            <p:ph type="sldImg"/>
          </p:nvPr>
        </p:nvSpPr>
        <p:spPr>
          <a:ln>
            <a:solidFill>
              <a:srgbClr val="000000">
                <a:alpha val="100000"/>
              </a:srgbClr>
            </a:solidFill>
            <a:miter lim="800000"/>
          </a:ln>
        </p:spPr>
      </p:sp>
      <p:sp>
        <p:nvSpPr>
          <p:cNvPr id="962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7283" name="Rectangle 2"/>
          <p:cNvSpPr>
            <a:spLocks noGrp="1" noRot="1" noChangeAspect="1" noTextEdit="1"/>
          </p:cNvSpPr>
          <p:nvPr>
            <p:ph type="sldImg"/>
          </p:nvPr>
        </p:nvSpPr>
        <p:spPr>
          <a:ln>
            <a:solidFill>
              <a:srgbClr val="000000">
                <a:alpha val="100000"/>
              </a:srgbClr>
            </a:solidFill>
            <a:miter lim="800000"/>
          </a:ln>
        </p:spPr>
      </p:sp>
      <p:sp>
        <p:nvSpPr>
          <p:cNvPr id="972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79875" name="Rectangle 2"/>
          <p:cNvSpPr>
            <a:spLocks noGrp="1" noRot="1" noChangeAspect="1" noTextEdit="1"/>
          </p:cNvSpPr>
          <p:nvPr>
            <p:ph type="sldImg"/>
          </p:nvPr>
        </p:nvSpPr>
        <p:spPr>
          <a:ln>
            <a:solidFill>
              <a:srgbClr val="000000">
                <a:alpha val="100000"/>
              </a:srgbClr>
            </a:solidFill>
            <a:miter lim="800000"/>
          </a:ln>
        </p:spPr>
      </p:sp>
      <p:sp>
        <p:nvSpPr>
          <p:cNvPr id="798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8307" name="Rectangle 2"/>
          <p:cNvSpPr>
            <a:spLocks noGrp="1" noRot="1" noChangeAspect="1" noTextEdit="1"/>
          </p:cNvSpPr>
          <p:nvPr>
            <p:ph type="sldImg"/>
          </p:nvPr>
        </p:nvSpPr>
        <p:spPr>
          <a:ln>
            <a:solidFill>
              <a:srgbClr val="000000">
                <a:alpha val="100000"/>
              </a:srgbClr>
            </a:solidFill>
            <a:miter lim="800000"/>
          </a:ln>
        </p:spPr>
      </p:sp>
      <p:sp>
        <p:nvSpPr>
          <p:cNvPr id="983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9331" name="Rectangle 2"/>
          <p:cNvSpPr>
            <a:spLocks noGrp="1" noRot="1" noChangeAspect="1" noTextEdit="1"/>
          </p:cNvSpPr>
          <p:nvPr>
            <p:ph type="sldImg"/>
          </p:nvPr>
        </p:nvSpPr>
        <p:spPr>
          <a:ln>
            <a:solidFill>
              <a:srgbClr val="000000">
                <a:alpha val="100000"/>
              </a:srgbClr>
            </a:solidFill>
            <a:miter lim="800000"/>
          </a:ln>
        </p:spPr>
      </p:sp>
      <p:sp>
        <p:nvSpPr>
          <p:cNvPr id="993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0355" name="Rectangle 2"/>
          <p:cNvSpPr>
            <a:spLocks noGrp="1" noRot="1" noChangeAspect="1" noTextEdit="1"/>
          </p:cNvSpPr>
          <p:nvPr>
            <p:ph type="sldImg"/>
          </p:nvPr>
        </p:nvSpPr>
        <p:spPr>
          <a:ln>
            <a:solidFill>
              <a:srgbClr val="000000">
                <a:alpha val="100000"/>
              </a:srgbClr>
            </a:solidFill>
            <a:miter lim="800000"/>
          </a:ln>
        </p:spPr>
      </p:sp>
      <p:sp>
        <p:nvSpPr>
          <p:cNvPr id="1003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1379" name="Rectangle 2"/>
          <p:cNvSpPr>
            <a:spLocks noGrp="1" noRot="1" noChangeAspect="1" noTextEdit="1"/>
          </p:cNvSpPr>
          <p:nvPr>
            <p:ph type="sldImg"/>
          </p:nvPr>
        </p:nvSpPr>
        <p:spPr>
          <a:ln>
            <a:solidFill>
              <a:srgbClr val="000000">
                <a:alpha val="100000"/>
              </a:srgbClr>
            </a:solidFill>
            <a:miter lim="800000"/>
          </a:ln>
        </p:spPr>
      </p:sp>
      <p:sp>
        <p:nvSpPr>
          <p:cNvPr id="1013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2403" name="Rectangle 2"/>
          <p:cNvSpPr>
            <a:spLocks noGrp="1" noRot="1" noChangeAspect="1" noTextEdit="1"/>
          </p:cNvSpPr>
          <p:nvPr>
            <p:ph type="sldImg"/>
          </p:nvPr>
        </p:nvSpPr>
        <p:spPr>
          <a:ln>
            <a:solidFill>
              <a:srgbClr val="000000">
                <a:alpha val="100000"/>
              </a:srgbClr>
            </a:solidFill>
            <a:miter lim="800000"/>
          </a:ln>
        </p:spPr>
      </p:sp>
      <p:sp>
        <p:nvSpPr>
          <p:cNvPr id="1024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3427" name="Rectangle 2"/>
          <p:cNvSpPr>
            <a:spLocks noGrp="1" noRot="1" noChangeAspect="1" noTextEdit="1"/>
          </p:cNvSpPr>
          <p:nvPr>
            <p:ph type="sldImg"/>
          </p:nvPr>
        </p:nvSpPr>
        <p:spPr>
          <a:ln>
            <a:solidFill>
              <a:srgbClr val="000000">
                <a:alpha val="100000"/>
              </a:srgbClr>
            </a:solidFill>
            <a:miter lim="800000"/>
          </a:ln>
        </p:spPr>
      </p:sp>
      <p:sp>
        <p:nvSpPr>
          <p:cNvPr id="1034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4451" name="Rectangle 2"/>
          <p:cNvSpPr>
            <a:spLocks noGrp="1" noRot="1" noChangeAspect="1" noTextEdit="1"/>
          </p:cNvSpPr>
          <p:nvPr>
            <p:ph type="sldImg"/>
          </p:nvPr>
        </p:nvSpPr>
        <p:spPr>
          <a:ln>
            <a:solidFill>
              <a:srgbClr val="000000">
                <a:alpha val="100000"/>
              </a:srgbClr>
            </a:solidFill>
            <a:miter lim="800000"/>
          </a:ln>
        </p:spPr>
      </p:sp>
      <p:sp>
        <p:nvSpPr>
          <p:cNvPr id="1044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5475" name="Rectangle 2"/>
          <p:cNvSpPr>
            <a:spLocks noGrp="1" noRot="1" noChangeAspect="1" noTextEdit="1"/>
          </p:cNvSpPr>
          <p:nvPr>
            <p:ph type="sldImg"/>
          </p:nvPr>
        </p:nvSpPr>
        <p:spPr>
          <a:ln>
            <a:solidFill>
              <a:srgbClr val="000000">
                <a:alpha val="100000"/>
              </a:srgbClr>
            </a:solidFill>
            <a:miter lim="800000"/>
          </a:ln>
        </p:spPr>
      </p:sp>
      <p:sp>
        <p:nvSpPr>
          <p:cNvPr id="1054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6499" name="Rectangle 2"/>
          <p:cNvSpPr>
            <a:spLocks noGrp="1" noRot="1" noChangeAspect="1" noTextEdit="1"/>
          </p:cNvSpPr>
          <p:nvPr>
            <p:ph type="sldImg"/>
          </p:nvPr>
        </p:nvSpPr>
        <p:spPr>
          <a:ln>
            <a:solidFill>
              <a:srgbClr val="000000">
                <a:alpha val="100000"/>
              </a:srgbClr>
            </a:solidFill>
            <a:miter lim="800000"/>
          </a:ln>
        </p:spPr>
      </p:sp>
      <p:sp>
        <p:nvSpPr>
          <p:cNvPr id="1065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7523" name="Rectangle 2"/>
          <p:cNvSpPr>
            <a:spLocks noGrp="1" noRot="1" noChangeAspect="1" noTextEdit="1"/>
          </p:cNvSpPr>
          <p:nvPr>
            <p:ph type="sldImg"/>
          </p:nvPr>
        </p:nvSpPr>
        <p:spPr>
          <a:ln>
            <a:solidFill>
              <a:srgbClr val="000000">
                <a:alpha val="100000"/>
              </a:srgbClr>
            </a:solidFill>
            <a:miter lim="800000"/>
          </a:ln>
        </p:spPr>
      </p:sp>
      <p:sp>
        <p:nvSpPr>
          <p:cNvPr id="1075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0899" name="Rectangle 2"/>
          <p:cNvSpPr>
            <a:spLocks noGrp="1" noRot="1" noChangeAspect="1" noTextEdit="1"/>
          </p:cNvSpPr>
          <p:nvPr>
            <p:ph type="sldImg"/>
          </p:nvPr>
        </p:nvSpPr>
        <p:spPr>
          <a:ln>
            <a:solidFill>
              <a:srgbClr val="000000">
                <a:alpha val="100000"/>
              </a:srgbClr>
            </a:solidFill>
            <a:miter lim="800000"/>
          </a:ln>
        </p:spPr>
      </p:sp>
      <p:sp>
        <p:nvSpPr>
          <p:cNvPr id="809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8547" name="Rectangle 2"/>
          <p:cNvSpPr>
            <a:spLocks noGrp="1" noRot="1" noChangeAspect="1" noTextEdit="1"/>
          </p:cNvSpPr>
          <p:nvPr>
            <p:ph type="sldImg"/>
          </p:nvPr>
        </p:nvSpPr>
        <p:spPr>
          <a:ln>
            <a:solidFill>
              <a:srgbClr val="000000">
                <a:alpha val="100000"/>
              </a:srgbClr>
            </a:solidFill>
            <a:miter lim="800000"/>
          </a:ln>
        </p:spPr>
      </p:sp>
      <p:sp>
        <p:nvSpPr>
          <p:cNvPr id="1085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9571" name="Rectangle 2"/>
          <p:cNvSpPr>
            <a:spLocks noGrp="1" noRot="1" noChangeAspect="1" noTextEdit="1"/>
          </p:cNvSpPr>
          <p:nvPr>
            <p:ph type="sldImg"/>
          </p:nvPr>
        </p:nvSpPr>
        <p:spPr>
          <a:ln>
            <a:solidFill>
              <a:srgbClr val="000000">
                <a:alpha val="100000"/>
              </a:srgbClr>
            </a:solidFill>
            <a:miter lim="800000"/>
          </a:ln>
        </p:spPr>
      </p:sp>
      <p:sp>
        <p:nvSpPr>
          <p:cNvPr id="1095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0595" name="Rectangle 2"/>
          <p:cNvSpPr>
            <a:spLocks noGrp="1" noRot="1" noChangeAspect="1" noTextEdit="1"/>
          </p:cNvSpPr>
          <p:nvPr>
            <p:ph type="sldImg"/>
          </p:nvPr>
        </p:nvSpPr>
        <p:spPr>
          <a:ln>
            <a:solidFill>
              <a:srgbClr val="000000">
                <a:alpha val="100000"/>
              </a:srgbClr>
            </a:solidFill>
            <a:miter lim="800000"/>
          </a:ln>
        </p:spPr>
      </p:sp>
      <p:sp>
        <p:nvSpPr>
          <p:cNvPr id="1105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1619" name="Rectangle 2"/>
          <p:cNvSpPr>
            <a:spLocks noGrp="1" noRot="1" noChangeAspect="1" noTextEdit="1"/>
          </p:cNvSpPr>
          <p:nvPr>
            <p:ph type="sldImg"/>
          </p:nvPr>
        </p:nvSpPr>
        <p:spPr>
          <a:ln>
            <a:solidFill>
              <a:srgbClr val="000000">
                <a:alpha val="100000"/>
              </a:srgbClr>
            </a:solidFill>
            <a:miter lim="800000"/>
          </a:ln>
        </p:spPr>
      </p:sp>
      <p:sp>
        <p:nvSpPr>
          <p:cNvPr id="1116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2643" name="Rectangle 2"/>
          <p:cNvSpPr>
            <a:spLocks noGrp="1" noRot="1" noChangeAspect="1" noTextEdit="1"/>
          </p:cNvSpPr>
          <p:nvPr>
            <p:ph type="sldImg"/>
          </p:nvPr>
        </p:nvSpPr>
        <p:spPr>
          <a:ln>
            <a:solidFill>
              <a:srgbClr val="000000">
                <a:alpha val="100000"/>
              </a:srgbClr>
            </a:solidFill>
            <a:miter lim="800000"/>
          </a:ln>
        </p:spPr>
      </p:sp>
      <p:sp>
        <p:nvSpPr>
          <p:cNvPr id="1126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3667" name="Rectangle 2"/>
          <p:cNvSpPr>
            <a:spLocks noGrp="1" noRot="1" noChangeAspect="1" noTextEdit="1"/>
          </p:cNvSpPr>
          <p:nvPr>
            <p:ph type="sldImg"/>
          </p:nvPr>
        </p:nvSpPr>
        <p:spPr>
          <a:ln>
            <a:solidFill>
              <a:srgbClr val="000000">
                <a:alpha val="100000"/>
              </a:srgbClr>
            </a:solidFill>
            <a:miter lim="800000"/>
          </a:ln>
        </p:spPr>
      </p:sp>
      <p:sp>
        <p:nvSpPr>
          <p:cNvPr id="1136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4691" name="Rectangle 2"/>
          <p:cNvSpPr>
            <a:spLocks noGrp="1" noRot="1" noChangeAspect="1" noTextEdit="1"/>
          </p:cNvSpPr>
          <p:nvPr>
            <p:ph type="sldImg"/>
          </p:nvPr>
        </p:nvSpPr>
        <p:spPr>
          <a:ln>
            <a:solidFill>
              <a:srgbClr val="000000">
                <a:alpha val="100000"/>
              </a:srgbClr>
            </a:solidFill>
            <a:miter lim="800000"/>
          </a:ln>
        </p:spPr>
      </p:sp>
      <p:sp>
        <p:nvSpPr>
          <p:cNvPr id="1146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5715" name="Rectangle 2"/>
          <p:cNvSpPr>
            <a:spLocks noGrp="1" noRot="1" noChangeAspect="1" noTextEdit="1"/>
          </p:cNvSpPr>
          <p:nvPr>
            <p:ph type="sldImg"/>
          </p:nvPr>
        </p:nvSpPr>
        <p:spPr>
          <a:ln>
            <a:solidFill>
              <a:srgbClr val="000000">
                <a:alpha val="100000"/>
              </a:srgbClr>
            </a:solidFill>
            <a:miter lim="800000"/>
          </a:ln>
        </p:spPr>
      </p:sp>
      <p:sp>
        <p:nvSpPr>
          <p:cNvPr id="1157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6739" name="Rectangle 2"/>
          <p:cNvSpPr>
            <a:spLocks noGrp="1" noRot="1" noChangeAspect="1" noTextEdit="1"/>
          </p:cNvSpPr>
          <p:nvPr>
            <p:ph type="sldImg"/>
          </p:nvPr>
        </p:nvSpPr>
        <p:spPr>
          <a:ln>
            <a:solidFill>
              <a:srgbClr val="000000">
                <a:alpha val="100000"/>
              </a:srgbClr>
            </a:solidFill>
            <a:miter lim="800000"/>
          </a:ln>
        </p:spPr>
      </p:sp>
      <p:sp>
        <p:nvSpPr>
          <p:cNvPr id="1167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7763" name="Rectangle 2"/>
          <p:cNvSpPr>
            <a:spLocks noGrp="1" noRot="1" noChangeAspect="1" noTextEdit="1"/>
          </p:cNvSpPr>
          <p:nvPr>
            <p:ph type="sldImg"/>
          </p:nvPr>
        </p:nvSpPr>
        <p:spPr>
          <a:ln>
            <a:solidFill>
              <a:srgbClr val="000000">
                <a:alpha val="100000"/>
              </a:srgbClr>
            </a:solidFill>
            <a:miter lim="800000"/>
          </a:ln>
        </p:spPr>
      </p:sp>
      <p:sp>
        <p:nvSpPr>
          <p:cNvPr id="1177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1923" name="Rectangle 2"/>
          <p:cNvSpPr>
            <a:spLocks noGrp="1" noRot="1" noChangeAspect="1" noTextEdit="1"/>
          </p:cNvSpPr>
          <p:nvPr>
            <p:ph type="sldImg"/>
          </p:nvPr>
        </p:nvSpPr>
        <p:spPr>
          <a:ln>
            <a:solidFill>
              <a:srgbClr val="000000">
                <a:alpha val="100000"/>
              </a:srgbClr>
            </a:solidFill>
            <a:miter lim="800000"/>
          </a:ln>
        </p:spPr>
      </p:sp>
      <p:sp>
        <p:nvSpPr>
          <p:cNvPr id="819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8787" name="Rectangle 2"/>
          <p:cNvSpPr>
            <a:spLocks noGrp="1" noRot="1" noChangeAspect="1" noTextEdit="1"/>
          </p:cNvSpPr>
          <p:nvPr>
            <p:ph type="sldImg"/>
          </p:nvPr>
        </p:nvSpPr>
        <p:spPr>
          <a:ln>
            <a:solidFill>
              <a:srgbClr val="000000">
                <a:alpha val="100000"/>
              </a:srgbClr>
            </a:solidFill>
            <a:miter lim="800000"/>
          </a:ln>
        </p:spPr>
      </p:sp>
      <p:sp>
        <p:nvSpPr>
          <p:cNvPr id="1187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9811" name="Rectangle 2"/>
          <p:cNvSpPr>
            <a:spLocks noGrp="1" noRot="1" noChangeAspect="1" noTextEdit="1"/>
          </p:cNvSpPr>
          <p:nvPr>
            <p:ph type="sldImg"/>
          </p:nvPr>
        </p:nvSpPr>
        <p:spPr>
          <a:ln>
            <a:solidFill>
              <a:srgbClr val="000000">
                <a:alpha val="100000"/>
              </a:srgbClr>
            </a:solidFill>
            <a:miter lim="800000"/>
          </a:ln>
        </p:spPr>
      </p:sp>
      <p:sp>
        <p:nvSpPr>
          <p:cNvPr id="1198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0835" name="Rectangle 2"/>
          <p:cNvSpPr>
            <a:spLocks noGrp="1" noRot="1" noChangeAspect="1" noTextEdit="1"/>
          </p:cNvSpPr>
          <p:nvPr>
            <p:ph type="sldImg"/>
          </p:nvPr>
        </p:nvSpPr>
        <p:spPr>
          <a:ln>
            <a:solidFill>
              <a:srgbClr val="000000">
                <a:alpha val="100000"/>
              </a:srgbClr>
            </a:solidFill>
            <a:miter lim="800000"/>
          </a:ln>
        </p:spPr>
      </p:sp>
      <p:sp>
        <p:nvSpPr>
          <p:cNvPr id="1208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1859" name="Rectangle 2"/>
          <p:cNvSpPr>
            <a:spLocks noGrp="1" noRot="1" noChangeAspect="1" noTextEdit="1"/>
          </p:cNvSpPr>
          <p:nvPr>
            <p:ph type="sldImg"/>
          </p:nvPr>
        </p:nvSpPr>
        <p:spPr>
          <a:ln>
            <a:solidFill>
              <a:srgbClr val="000000">
                <a:alpha val="100000"/>
              </a:srgbClr>
            </a:solidFill>
            <a:miter lim="800000"/>
          </a:ln>
        </p:spPr>
      </p:sp>
      <p:sp>
        <p:nvSpPr>
          <p:cNvPr id="12186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2883" name="Rectangle 2"/>
          <p:cNvSpPr>
            <a:spLocks noGrp="1" noRot="1" noChangeAspect="1" noTextEdit="1"/>
          </p:cNvSpPr>
          <p:nvPr>
            <p:ph type="sldImg"/>
          </p:nvPr>
        </p:nvSpPr>
        <p:spPr>
          <a:ln>
            <a:solidFill>
              <a:srgbClr val="000000">
                <a:alpha val="100000"/>
              </a:srgbClr>
            </a:solidFill>
            <a:miter lim="800000"/>
          </a:ln>
        </p:spPr>
      </p:sp>
      <p:sp>
        <p:nvSpPr>
          <p:cNvPr id="12288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3907" name="Rectangle 2"/>
          <p:cNvSpPr>
            <a:spLocks noGrp="1" noRot="1" noChangeAspect="1" noTextEdit="1"/>
          </p:cNvSpPr>
          <p:nvPr>
            <p:ph type="sldImg"/>
          </p:nvPr>
        </p:nvSpPr>
        <p:spPr>
          <a:ln>
            <a:solidFill>
              <a:srgbClr val="000000">
                <a:alpha val="100000"/>
              </a:srgbClr>
            </a:solidFill>
            <a:miter lim="800000"/>
          </a:ln>
        </p:spPr>
      </p:sp>
      <p:sp>
        <p:nvSpPr>
          <p:cNvPr id="12390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4931" name="Rectangle 2"/>
          <p:cNvSpPr>
            <a:spLocks noGrp="1" noRot="1" noChangeAspect="1" noTextEdit="1"/>
          </p:cNvSpPr>
          <p:nvPr>
            <p:ph type="sldImg"/>
          </p:nvPr>
        </p:nvSpPr>
        <p:spPr>
          <a:ln>
            <a:solidFill>
              <a:srgbClr val="000000">
                <a:alpha val="100000"/>
              </a:srgbClr>
            </a:solidFill>
            <a:miter lim="800000"/>
          </a:ln>
        </p:spPr>
      </p:sp>
      <p:sp>
        <p:nvSpPr>
          <p:cNvPr id="12493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5955" name="Rectangle 2"/>
          <p:cNvSpPr>
            <a:spLocks noGrp="1" noRot="1" noChangeAspect="1" noTextEdit="1"/>
          </p:cNvSpPr>
          <p:nvPr>
            <p:ph type="sldImg"/>
          </p:nvPr>
        </p:nvSpPr>
        <p:spPr>
          <a:ln>
            <a:solidFill>
              <a:srgbClr val="000000">
                <a:alpha val="100000"/>
              </a:srgbClr>
            </a:solidFill>
            <a:miter lim="800000"/>
          </a:ln>
        </p:spPr>
      </p:sp>
      <p:sp>
        <p:nvSpPr>
          <p:cNvPr id="12595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6979" name="Rectangle 2"/>
          <p:cNvSpPr>
            <a:spLocks noGrp="1" noRot="1" noChangeAspect="1" noTextEdit="1"/>
          </p:cNvSpPr>
          <p:nvPr>
            <p:ph type="sldImg"/>
          </p:nvPr>
        </p:nvSpPr>
        <p:spPr>
          <a:ln>
            <a:solidFill>
              <a:srgbClr val="000000">
                <a:alpha val="100000"/>
              </a:srgbClr>
            </a:solidFill>
            <a:miter lim="800000"/>
          </a:ln>
        </p:spPr>
      </p:sp>
      <p:sp>
        <p:nvSpPr>
          <p:cNvPr id="12698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8003" name="Rectangle 2"/>
          <p:cNvSpPr>
            <a:spLocks noGrp="1" noRot="1" noChangeAspect="1" noTextEdit="1"/>
          </p:cNvSpPr>
          <p:nvPr>
            <p:ph type="sldImg"/>
          </p:nvPr>
        </p:nvSpPr>
        <p:spPr>
          <a:ln>
            <a:solidFill>
              <a:srgbClr val="000000">
                <a:alpha val="100000"/>
              </a:srgbClr>
            </a:solidFill>
            <a:miter lim="800000"/>
          </a:ln>
        </p:spPr>
      </p:sp>
      <p:sp>
        <p:nvSpPr>
          <p:cNvPr id="12800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2947" name="Rectangle 2"/>
          <p:cNvSpPr>
            <a:spLocks noGrp="1" noRot="1" noChangeAspect="1" noTextEdit="1"/>
          </p:cNvSpPr>
          <p:nvPr>
            <p:ph type="sldImg"/>
          </p:nvPr>
        </p:nvSpPr>
        <p:spPr>
          <a:ln>
            <a:solidFill>
              <a:srgbClr val="000000">
                <a:alpha val="100000"/>
              </a:srgbClr>
            </a:solidFill>
            <a:miter lim="800000"/>
          </a:ln>
        </p:spPr>
      </p:sp>
      <p:sp>
        <p:nvSpPr>
          <p:cNvPr id="829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29027" name="Rectangle 2"/>
          <p:cNvSpPr>
            <a:spLocks noGrp="1" noRot="1" noChangeAspect="1" noTextEdit="1"/>
          </p:cNvSpPr>
          <p:nvPr>
            <p:ph type="sldImg"/>
          </p:nvPr>
        </p:nvSpPr>
        <p:spPr>
          <a:ln>
            <a:solidFill>
              <a:srgbClr val="000000">
                <a:alpha val="100000"/>
              </a:srgbClr>
            </a:solidFill>
            <a:miter lim="800000"/>
          </a:ln>
        </p:spPr>
      </p:sp>
      <p:sp>
        <p:nvSpPr>
          <p:cNvPr id="12902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0051" name="Rectangle 2"/>
          <p:cNvSpPr>
            <a:spLocks noGrp="1" noRot="1" noChangeAspect="1" noTextEdit="1"/>
          </p:cNvSpPr>
          <p:nvPr>
            <p:ph type="sldImg"/>
          </p:nvPr>
        </p:nvSpPr>
        <p:spPr>
          <a:ln>
            <a:solidFill>
              <a:srgbClr val="000000">
                <a:alpha val="100000"/>
              </a:srgbClr>
            </a:solidFill>
            <a:miter lim="800000"/>
          </a:ln>
        </p:spPr>
      </p:sp>
      <p:sp>
        <p:nvSpPr>
          <p:cNvPr id="13005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1075" name="Rectangle 2"/>
          <p:cNvSpPr>
            <a:spLocks noGrp="1" noRot="1" noChangeAspect="1" noTextEdit="1"/>
          </p:cNvSpPr>
          <p:nvPr>
            <p:ph type="sldImg"/>
          </p:nvPr>
        </p:nvSpPr>
        <p:spPr>
          <a:ln>
            <a:solidFill>
              <a:srgbClr val="000000">
                <a:alpha val="100000"/>
              </a:srgbClr>
            </a:solidFill>
            <a:miter lim="800000"/>
          </a:ln>
        </p:spPr>
      </p:sp>
      <p:sp>
        <p:nvSpPr>
          <p:cNvPr id="13107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2099" name="Rectangle 2"/>
          <p:cNvSpPr>
            <a:spLocks noGrp="1" noRot="1" noChangeAspect="1" noTextEdit="1"/>
          </p:cNvSpPr>
          <p:nvPr>
            <p:ph type="sldImg"/>
          </p:nvPr>
        </p:nvSpPr>
        <p:spPr>
          <a:ln>
            <a:solidFill>
              <a:srgbClr val="000000">
                <a:alpha val="100000"/>
              </a:srgbClr>
            </a:solidFill>
            <a:miter lim="800000"/>
          </a:ln>
        </p:spPr>
      </p:sp>
      <p:sp>
        <p:nvSpPr>
          <p:cNvPr id="1321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3123" name="Rectangle 2"/>
          <p:cNvSpPr>
            <a:spLocks noGrp="1" noRot="1" noChangeAspect="1" noTextEdit="1"/>
          </p:cNvSpPr>
          <p:nvPr>
            <p:ph type="sldImg"/>
          </p:nvPr>
        </p:nvSpPr>
        <p:spPr>
          <a:ln>
            <a:solidFill>
              <a:srgbClr val="000000">
                <a:alpha val="100000"/>
              </a:srgbClr>
            </a:solidFill>
            <a:miter lim="800000"/>
          </a:ln>
        </p:spPr>
      </p:sp>
      <p:sp>
        <p:nvSpPr>
          <p:cNvPr id="13312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4147" name="Rectangle 2"/>
          <p:cNvSpPr>
            <a:spLocks noGrp="1" noRot="1" noChangeAspect="1" noTextEdit="1"/>
          </p:cNvSpPr>
          <p:nvPr>
            <p:ph type="sldImg"/>
          </p:nvPr>
        </p:nvSpPr>
        <p:spPr>
          <a:ln>
            <a:solidFill>
              <a:srgbClr val="000000">
                <a:alpha val="100000"/>
              </a:srgbClr>
            </a:solidFill>
            <a:miter lim="800000"/>
          </a:ln>
        </p:spPr>
      </p:sp>
      <p:sp>
        <p:nvSpPr>
          <p:cNvPr id="13414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5171" name="Rectangle 2"/>
          <p:cNvSpPr>
            <a:spLocks noGrp="1" noRot="1" noChangeAspect="1" noTextEdit="1"/>
          </p:cNvSpPr>
          <p:nvPr>
            <p:ph type="sldImg"/>
          </p:nvPr>
        </p:nvSpPr>
        <p:spPr>
          <a:ln>
            <a:solidFill>
              <a:srgbClr val="000000">
                <a:alpha val="100000"/>
              </a:srgbClr>
            </a:solidFill>
            <a:miter lim="800000"/>
          </a:ln>
        </p:spPr>
      </p:sp>
      <p:sp>
        <p:nvSpPr>
          <p:cNvPr id="1351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6195" name="Rectangle 2"/>
          <p:cNvSpPr>
            <a:spLocks noGrp="1" noRot="1" noChangeAspect="1" noTextEdit="1"/>
          </p:cNvSpPr>
          <p:nvPr>
            <p:ph type="sldImg"/>
          </p:nvPr>
        </p:nvSpPr>
        <p:spPr>
          <a:ln>
            <a:solidFill>
              <a:srgbClr val="000000">
                <a:alpha val="100000"/>
              </a:srgbClr>
            </a:solidFill>
            <a:miter lim="800000"/>
          </a:ln>
        </p:spPr>
      </p:sp>
      <p:sp>
        <p:nvSpPr>
          <p:cNvPr id="1361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7219" name="Rectangle 2"/>
          <p:cNvSpPr>
            <a:spLocks noGrp="1" noRot="1" noChangeAspect="1" noTextEdit="1"/>
          </p:cNvSpPr>
          <p:nvPr>
            <p:ph type="sldImg"/>
          </p:nvPr>
        </p:nvSpPr>
        <p:spPr>
          <a:ln>
            <a:solidFill>
              <a:srgbClr val="000000">
                <a:alpha val="100000"/>
              </a:srgbClr>
            </a:solidFill>
            <a:miter lim="800000"/>
          </a:ln>
        </p:spPr>
      </p:sp>
      <p:sp>
        <p:nvSpPr>
          <p:cNvPr id="1372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8243" name="Rectangle 2"/>
          <p:cNvSpPr>
            <a:spLocks noGrp="1" noRot="1" noChangeAspect="1" noTextEdit="1"/>
          </p:cNvSpPr>
          <p:nvPr>
            <p:ph type="sldImg"/>
          </p:nvPr>
        </p:nvSpPr>
        <p:spPr>
          <a:ln>
            <a:solidFill>
              <a:srgbClr val="000000">
                <a:alpha val="100000"/>
              </a:srgbClr>
            </a:solidFill>
            <a:miter lim="800000"/>
          </a:ln>
        </p:spPr>
      </p:sp>
      <p:sp>
        <p:nvSpPr>
          <p:cNvPr id="1382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3971" name="Rectangle 2"/>
          <p:cNvSpPr>
            <a:spLocks noGrp="1" noRot="1" noChangeAspect="1" noTextEdit="1"/>
          </p:cNvSpPr>
          <p:nvPr>
            <p:ph type="sldImg"/>
          </p:nvPr>
        </p:nvSpPr>
        <p:spPr>
          <a:ln>
            <a:solidFill>
              <a:srgbClr val="000000">
                <a:alpha val="100000"/>
              </a:srgbClr>
            </a:solidFill>
            <a:miter lim="800000"/>
          </a:ln>
        </p:spPr>
      </p:sp>
      <p:sp>
        <p:nvSpPr>
          <p:cNvPr id="8397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39267" name="Rectangle 2"/>
          <p:cNvSpPr>
            <a:spLocks noGrp="1" noRot="1" noChangeAspect="1" noTextEdit="1"/>
          </p:cNvSpPr>
          <p:nvPr>
            <p:ph type="sldImg"/>
          </p:nvPr>
        </p:nvSpPr>
        <p:spPr>
          <a:ln>
            <a:solidFill>
              <a:srgbClr val="000000">
                <a:alpha val="100000"/>
              </a:srgbClr>
            </a:solidFill>
            <a:miter lim="800000"/>
          </a:ln>
        </p:spPr>
      </p:sp>
      <p:sp>
        <p:nvSpPr>
          <p:cNvPr id="13926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0291" name="Rectangle 2"/>
          <p:cNvSpPr>
            <a:spLocks noGrp="1" noRot="1" noChangeAspect="1" noTextEdit="1"/>
          </p:cNvSpPr>
          <p:nvPr>
            <p:ph type="sldImg"/>
          </p:nvPr>
        </p:nvSpPr>
        <p:spPr>
          <a:ln>
            <a:solidFill>
              <a:srgbClr val="000000">
                <a:alpha val="100000"/>
              </a:srgbClr>
            </a:solidFill>
            <a:miter lim="800000"/>
          </a:ln>
        </p:spPr>
      </p:sp>
      <p:sp>
        <p:nvSpPr>
          <p:cNvPr id="1402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5" name="Rectangle 2"/>
          <p:cNvSpPr>
            <a:spLocks noGrp="1" noRot="1" noChangeAspect="1" noTextEdit="1"/>
          </p:cNvSpPr>
          <p:nvPr>
            <p:ph type="sldImg"/>
          </p:nvPr>
        </p:nvSpPr>
        <p:spPr>
          <a:ln>
            <a:solidFill>
              <a:srgbClr val="000000">
                <a:alpha val="100000"/>
              </a:srgbClr>
            </a:solidFill>
            <a:miter lim="800000"/>
          </a:ln>
        </p:spPr>
      </p:sp>
      <p:sp>
        <p:nvSpPr>
          <p:cNvPr id="14131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2339" name="Rectangle 2"/>
          <p:cNvSpPr>
            <a:spLocks noGrp="1" noRot="1" noChangeAspect="1" noTextEdit="1"/>
          </p:cNvSpPr>
          <p:nvPr>
            <p:ph type="sldImg"/>
          </p:nvPr>
        </p:nvSpPr>
        <p:spPr>
          <a:ln>
            <a:solidFill>
              <a:srgbClr val="000000">
                <a:alpha val="100000"/>
              </a:srgbClr>
            </a:solidFill>
            <a:miter lim="800000"/>
          </a:ln>
        </p:spPr>
      </p:sp>
      <p:sp>
        <p:nvSpPr>
          <p:cNvPr id="14234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3" name="Rectangle 2"/>
          <p:cNvSpPr>
            <a:spLocks noGrp="1" noRot="1" noChangeAspect="1" noTextEdit="1"/>
          </p:cNvSpPr>
          <p:nvPr>
            <p:ph type="sldImg"/>
          </p:nvPr>
        </p:nvSpPr>
        <p:spPr>
          <a:ln>
            <a:solidFill>
              <a:srgbClr val="000000">
                <a:alpha val="100000"/>
              </a:srgbClr>
            </a:solidFill>
            <a:miter lim="800000"/>
          </a:ln>
        </p:spPr>
      </p:sp>
      <p:sp>
        <p:nvSpPr>
          <p:cNvPr id="1433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6"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4387" name="Rectangle 2"/>
          <p:cNvSpPr>
            <a:spLocks noGrp="1" noRot="1" noChangeAspect="1" noTextEdit="1"/>
          </p:cNvSpPr>
          <p:nvPr>
            <p:ph type="sldImg"/>
          </p:nvPr>
        </p:nvSpPr>
        <p:spPr>
          <a:ln>
            <a:solidFill>
              <a:srgbClr val="000000">
                <a:alpha val="100000"/>
              </a:srgbClr>
            </a:solidFill>
            <a:miter lim="800000"/>
          </a:ln>
        </p:spPr>
      </p:sp>
      <p:sp>
        <p:nvSpPr>
          <p:cNvPr id="144388"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5411" name="Rectangle 2"/>
          <p:cNvSpPr>
            <a:spLocks noGrp="1" noRot="1" noChangeAspect="1" noTextEdit="1"/>
          </p:cNvSpPr>
          <p:nvPr>
            <p:ph type="sldImg"/>
          </p:nvPr>
        </p:nvSpPr>
        <p:spPr>
          <a:ln>
            <a:solidFill>
              <a:srgbClr val="000000">
                <a:alpha val="100000"/>
              </a:srgbClr>
            </a:solidFill>
            <a:miter lim="800000"/>
          </a:ln>
        </p:spPr>
      </p:sp>
      <p:sp>
        <p:nvSpPr>
          <p:cNvPr id="14541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6435" name="Rectangle 2"/>
          <p:cNvSpPr>
            <a:spLocks noGrp="1" noRot="1" noChangeAspect="1" noTextEdit="1"/>
          </p:cNvSpPr>
          <p:nvPr>
            <p:ph type="sldImg"/>
          </p:nvPr>
        </p:nvSpPr>
        <p:spPr>
          <a:ln>
            <a:solidFill>
              <a:srgbClr val="000000">
                <a:alpha val="100000"/>
              </a:srgbClr>
            </a:solidFill>
            <a:miter lim="800000"/>
          </a:ln>
        </p:spPr>
      </p:sp>
      <p:sp>
        <p:nvSpPr>
          <p:cNvPr id="14643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Slide Image Placeholder 1"/>
          <p:cNvSpPr>
            <a:spLocks noGrp="1" noRot="1" noChangeAspect="1" noTextEdit="1"/>
          </p:cNvSpPr>
          <p:nvPr>
            <p:ph type="sldImg"/>
          </p:nvPr>
        </p:nvSpPr>
        <p:spPr>
          <a:ln>
            <a:solidFill>
              <a:srgbClr val="000000">
                <a:alpha val="100000"/>
              </a:srgbClr>
            </a:solidFill>
            <a:miter lim="800000"/>
          </a:ln>
        </p:spPr>
      </p:sp>
      <p:sp>
        <p:nvSpPr>
          <p:cNvPr id="147459"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
        <p:nvSpPr>
          <p:cNvPr id="14746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4995" name="Rectangle 2"/>
          <p:cNvSpPr>
            <a:spLocks noGrp="1" noRot="1" noChangeAspect="1" noTextEdit="1"/>
          </p:cNvSpPr>
          <p:nvPr>
            <p:ph type="sldImg"/>
          </p:nvPr>
        </p:nvSpPr>
        <p:spPr>
          <a:ln>
            <a:solidFill>
              <a:srgbClr val="000000">
                <a:alpha val="100000"/>
              </a:srgbClr>
            </a:solidFill>
            <a:miter lim="800000"/>
          </a:ln>
        </p:spPr>
      </p:sp>
      <p:sp>
        <p:nvSpPr>
          <p:cNvPr id="84996"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6019" name="Rectangle 2"/>
          <p:cNvSpPr>
            <a:spLocks noGrp="1" noRot="1" noChangeAspect="1" noTextEdit="1"/>
          </p:cNvSpPr>
          <p:nvPr>
            <p:ph type="sldImg"/>
          </p:nvPr>
        </p:nvSpPr>
        <p:spPr>
          <a:ln>
            <a:solidFill>
              <a:srgbClr val="000000">
                <a:alpha val="100000"/>
              </a:srgbClr>
            </a:solidFill>
            <a:miter lim="800000"/>
          </a:ln>
        </p:spPr>
      </p:sp>
      <p:sp>
        <p:nvSpPr>
          <p:cNvPr id="8602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dirty="0">
                <a:solidFill>
                  <a:srgbClr val="000000"/>
                </a:solidFill>
                <a:latin typeface="Arial" panose="020B0604020202020204" pitchFamily="34" charset="0"/>
                <a:cs typeface="Tahoma" panose="020B0604030504040204" pitchFamily="34" charset="0"/>
              </a:rPr>
            </a:fld>
            <a:endParaRPr lang="en-US" altLang="en-US" sz="1200" b="1" dirty="0">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7043" name="Rectangle 2"/>
          <p:cNvSpPr>
            <a:spLocks noGrp="1" noRot="1" noChangeAspect="1" noTextEdit="1"/>
          </p:cNvSpPr>
          <p:nvPr>
            <p:ph type="sldImg"/>
          </p:nvPr>
        </p:nvSpPr>
        <p:spPr>
          <a:ln>
            <a:solidFill>
              <a:srgbClr val="000000">
                <a:alpha val="100000"/>
              </a:srgbClr>
            </a:solidFill>
            <a:miter lim="800000"/>
          </a:ln>
        </p:spPr>
      </p:sp>
      <p:sp>
        <p:nvSpPr>
          <p:cNvPr id="8704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endParaRPr lang="en-US"/>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E760146-0D52-406E-8765-65832F0CAAD4}"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buNone/>
            </a:pPr>
            <a:fld id="{9A0DB2DC-4C9A-4742-B13C-FB6460FD3503}" type="slidenum">
              <a:rPr lang="en-US" dirty="0">
                <a:latin typeface="Times New Roman" panose="02020603050405020304" pitchFamily="18" charset="0"/>
              </a:rPr>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3B365D14-7384-4897-93B5-DC76562E3B8E}"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p>
            <a:pPr lvl="0"/>
            <a:r>
              <a:rPr lang="en-US" altLang="en-US" dirty="0"/>
              <a:t>Click to edit Master title style</a:t>
            </a:r>
            <a:endParaRPr lang="en-US" altLang="en-US" dirty="0"/>
          </a:p>
        </p:txBody>
      </p:sp>
      <p:sp>
        <p:nvSpPr>
          <p:cNvPr id="3075"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buNone/>
            </a:pPr>
            <a:fld id="{9A0DB2DC-4C9A-4742-B13C-FB6460FD3503}" type="slidenum">
              <a:rPr lang="en-US" altLang="en-US" dirty="0"/>
            </a:fld>
            <a:endParaRPr lang="en-US" alt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4.xml"/><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image" Target="../media/image3.wmf"/></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4.xml"/><Relationship Id="rId3" Type="http://schemas.openxmlformats.org/officeDocument/2006/relationships/image" Target="../media/image5.wmf"/><Relationship Id="rId2" Type="http://schemas.openxmlformats.org/officeDocument/2006/relationships/image" Target="../media/image3.wmf"/><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4.xml"/><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image" Target="../media/image3.wmf"/></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4.xml"/><Relationship Id="rId4" Type="http://schemas.openxmlformats.org/officeDocument/2006/relationships/image" Target="../media/image6.png"/><Relationship Id="rId3" Type="http://schemas.openxmlformats.org/officeDocument/2006/relationships/image" Target="../media/image5.wmf"/><Relationship Id="rId2" Type="http://schemas.openxmlformats.org/officeDocument/2006/relationships/image" Target="../media/image3.wmf"/><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4.xml"/><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4.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image" Target="../media/image3.wmf"/></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4.xml"/><Relationship Id="rId4" Type="http://schemas.openxmlformats.org/officeDocument/2006/relationships/image" Target="../media/image22.png"/><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image" Target="../media/image3.wmf"/></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4.xml"/><Relationship Id="rId5" Type="http://schemas.openxmlformats.org/officeDocument/2006/relationships/image" Target="../media/image23.png"/><Relationship Id="rId4" Type="http://schemas.microsoft.com/office/2007/relationships/media" Target="file:///C:\Users\Admin\Downloads\&#272;&#7891;ng%20h&#7891;%20&#273;&#7871;m%20ng&#432;&#7907;c%203%20ph&#250;t%20g&#226;y%20s&#7889;c%203%20Minutes.mp4" TargetMode="External"/><Relationship Id="rId3" Type="http://schemas.openxmlformats.org/officeDocument/2006/relationships/video" Target="file:///C:\Users\Admin\Downloads\&#272;&#7891;ng%20h&#7891;%20&#273;&#7871;m%20ng&#432;&#7907;c%203%20ph&#250;t%20g&#226;y%20s&#7889;c%203%20Minutes.mp4" TargetMode="External"/><Relationship Id="rId2" Type="http://schemas.openxmlformats.org/officeDocument/2006/relationships/image" Target="../media/image7.jpeg"/><Relationship Id="rId1" Type="http://schemas.openxmlformats.org/officeDocument/2006/relationships/image" Target="../media/image3.wmf"/></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4.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image" Target="../media/image3.wmf"/></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4.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image" Target="../media/image3.wmf"/></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4.xml"/><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image" Target="../media/image3.wmf"/></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4.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image" Target="../media/image3.wmf"/></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4.xml"/><Relationship Id="rId5" Type="http://schemas.openxmlformats.org/officeDocument/2006/relationships/image" Target="../media/image35.png"/><Relationship Id="rId4" Type="http://schemas.microsoft.com/office/2007/relationships/media" Target="file:///C:\Users\Admin\Downloads\video%20day%20an%20po.mp4" TargetMode="External"/><Relationship Id="rId3" Type="http://schemas.openxmlformats.org/officeDocument/2006/relationships/video" Target="file:///C:\Users\Admin\Downloads\video%20day%20an%20po.mp4" TargetMode="External"/><Relationship Id="rId2" Type="http://schemas.openxmlformats.org/officeDocument/2006/relationships/image" Target="../media/image7.jpeg"/><Relationship Id="rId1" Type="http://schemas.openxmlformats.org/officeDocument/2006/relationships/image" Target="../media/image3.w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3.wm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4.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image" Target="../media/image3.wmf"/></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4.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7.jpeg"/><Relationship Id="rId1" Type="http://schemas.openxmlformats.org/officeDocument/2006/relationships/image" Target="../media/image3.wmf"/></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4.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7.jpeg"/><Relationship Id="rId1" Type="http://schemas.openxmlformats.org/officeDocument/2006/relationships/image" Target="../media/image3.wmf"/></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4.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image" Target="../media/image3.wmf"/></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4.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7.jpeg"/><Relationship Id="rId1" Type="http://schemas.openxmlformats.org/officeDocument/2006/relationships/image" Target="../media/image3.wmf"/></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4.xml"/><Relationship Id="rId2" Type="http://schemas.openxmlformats.org/officeDocument/2006/relationships/image" Target="../media/image46.png"/><Relationship Id="rId1" Type="http://schemas.openxmlformats.org/officeDocument/2006/relationships/image" Target="../media/image3.wmf"/></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24.xml"/><Relationship Id="rId2" Type="http://schemas.openxmlformats.org/officeDocument/2006/relationships/image" Target="../media/image47.png"/><Relationship Id="rId1" Type="http://schemas.openxmlformats.org/officeDocument/2006/relationships/image" Target="../media/image3.wmf"/></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4.xml"/><Relationship Id="rId2" Type="http://schemas.openxmlformats.org/officeDocument/2006/relationships/image" Target="../media/image48.jpeg"/><Relationship Id="rId1" Type="http://schemas.openxmlformats.org/officeDocument/2006/relationships/image" Target="../media/image3.wmf"/></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4.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3.wmf"/></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4.xml"/><Relationship Id="rId2" Type="http://schemas.openxmlformats.org/officeDocument/2006/relationships/image" Target="../media/image49.png"/><Relationship Id="rId1" Type="http://schemas.openxmlformats.org/officeDocument/2006/relationships/image" Target="../media/image3.wmf"/></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4.xml"/><Relationship Id="rId3" Type="http://schemas.openxmlformats.org/officeDocument/2006/relationships/image" Target="../media/image50.png"/><Relationship Id="rId2" Type="http://schemas.openxmlformats.org/officeDocument/2006/relationships/image" Target="../media/image7.jpeg"/><Relationship Id="rId1" Type="http://schemas.openxmlformats.org/officeDocument/2006/relationships/image" Target="../media/image3.wmf"/></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4.xml"/><Relationship Id="rId3" Type="http://schemas.openxmlformats.org/officeDocument/2006/relationships/image" Target="../media/image51.png"/><Relationship Id="rId2" Type="http://schemas.openxmlformats.org/officeDocument/2006/relationships/image" Target="../media/image7.jpeg"/><Relationship Id="rId1" Type="http://schemas.openxmlformats.org/officeDocument/2006/relationships/image" Target="../media/image3.wmf"/></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4.xml"/><Relationship Id="rId2" Type="http://schemas.openxmlformats.org/officeDocument/2006/relationships/image" Target="../media/image52.png"/><Relationship Id="rId1" Type="http://schemas.openxmlformats.org/officeDocument/2006/relationships/image" Target="../media/image3.wmf"/></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4.xml"/><Relationship Id="rId2" Type="http://schemas.openxmlformats.org/officeDocument/2006/relationships/image" Target="../media/image53.jpeg"/><Relationship Id="rId1" Type="http://schemas.openxmlformats.org/officeDocument/2006/relationships/image" Target="../media/image3.wmf"/></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24.xml"/><Relationship Id="rId2" Type="http://schemas.openxmlformats.org/officeDocument/2006/relationships/image" Target="../media/image54.jpeg"/><Relationship Id="rId1" Type="http://schemas.openxmlformats.org/officeDocument/2006/relationships/image" Target="../media/image3.wmf"/></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7.jpeg"/><Relationship Id="rId1" Type="http://schemas.openxmlformats.org/officeDocument/2006/relationships/image" Target="../media/image3.wmf"/></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4.xml"/><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image" Target="../media/image3.wmf"/></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24.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3.wmf"/></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4.xml"/><Relationship Id="rId2" Type="http://schemas.openxmlformats.org/officeDocument/2006/relationships/image" Target="../media/image61.png"/><Relationship Id="rId1" Type="http://schemas.openxmlformats.org/officeDocument/2006/relationships/image" Target="../media/image60.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4.xml"/><Relationship Id="rId2" Type="http://schemas.openxmlformats.org/officeDocument/2006/relationships/image" Target="../media/image63.png"/><Relationship Id="rId1" Type="http://schemas.openxmlformats.org/officeDocument/2006/relationships/image" Target="../media/image62.png"/></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52.xml"/><Relationship Id="rId6"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7.jpeg"/><Relationship Id="rId1" Type="http://schemas.openxmlformats.org/officeDocument/2006/relationships/image" Target="../media/image3.wmf"/></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58.xml.rels><?xml version="1.0" encoding="UTF-8" standalone="yes"?>
<Relationships xmlns="http://schemas.openxmlformats.org/package/2006/relationships"><Relationship Id="rId9" Type="http://schemas.openxmlformats.org/officeDocument/2006/relationships/notesSlide" Target="../notesSlides/notesSlide56.xml"/><Relationship Id="rId8" Type="http://schemas.openxmlformats.org/officeDocument/2006/relationships/slideLayout" Target="../slideLayouts/slideLayout24.xml"/><Relationship Id="rId7" Type="http://schemas.openxmlformats.org/officeDocument/2006/relationships/image" Target="../media/image79.png"/><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4.xml"/><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image" Target="../media/image3.wmf"/></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93.png"/><Relationship Id="rId7" Type="http://schemas.openxmlformats.org/officeDocument/2006/relationships/image" Target="../media/image92.png"/><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0" Type="http://schemas.openxmlformats.org/officeDocument/2006/relationships/notesSlide" Target="../notesSlides/notesSlide58.xml"/><Relationship Id="rId1" Type="http://schemas.openxmlformats.org/officeDocument/2006/relationships/image" Target="../media/image86.png"/></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59.xml"/><Relationship Id="rId7"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4.xml"/><Relationship Id="rId2" Type="http://schemas.openxmlformats.org/officeDocument/2006/relationships/image" Target="../media/image100.png"/><Relationship Id="rId1" Type="http://schemas.openxmlformats.org/officeDocument/2006/relationships/image" Target="../media/image3.wmf"/></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24.xml"/><Relationship Id="rId3" Type="http://schemas.openxmlformats.org/officeDocument/2006/relationships/image" Target="../media/image101.png"/><Relationship Id="rId2" Type="http://schemas.openxmlformats.org/officeDocument/2006/relationships/image" Target="../media/image7.jpeg"/><Relationship Id="rId1" Type="http://schemas.openxmlformats.org/officeDocument/2006/relationships/image" Target="../media/image3.wmf"/></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24.xml"/><Relationship Id="rId2" Type="http://schemas.openxmlformats.org/officeDocument/2006/relationships/image" Target="../media/image21.png"/><Relationship Id="rId1" Type="http://schemas.openxmlformats.org/officeDocument/2006/relationships/image" Target="../media/image3.wmf"/></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24.xml"/><Relationship Id="rId2" Type="http://schemas.openxmlformats.org/officeDocument/2006/relationships/image" Target="../media/image22.png"/><Relationship Id="rId1" Type="http://schemas.openxmlformats.org/officeDocument/2006/relationships/image" Target="../media/image102.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24.xml"/><Relationship Id="rId2" Type="http://schemas.openxmlformats.org/officeDocument/2006/relationships/image" Target="../media/image7.jpeg"/><Relationship Id="rId1" Type="http://schemas.openxmlformats.org/officeDocument/2006/relationships/image" Target="../media/image3.wmf"/></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image" Target="../media/image3.wmf"/></Relationships>
</file>

<file path=ppt/slides/_rels/slide70.xml.rels><?xml version="1.0" encoding="UTF-8" standalone="yes"?>
<Relationships xmlns="http://schemas.openxmlformats.org/package/2006/relationships"><Relationship Id="rId7" Type="http://schemas.openxmlformats.org/officeDocument/2006/relationships/notesSlide" Target="../notesSlides/notesSlide68.xml"/><Relationship Id="rId6"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image" Target="../media/image3.wmf"/><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image" Target="../media/image106.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3.wmf"/></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4.xml"/><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Title 1"/>
          <p:cNvSpPr>
            <a:spLocks noGrp="1"/>
          </p:cNvSpPr>
          <p:nvPr>
            <p:ph type="title"/>
          </p:nvPr>
        </p:nvSpPr>
        <p:spPr/>
        <p:txBody>
          <a:bodyPr vert="horz" wrap="square" lIns="91440" tIns="45720" rIns="91440" bIns="45720" anchor="ctr" anchorCtr="0"/>
          <a:p>
            <a:pPr eaLnBrk="1" hangingPunct="1"/>
            <a:endParaRPr lang="en-US" altLang="en-US" dirty="0"/>
          </a:p>
        </p:txBody>
      </p:sp>
      <p:sp>
        <p:nvSpPr>
          <p:cNvPr id="4099" name="Content Placeholder 2"/>
          <p:cNvSpPr>
            <a:spLocks noGrp="1"/>
          </p:cNvSpPr>
          <p:nvPr>
            <p:ph idx="1"/>
          </p:nvPr>
        </p:nvSpPr>
        <p:spPr/>
        <p:txBody>
          <a:bodyPr vert="horz" wrap="square" lIns="91440" tIns="45720" rIns="91440" bIns="45720" anchor="t" anchorCtr="0"/>
          <a:p>
            <a:pPr eaLnBrk="1" hangingPunct="1"/>
            <a:endParaRPr lang="en-US" altLang="en-US" dirty="0"/>
          </a:p>
        </p:txBody>
      </p:sp>
      <p:pic>
        <p:nvPicPr>
          <p:cNvPr id="4100" name="Picture 2" descr="Hình ảnh Powerpoint - - Tổng hợp hình ảnh dành cho Powerpoint đẹp nhất"/>
          <p:cNvPicPr>
            <a:picLocks noChangeAspect="1"/>
          </p:cNvPicPr>
          <p:nvPr/>
        </p:nvPicPr>
        <p:blipFill>
          <a:blip r:embed="rId1"/>
          <a:stretch>
            <a:fillRect/>
          </a:stretch>
        </p:blipFill>
        <p:spPr>
          <a:xfrm>
            <a:off x="-127000" y="-285750"/>
            <a:ext cx="12755563" cy="7143750"/>
          </a:xfrm>
          <a:prstGeom prst="rect">
            <a:avLst/>
          </a:prstGeom>
          <a:noFill/>
          <a:ln w="9525">
            <a:noFill/>
          </a:ln>
        </p:spPr>
      </p:pic>
      <p:sp>
        <p:nvSpPr>
          <p:cNvPr id="4101" name="TextBox 4"/>
          <p:cNvSpPr txBox="1"/>
          <p:nvPr/>
        </p:nvSpPr>
        <p:spPr>
          <a:xfrm>
            <a:off x="47625" y="84138"/>
            <a:ext cx="11811000" cy="1031875"/>
          </a:xfrm>
          <a:prstGeom prst="rect">
            <a:avLst/>
          </a:prstGeom>
          <a:noFill/>
          <a:ln w="9525">
            <a:noFill/>
          </a:ln>
        </p:spPr>
        <p:txBody>
          <a:bodyPr>
            <a:spAutoFit/>
          </a:bodyPr>
          <a:p>
            <a:pPr algn="ctr" eaLnBrk="1" hangingPunct="1">
              <a:lnSpc>
                <a:spcPct val="200000"/>
              </a:lnSpc>
            </a:pP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2381250" y="2928938"/>
            <a:ext cx="8201025" cy="645160"/>
          </a:xfrm>
          <a:prstGeom prst="rect">
            <a:avLst/>
          </a:prstGeom>
          <a:noFill/>
          <a:ln w="9525">
            <a:noFill/>
          </a:ln>
        </p:spPr>
        <p:txBody>
          <a:bodyPr>
            <a:spAutoFit/>
          </a:bodyPr>
          <a:p>
            <a:pPr algn="ctr" eaLnBrk="1" hangingPunct="1"/>
            <a:r>
              <a:rPr lang="en-US" altLang="en-US" sz="3600" b="1" dirty="0">
                <a:solidFill>
                  <a:srgbClr val="6600CC"/>
                </a:solidFill>
                <a:latin typeface="Times New Roman" panose="02020603050405020304" pitchFamily="18" charset="0"/>
                <a:cs typeface="Times New Roman" panose="02020603050405020304" pitchFamily="18" charset="0"/>
              </a:rPr>
              <a:t> Giáo viên: Trịnh Thị Nàng Hương</a:t>
            </a:r>
            <a:endParaRPr lang="en-US" altLang="en-US" sz="3600" b="1" dirty="0">
              <a:solidFill>
                <a:srgbClr val="6600CC"/>
              </a:solidFill>
              <a:latin typeface="Times New Roman" panose="02020603050405020304" pitchFamily="18" charset="0"/>
              <a:ea typeface="Times New Roman" panose="02020603050405020304" pitchFamily="18" charset="0"/>
            </a:endParaRPr>
          </a:p>
        </p:txBody>
      </p:sp>
      <p:sp>
        <p:nvSpPr>
          <p:cNvPr id="7" name="Rectangle 6"/>
          <p:cNvSpPr/>
          <p:nvPr/>
        </p:nvSpPr>
        <p:spPr>
          <a:xfrm>
            <a:off x="2796208" y="883069"/>
            <a:ext cx="6599583" cy="1323439"/>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a:ln w="22225">
                  <a:solidFill>
                    <a:schemeClr val="accent2"/>
                  </a:solidFill>
                  <a:prstDash val="solid"/>
                </a:ln>
                <a:solidFill>
                  <a:srgbClr val="C00000"/>
                </a:solidFill>
                <a:effectLst/>
                <a:uLnTx/>
                <a:uFillTx/>
                <a:latin typeface="+mn-lt"/>
                <a:ea typeface="+mn-ea"/>
                <a:cs typeface="+mn-cs"/>
              </a:rPr>
              <a:t>ĐỊA LÍ 7</a:t>
            </a:r>
            <a:endParaRPr kumimoji="0" lang="en-US" sz="8000" b="1" i="0" u="none" strike="noStrike" kern="1200" cap="none" spc="0" normalizeH="0" baseline="0" noProof="0" dirty="0">
              <a:ln w="22225">
                <a:solidFill>
                  <a:schemeClr val="accent2"/>
                </a:solidFill>
                <a:prstDash val="solid"/>
              </a:ln>
              <a:solidFill>
                <a:srgbClr val="C00000"/>
              </a:solidFill>
              <a:effectLst/>
              <a:uLnTx/>
              <a:uFillTx/>
              <a:latin typeface="+mn-lt"/>
              <a:ea typeface="+mn-ea"/>
              <a:cs typeface="+mn-cs"/>
            </a:endParaRPr>
          </a:p>
        </p:txBody>
      </p:sp>
      <p:pic>
        <p:nvPicPr>
          <p:cNvPr id="4104" name="Picture 5" descr="POINSET2"/>
          <p:cNvPicPr>
            <a:picLocks noChangeAspect="1"/>
          </p:cNvPicPr>
          <p:nvPr/>
        </p:nvPicPr>
        <p:blipFill>
          <a:blip r:embed="rId2"/>
          <a:stretch>
            <a:fillRect/>
          </a:stretch>
        </p:blipFill>
        <p:spPr>
          <a:xfrm rot="5400000" flipV="1">
            <a:off x="166688" y="-514350"/>
            <a:ext cx="2262187" cy="2851150"/>
          </a:xfrm>
          <a:prstGeom prst="rect">
            <a:avLst/>
          </a:prstGeom>
          <a:noFill/>
          <a:ln w="9525">
            <a:noFill/>
          </a:ln>
        </p:spPr>
      </p:pic>
      <p:pic>
        <p:nvPicPr>
          <p:cNvPr id="4105" name="Picture 5" descr="POINSET2"/>
          <p:cNvPicPr>
            <a:picLocks noChangeAspect="1"/>
          </p:cNvPicPr>
          <p:nvPr/>
        </p:nvPicPr>
        <p:blipFill>
          <a:blip r:embed="rId2"/>
          <a:stretch>
            <a:fillRect/>
          </a:stretch>
        </p:blipFill>
        <p:spPr>
          <a:xfrm rot="5400000">
            <a:off x="10183813" y="-417512"/>
            <a:ext cx="2262187" cy="2625725"/>
          </a:xfrm>
          <a:prstGeom prst="rect">
            <a:avLst/>
          </a:prstGeom>
          <a:noFill/>
          <a:ln w="9525">
            <a:noFill/>
          </a:ln>
        </p:spPr>
      </p:pic>
      <p:pic>
        <p:nvPicPr>
          <p:cNvPr id="4106" name="Picture 5" descr="POINSET2"/>
          <p:cNvPicPr>
            <a:picLocks noChangeAspect="1"/>
          </p:cNvPicPr>
          <p:nvPr/>
        </p:nvPicPr>
        <p:blipFill>
          <a:blip r:embed="rId2"/>
          <a:stretch>
            <a:fillRect/>
          </a:stretch>
        </p:blipFill>
        <p:spPr>
          <a:xfrm rot="-5400000">
            <a:off x="53975" y="4413250"/>
            <a:ext cx="2262188" cy="2625725"/>
          </a:xfrm>
          <a:prstGeom prst="rect">
            <a:avLst/>
          </a:prstGeom>
          <a:noFill/>
          <a:ln w="9525">
            <a:noFill/>
          </a:ln>
        </p:spPr>
      </p:pic>
      <p:pic>
        <p:nvPicPr>
          <p:cNvPr id="4107" name="Picture 5" descr="POINSET2"/>
          <p:cNvPicPr>
            <a:picLocks noChangeAspect="1"/>
          </p:cNvPicPr>
          <p:nvPr/>
        </p:nvPicPr>
        <p:blipFill>
          <a:blip r:embed="rId2"/>
          <a:stretch>
            <a:fillRect/>
          </a:stretch>
        </p:blipFill>
        <p:spPr>
          <a:xfrm rot="-5400000" flipV="1">
            <a:off x="10072688" y="4418013"/>
            <a:ext cx="2260600" cy="28495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13315"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13316" name="Picture 5" descr="POINSET2"/>
          <p:cNvPicPr>
            <a:picLocks noChangeAspect="1"/>
          </p:cNvPicPr>
          <p:nvPr/>
        </p:nvPicPr>
        <p:blipFill>
          <a:blip r:embed="rId1"/>
          <a:stretch>
            <a:fillRect/>
          </a:stretch>
        </p:blipFill>
        <p:spPr>
          <a:xfrm rot="-5400000">
            <a:off x="304800" y="5600700"/>
            <a:ext cx="992188" cy="1154113"/>
          </a:xfrm>
          <a:prstGeom prst="rect">
            <a:avLst/>
          </a:prstGeom>
          <a:noFill/>
          <a:ln w="9525">
            <a:noFill/>
          </a:ln>
        </p:spPr>
      </p:pic>
      <p:sp>
        <p:nvSpPr>
          <p:cNvPr id="11" name="Rectangle 10"/>
          <p:cNvSpPr/>
          <p:nvPr/>
        </p:nvSpPr>
        <p:spPr>
          <a:xfrm>
            <a:off x="944563" y="428625"/>
            <a:ext cx="10301287" cy="6324600"/>
          </a:xfrm>
          <a:prstGeom prst="rect">
            <a:avLst/>
          </a:prstGeom>
          <a:noFill/>
          <a:ln w="9525">
            <a:noFill/>
          </a:ln>
        </p:spPr>
        <p:txBody>
          <a:bodyPr>
            <a:spAutoFit/>
          </a:bodyPr>
          <a:p>
            <a:pPr algn="just">
              <a:lnSpc>
                <a:spcPct val="150000"/>
              </a:lnSpc>
            </a:pPr>
            <a:r>
              <a:rPr lang="pt-BR" altLang="x-none" sz="3000" b="1" dirty="0">
                <a:solidFill>
                  <a:srgbClr val="7030A0"/>
                </a:solidFill>
                <a:latin typeface="Times New Roman" panose="02020603050405020304" pitchFamily="18" charset="0"/>
              </a:rPr>
              <a:t>Châu Âu được biết đến có thiên nhiên phong phú, đa dạng. tuy không phải là cái nôi nguyên thuỷ của nền văn minh nhân loại, nhưng châu Âu là xứ sở của cội nguồn của sự tiến bộ về khoa học và kỹ thuật. Do đó hầu hết các quốc gia ở Châu Âu có nền kinh tế phát triển đạt tới trình độ cao của thế giới. Tìm hiểu "Vị trí địa lí và đặc điểm tự thiên của châu Âu" là bài mở đầu cho việc tìm hiểu một châu lục có đặc điểm thiên nhiên và sự khai thác thiên nhiên rất hiệu quả của mỗi quốc gia trong châu lục.</a:t>
            </a:r>
            <a:endParaRPr sz="3000" b="1" dirty="0">
              <a:solidFill>
                <a:srgbClr val="7030A0"/>
              </a:solidFill>
              <a:latin typeface="Times New Roman" panose="02020603050405020304" pitchFamily="18" charset="0"/>
            </a:endParaRPr>
          </a:p>
        </p:txBody>
      </p:sp>
      <p:pic>
        <p:nvPicPr>
          <p:cNvPr id="13318" name="Picture 6" descr="Diagram&#10;&#10;Description automatically generated"/>
          <p:cNvPicPr>
            <a:picLocks noChangeAspect="1"/>
          </p:cNvPicPr>
          <p:nvPr/>
        </p:nvPicPr>
        <p:blipFill>
          <a:blip r:embed="rId2"/>
          <a:srcRect b="8304"/>
          <a:stretch>
            <a:fillRect/>
          </a:stretch>
        </p:blipFill>
        <p:spPr>
          <a:xfrm>
            <a:off x="11126788" y="5791200"/>
            <a:ext cx="841375" cy="83026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5" descr="POINSET2"/>
          <p:cNvPicPr>
            <a:picLocks noChangeAspect="1"/>
          </p:cNvPicPr>
          <p:nvPr/>
        </p:nvPicPr>
        <p:blipFill>
          <a:blip r:embed="rId1"/>
          <a:stretch>
            <a:fillRect/>
          </a:stretch>
        </p:blipFill>
        <p:spPr>
          <a:xfrm rot="5400000">
            <a:off x="10558463" y="87313"/>
            <a:ext cx="1243012" cy="1443037"/>
          </a:xfrm>
          <a:prstGeom prst="rect">
            <a:avLst/>
          </a:prstGeom>
          <a:noFill/>
          <a:ln w="9525">
            <a:noFill/>
          </a:ln>
        </p:spPr>
      </p:pic>
      <p:pic>
        <p:nvPicPr>
          <p:cNvPr id="14339" name="Picture 5" descr="POINSET2"/>
          <p:cNvPicPr>
            <a:picLocks noChangeAspect="1"/>
          </p:cNvPicPr>
          <p:nvPr/>
        </p:nvPicPr>
        <p:blipFill>
          <a:blip r:embed="rId1"/>
          <a:stretch>
            <a:fillRect/>
          </a:stretch>
        </p:blipFill>
        <p:spPr>
          <a:xfrm rot="5400000" flipV="1">
            <a:off x="393700" y="69850"/>
            <a:ext cx="1171575" cy="1476375"/>
          </a:xfrm>
          <a:prstGeom prst="rect">
            <a:avLst/>
          </a:prstGeom>
          <a:noFill/>
          <a:ln w="9525">
            <a:noFill/>
          </a:ln>
        </p:spPr>
      </p:pic>
      <p:sp>
        <p:nvSpPr>
          <p:cNvPr id="9" name="Rectangle 8"/>
          <p:cNvSpPr/>
          <p:nvPr/>
        </p:nvSpPr>
        <p:spPr>
          <a:xfrm>
            <a:off x="2077570" y="92053"/>
            <a:ext cx="7852042" cy="1754326"/>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1</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THIÊN NHIÊN CHÂU ÂU</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341" name="Picture 11" descr="POINSET2"/>
          <p:cNvPicPr>
            <a:picLocks noChangeAspect="1"/>
          </p:cNvPicPr>
          <p:nvPr/>
        </p:nvPicPr>
        <p:blipFill>
          <a:blip r:embed="rId1"/>
          <a:stretch>
            <a:fillRect/>
          </a:stretch>
        </p:blipFill>
        <p:spPr>
          <a:xfrm rot="-5400000">
            <a:off x="373063" y="5299075"/>
            <a:ext cx="1244600" cy="1443038"/>
          </a:xfrm>
          <a:prstGeom prst="rect">
            <a:avLst/>
          </a:prstGeom>
          <a:noFill/>
          <a:ln w="9525">
            <a:noFill/>
          </a:ln>
        </p:spPr>
      </p:pic>
      <p:pic>
        <p:nvPicPr>
          <p:cNvPr id="14342"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14343" name="Picture 2"/>
          <p:cNvPicPr>
            <a:picLocks noChangeAspect="1"/>
          </p:cNvPicPr>
          <p:nvPr/>
        </p:nvPicPr>
        <p:blipFill>
          <a:blip r:embed="rId3"/>
          <a:stretch>
            <a:fillRect/>
          </a:stretch>
        </p:blipFill>
        <p:spPr>
          <a:xfrm>
            <a:off x="1987550" y="2090738"/>
            <a:ext cx="8774113" cy="4233862"/>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5362" name="Picture 5" descr="POINSET2"/>
          <p:cNvPicPr>
            <a:picLocks noChangeAspect="1"/>
          </p:cNvPicPr>
          <p:nvPr/>
        </p:nvPicPr>
        <p:blipFill>
          <a:blip r:embed="rId2"/>
          <a:stretch>
            <a:fillRect/>
          </a:stretch>
        </p:blipFill>
        <p:spPr>
          <a:xfrm rot="5400000">
            <a:off x="10253663" y="265113"/>
            <a:ext cx="1243012" cy="1443037"/>
          </a:xfrm>
          <a:prstGeom prst="rect">
            <a:avLst/>
          </a:prstGeom>
          <a:noFill/>
          <a:ln w="9525">
            <a:noFill/>
          </a:ln>
        </p:spPr>
      </p:pic>
      <p:pic>
        <p:nvPicPr>
          <p:cNvPr id="15363" name="Picture 6" descr="POINSET3"/>
          <p:cNvPicPr>
            <a:picLocks noChangeAspect="1"/>
          </p:cNvPicPr>
          <p:nvPr/>
        </p:nvPicPr>
        <p:blipFill>
          <a:blip r:embed="rId3"/>
          <a:stretch>
            <a:fillRect/>
          </a:stretch>
        </p:blipFill>
        <p:spPr>
          <a:xfrm>
            <a:off x="9983788" y="5260975"/>
            <a:ext cx="2139950" cy="1597025"/>
          </a:xfrm>
          <a:prstGeom prst="rect">
            <a:avLst/>
          </a:prstGeom>
          <a:noFill/>
          <a:ln w="9525">
            <a:noFill/>
          </a:ln>
        </p:spPr>
      </p:pic>
      <p:pic>
        <p:nvPicPr>
          <p:cNvPr id="15364" name="Picture 5" descr="POINSET2"/>
          <p:cNvPicPr>
            <a:picLocks noChangeAspect="1"/>
          </p:cNvPicPr>
          <p:nvPr/>
        </p:nvPicPr>
        <p:blipFill>
          <a:blip r:embed="rId2"/>
          <a:stretch>
            <a:fillRect/>
          </a:stretch>
        </p:blipFill>
        <p:spPr>
          <a:xfrm rot="5400000" flipV="1">
            <a:off x="819150" y="322263"/>
            <a:ext cx="1171575" cy="1476375"/>
          </a:xfrm>
          <a:prstGeom prst="rect">
            <a:avLst/>
          </a:prstGeom>
          <a:noFill/>
          <a:ln w="9525">
            <a:noFill/>
          </a:ln>
        </p:spPr>
      </p:pic>
      <p:sp>
        <p:nvSpPr>
          <p:cNvPr id="9" name="Rectangle 8"/>
          <p:cNvSpPr/>
          <p:nvPr/>
        </p:nvSpPr>
        <p:spPr>
          <a:xfrm>
            <a:off x="1201806" y="517056"/>
            <a:ext cx="9978887" cy="1754326"/>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1</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THIÊN NHIÊN CHÂU ÂU</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p:cNvCxnSpPr>
            <a:stCxn id="9" idx="2"/>
          </p:cNvCxnSpPr>
          <p:nvPr/>
        </p:nvCxnSpPr>
        <p:spPr>
          <a:xfrm flipH="1">
            <a:off x="2333625" y="2271713"/>
            <a:ext cx="3857625" cy="15843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Terminator 13"/>
          <p:cNvSpPr/>
          <p:nvPr/>
        </p:nvSpPr>
        <p:spPr>
          <a:xfrm>
            <a:off x="925513" y="3908425"/>
            <a:ext cx="4933950" cy="1241425"/>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VỊ TRÍ ĐỊA LÍ, HÌNH DẠNG VÀ KÍCH THƯỚC LÃNH THỔ CHÂU ÂU</a:t>
            </a:r>
            <a:endParaRPr sz="2000" dirty="0">
              <a:solidFill>
                <a:srgbClr val="0000FF"/>
              </a:solidFill>
              <a:latin typeface="Times New Roman" panose="02020603050405020304" pitchFamily="18" charset="0"/>
              <a:ea typeface="Times New Roman" panose="02020603050405020304" pitchFamily="18" charset="0"/>
            </a:endParaRPr>
          </a:p>
        </p:txBody>
      </p:sp>
      <p:cxnSp>
        <p:nvCxnSpPr>
          <p:cNvPr id="33" name="Straight Arrow Connector 32"/>
          <p:cNvCxnSpPr>
            <a:stCxn id="9" idx="2"/>
            <a:endCxn id="40" idx="0"/>
          </p:cNvCxnSpPr>
          <p:nvPr/>
        </p:nvCxnSpPr>
        <p:spPr>
          <a:xfrm>
            <a:off x="6191250" y="2271713"/>
            <a:ext cx="3203575" cy="1625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Terminator 39"/>
          <p:cNvSpPr/>
          <p:nvPr/>
        </p:nvSpPr>
        <p:spPr>
          <a:xfrm>
            <a:off x="7418388" y="3897313"/>
            <a:ext cx="3952875" cy="1252538"/>
          </a:xfrm>
          <a:prstGeom prst="flowChartTerminator">
            <a:avLst/>
          </a:prstGeom>
          <a:solidFill>
            <a:srgbClr val="FFCCCC"/>
          </a:solidFill>
        </p:spPr>
        <p:style>
          <a:lnRef idx="1">
            <a:schemeClr val="accent6"/>
          </a:lnRef>
          <a:fillRef idx="2">
            <a:schemeClr val="accent6"/>
          </a:fillRef>
          <a:effectRef idx="1">
            <a:schemeClr val="accent6"/>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1" algn="ctr" eaLnBrk="1" hangingPunct="1">
              <a:buNone/>
            </a:pPr>
            <a:r>
              <a:rPr sz="2000" b="1" dirty="0">
                <a:solidFill>
                  <a:srgbClr val="C00000"/>
                </a:solidFill>
                <a:latin typeface="Times New Roman" panose="02020603050405020304" pitchFamily="18" charset="0"/>
                <a:cs typeface="Times New Roman" panose="02020603050405020304" pitchFamily="18" charset="0"/>
              </a:rPr>
              <a:t>ĐẶC ĐIỂM TỰ NHIÊN CHÂU ÂU</a:t>
            </a:r>
            <a:endParaRPr sz="2000" dirty="0">
              <a:solidFill>
                <a:srgbClr val="0000FF"/>
              </a:solidFill>
              <a:latin typeface="Times New Roman" panose="02020603050405020304" pitchFamily="18" charset="0"/>
              <a:ea typeface="Times New Roman" panose="02020603050405020304" pitchFamily="18" charset="0"/>
            </a:endParaRPr>
          </a:p>
        </p:txBody>
      </p:sp>
      <p:pic>
        <p:nvPicPr>
          <p:cNvPr id="15370" name="Picture 11" descr="POINSET2"/>
          <p:cNvPicPr>
            <a:picLocks noChangeAspect="1"/>
          </p:cNvPicPr>
          <p:nvPr/>
        </p:nvPicPr>
        <p:blipFill>
          <a:blip r:embed="rId2"/>
          <a:stretch>
            <a:fillRect/>
          </a:stretch>
        </p:blipFill>
        <p:spPr>
          <a:xfrm rot="-5400000">
            <a:off x="766763" y="4678363"/>
            <a:ext cx="1243012" cy="144303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ircle(in)">
                                      <p:cBhvr>
                                        <p:cTn id="2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727599" y="92156"/>
            <a:ext cx="10682557" cy="78483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1. VỊ TRÍ ĐỊA LÍ, HÌNH DẠNG VÀ KÍCH THƯỚC CHÂU </a:t>
            </a:r>
            <a:r>
              <a:rPr kumimoji="0" lang="en-US" sz="3000" b="1" i="0" u="none" strike="noStrike" kern="1200" cap="none" spc="0" normalizeH="0" baseline="0" noProof="0" dirty="0" smtClean="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ÂU</a:t>
            </a:r>
            <a:endParaRPr kumimoji="0" lang="en-US" sz="3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387"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6388"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10249" name="Picture 9" descr="Thế giới có bao nhiêu châu lục? Bản đồ thế giới mới nhất 2021"/>
          <p:cNvPicPr>
            <a:picLocks noChangeAspect="1"/>
          </p:cNvPicPr>
          <p:nvPr/>
        </p:nvPicPr>
        <p:blipFill>
          <a:blip r:embed="rId3"/>
          <a:stretch>
            <a:fillRect/>
          </a:stretch>
        </p:blipFill>
        <p:spPr>
          <a:xfrm>
            <a:off x="153988" y="1243013"/>
            <a:ext cx="6324600" cy="3897312"/>
          </a:xfrm>
          <a:prstGeom prst="rect">
            <a:avLst/>
          </a:prstGeom>
          <a:noFill/>
          <a:ln w="9525">
            <a:noFill/>
          </a:ln>
        </p:spPr>
      </p:pic>
      <p:sp>
        <p:nvSpPr>
          <p:cNvPr id="2" name="Rectangle 1"/>
          <p:cNvSpPr/>
          <p:nvPr/>
        </p:nvSpPr>
        <p:spPr>
          <a:xfrm>
            <a:off x="1281113" y="5343525"/>
            <a:ext cx="5106987" cy="1200150"/>
          </a:xfrm>
          <a:prstGeom prst="rect">
            <a:avLst/>
          </a:prstGeom>
          <a:noFill/>
          <a:ln w="9525">
            <a:noFill/>
          </a:ln>
        </p:spPr>
        <p:txBody>
          <a:bodyPr>
            <a:spAutoFit/>
          </a:bodyPr>
          <a:p>
            <a:r>
              <a:rPr sz="3600" b="1" dirty="0">
                <a:solidFill>
                  <a:srgbClr val="0000FF"/>
                </a:solidFill>
                <a:latin typeface="Times New Roman" panose="02020603050405020304" pitchFamily="18" charset="0"/>
              </a:rPr>
              <a:t>Vị trí của châu Âu trên bản đồ thế giới.</a:t>
            </a:r>
            <a:endParaRPr sz="3600" b="1" dirty="0">
              <a:solidFill>
                <a:srgbClr val="0000FF"/>
              </a:solidFill>
              <a:latin typeface="Times New Roman" panose="02020603050405020304" pitchFamily="18" charset="0"/>
            </a:endParaRPr>
          </a:p>
        </p:txBody>
      </p:sp>
      <p:sp>
        <p:nvSpPr>
          <p:cNvPr id="3" name="Rectangle 2"/>
          <p:cNvSpPr/>
          <p:nvPr/>
        </p:nvSpPr>
        <p:spPr>
          <a:xfrm>
            <a:off x="6680200" y="2178050"/>
            <a:ext cx="5091113" cy="3416300"/>
          </a:xfrm>
          <a:prstGeom prst="rect">
            <a:avLst/>
          </a:prstGeom>
          <a:noFill/>
          <a:ln w="9525">
            <a:noFill/>
          </a:ln>
        </p:spPr>
        <p:txBody>
          <a:bodyPr>
            <a:spAutoFit/>
          </a:bodyPr>
          <a:p>
            <a:pPr algn="just">
              <a:lnSpc>
                <a:spcPct val="150000"/>
              </a:lnSpc>
            </a:pPr>
            <a:r>
              <a:rPr lang="nl-NL" altLang="x-none" sz="3600" b="1" dirty="0">
                <a:latin typeface="Times New Roman" panose="02020603050405020304" pitchFamily="18" charset="0"/>
                <a:cs typeface="Times New Roman" panose="02020603050405020304" pitchFamily="18" charset="0"/>
              </a:rPr>
              <a:t>- Châu Âu l</a:t>
            </a:r>
            <a:r>
              <a:rPr lang="nl-NL" altLang="x-none" sz="3600" b="1" dirty="0">
                <a:latin typeface="Times New Roman" panose="02020603050405020304" pitchFamily="18" charset="0"/>
                <a:ea typeface="Times New Roman" panose="02020603050405020304" pitchFamily="18" charset="0"/>
              </a:rPr>
              <a:t>à</a:t>
            </a:r>
            <a:r>
              <a:rPr lang="nl-NL" altLang="x-none" sz="3600" b="1" dirty="0">
                <a:latin typeface="Times New Roman" panose="02020603050405020304" pitchFamily="18" charset="0"/>
                <a:cs typeface="Times New Roman" panose="02020603050405020304" pitchFamily="18" charset="0"/>
              </a:rPr>
              <a:t> châu lục ở phía tây của lục địa Á-Âu, nằm ho</a:t>
            </a:r>
            <a:r>
              <a:rPr lang="nl-NL" altLang="x-none" sz="3600" b="1" dirty="0">
                <a:latin typeface="Times New Roman" panose="02020603050405020304" pitchFamily="18" charset="0"/>
                <a:ea typeface="Times New Roman" panose="02020603050405020304" pitchFamily="18" charset="0"/>
              </a:rPr>
              <a:t>à</a:t>
            </a:r>
            <a:r>
              <a:rPr lang="nl-NL" altLang="x-none" sz="3600" b="1" dirty="0">
                <a:latin typeface="Times New Roman" panose="02020603050405020304" pitchFamily="18" charset="0"/>
                <a:cs typeface="Times New Roman" panose="02020603050405020304" pitchFamily="18" charset="0"/>
              </a:rPr>
              <a:t>n to</a:t>
            </a:r>
            <a:r>
              <a:rPr lang="nl-NL" altLang="x-none" sz="3600" b="1" dirty="0">
                <a:latin typeface="Times New Roman" panose="02020603050405020304" pitchFamily="18" charset="0"/>
                <a:ea typeface="Times New Roman" panose="02020603050405020304" pitchFamily="18" charset="0"/>
              </a:rPr>
              <a:t>à</a:t>
            </a:r>
            <a:r>
              <a:rPr lang="nl-NL" altLang="x-none" sz="3600" b="1" dirty="0">
                <a:latin typeface="Times New Roman" panose="02020603050405020304" pitchFamily="18" charset="0"/>
                <a:cs typeface="Times New Roman" panose="02020603050405020304" pitchFamily="18" charset="0"/>
              </a:rPr>
              <a:t>n trên bán cầu Bắc. </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1000"/>
                                        <p:tgtEl>
                                          <p:spTgt spid="10249"/>
                                        </p:tgtEl>
                                      </p:cBhvr>
                                    </p:animEffect>
                                    <p:anim calcmode="lin" valueType="num">
                                      <p:cBhvr>
                                        <p:cTn id="8" dur="1000" fill="hold"/>
                                        <p:tgtEl>
                                          <p:spTgt spid="10249"/>
                                        </p:tgtEl>
                                        <p:attrNameLst>
                                          <p:attrName>ppt_x</p:attrName>
                                        </p:attrNameLst>
                                      </p:cBhvr>
                                      <p:tavLst>
                                        <p:tav tm="0">
                                          <p:val>
                                            <p:strVal val="#ppt_x"/>
                                          </p:val>
                                        </p:tav>
                                        <p:tav tm="100000">
                                          <p:val>
                                            <p:strVal val="#ppt_x"/>
                                          </p:val>
                                        </p:tav>
                                      </p:tavLst>
                                    </p:anim>
                                    <p:anim calcmode="lin" valueType="num">
                                      <p:cBhvr>
                                        <p:cTn id="9" dur="1000" fill="hold"/>
                                        <p:tgtEl>
                                          <p:spTgt spid="102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7411" name="Picture 5" descr="POINSET2"/>
          <p:cNvPicPr>
            <a:picLocks noChangeAspect="1"/>
          </p:cNvPicPr>
          <p:nvPr/>
        </p:nvPicPr>
        <p:blipFill>
          <a:blip r:embed="rId1"/>
          <a:stretch>
            <a:fillRect/>
          </a:stretch>
        </p:blipFill>
        <p:spPr>
          <a:xfrm rot="5400000" flipV="1">
            <a:off x="311150" y="57150"/>
            <a:ext cx="1171575" cy="1477963"/>
          </a:xfrm>
          <a:prstGeom prst="rect">
            <a:avLst/>
          </a:prstGeom>
          <a:noFill/>
          <a:ln w="9525">
            <a:noFill/>
          </a:ln>
        </p:spPr>
      </p:pic>
      <p:pic>
        <p:nvPicPr>
          <p:cNvPr id="1741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7413" name="Picture 6" descr="Diagram&#10;&#10;Description automatically generated"/>
          <p:cNvPicPr>
            <a:picLocks noChangeAspect="1"/>
          </p:cNvPicPr>
          <p:nvPr/>
        </p:nvPicPr>
        <p:blipFill>
          <a:blip r:embed="rId2"/>
          <a:srcRect b="8304"/>
          <a:stretch>
            <a:fillRect/>
          </a:stretch>
        </p:blipFill>
        <p:spPr>
          <a:xfrm>
            <a:off x="10761663" y="5438775"/>
            <a:ext cx="1296987" cy="1282700"/>
          </a:xfrm>
          <a:prstGeom prst="rect">
            <a:avLst/>
          </a:prstGeom>
          <a:noFill/>
          <a:ln w="9525">
            <a:noFill/>
          </a:ln>
        </p:spPr>
      </p:pic>
      <p:pic>
        <p:nvPicPr>
          <p:cNvPr id="17414" name="Picture 1"/>
          <p:cNvPicPr>
            <a:picLocks noChangeAspect="1"/>
          </p:cNvPicPr>
          <p:nvPr/>
        </p:nvPicPr>
        <p:blipFill>
          <a:blip r:embed="rId3"/>
          <a:stretch>
            <a:fillRect/>
          </a:stretch>
        </p:blipFill>
        <p:spPr>
          <a:xfrm>
            <a:off x="554038" y="1222375"/>
            <a:ext cx="6259512" cy="4957763"/>
          </a:xfrm>
          <a:prstGeom prst="rect">
            <a:avLst/>
          </a:prstGeom>
          <a:noFill/>
          <a:ln w="9525">
            <a:noFill/>
          </a:ln>
        </p:spPr>
      </p:pic>
      <p:sp>
        <p:nvSpPr>
          <p:cNvPr id="2" name="Rectangle 1"/>
          <p:cNvSpPr/>
          <p:nvPr/>
        </p:nvSpPr>
        <p:spPr>
          <a:xfrm>
            <a:off x="1597025" y="150813"/>
            <a:ext cx="4492625" cy="646112"/>
          </a:xfrm>
          <a:prstGeom prst="rect">
            <a:avLst/>
          </a:prstGeom>
          <a:noFill/>
          <a:ln w="9525">
            <a:noFill/>
          </a:ln>
        </p:spPr>
        <p:txBody>
          <a:bodyPr wrap="none">
            <a:spAutoFit/>
          </a:bodyPr>
          <a:p>
            <a:r>
              <a:rPr sz="3600" b="1" dirty="0">
                <a:solidFill>
                  <a:srgbClr val="0000FF"/>
                </a:solidFill>
                <a:latin typeface="Times New Roman" panose="02020603050405020304" pitchFamily="18" charset="0"/>
              </a:rPr>
              <a:t>Giới hạn của châu Âu</a:t>
            </a:r>
            <a:endParaRPr sz="3600" b="1" dirty="0">
              <a:solidFill>
                <a:srgbClr val="0000FF"/>
              </a:solidFill>
              <a:latin typeface="Times New Roman" panose="02020603050405020304" pitchFamily="18" charset="0"/>
            </a:endParaRPr>
          </a:p>
        </p:txBody>
      </p:sp>
      <p:sp>
        <p:nvSpPr>
          <p:cNvPr id="3" name="Rectangle 2"/>
          <p:cNvSpPr/>
          <p:nvPr/>
        </p:nvSpPr>
        <p:spPr>
          <a:xfrm>
            <a:off x="7421563" y="1992313"/>
            <a:ext cx="4210050" cy="3416300"/>
          </a:xfrm>
          <a:prstGeom prst="rect">
            <a:avLst/>
          </a:prstGeom>
          <a:noFill/>
          <a:ln w="9525">
            <a:noFill/>
          </a:ln>
        </p:spPr>
        <p:txBody>
          <a:bodyPr>
            <a:spAutoFit/>
          </a:bodyPr>
          <a:p>
            <a:pPr algn="just">
              <a:lnSpc>
                <a:spcPct val="150000"/>
              </a:lnSpc>
            </a:pPr>
            <a:r>
              <a:rPr lang="nl-NL" altLang="x-none" sz="3600" b="1" dirty="0">
                <a:latin typeface="Times New Roman" panose="02020603050405020304" pitchFamily="18" charset="0"/>
              </a:rPr>
              <a:t>- Lãnh thổ trên đất liền trải dài từ khoảng 36</a:t>
            </a:r>
            <a:r>
              <a:rPr lang="nl-NL" altLang="x-none" sz="3600" b="1" baseline="30000" dirty="0">
                <a:latin typeface="Times New Roman" panose="02020603050405020304" pitchFamily="18" charset="0"/>
              </a:rPr>
              <a:t>0</a:t>
            </a:r>
            <a:r>
              <a:rPr lang="nl-NL" altLang="x-none" sz="3600" b="1" dirty="0">
                <a:latin typeface="Times New Roman" panose="02020603050405020304" pitchFamily="18" charset="0"/>
              </a:rPr>
              <a:t>B đến 71</a:t>
            </a:r>
            <a:r>
              <a:rPr lang="nl-NL" altLang="x-none" sz="3600" b="1" baseline="30000" dirty="0">
                <a:latin typeface="Times New Roman" panose="02020603050405020304" pitchFamily="18" charset="0"/>
              </a:rPr>
              <a:t>0</a:t>
            </a:r>
            <a:r>
              <a:rPr lang="nl-NL" altLang="x-none" sz="3600" b="1" dirty="0">
                <a:latin typeface="Times New Roman" panose="02020603050405020304" pitchFamily="18" charset="0"/>
              </a:rPr>
              <a:t>B.</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8435" name="Picture 5" descr="POINSET2"/>
          <p:cNvPicPr>
            <a:picLocks noChangeAspect="1"/>
          </p:cNvPicPr>
          <p:nvPr/>
        </p:nvPicPr>
        <p:blipFill>
          <a:blip r:embed="rId1"/>
          <a:stretch>
            <a:fillRect/>
          </a:stretch>
        </p:blipFill>
        <p:spPr>
          <a:xfrm rot="5400000" flipV="1">
            <a:off x="250825" y="117475"/>
            <a:ext cx="711200" cy="896938"/>
          </a:xfrm>
          <a:prstGeom prst="rect">
            <a:avLst/>
          </a:prstGeom>
          <a:noFill/>
          <a:ln w="9525">
            <a:noFill/>
          </a:ln>
        </p:spPr>
      </p:pic>
      <p:pic>
        <p:nvPicPr>
          <p:cNvPr id="1843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8437" name="Picture 6" descr="Diagram&#10;&#10;Description automatically generated"/>
          <p:cNvPicPr>
            <a:picLocks noChangeAspect="1"/>
          </p:cNvPicPr>
          <p:nvPr/>
        </p:nvPicPr>
        <p:blipFill>
          <a:blip r:embed="rId2"/>
          <a:srcRect b="8304"/>
          <a:stretch>
            <a:fillRect/>
          </a:stretch>
        </p:blipFill>
        <p:spPr>
          <a:xfrm>
            <a:off x="11229975" y="5902325"/>
            <a:ext cx="828675" cy="819150"/>
          </a:xfrm>
          <a:prstGeom prst="rect">
            <a:avLst/>
          </a:prstGeom>
          <a:noFill/>
          <a:ln w="9525">
            <a:noFill/>
          </a:ln>
        </p:spPr>
      </p:pic>
      <p:pic>
        <p:nvPicPr>
          <p:cNvPr id="18438" name="Picture 1"/>
          <p:cNvPicPr>
            <a:picLocks noChangeAspect="1"/>
          </p:cNvPicPr>
          <p:nvPr/>
        </p:nvPicPr>
        <p:blipFill>
          <a:blip r:embed="rId3"/>
          <a:stretch>
            <a:fillRect/>
          </a:stretch>
        </p:blipFill>
        <p:spPr>
          <a:xfrm>
            <a:off x="554038" y="1900238"/>
            <a:ext cx="6259512" cy="4957762"/>
          </a:xfrm>
          <a:prstGeom prst="rect">
            <a:avLst/>
          </a:prstGeom>
          <a:noFill/>
          <a:ln w="9525">
            <a:noFill/>
          </a:ln>
        </p:spPr>
      </p:pic>
      <p:sp>
        <p:nvSpPr>
          <p:cNvPr id="2" name="Rectangle 1"/>
          <p:cNvSpPr/>
          <p:nvPr/>
        </p:nvSpPr>
        <p:spPr>
          <a:xfrm>
            <a:off x="579438" y="146050"/>
            <a:ext cx="6465887" cy="1754188"/>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Châu Âu tiếp giáp với các châu lục, biển và đại dương nào?</a:t>
            </a:r>
            <a:endParaRPr sz="3600" b="1" dirty="0">
              <a:solidFill>
                <a:srgbClr val="0000FF"/>
              </a:solidFill>
              <a:latin typeface="Times New Roman" panose="02020603050405020304" pitchFamily="18" charset="0"/>
            </a:endParaRPr>
          </a:p>
        </p:txBody>
      </p:sp>
      <p:sp>
        <p:nvSpPr>
          <p:cNvPr id="3" name="Rectangle 2"/>
          <p:cNvSpPr/>
          <p:nvPr/>
        </p:nvSpPr>
        <p:spPr>
          <a:xfrm>
            <a:off x="7229475" y="796925"/>
            <a:ext cx="4210050" cy="5632450"/>
          </a:xfrm>
          <a:prstGeom prst="rect">
            <a:avLst/>
          </a:prstGeom>
          <a:noFill/>
          <a:ln w="9525">
            <a:noFill/>
          </a:ln>
        </p:spPr>
        <p:txBody>
          <a:bodyPr>
            <a:spAutoFit/>
          </a:bodyPr>
          <a:p>
            <a:r>
              <a:rPr sz="3600" b="1" dirty="0">
                <a:latin typeface="Times New Roman" panose="02020603050405020304" pitchFamily="18" charset="0"/>
              </a:rPr>
              <a:t>- Châu Âu tiếp giáp:</a:t>
            </a:r>
            <a:endParaRPr sz="3600" b="1" dirty="0">
              <a:latin typeface="Times New Roman" panose="02020603050405020304" pitchFamily="18" charset="0"/>
            </a:endParaRPr>
          </a:p>
          <a:p>
            <a:r>
              <a:rPr lang="vi-VN" altLang="x-none" sz="3600" b="1" dirty="0">
                <a:latin typeface="Times New Roman" panose="02020603050405020304" pitchFamily="18" charset="0"/>
              </a:rPr>
              <a:t>+ </a:t>
            </a:r>
            <a:r>
              <a:rPr sz="3600" b="1" dirty="0">
                <a:latin typeface="Times New Roman" panose="02020603050405020304" pitchFamily="18" charset="0"/>
              </a:rPr>
              <a:t>Phía bắc giáp Bắc Băng Dương.</a:t>
            </a:r>
            <a:endParaRPr sz="3600" b="1" dirty="0">
              <a:latin typeface="Times New Roman" panose="02020603050405020304" pitchFamily="18" charset="0"/>
            </a:endParaRPr>
          </a:p>
          <a:p>
            <a:r>
              <a:rPr sz="3600" b="1" dirty="0">
                <a:latin typeface="Times New Roman" panose="02020603050405020304" pitchFamily="18" charset="0"/>
              </a:rPr>
              <a:t>+ P</a:t>
            </a:r>
            <a:r>
              <a:rPr lang="vi-VN" altLang="x-none" sz="3600" b="1" dirty="0">
                <a:latin typeface="Times New Roman" panose="02020603050405020304" pitchFamily="18" charset="0"/>
              </a:rPr>
              <a:t>hía tây giáp Đại Tây Dương.</a:t>
            </a:r>
            <a:endParaRPr sz="3600" b="1" dirty="0">
              <a:latin typeface="Times New Roman" panose="02020603050405020304" pitchFamily="18" charset="0"/>
            </a:endParaRPr>
          </a:p>
          <a:p>
            <a:r>
              <a:rPr sz="3600" b="1" dirty="0">
                <a:latin typeface="Times New Roman" panose="02020603050405020304" pitchFamily="18" charset="0"/>
              </a:rPr>
              <a:t>+ P</a:t>
            </a:r>
            <a:r>
              <a:rPr lang="vi-VN" altLang="x-none" sz="3600" b="1" dirty="0">
                <a:latin typeface="Times New Roman" panose="02020603050405020304" pitchFamily="18" charset="0"/>
              </a:rPr>
              <a:t>hía nam </a:t>
            </a:r>
            <a:r>
              <a:rPr sz="3600" b="1" dirty="0">
                <a:latin typeface="Times New Roman" panose="02020603050405020304" pitchFamily="18" charset="0"/>
              </a:rPr>
              <a:t>giáp biển Địa Trung Hải và biển Đen</a:t>
            </a:r>
            <a:endParaRPr sz="3600" b="1" dirty="0">
              <a:latin typeface="Times New Roman" panose="02020603050405020304" pitchFamily="18" charset="0"/>
            </a:endParaRPr>
          </a:p>
          <a:p>
            <a:r>
              <a:rPr sz="3600" b="1" dirty="0">
                <a:latin typeface="Times New Roman" panose="02020603050405020304" pitchFamily="18" charset="0"/>
              </a:rPr>
              <a:t>+ Phía đông giáp châu Á.</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19459" name="Picture 5" descr="POINSET2"/>
          <p:cNvPicPr>
            <a:picLocks noChangeAspect="1"/>
          </p:cNvPicPr>
          <p:nvPr/>
        </p:nvPicPr>
        <p:blipFill>
          <a:blip r:embed="rId1"/>
          <a:stretch>
            <a:fillRect/>
          </a:stretch>
        </p:blipFill>
        <p:spPr>
          <a:xfrm rot="5400000" flipV="1">
            <a:off x="250825" y="117475"/>
            <a:ext cx="711200" cy="896938"/>
          </a:xfrm>
          <a:prstGeom prst="rect">
            <a:avLst/>
          </a:prstGeom>
          <a:noFill/>
          <a:ln w="9525">
            <a:noFill/>
          </a:ln>
        </p:spPr>
      </p:pic>
      <p:pic>
        <p:nvPicPr>
          <p:cNvPr id="1946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19461" name="Picture 6" descr="Diagram&#10;&#10;Description automatically generated"/>
          <p:cNvPicPr>
            <a:picLocks noChangeAspect="1"/>
          </p:cNvPicPr>
          <p:nvPr/>
        </p:nvPicPr>
        <p:blipFill>
          <a:blip r:embed="rId2"/>
          <a:srcRect b="8304"/>
          <a:stretch>
            <a:fillRect/>
          </a:stretch>
        </p:blipFill>
        <p:spPr>
          <a:xfrm>
            <a:off x="11229975" y="5902325"/>
            <a:ext cx="828675" cy="819150"/>
          </a:xfrm>
          <a:prstGeom prst="rect">
            <a:avLst/>
          </a:prstGeom>
          <a:noFill/>
          <a:ln w="9525">
            <a:noFill/>
          </a:ln>
        </p:spPr>
      </p:pic>
      <p:pic>
        <p:nvPicPr>
          <p:cNvPr id="19462" name="Picture 1"/>
          <p:cNvPicPr>
            <a:picLocks noChangeAspect="1"/>
          </p:cNvPicPr>
          <p:nvPr/>
        </p:nvPicPr>
        <p:blipFill>
          <a:blip r:embed="rId3"/>
          <a:stretch>
            <a:fillRect/>
          </a:stretch>
        </p:blipFill>
        <p:spPr>
          <a:xfrm>
            <a:off x="554038" y="1900238"/>
            <a:ext cx="6259512" cy="4957762"/>
          </a:xfrm>
          <a:prstGeom prst="rect">
            <a:avLst/>
          </a:prstGeom>
          <a:noFill/>
          <a:ln w="9525">
            <a:noFill/>
          </a:ln>
        </p:spPr>
      </p:pic>
      <p:sp>
        <p:nvSpPr>
          <p:cNvPr id="2" name="Rectangle 1"/>
          <p:cNvSpPr/>
          <p:nvPr/>
        </p:nvSpPr>
        <p:spPr>
          <a:xfrm>
            <a:off x="579438" y="146050"/>
            <a:ext cx="6465887" cy="1654175"/>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Kích thước và hình dạng của châu Âu như thế nào?</a:t>
            </a:r>
            <a:endParaRPr sz="3600" b="1" dirty="0">
              <a:solidFill>
                <a:srgbClr val="0000FF"/>
              </a:solidFill>
              <a:latin typeface="Times New Roman" panose="02020603050405020304" pitchFamily="18" charset="0"/>
            </a:endParaRPr>
          </a:p>
        </p:txBody>
      </p:sp>
      <p:sp>
        <p:nvSpPr>
          <p:cNvPr id="3" name="Rectangle 2"/>
          <p:cNvSpPr/>
          <p:nvPr/>
        </p:nvSpPr>
        <p:spPr>
          <a:xfrm>
            <a:off x="7229475" y="1616075"/>
            <a:ext cx="4210050" cy="4148138"/>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Châu Âu có diện tích nhỏ, khoảng 10,5 triệu km</a:t>
            </a:r>
            <a:r>
              <a:rPr sz="3600" b="1" baseline="30000" dirty="0">
                <a:latin typeface="Times New Roman" panose="02020603050405020304" pitchFamily="18" charset="0"/>
              </a:rPr>
              <a:t>2</a:t>
            </a:r>
            <a:r>
              <a:rPr sz="3600" b="1" dirty="0">
                <a:latin typeface="Times New Roman" panose="02020603050405020304" pitchFamily="18" charset="0"/>
              </a:rPr>
              <a:t>, chỉ lớn hơn châu Đại Dương.</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0483" name="Picture 5" descr="POINSET2"/>
          <p:cNvPicPr>
            <a:picLocks noChangeAspect="1"/>
          </p:cNvPicPr>
          <p:nvPr/>
        </p:nvPicPr>
        <p:blipFill>
          <a:blip r:embed="rId1"/>
          <a:stretch>
            <a:fillRect/>
          </a:stretch>
        </p:blipFill>
        <p:spPr>
          <a:xfrm rot="5400000" flipV="1">
            <a:off x="250825" y="117475"/>
            <a:ext cx="711200" cy="896938"/>
          </a:xfrm>
          <a:prstGeom prst="rect">
            <a:avLst/>
          </a:prstGeom>
          <a:noFill/>
          <a:ln w="9525">
            <a:noFill/>
          </a:ln>
        </p:spPr>
      </p:pic>
      <p:pic>
        <p:nvPicPr>
          <p:cNvPr id="2048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0485" name="Picture 6" descr="Diagram&#10;&#10;Description automatically generated"/>
          <p:cNvPicPr>
            <a:picLocks noChangeAspect="1"/>
          </p:cNvPicPr>
          <p:nvPr/>
        </p:nvPicPr>
        <p:blipFill>
          <a:blip r:embed="rId2"/>
          <a:srcRect b="8304"/>
          <a:stretch>
            <a:fillRect/>
          </a:stretch>
        </p:blipFill>
        <p:spPr>
          <a:xfrm>
            <a:off x="11229975" y="5902325"/>
            <a:ext cx="828675" cy="819150"/>
          </a:xfrm>
          <a:prstGeom prst="rect">
            <a:avLst/>
          </a:prstGeom>
          <a:noFill/>
          <a:ln w="9525">
            <a:noFill/>
          </a:ln>
        </p:spPr>
      </p:pic>
      <p:pic>
        <p:nvPicPr>
          <p:cNvPr id="20486" name="Picture 1"/>
          <p:cNvPicPr>
            <a:picLocks noChangeAspect="1"/>
          </p:cNvPicPr>
          <p:nvPr/>
        </p:nvPicPr>
        <p:blipFill>
          <a:blip r:embed="rId3"/>
          <a:stretch>
            <a:fillRect/>
          </a:stretch>
        </p:blipFill>
        <p:spPr>
          <a:xfrm>
            <a:off x="463550" y="1230313"/>
            <a:ext cx="6259513" cy="4957762"/>
          </a:xfrm>
          <a:prstGeom prst="rect">
            <a:avLst/>
          </a:prstGeom>
          <a:noFill/>
          <a:ln w="9525">
            <a:noFill/>
          </a:ln>
        </p:spPr>
      </p:pic>
      <p:sp>
        <p:nvSpPr>
          <p:cNvPr id="3" name="Rectangle 2"/>
          <p:cNvSpPr/>
          <p:nvPr/>
        </p:nvSpPr>
        <p:spPr>
          <a:xfrm>
            <a:off x="7229475" y="1081088"/>
            <a:ext cx="4210050" cy="4978400"/>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Đường bờ biển dài khoảng 43000km, bị cắt xẻ mạnh, biển ăn sâu vào đất liền, tạo nhiều bán đảo, vũng vịnh. </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1507" name="Picture 5" descr="POINSET2"/>
          <p:cNvPicPr>
            <a:picLocks noChangeAspect="1"/>
          </p:cNvPicPr>
          <p:nvPr/>
        </p:nvPicPr>
        <p:blipFill>
          <a:blip r:embed="rId1"/>
          <a:stretch>
            <a:fillRect/>
          </a:stretch>
        </p:blipFill>
        <p:spPr>
          <a:xfrm rot="5400000" flipV="1">
            <a:off x="250825" y="117475"/>
            <a:ext cx="711200" cy="896938"/>
          </a:xfrm>
          <a:prstGeom prst="rect">
            <a:avLst/>
          </a:prstGeom>
          <a:noFill/>
          <a:ln w="9525">
            <a:noFill/>
          </a:ln>
        </p:spPr>
      </p:pic>
      <p:pic>
        <p:nvPicPr>
          <p:cNvPr id="2150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1509" name="Picture 6" descr="Diagram&#10;&#10;Description automatically generated"/>
          <p:cNvPicPr>
            <a:picLocks noChangeAspect="1"/>
          </p:cNvPicPr>
          <p:nvPr/>
        </p:nvPicPr>
        <p:blipFill>
          <a:blip r:embed="rId2"/>
          <a:srcRect b="8304"/>
          <a:stretch>
            <a:fillRect/>
          </a:stretch>
        </p:blipFill>
        <p:spPr>
          <a:xfrm>
            <a:off x="11229975" y="5902325"/>
            <a:ext cx="828675" cy="819150"/>
          </a:xfrm>
          <a:prstGeom prst="rect">
            <a:avLst/>
          </a:prstGeom>
          <a:noFill/>
          <a:ln w="9525">
            <a:noFill/>
          </a:ln>
        </p:spPr>
      </p:pic>
      <p:pic>
        <p:nvPicPr>
          <p:cNvPr id="21510" name="Picture 1"/>
          <p:cNvPicPr>
            <a:picLocks noChangeAspect="1"/>
          </p:cNvPicPr>
          <p:nvPr/>
        </p:nvPicPr>
        <p:blipFill>
          <a:blip r:embed="rId3"/>
          <a:stretch>
            <a:fillRect/>
          </a:stretch>
        </p:blipFill>
        <p:spPr>
          <a:xfrm>
            <a:off x="608013" y="1101725"/>
            <a:ext cx="6257925" cy="4957763"/>
          </a:xfrm>
          <a:prstGeom prst="rect">
            <a:avLst/>
          </a:prstGeom>
          <a:noFill/>
          <a:ln w="9525">
            <a:noFill/>
          </a:ln>
        </p:spPr>
      </p:pic>
      <p:sp>
        <p:nvSpPr>
          <p:cNvPr id="3" name="Rectangle 2"/>
          <p:cNvSpPr/>
          <p:nvPr/>
        </p:nvSpPr>
        <p:spPr>
          <a:xfrm>
            <a:off x="7045325" y="2973388"/>
            <a:ext cx="4791075" cy="1754187"/>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Châu Âu còn có nhiều đảo và quần đảo.</a:t>
            </a:r>
            <a:endParaRPr sz="3600" b="1" dirty="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2531" name="Picture 5" descr="POINSET2"/>
          <p:cNvPicPr>
            <a:picLocks noChangeAspect="1"/>
          </p:cNvPicPr>
          <p:nvPr/>
        </p:nvPicPr>
        <p:blipFill>
          <a:blip r:embed="rId1"/>
          <a:stretch>
            <a:fillRect/>
          </a:stretch>
        </p:blipFill>
        <p:spPr>
          <a:xfrm rot="5400000" flipV="1">
            <a:off x="250825" y="117475"/>
            <a:ext cx="711200" cy="896938"/>
          </a:xfrm>
          <a:prstGeom prst="rect">
            <a:avLst/>
          </a:prstGeom>
          <a:noFill/>
          <a:ln w="9525">
            <a:noFill/>
          </a:ln>
        </p:spPr>
      </p:pic>
      <p:pic>
        <p:nvPicPr>
          <p:cNvPr id="2253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2533" name="Picture 6" descr="Diagram&#10;&#10;Description automatically generated"/>
          <p:cNvPicPr>
            <a:picLocks noChangeAspect="1"/>
          </p:cNvPicPr>
          <p:nvPr/>
        </p:nvPicPr>
        <p:blipFill>
          <a:blip r:embed="rId2"/>
          <a:srcRect b="8304"/>
          <a:stretch>
            <a:fillRect/>
          </a:stretch>
        </p:blipFill>
        <p:spPr>
          <a:xfrm>
            <a:off x="11229975" y="5902325"/>
            <a:ext cx="828675" cy="819150"/>
          </a:xfrm>
          <a:prstGeom prst="rect">
            <a:avLst/>
          </a:prstGeom>
          <a:noFill/>
          <a:ln w="9525">
            <a:noFill/>
          </a:ln>
        </p:spPr>
      </p:pic>
      <p:pic>
        <p:nvPicPr>
          <p:cNvPr id="22534" name="Picture 1"/>
          <p:cNvPicPr>
            <a:picLocks noChangeAspect="1"/>
          </p:cNvPicPr>
          <p:nvPr/>
        </p:nvPicPr>
        <p:blipFill>
          <a:blip r:embed="rId3"/>
          <a:stretch>
            <a:fillRect/>
          </a:stretch>
        </p:blipFill>
        <p:spPr>
          <a:xfrm>
            <a:off x="5805488" y="1101725"/>
            <a:ext cx="6259512" cy="4957763"/>
          </a:xfrm>
          <a:prstGeom prst="rect">
            <a:avLst/>
          </a:prstGeom>
          <a:noFill/>
          <a:ln w="9525">
            <a:noFill/>
          </a:ln>
        </p:spPr>
      </p:pic>
      <p:sp>
        <p:nvSpPr>
          <p:cNvPr id="2" name="Rectangle 1"/>
          <p:cNvSpPr/>
          <p:nvPr/>
        </p:nvSpPr>
        <p:spPr>
          <a:xfrm>
            <a:off x="296863" y="1192213"/>
            <a:ext cx="5226050" cy="4246562"/>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 </a:t>
            </a:r>
            <a:r>
              <a:rPr lang="vi-VN" altLang="x-none" sz="3600" b="1" dirty="0">
                <a:solidFill>
                  <a:srgbClr val="0000FF"/>
                </a:solidFill>
                <a:latin typeface="Times New Roman" panose="02020603050405020304" pitchFamily="18" charset="0"/>
              </a:rPr>
              <a:t>Xác định trên bản đồ: </a:t>
            </a:r>
            <a:endParaRPr sz="3600" b="1" dirty="0">
              <a:solidFill>
                <a:srgbClr val="0000FF"/>
              </a:solidFill>
              <a:latin typeface="Times New Roman" panose="02020603050405020304" pitchFamily="18" charset="0"/>
            </a:endParaRPr>
          </a:p>
          <a:p>
            <a:pPr algn="just">
              <a:lnSpc>
                <a:spcPct val="150000"/>
              </a:lnSpc>
            </a:pPr>
            <a:r>
              <a:rPr lang="vi-VN" altLang="x-none" sz="3600" b="1" dirty="0">
                <a:solidFill>
                  <a:srgbClr val="0000FF"/>
                </a:solidFill>
                <a:latin typeface="Times New Roman" panose="02020603050405020304" pitchFamily="18" charset="0"/>
              </a:rPr>
              <a:t>+ Các biển: Địa Trung Hải, Ban Tích, Biển Đen.</a:t>
            </a:r>
            <a:endParaRPr sz="3600" b="1" dirty="0">
              <a:solidFill>
                <a:srgbClr val="0000FF"/>
              </a:solidFill>
              <a:latin typeface="Times New Roman" panose="02020603050405020304" pitchFamily="18" charset="0"/>
            </a:endParaRPr>
          </a:p>
          <a:p>
            <a:pPr algn="just">
              <a:lnSpc>
                <a:spcPct val="150000"/>
              </a:lnSpc>
            </a:pPr>
            <a:r>
              <a:rPr lang="vi-VN" altLang="x-none" sz="3600" b="1" dirty="0">
                <a:solidFill>
                  <a:srgbClr val="0000FF"/>
                </a:solidFill>
                <a:latin typeface="Times New Roman" panose="02020603050405020304" pitchFamily="18" charset="0"/>
              </a:rPr>
              <a:t>+ Bán đảo: Xcan-đi-na-vi, I-bê-rich, I-ta-li-a.</a:t>
            </a:r>
            <a:endParaRPr sz="3600" b="1"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122" name="Picture 5" descr="POINSET2"/>
          <p:cNvPicPr>
            <a:picLocks noChangeAspect="1"/>
          </p:cNvPicPr>
          <p:nvPr/>
        </p:nvPicPr>
        <p:blipFill>
          <a:blip r:embed="rId2"/>
          <a:stretch>
            <a:fillRect/>
          </a:stretch>
        </p:blipFill>
        <p:spPr>
          <a:xfrm rot="5400000">
            <a:off x="10253663" y="265113"/>
            <a:ext cx="1243012" cy="1443037"/>
          </a:xfrm>
          <a:prstGeom prst="rect">
            <a:avLst/>
          </a:prstGeom>
          <a:noFill/>
          <a:ln w="9525">
            <a:noFill/>
          </a:ln>
        </p:spPr>
      </p:pic>
      <p:pic>
        <p:nvPicPr>
          <p:cNvPr id="5123" name="Picture 6" descr="POINSET3"/>
          <p:cNvPicPr>
            <a:picLocks noChangeAspect="1"/>
          </p:cNvPicPr>
          <p:nvPr/>
        </p:nvPicPr>
        <p:blipFill>
          <a:blip r:embed="rId3"/>
          <a:stretch>
            <a:fillRect/>
          </a:stretch>
        </p:blipFill>
        <p:spPr>
          <a:xfrm>
            <a:off x="9983788" y="5260975"/>
            <a:ext cx="2139950" cy="1597025"/>
          </a:xfrm>
          <a:prstGeom prst="rect">
            <a:avLst/>
          </a:prstGeom>
          <a:noFill/>
          <a:ln w="9525">
            <a:noFill/>
          </a:ln>
        </p:spPr>
      </p:pic>
      <p:pic>
        <p:nvPicPr>
          <p:cNvPr id="5124" name="Picture 5" descr="POINSET2"/>
          <p:cNvPicPr>
            <a:picLocks noChangeAspect="1"/>
          </p:cNvPicPr>
          <p:nvPr/>
        </p:nvPicPr>
        <p:blipFill>
          <a:blip r:embed="rId2"/>
          <a:stretch>
            <a:fillRect/>
          </a:stretch>
        </p:blipFill>
        <p:spPr>
          <a:xfrm rot="5400000" flipV="1">
            <a:off x="819150" y="322263"/>
            <a:ext cx="1171575" cy="1476375"/>
          </a:xfrm>
          <a:prstGeom prst="rect">
            <a:avLst/>
          </a:prstGeom>
          <a:noFill/>
          <a:ln w="9525">
            <a:noFill/>
          </a:ln>
        </p:spPr>
      </p:pic>
      <p:pic>
        <p:nvPicPr>
          <p:cNvPr id="5125" name="Picture 5" descr="POINSET2"/>
          <p:cNvPicPr>
            <a:picLocks noChangeAspect="1"/>
          </p:cNvPicPr>
          <p:nvPr/>
        </p:nvPicPr>
        <p:blipFill>
          <a:blip r:embed="rId2"/>
          <a:stretch>
            <a:fillRect/>
          </a:stretch>
        </p:blipFill>
        <p:spPr>
          <a:xfrm rot="-5400000">
            <a:off x="652463" y="4716463"/>
            <a:ext cx="1241425" cy="1443037"/>
          </a:xfrm>
          <a:prstGeom prst="rect">
            <a:avLst/>
          </a:prstGeom>
          <a:noFill/>
          <a:ln w="9525">
            <a:noFill/>
          </a:ln>
        </p:spPr>
      </p:pic>
      <p:sp>
        <p:nvSpPr>
          <p:cNvPr id="7" name="Rectangle 6"/>
          <p:cNvSpPr/>
          <p:nvPr/>
        </p:nvSpPr>
        <p:spPr>
          <a:xfrm>
            <a:off x="993913" y="421092"/>
            <a:ext cx="10204174" cy="1131079"/>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CHƯƠNG 1.  CHÂU ÂU</a:t>
            </a:r>
            <a:endPar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127" name="Picture 7"/>
          <p:cNvPicPr>
            <a:picLocks noChangeAspect="1"/>
          </p:cNvPicPr>
          <p:nvPr/>
        </p:nvPicPr>
        <p:blipFill>
          <a:blip r:embed="rId4"/>
          <a:stretch>
            <a:fillRect/>
          </a:stretch>
        </p:blipFill>
        <p:spPr>
          <a:xfrm>
            <a:off x="2478088" y="1757363"/>
            <a:ext cx="7335837" cy="3503612"/>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5" descr="POINSET2"/>
          <p:cNvPicPr>
            <a:picLocks noChangeAspect="1"/>
          </p:cNvPicPr>
          <p:nvPr/>
        </p:nvPicPr>
        <p:blipFill>
          <a:blip r:embed="rId1"/>
          <a:stretch>
            <a:fillRect/>
          </a:stretch>
        </p:blipFill>
        <p:spPr>
          <a:xfrm rot="5400000">
            <a:off x="10721975" y="74613"/>
            <a:ext cx="1241425" cy="1443037"/>
          </a:xfrm>
          <a:prstGeom prst="rect">
            <a:avLst/>
          </a:prstGeom>
          <a:noFill/>
          <a:ln w="9525">
            <a:noFill/>
          </a:ln>
        </p:spPr>
      </p:pic>
      <p:pic>
        <p:nvPicPr>
          <p:cNvPr id="23555" name="Picture 5" descr="POINSET2"/>
          <p:cNvPicPr>
            <a:picLocks noChangeAspect="1"/>
          </p:cNvPicPr>
          <p:nvPr/>
        </p:nvPicPr>
        <p:blipFill>
          <a:blip r:embed="rId1"/>
          <a:stretch>
            <a:fillRect/>
          </a:stretch>
        </p:blipFill>
        <p:spPr>
          <a:xfrm rot="5400000" flipV="1">
            <a:off x="250825" y="117475"/>
            <a:ext cx="711200" cy="896938"/>
          </a:xfrm>
          <a:prstGeom prst="rect">
            <a:avLst/>
          </a:prstGeom>
          <a:noFill/>
          <a:ln w="9525">
            <a:noFill/>
          </a:ln>
        </p:spPr>
      </p:pic>
      <p:pic>
        <p:nvPicPr>
          <p:cNvPr id="2355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3557" name="Picture 6" descr="Diagram&#10;&#10;Description automatically generated"/>
          <p:cNvPicPr>
            <a:picLocks noChangeAspect="1"/>
          </p:cNvPicPr>
          <p:nvPr/>
        </p:nvPicPr>
        <p:blipFill>
          <a:blip r:embed="rId2"/>
          <a:srcRect b="8304"/>
          <a:stretch>
            <a:fillRect/>
          </a:stretch>
        </p:blipFill>
        <p:spPr>
          <a:xfrm>
            <a:off x="11229975" y="5902325"/>
            <a:ext cx="828675" cy="819150"/>
          </a:xfrm>
          <a:prstGeom prst="rect">
            <a:avLst/>
          </a:prstGeom>
          <a:noFill/>
          <a:ln w="9525">
            <a:noFill/>
          </a:ln>
        </p:spPr>
      </p:pic>
      <p:pic>
        <p:nvPicPr>
          <p:cNvPr id="23558" name="Picture 1"/>
          <p:cNvPicPr>
            <a:picLocks noChangeAspect="1"/>
          </p:cNvPicPr>
          <p:nvPr/>
        </p:nvPicPr>
        <p:blipFill>
          <a:blip r:embed="rId3"/>
          <a:stretch>
            <a:fillRect/>
          </a:stretch>
        </p:blipFill>
        <p:spPr>
          <a:xfrm>
            <a:off x="554038" y="1900238"/>
            <a:ext cx="6259512" cy="4957762"/>
          </a:xfrm>
          <a:prstGeom prst="rect">
            <a:avLst/>
          </a:prstGeom>
          <a:noFill/>
          <a:ln w="9525">
            <a:noFill/>
          </a:ln>
        </p:spPr>
      </p:pic>
      <p:sp>
        <p:nvSpPr>
          <p:cNvPr id="2" name="Rectangle 1"/>
          <p:cNvSpPr/>
          <p:nvPr/>
        </p:nvSpPr>
        <p:spPr>
          <a:xfrm>
            <a:off x="579438" y="146050"/>
            <a:ext cx="6465887" cy="1654175"/>
          </a:xfrm>
          <a:prstGeom prst="rect">
            <a:avLst/>
          </a:prstGeom>
          <a:noFill/>
          <a:ln w="9525">
            <a:noFill/>
          </a:ln>
        </p:spPr>
        <p:txBody>
          <a:bodyPr>
            <a:spAutoFit/>
          </a:bodyPr>
          <a:p>
            <a:pPr algn="just">
              <a:lnSpc>
                <a:spcPct val="150000"/>
              </a:lnSpc>
            </a:pPr>
            <a:r>
              <a:rPr sz="3600" b="1" dirty="0">
                <a:solidFill>
                  <a:srgbClr val="0000FF"/>
                </a:solidFill>
                <a:latin typeface="Times New Roman" panose="02020603050405020304" pitchFamily="18" charset="0"/>
              </a:rPr>
              <a:t>Ảnh hưởng của vị trí đối với thiên nhiên châu Âu</a:t>
            </a:r>
            <a:endParaRPr sz="3600" b="1" dirty="0">
              <a:solidFill>
                <a:srgbClr val="0000FF"/>
              </a:solidFill>
              <a:latin typeface="Times New Roman" panose="02020603050405020304" pitchFamily="18" charset="0"/>
            </a:endParaRPr>
          </a:p>
        </p:txBody>
      </p:sp>
      <p:sp>
        <p:nvSpPr>
          <p:cNvPr id="3" name="Rectangle 2"/>
          <p:cNvSpPr/>
          <p:nvPr/>
        </p:nvSpPr>
        <p:spPr>
          <a:xfrm>
            <a:off x="7229475" y="796925"/>
            <a:ext cx="4210050" cy="5810250"/>
          </a:xfrm>
          <a:prstGeom prst="rect">
            <a:avLst/>
          </a:prstGeom>
          <a:noFill/>
          <a:ln w="9525">
            <a:noFill/>
          </a:ln>
        </p:spPr>
        <p:txBody>
          <a:bodyPr>
            <a:spAutoFit/>
          </a:bodyPr>
          <a:p>
            <a:pPr algn="just">
              <a:lnSpc>
                <a:spcPct val="150000"/>
              </a:lnSpc>
            </a:pPr>
            <a:r>
              <a:rPr sz="3600" b="1" dirty="0">
                <a:solidFill>
                  <a:srgbClr val="00B050"/>
                </a:solidFill>
                <a:latin typeface="Times New Roman" panose="02020603050405020304" pitchFamily="18" charset="0"/>
              </a:rPr>
              <a:t>Ảnh hưởng của vị trí đối với thiên nhiên châu Âu</a:t>
            </a:r>
            <a:r>
              <a:rPr lang="nl-NL" altLang="x-none" sz="3600" b="1" dirty="0">
                <a:solidFill>
                  <a:srgbClr val="00B050"/>
                </a:solidFill>
                <a:latin typeface="Times New Roman" panose="02020603050405020304" pitchFamily="18" charset="0"/>
              </a:rPr>
              <a:t>: Thiên nhiên phân hóa đa dạng, phần lớn nằm trong đới ôn hòa bán cầu Bắc.</a:t>
            </a:r>
            <a:endParaRPr sz="36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2457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980659" y="92156"/>
            <a:ext cx="10204174" cy="823752"/>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2. ĐẶC ĐIỂM TỰ NHIÊN CHÂU ÂU</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4581"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458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4583" name="Picture 9"/>
          <p:cNvPicPr>
            <a:picLocks noChangeAspect="1"/>
          </p:cNvPicPr>
          <p:nvPr/>
        </p:nvPicPr>
        <p:blipFill>
          <a:blip r:embed="rId3"/>
          <a:stretch>
            <a:fillRect/>
          </a:stretch>
        </p:blipFill>
        <p:spPr>
          <a:xfrm>
            <a:off x="322263" y="1536700"/>
            <a:ext cx="3403600" cy="2236788"/>
          </a:xfrm>
          <a:prstGeom prst="rect">
            <a:avLst/>
          </a:prstGeom>
          <a:noFill/>
          <a:ln w="9525">
            <a:noFill/>
          </a:ln>
        </p:spPr>
      </p:pic>
      <p:pic>
        <p:nvPicPr>
          <p:cNvPr id="24584" name="Picture 10"/>
          <p:cNvPicPr>
            <a:picLocks noChangeAspect="1"/>
          </p:cNvPicPr>
          <p:nvPr/>
        </p:nvPicPr>
        <p:blipFill>
          <a:blip r:embed="rId4"/>
          <a:stretch>
            <a:fillRect/>
          </a:stretch>
        </p:blipFill>
        <p:spPr>
          <a:xfrm>
            <a:off x="1881188" y="4043363"/>
            <a:ext cx="3390900" cy="2246312"/>
          </a:xfrm>
          <a:prstGeom prst="rect">
            <a:avLst/>
          </a:prstGeom>
          <a:noFill/>
          <a:ln w="9525">
            <a:noFill/>
          </a:ln>
        </p:spPr>
      </p:pic>
      <p:pic>
        <p:nvPicPr>
          <p:cNvPr id="24585" name="Picture 11"/>
          <p:cNvPicPr>
            <a:picLocks noChangeAspect="1"/>
          </p:cNvPicPr>
          <p:nvPr/>
        </p:nvPicPr>
        <p:blipFill>
          <a:blip r:embed="rId5"/>
          <a:stretch>
            <a:fillRect/>
          </a:stretch>
        </p:blipFill>
        <p:spPr>
          <a:xfrm>
            <a:off x="4273550" y="1568450"/>
            <a:ext cx="3402013" cy="2205038"/>
          </a:xfrm>
          <a:prstGeom prst="rect">
            <a:avLst/>
          </a:prstGeom>
          <a:noFill/>
          <a:ln w="9525">
            <a:noFill/>
          </a:ln>
        </p:spPr>
      </p:pic>
      <p:pic>
        <p:nvPicPr>
          <p:cNvPr id="24586" name="Picture 12"/>
          <p:cNvPicPr>
            <a:picLocks noChangeAspect="1"/>
          </p:cNvPicPr>
          <p:nvPr/>
        </p:nvPicPr>
        <p:blipFill>
          <a:blip r:embed="rId6"/>
          <a:stretch>
            <a:fillRect/>
          </a:stretch>
        </p:blipFill>
        <p:spPr>
          <a:xfrm>
            <a:off x="6592888" y="4043363"/>
            <a:ext cx="3402012" cy="2270125"/>
          </a:xfrm>
          <a:prstGeom prst="rect">
            <a:avLst/>
          </a:prstGeom>
          <a:noFill/>
          <a:ln w="9525">
            <a:noFill/>
          </a:ln>
        </p:spPr>
      </p:pic>
      <p:pic>
        <p:nvPicPr>
          <p:cNvPr id="24587" name="Picture 13"/>
          <p:cNvPicPr>
            <a:picLocks noChangeAspect="1"/>
          </p:cNvPicPr>
          <p:nvPr/>
        </p:nvPicPr>
        <p:blipFill>
          <a:blip r:embed="rId7"/>
          <a:stretch>
            <a:fillRect/>
          </a:stretch>
        </p:blipFill>
        <p:spPr>
          <a:xfrm>
            <a:off x="8434388" y="1568450"/>
            <a:ext cx="3484562" cy="2205038"/>
          </a:xfrm>
          <a:prstGeom prst="rect">
            <a:avLst/>
          </a:prstGeom>
          <a:noFill/>
          <a:ln w="9525">
            <a:noFill/>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2560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2560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2560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5606" name="Picture 1"/>
          <p:cNvPicPr>
            <a:picLocks noChangeAspect="1"/>
          </p:cNvPicPr>
          <p:nvPr/>
        </p:nvPicPr>
        <p:blipFill>
          <a:blip r:embed="rId3"/>
          <a:stretch>
            <a:fillRect/>
          </a:stretch>
        </p:blipFill>
        <p:spPr>
          <a:xfrm>
            <a:off x="0" y="1433513"/>
            <a:ext cx="5551488" cy="3981450"/>
          </a:xfrm>
          <a:prstGeom prst="rect">
            <a:avLst/>
          </a:prstGeom>
          <a:noFill/>
          <a:ln w="9525">
            <a:noFill/>
          </a:ln>
        </p:spPr>
      </p:pic>
      <p:pic>
        <p:nvPicPr>
          <p:cNvPr id="25607" name="Picture 8"/>
          <p:cNvPicPr>
            <a:picLocks noChangeAspect="1"/>
          </p:cNvPicPr>
          <p:nvPr/>
        </p:nvPicPr>
        <p:blipFill>
          <a:blip r:embed="rId4"/>
          <a:stretch>
            <a:fillRect/>
          </a:stretch>
        </p:blipFill>
        <p:spPr>
          <a:xfrm>
            <a:off x="5824538" y="1349375"/>
            <a:ext cx="6367462" cy="4149725"/>
          </a:xfrm>
          <a:prstGeom prst="rect">
            <a:avLst/>
          </a:prstGeom>
          <a:noFill/>
          <a:ln w="9525">
            <a:noFill/>
          </a:ln>
        </p:spPr>
      </p:pic>
      <p:sp>
        <p:nvSpPr>
          <p:cNvPr id="25608" name="Rectangle 1"/>
          <p:cNvSpPr/>
          <p:nvPr/>
        </p:nvSpPr>
        <p:spPr>
          <a:xfrm>
            <a:off x="2641600" y="439738"/>
            <a:ext cx="6845300" cy="647700"/>
          </a:xfrm>
          <a:prstGeom prst="rect">
            <a:avLst/>
          </a:prstGeom>
          <a:noFill/>
          <a:ln w="9525">
            <a:noFill/>
          </a:ln>
        </p:spPr>
        <p:txBody>
          <a:bodyPr wrap="none">
            <a:spAutoFit/>
          </a:bodyPr>
          <a:p>
            <a:r>
              <a:rPr sz="3600" b="1" dirty="0">
                <a:solidFill>
                  <a:srgbClr val="0000FF"/>
                </a:solidFill>
                <a:latin typeface="Times New Roman" panose="02020603050405020304" pitchFamily="18" charset="0"/>
              </a:rPr>
              <a:t>THẢO LUẬN NHÓM ( 3 PHÚT )</a:t>
            </a:r>
            <a:endParaRPr sz="3600" b="1" dirty="0">
              <a:solidFill>
                <a:srgbClr val="0000FF"/>
              </a:solidFill>
              <a:latin typeface="Times New Roman" panose="02020603050405020304" pitchFamily="18"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2662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2662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2662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26630" name="Rectangle 1"/>
          <p:cNvSpPr/>
          <p:nvPr/>
        </p:nvSpPr>
        <p:spPr>
          <a:xfrm>
            <a:off x="2641600" y="177800"/>
            <a:ext cx="6845300" cy="646113"/>
          </a:xfrm>
          <a:prstGeom prst="rect">
            <a:avLst/>
          </a:prstGeom>
          <a:noFill/>
          <a:ln w="9525">
            <a:noFill/>
          </a:ln>
        </p:spPr>
        <p:txBody>
          <a:bodyPr wrap="none">
            <a:spAutoFit/>
          </a:bodyPr>
          <a:p>
            <a:r>
              <a:rPr sz="3600" b="1" dirty="0">
                <a:solidFill>
                  <a:srgbClr val="0000FF"/>
                </a:solidFill>
                <a:latin typeface="Times New Roman" panose="02020603050405020304" pitchFamily="18" charset="0"/>
              </a:rPr>
              <a:t>THẢO LUẬN NHÓM ( 3 PHÚT )</a:t>
            </a:r>
            <a:endParaRPr sz="3600" b="1" dirty="0">
              <a:solidFill>
                <a:srgbClr val="0000FF"/>
              </a:solidFill>
              <a:latin typeface="Times New Roman" panose="02020603050405020304" pitchFamily="18" charset="0"/>
            </a:endParaRPr>
          </a:p>
        </p:txBody>
      </p:sp>
      <p:sp>
        <p:nvSpPr>
          <p:cNvPr id="26631" name="Rectangle 2"/>
          <p:cNvSpPr/>
          <p:nvPr/>
        </p:nvSpPr>
        <p:spPr>
          <a:xfrm>
            <a:off x="385763" y="930275"/>
            <a:ext cx="11582400" cy="5448300"/>
          </a:xfrm>
          <a:prstGeom prst="rect">
            <a:avLst/>
          </a:prstGeom>
          <a:noFill/>
          <a:ln w="9525">
            <a:noFill/>
          </a:ln>
        </p:spPr>
        <p:txBody>
          <a:bodyPr>
            <a:spAutoFit/>
          </a:bodyPr>
          <a:p>
            <a:pPr algn="just"/>
            <a:r>
              <a:rPr sz="2900" b="1" dirty="0">
                <a:solidFill>
                  <a:srgbClr val="0000FF"/>
                </a:solidFill>
                <a:latin typeface="Times New Roman" panose="02020603050405020304" pitchFamily="18" charset="0"/>
              </a:rPr>
              <a:t>- Nhóm 1,2: Dựa vào thông tin sgk và hình 1.1 trả lời theo nội dung sau:</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Phân tích đặc điểm các khu vực địa hình của châu Âu</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Xác định vị trí một số dãy núi và đồng bằng lớn ở châu Âu. </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Nhóm 3,4: Dựa vào thông tin sgk và hình 1.2 trả lời theo nội dung sau: Trình bày đặc điểm phân hóa khí hậu ở châu Âu</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Nhóm 5,6: Dựa vào thông tin sgk và hình 1.1 trả lời theo nội dung sau:</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Đặc điểm sông ngòi châu Âu</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Xác định vị trí các sông: Vôn-ga, Đa-nuýp, Rai-nơ?</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Các sông đổ ra biển và đại dương nào?</a:t>
            </a:r>
            <a:endParaRPr sz="2900" b="1" dirty="0">
              <a:solidFill>
                <a:srgbClr val="0000FF"/>
              </a:solidFill>
              <a:latin typeface="Times New Roman" panose="02020603050405020304" pitchFamily="18" charset="0"/>
            </a:endParaRPr>
          </a:p>
          <a:p>
            <a:pPr algn="just"/>
            <a:r>
              <a:rPr sz="2900" b="1" dirty="0">
                <a:solidFill>
                  <a:srgbClr val="0000FF"/>
                </a:solidFill>
                <a:latin typeface="Times New Roman" panose="02020603050405020304" pitchFamily="18" charset="0"/>
              </a:rPr>
              <a:t>- Nhóm 7,8: Dựa vào thông tin sgk và hình 1.1, hình 1.3 trả lời theo nội dung sau: Trình bày đặc điểm các đới thiên nhiên ở châu Âu.</a:t>
            </a:r>
            <a:endParaRPr sz="2900" b="1" dirty="0">
              <a:solidFill>
                <a:srgbClr val="0000FF"/>
              </a:solidFill>
              <a:latin typeface="Times New Roman" panose="02020603050405020304" pitchFamily="18" charset="0"/>
            </a:endParaRPr>
          </a:p>
          <a:p>
            <a:pPr algn="just"/>
            <a:endParaRPr sz="2900" b="1" dirty="0">
              <a:solidFill>
                <a:srgbClr val="0000FF"/>
              </a:solidFill>
              <a:latin typeface="Times New Roman" panose="02020603050405020304" pitchFamily="18" charset="0"/>
            </a:endParaRPr>
          </a:p>
        </p:txBody>
      </p:sp>
      <p:pic>
        <p:nvPicPr>
          <p:cNvPr id="4" name="Đồng hồ đếm ngược 3 phút gây sốc 3 Minutes.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9190038" y="6016625"/>
            <a:ext cx="1287462" cy="7239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2765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1597025" y="92156"/>
            <a:ext cx="2781835" cy="92333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hình</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7653"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765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7655" name="Picture 2" descr="https://baoxaydung.com.vn/stores/news_dataimages/hiep/102016/31/14/140609baoxaydung_image029.jpg"/>
          <p:cNvPicPr>
            <a:picLocks noChangeAspect="1"/>
          </p:cNvPicPr>
          <p:nvPr/>
        </p:nvPicPr>
        <p:blipFill>
          <a:blip r:embed="rId3"/>
          <a:stretch>
            <a:fillRect/>
          </a:stretch>
        </p:blipFill>
        <p:spPr>
          <a:xfrm>
            <a:off x="490538" y="1349375"/>
            <a:ext cx="3594100" cy="2482850"/>
          </a:xfrm>
          <a:prstGeom prst="rect">
            <a:avLst/>
          </a:prstGeom>
          <a:noFill/>
          <a:ln w="9525">
            <a:noFill/>
          </a:ln>
        </p:spPr>
      </p:pic>
      <p:pic>
        <p:nvPicPr>
          <p:cNvPr id="27656" name="Picture 4" descr="https://baoxaydung.com.vn/stores/news_dataimages/hiep/102016/31/14/140608baoxaydung_image017.jpg"/>
          <p:cNvPicPr>
            <a:picLocks noChangeAspect="1"/>
          </p:cNvPicPr>
          <p:nvPr/>
        </p:nvPicPr>
        <p:blipFill>
          <a:blip r:embed="rId4"/>
          <a:stretch>
            <a:fillRect/>
          </a:stretch>
        </p:blipFill>
        <p:spPr>
          <a:xfrm>
            <a:off x="1468438" y="4043363"/>
            <a:ext cx="3836987" cy="2532062"/>
          </a:xfrm>
          <a:prstGeom prst="rect">
            <a:avLst/>
          </a:prstGeom>
          <a:noFill/>
          <a:ln w="9525">
            <a:noFill/>
          </a:ln>
        </p:spPr>
      </p:pic>
      <p:pic>
        <p:nvPicPr>
          <p:cNvPr id="27657" name="Picture 6" descr="Bí ẩn trên dãy núi Ural: Bản đồ 3D từng xuất hiện vào 120 triệu năm trước?"/>
          <p:cNvPicPr>
            <a:picLocks noChangeAspect="1"/>
          </p:cNvPicPr>
          <p:nvPr/>
        </p:nvPicPr>
        <p:blipFill>
          <a:blip r:embed="rId5"/>
          <a:stretch>
            <a:fillRect/>
          </a:stretch>
        </p:blipFill>
        <p:spPr>
          <a:xfrm>
            <a:off x="4275138" y="1331913"/>
            <a:ext cx="3903662" cy="2441575"/>
          </a:xfrm>
          <a:prstGeom prst="rect">
            <a:avLst/>
          </a:prstGeom>
          <a:noFill/>
          <a:ln w="9525">
            <a:noFill/>
          </a:ln>
        </p:spPr>
      </p:pic>
      <p:sp>
        <p:nvSpPr>
          <p:cNvPr id="27658" name="AutoShape 8" descr="Phong cách Scandinavian là gì? Những đặc trưng trong phong cách nội th –  XDAILY - NỘI THẤT CHO NGƯỜI TINH TẾ"/>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27659" name="Picture 9"/>
          <p:cNvPicPr>
            <a:picLocks noChangeAspect="1"/>
          </p:cNvPicPr>
          <p:nvPr/>
        </p:nvPicPr>
        <p:blipFill>
          <a:blip r:embed="rId6"/>
          <a:stretch>
            <a:fillRect/>
          </a:stretch>
        </p:blipFill>
        <p:spPr>
          <a:xfrm>
            <a:off x="6227763" y="4043363"/>
            <a:ext cx="3948112" cy="2532062"/>
          </a:xfrm>
          <a:prstGeom prst="rect">
            <a:avLst/>
          </a:prstGeom>
          <a:noFill/>
          <a:ln w="9525">
            <a:noFill/>
          </a:ln>
        </p:spPr>
      </p:pic>
      <p:sp>
        <p:nvSpPr>
          <p:cNvPr id="27660" name="AutoShape 11" descr="Nóc nhà Châu Âu – Anpơ có gì lôi cuốn? | Tạp chí Kinh tế và Dự báo"/>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27661" name="Picture 12"/>
          <p:cNvPicPr>
            <a:picLocks noChangeAspect="1"/>
          </p:cNvPicPr>
          <p:nvPr/>
        </p:nvPicPr>
        <p:blipFill>
          <a:blip r:embed="rId7"/>
          <a:stretch>
            <a:fillRect/>
          </a:stretch>
        </p:blipFill>
        <p:spPr>
          <a:xfrm>
            <a:off x="8570913" y="1349375"/>
            <a:ext cx="3397250" cy="2424113"/>
          </a:xfrm>
          <a:prstGeom prst="rect">
            <a:avLst/>
          </a:prstGeom>
          <a:noFill/>
          <a:ln w="9525">
            <a:noFill/>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2867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2867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867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28678" name="Rectangle 5"/>
          <p:cNvSpPr/>
          <p:nvPr/>
        </p:nvSpPr>
        <p:spPr>
          <a:xfrm>
            <a:off x="1068388" y="1349375"/>
            <a:ext cx="10406062" cy="4246563"/>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Núi trẻ: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Đặc điểm: Chiếm 1,5% diện tích lãnh thổ, phân bố phía nam châu lục</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Tên địa hình: Dãy núi Pi-rê-nê, An-pơ, Các-pát, Ban-căng, đỉnh En-brút</a:t>
            </a:r>
            <a:endParaRPr sz="3600" b="1" dirty="0">
              <a:latin typeface="Times New Roman" panose="02020603050405020304" pitchFamily="18"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2969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2970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2970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9702" name="Picture 2" descr="Dãy núi Pyrenees: đặc điểm, sự hình thành, hệ thực vật và động vật | Khí  tượng mạng"/>
          <p:cNvPicPr>
            <a:picLocks noChangeAspect="1"/>
          </p:cNvPicPr>
          <p:nvPr/>
        </p:nvPicPr>
        <p:blipFill>
          <a:blip r:embed="rId3"/>
          <a:stretch>
            <a:fillRect/>
          </a:stretch>
        </p:blipFill>
        <p:spPr>
          <a:xfrm>
            <a:off x="309563" y="1349375"/>
            <a:ext cx="5524500" cy="4089400"/>
          </a:xfrm>
          <a:prstGeom prst="rect">
            <a:avLst/>
          </a:prstGeom>
          <a:noFill/>
          <a:ln w="9525">
            <a:noFill/>
          </a:ln>
        </p:spPr>
      </p:pic>
      <p:pic>
        <p:nvPicPr>
          <p:cNvPr id="29703" name="Picture 3"/>
          <p:cNvPicPr>
            <a:picLocks noChangeAspect="1"/>
          </p:cNvPicPr>
          <p:nvPr/>
        </p:nvPicPr>
        <p:blipFill>
          <a:blip r:embed="rId4"/>
          <a:stretch>
            <a:fillRect/>
          </a:stretch>
        </p:blipFill>
        <p:spPr>
          <a:xfrm>
            <a:off x="6153150" y="1349375"/>
            <a:ext cx="5765800" cy="4089400"/>
          </a:xfrm>
          <a:prstGeom prst="rect">
            <a:avLst/>
          </a:prstGeom>
          <a:noFill/>
          <a:ln w="9525">
            <a:noFill/>
          </a:ln>
        </p:spPr>
      </p:pic>
      <p:sp>
        <p:nvSpPr>
          <p:cNvPr id="29704" name="Rectangle 1"/>
          <p:cNvSpPr/>
          <p:nvPr/>
        </p:nvSpPr>
        <p:spPr>
          <a:xfrm>
            <a:off x="3670300" y="474663"/>
            <a:ext cx="3441700"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Dãy núi Pi-rê-nê</a:t>
            </a:r>
            <a:endParaRPr sz="3600" dirty="0">
              <a:solidFill>
                <a:srgbClr val="00B050"/>
              </a:solidFill>
              <a:latin typeface="Times New Roman" panose="02020603050405020304"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072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072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072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0726" name="Rectangle 1"/>
          <p:cNvSpPr/>
          <p:nvPr/>
        </p:nvSpPr>
        <p:spPr>
          <a:xfrm>
            <a:off x="3670300" y="474663"/>
            <a:ext cx="3081338"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Dãy núi An-pơ</a:t>
            </a:r>
            <a:endParaRPr sz="3600" dirty="0">
              <a:solidFill>
                <a:srgbClr val="00B050"/>
              </a:solidFill>
              <a:latin typeface="Times New Roman" panose="02020603050405020304" pitchFamily="18" charset="0"/>
            </a:endParaRPr>
          </a:p>
        </p:txBody>
      </p:sp>
      <p:pic>
        <p:nvPicPr>
          <p:cNvPr id="30727" name="Picture 2" descr="Anpơ – Wikipedia tiếng Việt"/>
          <p:cNvPicPr>
            <a:picLocks noChangeAspect="1"/>
          </p:cNvPicPr>
          <p:nvPr/>
        </p:nvPicPr>
        <p:blipFill>
          <a:blip r:embed="rId3"/>
          <a:stretch>
            <a:fillRect/>
          </a:stretch>
        </p:blipFill>
        <p:spPr>
          <a:xfrm>
            <a:off x="153988" y="1600200"/>
            <a:ext cx="5718175" cy="4105275"/>
          </a:xfrm>
          <a:prstGeom prst="rect">
            <a:avLst/>
          </a:prstGeom>
          <a:noFill/>
          <a:ln w="9525">
            <a:noFill/>
          </a:ln>
        </p:spPr>
      </p:pic>
      <p:pic>
        <p:nvPicPr>
          <p:cNvPr id="30728" name="Picture 3"/>
          <p:cNvPicPr>
            <a:picLocks noChangeAspect="1"/>
          </p:cNvPicPr>
          <p:nvPr/>
        </p:nvPicPr>
        <p:blipFill>
          <a:blip r:embed="rId4"/>
          <a:stretch>
            <a:fillRect/>
          </a:stretch>
        </p:blipFill>
        <p:spPr>
          <a:xfrm>
            <a:off x="6048375" y="1600200"/>
            <a:ext cx="5870575" cy="4105275"/>
          </a:xfrm>
          <a:prstGeom prst="rect">
            <a:avLst/>
          </a:prstGeom>
          <a:noFill/>
          <a:ln w="9525">
            <a:noFill/>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174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174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174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1750" name="Rectangle 1"/>
          <p:cNvSpPr/>
          <p:nvPr/>
        </p:nvSpPr>
        <p:spPr>
          <a:xfrm>
            <a:off x="3670300" y="474663"/>
            <a:ext cx="3556000"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Dãy núi En-brút</a:t>
            </a:r>
            <a:endParaRPr sz="3600" dirty="0">
              <a:solidFill>
                <a:srgbClr val="00B050"/>
              </a:solidFill>
              <a:latin typeface="Times New Roman" panose="02020603050405020304" pitchFamily="18" charset="0"/>
            </a:endParaRPr>
          </a:p>
        </p:txBody>
      </p:sp>
      <p:pic>
        <p:nvPicPr>
          <p:cNvPr id="31751" name="Picture 2" descr="Sai, Elbrus là đỉnh núi cao nhất châu Âu - VnExpress"/>
          <p:cNvPicPr>
            <a:picLocks noChangeAspect="1"/>
          </p:cNvPicPr>
          <p:nvPr/>
        </p:nvPicPr>
        <p:blipFill>
          <a:blip r:embed="rId3"/>
          <a:stretch>
            <a:fillRect/>
          </a:stretch>
        </p:blipFill>
        <p:spPr>
          <a:xfrm>
            <a:off x="200025" y="1600200"/>
            <a:ext cx="5595938" cy="4105275"/>
          </a:xfrm>
          <a:prstGeom prst="rect">
            <a:avLst/>
          </a:prstGeom>
          <a:noFill/>
          <a:ln w="9525">
            <a:noFill/>
          </a:ln>
        </p:spPr>
      </p:pic>
      <p:pic>
        <p:nvPicPr>
          <p:cNvPr id="31752" name="Picture 4" descr="Núi Elbrus đỉnh cao của thiên nhiên Nga"/>
          <p:cNvPicPr>
            <a:picLocks noChangeAspect="1"/>
          </p:cNvPicPr>
          <p:nvPr/>
        </p:nvPicPr>
        <p:blipFill>
          <a:blip r:embed="rId4"/>
          <a:stretch>
            <a:fillRect/>
          </a:stretch>
        </p:blipFill>
        <p:spPr>
          <a:xfrm>
            <a:off x="6015038" y="1600200"/>
            <a:ext cx="5953125" cy="4105275"/>
          </a:xfrm>
          <a:prstGeom prst="rect">
            <a:avLst/>
          </a:prstGeom>
          <a:noFill/>
          <a:ln w="9525">
            <a:noFill/>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3277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277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3277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pic>
        <p:nvPicPr>
          <p:cNvPr id="2" name="video day an po.mp4">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0" y="0"/>
            <a:ext cx="12192000"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Arrow: Chevron 3"/>
          <p:cNvSpPr/>
          <p:nvPr/>
        </p:nvSpPr>
        <p:spPr>
          <a:xfrm rot="5400000">
            <a:off x="1034256" y="1246981"/>
            <a:ext cx="1243013" cy="669925"/>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 name="TextBox 5"/>
          <p:cNvSpPr txBox="1"/>
          <p:nvPr/>
        </p:nvSpPr>
        <p:spPr>
          <a:xfrm>
            <a:off x="1473200" y="1268413"/>
            <a:ext cx="376238" cy="461962"/>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1</a:t>
            </a:r>
            <a:endParaRPr sz="2400" b="1" dirty="0">
              <a:solidFill>
                <a:schemeClr val="bg1"/>
              </a:solidFill>
              <a:latin typeface="Arial" panose="020B0604020202020204" pitchFamily="34" charset="0"/>
              <a:ea typeface="Arial" panose="020B0604020202020204" pitchFamily="34" charset="0"/>
            </a:endParaRPr>
          </a:p>
        </p:txBody>
      </p:sp>
      <p:sp>
        <p:nvSpPr>
          <p:cNvPr id="7" name="TextBox 6"/>
          <p:cNvSpPr txBox="1"/>
          <p:nvPr/>
        </p:nvSpPr>
        <p:spPr>
          <a:xfrm>
            <a:off x="2143125" y="1304925"/>
            <a:ext cx="8704263" cy="708025"/>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Thiên nhiên châu Âu</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8" name="Arrow: Chevron 7"/>
          <p:cNvSpPr/>
          <p:nvPr/>
        </p:nvSpPr>
        <p:spPr>
          <a:xfrm rot="5400000">
            <a:off x="1062038" y="2466975"/>
            <a:ext cx="1196975" cy="669925"/>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TextBox 8"/>
          <p:cNvSpPr txBox="1"/>
          <p:nvPr/>
        </p:nvSpPr>
        <p:spPr>
          <a:xfrm>
            <a:off x="1482725" y="2609850"/>
            <a:ext cx="376238" cy="461963"/>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2</a:t>
            </a:r>
            <a:endParaRPr sz="2400" b="1" dirty="0">
              <a:solidFill>
                <a:schemeClr val="bg1"/>
              </a:solidFill>
              <a:latin typeface="Arial" panose="020B0604020202020204" pitchFamily="34" charset="0"/>
              <a:ea typeface="Arial" panose="020B0604020202020204" pitchFamily="34" charset="0"/>
            </a:endParaRPr>
          </a:p>
        </p:txBody>
      </p:sp>
      <p:sp>
        <p:nvSpPr>
          <p:cNvPr id="10" name="TextBox 9"/>
          <p:cNvSpPr txBox="1"/>
          <p:nvPr/>
        </p:nvSpPr>
        <p:spPr>
          <a:xfrm>
            <a:off x="2020888" y="2301875"/>
            <a:ext cx="8447087" cy="708025"/>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Đặc điểm dân cư, xã hội châu Âu</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12" name="Arrow: Chevron 11"/>
          <p:cNvSpPr/>
          <p:nvPr/>
        </p:nvSpPr>
        <p:spPr>
          <a:xfrm rot="5400000">
            <a:off x="923131" y="3899694"/>
            <a:ext cx="1516063" cy="66992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 name="TextBox 13"/>
          <p:cNvSpPr txBox="1"/>
          <p:nvPr/>
        </p:nvSpPr>
        <p:spPr>
          <a:xfrm>
            <a:off x="1460500" y="4100513"/>
            <a:ext cx="376238" cy="461962"/>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3</a:t>
            </a:r>
            <a:endParaRPr sz="2400" b="1" dirty="0">
              <a:solidFill>
                <a:schemeClr val="bg1"/>
              </a:solidFill>
              <a:latin typeface="Arial" panose="020B0604020202020204" pitchFamily="34" charset="0"/>
              <a:ea typeface="Arial" panose="020B0604020202020204" pitchFamily="34" charset="0"/>
            </a:endParaRPr>
          </a:p>
        </p:txBody>
      </p:sp>
      <p:sp>
        <p:nvSpPr>
          <p:cNvPr id="15" name="TextBox 14"/>
          <p:cNvSpPr txBox="1"/>
          <p:nvPr/>
        </p:nvSpPr>
        <p:spPr>
          <a:xfrm>
            <a:off x="2205038" y="3573463"/>
            <a:ext cx="9591675" cy="1322387"/>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Phương thức con người khai thác, sử dụng v</a:t>
            </a:r>
            <a:r>
              <a:rPr sz="4000" b="1" dirty="0">
                <a:solidFill>
                  <a:srgbClr val="7030A0"/>
                </a:solidFill>
                <a:latin typeface="Times New Roman" panose="02020603050405020304" pitchFamily="18" charset="0"/>
                <a:ea typeface="Times New Roman" panose="02020603050405020304" pitchFamily="18" charset="0"/>
              </a:rPr>
              <a:t>à</a:t>
            </a:r>
            <a:r>
              <a:rPr sz="4000" b="1" dirty="0">
                <a:solidFill>
                  <a:srgbClr val="7030A0"/>
                </a:solidFill>
                <a:latin typeface="Times New Roman" panose="02020603050405020304" pitchFamily="18" charset="0"/>
                <a:cs typeface="Times New Roman" panose="02020603050405020304" pitchFamily="18" charset="0"/>
              </a:rPr>
              <a:t> bảo vệ thiên nhiên châu Âu</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6155" name="TextBox 17"/>
          <p:cNvSpPr txBox="1"/>
          <p:nvPr/>
        </p:nvSpPr>
        <p:spPr>
          <a:xfrm>
            <a:off x="1493838" y="5495925"/>
            <a:ext cx="376237" cy="461963"/>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6</a:t>
            </a:r>
            <a:endParaRPr sz="2400" b="1" dirty="0">
              <a:solidFill>
                <a:schemeClr val="bg1"/>
              </a:solidFill>
              <a:latin typeface="Arial" panose="020B0604020202020204" pitchFamily="34" charset="0"/>
              <a:ea typeface="Arial" panose="020B0604020202020204" pitchFamily="34" charset="0"/>
            </a:endParaRPr>
          </a:p>
        </p:txBody>
      </p:sp>
      <p:sp>
        <p:nvSpPr>
          <p:cNvPr id="6156" name="TextBox 25"/>
          <p:cNvSpPr txBox="1"/>
          <p:nvPr/>
        </p:nvSpPr>
        <p:spPr>
          <a:xfrm>
            <a:off x="1482725" y="5907088"/>
            <a:ext cx="376238" cy="460375"/>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6</a:t>
            </a:r>
            <a:endParaRPr sz="2400" b="1" dirty="0">
              <a:solidFill>
                <a:schemeClr val="bg1"/>
              </a:solidFill>
              <a:latin typeface="Arial" panose="020B0604020202020204" pitchFamily="34" charset="0"/>
              <a:ea typeface="Arial" panose="020B0604020202020204" pitchFamily="34" charset="0"/>
            </a:endParaRPr>
          </a:p>
        </p:txBody>
      </p:sp>
      <p:sp>
        <p:nvSpPr>
          <p:cNvPr id="28" name="Arrow: Chevron 27"/>
          <p:cNvSpPr/>
          <p:nvPr/>
        </p:nvSpPr>
        <p:spPr>
          <a:xfrm rot="5400000">
            <a:off x="1024731" y="5210969"/>
            <a:ext cx="1182688" cy="669925"/>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0" name="TextBox 29"/>
          <p:cNvSpPr txBox="1"/>
          <p:nvPr/>
        </p:nvSpPr>
        <p:spPr>
          <a:xfrm>
            <a:off x="1463675" y="5265738"/>
            <a:ext cx="374650" cy="460375"/>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4</a:t>
            </a:r>
            <a:endParaRPr sz="2400" b="1" dirty="0">
              <a:solidFill>
                <a:schemeClr val="bg1"/>
              </a:solidFill>
              <a:latin typeface="Arial" panose="020B0604020202020204" pitchFamily="34" charset="0"/>
              <a:ea typeface="Arial" panose="020B0604020202020204" pitchFamily="34" charset="0"/>
            </a:endParaRPr>
          </a:p>
        </p:txBody>
      </p:sp>
      <p:sp>
        <p:nvSpPr>
          <p:cNvPr id="31" name="TextBox 30"/>
          <p:cNvSpPr txBox="1"/>
          <p:nvPr/>
        </p:nvSpPr>
        <p:spPr>
          <a:xfrm>
            <a:off x="2020888" y="5173663"/>
            <a:ext cx="8220075" cy="706437"/>
          </a:xfrm>
          <a:prstGeom prst="rect">
            <a:avLst/>
          </a:prstGeom>
          <a:noFill/>
          <a:ln w="9525">
            <a:noFill/>
          </a:ln>
        </p:spPr>
        <p:txBody>
          <a:bodyPr>
            <a:spAutoFit/>
          </a:bodyPr>
          <a:p>
            <a:pPr eaLnBrk="1" hangingPunct="1"/>
            <a:r>
              <a:rPr sz="4000" b="1" dirty="0">
                <a:solidFill>
                  <a:srgbClr val="7030A0"/>
                </a:solidFill>
                <a:latin typeface="Times New Roman" panose="02020603050405020304" pitchFamily="18" charset="0"/>
                <a:cs typeface="Times New Roman" panose="02020603050405020304" pitchFamily="18" charset="0"/>
              </a:rPr>
              <a:t>Liên minh châu Âu</a:t>
            </a:r>
            <a:endParaRPr sz="4000" b="1" dirty="0">
              <a:solidFill>
                <a:srgbClr val="7030A0"/>
              </a:solidFill>
              <a:latin typeface="Times New Roman" panose="02020603050405020304" pitchFamily="18" charset="0"/>
              <a:ea typeface="Times New Roman" panose="02020603050405020304" pitchFamily="18" charset="0"/>
            </a:endParaRPr>
          </a:p>
        </p:txBody>
      </p:sp>
      <p:sp>
        <p:nvSpPr>
          <p:cNvPr id="6160" name="TextBox 31"/>
          <p:cNvSpPr txBox="1"/>
          <p:nvPr/>
        </p:nvSpPr>
        <p:spPr>
          <a:xfrm>
            <a:off x="1482725" y="6267450"/>
            <a:ext cx="376238" cy="461963"/>
          </a:xfrm>
          <a:prstGeom prst="rect">
            <a:avLst/>
          </a:prstGeom>
          <a:noFill/>
          <a:ln w="9525">
            <a:noFill/>
          </a:ln>
        </p:spPr>
        <p:txBody>
          <a:bodyPr>
            <a:spAutoFit/>
          </a:bodyPr>
          <a:p>
            <a:pPr eaLnBrk="1" hangingPunct="1"/>
            <a:r>
              <a:rPr sz="2400" b="1" dirty="0">
                <a:solidFill>
                  <a:schemeClr val="bg1"/>
                </a:solidFill>
                <a:latin typeface="Arial" panose="020B0604020202020204" pitchFamily="34" charset="0"/>
                <a:cs typeface="Arial" panose="020B0604020202020204" pitchFamily="34" charset="0"/>
              </a:rPr>
              <a:t>7</a:t>
            </a:r>
            <a:endParaRPr sz="2400" b="1" dirty="0">
              <a:solidFill>
                <a:schemeClr val="bg1"/>
              </a:solidFill>
              <a:latin typeface="Arial" panose="020B0604020202020204" pitchFamily="34" charset="0"/>
              <a:ea typeface="Arial" panose="020B0604020202020204" pitchFamily="34" charset="0"/>
            </a:endParaRPr>
          </a:p>
        </p:txBody>
      </p:sp>
      <p:sp>
        <p:nvSpPr>
          <p:cNvPr id="2" name="TextBox 1"/>
          <p:cNvSpPr txBox="1"/>
          <p:nvPr/>
        </p:nvSpPr>
        <p:spPr>
          <a:xfrm>
            <a:off x="3463925" y="111125"/>
            <a:ext cx="6146800" cy="708025"/>
          </a:xfrm>
          <a:prstGeom prst="rect">
            <a:avLst/>
          </a:prstGeom>
          <a:noFill/>
          <a:ln w="9525">
            <a:noFill/>
          </a:ln>
        </p:spPr>
        <p:txBody>
          <a:bodyPr>
            <a:spAutoFit/>
          </a:bodyPr>
          <a:p>
            <a:pPr eaLnBrk="1" hangingPunct="1"/>
            <a:r>
              <a:rPr sz="4000" b="1" dirty="0">
                <a:solidFill>
                  <a:srgbClr val="FF0000"/>
                </a:solidFill>
                <a:latin typeface="Times New Roman" panose="02020603050405020304" pitchFamily="18" charset="0"/>
                <a:cs typeface="Times New Roman" panose="02020603050405020304" pitchFamily="18" charset="0"/>
              </a:rPr>
              <a:t>NỘI DUNG CH</a:t>
            </a:r>
            <a:r>
              <a:rPr lang="vi-VN" altLang="x-none" sz="4000" b="1" dirty="0">
                <a:solidFill>
                  <a:srgbClr val="FF0000"/>
                </a:solidFill>
                <a:latin typeface="Times New Roman" panose="02020603050405020304" pitchFamily="18" charset="0"/>
                <a:cs typeface="Times New Roman" panose="02020603050405020304" pitchFamily="18" charset="0"/>
              </a:rPr>
              <a:t>Ư</a:t>
            </a:r>
            <a:r>
              <a:rPr sz="4000" b="1" dirty="0">
                <a:solidFill>
                  <a:srgbClr val="FF0000"/>
                </a:solidFill>
                <a:latin typeface="Times New Roman" panose="02020603050405020304" pitchFamily="18" charset="0"/>
                <a:cs typeface="Times New Roman" panose="02020603050405020304" pitchFamily="18" charset="0"/>
              </a:rPr>
              <a:t>ƠNG 1</a:t>
            </a:r>
            <a:endParaRPr sz="4000" b="1" dirty="0">
              <a:solidFill>
                <a:srgbClr val="FF0000"/>
              </a:solidFill>
              <a:latin typeface="Times New Roman" panose="02020603050405020304" pitchFamily="18" charset="0"/>
              <a:ea typeface="Times New Roman" panose="02020603050405020304" pitchFamily="18" charset="0"/>
            </a:endParaRPr>
          </a:p>
        </p:txBody>
      </p:sp>
      <p:pic>
        <p:nvPicPr>
          <p:cNvPr id="6162"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6163"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6164"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6165" name="Picture 6" descr="Diagram&#10;&#10;Description automatically generated"/>
          <p:cNvPicPr>
            <a:picLocks noChangeAspect="1"/>
          </p:cNvPicPr>
          <p:nvPr/>
        </p:nvPicPr>
        <p:blipFill>
          <a:blip r:embed="rId2"/>
          <a:srcRect b="8304"/>
          <a:stretch>
            <a:fillRect/>
          </a:stretch>
        </p:blipFill>
        <p:spPr>
          <a:xfrm>
            <a:off x="10399713" y="4954588"/>
            <a:ext cx="1792287" cy="17732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charRg st="0" end="18"/>
                                            </p:txEl>
                                          </p:spTgt>
                                        </p:tgtEl>
                                        <p:attrNameLst>
                                          <p:attrName>style.visibility</p:attrName>
                                        </p:attrNameLst>
                                      </p:cBhvr>
                                      <p:to>
                                        <p:strVal val="visible"/>
                                      </p:to>
                                    </p:set>
                                    <p:animEffect transition="in" filter="wipe(down)">
                                      <p:cBhvr>
                                        <p:cTn id="7" dur="500"/>
                                        <p:tgtEl>
                                          <p:spTgt spid="2">
                                            <p:txEl>
                                              <p:charRg st="0" end="1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9" grpId="0"/>
      <p:bldP spid="10" grpId="0"/>
      <p:bldP spid="12" grpId="0" animBg="1"/>
      <p:bldP spid="14" grpId="0"/>
      <p:bldP spid="15" grpId="0"/>
      <p:bldP spid="28" grpId="0" animBg="1"/>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379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379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379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3798" name="Rectangle 5"/>
          <p:cNvSpPr/>
          <p:nvPr/>
        </p:nvSpPr>
        <p:spPr>
          <a:xfrm>
            <a:off x="1068388" y="1349375"/>
            <a:ext cx="10406062" cy="3316288"/>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Núi già: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Đặc điểm: Nằm ở phía Bắc và trung tâm, chạy theo hướng bắc - nam</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Tên địa hình: Dãy Xcan-đi-na-vi, U-ran</a:t>
            </a:r>
            <a:endParaRPr sz="3600" b="1" dirty="0">
              <a:latin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481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482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482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4822" name="Rectangle 1"/>
          <p:cNvSpPr/>
          <p:nvPr/>
        </p:nvSpPr>
        <p:spPr>
          <a:xfrm>
            <a:off x="3670300" y="474663"/>
            <a:ext cx="3813175"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Dãy Xcan-đi-na-vi</a:t>
            </a:r>
            <a:endParaRPr sz="3600" dirty="0">
              <a:solidFill>
                <a:srgbClr val="00B050"/>
              </a:solidFill>
              <a:latin typeface="Times New Roman" panose="02020603050405020304" pitchFamily="18" charset="0"/>
            </a:endParaRPr>
          </a:p>
        </p:txBody>
      </p:sp>
      <p:pic>
        <p:nvPicPr>
          <p:cNvPr id="34823" name="Picture 2" descr="Dãy núi Scandinavia – Wikipedia tiếng Việt"/>
          <p:cNvPicPr>
            <a:picLocks noChangeAspect="1"/>
          </p:cNvPicPr>
          <p:nvPr/>
        </p:nvPicPr>
        <p:blipFill>
          <a:blip r:embed="rId3"/>
          <a:stretch>
            <a:fillRect/>
          </a:stretch>
        </p:blipFill>
        <p:spPr>
          <a:xfrm>
            <a:off x="190500" y="1412875"/>
            <a:ext cx="5724525" cy="4292600"/>
          </a:xfrm>
          <a:prstGeom prst="rect">
            <a:avLst/>
          </a:prstGeom>
          <a:noFill/>
          <a:ln w="9525">
            <a:noFill/>
          </a:ln>
        </p:spPr>
      </p:pic>
      <p:pic>
        <p:nvPicPr>
          <p:cNvPr id="34824" name="Picture 4" descr="Làng Reine, Na Uy"/>
          <p:cNvPicPr>
            <a:picLocks noChangeAspect="1"/>
          </p:cNvPicPr>
          <p:nvPr/>
        </p:nvPicPr>
        <p:blipFill>
          <a:blip r:embed="rId4"/>
          <a:stretch>
            <a:fillRect/>
          </a:stretch>
        </p:blipFill>
        <p:spPr>
          <a:xfrm>
            <a:off x="6207125" y="1419225"/>
            <a:ext cx="5761038" cy="4286250"/>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584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5844"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584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5846" name="Rectangle 1"/>
          <p:cNvSpPr/>
          <p:nvPr/>
        </p:nvSpPr>
        <p:spPr>
          <a:xfrm>
            <a:off x="3670300" y="474663"/>
            <a:ext cx="3030538"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Dãy núi U-ran</a:t>
            </a:r>
            <a:endParaRPr sz="3600" dirty="0">
              <a:solidFill>
                <a:srgbClr val="00B050"/>
              </a:solidFill>
              <a:latin typeface="Times New Roman" panose="02020603050405020304" pitchFamily="18" charset="0"/>
            </a:endParaRPr>
          </a:p>
        </p:txBody>
      </p:sp>
      <p:sp>
        <p:nvSpPr>
          <p:cNvPr id="35847" name="AutoShape 2" descr="Ural - vành đai quý giá của nước Nga - 11.11.2016, Sputnik Việt Nam"/>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35848" name="Picture 3"/>
          <p:cNvPicPr>
            <a:picLocks noChangeAspect="1"/>
          </p:cNvPicPr>
          <p:nvPr/>
        </p:nvPicPr>
        <p:blipFill>
          <a:blip r:embed="rId3"/>
          <a:stretch>
            <a:fillRect/>
          </a:stretch>
        </p:blipFill>
        <p:spPr>
          <a:xfrm>
            <a:off x="249238" y="1600200"/>
            <a:ext cx="5546725" cy="4105275"/>
          </a:xfrm>
          <a:prstGeom prst="rect">
            <a:avLst/>
          </a:prstGeom>
          <a:noFill/>
          <a:ln w="9525">
            <a:noFill/>
          </a:ln>
        </p:spPr>
      </p:pic>
      <p:pic>
        <p:nvPicPr>
          <p:cNvPr id="35849" name="Picture 4"/>
          <p:cNvPicPr>
            <a:picLocks noChangeAspect="1"/>
          </p:cNvPicPr>
          <p:nvPr/>
        </p:nvPicPr>
        <p:blipFill>
          <a:blip r:embed="rId4"/>
          <a:stretch>
            <a:fillRect/>
          </a:stretch>
        </p:blipFill>
        <p:spPr>
          <a:xfrm>
            <a:off x="5959475" y="1600200"/>
            <a:ext cx="6008688" cy="4105275"/>
          </a:xfrm>
          <a:prstGeom prst="rect">
            <a:avLst/>
          </a:prstGeom>
          <a:noFill/>
          <a:ln w="9525">
            <a:noFill/>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686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6868"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686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6870" name="Rectangle 5"/>
          <p:cNvSpPr/>
          <p:nvPr/>
        </p:nvSpPr>
        <p:spPr>
          <a:xfrm>
            <a:off x="1423988" y="981075"/>
            <a:ext cx="9247187" cy="5078413"/>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Đồng bằng: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Đặc điểm: Chiếm phần lớn diện tích, phân bố chủ yếu ở phía đông và trung tâm, tạo thành một dải.</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Tên địa hình: Đồng bằng Đông Âu, Bắc Âu, Tây Âu.</a:t>
            </a:r>
            <a:endParaRPr sz="3600" b="1" dirty="0">
              <a:latin typeface="Times New Roman" panose="02020603050405020304" pitchFamily="18"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789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7892"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789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7894" name="Rectangle 1"/>
          <p:cNvSpPr/>
          <p:nvPr/>
        </p:nvSpPr>
        <p:spPr>
          <a:xfrm>
            <a:off x="3670300" y="474663"/>
            <a:ext cx="4197350"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Đồng bằng Đông Âu</a:t>
            </a:r>
            <a:endParaRPr sz="3600" dirty="0">
              <a:solidFill>
                <a:srgbClr val="00B050"/>
              </a:solidFill>
              <a:latin typeface="Times New Roman" panose="02020603050405020304" pitchFamily="18" charset="0"/>
            </a:endParaRPr>
          </a:p>
        </p:txBody>
      </p:sp>
      <p:sp>
        <p:nvSpPr>
          <p:cNvPr id="37895" name="AutoShape 2" descr="Ural - vành đai quý giá của nước Nga - 11.11.2016, Sputnik Việt Nam"/>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37896" name="Picture 2" descr="Có địa hình tương đối cao xen lẫn các đồi thấp đất màu mỡ là đặc điểm của"/>
          <p:cNvPicPr>
            <a:picLocks noChangeAspect="1"/>
          </p:cNvPicPr>
          <p:nvPr/>
        </p:nvPicPr>
        <p:blipFill>
          <a:blip r:embed="rId3"/>
          <a:stretch>
            <a:fillRect/>
          </a:stretch>
        </p:blipFill>
        <p:spPr>
          <a:xfrm>
            <a:off x="200025" y="1600200"/>
            <a:ext cx="5711825" cy="4105275"/>
          </a:xfrm>
          <a:prstGeom prst="rect">
            <a:avLst/>
          </a:prstGeom>
          <a:noFill/>
          <a:ln w="9525">
            <a:noFill/>
          </a:ln>
        </p:spPr>
      </p:pic>
      <p:pic>
        <p:nvPicPr>
          <p:cNvPr id="37897" name="Picture 4" descr="Chính sách nông nghiệp EU: Làm khó các nước đang phát triển"/>
          <p:cNvPicPr>
            <a:picLocks noChangeAspect="1"/>
          </p:cNvPicPr>
          <p:nvPr/>
        </p:nvPicPr>
        <p:blipFill>
          <a:blip r:embed="rId4"/>
          <a:stretch>
            <a:fillRect/>
          </a:stretch>
        </p:blipFill>
        <p:spPr>
          <a:xfrm>
            <a:off x="6181725" y="1600200"/>
            <a:ext cx="5737225" cy="4105275"/>
          </a:xfrm>
          <a:prstGeom prst="rect">
            <a:avLst/>
          </a:prstGeom>
          <a:noFill/>
          <a:ln w="9525">
            <a:noFill/>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891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8916"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891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8918" name="Rectangle 1"/>
          <p:cNvSpPr/>
          <p:nvPr/>
        </p:nvSpPr>
        <p:spPr>
          <a:xfrm>
            <a:off x="3670300" y="474663"/>
            <a:ext cx="3906838"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Đồng bằng Tây Âu</a:t>
            </a:r>
            <a:endParaRPr sz="3600" dirty="0">
              <a:solidFill>
                <a:srgbClr val="00B050"/>
              </a:solidFill>
              <a:latin typeface="Times New Roman" panose="02020603050405020304" pitchFamily="18" charset="0"/>
            </a:endParaRPr>
          </a:p>
        </p:txBody>
      </p:sp>
      <p:sp>
        <p:nvSpPr>
          <p:cNvPr id="38919" name="AutoShape 2" descr="Ural - vành đai quý giá của nước Nga - 11.11.2016, Sputnik Việt Nam"/>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sp>
        <p:nvSpPr>
          <p:cNvPr id="38920" name="AutoShape 2" descr="Chiêm ngưỡng màu sắc độc đáo trên đồng cỏ ở Palouse - Hoa Kỳ -  www.dulichvn.org.vn"/>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38921" name="Picture 3"/>
          <p:cNvPicPr>
            <a:picLocks noChangeAspect="1"/>
          </p:cNvPicPr>
          <p:nvPr/>
        </p:nvPicPr>
        <p:blipFill>
          <a:blip r:embed="rId3"/>
          <a:stretch>
            <a:fillRect/>
          </a:stretch>
        </p:blipFill>
        <p:spPr>
          <a:xfrm>
            <a:off x="200025" y="1600200"/>
            <a:ext cx="5711825" cy="4105275"/>
          </a:xfrm>
          <a:prstGeom prst="rect">
            <a:avLst/>
          </a:prstGeom>
          <a:noFill/>
          <a:ln w="9525">
            <a:noFill/>
          </a:ln>
        </p:spPr>
      </p:pic>
      <p:sp>
        <p:nvSpPr>
          <p:cNvPr id="38922" name="AutoShape 5" descr="Du lịch Bắc Âu mùa nào đẹp nhất?"/>
          <p:cNvSpPr>
            <a:spLocks noChangeAspect="1"/>
          </p:cNvSpPr>
          <p:nvPr/>
        </p:nvSpPr>
        <p:spPr>
          <a:xfrm>
            <a:off x="454025" y="160338"/>
            <a:ext cx="304800" cy="304800"/>
          </a:xfrm>
          <a:prstGeom prst="rect">
            <a:avLst/>
          </a:prstGeom>
          <a:noFill/>
          <a:ln w="9525">
            <a:noFill/>
          </a:ln>
        </p:spPr>
        <p:txBody>
          <a:bodyPr/>
          <a:p>
            <a:endParaRPr dirty="0">
              <a:latin typeface="Times New Roman" panose="02020603050405020304" pitchFamily="18" charset="0"/>
            </a:endParaRPr>
          </a:p>
        </p:txBody>
      </p:sp>
      <p:pic>
        <p:nvPicPr>
          <p:cNvPr id="38923" name="Picture 8"/>
          <p:cNvPicPr>
            <a:picLocks noChangeAspect="1"/>
          </p:cNvPicPr>
          <p:nvPr/>
        </p:nvPicPr>
        <p:blipFill>
          <a:blip r:embed="rId4"/>
          <a:stretch>
            <a:fillRect/>
          </a:stretch>
        </p:blipFill>
        <p:spPr>
          <a:xfrm>
            <a:off x="6148388" y="1600200"/>
            <a:ext cx="5770562" cy="4105275"/>
          </a:xfrm>
          <a:prstGeom prst="rect">
            <a:avLst/>
          </a:prstGeom>
          <a:noFill/>
          <a:ln w="9525">
            <a:noFill/>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5" descr="POINSET2"/>
          <p:cNvPicPr>
            <a:picLocks noChangeAspect="1"/>
          </p:cNvPicPr>
          <p:nvPr/>
        </p:nvPicPr>
        <p:blipFill>
          <a:blip r:embed="rId1"/>
          <a:stretch>
            <a:fillRect/>
          </a:stretch>
        </p:blipFill>
        <p:spPr>
          <a:xfrm rot="5400000">
            <a:off x="10577513" y="77788"/>
            <a:ext cx="1241425" cy="1441450"/>
          </a:xfrm>
          <a:prstGeom prst="rect">
            <a:avLst/>
          </a:prstGeom>
          <a:noFill/>
          <a:ln w="9525">
            <a:noFill/>
          </a:ln>
        </p:spPr>
      </p:pic>
      <p:pic>
        <p:nvPicPr>
          <p:cNvPr id="3993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39940"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3994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39942" name="Rectangle 1"/>
          <p:cNvSpPr/>
          <p:nvPr/>
        </p:nvSpPr>
        <p:spPr>
          <a:xfrm>
            <a:off x="3670300" y="474663"/>
            <a:ext cx="4005263" cy="647700"/>
          </a:xfrm>
          <a:prstGeom prst="rect">
            <a:avLst/>
          </a:prstGeom>
          <a:noFill/>
          <a:ln w="9525">
            <a:noFill/>
          </a:ln>
        </p:spPr>
        <p:txBody>
          <a:bodyPr wrap="none">
            <a:spAutoFit/>
          </a:bodyPr>
          <a:p>
            <a:r>
              <a:rPr sz="3600" b="1" dirty="0">
                <a:solidFill>
                  <a:srgbClr val="00B050"/>
                </a:solidFill>
                <a:latin typeface="Times New Roman" panose="02020603050405020304" pitchFamily="18" charset="0"/>
              </a:rPr>
              <a:t>Đồng bằng Bắc Âu</a:t>
            </a:r>
            <a:endParaRPr sz="3600" dirty="0">
              <a:solidFill>
                <a:srgbClr val="00B050"/>
              </a:solidFill>
              <a:latin typeface="Times New Roman" panose="02020603050405020304" pitchFamily="18" charset="0"/>
            </a:endParaRPr>
          </a:p>
        </p:txBody>
      </p:sp>
      <p:sp>
        <p:nvSpPr>
          <p:cNvPr id="39943" name="AutoShape 2" descr="Ural - vành đai quý giá của nước Nga - 11.11.2016, Sputnik Việt Nam"/>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39944" name="Picture 2"/>
          <p:cNvPicPr>
            <a:picLocks noChangeAspect="1"/>
          </p:cNvPicPr>
          <p:nvPr/>
        </p:nvPicPr>
        <p:blipFill>
          <a:blip r:embed="rId3"/>
          <a:stretch>
            <a:fillRect/>
          </a:stretch>
        </p:blipFill>
        <p:spPr>
          <a:xfrm>
            <a:off x="200025" y="1600200"/>
            <a:ext cx="5749925" cy="4105275"/>
          </a:xfrm>
          <a:prstGeom prst="rect">
            <a:avLst/>
          </a:prstGeom>
          <a:noFill/>
          <a:ln w="9525">
            <a:noFill/>
          </a:ln>
        </p:spPr>
      </p:pic>
      <p:pic>
        <p:nvPicPr>
          <p:cNvPr id="39945" name="Picture 6"/>
          <p:cNvPicPr>
            <a:picLocks noChangeAspect="1"/>
          </p:cNvPicPr>
          <p:nvPr/>
        </p:nvPicPr>
        <p:blipFill>
          <a:blip r:embed="rId4"/>
          <a:stretch>
            <a:fillRect/>
          </a:stretch>
        </p:blipFill>
        <p:spPr>
          <a:xfrm>
            <a:off x="6097588" y="1600200"/>
            <a:ext cx="5970587" cy="4105275"/>
          </a:xfrm>
          <a:prstGeom prst="rect">
            <a:avLst/>
          </a:prstGeom>
          <a:noFill/>
          <a:ln w="9525">
            <a:no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096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0964" name="Picture 2"/>
          <p:cNvPicPr>
            <a:picLocks noChangeAspect="1"/>
          </p:cNvPicPr>
          <p:nvPr/>
        </p:nvPicPr>
        <p:blipFill>
          <a:blip r:embed="rId2"/>
          <a:stretch>
            <a:fillRect/>
          </a:stretch>
        </p:blipFill>
        <p:spPr>
          <a:xfrm>
            <a:off x="200025" y="1349375"/>
            <a:ext cx="5472113" cy="4318000"/>
          </a:xfrm>
          <a:prstGeom prst="rect">
            <a:avLst/>
          </a:prstGeom>
          <a:noFill/>
          <a:ln w="9525">
            <a:noFill/>
          </a:ln>
        </p:spPr>
      </p:pic>
      <p:sp>
        <p:nvSpPr>
          <p:cNvPr id="40965" name="Rectangle 2"/>
          <p:cNvSpPr/>
          <p:nvPr/>
        </p:nvSpPr>
        <p:spPr>
          <a:xfrm>
            <a:off x="5716588" y="111125"/>
            <a:ext cx="6096000" cy="6651625"/>
          </a:xfrm>
          <a:prstGeom prst="rect">
            <a:avLst/>
          </a:prstGeom>
          <a:noFill/>
          <a:ln w="9525">
            <a:noFill/>
          </a:ln>
        </p:spPr>
        <p:txBody>
          <a:bodyPr>
            <a:spAutoFit/>
          </a:bodyPr>
          <a:p>
            <a:pPr algn="just">
              <a:lnSpc>
                <a:spcPct val="150000"/>
              </a:lnSpc>
            </a:pPr>
            <a:r>
              <a:rPr lang="vi-VN" altLang="x-none" sz="3200" b="1" dirty="0">
                <a:solidFill>
                  <a:srgbClr val="00B050"/>
                </a:solidFill>
                <a:latin typeface="Times New Roman" panose="02020603050405020304" pitchFamily="18" charset="0"/>
              </a:rPr>
              <a:t>Transylvania, Rumani:</a:t>
            </a:r>
            <a:endParaRPr sz="3200" b="1" dirty="0">
              <a:solidFill>
                <a:srgbClr val="00B050"/>
              </a:solidFill>
              <a:latin typeface="Times New Roman" panose="02020603050405020304" pitchFamily="18" charset="0"/>
            </a:endParaRPr>
          </a:p>
          <a:p>
            <a:pPr algn="just">
              <a:lnSpc>
                <a:spcPct val="150000"/>
              </a:lnSpc>
            </a:pPr>
            <a:r>
              <a:rPr lang="vi-VN" altLang="x-none" sz="3200" b="1" dirty="0">
                <a:solidFill>
                  <a:srgbClr val="7030A0"/>
                </a:solidFill>
                <a:latin typeface="Times New Roman" panose="02020603050405020304" pitchFamily="18" charset="0"/>
              </a:rPr>
              <a:t> Transylvania từ lâu đã gắn liền với những giai thoại huyền bí và những lâu đài lộng lẫy thời trung cổ cùng ánh trăng mờ ảo. Nếu thích, bạn có thể lái xe xuyên qua Fagaras, nơi có 20 đỉnh núi cao hơn 2.000 m để tận mắt chiêm ngưỡng phong cảnh ngoạn mục</a:t>
            </a:r>
            <a:endParaRPr sz="3200" b="1" dirty="0">
              <a:solidFill>
                <a:srgbClr val="7030A0"/>
              </a:solidFill>
              <a:latin typeface="Times New Roman" panose="02020603050405020304" pitchFamily="18"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198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41988" name="Rectangle 2"/>
          <p:cNvSpPr/>
          <p:nvPr/>
        </p:nvSpPr>
        <p:spPr>
          <a:xfrm>
            <a:off x="5716588" y="342900"/>
            <a:ext cx="6096000" cy="6249988"/>
          </a:xfrm>
          <a:prstGeom prst="rect">
            <a:avLst/>
          </a:prstGeom>
          <a:noFill/>
          <a:ln w="9525">
            <a:noFill/>
          </a:ln>
        </p:spPr>
        <p:txBody>
          <a:bodyPr>
            <a:spAutoFit/>
          </a:bodyPr>
          <a:p>
            <a:pPr algn="just">
              <a:lnSpc>
                <a:spcPct val="150000"/>
              </a:lnSpc>
            </a:pPr>
            <a:r>
              <a:rPr lang="vi-VN" altLang="x-none" sz="2700" b="1" dirty="0">
                <a:solidFill>
                  <a:srgbClr val="00B050"/>
                </a:solidFill>
                <a:latin typeface="Times New Roman" panose="02020603050405020304" pitchFamily="18" charset="0"/>
              </a:rPr>
              <a:t>Ahornboden, Áo: </a:t>
            </a:r>
            <a:r>
              <a:rPr lang="vi-VN" altLang="x-none" sz="2700" b="1" dirty="0">
                <a:solidFill>
                  <a:srgbClr val="7030A0"/>
                </a:solidFill>
                <a:latin typeface="Times New Roman" panose="02020603050405020304" pitchFamily="18" charset="0"/>
              </a:rPr>
              <a:t>Ahornboden nằm gần Innsbruck thuộc vùng Silver của Áo, ở độ cao hơn 1000m trên dãy Alps giữa những đỉnh núi đá cao vút. Ở đây, bạn sẽ tìm thấy những đồng cỏ cao nguyên yên tĩnh với hàng ngàn cây phong rải rác thay lá vàng mỗi dịp thu đến. Thời điểm này là mùa trung gian với lượng khách du lịch giảm đáng kể, bạn sẽ có nhiều cơ hội với du lịch giá rẻ</a:t>
            </a:r>
            <a:endParaRPr sz="2700" b="1" dirty="0">
              <a:solidFill>
                <a:srgbClr val="7030A0"/>
              </a:solidFill>
              <a:latin typeface="Times New Roman" panose="02020603050405020304" pitchFamily="18" charset="0"/>
            </a:endParaRPr>
          </a:p>
        </p:txBody>
      </p:sp>
      <p:pic>
        <p:nvPicPr>
          <p:cNvPr id="41989" name="Picture 2"/>
          <p:cNvPicPr>
            <a:picLocks noChangeAspect="1"/>
          </p:cNvPicPr>
          <p:nvPr/>
        </p:nvPicPr>
        <p:blipFill>
          <a:blip r:embed="rId2"/>
          <a:stretch>
            <a:fillRect/>
          </a:stretch>
        </p:blipFill>
        <p:spPr>
          <a:xfrm>
            <a:off x="100013" y="979488"/>
            <a:ext cx="5616575" cy="4700587"/>
          </a:xfrm>
          <a:prstGeom prst="rect">
            <a:avLst/>
          </a:prstGeom>
          <a:noFill/>
          <a:ln w="9525">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301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43012" name="Rectangle 2"/>
          <p:cNvSpPr/>
          <p:nvPr/>
        </p:nvSpPr>
        <p:spPr>
          <a:xfrm>
            <a:off x="5716588" y="342900"/>
            <a:ext cx="6096000" cy="5832475"/>
          </a:xfrm>
          <a:prstGeom prst="rect">
            <a:avLst/>
          </a:prstGeom>
          <a:noFill/>
          <a:ln w="9525">
            <a:noFill/>
          </a:ln>
        </p:spPr>
        <p:txBody>
          <a:bodyPr>
            <a:spAutoFit/>
          </a:bodyPr>
          <a:p>
            <a:pPr algn="just">
              <a:lnSpc>
                <a:spcPct val="150000"/>
              </a:lnSpc>
            </a:pPr>
            <a:r>
              <a:rPr lang="vi-VN" altLang="x-none" sz="2800" b="1" dirty="0">
                <a:solidFill>
                  <a:srgbClr val="00B050"/>
                </a:solidFill>
                <a:latin typeface="Times New Roman" panose="02020603050405020304" pitchFamily="18" charset="0"/>
              </a:rPr>
              <a:t>Bruges, Bỉ: </a:t>
            </a:r>
            <a:r>
              <a:rPr lang="vi-VN" altLang="x-none" sz="2800" b="1" dirty="0">
                <a:solidFill>
                  <a:srgbClr val="7030A0"/>
                </a:solidFill>
                <a:latin typeface="Times New Roman" panose="02020603050405020304" pitchFamily="18" charset="0"/>
              </a:rPr>
              <a:t>Thành phố thời trung cổ Bruges ghi tên mình vào danh sách những thành phố đẹp nhất châu Âu vào mùa thu. Những sắc màu phản chiếu trên các con kênh tạo nên khung cảnh lãng mạn. Ở đây, bạn có thể tham quan những phiên chợ trời mở đến hết tháng 11 và nhâm nhi socola nóng ngon nổi tiếng tại De Proeverie.</a:t>
            </a:r>
            <a:endParaRPr sz="2700" b="1" dirty="0">
              <a:solidFill>
                <a:srgbClr val="7030A0"/>
              </a:solidFill>
              <a:latin typeface="Times New Roman" panose="02020603050405020304" pitchFamily="18" charset="0"/>
            </a:endParaRPr>
          </a:p>
        </p:txBody>
      </p:sp>
      <p:pic>
        <p:nvPicPr>
          <p:cNvPr id="43013" name="Picture 2" descr="https://ashui.com/mag/images/stories/201710/autumn01.jpg"/>
          <p:cNvPicPr>
            <a:picLocks noChangeAspect="1"/>
          </p:cNvPicPr>
          <p:nvPr/>
        </p:nvPicPr>
        <p:blipFill>
          <a:blip r:embed="rId2"/>
          <a:stretch>
            <a:fillRect/>
          </a:stretch>
        </p:blipFill>
        <p:spPr>
          <a:xfrm>
            <a:off x="47625" y="1163638"/>
            <a:ext cx="5489575" cy="4489450"/>
          </a:xfrm>
          <a:prstGeom prst="rect">
            <a:avLst/>
          </a:prstGeom>
          <a:noFill/>
          <a:ln w="9525">
            <a:no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7171"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7172"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717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174" name="Rectangle 2"/>
          <p:cNvSpPr/>
          <p:nvPr/>
        </p:nvSpPr>
        <p:spPr>
          <a:xfrm>
            <a:off x="3213100" y="193675"/>
            <a:ext cx="5813425" cy="646113"/>
          </a:xfrm>
          <a:prstGeom prst="rect">
            <a:avLst/>
          </a:prstGeom>
          <a:noFill/>
          <a:ln w="9525">
            <a:noFill/>
          </a:ln>
        </p:spPr>
        <p:txBody>
          <a:bodyPr wrap="none">
            <a:spAutoFit/>
          </a:bodyPr>
          <a:p>
            <a:pPr algn="just"/>
            <a:r>
              <a:rPr sz="3600" b="1" dirty="0">
                <a:solidFill>
                  <a:srgbClr val="0000FF"/>
                </a:solidFill>
                <a:latin typeface="Times New Roman" panose="02020603050405020304" pitchFamily="18" charset="0"/>
              </a:rPr>
              <a:t>NHÌN TRANH ĐOÁN CHỮ</a:t>
            </a:r>
            <a:endParaRPr sz="3600" b="1" dirty="0">
              <a:solidFill>
                <a:srgbClr val="0000FF"/>
              </a:solidFill>
              <a:latin typeface="Times New Roman" panose="02020603050405020304" pitchFamily="18" charset="0"/>
            </a:endParaRPr>
          </a:p>
        </p:txBody>
      </p:sp>
      <p:pic>
        <p:nvPicPr>
          <p:cNvPr id="7177" name="Picture 1" descr="Description: C:\Users\PTS\Desktop\Ảnh\26.6.Thap_Eiffel_chao_don.jpg"/>
          <p:cNvPicPr>
            <a:picLocks noChangeAspect="1"/>
          </p:cNvPicPr>
          <p:nvPr/>
        </p:nvPicPr>
        <p:blipFill>
          <a:blip r:embed="rId3"/>
          <a:stretch>
            <a:fillRect/>
          </a:stretch>
        </p:blipFill>
        <p:spPr>
          <a:xfrm>
            <a:off x="2606675" y="1138238"/>
            <a:ext cx="7234238" cy="4695825"/>
          </a:xfrm>
          <a:prstGeom prst="rect">
            <a:avLst/>
          </a:prstGeom>
          <a:noFill/>
          <a:ln w="9525">
            <a:noFill/>
          </a:ln>
        </p:spPr>
      </p:pic>
      <p:sp>
        <p:nvSpPr>
          <p:cNvPr id="4" name="Rectangle 3"/>
          <p:cNvSpPr/>
          <p:nvPr/>
        </p:nvSpPr>
        <p:spPr>
          <a:xfrm>
            <a:off x="4230688" y="6019800"/>
            <a:ext cx="3776662" cy="630238"/>
          </a:xfrm>
          <a:prstGeom prst="rect">
            <a:avLst/>
          </a:prstGeom>
          <a:noFill/>
          <a:ln w="9525">
            <a:noFill/>
          </a:ln>
        </p:spPr>
        <p:txBody>
          <a:bodyPr wrap="none">
            <a:spAutoFit/>
          </a:bodyPr>
          <a:p>
            <a:pPr algn="just"/>
            <a:r>
              <a:rPr sz="3500" b="1" dirty="0">
                <a:solidFill>
                  <a:srgbClr val="00B050"/>
                </a:solidFill>
                <a:latin typeface="Times New Roman" panose="02020603050405020304" pitchFamily="18" charset="0"/>
              </a:rPr>
              <a:t>Tháp Eiffel (Pháp)</a:t>
            </a:r>
            <a:endParaRPr sz="3500" b="1"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wipe(down)">
                                      <p:cBhvr>
                                        <p:cTn id="7" dur="500"/>
                                        <p:tgtEl>
                                          <p:spTgt spid="717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4035"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4036" name="Picture 1"/>
          <p:cNvPicPr>
            <a:picLocks noChangeAspect="1"/>
          </p:cNvPicPr>
          <p:nvPr/>
        </p:nvPicPr>
        <p:blipFill>
          <a:blip r:embed="rId2"/>
          <a:stretch>
            <a:fillRect/>
          </a:stretch>
        </p:blipFill>
        <p:spPr>
          <a:xfrm>
            <a:off x="-22225" y="915988"/>
            <a:ext cx="5788025" cy="4606925"/>
          </a:xfrm>
          <a:prstGeom prst="rect">
            <a:avLst/>
          </a:prstGeom>
          <a:noFill/>
          <a:ln w="9525">
            <a:noFill/>
          </a:ln>
        </p:spPr>
      </p:pic>
      <p:sp>
        <p:nvSpPr>
          <p:cNvPr id="44037" name="Rectangle 2"/>
          <p:cNvSpPr/>
          <p:nvPr/>
        </p:nvSpPr>
        <p:spPr>
          <a:xfrm>
            <a:off x="5862638" y="0"/>
            <a:ext cx="6096000" cy="6934200"/>
          </a:xfrm>
          <a:prstGeom prst="rect">
            <a:avLst/>
          </a:prstGeom>
          <a:noFill/>
          <a:ln w="9525">
            <a:noFill/>
          </a:ln>
        </p:spPr>
        <p:txBody>
          <a:bodyPr>
            <a:spAutoFit/>
          </a:bodyPr>
          <a:p>
            <a:pPr algn="just">
              <a:lnSpc>
                <a:spcPct val="150000"/>
              </a:lnSpc>
            </a:pPr>
            <a:r>
              <a:rPr lang="vi-VN" altLang="x-none" sz="3000" b="1" dirty="0">
                <a:solidFill>
                  <a:srgbClr val="00B050"/>
                </a:solidFill>
                <a:latin typeface="Times New Roman" panose="02020603050405020304" pitchFamily="18" charset="0"/>
              </a:rPr>
              <a:t>Dubrovnik, Croatia: </a:t>
            </a:r>
            <a:r>
              <a:rPr lang="vi-VN" altLang="x-none" sz="3000" b="1" dirty="0">
                <a:solidFill>
                  <a:srgbClr val="7030A0"/>
                </a:solidFill>
                <a:latin typeface="Times New Roman" panose="02020603050405020304" pitchFamily="18" charset="0"/>
              </a:rPr>
              <a:t>Thành phố Dubrovnik xinh đẹp nằm ven bờ biển Adriatic có mức giá rẻ hơn so với nhiều thành phố biển châu Âu khác, nhất là vào mùa thu. Thời điểm này, thời tiết vẫn ấm áp nhưng phần lớn khách du lịch đã vãn. Bạn sẽ được thoải mái thưởng thức không gian xung quanh mà không phải chen lấn với đám đông</a:t>
            </a:r>
            <a:endParaRPr sz="3000" b="1" dirty="0">
              <a:solidFill>
                <a:srgbClr val="7030A0"/>
              </a:solidFill>
              <a:latin typeface="Times New Roman" panose="02020603050405020304" pitchFamily="18"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5059"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1597025" y="92156"/>
            <a:ext cx="2781835" cy="823752"/>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Khí</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hậu</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5061"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45062"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5063" name="AutoShape 8" descr="Phong cách Scandinavian là gì? Những đặc trưng trong phong cách nội th –  XDAILY - NỘI THẤT CHO NGƯỜI TINH TẾ"/>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sp>
        <p:nvSpPr>
          <p:cNvPr id="45064" name="AutoShape 11" descr="Nóc nhà Châu Âu – Anpơ có gì lôi cuốn? | Tạp chí Kinh tế và Dự báo"/>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45065" name="Picture 1"/>
          <p:cNvPicPr>
            <a:picLocks noChangeAspect="1"/>
          </p:cNvPicPr>
          <p:nvPr/>
        </p:nvPicPr>
        <p:blipFill>
          <a:blip r:embed="rId3"/>
          <a:stretch>
            <a:fillRect/>
          </a:stretch>
        </p:blipFill>
        <p:spPr>
          <a:xfrm>
            <a:off x="1282700" y="1296988"/>
            <a:ext cx="9483725" cy="4683125"/>
          </a:xfrm>
          <a:prstGeom prst="rect">
            <a:avLst/>
          </a:prstGeom>
          <a:noFill/>
          <a:ln w="9525">
            <a:noFill/>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608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608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608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6086" name="Rectangle 1"/>
          <p:cNvSpPr/>
          <p:nvPr/>
        </p:nvSpPr>
        <p:spPr>
          <a:xfrm>
            <a:off x="1249363" y="169863"/>
            <a:ext cx="9839325" cy="6556375"/>
          </a:xfrm>
          <a:prstGeom prst="rect">
            <a:avLst/>
          </a:prstGeom>
          <a:noFill/>
          <a:ln w="9525">
            <a:noFill/>
          </a:ln>
        </p:spPr>
        <p:txBody>
          <a:bodyPr>
            <a:spAutoFit/>
          </a:bodyPr>
          <a:p>
            <a:pPr algn="just">
              <a:lnSpc>
                <a:spcPct val="150000"/>
              </a:lnSpc>
            </a:pPr>
            <a:r>
              <a:rPr sz="3500" b="1" dirty="0">
                <a:latin typeface="Times New Roman" panose="02020603050405020304" pitchFamily="18" charset="0"/>
              </a:rPr>
              <a:t>+ Từ bắc xuống nam có các đới khí hậu:</a:t>
            </a:r>
            <a:endParaRPr sz="3500" b="1" dirty="0">
              <a:latin typeface="Times New Roman" panose="02020603050405020304" pitchFamily="18" charset="0"/>
            </a:endParaRPr>
          </a:p>
          <a:p>
            <a:pPr algn="just">
              <a:lnSpc>
                <a:spcPct val="150000"/>
              </a:lnSpc>
            </a:pPr>
            <a:r>
              <a:rPr sz="3500" b="1" dirty="0">
                <a:latin typeface="Times New Roman" panose="02020603050405020304" pitchFamily="18" charset="0"/>
              </a:rPr>
              <a:t>- Đới khí hậu cực và cận cực: phân bố ở phía bắc châu lục và các đảo vùng cực, khí hậu lạnh giá quanh năm, lượng mưa rất ít.</a:t>
            </a:r>
            <a:endParaRPr sz="3500" b="1" dirty="0">
              <a:latin typeface="Times New Roman" panose="02020603050405020304" pitchFamily="18" charset="0"/>
            </a:endParaRPr>
          </a:p>
          <a:p>
            <a:pPr algn="just">
              <a:lnSpc>
                <a:spcPct val="150000"/>
              </a:lnSpc>
            </a:pPr>
            <a:r>
              <a:rPr sz="3500" b="1" dirty="0">
                <a:latin typeface="Times New Roman" panose="02020603050405020304" pitchFamily="18" charset="0"/>
              </a:rPr>
              <a:t>- Đới khí hậu ôn đới: chiếm diện tích lớn nhất.</a:t>
            </a:r>
            <a:endParaRPr sz="3500" b="1" dirty="0">
              <a:latin typeface="Times New Roman" panose="02020603050405020304" pitchFamily="18" charset="0"/>
            </a:endParaRPr>
          </a:p>
          <a:p>
            <a:pPr algn="just">
              <a:lnSpc>
                <a:spcPct val="150000"/>
              </a:lnSpc>
            </a:pPr>
            <a:r>
              <a:rPr sz="3500" b="1" dirty="0">
                <a:latin typeface="Times New Roman" panose="02020603050405020304" pitchFamily="18" charset="0"/>
              </a:rPr>
              <a:t>- Đới khí hậu cận nhiệt: phân bố ở phía nam châu lục. Mùa hạ nóng khô, mùa đông ấm, có mưa rào, lượng mưa ở mức trung bình.</a:t>
            </a:r>
            <a:endParaRPr sz="3500" b="1" dirty="0">
              <a:latin typeface="Times New Roman" panose="02020603050405020304"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710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710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710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7110" name="Rectangle 1"/>
          <p:cNvSpPr/>
          <p:nvPr/>
        </p:nvSpPr>
        <p:spPr>
          <a:xfrm>
            <a:off x="939800" y="169863"/>
            <a:ext cx="10148888" cy="6370637"/>
          </a:xfrm>
          <a:prstGeom prst="rect">
            <a:avLst/>
          </a:prstGeom>
          <a:noFill/>
          <a:ln w="9525">
            <a:noFill/>
          </a:ln>
        </p:spPr>
        <p:txBody>
          <a:bodyPr>
            <a:spAutoFit/>
          </a:bodyPr>
          <a:p>
            <a:pPr algn="just">
              <a:lnSpc>
                <a:spcPct val="150000"/>
              </a:lnSpc>
            </a:pPr>
            <a:r>
              <a:rPr sz="3400" b="1" dirty="0">
                <a:latin typeface="Times New Roman" panose="02020603050405020304" pitchFamily="18" charset="0"/>
              </a:rPr>
              <a:t>+ Từ tây sang đông có các kiểu khí hậu:</a:t>
            </a:r>
            <a:endParaRPr sz="3400" b="1" dirty="0">
              <a:latin typeface="Times New Roman" panose="02020603050405020304" pitchFamily="18" charset="0"/>
            </a:endParaRPr>
          </a:p>
          <a:p>
            <a:pPr algn="just">
              <a:lnSpc>
                <a:spcPct val="150000"/>
              </a:lnSpc>
            </a:pPr>
            <a:r>
              <a:rPr sz="3400" b="1" dirty="0">
                <a:latin typeface="Times New Roman" panose="02020603050405020304" pitchFamily="18" charset="0"/>
              </a:rPr>
              <a:t>- Kiểu khí hậu ôn đới hải dương: phân bố ở các đảo và vùng ven biển phía tây. Khí hậu điều hòa, mùa hạ mát, mùa đông không lạnh lắm. Mưa quanh năm và lượng mưa tương đối lớn.</a:t>
            </a:r>
            <a:endParaRPr sz="3400" b="1" dirty="0">
              <a:latin typeface="Times New Roman" panose="02020603050405020304" pitchFamily="18" charset="0"/>
            </a:endParaRPr>
          </a:p>
          <a:p>
            <a:pPr algn="just">
              <a:lnSpc>
                <a:spcPct val="150000"/>
              </a:lnSpc>
            </a:pPr>
            <a:r>
              <a:rPr sz="3400" b="1" dirty="0">
                <a:latin typeface="Times New Roman" panose="02020603050405020304" pitchFamily="18" charset="0"/>
              </a:rPr>
              <a:t>- Kiểu khí hậu ôn đới lục địa: phân bố ở vùng trung tâm và phía đông châu lục. Khí hậu có mùa hạ nóng, mùa đông lạnh, có tuyết rơi nhiều, lượng mưa ít.</a:t>
            </a:r>
            <a:endParaRPr sz="3400" b="1" dirty="0">
              <a:latin typeface="Times New Roman" panose="02020603050405020304" pitchFamily="18"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4813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813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813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48134" name="Rectangle 1"/>
          <p:cNvSpPr/>
          <p:nvPr/>
        </p:nvSpPr>
        <p:spPr>
          <a:xfrm>
            <a:off x="2562225" y="2049463"/>
            <a:ext cx="6878638" cy="2586037"/>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Phân hóa theo độ cao: ở các khu vực núi cao, trên đỉnh núi thường có băng tuyết bao phủ.</a:t>
            </a:r>
            <a:endParaRPr sz="3400" b="1" dirty="0">
              <a:latin typeface="Times New Roman" panose="02020603050405020304"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5" descr="POINSET2"/>
          <p:cNvPicPr>
            <a:picLocks noChangeAspect="1"/>
          </p:cNvPicPr>
          <p:nvPr/>
        </p:nvPicPr>
        <p:blipFill>
          <a:blip r:embed="rId1"/>
          <a:stretch>
            <a:fillRect/>
          </a:stretch>
        </p:blipFill>
        <p:spPr>
          <a:xfrm rot="5400000">
            <a:off x="11114088" y="234950"/>
            <a:ext cx="744537" cy="865188"/>
          </a:xfrm>
          <a:prstGeom prst="rect">
            <a:avLst/>
          </a:prstGeom>
          <a:noFill/>
          <a:ln w="9525">
            <a:noFill/>
          </a:ln>
        </p:spPr>
      </p:pic>
      <p:pic>
        <p:nvPicPr>
          <p:cNvPr id="4915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4915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49157" name="Picture 6" descr="Diagram&#10;&#10;Description automatically generated"/>
          <p:cNvPicPr>
            <a:picLocks noChangeAspect="1"/>
          </p:cNvPicPr>
          <p:nvPr/>
        </p:nvPicPr>
        <p:blipFill>
          <a:blip r:embed="rId2"/>
          <a:srcRect b="8304"/>
          <a:stretch>
            <a:fillRect/>
          </a:stretch>
        </p:blipFill>
        <p:spPr>
          <a:xfrm>
            <a:off x="11053763" y="5718175"/>
            <a:ext cx="914400" cy="903288"/>
          </a:xfrm>
          <a:prstGeom prst="rect">
            <a:avLst/>
          </a:prstGeom>
          <a:noFill/>
          <a:ln w="9525">
            <a:noFill/>
          </a:ln>
        </p:spPr>
      </p:pic>
      <p:pic>
        <p:nvPicPr>
          <p:cNvPr id="49158" name="Picture 2"/>
          <p:cNvPicPr>
            <a:picLocks noChangeAspect="1"/>
          </p:cNvPicPr>
          <p:nvPr/>
        </p:nvPicPr>
        <p:blipFill>
          <a:blip r:embed="rId3"/>
          <a:stretch>
            <a:fillRect/>
          </a:stretch>
        </p:blipFill>
        <p:spPr>
          <a:xfrm>
            <a:off x="177800" y="1349375"/>
            <a:ext cx="5137150" cy="4368800"/>
          </a:xfrm>
          <a:prstGeom prst="rect">
            <a:avLst/>
          </a:prstGeom>
          <a:noFill/>
          <a:ln w="9525">
            <a:noFill/>
          </a:ln>
        </p:spPr>
      </p:pic>
      <p:sp>
        <p:nvSpPr>
          <p:cNvPr id="49159" name="Rectangle 2"/>
          <p:cNvSpPr/>
          <p:nvPr/>
        </p:nvSpPr>
        <p:spPr>
          <a:xfrm>
            <a:off x="5314950" y="-61912"/>
            <a:ext cx="6096000" cy="7018337"/>
          </a:xfrm>
          <a:prstGeom prst="rect">
            <a:avLst/>
          </a:prstGeom>
          <a:noFill/>
          <a:ln w="9525">
            <a:noFill/>
          </a:ln>
        </p:spPr>
        <p:txBody>
          <a:bodyPr>
            <a:spAutoFit/>
          </a:bodyPr>
          <a:p>
            <a:pPr algn="just">
              <a:lnSpc>
                <a:spcPct val="150000"/>
              </a:lnSpc>
            </a:pPr>
            <a:r>
              <a:rPr lang="vi-VN" altLang="x-none" sz="3000" b="1" dirty="0">
                <a:solidFill>
                  <a:srgbClr val="00B050"/>
                </a:solidFill>
                <a:latin typeface="Times New Roman" panose="02020603050405020304" pitchFamily="18" charset="0"/>
                <a:cs typeface="Times New Roman" panose="02020603050405020304" pitchFamily="18" charset="0"/>
              </a:rPr>
              <a:t>Thung lũng Douro, Bồ Đ</a:t>
            </a:r>
            <a:r>
              <a:rPr lang="vi-VN" altLang="x-none" sz="3000" b="1" dirty="0">
                <a:solidFill>
                  <a:srgbClr val="00B050"/>
                </a:solidFill>
                <a:latin typeface="Times New Roman" panose="02020603050405020304" pitchFamily="18" charset="0"/>
                <a:ea typeface="Times New Roman" panose="02020603050405020304" pitchFamily="18" charset="0"/>
              </a:rPr>
              <a:t>à</a:t>
            </a:r>
            <a:r>
              <a:rPr lang="vi-VN" altLang="x-none" sz="3000" b="1" dirty="0">
                <a:solidFill>
                  <a:srgbClr val="00B050"/>
                </a:solidFill>
                <a:latin typeface="Times New Roman" panose="02020603050405020304" pitchFamily="18" charset="0"/>
                <a:cs typeface="Times New Roman" panose="02020603050405020304" pitchFamily="18" charset="0"/>
              </a:rPr>
              <a:t>o Nha: </a:t>
            </a:r>
            <a:r>
              <a:rPr lang="vi-VN" altLang="x-none" sz="3000" b="1" dirty="0">
                <a:solidFill>
                  <a:srgbClr val="7030A0"/>
                </a:solidFill>
                <a:latin typeface="Times New Roman" panose="02020603050405020304" pitchFamily="18" charset="0"/>
                <a:cs typeface="Times New Roman" panose="02020603050405020304" pitchFamily="18" charset="0"/>
              </a:rPr>
              <a:t>V</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o thu, thung lũng sông Douro trở th</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nh một biển m</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u rực rỡ, với những vườn nho bậc thang trải dọc theo bờ sông. Douro còn nổi tiếng l</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 vùng rượu vang lâu đời nhất thế giới. Đi du thuyền trên sông với cốc rượu đặc sản của vùng chính l</a:t>
            </a:r>
            <a:r>
              <a:rPr lang="vi-VN" altLang="x-none" sz="3000" b="1" dirty="0">
                <a:solidFill>
                  <a:srgbClr val="7030A0"/>
                </a:solidFill>
                <a:latin typeface="Times New Roman" panose="02020603050405020304" pitchFamily="18" charset="0"/>
                <a:ea typeface="Times New Roman" panose="02020603050405020304" pitchFamily="18" charset="0"/>
              </a:rPr>
              <a:t>à</a:t>
            </a:r>
            <a:r>
              <a:rPr lang="vi-VN" altLang="x-none" sz="3000" b="1" dirty="0">
                <a:solidFill>
                  <a:srgbClr val="7030A0"/>
                </a:solidFill>
                <a:latin typeface="Times New Roman" panose="02020603050405020304" pitchFamily="18" charset="0"/>
                <a:cs typeface="Times New Roman" panose="02020603050405020304" pitchFamily="18" charset="0"/>
              </a:rPr>
              <a:t> một cách tuyệt vời để tận hưởng kỳ nghỉ của bạn.</a:t>
            </a:r>
            <a:endParaRPr sz="3000" b="1" dirty="0">
              <a:solidFill>
                <a:srgbClr val="7030A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017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0180" name="Picture 2"/>
          <p:cNvPicPr>
            <a:picLocks noChangeAspect="1"/>
          </p:cNvPicPr>
          <p:nvPr/>
        </p:nvPicPr>
        <p:blipFill>
          <a:blip r:embed="rId2"/>
          <a:stretch>
            <a:fillRect/>
          </a:stretch>
        </p:blipFill>
        <p:spPr>
          <a:xfrm>
            <a:off x="47625" y="915988"/>
            <a:ext cx="5465763" cy="4606925"/>
          </a:xfrm>
          <a:prstGeom prst="rect">
            <a:avLst/>
          </a:prstGeom>
          <a:noFill/>
          <a:ln w="9525">
            <a:noFill/>
          </a:ln>
        </p:spPr>
      </p:pic>
      <p:sp>
        <p:nvSpPr>
          <p:cNvPr id="50181" name="Rectangle 2"/>
          <p:cNvSpPr/>
          <p:nvPr/>
        </p:nvSpPr>
        <p:spPr>
          <a:xfrm>
            <a:off x="5653088" y="177800"/>
            <a:ext cx="6253162" cy="6249988"/>
          </a:xfrm>
          <a:prstGeom prst="rect">
            <a:avLst/>
          </a:prstGeom>
          <a:noFill/>
          <a:ln w="9525">
            <a:noFill/>
          </a:ln>
        </p:spPr>
        <p:txBody>
          <a:bodyPr>
            <a:spAutoFit/>
          </a:bodyPr>
          <a:p>
            <a:pPr algn="just">
              <a:lnSpc>
                <a:spcPct val="150000"/>
              </a:lnSpc>
            </a:pPr>
            <a:r>
              <a:rPr lang="vi-VN" altLang="x-none" sz="2700" b="1" dirty="0">
                <a:solidFill>
                  <a:srgbClr val="00B050"/>
                </a:solidFill>
                <a:latin typeface="Times New Roman" panose="02020603050405020304" pitchFamily="18" charset="0"/>
              </a:rPr>
              <a:t>Aragon, Tây Ban Nha: </a:t>
            </a:r>
            <a:r>
              <a:rPr lang="vi-VN" altLang="x-none" sz="2700" b="1" dirty="0">
                <a:solidFill>
                  <a:srgbClr val="7030A0"/>
                </a:solidFill>
                <a:latin typeface="Times New Roman" panose="02020603050405020304" pitchFamily="18" charset="0"/>
              </a:rPr>
              <a:t>Giáp biên giới với Pháp, mùa thu ở Aragon thường có nhiệt độ lý tưởng, từ khoảng trên 20-26 độ C. Tại Vườn Quốc gia Ordesa y Monte Perdido, bạn sẽ được chiêm ngưỡng hàng loạt những mảng màu ấn tượng, cùng vô số các động vật hoang dã và thác nhiều tầng. Chưa hết, thành phố Albarracin về đêm sẽ khiến bạn cảm tưởng như mình đang được ở trong một khu vườn cổ tích</a:t>
            </a:r>
            <a:endParaRPr sz="2700" b="1" dirty="0">
              <a:solidFill>
                <a:srgbClr val="7030A0"/>
              </a:solidFill>
              <a:latin typeface="Times New Roman" panose="02020603050405020304"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120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51204" name="Rectangle 2"/>
          <p:cNvSpPr/>
          <p:nvPr/>
        </p:nvSpPr>
        <p:spPr>
          <a:xfrm>
            <a:off x="5657850" y="0"/>
            <a:ext cx="6300788" cy="6694488"/>
          </a:xfrm>
          <a:prstGeom prst="rect">
            <a:avLst/>
          </a:prstGeom>
          <a:noFill/>
          <a:ln w="9525">
            <a:noFill/>
          </a:ln>
        </p:spPr>
        <p:txBody>
          <a:bodyPr>
            <a:spAutoFit/>
          </a:bodyPr>
          <a:p>
            <a:pPr algn="just">
              <a:lnSpc>
                <a:spcPct val="150000"/>
              </a:lnSpc>
            </a:pPr>
            <a:r>
              <a:rPr lang="vi-VN" altLang="x-none" sz="2600" b="1" dirty="0">
                <a:solidFill>
                  <a:srgbClr val="00B050"/>
                </a:solidFill>
                <a:latin typeface="Times New Roman" panose="02020603050405020304" pitchFamily="18" charset="0"/>
              </a:rPr>
              <a:t>Budapest, Hungary: </a:t>
            </a:r>
            <a:r>
              <a:rPr lang="vi-VN" altLang="x-none" sz="2600" b="1" dirty="0">
                <a:solidFill>
                  <a:srgbClr val="7030A0"/>
                </a:solidFill>
                <a:latin typeface="Times New Roman" panose="02020603050405020304" pitchFamily="18" charset="0"/>
              </a:rPr>
              <a:t>Khi cái nóng mùa hè nguội dần và nhiệt độ dao động ở mức 20 độ C, Budapest trở thành điểm đến mùa thu lý tưởng. Đây là thành phố tuyệt vời để dạo bộ, lang thang trên những con phố quanh co và khám phá những quán cà phê ấm cúng. Ngoài ra, khách du lịch cũng có thể ghé thăm và trải nghiệm rượu vang ở các khu vực lân cận như Eger, Tokaj, Villany, hoặc lái xe đến Danube Bend để tận hưởng màu sắc của mùa thu</a:t>
            </a:r>
            <a:endParaRPr sz="2600" b="1" dirty="0">
              <a:solidFill>
                <a:srgbClr val="7030A0"/>
              </a:solidFill>
              <a:latin typeface="Times New Roman" panose="02020603050405020304" pitchFamily="18" charset="0"/>
            </a:endParaRPr>
          </a:p>
        </p:txBody>
      </p:sp>
      <p:pic>
        <p:nvPicPr>
          <p:cNvPr id="51205" name="Picture 2" descr="https://ashui.com/mag/images/stories/201710/autumn06.jpg"/>
          <p:cNvPicPr>
            <a:picLocks noChangeAspect="1"/>
          </p:cNvPicPr>
          <p:nvPr/>
        </p:nvPicPr>
        <p:blipFill>
          <a:blip r:embed="rId2"/>
          <a:stretch>
            <a:fillRect/>
          </a:stretch>
        </p:blipFill>
        <p:spPr>
          <a:xfrm>
            <a:off x="0" y="1146175"/>
            <a:ext cx="5657850" cy="4506913"/>
          </a:xfrm>
          <a:prstGeom prst="rect">
            <a:avLst/>
          </a:prstGeom>
          <a:noFill/>
          <a:ln w="9525">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2227"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52228" name="Rectangle 2"/>
          <p:cNvSpPr/>
          <p:nvPr/>
        </p:nvSpPr>
        <p:spPr>
          <a:xfrm>
            <a:off x="5657850" y="0"/>
            <a:ext cx="6300788" cy="7016750"/>
          </a:xfrm>
          <a:prstGeom prst="rect">
            <a:avLst/>
          </a:prstGeom>
          <a:noFill/>
          <a:ln w="9525">
            <a:noFill/>
          </a:ln>
        </p:spPr>
        <p:txBody>
          <a:bodyPr>
            <a:spAutoFit/>
          </a:bodyPr>
          <a:p>
            <a:pPr algn="just">
              <a:lnSpc>
                <a:spcPct val="150000"/>
              </a:lnSpc>
            </a:pPr>
            <a:r>
              <a:rPr lang="vi-VN" altLang="x-none" sz="2500" b="1" dirty="0">
                <a:solidFill>
                  <a:srgbClr val="00B050"/>
                </a:solidFill>
                <a:latin typeface="Times New Roman" panose="02020603050405020304" pitchFamily="18" charset="0"/>
              </a:rPr>
              <a:t>Ukanc, Slovenia: </a:t>
            </a:r>
            <a:r>
              <a:rPr lang="vi-VN" altLang="x-none" sz="2500" b="1" dirty="0">
                <a:solidFill>
                  <a:srgbClr val="7030A0"/>
                </a:solidFill>
                <a:latin typeface="Times New Roman" panose="02020603050405020304" pitchFamily="18" charset="0"/>
              </a:rPr>
              <a:t>Làng Ukanc nằm ở phía tây hồ Bohinj thuộc vùng Upper Carniola của Slovenia. Tại đây, du khách có thể thưởng thức những khung cảnh ấn tượng nhất châu Âu bằng cáp treo lên đỉnh núi Vogel. Sắc thu khiến khu vực này trở thành một nơi tuyệt vời với hai tông màu đỏ, vàng phản chiếu trên mặt hồ trong vắt. Từ Ukanc, bạn có thể đến thác nước Savica trong một tiếng đồng hồ đi bộ. Ngoài ra, để trải nghiệm nhiều hơn, thung lũng Seven Lakes cũng là một lựa chọn thích hợp</a:t>
            </a:r>
            <a:endParaRPr sz="2500" b="1" dirty="0">
              <a:solidFill>
                <a:srgbClr val="7030A0"/>
              </a:solidFill>
              <a:latin typeface="Times New Roman" panose="02020603050405020304" pitchFamily="18" charset="0"/>
            </a:endParaRPr>
          </a:p>
        </p:txBody>
      </p:sp>
      <p:pic>
        <p:nvPicPr>
          <p:cNvPr id="52229" name="Picture 2" descr="https://ashui.com/mag/images/stories/201710/autumn07.jpg"/>
          <p:cNvPicPr>
            <a:picLocks noChangeAspect="1"/>
          </p:cNvPicPr>
          <p:nvPr/>
        </p:nvPicPr>
        <p:blipFill>
          <a:blip r:embed="rId2"/>
          <a:stretch>
            <a:fillRect/>
          </a:stretch>
        </p:blipFill>
        <p:spPr>
          <a:xfrm>
            <a:off x="0" y="966788"/>
            <a:ext cx="5508625" cy="4759325"/>
          </a:xfrm>
          <a:prstGeom prst="rect">
            <a:avLst/>
          </a:prstGeom>
          <a:noFill/>
          <a:ln w="9525">
            <a:noFill/>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325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5061442" y="9941"/>
            <a:ext cx="2781836" cy="92333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Sông</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ngòi</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3253"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325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3255" name="AutoShape 8" descr="Phong cách Scandinavian là gì? Những đặc trưng trong phong cách nội th –  XDAILY - NỘI THẤT CHO NGƯỜI TINH TẾ"/>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sp>
        <p:nvSpPr>
          <p:cNvPr id="53256" name="AutoShape 11" descr="Nóc nhà Châu Âu – Anpơ có gì lôi cuốn? | Tạp chí Kinh tế và Dự báo"/>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53257" name="Picture 2"/>
          <p:cNvPicPr>
            <a:picLocks noChangeAspect="1"/>
          </p:cNvPicPr>
          <p:nvPr/>
        </p:nvPicPr>
        <p:blipFill>
          <a:blip r:embed="rId3"/>
          <a:stretch>
            <a:fillRect/>
          </a:stretch>
        </p:blipFill>
        <p:spPr>
          <a:xfrm>
            <a:off x="0" y="915988"/>
            <a:ext cx="5060950" cy="2986087"/>
          </a:xfrm>
          <a:prstGeom prst="rect">
            <a:avLst/>
          </a:prstGeom>
          <a:noFill/>
          <a:ln w="9525">
            <a:noFill/>
          </a:ln>
        </p:spPr>
      </p:pic>
      <p:pic>
        <p:nvPicPr>
          <p:cNvPr id="53258" name="Picture 3"/>
          <p:cNvPicPr>
            <a:picLocks noChangeAspect="1"/>
          </p:cNvPicPr>
          <p:nvPr/>
        </p:nvPicPr>
        <p:blipFill>
          <a:blip r:embed="rId4"/>
          <a:stretch>
            <a:fillRect/>
          </a:stretch>
        </p:blipFill>
        <p:spPr>
          <a:xfrm>
            <a:off x="1831975" y="3940175"/>
            <a:ext cx="5084763" cy="2889250"/>
          </a:xfrm>
          <a:prstGeom prst="rect">
            <a:avLst/>
          </a:prstGeom>
          <a:noFill/>
          <a:ln w="9525">
            <a:noFill/>
          </a:ln>
        </p:spPr>
      </p:pic>
      <p:pic>
        <p:nvPicPr>
          <p:cNvPr id="53259" name="Picture 4"/>
          <p:cNvPicPr>
            <a:picLocks noChangeAspect="1"/>
          </p:cNvPicPr>
          <p:nvPr/>
        </p:nvPicPr>
        <p:blipFill>
          <a:blip r:embed="rId5"/>
          <a:stretch>
            <a:fillRect/>
          </a:stretch>
        </p:blipFill>
        <p:spPr>
          <a:xfrm>
            <a:off x="6916738" y="2279650"/>
            <a:ext cx="5260975" cy="3060700"/>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8195"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8196"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819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8198" name="Rectangle 2"/>
          <p:cNvSpPr/>
          <p:nvPr/>
        </p:nvSpPr>
        <p:spPr>
          <a:xfrm>
            <a:off x="3213100" y="193675"/>
            <a:ext cx="5813425" cy="646113"/>
          </a:xfrm>
          <a:prstGeom prst="rect">
            <a:avLst/>
          </a:prstGeom>
          <a:noFill/>
          <a:ln w="9525">
            <a:noFill/>
          </a:ln>
        </p:spPr>
        <p:txBody>
          <a:bodyPr wrap="none">
            <a:spAutoFit/>
          </a:bodyPr>
          <a:p>
            <a:pPr algn="just"/>
            <a:r>
              <a:rPr sz="3600" b="1" dirty="0">
                <a:solidFill>
                  <a:srgbClr val="0000FF"/>
                </a:solidFill>
                <a:latin typeface="Times New Roman" panose="02020603050405020304" pitchFamily="18" charset="0"/>
              </a:rPr>
              <a:t>NHÌN TRANH ĐOÁN CHỮ</a:t>
            </a:r>
            <a:endParaRPr sz="3600" b="1" dirty="0">
              <a:solidFill>
                <a:srgbClr val="0000FF"/>
              </a:solidFill>
              <a:latin typeface="Times New Roman" panose="02020603050405020304" pitchFamily="18" charset="0"/>
            </a:endParaRPr>
          </a:p>
        </p:txBody>
      </p:sp>
      <p:sp>
        <p:nvSpPr>
          <p:cNvPr id="4" name="Rectangle 3"/>
          <p:cNvSpPr/>
          <p:nvPr/>
        </p:nvSpPr>
        <p:spPr>
          <a:xfrm>
            <a:off x="3789363" y="6019800"/>
            <a:ext cx="4660900" cy="646113"/>
          </a:xfrm>
          <a:prstGeom prst="rect">
            <a:avLst/>
          </a:prstGeom>
          <a:noFill/>
          <a:ln w="9525">
            <a:noFill/>
          </a:ln>
        </p:spPr>
        <p:txBody>
          <a:bodyPr wrap="none">
            <a:spAutoFit/>
          </a:bodyPr>
          <a:p>
            <a:pPr algn="just"/>
            <a:r>
              <a:rPr sz="3600" b="1" dirty="0">
                <a:solidFill>
                  <a:srgbClr val="00B050"/>
                </a:solidFill>
                <a:latin typeface="Times New Roman" panose="02020603050405020304" pitchFamily="18" charset="0"/>
              </a:rPr>
              <a:t>Đồng hồ BigBen (Anh)</a:t>
            </a:r>
            <a:endParaRPr sz="3500" b="1" dirty="0">
              <a:solidFill>
                <a:srgbClr val="00B050"/>
              </a:solidFill>
              <a:latin typeface="Times New Roman" panose="02020603050405020304" pitchFamily="18" charset="0"/>
            </a:endParaRPr>
          </a:p>
        </p:txBody>
      </p:sp>
      <p:pic>
        <p:nvPicPr>
          <p:cNvPr id="114690" name="Picture 3" descr="Description: C:\Users\PTS\Desktop\Ảnh\891d-fc06-42c6-99b2-0211f7c6ab7d.jpg"/>
          <p:cNvPicPr>
            <a:picLocks noChangeAspect="1"/>
          </p:cNvPicPr>
          <p:nvPr/>
        </p:nvPicPr>
        <p:blipFill>
          <a:blip r:embed="rId3"/>
          <a:stretch>
            <a:fillRect/>
          </a:stretch>
        </p:blipFill>
        <p:spPr>
          <a:xfrm>
            <a:off x="2465388" y="1108075"/>
            <a:ext cx="7426325" cy="46482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wipe(down)">
                                      <p:cBhvr>
                                        <p:cTn id="7" dur="500"/>
                                        <p:tgtEl>
                                          <p:spTgt spid="11469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427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427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427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4278" name="Rectangle 1"/>
          <p:cNvSpPr/>
          <p:nvPr/>
        </p:nvSpPr>
        <p:spPr>
          <a:xfrm>
            <a:off x="836613" y="295275"/>
            <a:ext cx="10650537" cy="6556375"/>
          </a:xfrm>
          <a:prstGeom prst="rect">
            <a:avLst/>
          </a:prstGeom>
          <a:noFill/>
          <a:ln w="9525">
            <a:noFill/>
          </a:ln>
        </p:spPr>
        <p:txBody>
          <a:bodyPr>
            <a:spAutoFit/>
          </a:bodyPr>
          <a:p>
            <a:pPr algn="just">
              <a:lnSpc>
                <a:spcPct val="150000"/>
              </a:lnSpc>
            </a:pPr>
            <a:r>
              <a:rPr sz="3500" b="1" dirty="0">
                <a:latin typeface="Times New Roman" panose="02020603050405020304" pitchFamily="18" charset="0"/>
              </a:rPr>
              <a:t>- Đặc điểm sông ngòi: có mạng lưới sông ngòi dày đặc, phần lớn các sông đầy nước quanh năm, không có lũ lớn, được nối với nhau bởi các hệ thống kênh đào. Các sông đổ vào Bắc Băng Dương bị đóng băng vào mùa đông, nhất là vùng cửa sông.</a:t>
            </a:r>
            <a:endParaRPr sz="3500" b="1" dirty="0">
              <a:latin typeface="Times New Roman" panose="02020603050405020304" pitchFamily="18" charset="0"/>
            </a:endParaRPr>
          </a:p>
          <a:p>
            <a:pPr algn="just">
              <a:lnSpc>
                <a:spcPct val="150000"/>
              </a:lnSpc>
            </a:pPr>
            <a:r>
              <a:rPr sz="3500" b="1" dirty="0">
                <a:latin typeface="Times New Roman" panose="02020603050405020304" pitchFamily="18" charset="0"/>
              </a:rPr>
              <a:t>- Các con sông lớn: Sông Von-ga ( đổ vào biển Caxpi), sông Đa-nuýp ( đổ vào biển Đen), sông Rai –nơ (đổ vào biển Bắc). </a:t>
            </a:r>
            <a:endParaRPr sz="3500" b="1" dirty="0">
              <a:latin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529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55300" name="Rectangle 1"/>
          <p:cNvSpPr/>
          <p:nvPr/>
        </p:nvSpPr>
        <p:spPr>
          <a:xfrm>
            <a:off x="5102225" y="334963"/>
            <a:ext cx="7089775" cy="6934200"/>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 Đa nuýp là con sông duy nhất của châu Âu theo dòng chảy từ tây sang đông. Sông Đanuýp bắt nguồn từ vùng rừng Đen của nước Đức, chảy xuôi theo hướng đông nam với chiều dài tổng cộng 2850km.</a:t>
            </a:r>
            <a:endParaRPr lang="vi-VN" altLang="x-none" sz="3000" b="1" dirty="0">
              <a:solidFill>
                <a:srgbClr val="7030A0"/>
              </a:solidFill>
              <a:latin typeface="Times New Roman" panose="02020603050405020304" pitchFamily="18" charset="0"/>
            </a:endParaRPr>
          </a:p>
          <a:p>
            <a:pPr algn="just">
              <a:lnSpc>
                <a:spcPct val="150000"/>
              </a:lnSpc>
            </a:pPr>
            <a:r>
              <a:rPr lang="vi-VN" altLang="x-none" sz="3000" b="1" dirty="0">
                <a:solidFill>
                  <a:srgbClr val="7030A0"/>
                </a:solidFill>
                <a:latin typeface="Times New Roman" panose="02020603050405020304" pitchFamily="18" charset="0"/>
              </a:rPr>
              <a:t>Dòng Đanuýp chảy qua 10 quốc gia châu Âu. Đó là Đức, </a:t>
            </a:r>
            <a:r>
              <a:rPr sz="3000" b="1" dirty="0">
                <a:solidFill>
                  <a:srgbClr val="7030A0"/>
                </a:solidFill>
                <a:latin typeface="Times New Roman" panose="02020603050405020304" pitchFamily="18" charset="0"/>
              </a:rPr>
              <a:t>Á</a:t>
            </a:r>
            <a:r>
              <a:rPr lang="vi-VN" altLang="x-none" sz="3000" b="1" dirty="0">
                <a:solidFill>
                  <a:srgbClr val="7030A0"/>
                </a:solidFill>
                <a:latin typeface="Times New Roman" panose="02020603050405020304" pitchFamily="18" charset="0"/>
              </a:rPr>
              <a:t>o, Bungary, Croatia, Hungary, Moldova, Slovakia, Rumani, Ukraina,Serbia và Montenegro.</a:t>
            </a:r>
            <a:endParaRPr lang="vi-VN" altLang="x-none" sz="3000" b="1" dirty="0">
              <a:solidFill>
                <a:srgbClr val="7030A0"/>
              </a:solidFill>
              <a:latin typeface="Times New Roman" panose="02020603050405020304" pitchFamily="18" charset="0"/>
            </a:endParaRPr>
          </a:p>
          <a:p>
            <a:pPr algn="just">
              <a:lnSpc>
                <a:spcPct val="150000"/>
              </a:lnSpc>
            </a:pPr>
            <a:endParaRPr lang="vi-VN" altLang="x-none" sz="3000" b="1" dirty="0">
              <a:solidFill>
                <a:srgbClr val="7030A0"/>
              </a:solidFill>
              <a:latin typeface="Times New Roman" panose="02020603050405020304" pitchFamily="18" charset="0"/>
            </a:endParaRPr>
          </a:p>
        </p:txBody>
      </p:sp>
      <p:pic>
        <p:nvPicPr>
          <p:cNvPr id="55301" name="Picture 9"/>
          <p:cNvPicPr>
            <a:picLocks noChangeAspect="1"/>
          </p:cNvPicPr>
          <p:nvPr/>
        </p:nvPicPr>
        <p:blipFill>
          <a:blip r:embed="rId2"/>
          <a:stretch>
            <a:fillRect/>
          </a:stretch>
        </p:blipFill>
        <p:spPr>
          <a:xfrm>
            <a:off x="200025" y="144463"/>
            <a:ext cx="4719638" cy="3422650"/>
          </a:xfrm>
          <a:prstGeom prst="rect">
            <a:avLst/>
          </a:prstGeom>
          <a:noFill/>
          <a:ln w="9525">
            <a:noFill/>
          </a:ln>
        </p:spPr>
      </p:pic>
      <p:pic>
        <p:nvPicPr>
          <p:cNvPr id="55302" name="Picture 10"/>
          <p:cNvPicPr>
            <a:picLocks noChangeAspect="1"/>
          </p:cNvPicPr>
          <p:nvPr/>
        </p:nvPicPr>
        <p:blipFill>
          <a:blip r:embed="rId3"/>
          <a:stretch>
            <a:fillRect/>
          </a:stretch>
        </p:blipFill>
        <p:spPr>
          <a:xfrm>
            <a:off x="217488" y="3732213"/>
            <a:ext cx="4702175" cy="3033712"/>
          </a:xfrm>
          <a:prstGeom prst="rect">
            <a:avLst/>
          </a:prstGeom>
          <a:noFill/>
          <a:ln w="9525">
            <a:noFill/>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1"/>
          <p:cNvSpPr/>
          <p:nvPr/>
        </p:nvSpPr>
        <p:spPr>
          <a:xfrm>
            <a:off x="5102225" y="338138"/>
            <a:ext cx="7089775" cy="6240462"/>
          </a:xfrm>
          <a:prstGeom prst="rect">
            <a:avLst/>
          </a:prstGeom>
          <a:noFill/>
          <a:ln w="9525">
            <a:noFill/>
          </a:ln>
        </p:spPr>
        <p:txBody>
          <a:bodyPr>
            <a:spAutoFit/>
          </a:bodyPr>
          <a:p>
            <a:pPr algn="just">
              <a:lnSpc>
                <a:spcPct val="150000"/>
              </a:lnSpc>
            </a:pPr>
            <a:r>
              <a:rPr lang="vi-VN" altLang="x-none" sz="3000" b="1" dirty="0">
                <a:solidFill>
                  <a:srgbClr val="7030A0"/>
                </a:solidFill>
                <a:latin typeface="Times New Roman" panose="02020603050405020304" pitchFamily="18" charset="0"/>
              </a:rPr>
              <a:t>Sông Volga nằm ở miền tây nước Nga là hệ thống sông không chỉ lớn nhất nước Nga mà còn là con sông dài nhất châu Âu với tổng chiều dài là 3.690 km. Sông Volga có nhiều sông nhánh, hệ thống sông này có vai trò đảm bảo tưới tiêu cho một số khu vực dân cư sinh sống. Mỗi năm sông sẽ bị đóng băng 3 tháng gần như trên toàn bộ chiều dài của nó. </a:t>
            </a:r>
            <a:endParaRPr lang="vi-VN" altLang="x-none" sz="3000" b="1" dirty="0">
              <a:solidFill>
                <a:srgbClr val="7030A0"/>
              </a:solidFill>
              <a:latin typeface="Times New Roman" panose="02020603050405020304" pitchFamily="18" charset="0"/>
            </a:endParaRPr>
          </a:p>
        </p:txBody>
      </p:sp>
      <p:pic>
        <p:nvPicPr>
          <p:cNvPr id="56323" name="Picture 11"/>
          <p:cNvPicPr>
            <a:picLocks noChangeAspect="1"/>
          </p:cNvPicPr>
          <p:nvPr/>
        </p:nvPicPr>
        <p:blipFill>
          <a:blip r:embed="rId1"/>
          <a:stretch>
            <a:fillRect/>
          </a:stretch>
        </p:blipFill>
        <p:spPr>
          <a:xfrm>
            <a:off x="96838" y="120650"/>
            <a:ext cx="5005387" cy="3336925"/>
          </a:xfrm>
          <a:prstGeom prst="rect">
            <a:avLst/>
          </a:prstGeom>
          <a:noFill/>
          <a:ln w="9525">
            <a:noFill/>
          </a:ln>
        </p:spPr>
      </p:pic>
      <p:pic>
        <p:nvPicPr>
          <p:cNvPr id="56324" name="Picture 12"/>
          <p:cNvPicPr>
            <a:picLocks noChangeAspect="1"/>
          </p:cNvPicPr>
          <p:nvPr/>
        </p:nvPicPr>
        <p:blipFill>
          <a:blip r:embed="rId2"/>
          <a:stretch>
            <a:fillRect/>
          </a:stretch>
        </p:blipFill>
        <p:spPr>
          <a:xfrm>
            <a:off x="96838" y="3457575"/>
            <a:ext cx="5005387" cy="3303588"/>
          </a:xfrm>
          <a:prstGeom prst="rect">
            <a:avLst/>
          </a:prstGeom>
          <a:noFill/>
          <a:ln w="9525">
            <a:noFill/>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Rectangle 1"/>
          <p:cNvSpPr/>
          <p:nvPr/>
        </p:nvSpPr>
        <p:spPr>
          <a:xfrm>
            <a:off x="5640388" y="195263"/>
            <a:ext cx="6440487" cy="6440487"/>
          </a:xfrm>
          <a:prstGeom prst="rect">
            <a:avLst/>
          </a:prstGeom>
          <a:noFill/>
          <a:ln w="9525">
            <a:noFill/>
          </a:ln>
        </p:spPr>
        <p:txBody>
          <a:bodyPr>
            <a:spAutoFit/>
          </a:bodyPr>
          <a:p>
            <a:pPr algn="just">
              <a:lnSpc>
                <a:spcPct val="150000"/>
              </a:lnSpc>
            </a:pPr>
            <a:r>
              <a:rPr lang="vi-VN" altLang="x-none" sz="2500" b="1" dirty="0">
                <a:solidFill>
                  <a:srgbClr val="7030A0"/>
                </a:solidFill>
                <a:latin typeface="Times New Roman" panose="02020603050405020304" pitchFamily="18" charset="0"/>
              </a:rPr>
              <a:t>Sông R</a:t>
            </a:r>
            <a:r>
              <a:rPr sz="2500" b="1" dirty="0">
                <a:solidFill>
                  <a:srgbClr val="7030A0"/>
                </a:solidFill>
                <a:latin typeface="Times New Roman" panose="02020603050405020304" pitchFamily="18" charset="0"/>
              </a:rPr>
              <a:t>ai-nơ</a:t>
            </a:r>
            <a:r>
              <a:rPr lang="vi-VN" altLang="x-none" sz="2500" b="1" dirty="0">
                <a:solidFill>
                  <a:srgbClr val="7030A0"/>
                </a:solidFill>
                <a:latin typeface="Times New Roman" panose="02020603050405020304" pitchFamily="18" charset="0"/>
              </a:rPr>
              <a:t> bắt nguồn từ dãy A</a:t>
            </a:r>
            <a:r>
              <a:rPr sz="2500" b="1" dirty="0">
                <a:solidFill>
                  <a:srgbClr val="7030A0"/>
                </a:solidFill>
                <a:latin typeface="Times New Roman" panose="02020603050405020304" pitchFamily="18" charset="0"/>
              </a:rPr>
              <a:t>n-pơ</a:t>
            </a:r>
            <a:r>
              <a:rPr lang="vi-VN" altLang="x-none" sz="2500" b="1" dirty="0">
                <a:solidFill>
                  <a:srgbClr val="7030A0"/>
                </a:solidFill>
                <a:latin typeface="Times New Roman" panose="02020603050405020304" pitchFamily="18" charset="0"/>
              </a:rPr>
              <a:t> ở biên giới Thụy Sĩ, chảy cuồn cuộn về phía Tây Bắc, đi qua các nước Áo, Pháp, Đức, Thụy Sĩ…. Vì vậy sông R</a:t>
            </a:r>
            <a:r>
              <a:rPr sz="2500" b="1" dirty="0">
                <a:solidFill>
                  <a:srgbClr val="7030A0"/>
                </a:solidFill>
                <a:latin typeface="Times New Roman" panose="02020603050405020304" pitchFamily="18" charset="0"/>
              </a:rPr>
              <a:t>ai-nơ</a:t>
            </a:r>
            <a:r>
              <a:rPr lang="vi-VN" altLang="x-none" sz="2500" b="1" dirty="0">
                <a:solidFill>
                  <a:srgbClr val="7030A0"/>
                </a:solidFill>
                <a:latin typeface="Times New Roman" panose="02020603050405020304" pitchFamily="18" charset="0"/>
              </a:rPr>
              <a:t> được xem là huyết mạch của châu Âu. Là một trong những con sông lớn nhất thế giới, sông có chiều dài 1.320km, sông R</a:t>
            </a:r>
            <a:r>
              <a:rPr sz="2500" b="1" dirty="0">
                <a:solidFill>
                  <a:srgbClr val="7030A0"/>
                </a:solidFill>
                <a:latin typeface="Times New Roman" panose="02020603050405020304" pitchFamily="18" charset="0"/>
              </a:rPr>
              <a:t>ai-nơ</a:t>
            </a:r>
            <a:r>
              <a:rPr lang="vi-VN" altLang="x-none" sz="2500" b="1" dirty="0">
                <a:solidFill>
                  <a:srgbClr val="7030A0"/>
                </a:solidFill>
                <a:latin typeface="Times New Roman" panose="02020603050405020304" pitchFamily="18" charset="0"/>
              </a:rPr>
              <a:t> có lượng nước rất dồi dào. Mùa Xuân có nước băng tuyết tan ở núi A</a:t>
            </a:r>
            <a:r>
              <a:rPr sz="2500" b="1" dirty="0">
                <a:solidFill>
                  <a:srgbClr val="7030A0"/>
                </a:solidFill>
                <a:latin typeface="Times New Roman" panose="02020603050405020304" pitchFamily="18" charset="0"/>
              </a:rPr>
              <a:t>n-pơ</a:t>
            </a:r>
            <a:r>
              <a:rPr lang="vi-VN" altLang="x-none" sz="2500" b="1" dirty="0">
                <a:solidFill>
                  <a:srgbClr val="7030A0"/>
                </a:solidFill>
                <a:latin typeface="Times New Roman" panose="02020603050405020304" pitchFamily="18" charset="0"/>
              </a:rPr>
              <a:t> chảy vào thượng lưu. Mùa hè có nước băng tuyết tan chảy vào trung lưu. Còn ở hạ lưu có mưa nhiều nên nước sông quanh năm dâng đầy.</a:t>
            </a:r>
            <a:endParaRPr sz="2500" b="1" dirty="0">
              <a:solidFill>
                <a:srgbClr val="7030A0"/>
              </a:solidFill>
              <a:latin typeface="Times New Roman" panose="02020603050405020304" pitchFamily="18" charset="0"/>
            </a:endParaRPr>
          </a:p>
        </p:txBody>
      </p:sp>
      <p:pic>
        <p:nvPicPr>
          <p:cNvPr id="57347" name="Picture 2"/>
          <p:cNvPicPr>
            <a:picLocks noChangeAspect="1"/>
          </p:cNvPicPr>
          <p:nvPr/>
        </p:nvPicPr>
        <p:blipFill>
          <a:blip r:embed="rId1"/>
          <a:stretch>
            <a:fillRect/>
          </a:stretch>
        </p:blipFill>
        <p:spPr>
          <a:xfrm>
            <a:off x="0" y="92075"/>
            <a:ext cx="5640388" cy="3219450"/>
          </a:xfrm>
          <a:prstGeom prst="rect">
            <a:avLst/>
          </a:prstGeom>
          <a:noFill/>
          <a:ln w="9525">
            <a:noFill/>
          </a:ln>
        </p:spPr>
      </p:pic>
      <p:pic>
        <p:nvPicPr>
          <p:cNvPr id="57348" name="Picture 3"/>
          <p:cNvPicPr>
            <a:picLocks noChangeAspect="1"/>
          </p:cNvPicPr>
          <p:nvPr/>
        </p:nvPicPr>
        <p:blipFill>
          <a:blip r:embed="rId2"/>
          <a:stretch>
            <a:fillRect/>
          </a:stretch>
        </p:blipFill>
        <p:spPr>
          <a:xfrm>
            <a:off x="0" y="3311525"/>
            <a:ext cx="5640388" cy="3443288"/>
          </a:xfrm>
          <a:prstGeom prst="rect">
            <a:avLst/>
          </a:prstGeom>
          <a:noFill/>
          <a:ln w="9525">
            <a:noFill/>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837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sp>
        <p:nvSpPr>
          <p:cNvPr id="7" name="Rectangle 6"/>
          <p:cNvSpPr/>
          <p:nvPr/>
        </p:nvSpPr>
        <p:spPr>
          <a:xfrm>
            <a:off x="5692506" y="406278"/>
            <a:ext cx="5267415" cy="923330"/>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đới</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nhiên</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8373" name="Picture 5" descr="POINSET2"/>
          <p:cNvPicPr>
            <a:picLocks noChangeAspect="1"/>
          </p:cNvPicPr>
          <p:nvPr/>
        </p:nvPicPr>
        <p:blipFill>
          <a:blip r:embed="rId1"/>
          <a:stretch>
            <a:fillRect/>
          </a:stretch>
        </p:blipFill>
        <p:spPr>
          <a:xfrm rot="-5400000">
            <a:off x="254000" y="5337175"/>
            <a:ext cx="1241425" cy="1443038"/>
          </a:xfrm>
          <a:prstGeom prst="rect">
            <a:avLst/>
          </a:prstGeom>
          <a:noFill/>
          <a:ln w="9525">
            <a:noFill/>
          </a:ln>
        </p:spPr>
      </p:pic>
      <p:pic>
        <p:nvPicPr>
          <p:cNvPr id="58374"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8375" name="AutoShape 8" descr="Phong cách Scandinavian là gì? Những đặc trưng trong phong cách nội th –  XDAILY - NỘI THẤT CHO NGƯỜI TINH TẾ"/>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sp>
        <p:nvSpPr>
          <p:cNvPr id="58376" name="AutoShape 11" descr="Nóc nhà Châu Âu – Anpơ có gì lôi cuốn? | Tạp chí Kinh tế và Dự báo"/>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58377" name="Picture 2"/>
          <p:cNvPicPr>
            <a:picLocks noChangeAspect="1"/>
          </p:cNvPicPr>
          <p:nvPr/>
        </p:nvPicPr>
        <p:blipFill>
          <a:blip r:embed="rId3"/>
          <a:stretch>
            <a:fillRect/>
          </a:stretch>
        </p:blipFill>
        <p:spPr>
          <a:xfrm>
            <a:off x="149225" y="763588"/>
            <a:ext cx="5145088" cy="2881312"/>
          </a:xfrm>
          <a:prstGeom prst="rect">
            <a:avLst/>
          </a:prstGeom>
          <a:noFill/>
          <a:ln w="9525">
            <a:noFill/>
          </a:ln>
        </p:spPr>
      </p:pic>
      <p:pic>
        <p:nvPicPr>
          <p:cNvPr id="58378" name="Picture 3"/>
          <p:cNvPicPr>
            <a:picLocks noChangeAspect="1"/>
          </p:cNvPicPr>
          <p:nvPr/>
        </p:nvPicPr>
        <p:blipFill>
          <a:blip r:embed="rId4"/>
          <a:stretch>
            <a:fillRect/>
          </a:stretch>
        </p:blipFill>
        <p:spPr>
          <a:xfrm>
            <a:off x="1387475" y="3644900"/>
            <a:ext cx="5805488" cy="3146425"/>
          </a:xfrm>
          <a:prstGeom prst="rect">
            <a:avLst/>
          </a:prstGeom>
          <a:noFill/>
          <a:ln w="9525">
            <a:noFill/>
          </a:ln>
        </p:spPr>
      </p:pic>
      <p:pic>
        <p:nvPicPr>
          <p:cNvPr id="58379" name="Picture 4"/>
          <p:cNvPicPr>
            <a:picLocks noChangeAspect="1"/>
          </p:cNvPicPr>
          <p:nvPr/>
        </p:nvPicPr>
        <p:blipFill>
          <a:blip r:embed="rId5"/>
          <a:stretch>
            <a:fillRect/>
          </a:stretch>
        </p:blipFill>
        <p:spPr>
          <a:xfrm>
            <a:off x="7192963" y="2203450"/>
            <a:ext cx="4900612" cy="2835275"/>
          </a:xfrm>
          <a:prstGeom prst="rect">
            <a:avLst/>
          </a:prstGeom>
          <a:noFill/>
          <a:ln w="9525">
            <a:noFill/>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5939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5939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59397"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59398" name="Rectangle 1"/>
          <p:cNvSpPr/>
          <p:nvPr/>
        </p:nvSpPr>
        <p:spPr>
          <a:xfrm>
            <a:off x="939800" y="763588"/>
            <a:ext cx="10534650" cy="5078412"/>
          </a:xfrm>
          <a:prstGeom prst="rect">
            <a:avLst/>
          </a:prstGeom>
          <a:noFill/>
          <a:ln w="9525">
            <a:noFill/>
          </a:ln>
        </p:spPr>
        <p:txBody>
          <a:bodyPr>
            <a:spAutoFit/>
          </a:bodyPr>
          <a:p>
            <a:pPr algn="just">
              <a:lnSpc>
                <a:spcPct val="150000"/>
              </a:lnSpc>
            </a:pPr>
            <a:r>
              <a:rPr sz="3600" b="1" dirty="0">
                <a:latin typeface="Times New Roman" panose="02020603050405020304" pitchFamily="18" charset="0"/>
              </a:rPr>
              <a:t>- Đới lạnh: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Chiếm diện tích nhỏ ở các đảo, quần đảo thuộc Bắc băng Dương và một phần lãnh thổ phía bắc châu lục. </a:t>
            </a:r>
            <a:endParaRPr sz="3600" b="1" dirty="0">
              <a:latin typeface="Times New Roman" panose="02020603050405020304" pitchFamily="18" charset="0"/>
            </a:endParaRPr>
          </a:p>
          <a:p>
            <a:pPr algn="just">
              <a:lnSpc>
                <a:spcPct val="150000"/>
              </a:lnSpc>
            </a:pPr>
            <a:r>
              <a:rPr sz="3600" b="1" dirty="0">
                <a:latin typeface="Times New Roman" panose="02020603050405020304" pitchFamily="18" charset="0"/>
              </a:rPr>
              <a:t>+ Động vật (chuột lem – mút, cú Bắc cực,..), thực vật (rêu, địa y, bạch dương lùn, liễu lùn,..) nghèo nàn.</a:t>
            </a:r>
            <a:endParaRPr sz="3600" b="1" dirty="0">
              <a:latin typeface="Times New Roman" panose="02020603050405020304"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2"/>
          <p:cNvPicPr>
            <a:picLocks noChangeAspect="1"/>
          </p:cNvPicPr>
          <p:nvPr/>
        </p:nvPicPr>
        <p:blipFill>
          <a:blip r:embed="rId1"/>
          <a:stretch>
            <a:fillRect/>
          </a:stretch>
        </p:blipFill>
        <p:spPr>
          <a:xfrm>
            <a:off x="295275" y="228600"/>
            <a:ext cx="3427413" cy="2432050"/>
          </a:xfrm>
          <a:prstGeom prst="rect">
            <a:avLst/>
          </a:prstGeom>
          <a:noFill/>
          <a:ln w="9525">
            <a:noFill/>
          </a:ln>
        </p:spPr>
      </p:pic>
      <p:pic>
        <p:nvPicPr>
          <p:cNvPr id="60419" name="Picture 3"/>
          <p:cNvPicPr>
            <a:picLocks noChangeAspect="1"/>
          </p:cNvPicPr>
          <p:nvPr/>
        </p:nvPicPr>
        <p:blipFill>
          <a:blip r:embed="rId2"/>
          <a:stretch>
            <a:fillRect/>
          </a:stretch>
        </p:blipFill>
        <p:spPr>
          <a:xfrm>
            <a:off x="4237038" y="242888"/>
            <a:ext cx="3619500" cy="2460625"/>
          </a:xfrm>
          <a:prstGeom prst="rect">
            <a:avLst/>
          </a:prstGeom>
          <a:noFill/>
          <a:ln w="9525">
            <a:noFill/>
          </a:ln>
        </p:spPr>
      </p:pic>
      <p:pic>
        <p:nvPicPr>
          <p:cNvPr id="60420" name="Picture 5"/>
          <p:cNvPicPr>
            <a:picLocks noChangeAspect="1"/>
          </p:cNvPicPr>
          <p:nvPr/>
        </p:nvPicPr>
        <p:blipFill>
          <a:blip r:embed="rId3"/>
          <a:stretch>
            <a:fillRect/>
          </a:stretch>
        </p:blipFill>
        <p:spPr>
          <a:xfrm>
            <a:off x="8307388" y="271463"/>
            <a:ext cx="3548062" cy="2432050"/>
          </a:xfrm>
          <a:prstGeom prst="rect">
            <a:avLst/>
          </a:prstGeom>
          <a:noFill/>
          <a:ln w="9525">
            <a:noFill/>
          </a:ln>
        </p:spPr>
      </p:pic>
      <p:pic>
        <p:nvPicPr>
          <p:cNvPr id="60421" name="Picture 6"/>
          <p:cNvPicPr>
            <a:picLocks noChangeAspect="1"/>
          </p:cNvPicPr>
          <p:nvPr/>
        </p:nvPicPr>
        <p:blipFill>
          <a:blip r:embed="rId4"/>
          <a:stretch>
            <a:fillRect/>
          </a:stretch>
        </p:blipFill>
        <p:spPr>
          <a:xfrm>
            <a:off x="295275" y="3516313"/>
            <a:ext cx="3427413" cy="2530475"/>
          </a:xfrm>
          <a:prstGeom prst="rect">
            <a:avLst/>
          </a:prstGeom>
          <a:noFill/>
          <a:ln w="9525">
            <a:noFill/>
          </a:ln>
        </p:spPr>
      </p:pic>
      <p:pic>
        <p:nvPicPr>
          <p:cNvPr id="60422" name="Picture 7"/>
          <p:cNvPicPr>
            <a:picLocks noChangeAspect="1"/>
          </p:cNvPicPr>
          <p:nvPr/>
        </p:nvPicPr>
        <p:blipFill>
          <a:blip r:embed="rId5"/>
          <a:stretch>
            <a:fillRect/>
          </a:stretch>
        </p:blipFill>
        <p:spPr>
          <a:xfrm>
            <a:off x="4237038" y="3516313"/>
            <a:ext cx="3633787" cy="2530475"/>
          </a:xfrm>
          <a:prstGeom prst="rect">
            <a:avLst/>
          </a:prstGeom>
          <a:noFill/>
          <a:ln w="9525">
            <a:noFill/>
          </a:ln>
        </p:spPr>
      </p:pic>
      <p:pic>
        <p:nvPicPr>
          <p:cNvPr id="60423" name="Picture 8"/>
          <p:cNvPicPr>
            <a:picLocks noChangeAspect="1"/>
          </p:cNvPicPr>
          <p:nvPr/>
        </p:nvPicPr>
        <p:blipFill>
          <a:blip r:embed="rId6"/>
          <a:stretch>
            <a:fillRect/>
          </a:stretch>
        </p:blipFill>
        <p:spPr>
          <a:xfrm>
            <a:off x="8307388" y="3516313"/>
            <a:ext cx="3548062" cy="2533650"/>
          </a:xfrm>
          <a:prstGeom prst="rect">
            <a:avLst/>
          </a:prstGeom>
          <a:noFill/>
          <a:ln w="9525">
            <a:noFill/>
          </a:ln>
        </p:spPr>
      </p:pic>
      <p:sp>
        <p:nvSpPr>
          <p:cNvPr id="60424" name="Rectangle 2"/>
          <p:cNvSpPr/>
          <p:nvPr/>
        </p:nvSpPr>
        <p:spPr>
          <a:xfrm>
            <a:off x="346075" y="2728913"/>
            <a:ext cx="3324225" cy="615950"/>
          </a:xfrm>
          <a:prstGeom prst="rect">
            <a:avLst/>
          </a:prstGeom>
          <a:noFill/>
          <a:ln w="9525">
            <a:noFill/>
          </a:ln>
        </p:spPr>
        <p:txBody>
          <a:bodyPr wrap="none">
            <a:spAutoFit/>
          </a:bodyPr>
          <a:p>
            <a:r>
              <a:rPr sz="3400" b="1" dirty="0">
                <a:solidFill>
                  <a:srgbClr val="00B050"/>
                </a:solidFill>
                <a:latin typeface="Times New Roman" panose="02020603050405020304" pitchFamily="18" charset="0"/>
              </a:rPr>
              <a:t>Chuột lem – mút</a:t>
            </a:r>
            <a:endParaRPr sz="3400" dirty="0">
              <a:solidFill>
                <a:srgbClr val="00B050"/>
              </a:solidFill>
              <a:latin typeface="Times New Roman" panose="02020603050405020304" pitchFamily="18" charset="0"/>
            </a:endParaRPr>
          </a:p>
        </p:txBody>
      </p:sp>
      <p:sp>
        <p:nvSpPr>
          <p:cNvPr id="60425" name="Rectangle 3"/>
          <p:cNvSpPr/>
          <p:nvPr/>
        </p:nvSpPr>
        <p:spPr>
          <a:xfrm>
            <a:off x="4951413" y="2728913"/>
            <a:ext cx="2311400" cy="615950"/>
          </a:xfrm>
          <a:prstGeom prst="rect">
            <a:avLst/>
          </a:prstGeom>
          <a:noFill/>
          <a:ln w="9525">
            <a:noFill/>
          </a:ln>
        </p:spPr>
        <p:txBody>
          <a:bodyPr wrap="none">
            <a:spAutoFit/>
          </a:bodyPr>
          <a:p>
            <a:r>
              <a:rPr sz="3400" b="1" dirty="0">
                <a:solidFill>
                  <a:srgbClr val="00B050"/>
                </a:solidFill>
                <a:latin typeface="Times New Roman" panose="02020603050405020304" pitchFamily="18" charset="0"/>
              </a:rPr>
              <a:t>Cú Bắc cực</a:t>
            </a:r>
            <a:endParaRPr sz="3400" dirty="0">
              <a:solidFill>
                <a:srgbClr val="00B050"/>
              </a:solidFill>
              <a:latin typeface="Times New Roman" panose="02020603050405020304" pitchFamily="18" charset="0"/>
            </a:endParaRPr>
          </a:p>
        </p:txBody>
      </p:sp>
      <p:sp>
        <p:nvSpPr>
          <p:cNvPr id="60426" name="Rectangle 15"/>
          <p:cNvSpPr/>
          <p:nvPr/>
        </p:nvSpPr>
        <p:spPr>
          <a:xfrm>
            <a:off x="9831388" y="2728913"/>
            <a:ext cx="935037" cy="615950"/>
          </a:xfrm>
          <a:prstGeom prst="rect">
            <a:avLst/>
          </a:prstGeom>
          <a:noFill/>
          <a:ln w="9525">
            <a:noFill/>
          </a:ln>
        </p:spPr>
        <p:txBody>
          <a:bodyPr wrap="none">
            <a:spAutoFit/>
          </a:bodyPr>
          <a:p>
            <a:r>
              <a:rPr sz="3400" b="1" dirty="0">
                <a:solidFill>
                  <a:srgbClr val="00B050"/>
                </a:solidFill>
                <a:latin typeface="Times New Roman" panose="02020603050405020304" pitchFamily="18" charset="0"/>
              </a:rPr>
              <a:t>Rêu</a:t>
            </a:r>
            <a:endParaRPr sz="3400" dirty="0">
              <a:solidFill>
                <a:srgbClr val="00B050"/>
              </a:solidFill>
              <a:latin typeface="Times New Roman" panose="02020603050405020304" pitchFamily="18" charset="0"/>
            </a:endParaRPr>
          </a:p>
        </p:txBody>
      </p:sp>
      <p:sp>
        <p:nvSpPr>
          <p:cNvPr id="60427" name="Rectangle 16"/>
          <p:cNvSpPr/>
          <p:nvPr/>
        </p:nvSpPr>
        <p:spPr>
          <a:xfrm>
            <a:off x="854075" y="6046788"/>
            <a:ext cx="1165225" cy="614362"/>
          </a:xfrm>
          <a:prstGeom prst="rect">
            <a:avLst/>
          </a:prstGeom>
          <a:noFill/>
          <a:ln w="9525">
            <a:noFill/>
          </a:ln>
        </p:spPr>
        <p:txBody>
          <a:bodyPr wrap="none">
            <a:spAutoFit/>
          </a:bodyPr>
          <a:p>
            <a:r>
              <a:rPr sz="3400" b="1" dirty="0">
                <a:solidFill>
                  <a:srgbClr val="00B050"/>
                </a:solidFill>
                <a:latin typeface="Times New Roman" panose="02020603050405020304" pitchFamily="18" charset="0"/>
              </a:rPr>
              <a:t>Địa y</a:t>
            </a:r>
            <a:endParaRPr sz="3400" dirty="0">
              <a:solidFill>
                <a:srgbClr val="00B050"/>
              </a:solidFill>
              <a:latin typeface="Times New Roman" panose="02020603050405020304" pitchFamily="18" charset="0"/>
            </a:endParaRPr>
          </a:p>
        </p:txBody>
      </p:sp>
      <p:sp>
        <p:nvSpPr>
          <p:cNvPr id="60428" name="Rectangle 17"/>
          <p:cNvSpPr/>
          <p:nvPr/>
        </p:nvSpPr>
        <p:spPr>
          <a:xfrm>
            <a:off x="4354513" y="6049963"/>
            <a:ext cx="3516312" cy="614362"/>
          </a:xfrm>
          <a:prstGeom prst="rect">
            <a:avLst/>
          </a:prstGeom>
          <a:noFill/>
          <a:ln w="9525">
            <a:noFill/>
          </a:ln>
        </p:spPr>
        <p:txBody>
          <a:bodyPr>
            <a:spAutoFit/>
          </a:bodyPr>
          <a:p>
            <a:r>
              <a:rPr sz="3400" b="1" dirty="0">
                <a:solidFill>
                  <a:srgbClr val="00B050"/>
                </a:solidFill>
                <a:latin typeface="Times New Roman" panose="02020603050405020304" pitchFamily="18" charset="0"/>
              </a:rPr>
              <a:t>Bạch dương lùn</a:t>
            </a:r>
            <a:endParaRPr sz="3400" dirty="0">
              <a:solidFill>
                <a:srgbClr val="00B050"/>
              </a:solidFill>
              <a:latin typeface="Times New Roman" panose="02020603050405020304" pitchFamily="18" charset="0"/>
            </a:endParaRPr>
          </a:p>
        </p:txBody>
      </p:sp>
      <p:sp>
        <p:nvSpPr>
          <p:cNvPr id="60429" name="Rectangle 18"/>
          <p:cNvSpPr/>
          <p:nvPr/>
        </p:nvSpPr>
        <p:spPr>
          <a:xfrm>
            <a:off x="9424988" y="6049963"/>
            <a:ext cx="1747837" cy="614362"/>
          </a:xfrm>
          <a:prstGeom prst="rect">
            <a:avLst/>
          </a:prstGeom>
          <a:noFill/>
          <a:ln w="9525">
            <a:noFill/>
          </a:ln>
        </p:spPr>
        <p:txBody>
          <a:bodyPr wrap="none">
            <a:spAutoFit/>
          </a:bodyPr>
          <a:p>
            <a:r>
              <a:rPr sz="3400" b="1" dirty="0">
                <a:solidFill>
                  <a:srgbClr val="00B050"/>
                </a:solidFill>
                <a:latin typeface="Times New Roman" panose="02020603050405020304" pitchFamily="18" charset="0"/>
              </a:rPr>
              <a:t>Liễu lùn</a:t>
            </a:r>
            <a:endParaRPr sz="3400" dirty="0">
              <a:solidFill>
                <a:srgbClr val="00B050"/>
              </a:solidFill>
              <a:latin typeface="Times New Roman" panose="02020603050405020304"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Picture 5" descr="POINSET2"/>
          <p:cNvPicPr>
            <a:picLocks noChangeAspect="1"/>
          </p:cNvPicPr>
          <p:nvPr/>
        </p:nvPicPr>
        <p:blipFill>
          <a:blip r:embed="rId1"/>
          <a:stretch>
            <a:fillRect/>
          </a:stretch>
        </p:blipFill>
        <p:spPr>
          <a:xfrm rot="5400000">
            <a:off x="11050588" y="230188"/>
            <a:ext cx="803275" cy="933450"/>
          </a:xfrm>
          <a:prstGeom prst="rect">
            <a:avLst/>
          </a:prstGeom>
          <a:noFill/>
          <a:ln w="9525">
            <a:noFill/>
          </a:ln>
        </p:spPr>
      </p:pic>
      <p:pic>
        <p:nvPicPr>
          <p:cNvPr id="61443" name="Picture 5" descr="POINSET2"/>
          <p:cNvPicPr>
            <a:picLocks noChangeAspect="1"/>
          </p:cNvPicPr>
          <p:nvPr/>
        </p:nvPicPr>
        <p:blipFill>
          <a:blip r:embed="rId1"/>
          <a:stretch>
            <a:fillRect/>
          </a:stretch>
        </p:blipFill>
        <p:spPr>
          <a:xfrm rot="5400000" flipV="1">
            <a:off x="304800" y="73025"/>
            <a:ext cx="801688" cy="1011238"/>
          </a:xfrm>
          <a:prstGeom prst="rect">
            <a:avLst/>
          </a:prstGeom>
          <a:noFill/>
          <a:ln w="9525">
            <a:noFill/>
          </a:ln>
        </p:spPr>
      </p:pic>
      <p:pic>
        <p:nvPicPr>
          <p:cNvPr id="61444" name="Picture 5" descr="POINSET2"/>
          <p:cNvPicPr>
            <a:picLocks noChangeAspect="1"/>
          </p:cNvPicPr>
          <p:nvPr/>
        </p:nvPicPr>
        <p:blipFill>
          <a:blip r:embed="rId1"/>
          <a:stretch>
            <a:fillRect/>
          </a:stretch>
        </p:blipFill>
        <p:spPr>
          <a:xfrm rot="-5400000">
            <a:off x="285750" y="5840413"/>
            <a:ext cx="855663" cy="993775"/>
          </a:xfrm>
          <a:prstGeom prst="rect">
            <a:avLst/>
          </a:prstGeom>
          <a:noFill/>
          <a:ln w="9525">
            <a:noFill/>
          </a:ln>
        </p:spPr>
      </p:pic>
      <p:pic>
        <p:nvPicPr>
          <p:cNvPr id="61445" name="Picture 6" descr="Diagram&#10;&#10;Description automatically generated"/>
          <p:cNvPicPr>
            <a:picLocks noChangeAspect="1"/>
          </p:cNvPicPr>
          <p:nvPr/>
        </p:nvPicPr>
        <p:blipFill>
          <a:blip r:embed="rId2"/>
          <a:srcRect b="8304"/>
          <a:stretch>
            <a:fillRect/>
          </a:stretch>
        </p:blipFill>
        <p:spPr>
          <a:xfrm>
            <a:off x="11153775" y="5816600"/>
            <a:ext cx="814388" cy="804863"/>
          </a:xfrm>
          <a:prstGeom prst="rect">
            <a:avLst/>
          </a:prstGeom>
          <a:noFill/>
          <a:ln w="9525">
            <a:noFill/>
          </a:ln>
        </p:spPr>
      </p:pic>
      <p:sp>
        <p:nvSpPr>
          <p:cNvPr id="61446" name="Rectangle 1"/>
          <p:cNvSpPr/>
          <p:nvPr/>
        </p:nvSpPr>
        <p:spPr>
          <a:xfrm>
            <a:off x="501650" y="512763"/>
            <a:ext cx="11204575" cy="6000750"/>
          </a:xfrm>
          <a:prstGeom prst="rect">
            <a:avLst/>
          </a:prstGeom>
          <a:noFill/>
          <a:ln w="9525">
            <a:noFill/>
          </a:ln>
        </p:spPr>
        <p:txBody>
          <a:bodyPr>
            <a:spAutoFit/>
          </a:bodyPr>
          <a:p>
            <a:pPr algn="just"/>
            <a:r>
              <a:rPr sz="3200" b="1" dirty="0">
                <a:latin typeface="Times New Roman" panose="02020603050405020304" pitchFamily="18" charset="0"/>
              </a:rPr>
              <a:t>- Đới ôn hòa: chiếm phần lớn lãnh thổ châu Âu, thiên nhiên phân hóa đa dạng:</a:t>
            </a:r>
            <a:endParaRPr sz="3200" b="1" dirty="0">
              <a:latin typeface="Times New Roman" panose="02020603050405020304" pitchFamily="18" charset="0"/>
            </a:endParaRPr>
          </a:p>
          <a:p>
            <a:pPr algn="just"/>
            <a:r>
              <a:rPr sz="3200" b="1" dirty="0">
                <a:latin typeface="Times New Roman" panose="02020603050405020304" pitchFamily="18" charset="0"/>
              </a:rPr>
              <a:t>+ Khu vực ven biển phía tây: thực vật (rừng lá rộng: sồi, dẻ,..), động vật (gấu nâu, chim gõ kiến, gà rừng,..)</a:t>
            </a:r>
            <a:endParaRPr sz="3200" b="1" dirty="0">
              <a:latin typeface="Times New Roman" panose="02020603050405020304" pitchFamily="18" charset="0"/>
            </a:endParaRPr>
          </a:p>
          <a:p>
            <a:pPr algn="just"/>
            <a:r>
              <a:rPr sz="3200" b="1" dirty="0">
                <a:latin typeface="Times New Roman" panose="02020603050405020304" pitchFamily="18" charset="0"/>
              </a:rPr>
              <a:t>+ Khu vực lục địa phía đông: thiên nhiên có sự thay đổi từ bắc xuống nam ( rừng lá kim – rừng hỗn giao – thảo nguyên rừng..), động vật có nai sừng tấm, gấu..Phía Đông Nam: nóng và khô ( thảo nguyên, sơn dương, chó sói, đại bàng,..). Ven biển Caxpi ( bán hoang mạc)</a:t>
            </a:r>
            <a:endParaRPr sz="3200" b="1" dirty="0">
              <a:latin typeface="Times New Roman" panose="02020603050405020304" pitchFamily="18" charset="0"/>
            </a:endParaRPr>
          </a:p>
          <a:p>
            <a:pPr algn="just"/>
            <a:r>
              <a:rPr sz="3200" b="1" dirty="0">
                <a:latin typeface="Times New Roman" panose="02020603050405020304" pitchFamily="18" charset="0"/>
              </a:rPr>
              <a:t>+ Khu vực phía nam châu lục: sinh vật thích nghi với điều kiện khí hậu khô, nóng vào mùa hạ như cây lá cứng(sồi thường xanh, cây bụi), trong rừng có cầy đốm, khỉ mặt đỏ.</a:t>
            </a:r>
            <a:endParaRPr sz="3200" b="1" dirty="0">
              <a:latin typeface="Times New Roman" panose="02020603050405020304" pitchFamily="18"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2"/>
          <p:cNvPicPr>
            <a:picLocks noChangeAspect="1"/>
          </p:cNvPicPr>
          <p:nvPr/>
        </p:nvPicPr>
        <p:blipFill>
          <a:blip r:embed="rId1"/>
          <a:stretch>
            <a:fillRect/>
          </a:stretch>
        </p:blipFill>
        <p:spPr>
          <a:xfrm>
            <a:off x="103188" y="261938"/>
            <a:ext cx="3438525" cy="2176462"/>
          </a:xfrm>
          <a:prstGeom prst="rect">
            <a:avLst/>
          </a:prstGeom>
          <a:noFill/>
          <a:ln w="9525">
            <a:noFill/>
          </a:ln>
        </p:spPr>
      </p:pic>
      <p:pic>
        <p:nvPicPr>
          <p:cNvPr id="62467" name="Picture 3"/>
          <p:cNvPicPr>
            <a:picLocks noChangeAspect="1"/>
          </p:cNvPicPr>
          <p:nvPr/>
        </p:nvPicPr>
        <p:blipFill>
          <a:blip r:embed="rId2"/>
          <a:stretch>
            <a:fillRect/>
          </a:stretch>
        </p:blipFill>
        <p:spPr>
          <a:xfrm>
            <a:off x="3987800" y="261938"/>
            <a:ext cx="3455988" cy="2181225"/>
          </a:xfrm>
          <a:prstGeom prst="rect">
            <a:avLst/>
          </a:prstGeom>
          <a:noFill/>
          <a:ln w="9525">
            <a:noFill/>
          </a:ln>
        </p:spPr>
      </p:pic>
      <p:sp>
        <p:nvSpPr>
          <p:cNvPr id="62468" name="Rectangle 7"/>
          <p:cNvSpPr/>
          <p:nvPr/>
        </p:nvSpPr>
        <p:spPr>
          <a:xfrm>
            <a:off x="1046163" y="2473325"/>
            <a:ext cx="1839912" cy="614363"/>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Rừng sồi</a:t>
            </a:r>
            <a:endParaRPr sz="3400" dirty="0">
              <a:solidFill>
                <a:srgbClr val="00B050"/>
              </a:solidFill>
              <a:latin typeface="Times New Roman" panose="02020603050405020304" pitchFamily="18" charset="0"/>
            </a:endParaRPr>
          </a:p>
        </p:txBody>
      </p:sp>
      <p:sp>
        <p:nvSpPr>
          <p:cNvPr id="62469" name="Rectangle 8"/>
          <p:cNvSpPr/>
          <p:nvPr/>
        </p:nvSpPr>
        <p:spPr>
          <a:xfrm>
            <a:off x="4664075" y="2465388"/>
            <a:ext cx="1763713"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Rừng dẻ</a:t>
            </a:r>
            <a:endParaRPr sz="3400" dirty="0">
              <a:solidFill>
                <a:srgbClr val="00B050"/>
              </a:solidFill>
              <a:latin typeface="Times New Roman" panose="02020603050405020304" pitchFamily="18" charset="0"/>
            </a:endParaRPr>
          </a:p>
        </p:txBody>
      </p:sp>
      <p:pic>
        <p:nvPicPr>
          <p:cNvPr id="62470" name="Picture 4"/>
          <p:cNvPicPr>
            <a:picLocks noChangeAspect="1"/>
          </p:cNvPicPr>
          <p:nvPr/>
        </p:nvPicPr>
        <p:blipFill>
          <a:blip r:embed="rId3"/>
          <a:stretch>
            <a:fillRect/>
          </a:stretch>
        </p:blipFill>
        <p:spPr>
          <a:xfrm>
            <a:off x="8161338" y="252413"/>
            <a:ext cx="1847850" cy="2190750"/>
          </a:xfrm>
          <a:prstGeom prst="rect">
            <a:avLst/>
          </a:prstGeom>
          <a:noFill/>
          <a:ln w="9525">
            <a:noFill/>
          </a:ln>
        </p:spPr>
      </p:pic>
      <p:pic>
        <p:nvPicPr>
          <p:cNvPr id="62471" name="Picture 5"/>
          <p:cNvPicPr>
            <a:picLocks noChangeAspect="1"/>
          </p:cNvPicPr>
          <p:nvPr/>
        </p:nvPicPr>
        <p:blipFill>
          <a:blip r:embed="rId4"/>
          <a:stretch>
            <a:fillRect/>
          </a:stretch>
        </p:blipFill>
        <p:spPr>
          <a:xfrm>
            <a:off x="10009188" y="252413"/>
            <a:ext cx="1847850" cy="2190750"/>
          </a:xfrm>
          <a:prstGeom prst="rect">
            <a:avLst/>
          </a:prstGeom>
          <a:noFill/>
          <a:ln w="9525">
            <a:noFill/>
          </a:ln>
        </p:spPr>
      </p:pic>
      <p:sp>
        <p:nvSpPr>
          <p:cNvPr id="62472" name="Rectangle 11"/>
          <p:cNvSpPr/>
          <p:nvPr/>
        </p:nvSpPr>
        <p:spPr>
          <a:xfrm>
            <a:off x="9266238" y="2473325"/>
            <a:ext cx="1795462" cy="614363"/>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Gấu nâu</a:t>
            </a:r>
            <a:endParaRPr sz="3400" dirty="0">
              <a:solidFill>
                <a:srgbClr val="00B050"/>
              </a:solidFill>
              <a:latin typeface="Times New Roman" panose="02020603050405020304" pitchFamily="18" charset="0"/>
            </a:endParaRPr>
          </a:p>
        </p:txBody>
      </p:sp>
      <p:pic>
        <p:nvPicPr>
          <p:cNvPr id="62473" name="Picture 6"/>
          <p:cNvPicPr>
            <a:picLocks noChangeAspect="1"/>
          </p:cNvPicPr>
          <p:nvPr/>
        </p:nvPicPr>
        <p:blipFill>
          <a:blip r:embed="rId5"/>
          <a:stretch>
            <a:fillRect/>
          </a:stretch>
        </p:blipFill>
        <p:spPr>
          <a:xfrm>
            <a:off x="103188" y="3525838"/>
            <a:ext cx="3438525" cy="2289175"/>
          </a:xfrm>
          <a:prstGeom prst="rect">
            <a:avLst/>
          </a:prstGeom>
          <a:noFill/>
          <a:ln w="9525">
            <a:noFill/>
          </a:ln>
        </p:spPr>
      </p:pic>
      <p:sp>
        <p:nvSpPr>
          <p:cNvPr id="62474" name="Rectangle 13"/>
          <p:cNvSpPr/>
          <p:nvPr/>
        </p:nvSpPr>
        <p:spPr>
          <a:xfrm>
            <a:off x="2386013" y="5815013"/>
            <a:ext cx="2681287"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Chim gõ kiến</a:t>
            </a:r>
            <a:endParaRPr sz="3400" dirty="0">
              <a:solidFill>
                <a:srgbClr val="00B050"/>
              </a:solidFill>
              <a:latin typeface="Times New Roman" panose="02020603050405020304" pitchFamily="18" charset="0"/>
            </a:endParaRPr>
          </a:p>
        </p:txBody>
      </p:sp>
      <p:pic>
        <p:nvPicPr>
          <p:cNvPr id="62475" name="Picture 7"/>
          <p:cNvPicPr>
            <a:picLocks noChangeAspect="1"/>
          </p:cNvPicPr>
          <p:nvPr/>
        </p:nvPicPr>
        <p:blipFill>
          <a:blip r:embed="rId6"/>
          <a:stretch>
            <a:fillRect/>
          </a:stretch>
        </p:blipFill>
        <p:spPr>
          <a:xfrm>
            <a:off x="8313738" y="3525838"/>
            <a:ext cx="3543300" cy="2289175"/>
          </a:xfrm>
          <a:prstGeom prst="rect">
            <a:avLst/>
          </a:prstGeom>
          <a:noFill/>
          <a:ln w="9525">
            <a:noFill/>
          </a:ln>
        </p:spPr>
      </p:pic>
      <p:sp>
        <p:nvSpPr>
          <p:cNvPr id="62476" name="Rectangle 15"/>
          <p:cNvSpPr/>
          <p:nvPr/>
        </p:nvSpPr>
        <p:spPr>
          <a:xfrm>
            <a:off x="9428163" y="5815013"/>
            <a:ext cx="1766887"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Gà rừng</a:t>
            </a:r>
            <a:endParaRPr sz="3400" dirty="0">
              <a:solidFill>
                <a:srgbClr val="00B050"/>
              </a:solidFill>
              <a:latin typeface="Times New Roman" panose="02020603050405020304" pitchFamily="18" charset="0"/>
            </a:endParaRPr>
          </a:p>
        </p:txBody>
      </p:sp>
      <p:pic>
        <p:nvPicPr>
          <p:cNvPr id="62477" name="Picture 8"/>
          <p:cNvPicPr>
            <a:picLocks noChangeAspect="1"/>
          </p:cNvPicPr>
          <p:nvPr/>
        </p:nvPicPr>
        <p:blipFill>
          <a:blip r:embed="rId7"/>
          <a:stretch>
            <a:fillRect/>
          </a:stretch>
        </p:blipFill>
        <p:spPr>
          <a:xfrm>
            <a:off x="3540125" y="3525838"/>
            <a:ext cx="3054350" cy="2289175"/>
          </a:xfrm>
          <a:prstGeom prst="rect">
            <a:avLst/>
          </a:prstGeom>
          <a:noFill/>
          <a:ln w="9525">
            <a:noFill/>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2"/>
          <p:cNvPicPr>
            <a:picLocks noChangeAspect="1"/>
          </p:cNvPicPr>
          <p:nvPr/>
        </p:nvPicPr>
        <p:blipFill>
          <a:blip r:embed="rId1"/>
          <a:stretch>
            <a:fillRect/>
          </a:stretch>
        </p:blipFill>
        <p:spPr>
          <a:xfrm>
            <a:off x="266700" y="152400"/>
            <a:ext cx="3546475" cy="2359025"/>
          </a:xfrm>
          <a:prstGeom prst="rect">
            <a:avLst/>
          </a:prstGeom>
          <a:noFill/>
          <a:ln w="9525">
            <a:noFill/>
          </a:ln>
        </p:spPr>
      </p:pic>
      <p:pic>
        <p:nvPicPr>
          <p:cNvPr id="63491" name="Picture 3"/>
          <p:cNvPicPr>
            <a:picLocks noChangeAspect="1"/>
          </p:cNvPicPr>
          <p:nvPr/>
        </p:nvPicPr>
        <p:blipFill>
          <a:blip r:embed="rId2"/>
          <a:stretch>
            <a:fillRect/>
          </a:stretch>
        </p:blipFill>
        <p:spPr>
          <a:xfrm>
            <a:off x="4156075" y="152400"/>
            <a:ext cx="3546475" cy="2359025"/>
          </a:xfrm>
          <a:prstGeom prst="rect">
            <a:avLst/>
          </a:prstGeom>
          <a:noFill/>
          <a:ln w="9525">
            <a:noFill/>
          </a:ln>
        </p:spPr>
      </p:pic>
      <p:pic>
        <p:nvPicPr>
          <p:cNvPr id="63492" name="Picture 4"/>
          <p:cNvPicPr>
            <a:picLocks noChangeAspect="1"/>
          </p:cNvPicPr>
          <p:nvPr/>
        </p:nvPicPr>
        <p:blipFill>
          <a:blip r:embed="rId3"/>
          <a:stretch>
            <a:fillRect/>
          </a:stretch>
        </p:blipFill>
        <p:spPr>
          <a:xfrm>
            <a:off x="8105775" y="152400"/>
            <a:ext cx="3786188" cy="2359025"/>
          </a:xfrm>
          <a:prstGeom prst="rect">
            <a:avLst/>
          </a:prstGeom>
          <a:noFill/>
          <a:ln w="9525">
            <a:noFill/>
          </a:ln>
        </p:spPr>
      </p:pic>
      <p:pic>
        <p:nvPicPr>
          <p:cNvPr id="63493" name="Picture 5"/>
          <p:cNvPicPr>
            <a:picLocks noChangeAspect="1"/>
          </p:cNvPicPr>
          <p:nvPr/>
        </p:nvPicPr>
        <p:blipFill>
          <a:blip r:embed="rId4"/>
          <a:stretch>
            <a:fillRect/>
          </a:stretch>
        </p:blipFill>
        <p:spPr>
          <a:xfrm>
            <a:off x="266700" y="3563938"/>
            <a:ext cx="3546475" cy="2295525"/>
          </a:xfrm>
          <a:prstGeom prst="rect">
            <a:avLst/>
          </a:prstGeom>
          <a:noFill/>
          <a:ln w="9525">
            <a:noFill/>
          </a:ln>
        </p:spPr>
      </p:pic>
      <p:pic>
        <p:nvPicPr>
          <p:cNvPr id="63494" name="Picture 6"/>
          <p:cNvPicPr>
            <a:picLocks noChangeAspect="1"/>
          </p:cNvPicPr>
          <p:nvPr/>
        </p:nvPicPr>
        <p:blipFill>
          <a:blip r:embed="rId5"/>
          <a:stretch>
            <a:fillRect/>
          </a:stretch>
        </p:blipFill>
        <p:spPr>
          <a:xfrm>
            <a:off x="4156075" y="3595688"/>
            <a:ext cx="3546475" cy="2263775"/>
          </a:xfrm>
          <a:prstGeom prst="rect">
            <a:avLst/>
          </a:prstGeom>
          <a:noFill/>
          <a:ln w="9525">
            <a:noFill/>
          </a:ln>
        </p:spPr>
      </p:pic>
      <p:pic>
        <p:nvPicPr>
          <p:cNvPr id="63495" name="Picture 7"/>
          <p:cNvPicPr>
            <a:picLocks noChangeAspect="1"/>
          </p:cNvPicPr>
          <p:nvPr/>
        </p:nvPicPr>
        <p:blipFill>
          <a:blip r:embed="rId6"/>
          <a:stretch>
            <a:fillRect/>
          </a:stretch>
        </p:blipFill>
        <p:spPr>
          <a:xfrm>
            <a:off x="8105775" y="3563938"/>
            <a:ext cx="3538538" cy="2205037"/>
          </a:xfrm>
          <a:prstGeom prst="rect">
            <a:avLst/>
          </a:prstGeom>
          <a:noFill/>
          <a:ln w="9525">
            <a:noFill/>
          </a:ln>
        </p:spPr>
      </p:pic>
      <p:sp>
        <p:nvSpPr>
          <p:cNvPr id="63496" name="Rectangle 11"/>
          <p:cNvSpPr/>
          <p:nvPr/>
        </p:nvSpPr>
        <p:spPr>
          <a:xfrm>
            <a:off x="9263063" y="5859463"/>
            <a:ext cx="1839912"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Rừng sồi</a:t>
            </a:r>
            <a:endParaRPr sz="3400" dirty="0">
              <a:solidFill>
                <a:srgbClr val="00B050"/>
              </a:solidFill>
              <a:latin typeface="Times New Roman" panose="02020603050405020304" pitchFamily="18" charset="0"/>
            </a:endParaRPr>
          </a:p>
        </p:txBody>
      </p:sp>
      <p:sp>
        <p:nvSpPr>
          <p:cNvPr id="63497" name="Rectangle 12"/>
          <p:cNvSpPr/>
          <p:nvPr/>
        </p:nvSpPr>
        <p:spPr>
          <a:xfrm>
            <a:off x="787400" y="2508250"/>
            <a:ext cx="2505075"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Rừng lá kim</a:t>
            </a:r>
            <a:endParaRPr sz="3400" dirty="0">
              <a:solidFill>
                <a:srgbClr val="00B050"/>
              </a:solidFill>
              <a:latin typeface="Times New Roman" panose="02020603050405020304" pitchFamily="18" charset="0"/>
            </a:endParaRPr>
          </a:p>
        </p:txBody>
      </p:sp>
      <p:sp>
        <p:nvSpPr>
          <p:cNvPr id="63498" name="Rectangle 13"/>
          <p:cNvSpPr/>
          <p:nvPr/>
        </p:nvSpPr>
        <p:spPr>
          <a:xfrm>
            <a:off x="4471988" y="2511425"/>
            <a:ext cx="2916237"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Rừng hỗn giao</a:t>
            </a:r>
            <a:endParaRPr sz="3400" dirty="0">
              <a:solidFill>
                <a:srgbClr val="00B050"/>
              </a:solidFill>
              <a:latin typeface="Times New Roman" panose="02020603050405020304" pitchFamily="18" charset="0"/>
            </a:endParaRPr>
          </a:p>
        </p:txBody>
      </p:sp>
      <p:sp>
        <p:nvSpPr>
          <p:cNvPr id="63499" name="Rectangle 14"/>
          <p:cNvSpPr/>
          <p:nvPr/>
        </p:nvSpPr>
        <p:spPr>
          <a:xfrm>
            <a:off x="8874125" y="2508250"/>
            <a:ext cx="2617788"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Thảo nguyên</a:t>
            </a:r>
            <a:endParaRPr sz="3400" dirty="0">
              <a:solidFill>
                <a:srgbClr val="00B050"/>
              </a:solidFill>
              <a:latin typeface="Times New Roman" panose="02020603050405020304" pitchFamily="18" charset="0"/>
            </a:endParaRPr>
          </a:p>
        </p:txBody>
      </p:sp>
      <p:sp>
        <p:nvSpPr>
          <p:cNvPr id="63500" name="Rectangle 15"/>
          <p:cNvSpPr/>
          <p:nvPr/>
        </p:nvSpPr>
        <p:spPr>
          <a:xfrm>
            <a:off x="1214438" y="5859463"/>
            <a:ext cx="1649412"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Cây bụi</a:t>
            </a:r>
            <a:endParaRPr sz="3400" dirty="0">
              <a:solidFill>
                <a:srgbClr val="00B050"/>
              </a:solidFill>
              <a:latin typeface="Times New Roman" panose="02020603050405020304" pitchFamily="18" charset="0"/>
            </a:endParaRPr>
          </a:p>
        </p:txBody>
      </p:sp>
      <p:sp>
        <p:nvSpPr>
          <p:cNvPr id="63501" name="Rectangle 16"/>
          <p:cNvSpPr/>
          <p:nvPr/>
        </p:nvSpPr>
        <p:spPr>
          <a:xfrm>
            <a:off x="4471988" y="5859463"/>
            <a:ext cx="3065462"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Bán hoang mạc</a:t>
            </a:r>
            <a:endParaRPr sz="3400" dirty="0">
              <a:solidFill>
                <a:srgbClr val="00B050"/>
              </a:solidFill>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9219"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9220"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922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9222" name="Rectangle 2"/>
          <p:cNvSpPr/>
          <p:nvPr/>
        </p:nvSpPr>
        <p:spPr>
          <a:xfrm>
            <a:off x="3213100" y="193675"/>
            <a:ext cx="5813425" cy="646113"/>
          </a:xfrm>
          <a:prstGeom prst="rect">
            <a:avLst/>
          </a:prstGeom>
          <a:noFill/>
          <a:ln w="9525">
            <a:noFill/>
          </a:ln>
        </p:spPr>
        <p:txBody>
          <a:bodyPr wrap="none">
            <a:spAutoFit/>
          </a:bodyPr>
          <a:p>
            <a:pPr algn="just"/>
            <a:r>
              <a:rPr sz="3600" b="1" dirty="0">
                <a:solidFill>
                  <a:srgbClr val="0000FF"/>
                </a:solidFill>
                <a:latin typeface="Times New Roman" panose="02020603050405020304" pitchFamily="18" charset="0"/>
              </a:rPr>
              <a:t>NHÌN TRANH ĐOÁN CHỮ</a:t>
            </a:r>
            <a:endParaRPr sz="3600" b="1" dirty="0">
              <a:solidFill>
                <a:srgbClr val="0000FF"/>
              </a:solidFill>
              <a:latin typeface="Times New Roman" panose="02020603050405020304" pitchFamily="18" charset="0"/>
            </a:endParaRPr>
          </a:p>
        </p:txBody>
      </p:sp>
      <p:sp>
        <p:nvSpPr>
          <p:cNvPr id="4" name="Rectangle 3"/>
          <p:cNvSpPr/>
          <p:nvPr/>
        </p:nvSpPr>
        <p:spPr>
          <a:xfrm>
            <a:off x="3065463" y="6019800"/>
            <a:ext cx="6108700" cy="646113"/>
          </a:xfrm>
          <a:prstGeom prst="rect">
            <a:avLst/>
          </a:prstGeom>
          <a:noFill/>
          <a:ln w="9525">
            <a:noFill/>
          </a:ln>
        </p:spPr>
        <p:txBody>
          <a:bodyPr wrap="none">
            <a:spAutoFit/>
          </a:bodyPr>
          <a:p>
            <a:pPr algn="just"/>
            <a:r>
              <a:rPr sz="3600" b="1" dirty="0">
                <a:solidFill>
                  <a:srgbClr val="00B050"/>
                </a:solidFill>
                <a:latin typeface="Times New Roman" panose="02020603050405020304" pitchFamily="18" charset="0"/>
              </a:rPr>
              <a:t>Hoa loa kèn (Quốc hoa của Ý)</a:t>
            </a:r>
            <a:endParaRPr sz="3500" b="1" dirty="0">
              <a:solidFill>
                <a:srgbClr val="00B050"/>
              </a:solidFill>
              <a:latin typeface="Times New Roman" panose="02020603050405020304" pitchFamily="18" charset="0"/>
            </a:endParaRPr>
          </a:p>
        </p:txBody>
      </p:sp>
      <p:pic>
        <p:nvPicPr>
          <p:cNvPr id="115714" name="Picture 2" descr="Description: Bạn có biết quốc hoa của Ý là gì không?"/>
          <p:cNvPicPr>
            <a:picLocks noChangeAspect="1"/>
          </p:cNvPicPr>
          <p:nvPr/>
        </p:nvPicPr>
        <p:blipFill>
          <a:blip r:embed="rId3"/>
          <a:stretch>
            <a:fillRect/>
          </a:stretch>
        </p:blipFill>
        <p:spPr>
          <a:xfrm>
            <a:off x="2157413" y="958850"/>
            <a:ext cx="7923212" cy="45878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barn(inVertical)">
                                      <p:cBhvr>
                                        <p:cTn id="7" dur="500"/>
                                        <p:tgtEl>
                                          <p:spTgt spid="1157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Rectangle 12"/>
          <p:cNvSpPr/>
          <p:nvPr/>
        </p:nvSpPr>
        <p:spPr>
          <a:xfrm>
            <a:off x="2500313" y="2511425"/>
            <a:ext cx="2674937"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Nai sừng tấm</a:t>
            </a:r>
            <a:endParaRPr sz="3400" dirty="0">
              <a:solidFill>
                <a:srgbClr val="00B050"/>
              </a:solidFill>
              <a:latin typeface="Times New Roman" panose="02020603050405020304" pitchFamily="18" charset="0"/>
            </a:endParaRPr>
          </a:p>
        </p:txBody>
      </p:sp>
      <p:sp>
        <p:nvSpPr>
          <p:cNvPr id="64515" name="Rectangle 16"/>
          <p:cNvSpPr/>
          <p:nvPr/>
        </p:nvSpPr>
        <p:spPr>
          <a:xfrm>
            <a:off x="5070475" y="5830888"/>
            <a:ext cx="1868488"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Đại bàng</a:t>
            </a:r>
            <a:endParaRPr sz="3400" dirty="0">
              <a:solidFill>
                <a:srgbClr val="00B050"/>
              </a:solidFill>
              <a:latin typeface="Times New Roman" panose="02020603050405020304" pitchFamily="18" charset="0"/>
            </a:endParaRPr>
          </a:p>
        </p:txBody>
      </p:sp>
      <p:pic>
        <p:nvPicPr>
          <p:cNvPr id="64516" name="Picture 2"/>
          <p:cNvPicPr>
            <a:picLocks noChangeAspect="1"/>
          </p:cNvPicPr>
          <p:nvPr/>
        </p:nvPicPr>
        <p:blipFill>
          <a:blip r:embed="rId1"/>
          <a:stretch>
            <a:fillRect/>
          </a:stretch>
        </p:blipFill>
        <p:spPr>
          <a:xfrm>
            <a:off x="266700" y="265113"/>
            <a:ext cx="3451225" cy="2246312"/>
          </a:xfrm>
          <a:prstGeom prst="rect">
            <a:avLst/>
          </a:prstGeom>
          <a:noFill/>
          <a:ln w="9525">
            <a:noFill/>
          </a:ln>
        </p:spPr>
      </p:pic>
      <p:sp>
        <p:nvSpPr>
          <p:cNvPr id="64517" name="AutoShape 5" descr="Sơn dương Astor – Wikipedia tiếng Việt"/>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pic>
        <p:nvPicPr>
          <p:cNvPr id="64518" name="Picture 6"/>
          <p:cNvPicPr>
            <a:picLocks noChangeAspect="1"/>
          </p:cNvPicPr>
          <p:nvPr/>
        </p:nvPicPr>
        <p:blipFill>
          <a:blip r:embed="rId2"/>
          <a:stretch>
            <a:fillRect/>
          </a:stretch>
        </p:blipFill>
        <p:spPr>
          <a:xfrm>
            <a:off x="8105775" y="882650"/>
            <a:ext cx="3538538" cy="2244725"/>
          </a:xfrm>
          <a:prstGeom prst="rect">
            <a:avLst/>
          </a:prstGeom>
          <a:noFill/>
          <a:ln w="9525">
            <a:noFill/>
          </a:ln>
        </p:spPr>
      </p:pic>
      <p:sp>
        <p:nvSpPr>
          <p:cNvPr id="64519" name="AutoShape 9" descr="Đại bàng – Wikipedia tiếng Việt"/>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64520" name="Picture 10"/>
          <p:cNvPicPr>
            <a:picLocks noChangeAspect="1"/>
          </p:cNvPicPr>
          <p:nvPr/>
        </p:nvPicPr>
        <p:blipFill>
          <a:blip r:embed="rId3"/>
          <a:stretch>
            <a:fillRect/>
          </a:stretch>
        </p:blipFill>
        <p:spPr>
          <a:xfrm>
            <a:off x="4138613" y="3563938"/>
            <a:ext cx="1790700" cy="2295525"/>
          </a:xfrm>
          <a:prstGeom prst="rect">
            <a:avLst/>
          </a:prstGeom>
          <a:noFill/>
          <a:ln w="9525">
            <a:noFill/>
          </a:ln>
        </p:spPr>
      </p:pic>
      <p:pic>
        <p:nvPicPr>
          <p:cNvPr id="64521" name="Picture 11"/>
          <p:cNvPicPr>
            <a:picLocks noChangeAspect="1"/>
          </p:cNvPicPr>
          <p:nvPr/>
        </p:nvPicPr>
        <p:blipFill>
          <a:blip r:embed="rId4"/>
          <a:stretch>
            <a:fillRect/>
          </a:stretch>
        </p:blipFill>
        <p:spPr>
          <a:xfrm>
            <a:off x="5929313" y="3563938"/>
            <a:ext cx="1773237" cy="2295525"/>
          </a:xfrm>
          <a:prstGeom prst="rect">
            <a:avLst/>
          </a:prstGeom>
          <a:noFill/>
          <a:ln w="9525">
            <a:noFill/>
          </a:ln>
        </p:spPr>
      </p:pic>
      <p:pic>
        <p:nvPicPr>
          <p:cNvPr id="64522" name="Picture 13"/>
          <p:cNvPicPr>
            <a:picLocks noChangeAspect="1"/>
          </p:cNvPicPr>
          <p:nvPr/>
        </p:nvPicPr>
        <p:blipFill>
          <a:blip r:embed="rId5"/>
          <a:stretch>
            <a:fillRect/>
          </a:stretch>
        </p:blipFill>
        <p:spPr>
          <a:xfrm>
            <a:off x="3717925" y="265113"/>
            <a:ext cx="3740150" cy="2243137"/>
          </a:xfrm>
          <a:prstGeom prst="rect">
            <a:avLst/>
          </a:prstGeom>
          <a:noFill/>
          <a:ln w="9525">
            <a:noFill/>
          </a:ln>
        </p:spPr>
      </p:pic>
      <p:pic>
        <p:nvPicPr>
          <p:cNvPr id="64523" name="Picture 14"/>
          <p:cNvPicPr>
            <a:picLocks noChangeAspect="1"/>
          </p:cNvPicPr>
          <p:nvPr/>
        </p:nvPicPr>
        <p:blipFill>
          <a:blip r:embed="rId6"/>
          <a:stretch>
            <a:fillRect/>
          </a:stretch>
        </p:blipFill>
        <p:spPr>
          <a:xfrm>
            <a:off x="8105775" y="3127375"/>
            <a:ext cx="3538538" cy="2398713"/>
          </a:xfrm>
          <a:prstGeom prst="rect">
            <a:avLst/>
          </a:prstGeom>
          <a:noFill/>
          <a:ln w="9525">
            <a:noFill/>
          </a:ln>
        </p:spPr>
      </p:pic>
      <p:sp>
        <p:nvSpPr>
          <p:cNvPr id="64524" name="Rectangle 24"/>
          <p:cNvSpPr/>
          <p:nvPr/>
        </p:nvSpPr>
        <p:spPr>
          <a:xfrm>
            <a:off x="8763000" y="2938463"/>
            <a:ext cx="2225675" cy="614362"/>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Sơn dương</a:t>
            </a:r>
            <a:endParaRPr sz="3400" dirty="0">
              <a:solidFill>
                <a:srgbClr val="00B050"/>
              </a:solidFill>
              <a:latin typeface="Times New Roman" panose="02020603050405020304" pitchFamily="18" charset="0"/>
            </a:endParaRPr>
          </a:p>
        </p:txBody>
      </p:sp>
      <p:pic>
        <p:nvPicPr>
          <p:cNvPr id="64525" name="Picture 12"/>
          <p:cNvPicPr>
            <a:picLocks noChangeAspect="1"/>
          </p:cNvPicPr>
          <p:nvPr/>
        </p:nvPicPr>
        <p:blipFill>
          <a:blip r:embed="rId7"/>
          <a:stretch>
            <a:fillRect/>
          </a:stretch>
        </p:blipFill>
        <p:spPr>
          <a:xfrm>
            <a:off x="266700" y="3563938"/>
            <a:ext cx="3540125" cy="2355850"/>
          </a:xfrm>
          <a:prstGeom prst="rect">
            <a:avLst/>
          </a:prstGeom>
          <a:noFill/>
          <a:ln w="9525">
            <a:noFill/>
          </a:ln>
        </p:spPr>
      </p:pic>
      <p:pic>
        <p:nvPicPr>
          <p:cNvPr id="64526" name="Picture 15"/>
          <p:cNvPicPr>
            <a:picLocks noChangeAspect="1"/>
          </p:cNvPicPr>
          <p:nvPr/>
        </p:nvPicPr>
        <p:blipFill>
          <a:blip r:embed="rId8"/>
          <a:stretch>
            <a:fillRect/>
          </a:stretch>
        </p:blipFill>
        <p:spPr>
          <a:xfrm>
            <a:off x="898525" y="5859463"/>
            <a:ext cx="2189163" cy="908050"/>
          </a:xfrm>
          <a:prstGeom prst="rect">
            <a:avLst/>
          </a:prstGeom>
          <a:solidFill>
            <a:srgbClr val="FFCCCC"/>
          </a:solidFill>
          <a:ln w="9525">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Rectangle 12"/>
          <p:cNvSpPr/>
          <p:nvPr/>
        </p:nvSpPr>
        <p:spPr>
          <a:xfrm>
            <a:off x="2790825" y="2508250"/>
            <a:ext cx="2295525"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Khỉ mặt đỏ</a:t>
            </a:r>
            <a:endParaRPr sz="3400" dirty="0">
              <a:solidFill>
                <a:srgbClr val="00B050"/>
              </a:solidFill>
              <a:latin typeface="Times New Roman" panose="02020603050405020304" pitchFamily="18" charset="0"/>
            </a:endParaRPr>
          </a:p>
        </p:txBody>
      </p:sp>
      <p:sp>
        <p:nvSpPr>
          <p:cNvPr id="65539" name="AutoShape 5" descr="Sơn dương Astor – Wikipedia tiếng Việt"/>
          <p:cNvSpPr>
            <a:spLocks noChangeAspect="1"/>
          </p:cNvSpPr>
          <p:nvPr/>
        </p:nvSpPr>
        <p:spPr>
          <a:xfrm>
            <a:off x="149225" y="-144462"/>
            <a:ext cx="304800" cy="304800"/>
          </a:xfrm>
          <a:prstGeom prst="rect">
            <a:avLst/>
          </a:prstGeom>
          <a:noFill/>
          <a:ln w="9525">
            <a:noFill/>
          </a:ln>
        </p:spPr>
        <p:txBody>
          <a:bodyPr/>
          <a:p>
            <a:endParaRPr dirty="0">
              <a:latin typeface="Times New Roman" panose="02020603050405020304" pitchFamily="18" charset="0"/>
            </a:endParaRPr>
          </a:p>
        </p:txBody>
      </p:sp>
      <p:sp>
        <p:nvSpPr>
          <p:cNvPr id="65540" name="AutoShape 9" descr="Đại bàng – Wikipedia tiếng Việt"/>
          <p:cNvSpPr>
            <a:spLocks noChangeAspect="1"/>
          </p:cNvSpPr>
          <p:nvPr/>
        </p:nvSpPr>
        <p:spPr>
          <a:xfrm>
            <a:off x="301625" y="7938"/>
            <a:ext cx="304800" cy="304800"/>
          </a:xfrm>
          <a:prstGeom prst="rect">
            <a:avLst/>
          </a:prstGeom>
          <a:noFill/>
          <a:ln w="9525">
            <a:noFill/>
          </a:ln>
        </p:spPr>
        <p:txBody>
          <a:bodyPr/>
          <a:p>
            <a:endParaRPr dirty="0">
              <a:latin typeface="Times New Roman" panose="02020603050405020304" pitchFamily="18" charset="0"/>
            </a:endParaRPr>
          </a:p>
        </p:txBody>
      </p:sp>
      <p:pic>
        <p:nvPicPr>
          <p:cNvPr id="65541" name="Picture 2"/>
          <p:cNvPicPr>
            <a:picLocks noChangeAspect="1"/>
          </p:cNvPicPr>
          <p:nvPr/>
        </p:nvPicPr>
        <p:blipFill>
          <a:blip r:embed="rId1"/>
          <a:stretch>
            <a:fillRect/>
          </a:stretch>
        </p:blipFill>
        <p:spPr>
          <a:xfrm>
            <a:off x="254000" y="265113"/>
            <a:ext cx="3463925" cy="2243137"/>
          </a:xfrm>
          <a:prstGeom prst="rect">
            <a:avLst/>
          </a:prstGeom>
          <a:noFill/>
          <a:ln w="9525">
            <a:noFill/>
          </a:ln>
        </p:spPr>
      </p:pic>
      <p:pic>
        <p:nvPicPr>
          <p:cNvPr id="65542" name="Picture 3"/>
          <p:cNvPicPr>
            <a:picLocks noChangeAspect="1"/>
          </p:cNvPicPr>
          <p:nvPr/>
        </p:nvPicPr>
        <p:blipFill>
          <a:blip r:embed="rId2"/>
          <a:stretch>
            <a:fillRect/>
          </a:stretch>
        </p:blipFill>
        <p:spPr>
          <a:xfrm>
            <a:off x="3711575" y="265113"/>
            <a:ext cx="3422650" cy="2243137"/>
          </a:xfrm>
          <a:prstGeom prst="rect">
            <a:avLst/>
          </a:prstGeom>
          <a:noFill/>
          <a:ln w="9525">
            <a:noFill/>
          </a:ln>
        </p:spPr>
      </p:pic>
      <p:pic>
        <p:nvPicPr>
          <p:cNvPr id="65543" name="Picture 3"/>
          <p:cNvPicPr>
            <a:picLocks noChangeAspect="1"/>
          </p:cNvPicPr>
          <p:nvPr/>
        </p:nvPicPr>
        <p:blipFill>
          <a:blip r:embed="rId3"/>
          <a:stretch>
            <a:fillRect/>
          </a:stretch>
        </p:blipFill>
        <p:spPr>
          <a:xfrm>
            <a:off x="254000" y="3587750"/>
            <a:ext cx="3544888" cy="2243138"/>
          </a:xfrm>
          <a:prstGeom prst="rect">
            <a:avLst/>
          </a:prstGeom>
          <a:noFill/>
          <a:ln w="9525">
            <a:noFill/>
          </a:ln>
        </p:spPr>
      </p:pic>
      <p:sp>
        <p:nvSpPr>
          <p:cNvPr id="65544" name="Rectangle 19"/>
          <p:cNvSpPr/>
          <p:nvPr/>
        </p:nvSpPr>
        <p:spPr>
          <a:xfrm>
            <a:off x="3217863" y="5829300"/>
            <a:ext cx="985837" cy="614363"/>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Gấu</a:t>
            </a:r>
            <a:endParaRPr sz="3400" dirty="0">
              <a:solidFill>
                <a:srgbClr val="00B050"/>
              </a:solidFill>
              <a:latin typeface="Times New Roman" panose="02020603050405020304" pitchFamily="18" charset="0"/>
            </a:endParaRPr>
          </a:p>
        </p:txBody>
      </p:sp>
      <p:pic>
        <p:nvPicPr>
          <p:cNvPr id="65545" name="Picture 4"/>
          <p:cNvPicPr>
            <a:picLocks noChangeAspect="1"/>
          </p:cNvPicPr>
          <p:nvPr/>
        </p:nvPicPr>
        <p:blipFill>
          <a:blip r:embed="rId4"/>
          <a:stretch>
            <a:fillRect/>
          </a:stretch>
        </p:blipFill>
        <p:spPr>
          <a:xfrm>
            <a:off x="3798888" y="3613150"/>
            <a:ext cx="3697287" cy="2217738"/>
          </a:xfrm>
          <a:prstGeom prst="rect">
            <a:avLst/>
          </a:prstGeom>
          <a:noFill/>
          <a:ln w="9525">
            <a:noFill/>
          </a:ln>
        </p:spPr>
      </p:pic>
      <p:pic>
        <p:nvPicPr>
          <p:cNvPr id="65546" name="Picture 5"/>
          <p:cNvPicPr>
            <a:picLocks noChangeAspect="1"/>
          </p:cNvPicPr>
          <p:nvPr/>
        </p:nvPicPr>
        <p:blipFill>
          <a:blip r:embed="rId5"/>
          <a:stretch>
            <a:fillRect/>
          </a:stretch>
        </p:blipFill>
        <p:spPr>
          <a:xfrm>
            <a:off x="8267700" y="863600"/>
            <a:ext cx="3622675" cy="2449513"/>
          </a:xfrm>
          <a:prstGeom prst="rect">
            <a:avLst/>
          </a:prstGeom>
          <a:noFill/>
          <a:ln w="9525">
            <a:noFill/>
          </a:ln>
        </p:spPr>
      </p:pic>
      <p:pic>
        <p:nvPicPr>
          <p:cNvPr id="65547" name="Picture 7"/>
          <p:cNvPicPr>
            <a:picLocks noChangeAspect="1"/>
          </p:cNvPicPr>
          <p:nvPr/>
        </p:nvPicPr>
        <p:blipFill>
          <a:blip r:embed="rId6"/>
          <a:stretch>
            <a:fillRect/>
          </a:stretch>
        </p:blipFill>
        <p:spPr>
          <a:xfrm>
            <a:off x="8267700" y="3313113"/>
            <a:ext cx="3622675" cy="2417762"/>
          </a:xfrm>
          <a:prstGeom prst="rect">
            <a:avLst/>
          </a:prstGeom>
          <a:noFill/>
          <a:ln w="9525">
            <a:noFill/>
          </a:ln>
        </p:spPr>
      </p:pic>
      <p:sp>
        <p:nvSpPr>
          <p:cNvPr id="65548" name="Rectangle 24"/>
          <p:cNvSpPr/>
          <p:nvPr/>
        </p:nvSpPr>
        <p:spPr>
          <a:xfrm>
            <a:off x="8267700" y="2971800"/>
            <a:ext cx="1577975" cy="615950"/>
          </a:xfrm>
          <a:prstGeom prst="rect">
            <a:avLst/>
          </a:prstGeom>
          <a:solidFill>
            <a:srgbClr val="FFCCCC"/>
          </a:solidFill>
          <a:ln w="9525">
            <a:noFill/>
          </a:ln>
        </p:spPr>
        <p:txBody>
          <a:bodyPr wrap="none">
            <a:spAutoFit/>
          </a:bodyPr>
          <a:p>
            <a:r>
              <a:rPr sz="3400" b="1" dirty="0">
                <a:solidFill>
                  <a:srgbClr val="00B050"/>
                </a:solidFill>
                <a:latin typeface="Times New Roman" panose="02020603050405020304" pitchFamily="18" charset="0"/>
              </a:rPr>
              <a:t>Chó sói</a:t>
            </a:r>
            <a:endParaRPr sz="3400" dirty="0">
              <a:solidFill>
                <a:srgbClr val="00B050"/>
              </a:solidFill>
              <a:latin typeface="Times New Roman" panose="02020603050405020304"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6563"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66564" name="Rectangle 1"/>
          <p:cNvSpPr/>
          <p:nvPr/>
        </p:nvSpPr>
        <p:spPr>
          <a:xfrm>
            <a:off x="5164138" y="182563"/>
            <a:ext cx="6653212" cy="6554787"/>
          </a:xfrm>
          <a:prstGeom prst="rect">
            <a:avLst/>
          </a:prstGeom>
          <a:noFill/>
          <a:ln w="9525">
            <a:noFill/>
          </a:ln>
        </p:spPr>
        <p:txBody>
          <a:bodyPr>
            <a:spAutoFit/>
          </a:bodyPr>
          <a:p>
            <a:pPr algn="just">
              <a:lnSpc>
                <a:spcPct val="150000"/>
              </a:lnSpc>
            </a:pPr>
            <a:r>
              <a:rPr lang="vi-VN" altLang="x-none" sz="2800" b="1" dirty="0">
                <a:solidFill>
                  <a:srgbClr val="00B050"/>
                </a:solidFill>
                <a:latin typeface="Times New Roman" panose="02020603050405020304" pitchFamily="18" charset="0"/>
                <a:cs typeface="Times New Roman" panose="02020603050405020304" pitchFamily="18" charset="0"/>
              </a:rPr>
              <a:t>Piedmont, Italy: </a:t>
            </a:r>
            <a:r>
              <a:rPr lang="vi-VN" altLang="x-none" sz="2800" b="1" dirty="0">
                <a:solidFill>
                  <a:srgbClr val="6600CC"/>
                </a:solidFill>
                <a:latin typeface="Times New Roman" panose="02020603050405020304" pitchFamily="18" charset="0"/>
                <a:cs typeface="Times New Roman" panose="02020603050405020304" pitchFamily="18" charset="0"/>
              </a:rPr>
              <a:t>Mùa thu, nhất l</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 tháng 10, chính l</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 mùa cao điểm của thức ăn v</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 rượu vang ở Italy, với các lễ hội của nấm, hạt dẻ, chocolate v</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 nho. Piedmont sở hữu khung cảnh thu đẹp say lòng, cũng như văn hóa ẩm thực tuyệt vời v</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 vùng tây bắc được bao bọc bởi dãy Alps. Nơi đây có đến h</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ng trăm con đường bao quanh những đỉnh núi rực rỡ sắc m</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u để bạn thỏa sức khám phá</a:t>
            </a:r>
            <a:endParaRPr sz="2800" b="1" dirty="0">
              <a:solidFill>
                <a:srgbClr val="6600CC"/>
              </a:solidFill>
              <a:latin typeface="Times New Roman" panose="02020603050405020304" pitchFamily="18" charset="0"/>
              <a:ea typeface="Times New Roman" panose="02020603050405020304" pitchFamily="18" charset="0"/>
            </a:endParaRPr>
          </a:p>
        </p:txBody>
      </p:sp>
      <p:pic>
        <p:nvPicPr>
          <p:cNvPr id="66565" name="Picture 6"/>
          <p:cNvPicPr>
            <a:picLocks noChangeAspect="1"/>
          </p:cNvPicPr>
          <p:nvPr/>
        </p:nvPicPr>
        <p:blipFill>
          <a:blip r:embed="rId2"/>
          <a:stretch>
            <a:fillRect/>
          </a:stretch>
        </p:blipFill>
        <p:spPr>
          <a:xfrm>
            <a:off x="0" y="1349375"/>
            <a:ext cx="4976813" cy="3810000"/>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758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758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6758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67590" name="Rectangle 1"/>
          <p:cNvSpPr/>
          <p:nvPr/>
        </p:nvSpPr>
        <p:spPr>
          <a:xfrm>
            <a:off x="5656263" y="774700"/>
            <a:ext cx="6096000" cy="5632450"/>
          </a:xfrm>
          <a:prstGeom prst="rect">
            <a:avLst/>
          </a:prstGeom>
          <a:noFill/>
          <a:ln w="9525">
            <a:noFill/>
          </a:ln>
        </p:spPr>
        <p:txBody>
          <a:bodyPr>
            <a:spAutoFit/>
          </a:bodyPr>
          <a:p>
            <a:pPr algn="just">
              <a:lnSpc>
                <a:spcPct val="150000"/>
              </a:lnSpc>
            </a:pPr>
            <a:r>
              <a:rPr lang="vi-VN" altLang="x-none" sz="3000" b="1" dirty="0">
                <a:solidFill>
                  <a:srgbClr val="00B050"/>
                </a:solidFill>
                <a:latin typeface="Times New Roman" panose="02020603050405020304" pitchFamily="18" charset="0"/>
                <a:cs typeface="Times New Roman" panose="02020603050405020304" pitchFamily="18" charset="0"/>
              </a:rPr>
              <a:t>Thung lũng Loire, Pháp: </a:t>
            </a:r>
            <a:r>
              <a:rPr lang="vi-VN" altLang="x-none" sz="3000" b="1" dirty="0">
                <a:solidFill>
                  <a:srgbClr val="6600CC"/>
                </a:solidFill>
                <a:latin typeface="Times New Roman" panose="02020603050405020304" pitchFamily="18" charset="0"/>
                <a:cs typeface="Times New Roman" panose="02020603050405020304" pitchFamily="18" charset="0"/>
              </a:rPr>
              <a:t>Tại Thung lũng Loire của Pháp, bạn sẽ bắt gặp những vườn nho trải d</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i khắp các sườn đồi v</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 thung lũng. V</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o cuối tháng 10, rừng nho rực rỡ sắc m</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u, cùng hững cánh rừng v</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 lâu đ</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i l</a:t>
            </a:r>
            <a:r>
              <a:rPr lang="vi-VN" altLang="x-none" sz="3000" b="1" dirty="0">
                <a:solidFill>
                  <a:srgbClr val="6600CC"/>
                </a:solidFill>
                <a:latin typeface="Times New Roman" panose="02020603050405020304" pitchFamily="18" charset="0"/>
                <a:ea typeface="Times New Roman" panose="02020603050405020304" pitchFamily="18" charset="0"/>
              </a:rPr>
              <a:t>à</a:t>
            </a:r>
            <a:r>
              <a:rPr lang="vi-VN" altLang="x-none" sz="3000" b="1" dirty="0">
                <a:solidFill>
                  <a:srgbClr val="6600CC"/>
                </a:solidFill>
                <a:latin typeface="Times New Roman" panose="02020603050405020304" pitchFamily="18" charset="0"/>
                <a:cs typeface="Times New Roman" panose="02020603050405020304" pitchFamily="18" charset="0"/>
              </a:rPr>
              <a:t> một cảnh tượng đáng để du khách thưởng thức.</a:t>
            </a:r>
            <a:endParaRPr sz="3000" b="1" dirty="0">
              <a:solidFill>
                <a:srgbClr val="6600CC"/>
              </a:solidFill>
              <a:latin typeface="Times New Roman" panose="02020603050405020304" pitchFamily="18" charset="0"/>
              <a:ea typeface="Times New Roman" panose="02020603050405020304" pitchFamily="18" charset="0"/>
            </a:endParaRPr>
          </a:p>
        </p:txBody>
      </p:sp>
      <p:pic>
        <p:nvPicPr>
          <p:cNvPr id="67591" name="Picture 6"/>
          <p:cNvPicPr>
            <a:picLocks noChangeAspect="1"/>
          </p:cNvPicPr>
          <p:nvPr/>
        </p:nvPicPr>
        <p:blipFill>
          <a:blip r:embed="rId3"/>
          <a:stretch>
            <a:fillRect/>
          </a:stretch>
        </p:blipFill>
        <p:spPr>
          <a:xfrm>
            <a:off x="79375" y="1439863"/>
            <a:ext cx="5480050" cy="3654425"/>
          </a:xfrm>
          <a:prstGeom prst="rect">
            <a:avLst/>
          </a:prstGeom>
          <a:noFill/>
          <a:ln w="9525">
            <a:noFill/>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8611"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68612" name="Rectangle 1"/>
          <p:cNvSpPr/>
          <p:nvPr/>
        </p:nvSpPr>
        <p:spPr>
          <a:xfrm>
            <a:off x="5694363" y="157163"/>
            <a:ext cx="6096000" cy="6554787"/>
          </a:xfrm>
          <a:prstGeom prst="rect">
            <a:avLst/>
          </a:prstGeom>
          <a:noFill/>
          <a:ln w="9525">
            <a:noFill/>
          </a:ln>
        </p:spPr>
        <p:txBody>
          <a:bodyPr>
            <a:spAutoFit/>
          </a:bodyPr>
          <a:p>
            <a:pPr algn="just">
              <a:lnSpc>
                <a:spcPct val="150000"/>
              </a:lnSpc>
            </a:pPr>
            <a:r>
              <a:rPr lang="vi-VN" altLang="x-none" sz="2800" b="1" dirty="0">
                <a:solidFill>
                  <a:srgbClr val="00B050"/>
                </a:solidFill>
                <a:latin typeface="Times New Roman" panose="02020603050405020304" pitchFamily="18" charset="0"/>
                <a:cs typeface="Times New Roman" panose="02020603050405020304" pitchFamily="18" charset="0"/>
              </a:rPr>
              <a:t>Oslo, Na Uy: </a:t>
            </a:r>
            <a:r>
              <a:rPr lang="vi-VN" altLang="x-none" sz="2800" b="1" dirty="0">
                <a:solidFill>
                  <a:srgbClr val="6600CC"/>
                </a:solidFill>
                <a:latin typeface="Times New Roman" panose="02020603050405020304" pitchFamily="18" charset="0"/>
                <a:cs typeface="Times New Roman" panose="02020603050405020304" pitchFamily="18" charset="0"/>
              </a:rPr>
              <a:t>Khi những rừng lá bắt đầu đổi m</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u, Oslo trở th</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nh nơi lý tưởng để tản bộ chiều hoặc trải nghiệm những chuyến thám hiểm. V</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o thời điểm n</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y trong năm, những công viên nổi tiếng đẹp như tranh vẽ c</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ng trở nên thu hút. Pháo đ</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i Akershus v</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 công viên điêu khắc Vigeland tạo nên phông nền đầy m</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u sắc v</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o những ng</a:t>
            </a:r>
            <a:r>
              <a:rPr lang="vi-VN" altLang="x-none" sz="2800" b="1" dirty="0">
                <a:solidFill>
                  <a:srgbClr val="6600CC"/>
                </a:solidFill>
                <a:latin typeface="Times New Roman" panose="02020603050405020304" pitchFamily="18" charset="0"/>
                <a:ea typeface="Times New Roman" panose="02020603050405020304" pitchFamily="18" charset="0"/>
              </a:rPr>
              <a:t>à</a:t>
            </a:r>
            <a:r>
              <a:rPr lang="vi-VN" altLang="x-none" sz="2800" b="1" dirty="0">
                <a:solidFill>
                  <a:srgbClr val="6600CC"/>
                </a:solidFill>
                <a:latin typeface="Times New Roman" panose="02020603050405020304" pitchFamily="18" charset="0"/>
                <a:cs typeface="Times New Roman" panose="02020603050405020304" pitchFamily="18" charset="0"/>
              </a:rPr>
              <a:t>y thu đầy nắng</a:t>
            </a:r>
            <a:endParaRPr sz="2800" b="1" dirty="0">
              <a:solidFill>
                <a:srgbClr val="6600CC"/>
              </a:solidFill>
              <a:latin typeface="Times New Roman" panose="02020603050405020304" pitchFamily="18" charset="0"/>
              <a:ea typeface="Times New Roman" panose="02020603050405020304" pitchFamily="18" charset="0"/>
            </a:endParaRPr>
          </a:p>
        </p:txBody>
      </p:sp>
      <p:pic>
        <p:nvPicPr>
          <p:cNvPr id="68613" name="Picture 2"/>
          <p:cNvPicPr>
            <a:picLocks noChangeAspect="1"/>
          </p:cNvPicPr>
          <p:nvPr/>
        </p:nvPicPr>
        <p:blipFill>
          <a:blip r:embed="rId2"/>
          <a:stretch>
            <a:fillRect/>
          </a:stretch>
        </p:blipFill>
        <p:spPr>
          <a:xfrm>
            <a:off x="200025" y="1363663"/>
            <a:ext cx="5292725" cy="3865562"/>
          </a:xfrm>
          <a:prstGeom prst="rect">
            <a:avLst/>
          </a:prstGeom>
          <a:noFill/>
          <a:ln w="9525">
            <a:noFill/>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69635"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69636"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7" name="Rectangle 6"/>
          <p:cNvSpPr/>
          <p:nvPr/>
        </p:nvSpPr>
        <p:spPr>
          <a:xfrm>
            <a:off x="2770822" y="2357482"/>
            <a:ext cx="6720908" cy="1246495"/>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69638"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Rectangle 1"/>
          <p:cNvSpPr/>
          <p:nvPr/>
        </p:nvSpPr>
        <p:spPr>
          <a:xfrm>
            <a:off x="147638" y="4164013"/>
            <a:ext cx="11863387" cy="2295525"/>
          </a:xfrm>
          <a:prstGeom prst="rect">
            <a:avLst/>
          </a:prstGeom>
          <a:noFill/>
          <a:ln w="9525">
            <a:noFill/>
          </a:ln>
        </p:spPr>
        <p:txBody>
          <a:bodyPr>
            <a:spAutoFit/>
          </a:bodyPr>
          <a:p>
            <a:pPr>
              <a:lnSpc>
                <a:spcPct val="150000"/>
              </a:lnSpc>
              <a:spcBef>
                <a:spcPts val="600"/>
              </a:spcBef>
            </a:pPr>
            <a:r>
              <a:rPr sz="3200" b="1" dirty="0">
                <a:solidFill>
                  <a:srgbClr val="0000FF"/>
                </a:solidFill>
                <a:latin typeface="Times New Roman" panose="02020603050405020304" pitchFamily="18" charset="0"/>
                <a:cs typeface="Times New Roman" panose="02020603050405020304" pitchFamily="18" charset="0"/>
              </a:rPr>
              <a:t>Câu 1. </a:t>
            </a:r>
            <a:r>
              <a:rPr lang="vi-VN" altLang="x-none" sz="3200" b="1" dirty="0">
                <a:solidFill>
                  <a:srgbClr val="0000FF"/>
                </a:solidFill>
                <a:latin typeface="Times New Roman" panose="02020603050405020304" pitchFamily="18" charset="0"/>
                <a:cs typeface="Times New Roman" panose="02020603050405020304" pitchFamily="18" charset="0"/>
              </a:rPr>
              <a:t>Nhận xét đặc điểm nhiệt độ v</a:t>
            </a:r>
            <a:r>
              <a:rPr lang="vi-VN" altLang="x-none" sz="3200" b="1" dirty="0">
                <a:solidFill>
                  <a:srgbClr val="0000FF"/>
                </a:solidFill>
                <a:latin typeface="Times New Roman" panose="02020603050405020304" pitchFamily="18" charset="0"/>
                <a:ea typeface="Times New Roman" panose="02020603050405020304" pitchFamily="18" charset="0"/>
              </a:rPr>
              <a:t>à</a:t>
            </a:r>
            <a:r>
              <a:rPr lang="vi-VN" altLang="x-none" sz="3200" b="1" dirty="0">
                <a:solidFill>
                  <a:srgbClr val="0000FF"/>
                </a:solidFill>
                <a:latin typeface="Times New Roman" panose="02020603050405020304" pitchFamily="18" charset="0"/>
                <a:cs typeface="Times New Roman" panose="02020603050405020304" pitchFamily="18" charset="0"/>
              </a:rPr>
              <a:t> lượng mưa tại hai trạm khí tượng trên.</a:t>
            </a:r>
            <a:endParaRPr sz="3200" b="1" dirty="0">
              <a:solidFill>
                <a:srgbClr val="0000FF"/>
              </a:solidFill>
              <a:latin typeface="Times New Roman" panose="02020603050405020304" pitchFamily="18" charset="0"/>
            </a:endParaRPr>
          </a:p>
          <a:p>
            <a:pPr>
              <a:lnSpc>
                <a:spcPct val="150000"/>
              </a:lnSpc>
              <a:spcBef>
                <a:spcPts val="600"/>
              </a:spcBef>
            </a:pPr>
            <a:r>
              <a:rPr sz="3200" b="1" dirty="0">
                <a:solidFill>
                  <a:srgbClr val="0000FF"/>
                </a:solidFill>
                <a:latin typeface="Times New Roman" panose="02020603050405020304" pitchFamily="18" charset="0"/>
                <a:cs typeface="Times New Roman" panose="02020603050405020304" pitchFamily="18" charset="0"/>
              </a:rPr>
              <a:t>Câu 2. C</a:t>
            </a:r>
            <a:r>
              <a:rPr lang="vi-VN" altLang="x-none" sz="3200" b="1" dirty="0">
                <a:solidFill>
                  <a:srgbClr val="0000FF"/>
                </a:solidFill>
                <a:latin typeface="Times New Roman" panose="02020603050405020304" pitchFamily="18" charset="0"/>
                <a:cs typeface="Times New Roman" panose="02020603050405020304" pitchFamily="18" charset="0"/>
              </a:rPr>
              <a:t>ho biết hai trạm khí tượng trên thuộc kiểu khí hậu n</a:t>
            </a:r>
            <a:r>
              <a:rPr lang="vi-VN" altLang="x-none" sz="3200" b="1" dirty="0">
                <a:solidFill>
                  <a:srgbClr val="0000FF"/>
                </a:solidFill>
                <a:latin typeface="Times New Roman" panose="02020603050405020304" pitchFamily="18" charset="0"/>
                <a:ea typeface="Times New Roman" panose="02020603050405020304" pitchFamily="18" charset="0"/>
              </a:rPr>
              <a:t>à</a:t>
            </a:r>
            <a:r>
              <a:rPr lang="vi-VN" altLang="x-none" sz="3200" b="1" dirty="0">
                <a:solidFill>
                  <a:srgbClr val="0000FF"/>
                </a:solidFill>
                <a:latin typeface="Times New Roman" panose="02020603050405020304" pitchFamily="18" charset="0"/>
                <a:cs typeface="Times New Roman" panose="02020603050405020304" pitchFamily="18" charset="0"/>
              </a:rPr>
              <a:t>o?</a:t>
            </a:r>
            <a:endParaRPr sz="3200" b="1" dirty="0">
              <a:solidFill>
                <a:srgbClr val="0000FF"/>
              </a:solidFill>
              <a:latin typeface="Times New Roman" panose="02020603050405020304" pitchFamily="18" charset="0"/>
            </a:endParaRPr>
          </a:p>
        </p:txBody>
      </p:sp>
      <p:pic>
        <p:nvPicPr>
          <p:cNvPr id="70659" name="Picture 6"/>
          <p:cNvPicPr>
            <a:picLocks noChangeAspect="1"/>
          </p:cNvPicPr>
          <p:nvPr/>
        </p:nvPicPr>
        <p:blipFill>
          <a:blip r:embed="rId1"/>
          <a:stretch>
            <a:fillRect/>
          </a:stretch>
        </p:blipFill>
        <p:spPr>
          <a:xfrm>
            <a:off x="147638" y="192088"/>
            <a:ext cx="6170612" cy="3748087"/>
          </a:xfrm>
          <a:prstGeom prst="rect">
            <a:avLst/>
          </a:prstGeom>
          <a:noFill/>
          <a:ln w="9525">
            <a:noFill/>
          </a:ln>
        </p:spPr>
      </p:pic>
      <p:pic>
        <p:nvPicPr>
          <p:cNvPr id="70660" name="Picture 7"/>
          <p:cNvPicPr>
            <a:picLocks noChangeAspect="1"/>
          </p:cNvPicPr>
          <p:nvPr/>
        </p:nvPicPr>
        <p:blipFill>
          <a:blip r:embed="rId2"/>
          <a:stretch>
            <a:fillRect/>
          </a:stretch>
        </p:blipFill>
        <p:spPr>
          <a:xfrm>
            <a:off x="6318250" y="192088"/>
            <a:ext cx="5692775" cy="3748087"/>
          </a:xfrm>
          <a:prstGeom prst="rect">
            <a:avLst/>
          </a:prstGeom>
          <a:noFill/>
          <a:ln w="9525">
            <a:noFill/>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1683"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1684"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168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1686" name="Rectangle 1"/>
          <p:cNvSpPr/>
          <p:nvPr/>
        </p:nvSpPr>
        <p:spPr>
          <a:xfrm>
            <a:off x="939800" y="177800"/>
            <a:ext cx="9967913" cy="6478588"/>
          </a:xfrm>
          <a:prstGeom prst="rect">
            <a:avLst/>
          </a:prstGeom>
          <a:noFill/>
          <a:ln w="9525">
            <a:noFill/>
          </a:ln>
        </p:spPr>
        <p:txBody>
          <a:bodyPr>
            <a:spAutoFit/>
          </a:bodyPr>
          <a:p>
            <a:pPr algn="just">
              <a:lnSpc>
                <a:spcPct val="150000"/>
              </a:lnSpc>
              <a:spcBef>
                <a:spcPts val="600"/>
              </a:spcBef>
            </a:pPr>
            <a:r>
              <a:rPr sz="2500" b="1" dirty="0">
                <a:solidFill>
                  <a:srgbClr val="00B050"/>
                </a:solidFill>
                <a:latin typeface="Times New Roman" panose="02020603050405020304" pitchFamily="18" charset="0"/>
                <a:cs typeface="Times New Roman" panose="02020603050405020304" pitchFamily="18" charset="0"/>
              </a:rPr>
              <a:t>Câu 1: </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dirty="0">
                <a:solidFill>
                  <a:srgbClr val="00B050"/>
                </a:solidFill>
                <a:latin typeface="Times New Roman" panose="02020603050405020304" pitchFamily="18" charset="0"/>
                <a:cs typeface="Times New Roman" panose="02020603050405020304" pitchFamily="18" charset="0"/>
              </a:rPr>
              <a:t>- Trạm khí tượng Bret (Pháp):</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i="1" dirty="0">
                <a:solidFill>
                  <a:srgbClr val="00B050"/>
                </a:solidFill>
                <a:latin typeface="Times New Roman" panose="02020603050405020304" pitchFamily="18" charset="0"/>
                <a:cs typeface="Times New Roman" panose="02020603050405020304" pitchFamily="18" charset="0"/>
              </a:rPr>
              <a:t>Về nhiệt độ:</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dirty="0">
                <a:solidFill>
                  <a:srgbClr val="00B050"/>
                </a:solidFill>
                <a:latin typeface="Times New Roman" panose="02020603050405020304" pitchFamily="18" charset="0"/>
                <a:cs typeface="Times New Roman" panose="02020603050405020304" pitchFamily="18" charset="0"/>
              </a:rPr>
              <a:t>+ Không có tháng n</a:t>
            </a:r>
            <a:r>
              <a:rPr lang="vi-VN" altLang="x-none" sz="2500" b="1" dirty="0">
                <a:solidFill>
                  <a:srgbClr val="00B050"/>
                </a:solidFill>
                <a:latin typeface="Times New Roman" panose="02020603050405020304" pitchFamily="18" charset="0"/>
                <a:ea typeface="Times New Roman" panose="02020603050405020304" pitchFamily="18" charset="0"/>
              </a:rPr>
              <a:t>à</a:t>
            </a:r>
            <a:r>
              <a:rPr lang="vi-VN" altLang="x-none" sz="2500" b="1" dirty="0">
                <a:solidFill>
                  <a:srgbClr val="00B050"/>
                </a:solidFill>
                <a:latin typeface="Times New Roman" panose="02020603050405020304" pitchFamily="18" charset="0"/>
                <a:cs typeface="Times New Roman" panose="02020603050405020304" pitchFamily="18" charset="0"/>
              </a:rPr>
              <a:t>o trong năm nhiệt độ dưới 0</a:t>
            </a:r>
            <a:r>
              <a:rPr sz="2500" b="1" baseline="30000" dirty="0">
                <a:solidFill>
                  <a:srgbClr val="00B050"/>
                </a:solidFill>
                <a:latin typeface="Times New Roman" panose="02020603050405020304" pitchFamily="18" charset="0"/>
                <a:cs typeface="Times New Roman" panose="02020603050405020304" pitchFamily="18" charset="0"/>
              </a:rPr>
              <a:t>0</a:t>
            </a:r>
            <a:r>
              <a:rPr lang="vi-VN" altLang="x-none" sz="2500" b="1" dirty="0">
                <a:solidFill>
                  <a:srgbClr val="00B050"/>
                </a:solidFill>
                <a:latin typeface="Times New Roman" panose="02020603050405020304" pitchFamily="18" charset="0"/>
                <a:cs typeface="Times New Roman" panose="02020603050405020304" pitchFamily="18" charset="0"/>
              </a:rPr>
              <a:t>C.</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dirty="0">
                <a:solidFill>
                  <a:srgbClr val="00B050"/>
                </a:solidFill>
                <a:latin typeface="Times New Roman" panose="02020603050405020304" pitchFamily="18" charset="0"/>
                <a:cs typeface="Times New Roman" panose="02020603050405020304" pitchFamily="18" charset="0"/>
              </a:rPr>
              <a:t>+ Nhiệt độ tháng cao nhất khoảng 18</a:t>
            </a:r>
            <a:r>
              <a:rPr sz="2500" b="1" baseline="30000" dirty="0">
                <a:solidFill>
                  <a:srgbClr val="00B050"/>
                </a:solidFill>
                <a:latin typeface="Times New Roman" panose="02020603050405020304" pitchFamily="18" charset="0"/>
                <a:cs typeface="Times New Roman" panose="02020603050405020304" pitchFamily="18" charset="0"/>
              </a:rPr>
              <a:t>0</a:t>
            </a:r>
            <a:r>
              <a:rPr lang="vi-VN" altLang="x-none" sz="2500" b="1" dirty="0">
                <a:solidFill>
                  <a:srgbClr val="00B050"/>
                </a:solidFill>
                <a:latin typeface="Times New Roman" panose="02020603050405020304" pitchFamily="18" charset="0"/>
                <a:cs typeface="Times New Roman" panose="02020603050405020304" pitchFamily="18" charset="0"/>
              </a:rPr>
              <a:t>C (tháng 8), nhiệt độ tháng thấp nhất khoảng 8</a:t>
            </a:r>
            <a:r>
              <a:rPr sz="2500" b="1" baseline="30000" dirty="0">
                <a:solidFill>
                  <a:srgbClr val="00B050"/>
                </a:solidFill>
                <a:latin typeface="Times New Roman" panose="02020603050405020304" pitchFamily="18" charset="0"/>
                <a:cs typeface="Times New Roman" panose="02020603050405020304" pitchFamily="18" charset="0"/>
              </a:rPr>
              <a:t>0</a:t>
            </a:r>
            <a:r>
              <a:rPr lang="vi-VN" altLang="x-none" sz="2500" b="1" dirty="0">
                <a:solidFill>
                  <a:srgbClr val="00B050"/>
                </a:solidFill>
                <a:latin typeface="Times New Roman" panose="02020603050405020304" pitchFamily="18" charset="0"/>
                <a:cs typeface="Times New Roman" panose="02020603050405020304" pitchFamily="18" charset="0"/>
              </a:rPr>
              <a:t>C (tháng 1), biên độ nhiệt năm không quá lớn (10</a:t>
            </a:r>
            <a:r>
              <a:rPr sz="2500" b="1" baseline="30000" dirty="0">
                <a:solidFill>
                  <a:srgbClr val="00B050"/>
                </a:solidFill>
                <a:latin typeface="Times New Roman" panose="02020603050405020304" pitchFamily="18" charset="0"/>
                <a:cs typeface="Times New Roman" panose="02020603050405020304" pitchFamily="18" charset="0"/>
              </a:rPr>
              <a:t>0</a:t>
            </a:r>
            <a:r>
              <a:rPr lang="vi-VN" altLang="x-none" sz="2500" b="1" dirty="0">
                <a:solidFill>
                  <a:srgbClr val="00B050"/>
                </a:solidFill>
                <a:latin typeface="Times New Roman" panose="02020603050405020304" pitchFamily="18" charset="0"/>
                <a:cs typeface="Times New Roman" panose="02020603050405020304" pitchFamily="18" charset="0"/>
              </a:rPr>
              <a:t>C).</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dirty="0">
                <a:solidFill>
                  <a:srgbClr val="00B050"/>
                </a:solidFill>
                <a:latin typeface="Times New Roman" panose="02020603050405020304" pitchFamily="18" charset="0"/>
                <a:cs typeface="Times New Roman" panose="02020603050405020304" pitchFamily="18" charset="0"/>
              </a:rPr>
              <a:t>=&gt; Mùa hè mát, mùa đông không lạnh lắm </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i="1" dirty="0">
                <a:solidFill>
                  <a:srgbClr val="00B050"/>
                </a:solidFill>
                <a:latin typeface="Times New Roman" panose="02020603050405020304" pitchFamily="18" charset="0"/>
                <a:cs typeface="Times New Roman" panose="02020603050405020304" pitchFamily="18" charset="0"/>
              </a:rPr>
              <a:t>Về lượng mưa:</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dirty="0">
                <a:solidFill>
                  <a:srgbClr val="00B050"/>
                </a:solidFill>
                <a:latin typeface="Times New Roman" panose="02020603050405020304" pitchFamily="18" charset="0"/>
                <a:cs typeface="Times New Roman" panose="02020603050405020304" pitchFamily="18" charset="0"/>
              </a:rPr>
              <a:t>+ Tổng lượng mưa năm tương đối lớn 820 mm.</a:t>
            </a:r>
            <a:endParaRPr sz="2500" b="1" dirty="0">
              <a:solidFill>
                <a:srgbClr val="00B050"/>
              </a:solidFill>
              <a:latin typeface="Times New Roman" panose="02020603050405020304" pitchFamily="18" charset="0"/>
            </a:endParaRPr>
          </a:p>
          <a:p>
            <a:pPr algn="just">
              <a:lnSpc>
                <a:spcPct val="150000"/>
              </a:lnSpc>
              <a:spcBef>
                <a:spcPts val="600"/>
              </a:spcBef>
            </a:pPr>
            <a:r>
              <a:rPr lang="vi-VN" altLang="x-none" sz="2500" b="1" dirty="0">
                <a:solidFill>
                  <a:srgbClr val="00B050"/>
                </a:solidFill>
                <a:latin typeface="Times New Roman" panose="02020603050405020304" pitchFamily="18" charset="0"/>
                <a:cs typeface="Times New Roman" panose="02020603050405020304" pitchFamily="18" charset="0"/>
              </a:rPr>
              <a:t>+ Mưa quanh năm.</a:t>
            </a:r>
            <a:endParaRPr sz="2500" b="1" dirty="0">
              <a:solidFill>
                <a:srgbClr val="00B050"/>
              </a:solidFill>
              <a:latin typeface="Times New Roman" panose="02020603050405020304" pitchFamily="18"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6"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2707"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2708"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270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2710" name="Rectangle 1"/>
          <p:cNvSpPr/>
          <p:nvPr/>
        </p:nvSpPr>
        <p:spPr>
          <a:xfrm>
            <a:off x="1047750" y="915988"/>
            <a:ext cx="10150475" cy="4924425"/>
          </a:xfrm>
          <a:prstGeom prst="rect">
            <a:avLst/>
          </a:prstGeom>
          <a:noFill/>
          <a:ln w="9525">
            <a:noFill/>
          </a:ln>
        </p:spPr>
        <p:txBody>
          <a:bodyPr>
            <a:spAutoFit/>
          </a:bodyPr>
          <a:p>
            <a:pPr algn="just">
              <a:lnSpc>
                <a:spcPct val="150000"/>
              </a:lnSpc>
              <a:spcBef>
                <a:spcPts val="600"/>
              </a:spcBef>
            </a:pPr>
            <a:r>
              <a:rPr lang="vi-VN" altLang="x-none" sz="2800" b="1" dirty="0">
                <a:solidFill>
                  <a:srgbClr val="00B050"/>
                </a:solidFill>
                <a:latin typeface="Times New Roman" panose="02020603050405020304" pitchFamily="18" charset="0"/>
                <a:cs typeface="Times New Roman" panose="02020603050405020304" pitchFamily="18" charset="0"/>
              </a:rPr>
              <a:t>- Trạm khí tượng Ca-dan (Liên bang Nga):</a:t>
            </a:r>
            <a:endParaRPr sz="2800" b="1" dirty="0">
              <a:solidFill>
                <a:srgbClr val="00B050"/>
              </a:solidFill>
              <a:latin typeface="Times New Roman" panose="02020603050405020304" pitchFamily="18" charset="0"/>
            </a:endParaRPr>
          </a:p>
          <a:p>
            <a:pPr algn="just">
              <a:lnSpc>
                <a:spcPct val="150000"/>
              </a:lnSpc>
              <a:spcBef>
                <a:spcPts val="600"/>
              </a:spcBef>
            </a:pPr>
            <a:r>
              <a:rPr lang="vi-VN" altLang="x-none" sz="2800" b="1" i="1" dirty="0">
                <a:solidFill>
                  <a:srgbClr val="00B050"/>
                </a:solidFill>
                <a:latin typeface="Times New Roman" panose="02020603050405020304" pitchFamily="18" charset="0"/>
                <a:cs typeface="Times New Roman" panose="02020603050405020304" pitchFamily="18" charset="0"/>
              </a:rPr>
              <a:t>Về nhiệt độ: </a:t>
            </a:r>
            <a:r>
              <a:rPr lang="vi-VN" altLang="x-none" sz="2800" b="1" dirty="0">
                <a:solidFill>
                  <a:srgbClr val="00B050"/>
                </a:solidFill>
                <a:latin typeface="Times New Roman" panose="02020603050405020304" pitchFamily="18" charset="0"/>
                <a:cs typeface="Times New Roman" panose="02020603050405020304" pitchFamily="18" charset="0"/>
              </a:rPr>
              <a:t>Nhiệt độ tháng cao nhất khoảng 20</a:t>
            </a:r>
            <a:r>
              <a:rPr sz="2800" b="1" baseline="30000" dirty="0">
                <a:solidFill>
                  <a:srgbClr val="00B050"/>
                </a:solidFill>
                <a:latin typeface="Times New Roman" panose="02020603050405020304" pitchFamily="18" charset="0"/>
                <a:cs typeface="Times New Roman" panose="02020603050405020304" pitchFamily="18" charset="0"/>
              </a:rPr>
              <a:t>0</a:t>
            </a:r>
            <a:r>
              <a:rPr lang="vi-VN" altLang="x-none" sz="2800" b="1" dirty="0">
                <a:solidFill>
                  <a:srgbClr val="00B050"/>
                </a:solidFill>
                <a:latin typeface="Times New Roman" panose="02020603050405020304" pitchFamily="18" charset="0"/>
                <a:cs typeface="Times New Roman" panose="02020603050405020304" pitchFamily="18" charset="0"/>
              </a:rPr>
              <a:t>C (tháng 6, 7), nhiệt độ thấp nhất khoảng </a:t>
            </a:r>
            <a:r>
              <a:rPr sz="2800" b="1" dirty="0">
                <a:solidFill>
                  <a:srgbClr val="00B050"/>
                </a:solidFill>
                <a:latin typeface="Times New Roman" panose="02020603050405020304" pitchFamily="18" charset="0"/>
                <a:cs typeface="Times New Roman" panose="02020603050405020304" pitchFamily="18" charset="0"/>
              </a:rPr>
              <a:t>-</a:t>
            </a:r>
            <a:r>
              <a:rPr lang="vi-VN" altLang="x-none" sz="2800" b="1" dirty="0">
                <a:solidFill>
                  <a:srgbClr val="00B050"/>
                </a:solidFill>
                <a:latin typeface="Times New Roman" panose="02020603050405020304" pitchFamily="18" charset="0"/>
                <a:cs typeface="Times New Roman" panose="02020603050405020304" pitchFamily="18" charset="0"/>
              </a:rPr>
              <a:t>8</a:t>
            </a:r>
            <a:r>
              <a:rPr sz="2800" b="1" baseline="30000" dirty="0">
                <a:solidFill>
                  <a:srgbClr val="00B050"/>
                </a:solidFill>
                <a:latin typeface="Times New Roman" panose="02020603050405020304" pitchFamily="18" charset="0"/>
                <a:cs typeface="Times New Roman" panose="02020603050405020304" pitchFamily="18" charset="0"/>
              </a:rPr>
              <a:t>0</a:t>
            </a:r>
            <a:r>
              <a:rPr lang="vi-VN" altLang="x-none" sz="2800" b="1" dirty="0">
                <a:solidFill>
                  <a:srgbClr val="00B050"/>
                </a:solidFill>
                <a:latin typeface="Times New Roman" panose="02020603050405020304" pitchFamily="18" charset="0"/>
                <a:cs typeface="Times New Roman" panose="02020603050405020304" pitchFamily="18" charset="0"/>
              </a:rPr>
              <a:t>C (tháng 1), biên độ nhiệt năm lớn (28</a:t>
            </a:r>
            <a:r>
              <a:rPr sz="2800" b="1" baseline="30000" dirty="0">
                <a:solidFill>
                  <a:srgbClr val="00B050"/>
                </a:solidFill>
                <a:latin typeface="Times New Roman" panose="02020603050405020304" pitchFamily="18" charset="0"/>
                <a:cs typeface="Times New Roman" panose="02020603050405020304" pitchFamily="18" charset="0"/>
              </a:rPr>
              <a:t>0</a:t>
            </a:r>
            <a:r>
              <a:rPr lang="vi-VN" altLang="x-none" sz="2800" b="1" dirty="0">
                <a:solidFill>
                  <a:srgbClr val="00B050"/>
                </a:solidFill>
                <a:latin typeface="Times New Roman" panose="02020603050405020304" pitchFamily="18" charset="0"/>
                <a:cs typeface="Times New Roman" panose="02020603050405020304" pitchFamily="18" charset="0"/>
              </a:rPr>
              <a:t>C).</a:t>
            </a:r>
            <a:endParaRPr sz="2800" b="1" dirty="0">
              <a:solidFill>
                <a:srgbClr val="00B050"/>
              </a:solidFill>
              <a:latin typeface="Times New Roman" panose="02020603050405020304" pitchFamily="18" charset="0"/>
            </a:endParaRPr>
          </a:p>
          <a:p>
            <a:pPr algn="just">
              <a:lnSpc>
                <a:spcPct val="150000"/>
              </a:lnSpc>
              <a:spcBef>
                <a:spcPts val="600"/>
              </a:spcBef>
            </a:pPr>
            <a:r>
              <a:rPr lang="vi-VN" altLang="x-none" sz="2800" b="1" i="1" dirty="0">
                <a:solidFill>
                  <a:srgbClr val="00B050"/>
                </a:solidFill>
                <a:latin typeface="Times New Roman" panose="02020603050405020304" pitchFamily="18" charset="0"/>
                <a:cs typeface="Times New Roman" panose="02020603050405020304" pitchFamily="18" charset="0"/>
              </a:rPr>
              <a:t>Về lượng mưa:</a:t>
            </a:r>
            <a:r>
              <a:rPr lang="vi-VN" altLang="x-none" sz="2800" b="1" dirty="0">
                <a:solidFill>
                  <a:srgbClr val="00B050"/>
                </a:solidFill>
                <a:latin typeface="Times New Roman" panose="02020603050405020304" pitchFamily="18" charset="0"/>
                <a:cs typeface="Times New Roman" panose="02020603050405020304" pitchFamily="18" charset="0"/>
              </a:rPr>
              <a:t>  </a:t>
            </a:r>
            <a:endParaRPr sz="2800" b="1" dirty="0">
              <a:solidFill>
                <a:srgbClr val="00B050"/>
              </a:solidFill>
              <a:latin typeface="Times New Roman" panose="02020603050405020304" pitchFamily="18" charset="0"/>
            </a:endParaRPr>
          </a:p>
          <a:p>
            <a:pPr algn="just">
              <a:lnSpc>
                <a:spcPct val="150000"/>
              </a:lnSpc>
              <a:spcBef>
                <a:spcPts val="600"/>
              </a:spcBef>
            </a:pPr>
            <a:r>
              <a:rPr sz="2800" b="1" dirty="0">
                <a:solidFill>
                  <a:srgbClr val="00B050"/>
                </a:solidFill>
                <a:latin typeface="Times New Roman" panose="02020603050405020304" pitchFamily="18" charset="0"/>
                <a:cs typeface="Times New Roman" panose="02020603050405020304" pitchFamily="18" charset="0"/>
              </a:rPr>
              <a:t>- T</a:t>
            </a:r>
            <a:r>
              <a:rPr lang="vi-VN" altLang="x-none" sz="2800" b="1" dirty="0">
                <a:solidFill>
                  <a:srgbClr val="00B050"/>
                </a:solidFill>
                <a:latin typeface="Times New Roman" panose="02020603050405020304" pitchFamily="18" charset="0"/>
                <a:cs typeface="Times New Roman" panose="02020603050405020304" pitchFamily="18" charset="0"/>
              </a:rPr>
              <a:t>ổng lượng mưa năm chỉ đạt 443 mm</a:t>
            </a:r>
            <a:endParaRPr sz="2800" b="1" dirty="0">
              <a:solidFill>
                <a:srgbClr val="00B050"/>
              </a:solidFill>
              <a:latin typeface="Times New Roman" panose="02020603050405020304" pitchFamily="18" charset="0"/>
            </a:endParaRPr>
          </a:p>
          <a:p>
            <a:pPr algn="just">
              <a:lnSpc>
                <a:spcPct val="150000"/>
              </a:lnSpc>
              <a:spcBef>
                <a:spcPts val="600"/>
              </a:spcBef>
            </a:pPr>
            <a:r>
              <a:rPr sz="2800" b="1" dirty="0">
                <a:solidFill>
                  <a:srgbClr val="00B050"/>
                </a:solidFill>
                <a:latin typeface="Times New Roman" panose="02020603050405020304" pitchFamily="18" charset="0"/>
                <a:cs typeface="Times New Roman" panose="02020603050405020304" pitchFamily="18" charset="0"/>
              </a:rPr>
              <a:t>- </a:t>
            </a:r>
            <a:r>
              <a:rPr lang="vi-VN" altLang="x-none" sz="2800" b="1" dirty="0">
                <a:solidFill>
                  <a:srgbClr val="00B050"/>
                </a:solidFill>
                <a:latin typeface="Times New Roman" panose="02020603050405020304" pitchFamily="18" charset="0"/>
                <a:cs typeface="Times New Roman" panose="02020603050405020304" pitchFamily="18" charset="0"/>
              </a:rPr>
              <a:t>Lượng mưa ít</a:t>
            </a:r>
            <a:endParaRPr sz="2800" b="1" dirty="0">
              <a:solidFill>
                <a:srgbClr val="00B050"/>
              </a:solidFill>
              <a:latin typeface="Times New Roman" panose="02020603050405020304" pitchFamily="18"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0"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73731"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73732"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pic>
        <p:nvPicPr>
          <p:cNvPr id="7373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73734" name="Rectangle 1"/>
          <p:cNvSpPr/>
          <p:nvPr/>
        </p:nvSpPr>
        <p:spPr>
          <a:xfrm>
            <a:off x="708025" y="1536700"/>
            <a:ext cx="10985500" cy="3324225"/>
          </a:xfrm>
          <a:prstGeom prst="rect">
            <a:avLst/>
          </a:prstGeom>
          <a:noFill/>
          <a:ln w="9525">
            <a:noFill/>
          </a:ln>
        </p:spPr>
        <p:txBody>
          <a:bodyPr>
            <a:spAutoFit/>
          </a:bodyPr>
          <a:p>
            <a:pPr algn="just">
              <a:lnSpc>
                <a:spcPct val="150000"/>
              </a:lnSpc>
            </a:pPr>
            <a:r>
              <a:rPr sz="3500" b="1" dirty="0">
                <a:solidFill>
                  <a:srgbClr val="00B050"/>
                </a:solidFill>
                <a:latin typeface="Times New Roman" panose="02020603050405020304" pitchFamily="18" charset="0"/>
              </a:rPr>
              <a:t>Câu 2: </a:t>
            </a:r>
            <a:endParaRPr sz="3500" b="1" dirty="0">
              <a:solidFill>
                <a:srgbClr val="00B050"/>
              </a:solidFill>
              <a:latin typeface="Times New Roman" panose="02020603050405020304" pitchFamily="18" charset="0"/>
            </a:endParaRPr>
          </a:p>
          <a:p>
            <a:pPr algn="just">
              <a:lnSpc>
                <a:spcPct val="150000"/>
              </a:lnSpc>
            </a:pPr>
            <a:r>
              <a:rPr lang="vi-VN" altLang="x-none" sz="3500" b="1" dirty="0">
                <a:solidFill>
                  <a:srgbClr val="00B050"/>
                </a:solidFill>
                <a:latin typeface="Times New Roman" panose="02020603050405020304" pitchFamily="18" charset="0"/>
              </a:rPr>
              <a:t>- Trạm khí tượng Bret (Pháp):</a:t>
            </a:r>
            <a:r>
              <a:rPr sz="3500" b="1" dirty="0">
                <a:solidFill>
                  <a:srgbClr val="00B050"/>
                </a:solidFill>
                <a:latin typeface="Times New Roman" panose="02020603050405020304" pitchFamily="18" charset="0"/>
              </a:rPr>
              <a:t> Khí hậu ôn đới hải dương</a:t>
            </a:r>
            <a:endParaRPr sz="3500" b="1" dirty="0">
              <a:solidFill>
                <a:srgbClr val="00B050"/>
              </a:solidFill>
              <a:latin typeface="Times New Roman" panose="02020603050405020304" pitchFamily="18" charset="0"/>
            </a:endParaRPr>
          </a:p>
          <a:p>
            <a:pPr algn="just">
              <a:lnSpc>
                <a:spcPct val="150000"/>
              </a:lnSpc>
            </a:pPr>
            <a:r>
              <a:rPr lang="vi-VN" altLang="x-none" sz="3500" b="1" dirty="0">
                <a:solidFill>
                  <a:srgbClr val="00B050"/>
                </a:solidFill>
                <a:latin typeface="Times New Roman" panose="02020603050405020304" pitchFamily="18" charset="0"/>
              </a:rPr>
              <a:t>- Trạm khí tượng Ca-dan (Liên bang Nga): </a:t>
            </a:r>
            <a:r>
              <a:rPr sz="3500" b="1" dirty="0">
                <a:solidFill>
                  <a:srgbClr val="00B050"/>
                </a:solidFill>
                <a:latin typeface="Times New Roman" panose="02020603050405020304" pitchFamily="18" charset="0"/>
              </a:rPr>
              <a:t>Khí hậu ôn đới lục địa</a:t>
            </a:r>
            <a:endParaRPr sz="3500" b="1" dirty="0">
              <a:solidFill>
                <a:srgbClr val="00B050"/>
              </a:solidFill>
              <a:latin typeface="Times New Roman" panose="02020603050405020304"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10243"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10244"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10245"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0246" name="Rectangle 2"/>
          <p:cNvSpPr/>
          <p:nvPr/>
        </p:nvSpPr>
        <p:spPr>
          <a:xfrm>
            <a:off x="3213100" y="193675"/>
            <a:ext cx="5813425" cy="646113"/>
          </a:xfrm>
          <a:prstGeom prst="rect">
            <a:avLst/>
          </a:prstGeom>
          <a:noFill/>
          <a:ln w="9525">
            <a:noFill/>
          </a:ln>
        </p:spPr>
        <p:txBody>
          <a:bodyPr wrap="none">
            <a:spAutoFit/>
          </a:bodyPr>
          <a:p>
            <a:pPr algn="just"/>
            <a:r>
              <a:rPr sz="3600" b="1" dirty="0">
                <a:solidFill>
                  <a:srgbClr val="0000FF"/>
                </a:solidFill>
                <a:latin typeface="Times New Roman" panose="02020603050405020304" pitchFamily="18" charset="0"/>
              </a:rPr>
              <a:t>NHÌN TRANH ĐOÁN CHỮ</a:t>
            </a:r>
            <a:endParaRPr sz="3600" b="1" dirty="0">
              <a:solidFill>
                <a:srgbClr val="0000FF"/>
              </a:solidFill>
              <a:latin typeface="Times New Roman" panose="02020603050405020304" pitchFamily="18" charset="0"/>
            </a:endParaRPr>
          </a:p>
        </p:txBody>
      </p:sp>
      <p:sp>
        <p:nvSpPr>
          <p:cNvPr id="10247" name="Rectangle 3"/>
          <p:cNvSpPr/>
          <p:nvPr/>
        </p:nvSpPr>
        <p:spPr>
          <a:xfrm>
            <a:off x="3225800" y="6019800"/>
            <a:ext cx="5788025" cy="646113"/>
          </a:xfrm>
          <a:prstGeom prst="rect">
            <a:avLst/>
          </a:prstGeom>
          <a:noFill/>
          <a:ln w="9525">
            <a:noFill/>
          </a:ln>
        </p:spPr>
        <p:txBody>
          <a:bodyPr wrap="none">
            <a:spAutoFit/>
          </a:bodyPr>
          <a:p>
            <a:pPr algn="just"/>
            <a:r>
              <a:rPr sz="3600" b="1" dirty="0">
                <a:solidFill>
                  <a:srgbClr val="00B050"/>
                </a:solidFill>
                <a:latin typeface="Times New Roman" panose="02020603050405020304" pitchFamily="18" charset="0"/>
              </a:rPr>
              <a:t>Tháp nghiêng Pisa (I-ta-li-a)</a:t>
            </a:r>
            <a:endParaRPr sz="3500" b="1" dirty="0">
              <a:solidFill>
                <a:srgbClr val="00B050"/>
              </a:solidFill>
              <a:latin typeface="Times New Roman" panose="02020603050405020304" pitchFamily="18" charset="0"/>
            </a:endParaRPr>
          </a:p>
        </p:txBody>
      </p:sp>
      <p:pic>
        <p:nvPicPr>
          <p:cNvPr id="116738" name="Picture 2" descr="Description: C:\Users\PTS\Desktop\Ảnh\ly-do-khien-thap-nghieng-pisa-khong-do-suot-800-nam-bat-chap-ca-dong-dat.jpg"/>
          <p:cNvPicPr>
            <a:picLocks noChangeAspect="1"/>
          </p:cNvPicPr>
          <p:nvPr/>
        </p:nvPicPr>
        <p:blipFill>
          <a:blip r:embed="rId3"/>
          <a:stretch>
            <a:fillRect/>
          </a:stretch>
        </p:blipFill>
        <p:spPr>
          <a:xfrm>
            <a:off x="2189163" y="1193800"/>
            <a:ext cx="7934325" cy="4673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barn(inVertical)">
                                      <p:cBhvr>
                                        <p:cTn id="7" dur="500"/>
                                        <p:tgtEl>
                                          <p:spTgt spid="1167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wipe(down)">
                                      <p:cBhvr>
                                        <p:cTn id="12"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Title 1"/>
          <p:cNvSpPr>
            <a:spLocks noGrp="1"/>
          </p:cNvSpPr>
          <p:nvPr>
            <p:ph type="ctrTitle"/>
          </p:nvPr>
        </p:nvSpPr>
        <p:spPr>
          <a:xfrm>
            <a:off x="-133350" y="65088"/>
            <a:ext cx="12161838" cy="1057275"/>
          </a:xfrm>
        </p:spPr>
        <p:txBody>
          <a:bodyPr vert="horz" wrap="square" lIns="144731" tIns="72366" rIns="144731" bIns="72366" anchor="ctr" anchorCtr="0"/>
          <a:p>
            <a:pPr eaLnBrk="1" hangingPunct="1">
              <a:buClrTx/>
              <a:buSzTx/>
              <a:buFontTx/>
            </a:pPr>
            <a:r>
              <a:rPr lang="en-US" altLang="en-US" sz="5300" b="1" dirty="0">
                <a:solidFill>
                  <a:srgbClr val="00B050"/>
                </a:solidFill>
                <a:latin typeface="Times New Roman" panose="02020603050405020304" pitchFamily="18" charset="0"/>
                <a:cs typeface="Times New Roman" panose="02020603050405020304" pitchFamily="18" charset="0"/>
              </a:rPr>
              <a:t>THỬ THÁCH CHO EM</a:t>
            </a:r>
            <a:endParaRPr lang="en-US" altLang="en-US" sz="5300" b="1" dirty="0">
              <a:solidFill>
                <a:srgbClr val="00B050"/>
              </a:solidFill>
              <a:latin typeface="Times New Roman" panose="02020603050405020304" pitchFamily="18" charset="0"/>
              <a:ea typeface="Times New Roman" panose="02020603050405020304" pitchFamily="18" charset="0"/>
            </a:endParaRPr>
          </a:p>
        </p:txBody>
      </p:sp>
      <p:pic>
        <p:nvPicPr>
          <p:cNvPr id="1026" name="Picture 2" descr="Analog Alarm Clock Icon Image Vector Illustration Design Royalty Free  Cliparts, Vectors, And Stock Illustration. Image 82032642."/>
          <p:cNvPicPr>
            <a:picLocks noChangeAspect="1"/>
          </p:cNvPicPr>
          <p:nvPr/>
        </p:nvPicPr>
        <p:blipFill>
          <a:blip r:embed="rId1"/>
          <a:stretch>
            <a:fillRect/>
          </a:stretch>
        </p:blipFill>
        <p:spPr>
          <a:xfrm>
            <a:off x="1646238" y="4445000"/>
            <a:ext cx="1611312" cy="1611313"/>
          </a:xfrm>
          <a:prstGeom prst="rect">
            <a:avLst/>
          </a:prstGeom>
          <a:noFill/>
          <a:ln w="9525">
            <a:noFill/>
          </a:ln>
        </p:spPr>
      </p:pic>
      <p:pic>
        <p:nvPicPr>
          <p:cNvPr id="1028" name="Picture 4" descr="UPSC Notes Only Pack"/>
          <p:cNvPicPr>
            <a:picLocks noChangeAspect="1"/>
          </p:cNvPicPr>
          <p:nvPr/>
        </p:nvPicPr>
        <p:blipFill>
          <a:blip r:embed="rId2"/>
          <a:stretch>
            <a:fillRect/>
          </a:stretch>
        </p:blipFill>
        <p:spPr>
          <a:xfrm>
            <a:off x="438150" y="3078163"/>
            <a:ext cx="1454150" cy="1454150"/>
          </a:xfrm>
          <a:prstGeom prst="rect">
            <a:avLst/>
          </a:prstGeom>
          <a:noFill/>
          <a:ln w="9525">
            <a:noFill/>
          </a:ln>
        </p:spPr>
      </p:pic>
      <p:sp>
        <p:nvSpPr>
          <p:cNvPr id="10" name="Subtitle 2"/>
          <p:cNvSpPr txBox="1"/>
          <p:nvPr/>
        </p:nvSpPr>
        <p:spPr>
          <a:xfrm>
            <a:off x="1892300" y="3568700"/>
            <a:ext cx="10129838" cy="511175"/>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en-US" altLang="en-US" sz="3500" b="1" dirty="0">
                <a:solidFill>
                  <a:srgbClr val="7030A0"/>
                </a:solidFill>
                <a:latin typeface="Times New Roman" panose="02020603050405020304" pitchFamily="18" charset="0"/>
                <a:cs typeface="Times New Roman" panose="02020603050405020304" pitchFamily="18" charset="0"/>
              </a:rPr>
              <a:t>Tìm kiếm thông tin trên sách, báo v</a:t>
            </a:r>
            <a:r>
              <a:rPr lang="en-US" altLang="en-US" sz="3500" b="1" dirty="0">
                <a:solidFill>
                  <a:srgbClr val="7030A0"/>
                </a:solidFill>
                <a:latin typeface="Times New Roman" panose="02020603050405020304" pitchFamily="18" charset="0"/>
                <a:ea typeface="Times New Roman" panose="02020603050405020304" pitchFamily="18" charset="0"/>
              </a:rPr>
              <a:t>à</a:t>
            </a:r>
            <a:r>
              <a:rPr lang="en-US" altLang="en-US" sz="3500" b="1" dirty="0">
                <a:solidFill>
                  <a:srgbClr val="7030A0"/>
                </a:solidFill>
                <a:latin typeface="Times New Roman" panose="02020603050405020304" pitchFamily="18" charset="0"/>
                <a:cs typeface="Times New Roman" panose="02020603050405020304" pitchFamily="18" charset="0"/>
              </a:rPr>
              <a:t> Internet </a:t>
            </a:r>
            <a:endParaRPr lang="en-US" altLang="en-US" sz="3500" b="1" dirty="0">
              <a:solidFill>
                <a:srgbClr val="7030A0"/>
              </a:solidFill>
              <a:latin typeface="Times New Roman" panose="02020603050405020304" pitchFamily="18" charset="0"/>
              <a:ea typeface="Tahoma" panose="020B060403050404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4759" name="Rectangle 2"/>
          <p:cNvSpPr/>
          <p:nvPr/>
        </p:nvSpPr>
        <p:spPr>
          <a:xfrm>
            <a:off x="939800" y="1030288"/>
            <a:ext cx="10561638" cy="2124075"/>
          </a:xfrm>
          <a:prstGeom prst="rect">
            <a:avLst/>
          </a:prstGeom>
          <a:noFill/>
          <a:ln w="9525" cap="flat" cmpd="sng">
            <a:solidFill>
              <a:srgbClr val="00B0F0"/>
            </a:solidFill>
            <a:prstDash val="sysDash"/>
            <a:miter/>
            <a:headEnd type="none" w="med" len="med"/>
            <a:tailEnd type="none" w="med" len="med"/>
          </a:ln>
        </p:spPr>
        <p:txBody>
          <a:bodyPr lIns="121917" tIns="60958" rIns="121917" bIns="60958">
            <a:spAutoFit/>
          </a:bodyPr>
          <a:p>
            <a:r>
              <a:rPr lang="vi-VN" altLang="x-none" sz="2600" b="1" dirty="0">
                <a:solidFill>
                  <a:srgbClr val="0000FF"/>
                </a:solidFill>
                <a:latin typeface="Times New Roman" panose="02020603050405020304" pitchFamily="18" charset="0"/>
              </a:rPr>
              <a:t>Nhiệm vụ 1: Hãy sưu tầm những thông tin về khí hậu ở châu Âu hiện nay và viết một đoạn văn ngắn thể hiện tóm tắt những thông tin em sưu tầm được.</a:t>
            </a:r>
            <a:endParaRPr sz="2600" b="1" dirty="0">
              <a:solidFill>
                <a:srgbClr val="0000FF"/>
              </a:solidFill>
              <a:latin typeface="Times New Roman" panose="02020603050405020304" pitchFamily="18" charset="0"/>
            </a:endParaRPr>
          </a:p>
          <a:p>
            <a:r>
              <a:rPr lang="vi-VN" altLang="x-none" sz="2600" b="1" dirty="0">
                <a:solidFill>
                  <a:srgbClr val="0000FF"/>
                </a:solidFill>
                <a:latin typeface="Times New Roman" panose="02020603050405020304" pitchFamily="18" charset="0"/>
              </a:rPr>
              <a:t>Nhiệm vụ 2: Hãy sưu tầm những hình ảnh về sông ngòi hoặc đới thiên của châu Âu. Chia sẻ với các bạn.</a:t>
            </a:r>
            <a:endParaRPr sz="2600" b="1" dirty="0">
              <a:solidFill>
                <a:srgbClr val="0000FF"/>
              </a:solidFill>
              <a:latin typeface="Times New Roman" panose="02020603050405020304" pitchFamily="18" charset="0"/>
            </a:endParaRPr>
          </a:p>
        </p:txBody>
      </p:sp>
      <p:sp>
        <p:nvSpPr>
          <p:cNvPr id="8" name="Subtitle 2"/>
          <p:cNvSpPr txBox="1"/>
          <p:nvPr/>
        </p:nvSpPr>
        <p:spPr>
          <a:xfrm>
            <a:off x="2060575" y="4906963"/>
            <a:ext cx="6183313" cy="512762"/>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vi-VN" altLang="en-US" sz="3500" b="1" dirty="0">
                <a:solidFill>
                  <a:srgbClr val="7030A0"/>
                </a:solidFill>
                <a:latin typeface="Times New Roman" panose="02020603050405020304" pitchFamily="18" charset="0"/>
                <a:cs typeface="Times New Roman" panose="02020603050405020304" pitchFamily="18" charset="0"/>
              </a:rPr>
              <a:t>Thời gian 1 tuần</a:t>
            </a:r>
            <a:r>
              <a:rPr lang="en-US" altLang="en-US" sz="3500" b="1" dirty="0">
                <a:solidFill>
                  <a:srgbClr val="7030A0"/>
                </a:solidFill>
                <a:latin typeface="Times New Roman" panose="02020603050405020304" pitchFamily="18" charset="0"/>
                <a:cs typeface="Times New Roman" panose="02020603050405020304" pitchFamily="18" charset="0"/>
              </a:rPr>
              <a:t> </a:t>
            </a:r>
            <a:endParaRPr lang="en-US" altLang="en-US" sz="3500" b="1" dirty="0">
              <a:solidFill>
                <a:srgbClr val="7030A0"/>
              </a:solidFill>
              <a:latin typeface="Times New Roman" panose="02020603050405020304" pitchFamily="18" charset="0"/>
              <a:ea typeface="Tahoma" panose="020B0604030504040204" pitchFamily="34" charset="0"/>
            </a:endParaRPr>
          </a:p>
        </p:txBody>
      </p:sp>
      <p:sp>
        <p:nvSpPr>
          <p:cNvPr id="9" name="TextBox 8"/>
          <p:cNvSpPr txBox="1"/>
          <p:nvPr/>
        </p:nvSpPr>
        <p:spPr>
          <a:xfrm>
            <a:off x="6662738" y="5813425"/>
            <a:ext cx="5529262" cy="661988"/>
          </a:xfrm>
          <a:prstGeom prst="rect">
            <a:avLst/>
          </a:prstGeom>
          <a:noFill/>
          <a:ln w="9525">
            <a:noFill/>
          </a:ln>
        </p:spPr>
        <p:txBody>
          <a:bodyPr lIns="121917" tIns="60958" rIns="121917" bIns="60958">
            <a:spAutoFit/>
          </a:bodyPr>
          <a:p>
            <a:pPr marL="455930" indent="-455930" eaLnBrk="1" hangingPunct="1">
              <a:buFont typeface="Wingdings" panose="05000000000000000000" pitchFamily="2" charset="2"/>
              <a:buChar char="ü"/>
            </a:pPr>
            <a:r>
              <a:rPr lang="en-US" altLang="en-US" sz="3500" b="1" dirty="0">
                <a:solidFill>
                  <a:srgbClr val="7030A0"/>
                </a:solidFill>
                <a:latin typeface="Times New Roman" panose="02020603050405020304" pitchFamily="18" charset="0"/>
                <a:cs typeface="Times New Roman" panose="02020603050405020304" pitchFamily="18" charset="0"/>
              </a:rPr>
              <a:t> Cá nhân</a:t>
            </a:r>
            <a:endParaRPr lang="en-US" altLang="en-US" sz="3500" b="1" dirty="0">
              <a:solidFill>
                <a:srgbClr val="7030A0"/>
              </a:solidFill>
              <a:latin typeface="Times New Roman" panose="02020603050405020304" pitchFamily="18" charset="0"/>
              <a:ea typeface="Times New Roman" panose="02020603050405020304" pitchFamily="18" charset="0"/>
            </a:endParaRPr>
          </a:p>
        </p:txBody>
      </p:sp>
      <p:pic>
        <p:nvPicPr>
          <p:cNvPr id="11" name="Picture 4" descr="Chương trình đào tạo học sinh thi tuyển vào các đại học hàng đầu tại Mỹ"/>
          <p:cNvPicPr>
            <a:picLocks noChangeAspect="1"/>
          </p:cNvPicPr>
          <p:nvPr/>
        </p:nvPicPr>
        <p:blipFill>
          <a:blip r:embed="rId3"/>
          <a:srcRect l="20467" t="13295" r="14207" b="13728"/>
          <a:stretch>
            <a:fillRect/>
          </a:stretch>
        </p:blipFill>
        <p:spPr>
          <a:xfrm>
            <a:off x="5680075" y="5592763"/>
            <a:ext cx="831850" cy="928687"/>
          </a:xfrm>
          <a:prstGeom prst="rect">
            <a:avLst/>
          </a:prstGeom>
          <a:noFill/>
          <a:ln w="9525">
            <a:noFill/>
          </a:ln>
        </p:spPr>
      </p:pic>
      <p:pic>
        <p:nvPicPr>
          <p:cNvPr id="74763" name="Picture 5" descr="POINSET2"/>
          <p:cNvPicPr>
            <a:picLocks noChangeAspect="1"/>
          </p:cNvPicPr>
          <p:nvPr/>
        </p:nvPicPr>
        <p:blipFill>
          <a:blip r:embed="rId4"/>
          <a:stretch>
            <a:fillRect/>
          </a:stretch>
        </p:blipFill>
        <p:spPr>
          <a:xfrm rot="5400000" flipV="1">
            <a:off x="352425" y="23813"/>
            <a:ext cx="1171575" cy="1477962"/>
          </a:xfrm>
          <a:prstGeom prst="rect">
            <a:avLst/>
          </a:prstGeom>
          <a:noFill/>
          <a:ln w="9525">
            <a:noFill/>
          </a:ln>
        </p:spPr>
      </p:pic>
      <p:pic>
        <p:nvPicPr>
          <p:cNvPr id="74764" name="Picture 5" descr="POINSET2"/>
          <p:cNvPicPr>
            <a:picLocks noChangeAspect="1"/>
          </p:cNvPicPr>
          <p:nvPr/>
        </p:nvPicPr>
        <p:blipFill>
          <a:blip r:embed="rId4"/>
          <a:stretch>
            <a:fillRect/>
          </a:stretch>
        </p:blipFill>
        <p:spPr>
          <a:xfrm rot="-5400000">
            <a:off x="317500" y="5422900"/>
            <a:ext cx="1243013" cy="1443038"/>
          </a:xfrm>
          <a:prstGeom prst="rect">
            <a:avLst/>
          </a:prstGeom>
          <a:noFill/>
          <a:ln w="9525">
            <a:noFill/>
          </a:ln>
        </p:spPr>
      </p:pic>
      <p:pic>
        <p:nvPicPr>
          <p:cNvPr id="74765" name="Picture 5" descr="POINSET2"/>
          <p:cNvPicPr>
            <a:picLocks noChangeAspect="1"/>
          </p:cNvPicPr>
          <p:nvPr/>
        </p:nvPicPr>
        <p:blipFill>
          <a:blip r:embed="rId4"/>
          <a:stretch>
            <a:fillRect/>
          </a:stretch>
        </p:blipFill>
        <p:spPr>
          <a:xfrm rot="5400000">
            <a:off x="10626725" y="77788"/>
            <a:ext cx="1241425" cy="1441450"/>
          </a:xfrm>
          <a:prstGeom prst="rect">
            <a:avLst/>
          </a:prstGeom>
          <a:noFill/>
          <a:ln w="9525">
            <a:noFill/>
          </a:ln>
        </p:spPr>
      </p:pic>
      <p:pic>
        <p:nvPicPr>
          <p:cNvPr id="74766" name="Picture 6" descr="Diagram&#10;&#10;Description automatically generated"/>
          <p:cNvPicPr>
            <a:picLocks noChangeAspect="1"/>
          </p:cNvPicPr>
          <p:nvPr/>
        </p:nvPicPr>
        <p:blipFill>
          <a:blip r:embed="rId5"/>
          <a:srcRect b="8304"/>
          <a:stretch>
            <a:fillRect/>
          </a:stretch>
        </p:blipFill>
        <p:spPr>
          <a:xfrm>
            <a:off x="10671175" y="5340350"/>
            <a:ext cx="1296988" cy="12811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Picture 3"/>
          <p:cNvPicPr>
            <a:picLocks noChangeAspect="1"/>
          </p:cNvPicPr>
          <p:nvPr/>
        </p:nvPicPr>
        <p:blipFill>
          <a:blip r:embed="rId1"/>
          <a:stretch>
            <a:fillRect/>
          </a:stretch>
        </p:blipFill>
        <p:spPr>
          <a:xfrm>
            <a:off x="6069013" y="4241800"/>
            <a:ext cx="6122987" cy="2505075"/>
          </a:xfrm>
          <a:prstGeom prst="rect">
            <a:avLst/>
          </a:prstGeom>
          <a:noFill/>
          <a:ln w="9525">
            <a:noFill/>
          </a:ln>
        </p:spPr>
      </p:pic>
      <p:pic>
        <p:nvPicPr>
          <p:cNvPr id="75779" name="Picture 8"/>
          <p:cNvPicPr>
            <a:picLocks noChangeAspect="1"/>
          </p:cNvPicPr>
          <p:nvPr/>
        </p:nvPicPr>
        <p:blipFill>
          <a:blip r:embed="rId1"/>
          <a:stretch>
            <a:fillRect/>
          </a:stretch>
        </p:blipFill>
        <p:spPr>
          <a:xfrm>
            <a:off x="114300" y="4241800"/>
            <a:ext cx="6122988" cy="2505075"/>
          </a:xfrm>
          <a:prstGeom prst="rect">
            <a:avLst/>
          </a:prstGeom>
          <a:noFill/>
          <a:ln w="9525">
            <a:noFill/>
          </a:ln>
        </p:spPr>
      </p:pic>
      <p:sp>
        <p:nvSpPr>
          <p:cNvPr id="3" name="Rectangle 2"/>
          <p:cNvSpPr/>
          <p:nvPr/>
        </p:nvSpPr>
        <p:spPr>
          <a:xfrm>
            <a:off x="-270957" y="707205"/>
            <a:ext cx="12680575" cy="156845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TRƯỜNG HỌC THÂN THIỆN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HỌC SINH TÍCH CỰC</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p:txBody>
      </p:sp>
      <p:pic>
        <p:nvPicPr>
          <p:cNvPr id="75781" name="Picture 5" descr="POINSET2"/>
          <p:cNvPicPr>
            <a:picLocks noChangeAspect="1"/>
          </p:cNvPicPr>
          <p:nvPr/>
        </p:nvPicPr>
        <p:blipFill>
          <a:blip r:embed="rId2"/>
          <a:stretch>
            <a:fillRect/>
          </a:stretch>
        </p:blipFill>
        <p:spPr>
          <a:xfrm rot="5400000" flipV="1">
            <a:off x="152400" y="-103187"/>
            <a:ext cx="1171575" cy="1476375"/>
          </a:xfrm>
          <a:prstGeom prst="rect">
            <a:avLst/>
          </a:prstGeom>
          <a:noFill/>
          <a:ln w="9525">
            <a:noFill/>
          </a:ln>
        </p:spPr>
      </p:pic>
      <p:pic>
        <p:nvPicPr>
          <p:cNvPr id="75782" name="Picture 5" descr="POINSET2"/>
          <p:cNvPicPr>
            <a:picLocks noChangeAspect="1"/>
          </p:cNvPicPr>
          <p:nvPr/>
        </p:nvPicPr>
        <p:blipFill>
          <a:blip r:embed="rId2"/>
          <a:stretch>
            <a:fillRect/>
          </a:stretch>
        </p:blipFill>
        <p:spPr>
          <a:xfrm rot="5400000">
            <a:off x="10848975" y="-63500"/>
            <a:ext cx="1243013" cy="1443038"/>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2" name="Picture 4" descr="Tổng hợp 50 mẫu phông nền powerpoint chuyên nghiệp | ADV Solutions"/>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0" cy="19383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p:txBody>
      </p:sp>
    </p:spTree>
  </p:cSld>
  <p:clrMapOvr>
    <a:masterClrMapping/>
  </p:clrMapOvr>
  <p:transition spd="slow" advClick="0" advTm="3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11267"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11268"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11269"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1270" name="Rectangle 2"/>
          <p:cNvSpPr/>
          <p:nvPr/>
        </p:nvSpPr>
        <p:spPr>
          <a:xfrm>
            <a:off x="3213100" y="193675"/>
            <a:ext cx="5813425" cy="646113"/>
          </a:xfrm>
          <a:prstGeom prst="rect">
            <a:avLst/>
          </a:prstGeom>
          <a:noFill/>
          <a:ln w="9525">
            <a:noFill/>
          </a:ln>
        </p:spPr>
        <p:txBody>
          <a:bodyPr wrap="none">
            <a:spAutoFit/>
          </a:bodyPr>
          <a:p>
            <a:pPr algn="just"/>
            <a:r>
              <a:rPr sz="3600" b="1" dirty="0">
                <a:solidFill>
                  <a:srgbClr val="0000FF"/>
                </a:solidFill>
                <a:latin typeface="Times New Roman" panose="02020603050405020304" pitchFamily="18" charset="0"/>
              </a:rPr>
              <a:t>NHÌN TRANH ĐOÁN CHỮ</a:t>
            </a:r>
            <a:endParaRPr sz="3600" b="1" dirty="0">
              <a:solidFill>
                <a:srgbClr val="0000FF"/>
              </a:solidFill>
              <a:latin typeface="Times New Roman" panose="02020603050405020304" pitchFamily="18" charset="0"/>
            </a:endParaRPr>
          </a:p>
        </p:txBody>
      </p:sp>
      <p:sp>
        <p:nvSpPr>
          <p:cNvPr id="4" name="Rectangle 3"/>
          <p:cNvSpPr/>
          <p:nvPr/>
        </p:nvSpPr>
        <p:spPr>
          <a:xfrm>
            <a:off x="3371850" y="6019800"/>
            <a:ext cx="5494338" cy="646113"/>
          </a:xfrm>
          <a:prstGeom prst="rect">
            <a:avLst/>
          </a:prstGeom>
          <a:noFill/>
          <a:ln w="9525">
            <a:noFill/>
          </a:ln>
        </p:spPr>
        <p:txBody>
          <a:bodyPr wrap="none">
            <a:spAutoFit/>
          </a:bodyPr>
          <a:p>
            <a:pPr algn="just"/>
            <a:r>
              <a:rPr sz="3600" b="1" dirty="0">
                <a:solidFill>
                  <a:srgbClr val="00B050"/>
                </a:solidFill>
                <a:latin typeface="Times New Roman" panose="02020603050405020304" pitchFamily="18" charset="0"/>
              </a:rPr>
              <a:t>Làng Solvang ( Đan Mạch)</a:t>
            </a:r>
            <a:endParaRPr sz="3500" b="1" dirty="0">
              <a:solidFill>
                <a:srgbClr val="00B050"/>
              </a:solidFill>
              <a:latin typeface="Times New Roman" panose="02020603050405020304" pitchFamily="18" charset="0"/>
            </a:endParaRPr>
          </a:p>
        </p:txBody>
      </p:sp>
      <p:pic>
        <p:nvPicPr>
          <p:cNvPr id="11272" name="Picture 2" descr="Làng Solvang - Lạc Bước Giữa Xứ Sở Đan Mạch Của Bang California"/>
          <p:cNvPicPr>
            <a:picLocks noChangeAspect="1"/>
          </p:cNvPicPr>
          <p:nvPr/>
        </p:nvPicPr>
        <p:blipFill>
          <a:blip r:embed="rId3"/>
          <a:stretch>
            <a:fillRect/>
          </a:stretch>
        </p:blipFill>
        <p:spPr>
          <a:xfrm>
            <a:off x="2182813" y="1146175"/>
            <a:ext cx="8107362" cy="465296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5" descr="POINSET2"/>
          <p:cNvPicPr>
            <a:picLocks noChangeAspect="1"/>
          </p:cNvPicPr>
          <p:nvPr/>
        </p:nvPicPr>
        <p:blipFill>
          <a:blip r:embed="rId1"/>
          <a:stretch>
            <a:fillRect/>
          </a:stretch>
        </p:blipFill>
        <p:spPr>
          <a:xfrm rot="5400000">
            <a:off x="10625138" y="92075"/>
            <a:ext cx="1241425" cy="1443038"/>
          </a:xfrm>
          <a:prstGeom prst="rect">
            <a:avLst/>
          </a:prstGeom>
          <a:noFill/>
          <a:ln w="9525">
            <a:noFill/>
          </a:ln>
        </p:spPr>
      </p:pic>
      <p:pic>
        <p:nvPicPr>
          <p:cNvPr id="12291" name="Picture 5" descr="POINSET2"/>
          <p:cNvPicPr>
            <a:picLocks noChangeAspect="1"/>
          </p:cNvPicPr>
          <p:nvPr/>
        </p:nvPicPr>
        <p:blipFill>
          <a:blip r:embed="rId1"/>
          <a:stretch>
            <a:fillRect/>
          </a:stretch>
        </p:blipFill>
        <p:spPr>
          <a:xfrm rot="5400000" flipV="1">
            <a:off x="342900" y="41275"/>
            <a:ext cx="1171575" cy="1476375"/>
          </a:xfrm>
          <a:prstGeom prst="rect">
            <a:avLst/>
          </a:prstGeom>
          <a:noFill/>
          <a:ln w="9525">
            <a:noFill/>
          </a:ln>
        </p:spPr>
      </p:pic>
      <p:pic>
        <p:nvPicPr>
          <p:cNvPr id="12292" name="Picture 5" descr="POINSET2"/>
          <p:cNvPicPr>
            <a:picLocks noChangeAspect="1"/>
          </p:cNvPicPr>
          <p:nvPr/>
        </p:nvPicPr>
        <p:blipFill>
          <a:blip r:embed="rId1"/>
          <a:stretch>
            <a:fillRect/>
          </a:stretch>
        </p:blipFill>
        <p:spPr>
          <a:xfrm rot="-5400000">
            <a:off x="323850" y="5337175"/>
            <a:ext cx="1241425" cy="1443038"/>
          </a:xfrm>
          <a:prstGeom prst="rect">
            <a:avLst/>
          </a:prstGeom>
          <a:noFill/>
          <a:ln w="9525">
            <a:noFill/>
          </a:ln>
        </p:spPr>
      </p:pic>
      <p:pic>
        <p:nvPicPr>
          <p:cNvPr id="12293"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
        <p:nvSpPr>
          <p:cNvPr id="12294" name="Rectangle 2"/>
          <p:cNvSpPr/>
          <p:nvPr/>
        </p:nvSpPr>
        <p:spPr>
          <a:xfrm>
            <a:off x="3213100" y="193675"/>
            <a:ext cx="5813425" cy="646113"/>
          </a:xfrm>
          <a:prstGeom prst="rect">
            <a:avLst/>
          </a:prstGeom>
          <a:noFill/>
          <a:ln w="9525">
            <a:noFill/>
          </a:ln>
        </p:spPr>
        <p:txBody>
          <a:bodyPr wrap="none">
            <a:spAutoFit/>
          </a:bodyPr>
          <a:p>
            <a:pPr algn="just"/>
            <a:r>
              <a:rPr sz="3600" b="1" dirty="0">
                <a:solidFill>
                  <a:srgbClr val="0000FF"/>
                </a:solidFill>
                <a:latin typeface="Times New Roman" panose="02020603050405020304" pitchFamily="18" charset="0"/>
              </a:rPr>
              <a:t>NHÌN TRANH ĐOÁN CHỮ</a:t>
            </a:r>
            <a:endParaRPr sz="3600" b="1" dirty="0">
              <a:solidFill>
                <a:srgbClr val="0000FF"/>
              </a:solidFill>
              <a:latin typeface="Times New Roman" panose="02020603050405020304" pitchFamily="18" charset="0"/>
            </a:endParaRPr>
          </a:p>
        </p:txBody>
      </p:sp>
      <p:sp>
        <p:nvSpPr>
          <p:cNvPr id="4" name="Rectangle 3"/>
          <p:cNvSpPr/>
          <p:nvPr/>
        </p:nvSpPr>
        <p:spPr>
          <a:xfrm>
            <a:off x="3625850" y="6019800"/>
            <a:ext cx="4987925" cy="646113"/>
          </a:xfrm>
          <a:prstGeom prst="rect">
            <a:avLst/>
          </a:prstGeom>
          <a:noFill/>
          <a:ln w="9525">
            <a:noFill/>
          </a:ln>
        </p:spPr>
        <p:txBody>
          <a:bodyPr wrap="none">
            <a:spAutoFit/>
          </a:bodyPr>
          <a:p>
            <a:pPr algn="just"/>
            <a:r>
              <a:rPr sz="3600" b="1" dirty="0">
                <a:solidFill>
                  <a:srgbClr val="00B050"/>
                </a:solidFill>
                <a:latin typeface="Times New Roman" panose="02020603050405020304" pitchFamily="18" charset="0"/>
              </a:rPr>
              <a:t>Nhà thờ Cologne ( Đức )</a:t>
            </a:r>
            <a:endParaRPr sz="3500" b="1" dirty="0">
              <a:solidFill>
                <a:srgbClr val="00B050"/>
              </a:solidFill>
              <a:latin typeface="Times New Roman" panose="02020603050405020304" pitchFamily="18" charset="0"/>
            </a:endParaRPr>
          </a:p>
        </p:txBody>
      </p:sp>
      <p:pic>
        <p:nvPicPr>
          <p:cNvPr id="12296" name="Picture 2" descr="z2673590688464_745c4cab7358b0f4a37d268358285955-570x380"/>
          <p:cNvPicPr>
            <a:picLocks noChangeAspect="1"/>
          </p:cNvPicPr>
          <p:nvPr/>
        </p:nvPicPr>
        <p:blipFill>
          <a:blip r:embed="rId3"/>
          <a:stretch>
            <a:fillRect/>
          </a:stretch>
        </p:blipFill>
        <p:spPr>
          <a:xfrm>
            <a:off x="1970088" y="1365250"/>
            <a:ext cx="8299450" cy="43418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11855</Words>
  <Application>WPS Presentation</Application>
  <PresentationFormat/>
  <Paragraphs>295</Paragraphs>
  <Slides>72</Slides>
  <Notes>68</Notes>
  <HiddenSlides>0</HiddenSlides>
  <MMClips>2</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72</vt:i4>
      </vt:variant>
    </vt:vector>
  </HeadingPairs>
  <TitlesOfParts>
    <vt:vector size="84" baseType="lpstr">
      <vt:lpstr>Arial</vt:lpstr>
      <vt:lpstr>SimSun</vt:lpstr>
      <vt:lpstr>Wingdings</vt:lpstr>
      <vt:lpstr>Times New Roman</vt:lpstr>
      <vt:lpstr>Calibri</vt:lpstr>
      <vt:lpstr>Calibri Light</vt:lpstr>
      <vt:lpstr>Tahoma</vt:lpstr>
      <vt:lpstr>Microsoft YaHei</vt:lpstr>
      <vt:lpstr>Arial Unicode MS</vt:lpstr>
      <vt:lpstr>Office Theme</vt:lpstr>
      <vt:lpstr>Custom Design</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THỬ THÁCH CHO EM</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ACER</cp:lastModifiedBy>
  <cp:revision>323</cp:revision>
  <dcterms:created xsi:type="dcterms:W3CDTF">2020-12-14T06:54:00Z</dcterms:created>
  <dcterms:modified xsi:type="dcterms:W3CDTF">2024-09-15T09:45:32Z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A08F76DC24F84C41BEFA7192DB60D7FC_13</vt:lpwstr>
  </property>
  <property fmtid="{D5CDD505-2E9C-101B-9397-08002B2CF9AE}" pid="3" name="KSOProductBuildVer">
    <vt:lpwstr>1033-12.2.0.18283</vt:lpwstr>
  </property>
</Properties>
</file>