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361" r:id="rId5"/>
    <p:sldId id="370" r:id="rId6"/>
    <p:sldId id="453" r:id="rId8"/>
    <p:sldId id="327" r:id="rId9"/>
    <p:sldId id="377" r:id="rId10"/>
    <p:sldId id="536" r:id="rId11"/>
    <p:sldId id="537" r:id="rId12"/>
    <p:sldId id="538" r:id="rId13"/>
    <p:sldId id="539" r:id="rId14"/>
    <p:sldId id="457" r:id="rId15"/>
    <p:sldId id="540" r:id="rId16"/>
    <p:sldId id="545" r:id="rId17"/>
    <p:sldId id="541" r:id="rId18"/>
    <p:sldId id="553" r:id="rId19"/>
    <p:sldId id="542" r:id="rId20"/>
    <p:sldId id="554" r:id="rId21"/>
    <p:sldId id="543" r:id="rId22"/>
    <p:sldId id="546" r:id="rId23"/>
    <p:sldId id="544" r:id="rId24"/>
    <p:sldId id="555" r:id="rId25"/>
    <p:sldId id="556" r:id="rId26"/>
    <p:sldId id="547" r:id="rId27"/>
    <p:sldId id="548" r:id="rId28"/>
    <p:sldId id="549" r:id="rId29"/>
    <p:sldId id="550" r:id="rId30"/>
    <p:sldId id="557" r:id="rId31"/>
    <p:sldId id="558" r:id="rId32"/>
    <p:sldId id="551" r:id="rId33"/>
    <p:sldId id="560" r:id="rId34"/>
    <p:sldId id="516" r:id="rId35"/>
    <p:sldId id="552" r:id="rId36"/>
    <p:sldId id="382" r:id="rId37"/>
    <p:sldId id="561" r:id="rId38"/>
    <p:sldId id="517" r:id="rId39"/>
    <p:sldId id="562" r:id="rId40"/>
    <p:sldId id="568" r:id="rId41"/>
    <p:sldId id="563" r:id="rId42"/>
    <p:sldId id="564" r:id="rId43"/>
    <p:sldId id="569" r:id="rId44"/>
    <p:sldId id="565" r:id="rId45"/>
    <p:sldId id="566" r:id="rId46"/>
    <p:sldId id="570" r:id="rId47"/>
    <p:sldId id="572" r:id="rId48"/>
    <p:sldId id="567" r:id="rId49"/>
    <p:sldId id="571" r:id="rId50"/>
    <p:sldId id="389" r:id="rId51"/>
    <p:sldId id="573" r:id="rId52"/>
    <p:sldId id="574" r:id="rId53"/>
    <p:sldId id="575" r:id="rId54"/>
    <p:sldId id="576" r:id="rId55"/>
    <p:sldId id="577" r:id="rId56"/>
    <p:sldId id="578" r:id="rId57"/>
    <p:sldId id="579" r:id="rId58"/>
    <p:sldId id="580" r:id="rId59"/>
    <p:sldId id="520" r:id="rId60"/>
    <p:sldId id="478" r:id="rId61"/>
    <p:sldId id="522" r:id="rId62"/>
    <p:sldId id="583" r:id="rId63"/>
    <p:sldId id="473" r:id="rId64"/>
    <p:sldId id="581" r:id="rId65"/>
    <p:sldId id="584" r:id="rId66"/>
    <p:sldId id="588" r:id="rId67"/>
    <p:sldId id="585" r:id="rId68"/>
    <p:sldId id="586" r:id="rId69"/>
    <p:sldId id="587" r:id="rId70"/>
    <p:sldId id="589" r:id="rId71"/>
    <p:sldId id="590" r:id="rId72"/>
    <p:sldId id="591" r:id="rId73"/>
    <p:sldId id="592" r:id="rId74"/>
    <p:sldId id="593" r:id="rId75"/>
    <p:sldId id="594" r:id="rId76"/>
    <p:sldId id="446" r:id="rId77"/>
    <p:sldId id="534" r:id="rId78"/>
    <p:sldId id="595" r:id="rId79"/>
    <p:sldId id="596" r:id="rId80"/>
    <p:sldId id="597" r:id="rId81"/>
    <p:sldId id="418" r:id="rId82"/>
    <p:sldId id="282" r:id="rId83"/>
    <p:sldId id="308" r:id="rId84"/>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FFCCCC"/>
    <a:srgbClr val="6600CC"/>
    <a:srgbClr val="B3DFE5"/>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85"/>
    <p:restoredTop sz="99822"/>
  </p:normalViewPr>
  <p:slideViewPr>
    <p:cSldViewPr snapToGrid="0" showGuides="1">
      <p:cViewPr varScale="1">
        <p:scale>
          <a:sx n="74" d="100"/>
          <a:sy n="74" d="100"/>
        </p:scale>
        <p:origin x="-49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7" Type="http://schemas.openxmlformats.org/officeDocument/2006/relationships/tableStyles" Target="tableStyles.xml"/><Relationship Id="rId86" Type="http://schemas.openxmlformats.org/officeDocument/2006/relationships/viewProps" Target="viewProps.xml"/><Relationship Id="rId85" Type="http://schemas.openxmlformats.org/officeDocument/2006/relationships/presProps" Target="presProps.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FE14D73-6A53-4EC2-8DF1-3977DE825779}"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vi-VN" altLang="x-none" dirty="0"/>
              <a:t>Bấm để chỉnh sửa kiểu văn bản của Bản cái</a:t>
            </a:r>
            <a:endParaRPr lang="vi-VN" altLang="x-none" dirty="0"/>
          </a:p>
          <a:p>
            <a:pPr lvl="1"/>
            <a:r>
              <a:rPr lang="vi-VN" altLang="x-none" dirty="0"/>
              <a:t>Mức hai</a:t>
            </a:r>
            <a:endParaRPr lang="vi-VN" altLang="x-none" dirty="0"/>
          </a:p>
          <a:p>
            <a:pPr lvl="2"/>
            <a:r>
              <a:rPr lang="vi-VN" altLang="x-none" dirty="0"/>
              <a:t>Mức ba</a:t>
            </a:r>
            <a:endParaRPr lang="vi-VN" altLang="x-none" dirty="0"/>
          </a:p>
          <a:p>
            <a:pPr lvl="3"/>
            <a:r>
              <a:rPr lang="vi-VN" altLang="x-none" dirty="0"/>
              <a:t>Mức bốn</a:t>
            </a:r>
            <a:endParaRPr lang="vi-VN" altLang="x-none" dirty="0"/>
          </a:p>
          <a:p>
            <a:pPr lvl="4"/>
            <a:r>
              <a:rPr lang="vi-VN" altLang="x-none" dirty="0"/>
              <a:t>Mức năm</a:t>
            </a:r>
            <a:endParaRPr dirty="0"/>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8067" name="Rectangle 2"/>
          <p:cNvSpPr>
            <a:spLocks noGrp="1" noRot="1" noChangeAspect="1" noTextEdit="1"/>
          </p:cNvSpPr>
          <p:nvPr>
            <p:ph type="sldImg"/>
          </p:nvPr>
        </p:nvSpPr>
        <p:spPr>
          <a:ln>
            <a:solidFill>
              <a:srgbClr val="000000">
                <a:alpha val="100000"/>
              </a:srgbClr>
            </a:solidFill>
            <a:miter lim="800000"/>
          </a:ln>
        </p:spPr>
      </p:sp>
      <p:sp>
        <p:nvSpPr>
          <p:cNvPr id="880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7283" name="Rectangle 2"/>
          <p:cNvSpPr>
            <a:spLocks noGrp="1" noRot="1" noChangeAspect="1" noTextEdit="1"/>
          </p:cNvSpPr>
          <p:nvPr>
            <p:ph type="sldImg"/>
          </p:nvPr>
        </p:nvSpPr>
        <p:spPr>
          <a:ln>
            <a:solidFill>
              <a:srgbClr val="000000">
                <a:alpha val="100000"/>
              </a:srgbClr>
            </a:solidFill>
            <a:miter lim="800000"/>
          </a:ln>
        </p:spPr>
      </p:sp>
      <p:sp>
        <p:nvSpPr>
          <p:cNvPr id="972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8307" name="Rectangle 2"/>
          <p:cNvSpPr>
            <a:spLocks noGrp="1" noRot="1" noChangeAspect="1" noTextEdit="1"/>
          </p:cNvSpPr>
          <p:nvPr>
            <p:ph type="sldImg"/>
          </p:nvPr>
        </p:nvSpPr>
        <p:spPr>
          <a:ln>
            <a:solidFill>
              <a:srgbClr val="000000">
                <a:alpha val="100000"/>
              </a:srgbClr>
            </a:solidFill>
            <a:miter lim="800000"/>
          </a:ln>
        </p:spPr>
      </p:sp>
      <p:sp>
        <p:nvSpPr>
          <p:cNvPr id="983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9331" name="Rectangle 2"/>
          <p:cNvSpPr>
            <a:spLocks noGrp="1" noRot="1" noChangeAspect="1" noTextEdit="1"/>
          </p:cNvSpPr>
          <p:nvPr>
            <p:ph type="sldImg"/>
          </p:nvPr>
        </p:nvSpPr>
        <p:spPr>
          <a:ln>
            <a:solidFill>
              <a:srgbClr val="000000">
                <a:alpha val="100000"/>
              </a:srgbClr>
            </a:solidFill>
            <a:miter lim="800000"/>
          </a:ln>
        </p:spPr>
      </p:sp>
      <p:sp>
        <p:nvSpPr>
          <p:cNvPr id="993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0355" name="Rectangle 2"/>
          <p:cNvSpPr>
            <a:spLocks noGrp="1" noRot="1" noChangeAspect="1" noTextEdit="1"/>
          </p:cNvSpPr>
          <p:nvPr>
            <p:ph type="sldImg"/>
          </p:nvPr>
        </p:nvSpPr>
        <p:spPr>
          <a:ln>
            <a:solidFill>
              <a:srgbClr val="000000">
                <a:alpha val="100000"/>
              </a:srgbClr>
            </a:solidFill>
            <a:miter lim="800000"/>
          </a:ln>
        </p:spPr>
      </p:sp>
      <p:sp>
        <p:nvSpPr>
          <p:cNvPr id="1003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1379" name="Rectangle 2"/>
          <p:cNvSpPr>
            <a:spLocks noGrp="1" noRot="1" noChangeAspect="1" noTextEdit="1"/>
          </p:cNvSpPr>
          <p:nvPr>
            <p:ph type="sldImg"/>
          </p:nvPr>
        </p:nvSpPr>
        <p:spPr>
          <a:ln>
            <a:solidFill>
              <a:srgbClr val="000000">
                <a:alpha val="100000"/>
              </a:srgbClr>
            </a:solidFill>
            <a:miter lim="800000"/>
          </a:ln>
        </p:spPr>
      </p:sp>
      <p:sp>
        <p:nvSpPr>
          <p:cNvPr id="1013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2403" name="Rectangle 2"/>
          <p:cNvSpPr>
            <a:spLocks noGrp="1" noRot="1" noChangeAspect="1" noTextEdit="1"/>
          </p:cNvSpPr>
          <p:nvPr>
            <p:ph type="sldImg"/>
          </p:nvPr>
        </p:nvSpPr>
        <p:spPr>
          <a:ln>
            <a:solidFill>
              <a:srgbClr val="000000">
                <a:alpha val="100000"/>
              </a:srgbClr>
            </a:solidFill>
            <a:miter lim="800000"/>
          </a:ln>
        </p:spPr>
      </p:sp>
      <p:sp>
        <p:nvSpPr>
          <p:cNvPr id="1024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3427" name="Rectangle 2"/>
          <p:cNvSpPr>
            <a:spLocks noGrp="1" noRot="1" noChangeAspect="1" noTextEdit="1"/>
          </p:cNvSpPr>
          <p:nvPr>
            <p:ph type="sldImg"/>
          </p:nvPr>
        </p:nvSpPr>
        <p:spPr>
          <a:ln>
            <a:solidFill>
              <a:srgbClr val="000000">
                <a:alpha val="100000"/>
              </a:srgbClr>
            </a:solidFill>
            <a:miter lim="800000"/>
          </a:ln>
        </p:spPr>
      </p:sp>
      <p:sp>
        <p:nvSpPr>
          <p:cNvPr id="1034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4451" name="Rectangle 2"/>
          <p:cNvSpPr>
            <a:spLocks noGrp="1" noRot="1" noChangeAspect="1" noTextEdit="1"/>
          </p:cNvSpPr>
          <p:nvPr>
            <p:ph type="sldImg"/>
          </p:nvPr>
        </p:nvSpPr>
        <p:spPr>
          <a:ln>
            <a:solidFill>
              <a:srgbClr val="000000">
                <a:alpha val="100000"/>
              </a:srgbClr>
            </a:solidFill>
            <a:miter lim="800000"/>
          </a:ln>
        </p:spPr>
      </p:sp>
      <p:sp>
        <p:nvSpPr>
          <p:cNvPr id="1044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5475" name="Rectangle 2"/>
          <p:cNvSpPr>
            <a:spLocks noGrp="1" noRot="1" noChangeAspect="1" noTextEdit="1"/>
          </p:cNvSpPr>
          <p:nvPr>
            <p:ph type="sldImg"/>
          </p:nvPr>
        </p:nvSpPr>
        <p:spPr>
          <a:ln>
            <a:solidFill>
              <a:srgbClr val="000000">
                <a:alpha val="100000"/>
              </a:srgbClr>
            </a:solidFill>
            <a:miter lim="800000"/>
          </a:ln>
        </p:spPr>
      </p:sp>
      <p:sp>
        <p:nvSpPr>
          <p:cNvPr id="1054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6499" name="Rectangle 2"/>
          <p:cNvSpPr>
            <a:spLocks noGrp="1" noRot="1" noChangeAspect="1" noTextEdit="1"/>
          </p:cNvSpPr>
          <p:nvPr>
            <p:ph type="sldImg"/>
          </p:nvPr>
        </p:nvSpPr>
        <p:spPr>
          <a:ln>
            <a:solidFill>
              <a:srgbClr val="000000">
                <a:alpha val="100000"/>
              </a:srgbClr>
            </a:solidFill>
            <a:miter lim="800000"/>
          </a:ln>
        </p:spPr>
      </p:sp>
      <p:sp>
        <p:nvSpPr>
          <p:cNvPr id="1065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9091" name="Rectangle 2"/>
          <p:cNvSpPr>
            <a:spLocks noGrp="1" noRot="1" noChangeAspect="1" noTextEdit="1"/>
          </p:cNvSpPr>
          <p:nvPr>
            <p:ph type="sldImg"/>
          </p:nvPr>
        </p:nvSpPr>
        <p:spPr>
          <a:ln>
            <a:solidFill>
              <a:srgbClr val="000000">
                <a:alpha val="100000"/>
              </a:srgbClr>
            </a:solidFill>
            <a:miter lim="800000"/>
          </a:ln>
        </p:spPr>
      </p:sp>
      <p:sp>
        <p:nvSpPr>
          <p:cNvPr id="890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7523" name="Rectangle 2"/>
          <p:cNvSpPr>
            <a:spLocks noGrp="1" noRot="1" noChangeAspect="1" noTextEdit="1"/>
          </p:cNvSpPr>
          <p:nvPr>
            <p:ph type="sldImg"/>
          </p:nvPr>
        </p:nvSpPr>
        <p:spPr>
          <a:ln>
            <a:solidFill>
              <a:srgbClr val="000000">
                <a:alpha val="100000"/>
              </a:srgbClr>
            </a:solidFill>
            <a:miter lim="800000"/>
          </a:ln>
        </p:spPr>
      </p:sp>
      <p:sp>
        <p:nvSpPr>
          <p:cNvPr id="1075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8547" name="Rectangle 2"/>
          <p:cNvSpPr>
            <a:spLocks noGrp="1" noRot="1" noChangeAspect="1" noTextEdit="1"/>
          </p:cNvSpPr>
          <p:nvPr>
            <p:ph type="sldImg"/>
          </p:nvPr>
        </p:nvSpPr>
        <p:spPr>
          <a:ln>
            <a:solidFill>
              <a:srgbClr val="000000">
                <a:alpha val="100000"/>
              </a:srgbClr>
            </a:solidFill>
            <a:miter lim="800000"/>
          </a:ln>
        </p:spPr>
      </p:sp>
      <p:sp>
        <p:nvSpPr>
          <p:cNvPr id="1085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9571" name="Rectangle 2"/>
          <p:cNvSpPr>
            <a:spLocks noGrp="1" noRot="1" noChangeAspect="1" noTextEdit="1"/>
          </p:cNvSpPr>
          <p:nvPr>
            <p:ph type="sldImg"/>
          </p:nvPr>
        </p:nvSpPr>
        <p:spPr>
          <a:ln>
            <a:solidFill>
              <a:srgbClr val="000000">
                <a:alpha val="100000"/>
              </a:srgbClr>
            </a:solidFill>
            <a:miter lim="800000"/>
          </a:ln>
        </p:spPr>
      </p:sp>
      <p:sp>
        <p:nvSpPr>
          <p:cNvPr id="1095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0595" name="Rectangle 2"/>
          <p:cNvSpPr>
            <a:spLocks noGrp="1" noRot="1" noChangeAspect="1" noTextEdit="1"/>
          </p:cNvSpPr>
          <p:nvPr>
            <p:ph type="sldImg"/>
          </p:nvPr>
        </p:nvSpPr>
        <p:spPr>
          <a:ln>
            <a:solidFill>
              <a:srgbClr val="000000">
                <a:alpha val="100000"/>
              </a:srgbClr>
            </a:solidFill>
            <a:miter lim="800000"/>
          </a:ln>
        </p:spPr>
      </p:sp>
      <p:sp>
        <p:nvSpPr>
          <p:cNvPr id="1105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1619" name="Rectangle 2"/>
          <p:cNvSpPr>
            <a:spLocks noGrp="1" noRot="1" noChangeAspect="1" noTextEdit="1"/>
          </p:cNvSpPr>
          <p:nvPr>
            <p:ph type="sldImg"/>
          </p:nvPr>
        </p:nvSpPr>
        <p:spPr>
          <a:ln>
            <a:solidFill>
              <a:srgbClr val="000000">
                <a:alpha val="100000"/>
              </a:srgbClr>
            </a:solidFill>
            <a:miter lim="800000"/>
          </a:ln>
        </p:spPr>
      </p:sp>
      <p:sp>
        <p:nvSpPr>
          <p:cNvPr id="1116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2643" name="Rectangle 2"/>
          <p:cNvSpPr>
            <a:spLocks noGrp="1" noRot="1" noChangeAspect="1" noTextEdit="1"/>
          </p:cNvSpPr>
          <p:nvPr>
            <p:ph type="sldImg"/>
          </p:nvPr>
        </p:nvSpPr>
        <p:spPr>
          <a:ln>
            <a:solidFill>
              <a:srgbClr val="000000">
                <a:alpha val="100000"/>
              </a:srgbClr>
            </a:solidFill>
            <a:miter lim="800000"/>
          </a:ln>
        </p:spPr>
      </p:sp>
      <p:sp>
        <p:nvSpPr>
          <p:cNvPr id="1126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3667" name="Rectangle 2"/>
          <p:cNvSpPr>
            <a:spLocks noGrp="1" noRot="1" noChangeAspect="1" noTextEdit="1"/>
          </p:cNvSpPr>
          <p:nvPr>
            <p:ph type="sldImg"/>
          </p:nvPr>
        </p:nvSpPr>
        <p:spPr>
          <a:ln>
            <a:solidFill>
              <a:srgbClr val="000000">
                <a:alpha val="100000"/>
              </a:srgbClr>
            </a:solidFill>
            <a:miter lim="800000"/>
          </a:ln>
        </p:spPr>
      </p:sp>
      <p:sp>
        <p:nvSpPr>
          <p:cNvPr id="1136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4691" name="Rectangle 2"/>
          <p:cNvSpPr>
            <a:spLocks noGrp="1" noRot="1" noChangeAspect="1" noTextEdit="1"/>
          </p:cNvSpPr>
          <p:nvPr>
            <p:ph type="sldImg"/>
          </p:nvPr>
        </p:nvSpPr>
        <p:spPr>
          <a:ln>
            <a:solidFill>
              <a:srgbClr val="000000">
                <a:alpha val="100000"/>
              </a:srgbClr>
            </a:solidFill>
            <a:miter lim="800000"/>
          </a:ln>
        </p:spPr>
      </p:sp>
      <p:sp>
        <p:nvSpPr>
          <p:cNvPr id="1146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5" name="Rectangle 2"/>
          <p:cNvSpPr>
            <a:spLocks noGrp="1" noRot="1" noChangeAspect="1" noTextEdit="1"/>
          </p:cNvSpPr>
          <p:nvPr>
            <p:ph type="sldImg"/>
          </p:nvPr>
        </p:nvSpPr>
        <p:spPr>
          <a:ln>
            <a:solidFill>
              <a:srgbClr val="000000">
                <a:alpha val="100000"/>
              </a:srgbClr>
            </a:solidFill>
            <a:miter lim="800000"/>
          </a:ln>
        </p:spPr>
      </p:sp>
      <p:sp>
        <p:nvSpPr>
          <p:cNvPr id="1157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6739" name="Rectangle 2"/>
          <p:cNvSpPr>
            <a:spLocks noGrp="1" noRot="1" noChangeAspect="1" noTextEdit="1"/>
          </p:cNvSpPr>
          <p:nvPr>
            <p:ph type="sldImg"/>
          </p:nvPr>
        </p:nvSpPr>
        <p:spPr>
          <a:ln>
            <a:solidFill>
              <a:srgbClr val="000000">
                <a:alpha val="100000"/>
              </a:srgbClr>
            </a:solidFill>
            <a:miter lim="800000"/>
          </a:ln>
        </p:spPr>
      </p:sp>
      <p:sp>
        <p:nvSpPr>
          <p:cNvPr id="1167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0115" name="Rectangle 2"/>
          <p:cNvSpPr>
            <a:spLocks noGrp="1" noRot="1" noChangeAspect="1" noTextEdit="1"/>
          </p:cNvSpPr>
          <p:nvPr>
            <p:ph type="sldImg"/>
          </p:nvPr>
        </p:nvSpPr>
        <p:spPr>
          <a:ln>
            <a:solidFill>
              <a:srgbClr val="000000">
                <a:alpha val="100000"/>
              </a:srgbClr>
            </a:solidFill>
            <a:miter lim="800000"/>
          </a:ln>
        </p:spPr>
      </p:sp>
      <p:sp>
        <p:nvSpPr>
          <p:cNvPr id="901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7763" name="Rectangle 2"/>
          <p:cNvSpPr>
            <a:spLocks noGrp="1" noRot="1" noChangeAspect="1" noTextEdit="1"/>
          </p:cNvSpPr>
          <p:nvPr>
            <p:ph type="sldImg"/>
          </p:nvPr>
        </p:nvSpPr>
        <p:spPr>
          <a:ln>
            <a:solidFill>
              <a:srgbClr val="000000">
                <a:alpha val="100000"/>
              </a:srgbClr>
            </a:solidFill>
            <a:miter lim="800000"/>
          </a:ln>
        </p:spPr>
      </p:sp>
      <p:sp>
        <p:nvSpPr>
          <p:cNvPr id="1177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8787" name="Rectangle 2"/>
          <p:cNvSpPr>
            <a:spLocks noGrp="1" noRot="1" noChangeAspect="1" noTextEdit="1"/>
          </p:cNvSpPr>
          <p:nvPr>
            <p:ph type="sldImg"/>
          </p:nvPr>
        </p:nvSpPr>
        <p:spPr>
          <a:ln>
            <a:solidFill>
              <a:srgbClr val="000000">
                <a:alpha val="100000"/>
              </a:srgbClr>
            </a:solidFill>
            <a:miter lim="800000"/>
          </a:ln>
        </p:spPr>
      </p:sp>
      <p:sp>
        <p:nvSpPr>
          <p:cNvPr id="1187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9811" name="Rectangle 2"/>
          <p:cNvSpPr>
            <a:spLocks noGrp="1" noRot="1" noChangeAspect="1" noTextEdit="1"/>
          </p:cNvSpPr>
          <p:nvPr>
            <p:ph type="sldImg"/>
          </p:nvPr>
        </p:nvSpPr>
        <p:spPr>
          <a:ln>
            <a:solidFill>
              <a:srgbClr val="000000">
                <a:alpha val="100000"/>
              </a:srgbClr>
            </a:solidFill>
            <a:miter lim="800000"/>
          </a:ln>
        </p:spPr>
      </p:sp>
      <p:sp>
        <p:nvSpPr>
          <p:cNvPr id="1198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0835" name="Rectangle 2"/>
          <p:cNvSpPr>
            <a:spLocks noGrp="1" noRot="1" noChangeAspect="1" noTextEdit="1"/>
          </p:cNvSpPr>
          <p:nvPr>
            <p:ph type="sldImg"/>
          </p:nvPr>
        </p:nvSpPr>
        <p:spPr>
          <a:ln>
            <a:solidFill>
              <a:srgbClr val="000000">
                <a:alpha val="100000"/>
              </a:srgbClr>
            </a:solidFill>
            <a:miter lim="800000"/>
          </a:ln>
        </p:spPr>
      </p:sp>
      <p:sp>
        <p:nvSpPr>
          <p:cNvPr id="1208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1859" name="Rectangle 2"/>
          <p:cNvSpPr>
            <a:spLocks noGrp="1" noRot="1" noChangeAspect="1" noTextEdit="1"/>
          </p:cNvSpPr>
          <p:nvPr>
            <p:ph type="sldImg"/>
          </p:nvPr>
        </p:nvSpPr>
        <p:spPr>
          <a:ln>
            <a:solidFill>
              <a:srgbClr val="000000">
                <a:alpha val="100000"/>
              </a:srgbClr>
            </a:solidFill>
            <a:miter lim="800000"/>
          </a:ln>
        </p:spPr>
      </p:sp>
      <p:sp>
        <p:nvSpPr>
          <p:cNvPr id="1218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2883" name="Rectangle 2"/>
          <p:cNvSpPr>
            <a:spLocks noGrp="1" noRot="1" noChangeAspect="1" noTextEdit="1"/>
          </p:cNvSpPr>
          <p:nvPr>
            <p:ph type="sldImg"/>
          </p:nvPr>
        </p:nvSpPr>
        <p:spPr>
          <a:ln>
            <a:solidFill>
              <a:srgbClr val="000000">
                <a:alpha val="100000"/>
              </a:srgbClr>
            </a:solidFill>
            <a:miter lim="800000"/>
          </a:ln>
        </p:spPr>
      </p:sp>
      <p:sp>
        <p:nvSpPr>
          <p:cNvPr id="1228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3907" name="Rectangle 2"/>
          <p:cNvSpPr>
            <a:spLocks noGrp="1" noRot="1" noChangeAspect="1" noTextEdit="1"/>
          </p:cNvSpPr>
          <p:nvPr>
            <p:ph type="sldImg"/>
          </p:nvPr>
        </p:nvSpPr>
        <p:spPr>
          <a:ln>
            <a:solidFill>
              <a:srgbClr val="000000">
                <a:alpha val="100000"/>
              </a:srgbClr>
            </a:solidFill>
            <a:miter lim="800000"/>
          </a:ln>
        </p:spPr>
      </p:sp>
      <p:sp>
        <p:nvSpPr>
          <p:cNvPr id="1239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4931" name="Rectangle 2"/>
          <p:cNvSpPr>
            <a:spLocks noGrp="1" noRot="1" noChangeAspect="1" noTextEdit="1"/>
          </p:cNvSpPr>
          <p:nvPr>
            <p:ph type="sldImg"/>
          </p:nvPr>
        </p:nvSpPr>
        <p:spPr>
          <a:ln>
            <a:solidFill>
              <a:srgbClr val="000000">
                <a:alpha val="100000"/>
              </a:srgbClr>
            </a:solidFill>
            <a:miter lim="800000"/>
          </a:ln>
        </p:spPr>
      </p:sp>
      <p:sp>
        <p:nvSpPr>
          <p:cNvPr id="1249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5955" name="Rectangle 2"/>
          <p:cNvSpPr>
            <a:spLocks noGrp="1" noRot="1" noChangeAspect="1" noTextEdit="1"/>
          </p:cNvSpPr>
          <p:nvPr>
            <p:ph type="sldImg"/>
          </p:nvPr>
        </p:nvSpPr>
        <p:spPr>
          <a:ln>
            <a:solidFill>
              <a:srgbClr val="000000">
                <a:alpha val="100000"/>
              </a:srgbClr>
            </a:solidFill>
            <a:miter lim="800000"/>
          </a:ln>
        </p:spPr>
      </p:sp>
      <p:sp>
        <p:nvSpPr>
          <p:cNvPr id="1259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6979" name="Rectangle 2"/>
          <p:cNvSpPr>
            <a:spLocks noGrp="1" noRot="1" noChangeAspect="1" noTextEdit="1"/>
          </p:cNvSpPr>
          <p:nvPr>
            <p:ph type="sldImg"/>
          </p:nvPr>
        </p:nvSpPr>
        <p:spPr>
          <a:ln>
            <a:solidFill>
              <a:srgbClr val="000000">
                <a:alpha val="100000"/>
              </a:srgbClr>
            </a:solidFill>
            <a:miter lim="800000"/>
          </a:ln>
        </p:spPr>
      </p:sp>
      <p:sp>
        <p:nvSpPr>
          <p:cNvPr id="1269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1139" name="Rectangle 2"/>
          <p:cNvSpPr>
            <a:spLocks noGrp="1" noRot="1" noChangeAspect="1" noTextEdit="1"/>
          </p:cNvSpPr>
          <p:nvPr>
            <p:ph type="sldImg"/>
          </p:nvPr>
        </p:nvSpPr>
        <p:spPr>
          <a:ln>
            <a:solidFill>
              <a:srgbClr val="000000">
                <a:alpha val="100000"/>
              </a:srgbClr>
            </a:solidFill>
            <a:miter lim="800000"/>
          </a:ln>
        </p:spPr>
      </p:sp>
      <p:sp>
        <p:nvSpPr>
          <p:cNvPr id="911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8003" name="Rectangle 2"/>
          <p:cNvSpPr>
            <a:spLocks noGrp="1" noRot="1" noChangeAspect="1" noTextEdit="1"/>
          </p:cNvSpPr>
          <p:nvPr>
            <p:ph type="sldImg"/>
          </p:nvPr>
        </p:nvSpPr>
        <p:spPr>
          <a:ln>
            <a:solidFill>
              <a:srgbClr val="000000">
                <a:alpha val="100000"/>
              </a:srgbClr>
            </a:solidFill>
            <a:miter lim="800000"/>
          </a:ln>
        </p:spPr>
      </p:sp>
      <p:sp>
        <p:nvSpPr>
          <p:cNvPr id="1280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9027" name="Rectangle 2"/>
          <p:cNvSpPr>
            <a:spLocks noGrp="1" noRot="1" noChangeAspect="1" noTextEdit="1"/>
          </p:cNvSpPr>
          <p:nvPr>
            <p:ph type="sldImg"/>
          </p:nvPr>
        </p:nvSpPr>
        <p:spPr>
          <a:ln>
            <a:solidFill>
              <a:srgbClr val="000000">
                <a:alpha val="100000"/>
              </a:srgbClr>
            </a:solidFill>
            <a:miter lim="800000"/>
          </a:ln>
        </p:spPr>
      </p:sp>
      <p:sp>
        <p:nvSpPr>
          <p:cNvPr id="1290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0051" name="Rectangle 2"/>
          <p:cNvSpPr>
            <a:spLocks noGrp="1" noRot="1" noChangeAspect="1" noTextEdit="1"/>
          </p:cNvSpPr>
          <p:nvPr>
            <p:ph type="sldImg"/>
          </p:nvPr>
        </p:nvSpPr>
        <p:spPr>
          <a:ln>
            <a:solidFill>
              <a:srgbClr val="000000">
                <a:alpha val="100000"/>
              </a:srgbClr>
            </a:solidFill>
            <a:miter lim="800000"/>
          </a:ln>
        </p:spPr>
      </p:sp>
      <p:sp>
        <p:nvSpPr>
          <p:cNvPr id="1300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1075" name="Rectangle 2"/>
          <p:cNvSpPr>
            <a:spLocks noGrp="1" noRot="1" noChangeAspect="1" noTextEdit="1"/>
          </p:cNvSpPr>
          <p:nvPr>
            <p:ph type="sldImg"/>
          </p:nvPr>
        </p:nvSpPr>
        <p:spPr>
          <a:ln>
            <a:solidFill>
              <a:srgbClr val="000000">
                <a:alpha val="100000"/>
              </a:srgbClr>
            </a:solidFill>
            <a:miter lim="800000"/>
          </a:ln>
        </p:spPr>
      </p:sp>
      <p:sp>
        <p:nvSpPr>
          <p:cNvPr id="1310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2099" name="Rectangle 2"/>
          <p:cNvSpPr>
            <a:spLocks noGrp="1" noRot="1" noChangeAspect="1" noTextEdit="1"/>
          </p:cNvSpPr>
          <p:nvPr>
            <p:ph type="sldImg"/>
          </p:nvPr>
        </p:nvSpPr>
        <p:spPr>
          <a:ln>
            <a:solidFill>
              <a:srgbClr val="000000">
                <a:alpha val="100000"/>
              </a:srgbClr>
            </a:solidFill>
            <a:miter lim="800000"/>
          </a:ln>
        </p:spPr>
      </p:sp>
      <p:sp>
        <p:nvSpPr>
          <p:cNvPr id="1321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3123" name="Rectangle 2"/>
          <p:cNvSpPr>
            <a:spLocks noGrp="1" noRot="1" noChangeAspect="1" noTextEdit="1"/>
          </p:cNvSpPr>
          <p:nvPr>
            <p:ph type="sldImg"/>
          </p:nvPr>
        </p:nvSpPr>
        <p:spPr>
          <a:ln>
            <a:solidFill>
              <a:srgbClr val="000000">
                <a:alpha val="100000"/>
              </a:srgbClr>
            </a:solidFill>
            <a:miter lim="800000"/>
          </a:ln>
        </p:spPr>
      </p:sp>
      <p:sp>
        <p:nvSpPr>
          <p:cNvPr id="1331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4147" name="Rectangle 2"/>
          <p:cNvSpPr>
            <a:spLocks noGrp="1" noRot="1" noChangeAspect="1" noTextEdit="1"/>
          </p:cNvSpPr>
          <p:nvPr>
            <p:ph type="sldImg"/>
          </p:nvPr>
        </p:nvSpPr>
        <p:spPr>
          <a:ln>
            <a:solidFill>
              <a:srgbClr val="000000">
                <a:alpha val="100000"/>
              </a:srgbClr>
            </a:solidFill>
            <a:miter lim="800000"/>
          </a:ln>
        </p:spPr>
      </p:sp>
      <p:sp>
        <p:nvSpPr>
          <p:cNvPr id="1341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5171" name="Rectangle 2"/>
          <p:cNvSpPr>
            <a:spLocks noGrp="1" noRot="1" noChangeAspect="1" noTextEdit="1"/>
          </p:cNvSpPr>
          <p:nvPr>
            <p:ph type="sldImg"/>
          </p:nvPr>
        </p:nvSpPr>
        <p:spPr>
          <a:ln>
            <a:solidFill>
              <a:srgbClr val="000000">
                <a:alpha val="100000"/>
              </a:srgbClr>
            </a:solidFill>
            <a:miter lim="800000"/>
          </a:ln>
        </p:spPr>
      </p:sp>
      <p:sp>
        <p:nvSpPr>
          <p:cNvPr id="1351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6195" name="Rectangle 2"/>
          <p:cNvSpPr>
            <a:spLocks noGrp="1" noRot="1" noChangeAspect="1" noTextEdit="1"/>
          </p:cNvSpPr>
          <p:nvPr>
            <p:ph type="sldImg"/>
          </p:nvPr>
        </p:nvSpPr>
        <p:spPr>
          <a:ln>
            <a:solidFill>
              <a:srgbClr val="000000">
                <a:alpha val="100000"/>
              </a:srgbClr>
            </a:solidFill>
            <a:miter lim="800000"/>
          </a:ln>
        </p:spPr>
      </p:sp>
      <p:sp>
        <p:nvSpPr>
          <p:cNvPr id="1361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7219" name="Rectangle 2"/>
          <p:cNvSpPr>
            <a:spLocks noGrp="1" noRot="1" noChangeAspect="1" noTextEdit="1"/>
          </p:cNvSpPr>
          <p:nvPr>
            <p:ph type="sldImg"/>
          </p:nvPr>
        </p:nvSpPr>
        <p:spPr>
          <a:ln>
            <a:solidFill>
              <a:srgbClr val="000000">
                <a:alpha val="100000"/>
              </a:srgbClr>
            </a:solidFill>
            <a:miter lim="800000"/>
          </a:ln>
        </p:spPr>
      </p:sp>
      <p:sp>
        <p:nvSpPr>
          <p:cNvPr id="1372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2163" name="Rectangle 2"/>
          <p:cNvSpPr>
            <a:spLocks noGrp="1" noRot="1" noChangeAspect="1" noTextEdit="1"/>
          </p:cNvSpPr>
          <p:nvPr>
            <p:ph type="sldImg"/>
          </p:nvPr>
        </p:nvSpPr>
        <p:spPr>
          <a:ln>
            <a:solidFill>
              <a:srgbClr val="000000">
                <a:alpha val="100000"/>
              </a:srgbClr>
            </a:solidFill>
            <a:miter lim="800000"/>
          </a:ln>
        </p:spPr>
      </p:sp>
      <p:sp>
        <p:nvSpPr>
          <p:cNvPr id="921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8243" name="Rectangle 2"/>
          <p:cNvSpPr>
            <a:spLocks noGrp="1" noRot="1" noChangeAspect="1" noTextEdit="1"/>
          </p:cNvSpPr>
          <p:nvPr>
            <p:ph type="sldImg"/>
          </p:nvPr>
        </p:nvSpPr>
        <p:spPr>
          <a:ln>
            <a:solidFill>
              <a:srgbClr val="000000">
                <a:alpha val="100000"/>
              </a:srgbClr>
            </a:solidFill>
            <a:miter lim="800000"/>
          </a:ln>
        </p:spPr>
      </p:sp>
      <p:sp>
        <p:nvSpPr>
          <p:cNvPr id="1382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9267" name="Rectangle 2"/>
          <p:cNvSpPr>
            <a:spLocks noGrp="1" noRot="1" noChangeAspect="1" noTextEdit="1"/>
          </p:cNvSpPr>
          <p:nvPr>
            <p:ph type="sldImg"/>
          </p:nvPr>
        </p:nvSpPr>
        <p:spPr>
          <a:ln>
            <a:solidFill>
              <a:srgbClr val="000000">
                <a:alpha val="100000"/>
              </a:srgbClr>
            </a:solidFill>
            <a:miter lim="800000"/>
          </a:ln>
        </p:spPr>
      </p:sp>
      <p:sp>
        <p:nvSpPr>
          <p:cNvPr id="1392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0291" name="Rectangle 2"/>
          <p:cNvSpPr>
            <a:spLocks noGrp="1" noRot="1" noChangeAspect="1" noTextEdit="1"/>
          </p:cNvSpPr>
          <p:nvPr>
            <p:ph type="sldImg"/>
          </p:nvPr>
        </p:nvSpPr>
        <p:spPr>
          <a:ln>
            <a:solidFill>
              <a:srgbClr val="000000">
                <a:alpha val="100000"/>
              </a:srgbClr>
            </a:solidFill>
            <a:miter lim="800000"/>
          </a:ln>
        </p:spPr>
      </p:sp>
      <p:sp>
        <p:nvSpPr>
          <p:cNvPr id="1402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5" name="Rectangle 2"/>
          <p:cNvSpPr>
            <a:spLocks noGrp="1" noRot="1" noChangeAspect="1" noTextEdit="1"/>
          </p:cNvSpPr>
          <p:nvPr>
            <p:ph type="sldImg"/>
          </p:nvPr>
        </p:nvSpPr>
        <p:spPr>
          <a:ln>
            <a:solidFill>
              <a:srgbClr val="000000">
                <a:alpha val="100000"/>
              </a:srgbClr>
            </a:solidFill>
            <a:miter lim="800000"/>
          </a:ln>
        </p:spPr>
      </p:sp>
      <p:sp>
        <p:nvSpPr>
          <p:cNvPr id="1413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2339" name="Rectangle 2"/>
          <p:cNvSpPr>
            <a:spLocks noGrp="1" noRot="1" noChangeAspect="1" noTextEdit="1"/>
          </p:cNvSpPr>
          <p:nvPr>
            <p:ph type="sldImg"/>
          </p:nvPr>
        </p:nvSpPr>
        <p:spPr>
          <a:ln>
            <a:solidFill>
              <a:srgbClr val="000000">
                <a:alpha val="100000"/>
              </a:srgbClr>
            </a:solidFill>
            <a:miter lim="800000"/>
          </a:ln>
        </p:spPr>
      </p:sp>
      <p:sp>
        <p:nvSpPr>
          <p:cNvPr id="1423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3" name="Rectangle 2"/>
          <p:cNvSpPr>
            <a:spLocks noGrp="1" noRot="1" noChangeAspect="1" noTextEdit="1"/>
          </p:cNvSpPr>
          <p:nvPr>
            <p:ph type="sldImg"/>
          </p:nvPr>
        </p:nvSpPr>
        <p:spPr>
          <a:ln>
            <a:solidFill>
              <a:srgbClr val="000000">
                <a:alpha val="100000"/>
              </a:srgbClr>
            </a:solidFill>
            <a:miter lim="800000"/>
          </a:ln>
        </p:spPr>
      </p:sp>
      <p:sp>
        <p:nvSpPr>
          <p:cNvPr id="1433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4387" name="Rectangle 2"/>
          <p:cNvSpPr>
            <a:spLocks noGrp="1" noRot="1" noChangeAspect="1" noTextEdit="1"/>
          </p:cNvSpPr>
          <p:nvPr>
            <p:ph type="sldImg"/>
          </p:nvPr>
        </p:nvSpPr>
        <p:spPr>
          <a:ln>
            <a:solidFill>
              <a:srgbClr val="000000">
                <a:alpha val="100000"/>
              </a:srgbClr>
            </a:solidFill>
            <a:miter lim="800000"/>
          </a:ln>
        </p:spPr>
      </p:sp>
      <p:sp>
        <p:nvSpPr>
          <p:cNvPr id="1443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5411" name="Rectangle 2"/>
          <p:cNvSpPr>
            <a:spLocks noGrp="1" noRot="1" noChangeAspect="1" noTextEdit="1"/>
          </p:cNvSpPr>
          <p:nvPr>
            <p:ph type="sldImg"/>
          </p:nvPr>
        </p:nvSpPr>
        <p:spPr>
          <a:ln>
            <a:solidFill>
              <a:srgbClr val="000000">
                <a:alpha val="100000"/>
              </a:srgbClr>
            </a:solidFill>
            <a:miter lim="800000"/>
          </a:ln>
        </p:spPr>
      </p:sp>
      <p:sp>
        <p:nvSpPr>
          <p:cNvPr id="1454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6435" name="Rectangle 2"/>
          <p:cNvSpPr>
            <a:spLocks noGrp="1" noRot="1" noChangeAspect="1" noTextEdit="1"/>
          </p:cNvSpPr>
          <p:nvPr>
            <p:ph type="sldImg"/>
          </p:nvPr>
        </p:nvSpPr>
        <p:spPr>
          <a:ln>
            <a:solidFill>
              <a:srgbClr val="000000">
                <a:alpha val="100000"/>
              </a:srgbClr>
            </a:solidFill>
            <a:miter lim="800000"/>
          </a:ln>
        </p:spPr>
      </p:sp>
      <p:sp>
        <p:nvSpPr>
          <p:cNvPr id="1464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7459" name="Rectangle 2"/>
          <p:cNvSpPr>
            <a:spLocks noGrp="1" noRot="1" noChangeAspect="1" noTextEdit="1"/>
          </p:cNvSpPr>
          <p:nvPr>
            <p:ph type="sldImg"/>
          </p:nvPr>
        </p:nvSpPr>
        <p:spPr>
          <a:ln>
            <a:solidFill>
              <a:srgbClr val="000000">
                <a:alpha val="100000"/>
              </a:srgbClr>
            </a:solidFill>
            <a:miter lim="800000"/>
          </a:ln>
        </p:spPr>
      </p:sp>
      <p:sp>
        <p:nvSpPr>
          <p:cNvPr id="1474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3187" name="Rectangle 2"/>
          <p:cNvSpPr>
            <a:spLocks noGrp="1" noRot="1" noChangeAspect="1" noTextEdit="1"/>
          </p:cNvSpPr>
          <p:nvPr>
            <p:ph type="sldImg"/>
          </p:nvPr>
        </p:nvSpPr>
        <p:spPr>
          <a:ln>
            <a:solidFill>
              <a:srgbClr val="000000">
                <a:alpha val="100000"/>
              </a:srgbClr>
            </a:solidFill>
            <a:miter lim="800000"/>
          </a:ln>
        </p:spPr>
      </p:sp>
      <p:sp>
        <p:nvSpPr>
          <p:cNvPr id="931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8483" name="Rectangle 2"/>
          <p:cNvSpPr>
            <a:spLocks noGrp="1" noRot="1" noChangeAspect="1" noTextEdit="1"/>
          </p:cNvSpPr>
          <p:nvPr>
            <p:ph type="sldImg"/>
          </p:nvPr>
        </p:nvSpPr>
        <p:spPr>
          <a:ln>
            <a:solidFill>
              <a:srgbClr val="000000">
                <a:alpha val="100000"/>
              </a:srgbClr>
            </a:solidFill>
            <a:miter lim="800000"/>
          </a:ln>
        </p:spPr>
      </p:sp>
      <p:sp>
        <p:nvSpPr>
          <p:cNvPr id="1484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9507" name="Rectangle 2"/>
          <p:cNvSpPr>
            <a:spLocks noGrp="1" noRot="1" noChangeAspect="1" noTextEdit="1"/>
          </p:cNvSpPr>
          <p:nvPr>
            <p:ph type="sldImg"/>
          </p:nvPr>
        </p:nvSpPr>
        <p:spPr>
          <a:ln>
            <a:solidFill>
              <a:srgbClr val="000000">
                <a:alpha val="100000"/>
              </a:srgbClr>
            </a:solidFill>
            <a:miter lim="800000"/>
          </a:ln>
        </p:spPr>
      </p:sp>
      <p:sp>
        <p:nvSpPr>
          <p:cNvPr id="1495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0531" name="Rectangle 2"/>
          <p:cNvSpPr>
            <a:spLocks noGrp="1" noRot="1" noChangeAspect="1" noTextEdit="1"/>
          </p:cNvSpPr>
          <p:nvPr>
            <p:ph type="sldImg"/>
          </p:nvPr>
        </p:nvSpPr>
        <p:spPr>
          <a:ln>
            <a:solidFill>
              <a:srgbClr val="000000">
                <a:alpha val="100000"/>
              </a:srgbClr>
            </a:solidFill>
            <a:miter lim="800000"/>
          </a:ln>
        </p:spPr>
      </p:sp>
      <p:sp>
        <p:nvSpPr>
          <p:cNvPr id="1505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1555" name="Rectangle 2"/>
          <p:cNvSpPr>
            <a:spLocks noGrp="1" noRot="1" noChangeAspect="1" noTextEdit="1"/>
          </p:cNvSpPr>
          <p:nvPr>
            <p:ph type="sldImg"/>
          </p:nvPr>
        </p:nvSpPr>
        <p:spPr>
          <a:ln>
            <a:solidFill>
              <a:srgbClr val="000000">
                <a:alpha val="100000"/>
              </a:srgbClr>
            </a:solidFill>
            <a:miter lim="800000"/>
          </a:ln>
        </p:spPr>
      </p:sp>
      <p:sp>
        <p:nvSpPr>
          <p:cNvPr id="1515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2579" name="Rectangle 2"/>
          <p:cNvSpPr>
            <a:spLocks noGrp="1" noRot="1" noChangeAspect="1" noTextEdit="1"/>
          </p:cNvSpPr>
          <p:nvPr>
            <p:ph type="sldImg"/>
          </p:nvPr>
        </p:nvSpPr>
        <p:spPr>
          <a:ln>
            <a:solidFill>
              <a:srgbClr val="000000">
                <a:alpha val="100000"/>
              </a:srgbClr>
            </a:solidFill>
            <a:miter lim="800000"/>
          </a:ln>
        </p:spPr>
      </p:sp>
      <p:sp>
        <p:nvSpPr>
          <p:cNvPr id="1525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3603" name="Rectangle 2"/>
          <p:cNvSpPr>
            <a:spLocks noGrp="1" noRot="1" noChangeAspect="1" noTextEdit="1"/>
          </p:cNvSpPr>
          <p:nvPr>
            <p:ph type="sldImg"/>
          </p:nvPr>
        </p:nvSpPr>
        <p:spPr>
          <a:ln>
            <a:solidFill>
              <a:srgbClr val="000000">
                <a:alpha val="100000"/>
              </a:srgbClr>
            </a:solidFill>
            <a:miter lim="800000"/>
          </a:ln>
        </p:spPr>
      </p:sp>
      <p:sp>
        <p:nvSpPr>
          <p:cNvPr id="1536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4627" name="Rectangle 2"/>
          <p:cNvSpPr>
            <a:spLocks noGrp="1" noRot="1" noChangeAspect="1" noTextEdit="1"/>
          </p:cNvSpPr>
          <p:nvPr>
            <p:ph type="sldImg"/>
          </p:nvPr>
        </p:nvSpPr>
        <p:spPr>
          <a:ln>
            <a:solidFill>
              <a:srgbClr val="000000">
                <a:alpha val="100000"/>
              </a:srgbClr>
            </a:solidFill>
            <a:miter lim="800000"/>
          </a:ln>
        </p:spPr>
      </p:sp>
      <p:sp>
        <p:nvSpPr>
          <p:cNvPr id="1546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5651" name="Rectangle 2"/>
          <p:cNvSpPr>
            <a:spLocks noGrp="1" noRot="1" noChangeAspect="1" noTextEdit="1"/>
          </p:cNvSpPr>
          <p:nvPr>
            <p:ph type="sldImg"/>
          </p:nvPr>
        </p:nvSpPr>
        <p:spPr>
          <a:ln>
            <a:solidFill>
              <a:srgbClr val="000000">
                <a:alpha val="100000"/>
              </a:srgbClr>
            </a:solidFill>
            <a:miter lim="800000"/>
          </a:ln>
        </p:spPr>
      </p:sp>
      <p:sp>
        <p:nvSpPr>
          <p:cNvPr id="1556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6675" name="Rectangle 2"/>
          <p:cNvSpPr>
            <a:spLocks noGrp="1" noRot="1" noChangeAspect="1" noTextEdit="1"/>
          </p:cNvSpPr>
          <p:nvPr>
            <p:ph type="sldImg"/>
          </p:nvPr>
        </p:nvSpPr>
        <p:spPr>
          <a:ln>
            <a:solidFill>
              <a:srgbClr val="000000">
                <a:alpha val="100000"/>
              </a:srgbClr>
            </a:solidFill>
            <a:miter lim="800000"/>
          </a:ln>
        </p:spPr>
      </p:sp>
      <p:sp>
        <p:nvSpPr>
          <p:cNvPr id="1566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7699" name="Rectangle 2"/>
          <p:cNvSpPr>
            <a:spLocks noGrp="1" noRot="1" noChangeAspect="1" noTextEdit="1"/>
          </p:cNvSpPr>
          <p:nvPr>
            <p:ph type="sldImg"/>
          </p:nvPr>
        </p:nvSpPr>
        <p:spPr>
          <a:ln>
            <a:solidFill>
              <a:srgbClr val="000000">
                <a:alpha val="100000"/>
              </a:srgbClr>
            </a:solidFill>
            <a:miter lim="800000"/>
          </a:ln>
        </p:spPr>
      </p:sp>
      <p:sp>
        <p:nvSpPr>
          <p:cNvPr id="1577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4211" name="Rectangle 2"/>
          <p:cNvSpPr>
            <a:spLocks noGrp="1" noRot="1" noChangeAspect="1" noTextEdit="1"/>
          </p:cNvSpPr>
          <p:nvPr>
            <p:ph type="sldImg"/>
          </p:nvPr>
        </p:nvSpPr>
        <p:spPr>
          <a:ln>
            <a:solidFill>
              <a:srgbClr val="000000">
                <a:alpha val="100000"/>
              </a:srgbClr>
            </a:solidFill>
            <a:miter lim="800000"/>
          </a:ln>
        </p:spPr>
      </p:sp>
      <p:sp>
        <p:nvSpPr>
          <p:cNvPr id="942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8723" name="Rectangle 2"/>
          <p:cNvSpPr>
            <a:spLocks noGrp="1" noRot="1" noChangeAspect="1" noTextEdit="1"/>
          </p:cNvSpPr>
          <p:nvPr>
            <p:ph type="sldImg"/>
          </p:nvPr>
        </p:nvSpPr>
        <p:spPr>
          <a:ln>
            <a:solidFill>
              <a:srgbClr val="000000">
                <a:alpha val="100000"/>
              </a:srgbClr>
            </a:solidFill>
            <a:miter lim="800000"/>
          </a:ln>
        </p:spPr>
      </p:sp>
      <p:sp>
        <p:nvSpPr>
          <p:cNvPr id="1587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9747" name="Rectangle 2"/>
          <p:cNvSpPr>
            <a:spLocks noGrp="1" noRot="1" noChangeAspect="1" noTextEdit="1"/>
          </p:cNvSpPr>
          <p:nvPr>
            <p:ph type="sldImg"/>
          </p:nvPr>
        </p:nvSpPr>
        <p:spPr>
          <a:ln>
            <a:solidFill>
              <a:srgbClr val="000000">
                <a:alpha val="100000"/>
              </a:srgbClr>
            </a:solidFill>
            <a:miter lim="800000"/>
          </a:ln>
        </p:spPr>
      </p:sp>
      <p:sp>
        <p:nvSpPr>
          <p:cNvPr id="1597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07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0771" name="Rectangle 2"/>
          <p:cNvSpPr>
            <a:spLocks noGrp="1" noRot="1" noChangeAspect="1" noTextEdit="1"/>
          </p:cNvSpPr>
          <p:nvPr>
            <p:ph type="sldImg"/>
          </p:nvPr>
        </p:nvSpPr>
        <p:spPr>
          <a:ln>
            <a:solidFill>
              <a:srgbClr val="000000">
                <a:alpha val="100000"/>
              </a:srgbClr>
            </a:solidFill>
            <a:miter lim="800000"/>
          </a:ln>
        </p:spPr>
      </p:sp>
      <p:sp>
        <p:nvSpPr>
          <p:cNvPr id="1607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1795" name="Rectangle 2"/>
          <p:cNvSpPr>
            <a:spLocks noGrp="1" noRot="1" noChangeAspect="1" noTextEdit="1"/>
          </p:cNvSpPr>
          <p:nvPr>
            <p:ph type="sldImg"/>
          </p:nvPr>
        </p:nvSpPr>
        <p:spPr>
          <a:ln>
            <a:solidFill>
              <a:srgbClr val="000000">
                <a:alpha val="100000"/>
              </a:srgbClr>
            </a:solidFill>
            <a:miter lim="800000"/>
          </a:ln>
        </p:spPr>
      </p:sp>
      <p:sp>
        <p:nvSpPr>
          <p:cNvPr id="1617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2819" name="Rectangle 2"/>
          <p:cNvSpPr>
            <a:spLocks noGrp="1" noRot="1" noChangeAspect="1" noTextEdit="1"/>
          </p:cNvSpPr>
          <p:nvPr>
            <p:ph type="sldImg"/>
          </p:nvPr>
        </p:nvSpPr>
        <p:spPr>
          <a:ln>
            <a:solidFill>
              <a:srgbClr val="000000">
                <a:alpha val="100000"/>
              </a:srgbClr>
            </a:solidFill>
            <a:miter lim="800000"/>
          </a:ln>
        </p:spPr>
      </p:sp>
      <p:sp>
        <p:nvSpPr>
          <p:cNvPr id="1628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3843" name="Rectangle 2"/>
          <p:cNvSpPr>
            <a:spLocks noGrp="1" noRot="1" noChangeAspect="1" noTextEdit="1"/>
          </p:cNvSpPr>
          <p:nvPr>
            <p:ph type="sldImg"/>
          </p:nvPr>
        </p:nvSpPr>
        <p:spPr>
          <a:ln>
            <a:solidFill>
              <a:srgbClr val="000000">
                <a:alpha val="100000"/>
              </a:srgbClr>
            </a:solidFill>
            <a:miter lim="800000"/>
          </a:ln>
        </p:spPr>
      </p:sp>
      <p:sp>
        <p:nvSpPr>
          <p:cNvPr id="1638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4866" name="Slide Image Placeholder 1"/>
          <p:cNvSpPr>
            <a:spLocks noGrp="1" noRot="1" noChangeAspect="1" noTextEdit="1"/>
          </p:cNvSpPr>
          <p:nvPr>
            <p:ph type="sldImg"/>
          </p:nvPr>
        </p:nvSpPr>
        <p:spPr>
          <a:ln>
            <a:solidFill>
              <a:srgbClr val="000000">
                <a:alpha val="100000"/>
              </a:srgbClr>
            </a:solidFill>
            <a:miter lim="800000"/>
          </a:ln>
        </p:spPr>
      </p:sp>
      <p:sp>
        <p:nvSpPr>
          <p:cNvPr id="164867"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
        <p:nvSpPr>
          <p:cNvPr id="16486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5235" name="Rectangle 2"/>
          <p:cNvSpPr>
            <a:spLocks noGrp="1" noRot="1" noChangeAspect="1" noTextEdit="1"/>
          </p:cNvSpPr>
          <p:nvPr>
            <p:ph type="sldImg"/>
          </p:nvPr>
        </p:nvSpPr>
        <p:spPr>
          <a:ln>
            <a:solidFill>
              <a:srgbClr val="000000">
                <a:alpha val="100000"/>
              </a:srgbClr>
            </a:solidFill>
            <a:miter lim="800000"/>
          </a:ln>
        </p:spPr>
      </p:sp>
      <p:sp>
        <p:nvSpPr>
          <p:cNvPr id="952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6259" name="Rectangle 2"/>
          <p:cNvSpPr>
            <a:spLocks noGrp="1" noRot="1" noChangeAspect="1" noTextEdit="1"/>
          </p:cNvSpPr>
          <p:nvPr>
            <p:ph type="sldImg"/>
          </p:nvPr>
        </p:nvSpPr>
        <p:spPr>
          <a:ln>
            <a:solidFill>
              <a:srgbClr val="000000">
                <a:alpha val="100000"/>
              </a:srgbClr>
            </a:solidFill>
            <a:miter lim="800000"/>
          </a:ln>
        </p:spPr>
      </p:sp>
      <p:sp>
        <p:nvSpPr>
          <p:cNvPr id="962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3DF5847-88F0-4D05-94E2-0C503E87FFBA}"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82BCB8D9-D5F2-4371-99D8-5231BD762A1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dirty="0"/>
              <a:t>Click to edit Master title style</a:t>
            </a:r>
            <a:endParaRPr lang="en-US" altLang="en-US" dirty="0"/>
          </a:p>
        </p:txBody>
      </p:sp>
      <p:sp>
        <p:nvSpPr>
          <p:cNvPr id="3075"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image" Target="../media/image3.w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4.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4.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4.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4.xml"/><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image" Target="../media/image3.wmf"/></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4.xml"/><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image" Target="../media/image3.wmf"/></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4.xml"/><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image" Target="../media/image3.wmf"/></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4.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image" Target="../media/image3.wmf"/></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wm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4.xml"/><Relationship Id="rId2" Type="http://schemas.openxmlformats.org/officeDocument/2006/relationships/image" Target="../media/image42.png"/><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4.xml"/><Relationship Id="rId2" Type="http://schemas.openxmlformats.org/officeDocument/2006/relationships/image" Target="../media/image42.png"/><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4.xml"/><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image" Target="../media/image3.wmf"/></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4.xml"/><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image" Target="../media/image3.wmf"/></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4.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image" Target="../media/image3.wmf"/></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4.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image" Target="../media/image3.wmf"/></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4.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image" Target="../media/image3.wmf"/></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4.xml"/><Relationship Id="rId3" Type="http://schemas.openxmlformats.org/officeDocument/2006/relationships/image" Target="../media/image9.wmf"/><Relationship Id="rId2" Type="http://schemas.openxmlformats.org/officeDocument/2006/relationships/image" Target="../media/image3.wmf"/><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wmf"/></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7.xml"/><Relationship Id="rId5" Type="http://schemas.openxmlformats.org/officeDocument/2006/relationships/slideLayout" Target="../slideLayouts/slideLayout24.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image" Target="../media/image3.wmf"/></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wmf"/></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60.xml"/><Relationship Id="rId5" Type="http://schemas.openxmlformats.org/officeDocument/2006/relationships/slideLayout" Target="../slideLayouts/slideLayout24.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image" Target="../media/image3.wmf"/></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3.wmf"/></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4.xml"/><Relationship Id="rId2" Type="http://schemas.openxmlformats.org/officeDocument/2006/relationships/image" Target="../media/image57.png"/><Relationship Id="rId1" Type="http://schemas.openxmlformats.org/officeDocument/2006/relationships/image" Target="../media/image56.jpe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24.xml"/><Relationship Id="rId2" Type="http://schemas.openxmlformats.org/officeDocument/2006/relationships/image" Target="../media/image3.wmf"/><Relationship Id="rId1" Type="http://schemas.openxmlformats.org/officeDocument/2006/relationships/image" Target="../media/image58.jpe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24.xml"/><Relationship Id="rId2" Type="http://schemas.openxmlformats.org/officeDocument/2006/relationships/image" Target="../media/image59.jpeg"/><Relationship Id="rId1" Type="http://schemas.openxmlformats.org/officeDocument/2006/relationships/image" Target="../media/image3.wmf"/></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4.xml"/><Relationship Id="rId2" Type="http://schemas.openxmlformats.org/officeDocument/2006/relationships/image" Target="../media/image60.jpeg"/><Relationship Id="rId1" Type="http://schemas.openxmlformats.org/officeDocument/2006/relationships/image" Target="../media/image3.wm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3.wmf"/></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24.xml"/><Relationship Id="rId2" Type="http://schemas.openxmlformats.org/officeDocument/2006/relationships/image" Target="../media/image61.png"/><Relationship Id="rId1" Type="http://schemas.openxmlformats.org/officeDocument/2006/relationships/image" Target="../media/image3.wmf"/></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24.xml"/><Relationship Id="rId2" Type="http://schemas.openxmlformats.org/officeDocument/2006/relationships/image" Target="../media/image62.png"/><Relationship Id="rId1" Type="http://schemas.openxmlformats.org/officeDocument/2006/relationships/image" Target="../media/image3.wmf"/></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24.xml"/><Relationship Id="rId2" Type="http://schemas.openxmlformats.org/officeDocument/2006/relationships/image" Target="../media/image4.jpeg"/><Relationship Id="rId1" Type="http://schemas.openxmlformats.org/officeDocument/2006/relationships/image" Target="../media/image3.wmf"/></Relationships>
</file>

<file path=ppt/slides/_rels/slide77.xml.rels><?xml version="1.0" encoding="UTF-8" standalone="yes"?>
<Relationships xmlns="http://schemas.openxmlformats.org/package/2006/relationships"><Relationship Id="rId7" Type="http://schemas.openxmlformats.org/officeDocument/2006/relationships/notesSlide" Target="../notesSlides/notesSlide76.xml"/><Relationship Id="rId6"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3.wmf"/><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66.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4.xml"/><Relationship Id="rId2" Type="http://schemas.openxmlformats.org/officeDocument/2006/relationships/image" Target="../media/image14.jpeg"/><Relationship Id="rId1" Type="http://schemas.openxmlformats.org/officeDocument/2006/relationships/image" Target="../media/image3.wmf"/></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4.xml"/><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itle 1"/>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4099" name="Content Placeholder 2"/>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4100" name="Picture 2" descr="Hình ảnh Powerpoint - - Tổng hợp hình ảnh dành cho Powerpoint đẹp nhất"/>
          <p:cNvPicPr>
            <a:picLocks noChangeAspect="1"/>
          </p:cNvPicPr>
          <p:nvPr/>
        </p:nvPicPr>
        <p:blipFill>
          <a:blip r:embed="rId1"/>
          <a:stretch>
            <a:fillRect/>
          </a:stretch>
        </p:blipFill>
        <p:spPr>
          <a:xfrm>
            <a:off x="-127000" y="-285750"/>
            <a:ext cx="12755563" cy="7143750"/>
          </a:xfrm>
          <a:prstGeom prst="rect">
            <a:avLst/>
          </a:prstGeom>
          <a:noFill/>
          <a:ln w="9525">
            <a:noFill/>
          </a:ln>
        </p:spPr>
      </p:pic>
      <p:sp>
        <p:nvSpPr>
          <p:cNvPr id="4101" name="TextBox 4"/>
          <p:cNvSpPr txBox="1"/>
          <p:nvPr/>
        </p:nvSpPr>
        <p:spPr>
          <a:xfrm>
            <a:off x="47625" y="84138"/>
            <a:ext cx="11811000" cy="1031875"/>
          </a:xfrm>
          <a:prstGeom prst="rect">
            <a:avLst/>
          </a:prstGeom>
          <a:noFill/>
          <a:ln w="9525">
            <a:noFill/>
          </a:ln>
        </p:spPr>
        <p:txBody>
          <a:bodyPr>
            <a:spAutoFit/>
          </a:bodyPr>
          <a:p>
            <a:pPr algn="ctr" eaLnBrk="1" hangingPunct="1">
              <a:lnSpc>
                <a:spcPct val="200000"/>
              </a:lnSpc>
            </a:pP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2381250" y="2928938"/>
            <a:ext cx="8201025" cy="645160"/>
          </a:xfrm>
          <a:prstGeom prst="rect">
            <a:avLst/>
          </a:prstGeom>
          <a:noFill/>
          <a:ln w="9525">
            <a:noFill/>
          </a:ln>
        </p:spPr>
        <p:txBody>
          <a:bodyPr>
            <a:spAutoFit/>
          </a:bodyPr>
          <a:p>
            <a:pPr algn="ctr" eaLnBrk="1" hangingPunct="1"/>
            <a:r>
              <a:rPr lang="en-US" altLang="en-US" sz="3600" b="1" dirty="0">
                <a:solidFill>
                  <a:srgbClr val="6600CC"/>
                </a:solidFill>
                <a:latin typeface="Times New Roman" panose="02020603050405020304" pitchFamily="18" charset="0"/>
                <a:cs typeface="Times New Roman" panose="02020603050405020304" pitchFamily="18" charset="0"/>
              </a:rPr>
              <a:t> Giáo viên: Trịnh Thị Nàng Hương</a:t>
            </a:r>
            <a:endParaRPr lang="en-US" altLang="en-US" sz="3600" b="1" dirty="0">
              <a:solidFill>
                <a:srgbClr val="6600CC"/>
              </a:solidFill>
              <a:latin typeface="Times New Roman" panose="02020603050405020304" pitchFamily="18" charset="0"/>
              <a:ea typeface="Times New Roman" panose="02020603050405020304" pitchFamily="18" charset="0"/>
            </a:endParaRPr>
          </a:p>
        </p:txBody>
      </p:sp>
      <p:sp>
        <p:nvSpPr>
          <p:cNvPr id="7" name="Rectangle 6"/>
          <p:cNvSpPr/>
          <p:nvPr/>
        </p:nvSpPr>
        <p:spPr>
          <a:xfrm>
            <a:off x="2796208" y="883069"/>
            <a:ext cx="6599583" cy="1323439"/>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rPr>
              <a:t>ĐỊA LÍ 7</a:t>
            </a:r>
            <a:endPar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endParaRPr>
          </a:p>
        </p:txBody>
      </p:sp>
      <p:pic>
        <p:nvPicPr>
          <p:cNvPr id="4104" name="Picture 5" descr="POINSET2"/>
          <p:cNvPicPr>
            <a:picLocks noChangeAspect="1"/>
          </p:cNvPicPr>
          <p:nvPr/>
        </p:nvPicPr>
        <p:blipFill>
          <a:blip r:embed="rId2"/>
          <a:stretch>
            <a:fillRect/>
          </a:stretch>
        </p:blipFill>
        <p:spPr>
          <a:xfrm rot="5400000" flipV="1">
            <a:off x="166688" y="-514350"/>
            <a:ext cx="2262187" cy="2851150"/>
          </a:xfrm>
          <a:prstGeom prst="rect">
            <a:avLst/>
          </a:prstGeom>
          <a:noFill/>
          <a:ln w="9525">
            <a:noFill/>
          </a:ln>
        </p:spPr>
      </p:pic>
      <p:pic>
        <p:nvPicPr>
          <p:cNvPr id="4105" name="Picture 5" descr="POINSET2"/>
          <p:cNvPicPr>
            <a:picLocks noChangeAspect="1"/>
          </p:cNvPicPr>
          <p:nvPr/>
        </p:nvPicPr>
        <p:blipFill>
          <a:blip r:embed="rId2"/>
          <a:stretch>
            <a:fillRect/>
          </a:stretch>
        </p:blipFill>
        <p:spPr>
          <a:xfrm rot="5400000">
            <a:off x="10183813" y="-417512"/>
            <a:ext cx="2262187" cy="2625725"/>
          </a:xfrm>
          <a:prstGeom prst="rect">
            <a:avLst/>
          </a:prstGeom>
          <a:noFill/>
          <a:ln w="9525">
            <a:noFill/>
          </a:ln>
        </p:spPr>
      </p:pic>
      <p:pic>
        <p:nvPicPr>
          <p:cNvPr id="4106" name="Picture 5" descr="POINSET2"/>
          <p:cNvPicPr>
            <a:picLocks noChangeAspect="1"/>
          </p:cNvPicPr>
          <p:nvPr/>
        </p:nvPicPr>
        <p:blipFill>
          <a:blip r:embed="rId2"/>
          <a:stretch>
            <a:fillRect/>
          </a:stretch>
        </p:blipFill>
        <p:spPr>
          <a:xfrm rot="-5400000">
            <a:off x="53975" y="4413250"/>
            <a:ext cx="2262188" cy="2625725"/>
          </a:xfrm>
          <a:prstGeom prst="rect">
            <a:avLst/>
          </a:prstGeom>
          <a:noFill/>
          <a:ln w="9525">
            <a:noFill/>
          </a:ln>
        </p:spPr>
      </p:pic>
      <p:pic>
        <p:nvPicPr>
          <p:cNvPr id="4107" name="Picture 5" descr="POINSET2"/>
          <p:cNvPicPr>
            <a:picLocks noChangeAspect="1"/>
          </p:cNvPicPr>
          <p:nvPr/>
        </p:nvPicPr>
        <p:blipFill>
          <a:blip r:embed="rId2"/>
          <a:stretch>
            <a:fillRect/>
          </a:stretch>
        </p:blipFill>
        <p:spPr>
          <a:xfrm rot="-5400000" flipV="1">
            <a:off x="10072688" y="4418013"/>
            <a:ext cx="2260600" cy="28495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433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1434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4341"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2" name="Rectangle 1"/>
          <p:cNvSpPr/>
          <p:nvPr/>
        </p:nvSpPr>
        <p:spPr>
          <a:xfrm>
            <a:off x="1597025" y="211138"/>
            <a:ext cx="9556750" cy="1708150"/>
          </a:xfrm>
          <a:prstGeom prst="rect">
            <a:avLst/>
          </a:prstGeom>
          <a:noFill/>
          <a:ln w="9525">
            <a:noFill/>
          </a:ln>
        </p:spPr>
        <p:txBody>
          <a:bodyPr>
            <a:spAutoFit/>
          </a:bodyPr>
          <a:p>
            <a:pPr algn="just">
              <a:lnSpc>
                <a:spcPct val="150000"/>
              </a:lnSpc>
            </a:pPr>
            <a:r>
              <a:rPr sz="3500" b="1" dirty="0">
                <a:solidFill>
                  <a:srgbClr val="0000FF"/>
                </a:solidFill>
                <a:latin typeface="Times New Roman" panose="02020603050405020304" pitchFamily="18" charset="0"/>
              </a:rPr>
              <a:t>Chứng minh nguồn nước cung cấp cho sinh hoạt và sản xuất ở châu Âu phong phú.</a:t>
            </a:r>
            <a:endParaRPr sz="3500" b="1" dirty="0">
              <a:solidFill>
                <a:srgbClr val="0000FF"/>
              </a:solidFill>
              <a:latin typeface="Times New Roman" panose="02020603050405020304" pitchFamily="18" charset="0"/>
            </a:endParaRPr>
          </a:p>
        </p:txBody>
      </p:sp>
      <p:sp>
        <p:nvSpPr>
          <p:cNvPr id="3" name="Rectangle 2"/>
          <p:cNvSpPr/>
          <p:nvPr/>
        </p:nvSpPr>
        <p:spPr>
          <a:xfrm>
            <a:off x="1339850" y="2501900"/>
            <a:ext cx="9512300" cy="3322638"/>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Nguồn nước cung cấp cho sinh hoạt và sản xuất ở châu Âu phong phú, trong đó lượng nước sông và nước ngầm chiếm khoảng 88%, từ các hồ chiếm khoảng 12%.</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5363"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1536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5365"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2" name="Rectangle 1"/>
          <p:cNvSpPr/>
          <p:nvPr/>
        </p:nvSpPr>
        <p:spPr>
          <a:xfrm>
            <a:off x="1146175" y="211138"/>
            <a:ext cx="10007600" cy="1754187"/>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thực trạng khai thác môi trường nước ở châu Âu. Nguyên nhân nào dẫn đến thực trạng đó?</a:t>
            </a:r>
            <a:endParaRPr sz="3500" b="1" dirty="0">
              <a:solidFill>
                <a:srgbClr val="0000FF"/>
              </a:solidFill>
              <a:latin typeface="Times New Roman" panose="02020603050405020304" pitchFamily="18" charset="0"/>
            </a:endParaRPr>
          </a:p>
        </p:txBody>
      </p:sp>
      <p:sp>
        <p:nvSpPr>
          <p:cNvPr id="3" name="Rectangle 2"/>
          <p:cNvSpPr/>
          <p:nvPr/>
        </p:nvSpPr>
        <p:spPr>
          <a:xfrm>
            <a:off x="1339850" y="2217738"/>
            <a:ext cx="9512300" cy="4164012"/>
          </a:xfrm>
          <a:prstGeom prst="rect">
            <a:avLst/>
          </a:prstGeom>
          <a:noFill/>
          <a:ln w="9525">
            <a:noFill/>
          </a:ln>
        </p:spPr>
        <p:txBody>
          <a:bodyPr>
            <a:spAutoFit/>
          </a:bodyPr>
          <a:p>
            <a:pPr algn="just">
              <a:lnSpc>
                <a:spcPct val="150000"/>
              </a:lnSpc>
            </a:pPr>
            <a:r>
              <a:rPr sz="3000" b="1" dirty="0">
                <a:solidFill>
                  <a:srgbClr val="00B050"/>
                </a:solidFill>
                <a:latin typeface="Times New Roman" panose="02020603050405020304" pitchFamily="18" charset="0"/>
              </a:rPr>
              <a:t>Thực trạng khai thác: trước đây, tình trạng khai thác nguồn nước quá mức, các hóa chất từ sản xuất nông nghiệp, nước thải từ sản xuất công nghiệp, sinh hoạt,… đã làm cho môi trường nước châu Âu bị ô nhiễm, chỉ khoảng 44% nguồn nước sông, hồ và 75% nguồn nước ngầm đạt chất lượng tốt.</a:t>
            </a:r>
            <a:endParaRPr sz="30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638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1638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6389"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212850" y="169863"/>
            <a:ext cx="10196513" cy="900112"/>
          </a:xfrm>
          <a:prstGeom prst="rect">
            <a:avLst/>
          </a:prstGeom>
          <a:noFill/>
          <a:ln w="9525">
            <a:noFill/>
          </a:ln>
        </p:spPr>
        <p:txBody>
          <a:bodyPr>
            <a:spAutoFit/>
          </a:bodyPr>
          <a:p>
            <a:pPr algn="just">
              <a:lnSpc>
                <a:spcPct val="150000"/>
              </a:lnSpc>
            </a:pPr>
            <a:r>
              <a:rPr sz="3500" b="1" dirty="0">
                <a:latin typeface="Times New Roman" panose="02020603050405020304" pitchFamily="18" charset="0"/>
              </a:rPr>
              <a:t>- Thực trạng: </a:t>
            </a:r>
            <a:r>
              <a:rPr lang="nl-NL" altLang="x-none" sz="3500" b="1" dirty="0">
                <a:latin typeface="Times New Roman" panose="02020603050405020304" pitchFamily="18" charset="0"/>
              </a:rPr>
              <a:t>môi trường nước châu Âu bị ô nhiễm.</a:t>
            </a:r>
            <a:endParaRPr sz="3500" b="1" dirty="0">
              <a:latin typeface="Times New Roman" panose="02020603050405020304" pitchFamily="18" charset="0"/>
            </a:endParaRPr>
          </a:p>
        </p:txBody>
      </p:sp>
      <p:pic>
        <p:nvPicPr>
          <p:cNvPr id="16391" name="Picture 2"/>
          <p:cNvPicPr>
            <a:picLocks noChangeAspect="1"/>
          </p:cNvPicPr>
          <p:nvPr/>
        </p:nvPicPr>
        <p:blipFill>
          <a:blip r:embed="rId3"/>
          <a:stretch>
            <a:fillRect/>
          </a:stretch>
        </p:blipFill>
        <p:spPr>
          <a:xfrm>
            <a:off x="1679575" y="1417638"/>
            <a:ext cx="4297363" cy="2597150"/>
          </a:xfrm>
          <a:prstGeom prst="rect">
            <a:avLst/>
          </a:prstGeom>
          <a:noFill/>
          <a:ln w="9525">
            <a:noFill/>
          </a:ln>
        </p:spPr>
      </p:pic>
      <p:pic>
        <p:nvPicPr>
          <p:cNvPr id="16392" name="Picture 3"/>
          <p:cNvPicPr>
            <a:picLocks noChangeAspect="1"/>
          </p:cNvPicPr>
          <p:nvPr/>
        </p:nvPicPr>
        <p:blipFill>
          <a:blip r:embed="rId4"/>
          <a:stretch>
            <a:fillRect/>
          </a:stretch>
        </p:blipFill>
        <p:spPr>
          <a:xfrm>
            <a:off x="1679575" y="4014788"/>
            <a:ext cx="4297363" cy="2749550"/>
          </a:xfrm>
          <a:prstGeom prst="rect">
            <a:avLst/>
          </a:prstGeom>
          <a:noFill/>
          <a:ln w="9525">
            <a:noFill/>
          </a:ln>
        </p:spPr>
      </p:pic>
      <p:pic>
        <p:nvPicPr>
          <p:cNvPr id="16393" name="Picture 4"/>
          <p:cNvPicPr>
            <a:picLocks noChangeAspect="1"/>
          </p:cNvPicPr>
          <p:nvPr/>
        </p:nvPicPr>
        <p:blipFill>
          <a:blip r:embed="rId5"/>
          <a:stretch>
            <a:fillRect/>
          </a:stretch>
        </p:blipFill>
        <p:spPr>
          <a:xfrm>
            <a:off x="5976938" y="4014788"/>
            <a:ext cx="4240212" cy="2751137"/>
          </a:xfrm>
          <a:prstGeom prst="rect">
            <a:avLst/>
          </a:prstGeom>
          <a:noFill/>
          <a:ln w="9525">
            <a:noFill/>
          </a:ln>
        </p:spPr>
      </p:pic>
      <p:pic>
        <p:nvPicPr>
          <p:cNvPr id="16394" name="Picture 5"/>
          <p:cNvPicPr>
            <a:picLocks noChangeAspect="1"/>
          </p:cNvPicPr>
          <p:nvPr/>
        </p:nvPicPr>
        <p:blipFill>
          <a:blip r:embed="rId6"/>
          <a:stretch>
            <a:fillRect/>
          </a:stretch>
        </p:blipFill>
        <p:spPr>
          <a:xfrm>
            <a:off x="5976938" y="1417638"/>
            <a:ext cx="4240212" cy="25971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741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1741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741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919163" y="1114425"/>
            <a:ext cx="10444162" cy="4940300"/>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Nguyên nhân: </a:t>
            </a:r>
            <a:endParaRPr sz="3500" b="1" dirty="0">
              <a:solidFill>
                <a:srgbClr val="00B050"/>
              </a:solidFill>
              <a:latin typeface="Times New Roman" panose="02020603050405020304" pitchFamily="18" charset="0"/>
            </a:endParaRPr>
          </a:p>
          <a:p>
            <a:pPr algn="just">
              <a:lnSpc>
                <a:spcPct val="150000"/>
              </a:lnSpc>
            </a:pPr>
            <a:r>
              <a:rPr sz="3500" b="1" dirty="0">
                <a:solidFill>
                  <a:srgbClr val="00B050"/>
                </a:solidFill>
                <a:latin typeface="Times New Roman" panose="02020603050405020304" pitchFamily="18" charset="0"/>
              </a:rPr>
              <a:t>+ Nông nghiệp: Một số nước ở Châu Âu còn sử dụng phương pháp canh tác nông nghiệp truyền thống khiến nguồn nước không được tiết kiệm. Và hơn nữa là do những chất độc hại từ thuốc dùng trong nông nghiệp gây ô nhiễm chưa được giải quyết.</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2"/>
          <p:cNvPicPr>
            <a:picLocks noChangeAspect="1"/>
          </p:cNvPicPr>
          <p:nvPr/>
        </p:nvPicPr>
        <p:blipFill>
          <a:blip r:embed="rId1"/>
          <a:stretch>
            <a:fillRect/>
          </a:stretch>
        </p:blipFill>
        <p:spPr>
          <a:xfrm>
            <a:off x="381000" y="176213"/>
            <a:ext cx="5915025" cy="3327400"/>
          </a:xfrm>
          <a:prstGeom prst="rect">
            <a:avLst/>
          </a:prstGeom>
          <a:noFill/>
          <a:ln w="9525">
            <a:noFill/>
          </a:ln>
        </p:spPr>
      </p:pic>
      <p:pic>
        <p:nvPicPr>
          <p:cNvPr id="18435" name="Picture 3"/>
          <p:cNvPicPr>
            <a:picLocks noChangeAspect="1"/>
          </p:cNvPicPr>
          <p:nvPr/>
        </p:nvPicPr>
        <p:blipFill>
          <a:blip r:embed="rId2"/>
          <a:stretch>
            <a:fillRect/>
          </a:stretch>
        </p:blipFill>
        <p:spPr>
          <a:xfrm>
            <a:off x="6296025" y="176213"/>
            <a:ext cx="5487988" cy="3327400"/>
          </a:xfrm>
          <a:prstGeom prst="rect">
            <a:avLst/>
          </a:prstGeom>
          <a:noFill/>
          <a:ln w="9525">
            <a:noFill/>
          </a:ln>
        </p:spPr>
      </p:pic>
      <p:pic>
        <p:nvPicPr>
          <p:cNvPr id="18436" name="Picture 4"/>
          <p:cNvPicPr>
            <a:picLocks noChangeAspect="1"/>
          </p:cNvPicPr>
          <p:nvPr/>
        </p:nvPicPr>
        <p:blipFill>
          <a:blip r:embed="rId3"/>
          <a:stretch>
            <a:fillRect/>
          </a:stretch>
        </p:blipFill>
        <p:spPr>
          <a:xfrm>
            <a:off x="381000" y="3503613"/>
            <a:ext cx="5915025" cy="3141662"/>
          </a:xfrm>
          <a:prstGeom prst="rect">
            <a:avLst/>
          </a:prstGeom>
          <a:noFill/>
          <a:ln w="9525">
            <a:noFill/>
          </a:ln>
        </p:spPr>
      </p:pic>
      <p:pic>
        <p:nvPicPr>
          <p:cNvPr id="18437" name="Picture 5"/>
          <p:cNvPicPr>
            <a:picLocks noChangeAspect="1"/>
          </p:cNvPicPr>
          <p:nvPr/>
        </p:nvPicPr>
        <p:blipFill>
          <a:blip r:embed="rId4"/>
          <a:stretch>
            <a:fillRect/>
          </a:stretch>
        </p:blipFill>
        <p:spPr>
          <a:xfrm>
            <a:off x="6296025" y="3503613"/>
            <a:ext cx="5487988" cy="3141662"/>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945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1946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9461"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249363" y="1403350"/>
            <a:ext cx="9512300" cy="4035425"/>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 Công nghiệp: Với sự phát triển mạnh về công nghiệp đã gây ra nhiều vấn đề đau đầu là ngành công nghiệp là ngành tiêu thụ nhiều nguồn nước nhất và cũng xả thải chất ô nhiễm ra môi trường nhiều nhất.</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2" descr="Ô nhiễm liên quan đến 10% các trường hợp ung thư ở châu Âu"/>
          <p:cNvPicPr>
            <a:picLocks noChangeAspect="1"/>
          </p:cNvPicPr>
          <p:nvPr/>
        </p:nvPicPr>
        <p:blipFill>
          <a:blip r:embed="rId1"/>
          <a:stretch>
            <a:fillRect/>
          </a:stretch>
        </p:blipFill>
        <p:spPr>
          <a:xfrm>
            <a:off x="381000" y="112713"/>
            <a:ext cx="5915025" cy="3344862"/>
          </a:xfrm>
          <a:prstGeom prst="rect">
            <a:avLst/>
          </a:prstGeom>
          <a:noFill/>
          <a:ln w="9525">
            <a:noFill/>
          </a:ln>
        </p:spPr>
      </p:pic>
      <p:pic>
        <p:nvPicPr>
          <p:cNvPr id="20483" name="Picture 3"/>
          <p:cNvPicPr>
            <a:picLocks noChangeAspect="1"/>
          </p:cNvPicPr>
          <p:nvPr/>
        </p:nvPicPr>
        <p:blipFill>
          <a:blip r:embed="rId2"/>
          <a:stretch>
            <a:fillRect/>
          </a:stretch>
        </p:blipFill>
        <p:spPr>
          <a:xfrm>
            <a:off x="382588" y="3457575"/>
            <a:ext cx="5913437" cy="3187700"/>
          </a:xfrm>
          <a:prstGeom prst="rect">
            <a:avLst/>
          </a:prstGeom>
          <a:noFill/>
          <a:ln w="9525">
            <a:noFill/>
          </a:ln>
        </p:spPr>
      </p:pic>
      <p:pic>
        <p:nvPicPr>
          <p:cNvPr id="20484" name="Picture 4"/>
          <p:cNvPicPr>
            <a:picLocks noChangeAspect="1"/>
          </p:cNvPicPr>
          <p:nvPr/>
        </p:nvPicPr>
        <p:blipFill>
          <a:blip r:embed="rId3"/>
          <a:stretch>
            <a:fillRect/>
          </a:stretch>
        </p:blipFill>
        <p:spPr>
          <a:xfrm>
            <a:off x="6296025" y="112713"/>
            <a:ext cx="5565775" cy="3344862"/>
          </a:xfrm>
          <a:prstGeom prst="rect">
            <a:avLst/>
          </a:prstGeom>
          <a:noFill/>
          <a:ln w="9525">
            <a:noFill/>
          </a:ln>
        </p:spPr>
      </p:pic>
      <p:pic>
        <p:nvPicPr>
          <p:cNvPr id="20485" name="Picture 5"/>
          <p:cNvPicPr>
            <a:picLocks noChangeAspect="1"/>
          </p:cNvPicPr>
          <p:nvPr/>
        </p:nvPicPr>
        <p:blipFill>
          <a:blip r:embed="rId4"/>
          <a:stretch>
            <a:fillRect/>
          </a:stretch>
        </p:blipFill>
        <p:spPr>
          <a:xfrm>
            <a:off x="6296025" y="3457575"/>
            <a:ext cx="5565775" cy="3187700"/>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150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150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1509"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249363" y="676275"/>
            <a:ext cx="9512300" cy="5651500"/>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 Khai thác mỏ: Trong quá trình khai thác cũng đã có những chất độc hại được thải ra môi trường không qua xử lý.</a:t>
            </a:r>
            <a:endParaRPr sz="3500" b="1" dirty="0">
              <a:solidFill>
                <a:srgbClr val="00B050"/>
              </a:solidFill>
              <a:latin typeface="Times New Roman" panose="02020603050405020304" pitchFamily="18" charset="0"/>
            </a:endParaRPr>
          </a:p>
          <a:p>
            <a:pPr algn="just">
              <a:lnSpc>
                <a:spcPct val="150000"/>
              </a:lnSpc>
            </a:pPr>
            <a:r>
              <a:rPr sz="3500" b="1" dirty="0">
                <a:solidFill>
                  <a:srgbClr val="00B050"/>
                </a:solidFill>
                <a:latin typeface="Times New Roman" panose="02020603050405020304" pitchFamily="18" charset="0"/>
              </a:rPr>
              <a:t>+ Nước thải sinh hoạt: Đây là vẫn là vấn đề của hầu hết các nước khi chưa có hệ thống xử lý chất thải sinh hoạt một cách triệt để khiến nguồn nước bị ô nhiễm.</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253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253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253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679575" y="1384300"/>
            <a:ext cx="8242300" cy="3416300"/>
          </a:xfrm>
          <a:prstGeom prst="rect">
            <a:avLst/>
          </a:prstGeom>
          <a:noFill/>
          <a:ln w="9525">
            <a:noFill/>
          </a:ln>
        </p:spPr>
        <p:txBody>
          <a:bodyPr>
            <a:spAutoFit/>
          </a:bodyPr>
          <a:p>
            <a:pPr algn="just">
              <a:lnSpc>
                <a:spcPct val="150000"/>
              </a:lnSpc>
            </a:pPr>
            <a:r>
              <a:rPr lang="nl-NL" altLang="x-none" sz="3600" b="1" dirty="0">
                <a:latin typeface="Times New Roman" panose="02020603050405020304" pitchFamily="18" charset="0"/>
              </a:rPr>
              <a:t>- Nguyên nhân: Khai thác nguồn nước quá mức, các hóa chất từ sản xuất nông nghiệp, nước thải từ sản xuất công nghiệp và sinh hoạt,..</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355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355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3557"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2" name="Rectangle 1"/>
          <p:cNvSpPr/>
          <p:nvPr/>
        </p:nvSpPr>
        <p:spPr>
          <a:xfrm>
            <a:off x="1597025" y="211138"/>
            <a:ext cx="9556750" cy="823912"/>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Ô nhiễm nước ở châu Âu gây ra hậu quả gì?</a:t>
            </a:r>
            <a:endParaRPr sz="3500" b="1" dirty="0">
              <a:solidFill>
                <a:srgbClr val="0000FF"/>
              </a:solidFill>
              <a:latin typeface="Times New Roman" panose="02020603050405020304" pitchFamily="18" charset="0"/>
            </a:endParaRPr>
          </a:p>
        </p:txBody>
      </p:sp>
      <p:sp>
        <p:nvSpPr>
          <p:cNvPr id="3" name="Rectangle 2"/>
          <p:cNvSpPr/>
          <p:nvPr/>
        </p:nvSpPr>
        <p:spPr>
          <a:xfrm>
            <a:off x="1493838" y="1687513"/>
            <a:ext cx="9512300" cy="4148137"/>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 Gây hiện tượng thủy triều đỏ, thủy triều đen, gây tác hại mọi mặt đến hệ sinh thái biển.</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Gây thiệt hại về kinh tế do sự xuất hiện của bệnh tật, ảnh hưởng đến nông sản và thủy sản, thiệt hại cho hoạt động du lịch..</a:t>
            </a:r>
            <a:endParaRPr sz="36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6147"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6148" name="Picture 5" descr="POINSET2"/>
          <p:cNvPicPr>
            <a:picLocks noChangeAspect="1"/>
          </p:cNvPicPr>
          <p:nvPr/>
        </p:nvPicPr>
        <p:blipFill>
          <a:blip r:embed="rId1"/>
          <a:stretch>
            <a:fillRect/>
          </a:stretch>
        </p:blipFill>
        <p:spPr>
          <a:xfrm rot="-5400000">
            <a:off x="304800" y="5600700"/>
            <a:ext cx="992188" cy="1154113"/>
          </a:xfrm>
          <a:prstGeom prst="rect">
            <a:avLst/>
          </a:prstGeom>
          <a:noFill/>
          <a:ln w="9525">
            <a:noFill/>
          </a:ln>
        </p:spPr>
      </p:pic>
      <p:sp>
        <p:nvSpPr>
          <p:cNvPr id="11" name="Rectangle 10"/>
          <p:cNvSpPr/>
          <p:nvPr/>
        </p:nvSpPr>
        <p:spPr>
          <a:xfrm>
            <a:off x="1133475" y="668338"/>
            <a:ext cx="9788525" cy="5632450"/>
          </a:xfrm>
          <a:prstGeom prst="rect">
            <a:avLst/>
          </a:prstGeom>
          <a:noFill/>
          <a:ln w="9525">
            <a:noFill/>
          </a:ln>
        </p:spPr>
        <p:txBody>
          <a:bodyPr>
            <a:spAutoFit/>
          </a:bodyPr>
          <a:p>
            <a:pPr algn="just">
              <a:lnSpc>
                <a:spcPct val="150000"/>
              </a:lnSpc>
            </a:pPr>
            <a:r>
              <a:rPr sz="4000" b="1" dirty="0">
                <a:solidFill>
                  <a:srgbClr val="7030A0"/>
                </a:solidFill>
                <a:latin typeface="Times New Roman" panose="02020603050405020304" pitchFamily="18" charset="0"/>
              </a:rPr>
              <a:t>Trong quá trình khai thác và sử dụng tài nguyên thiên nhiên, các quốc gia châu Âu phải đối mặt với nhiều vấn đề về môi trường. Vậy châu Âu đang bảo vệ môi trường như thế nào? Bài học hôm nay chúng ta sẽ cùng tìm hiểu.</a:t>
            </a:r>
            <a:endParaRPr sz="4000" b="1" dirty="0">
              <a:solidFill>
                <a:srgbClr val="7030A0"/>
              </a:solidFill>
              <a:latin typeface="Times New Roman" panose="02020603050405020304" pitchFamily="18" charset="0"/>
            </a:endParaRPr>
          </a:p>
        </p:txBody>
      </p:sp>
      <p:pic>
        <p:nvPicPr>
          <p:cNvPr id="6150" name="Picture 6" descr="Diagram&#10;&#10;Description automatically generated"/>
          <p:cNvPicPr>
            <a:picLocks noChangeAspect="1"/>
          </p:cNvPicPr>
          <p:nvPr/>
        </p:nvPicPr>
        <p:blipFill>
          <a:blip r:embed="rId2"/>
          <a:srcRect b="8304"/>
          <a:stretch>
            <a:fillRect/>
          </a:stretch>
        </p:blipFill>
        <p:spPr>
          <a:xfrm>
            <a:off x="11126788" y="5791200"/>
            <a:ext cx="841375" cy="83026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2"/>
          <p:cNvPicPr>
            <a:picLocks noChangeAspect="1"/>
          </p:cNvPicPr>
          <p:nvPr/>
        </p:nvPicPr>
        <p:blipFill>
          <a:blip r:embed="rId1"/>
          <a:stretch>
            <a:fillRect/>
          </a:stretch>
        </p:blipFill>
        <p:spPr>
          <a:xfrm>
            <a:off x="382588" y="112713"/>
            <a:ext cx="5913437" cy="3344862"/>
          </a:xfrm>
          <a:prstGeom prst="rect">
            <a:avLst/>
          </a:prstGeom>
          <a:noFill/>
          <a:ln w="9525">
            <a:noFill/>
          </a:ln>
        </p:spPr>
      </p:pic>
      <p:pic>
        <p:nvPicPr>
          <p:cNvPr id="24579" name="Picture 3"/>
          <p:cNvPicPr>
            <a:picLocks noChangeAspect="1"/>
          </p:cNvPicPr>
          <p:nvPr/>
        </p:nvPicPr>
        <p:blipFill>
          <a:blip r:embed="rId2"/>
          <a:stretch>
            <a:fillRect/>
          </a:stretch>
        </p:blipFill>
        <p:spPr>
          <a:xfrm>
            <a:off x="382588" y="3457575"/>
            <a:ext cx="5913437" cy="3187700"/>
          </a:xfrm>
          <a:prstGeom prst="rect">
            <a:avLst/>
          </a:prstGeom>
          <a:noFill/>
          <a:ln w="9525">
            <a:noFill/>
          </a:ln>
        </p:spPr>
      </p:pic>
      <p:pic>
        <p:nvPicPr>
          <p:cNvPr id="24580" name="Picture 4"/>
          <p:cNvPicPr>
            <a:picLocks noChangeAspect="1"/>
          </p:cNvPicPr>
          <p:nvPr/>
        </p:nvPicPr>
        <p:blipFill>
          <a:blip r:embed="rId3"/>
          <a:stretch>
            <a:fillRect/>
          </a:stretch>
        </p:blipFill>
        <p:spPr>
          <a:xfrm>
            <a:off x="6296025" y="112713"/>
            <a:ext cx="5565775" cy="3344862"/>
          </a:xfrm>
          <a:prstGeom prst="rect">
            <a:avLst/>
          </a:prstGeom>
          <a:noFill/>
          <a:ln w="9525">
            <a:noFill/>
          </a:ln>
        </p:spPr>
      </p:pic>
      <p:pic>
        <p:nvPicPr>
          <p:cNvPr id="24581" name="Picture 5"/>
          <p:cNvPicPr>
            <a:picLocks noChangeAspect="1"/>
          </p:cNvPicPr>
          <p:nvPr/>
        </p:nvPicPr>
        <p:blipFill>
          <a:blip r:embed="rId4"/>
          <a:stretch>
            <a:fillRect/>
          </a:stretch>
        </p:blipFill>
        <p:spPr>
          <a:xfrm>
            <a:off x="6296025" y="3457575"/>
            <a:ext cx="5565775" cy="3187700"/>
          </a:xfrm>
          <a:prstGeom prst="rect">
            <a:avLst/>
          </a:prstGeom>
          <a:noFill/>
          <a:ln w="9525">
            <a:noFill/>
          </a:ln>
        </p:spPr>
      </p:pic>
      <p:sp>
        <p:nvSpPr>
          <p:cNvPr id="24582" name="Rectangle 1"/>
          <p:cNvSpPr/>
          <p:nvPr/>
        </p:nvSpPr>
        <p:spPr>
          <a:xfrm>
            <a:off x="4681538" y="3175000"/>
            <a:ext cx="2828925" cy="803275"/>
          </a:xfrm>
          <a:prstGeom prst="rect">
            <a:avLst/>
          </a:prstGeom>
          <a:solidFill>
            <a:srgbClr val="FFCCCC"/>
          </a:solidFill>
          <a:ln w="9525">
            <a:noFill/>
          </a:ln>
        </p:spPr>
        <p:txBody>
          <a:bodyPr wrap="none">
            <a:spAutoFit/>
          </a:bodyPr>
          <a:p>
            <a:pPr algn="just">
              <a:lnSpc>
                <a:spcPct val="150000"/>
              </a:lnSpc>
              <a:buNone/>
            </a:pPr>
            <a:r>
              <a:rPr sz="3500" b="1" dirty="0">
                <a:solidFill>
                  <a:srgbClr val="0000FF"/>
                </a:solidFill>
                <a:latin typeface="Times New Roman" panose="02020603050405020304" pitchFamily="18" charset="0"/>
              </a:rPr>
              <a:t>Thủy triều đỏ</a:t>
            </a:r>
            <a:endParaRPr sz="3500" b="1" dirty="0">
              <a:solidFill>
                <a:srgbClr val="0000FF"/>
              </a:solidFill>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p:cNvPicPr>
            <a:picLocks noChangeAspect="1"/>
          </p:cNvPicPr>
          <p:nvPr/>
        </p:nvPicPr>
        <p:blipFill>
          <a:blip r:embed="rId1"/>
          <a:stretch>
            <a:fillRect/>
          </a:stretch>
        </p:blipFill>
        <p:spPr>
          <a:xfrm>
            <a:off x="382588" y="112713"/>
            <a:ext cx="5913437" cy="3344862"/>
          </a:xfrm>
          <a:prstGeom prst="rect">
            <a:avLst/>
          </a:prstGeom>
          <a:noFill/>
          <a:ln w="9525">
            <a:noFill/>
          </a:ln>
        </p:spPr>
      </p:pic>
      <p:pic>
        <p:nvPicPr>
          <p:cNvPr id="25603" name="Picture 3"/>
          <p:cNvPicPr>
            <a:picLocks noChangeAspect="1"/>
          </p:cNvPicPr>
          <p:nvPr/>
        </p:nvPicPr>
        <p:blipFill>
          <a:blip r:embed="rId2"/>
          <a:stretch>
            <a:fillRect/>
          </a:stretch>
        </p:blipFill>
        <p:spPr>
          <a:xfrm>
            <a:off x="382588" y="3457575"/>
            <a:ext cx="5913437" cy="3187700"/>
          </a:xfrm>
          <a:prstGeom prst="rect">
            <a:avLst/>
          </a:prstGeom>
          <a:noFill/>
          <a:ln w="9525">
            <a:noFill/>
          </a:ln>
        </p:spPr>
      </p:pic>
      <p:pic>
        <p:nvPicPr>
          <p:cNvPr id="25604" name="Picture 4"/>
          <p:cNvPicPr>
            <a:picLocks noChangeAspect="1"/>
          </p:cNvPicPr>
          <p:nvPr/>
        </p:nvPicPr>
        <p:blipFill>
          <a:blip r:embed="rId3"/>
          <a:stretch>
            <a:fillRect/>
          </a:stretch>
        </p:blipFill>
        <p:spPr>
          <a:xfrm>
            <a:off x="6296025" y="112713"/>
            <a:ext cx="5565775" cy="3344862"/>
          </a:xfrm>
          <a:prstGeom prst="rect">
            <a:avLst/>
          </a:prstGeom>
          <a:noFill/>
          <a:ln w="9525">
            <a:noFill/>
          </a:ln>
        </p:spPr>
      </p:pic>
      <p:pic>
        <p:nvPicPr>
          <p:cNvPr id="25605" name="Picture 5"/>
          <p:cNvPicPr>
            <a:picLocks noChangeAspect="1"/>
          </p:cNvPicPr>
          <p:nvPr/>
        </p:nvPicPr>
        <p:blipFill>
          <a:blip r:embed="rId4"/>
          <a:stretch>
            <a:fillRect/>
          </a:stretch>
        </p:blipFill>
        <p:spPr>
          <a:xfrm>
            <a:off x="6296025" y="3457575"/>
            <a:ext cx="5565775" cy="3187700"/>
          </a:xfrm>
          <a:prstGeom prst="rect">
            <a:avLst/>
          </a:prstGeom>
          <a:noFill/>
          <a:ln w="9525">
            <a:noFill/>
          </a:ln>
        </p:spPr>
      </p:pic>
      <p:sp>
        <p:nvSpPr>
          <p:cNvPr id="25606" name="Rectangle 10"/>
          <p:cNvSpPr/>
          <p:nvPr/>
        </p:nvSpPr>
        <p:spPr>
          <a:xfrm>
            <a:off x="4568825" y="3175000"/>
            <a:ext cx="3054350" cy="900113"/>
          </a:xfrm>
          <a:prstGeom prst="rect">
            <a:avLst/>
          </a:prstGeom>
          <a:solidFill>
            <a:srgbClr val="FFCCCC"/>
          </a:solidFill>
          <a:ln w="9525">
            <a:noFill/>
          </a:ln>
        </p:spPr>
        <p:txBody>
          <a:bodyPr wrap="none">
            <a:spAutoFit/>
          </a:bodyPr>
          <a:p>
            <a:pPr algn="just">
              <a:lnSpc>
                <a:spcPct val="150000"/>
              </a:lnSpc>
              <a:buNone/>
            </a:pPr>
            <a:r>
              <a:rPr sz="3500" b="1" dirty="0">
                <a:solidFill>
                  <a:srgbClr val="0000FF"/>
                </a:solidFill>
                <a:latin typeface="Times New Roman" panose="02020603050405020304" pitchFamily="18" charset="0"/>
              </a:rPr>
              <a:t>Thủy triều đen</a:t>
            </a:r>
            <a:endParaRPr sz="3500" b="1" dirty="0">
              <a:solidFill>
                <a:srgbClr val="0000FF"/>
              </a:solidFill>
              <a:latin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662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662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6629"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244600" y="688975"/>
            <a:ext cx="9517063" cy="5078413"/>
          </a:xfrm>
          <a:prstGeom prst="rect">
            <a:avLst/>
          </a:prstGeom>
          <a:noFill/>
          <a:ln w="9525">
            <a:noFill/>
          </a:ln>
        </p:spPr>
        <p:txBody>
          <a:bodyPr>
            <a:spAutoFit/>
          </a:bodyPr>
          <a:p>
            <a:pPr algn="just">
              <a:lnSpc>
                <a:spcPct val="150000"/>
              </a:lnSpc>
            </a:pPr>
            <a:r>
              <a:rPr lang="nl-NL" altLang="x-none" sz="3600" b="1" dirty="0">
                <a:latin typeface="Times New Roman" panose="02020603050405020304" pitchFamily="18" charset="0"/>
              </a:rPr>
              <a:t>- Hậu quả: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Gây hiện tượng thủy triều đỏ, thủy triều đen, gây tác hại mọi mặt đến hệ sinh thái biển.</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Gây thiệt hại về kinh tế do sự xuất hiện của bệnh tật, ảnh hưởng đến nông sản và thủy sản, thiệt hại cho hoạt động du lịch…</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765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765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765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2" name="Rectangle 1"/>
          <p:cNvSpPr/>
          <p:nvPr/>
        </p:nvSpPr>
        <p:spPr>
          <a:xfrm>
            <a:off x="1597025" y="33338"/>
            <a:ext cx="9556750" cy="165417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các biện pháp bảo vệ môi trường nước ở châu Âu.</a:t>
            </a:r>
            <a:endParaRPr sz="3500" b="1" dirty="0">
              <a:solidFill>
                <a:srgbClr val="0000FF"/>
              </a:solidFill>
              <a:latin typeface="Times New Roman" panose="02020603050405020304" pitchFamily="18" charset="0"/>
            </a:endParaRPr>
          </a:p>
        </p:txBody>
      </p:sp>
      <p:sp>
        <p:nvSpPr>
          <p:cNvPr id="3" name="Rectangle 2"/>
          <p:cNvSpPr/>
          <p:nvPr/>
        </p:nvSpPr>
        <p:spPr>
          <a:xfrm>
            <a:off x="695325" y="2203450"/>
            <a:ext cx="11101388" cy="3416300"/>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 Ban hành các quy định về nước, nước thải đô thị, nước uống để kiểm soát chất lượng. </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Cải tiến kĩ thuật, đổi mới công nghệ xử lí nước thải.</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Giảm sử dụng hóa chất trong sản xuất nông nghiệp.</a:t>
            </a:r>
            <a:endParaRPr sz="36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867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867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8677"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146175" y="814388"/>
            <a:ext cx="10007600" cy="5078412"/>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 Nâng cao ý thức của người dân trong việc bảo vệ môi trường nước, …</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Giảm lượng nước sử dụng cho các ngành kinh tế, giảm nồng độ các chất gây ô nhiễm, đảm bảo cung cấp đủ nước với chất lượng tốt cho sinh hoạt, sản xuất.</a:t>
            </a:r>
            <a:endParaRPr sz="36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969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2970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9701"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919163" y="195263"/>
            <a:ext cx="10534650" cy="2586037"/>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Biện pháp:</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Ban hành các quy định về nước, nước thải đô thị, nước uống để kiểm soát chất lượng. </a:t>
            </a:r>
            <a:endParaRPr sz="3600" b="1" dirty="0">
              <a:latin typeface="Times New Roman" panose="02020603050405020304" pitchFamily="18" charset="0"/>
            </a:endParaRPr>
          </a:p>
        </p:txBody>
      </p:sp>
      <p:pic>
        <p:nvPicPr>
          <p:cNvPr id="29703" name="Picture 1"/>
          <p:cNvPicPr>
            <a:picLocks noChangeAspect="1"/>
          </p:cNvPicPr>
          <p:nvPr/>
        </p:nvPicPr>
        <p:blipFill>
          <a:blip r:embed="rId3"/>
          <a:stretch>
            <a:fillRect/>
          </a:stretch>
        </p:blipFill>
        <p:spPr>
          <a:xfrm>
            <a:off x="2540000" y="2906713"/>
            <a:ext cx="6943725" cy="37734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0723"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072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0725"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854200" y="176213"/>
            <a:ext cx="8474075" cy="1754187"/>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Cải tiến kĩ thuật, đổi mới công nghệ xử lí nước thải.</a:t>
            </a:r>
            <a:endParaRPr sz="3600" b="1" dirty="0">
              <a:latin typeface="Times New Roman" panose="02020603050405020304" pitchFamily="18" charset="0"/>
            </a:endParaRPr>
          </a:p>
        </p:txBody>
      </p:sp>
      <p:pic>
        <p:nvPicPr>
          <p:cNvPr id="30727" name="Picture 2"/>
          <p:cNvPicPr>
            <a:picLocks noChangeAspect="1"/>
          </p:cNvPicPr>
          <p:nvPr/>
        </p:nvPicPr>
        <p:blipFill>
          <a:blip r:embed="rId3"/>
          <a:stretch>
            <a:fillRect/>
          </a:stretch>
        </p:blipFill>
        <p:spPr>
          <a:xfrm>
            <a:off x="1854200" y="2144713"/>
            <a:ext cx="8191500" cy="43799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174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174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1749"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919163" y="195263"/>
            <a:ext cx="10534650" cy="784225"/>
          </a:xfrm>
          <a:prstGeom prst="rect">
            <a:avLst/>
          </a:prstGeom>
          <a:noFill/>
          <a:ln w="9525">
            <a:noFill/>
          </a:ln>
        </p:spPr>
        <p:txBody>
          <a:bodyPr>
            <a:spAutoFit/>
          </a:bodyPr>
          <a:p>
            <a:pPr algn="just">
              <a:lnSpc>
                <a:spcPct val="150000"/>
              </a:lnSpc>
            </a:pPr>
            <a:r>
              <a:rPr sz="3400" b="1" dirty="0">
                <a:latin typeface="Times New Roman" panose="02020603050405020304" pitchFamily="18" charset="0"/>
              </a:rPr>
              <a:t>+ Giảm sử dụng hóa chất trong sản xuất nông nghiệp.</a:t>
            </a:r>
            <a:endParaRPr sz="3400" b="1" dirty="0">
              <a:latin typeface="Times New Roman" panose="02020603050405020304" pitchFamily="18" charset="0"/>
            </a:endParaRPr>
          </a:p>
        </p:txBody>
      </p:sp>
      <p:pic>
        <p:nvPicPr>
          <p:cNvPr id="31751" name="Picture 2"/>
          <p:cNvPicPr>
            <a:picLocks noChangeAspect="1"/>
          </p:cNvPicPr>
          <p:nvPr/>
        </p:nvPicPr>
        <p:blipFill>
          <a:blip r:embed="rId3"/>
          <a:stretch>
            <a:fillRect/>
          </a:stretch>
        </p:blipFill>
        <p:spPr>
          <a:xfrm>
            <a:off x="1352550" y="1417638"/>
            <a:ext cx="9645650" cy="49196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277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277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277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919163" y="211138"/>
            <a:ext cx="10534650" cy="1654175"/>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Nâng cao ý thức của người dân trong việc bảo vệ môi trường nước, …</a:t>
            </a:r>
            <a:endParaRPr sz="3600" b="1" dirty="0">
              <a:latin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88913" y="2068513"/>
            <a:ext cx="6207125" cy="3990975"/>
          </a:xfrm>
          <a:prstGeom prst="rect">
            <a:avLst/>
          </a:prstGeom>
          <a:noFill/>
          <a:ln w="9525">
            <a:noFill/>
          </a:ln>
        </p:spPr>
      </p:pic>
      <p:grpSp>
        <p:nvGrpSpPr>
          <p:cNvPr id="8" name="Group 7"/>
          <p:cNvGrpSpPr/>
          <p:nvPr/>
        </p:nvGrpSpPr>
        <p:grpSpPr>
          <a:xfrm>
            <a:off x="6478588" y="2000250"/>
            <a:ext cx="5497512" cy="3989388"/>
            <a:chOff x="3009899" y="294837"/>
            <a:chExt cx="7744475" cy="6268325"/>
          </a:xfrm>
        </p:grpSpPr>
        <p:pic>
          <p:nvPicPr>
            <p:cNvPr id="32777" name="Picture 8"/>
            <p:cNvPicPr>
              <a:picLocks noChangeAspect="1"/>
            </p:cNvPicPr>
            <p:nvPr/>
          </p:nvPicPr>
          <p:blipFill>
            <a:blip r:embed="rId4"/>
            <a:srcRect l="16876"/>
            <a:stretch>
              <a:fillRect/>
            </a:stretch>
          </p:blipFill>
          <p:spPr>
            <a:xfrm>
              <a:off x="3009899" y="294837"/>
              <a:ext cx="7744475" cy="6268325"/>
            </a:xfrm>
            <a:prstGeom prst="rect">
              <a:avLst/>
            </a:prstGeom>
            <a:noFill/>
            <a:ln w="9525">
              <a:noFill/>
            </a:ln>
          </p:spPr>
        </p:pic>
        <p:sp>
          <p:nvSpPr>
            <p:cNvPr id="10" name="Rectangle 9"/>
            <p:cNvSpPr/>
            <p:nvPr/>
          </p:nvSpPr>
          <p:spPr>
            <a:xfrm>
              <a:off x="3009899" y="1099930"/>
              <a:ext cx="1721127" cy="2729948"/>
            </a:xfrm>
            <a:prstGeom prst="rect">
              <a:avLst/>
            </a:prstGeom>
            <a:solidFill>
              <a:srgbClr val="F4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4FEFF"/>
                </a:solidFill>
                <a:effectLst/>
                <a:uLnTx/>
                <a:uFillTx/>
                <a:latin typeface="+mn-lt"/>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379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379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3797"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sp>
        <p:nvSpPr>
          <p:cNvPr id="3" name="Rectangle 2"/>
          <p:cNvSpPr/>
          <p:nvPr/>
        </p:nvSpPr>
        <p:spPr>
          <a:xfrm>
            <a:off x="1895475" y="1657350"/>
            <a:ext cx="8726488" cy="3416300"/>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Giảm lượng nước sử dụng cho các ngành kinh tế, giảm nồng độ các chất gây ô nhiễm, đảm bảo cung cấp đủ nước với chất lượng tốt cho sinh hoạt, sản xuất.</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5" descr="POINSET2"/>
          <p:cNvPicPr>
            <a:picLocks noChangeAspect="1"/>
          </p:cNvPicPr>
          <p:nvPr/>
        </p:nvPicPr>
        <p:blipFill>
          <a:blip r:embed="rId1"/>
          <a:stretch>
            <a:fillRect/>
          </a:stretch>
        </p:blipFill>
        <p:spPr>
          <a:xfrm rot="5400000">
            <a:off x="10558463" y="87313"/>
            <a:ext cx="1243012" cy="1443037"/>
          </a:xfrm>
          <a:prstGeom prst="rect">
            <a:avLst/>
          </a:prstGeom>
          <a:noFill/>
          <a:ln w="9525">
            <a:noFill/>
          </a:ln>
        </p:spPr>
      </p:pic>
      <p:pic>
        <p:nvPicPr>
          <p:cNvPr id="7171" name="Picture 5" descr="POINSET2"/>
          <p:cNvPicPr>
            <a:picLocks noChangeAspect="1"/>
          </p:cNvPicPr>
          <p:nvPr/>
        </p:nvPicPr>
        <p:blipFill>
          <a:blip r:embed="rId1"/>
          <a:stretch>
            <a:fillRect/>
          </a:stretch>
        </p:blipFill>
        <p:spPr>
          <a:xfrm rot="5400000" flipV="1">
            <a:off x="393700" y="69850"/>
            <a:ext cx="1171575" cy="1476375"/>
          </a:xfrm>
          <a:prstGeom prst="rect">
            <a:avLst/>
          </a:prstGeom>
          <a:noFill/>
          <a:ln w="9525">
            <a:noFill/>
          </a:ln>
        </p:spPr>
      </p:pic>
      <p:sp>
        <p:nvSpPr>
          <p:cNvPr id="9" name="Rectangle 8"/>
          <p:cNvSpPr/>
          <p:nvPr/>
        </p:nvSpPr>
        <p:spPr>
          <a:xfrm>
            <a:off x="996158" y="109632"/>
            <a:ext cx="10413998" cy="258532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3</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PHƯƠNG THỨC CON NGƯỜI KHAI THÁC, </a:t>
            </a:r>
            <a:endPar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SỬ DỤNG VÀ BẢO VỆ THIÊN NHIÊN CHÂU ÂU</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173" name="Picture 11" descr="POINSET2"/>
          <p:cNvPicPr>
            <a:picLocks noChangeAspect="1"/>
          </p:cNvPicPr>
          <p:nvPr/>
        </p:nvPicPr>
        <p:blipFill>
          <a:blip r:embed="rId1"/>
          <a:stretch>
            <a:fillRect/>
          </a:stretch>
        </p:blipFill>
        <p:spPr>
          <a:xfrm rot="-5400000">
            <a:off x="373063" y="5299075"/>
            <a:ext cx="1244600" cy="1443038"/>
          </a:xfrm>
          <a:prstGeom prst="rect">
            <a:avLst/>
          </a:prstGeom>
          <a:noFill/>
          <a:ln w="9525">
            <a:noFill/>
          </a:ln>
        </p:spPr>
      </p:pic>
      <p:pic>
        <p:nvPicPr>
          <p:cNvPr id="7174"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7175" name="Picture 11"/>
          <p:cNvPicPr>
            <a:picLocks noChangeAspect="1"/>
          </p:cNvPicPr>
          <p:nvPr/>
        </p:nvPicPr>
        <p:blipFill>
          <a:blip r:embed="rId3"/>
          <a:stretch>
            <a:fillRect/>
          </a:stretch>
        </p:blipFill>
        <p:spPr>
          <a:xfrm>
            <a:off x="136525" y="2695575"/>
            <a:ext cx="3830638" cy="2457450"/>
          </a:xfrm>
          <a:prstGeom prst="rect">
            <a:avLst/>
          </a:prstGeom>
          <a:noFill/>
          <a:ln w="9525">
            <a:noFill/>
          </a:ln>
        </p:spPr>
      </p:pic>
      <p:pic>
        <p:nvPicPr>
          <p:cNvPr id="7176" name="Picture 12"/>
          <p:cNvPicPr>
            <a:picLocks noChangeAspect="1"/>
          </p:cNvPicPr>
          <p:nvPr/>
        </p:nvPicPr>
        <p:blipFill>
          <a:blip r:embed="rId4"/>
          <a:stretch>
            <a:fillRect/>
          </a:stretch>
        </p:blipFill>
        <p:spPr>
          <a:xfrm>
            <a:off x="3967163" y="3371850"/>
            <a:ext cx="3867150" cy="2500313"/>
          </a:xfrm>
          <a:prstGeom prst="rect">
            <a:avLst/>
          </a:prstGeom>
          <a:noFill/>
          <a:ln w="9525">
            <a:noFill/>
          </a:ln>
        </p:spPr>
      </p:pic>
      <p:pic>
        <p:nvPicPr>
          <p:cNvPr id="7177" name="Picture 13"/>
          <p:cNvPicPr>
            <a:picLocks noChangeAspect="1"/>
          </p:cNvPicPr>
          <p:nvPr/>
        </p:nvPicPr>
        <p:blipFill>
          <a:blip r:embed="rId5"/>
          <a:stretch>
            <a:fillRect/>
          </a:stretch>
        </p:blipFill>
        <p:spPr>
          <a:xfrm>
            <a:off x="7834313" y="4144963"/>
            <a:ext cx="4162425" cy="2498725"/>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3"/>
          <p:cNvPicPr>
            <a:picLocks noChangeAspect="1"/>
          </p:cNvPicPr>
          <p:nvPr/>
        </p:nvPicPr>
        <p:blipFill>
          <a:blip r:embed="rId1"/>
          <a:srcRect r="-20"/>
          <a:stretch>
            <a:fillRect/>
          </a:stretch>
        </p:blipFill>
        <p:spPr>
          <a:xfrm>
            <a:off x="336550" y="796925"/>
            <a:ext cx="4311650" cy="2586038"/>
          </a:xfrm>
          <a:prstGeom prst="rect">
            <a:avLst/>
          </a:prstGeom>
          <a:noFill/>
          <a:ln w="9525">
            <a:noFill/>
          </a:ln>
        </p:spPr>
      </p:pic>
      <p:pic>
        <p:nvPicPr>
          <p:cNvPr id="34819" name="Picture 2"/>
          <p:cNvPicPr>
            <a:picLocks noChangeAspect="1"/>
          </p:cNvPicPr>
          <p:nvPr/>
        </p:nvPicPr>
        <p:blipFill>
          <a:blip r:embed="rId2"/>
          <a:stretch>
            <a:fillRect/>
          </a:stretch>
        </p:blipFill>
        <p:spPr>
          <a:xfrm>
            <a:off x="298450" y="3552825"/>
            <a:ext cx="4349750" cy="2757488"/>
          </a:xfrm>
          <a:prstGeom prst="rect">
            <a:avLst/>
          </a:prstGeom>
          <a:noFill/>
          <a:ln w="9525">
            <a:noFill/>
          </a:ln>
        </p:spPr>
      </p:pic>
      <p:sp>
        <p:nvSpPr>
          <p:cNvPr id="34820" name="Rectangle 3"/>
          <p:cNvSpPr/>
          <p:nvPr/>
        </p:nvSpPr>
        <p:spPr>
          <a:xfrm>
            <a:off x="4889500" y="193675"/>
            <a:ext cx="7113588" cy="6324600"/>
          </a:xfrm>
          <a:prstGeom prst="rect">
            <a:avLst/>
          </a:prstGeom>
          <a:noFill/>
          <a:ln w="9525">
            <a:noFill/>
          </a:ln>
        </p:spPr>
        <p:txBody>
          <a:bodyPr>
            <a:spAutoFit/>
          </a:bodyPr>
          <a:p>
            <a:pPr algn="just">
              <a:lnSpc>
                <a:spcPct val="150000"/>
              </a:lnSpc>
            </a:pPr>
            <a:r>
              <a:rPr sz="3000" b="1" dirty="0">
                <a:solidFill>
                  <a:srgbClr val="7030A0"/>
                </a:solidFill>
                <a:latin typeface="Times New Roman" panose="02020603050405020304" pitchFamily="18" charset="0"/>
              </a:rPr>
              <a:t>Thụy Điển là một trong những quốc gia hàng đầu về xứ lí rác thải. Để có được thành công này, Thụy Điển đã phải nỗ lực hàng chục năm nhờ những quy định chặt chẽ về phần loại rác thải trong các hộ gia đình, nhà máy và địa phương từ nhũng năm 1970. Chỉ khoảng 1% rác thải sinh hoạt ở Thuỵ Điển được đưa vào các bãi chôn lấp. </a:t>
            </a:r>
            <a:endParaRPr sz="3000" b="1" dirty="0">
              <a:solidFill>
                <a:srgbClr val="7030A0"/>
              </a:solidFill>
              <a:latin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3"/>
          <p:cNvPicPr>
            <a:picLocks noChangeAspect="1"/>
          </p:cNvPicPr>
          <p:nvPr/>
        </p:nvPicPr>
        <p:blipFill>
          <a:blip r:embed="rId1"/>
          <a:srcRect r="-20"/>
          <a:stretch>
            <a:fillRect/>
          </a:stretch>
        </p:blipFill>
        <p:spPr>
          <a:xfrm>
            <a:off x="336550" y="796925"/>
            <a:ext cx="4311650" cy="2586038"/>
          </a:xfrm>
          <a:prstGeom prst="rect">
            <a:avLst/>
          </a:prstGeom>
          <a:noFill/>
          <a:ln w="9525">
            <a:noFill/>
          </a:ln>
        </p:spPr>
      </p:pic>
      <p:pic>
        <p:nvPicPr>
          <p:cNvPr id="35843" name="Picture 2"/>
          <p:cNvPicPr>
            <a:picLocks noChangeAspect="1"/>
          </p:cNvPicPr>
          <p:nvPr/>
        </p:nvPicPr>
        <p:blipFill>
          <a:blip r:embed="rId2"/>
          <a:stretch>
            <a:fillRect/>
          </a:stretch>
        </p:blipFill>
        <p:spPr>
          <a:xfrm>
            <a:off x="298450" y="3552825"/>
            <a:ext cx="4349750" cy="2757488"/>
          </a:xfrm>
          <a:prstGeom prst="rect">
            <a:avLst/>
          </a:prstGeom>
          <a:noFill/>
          <a:ln w="9525">
            <a:noFill/>
          </a:ln>
        </p:spPr>
      </p:pic>
      <p:sp>
        <p:nvSpPr>
          <p:cNvPr id="35844" name="Rectangle 3"/>
          <p:cNvSpPr/>
          <p:nvPr/>
        </p:nvSpPr>
        <p:spPr>
          <a:xfrm>
            <a:off x="4889500" y="438150"/>
            <a:ext cx="7113588" cy="5632450"/>
          </a:xfrm>
          <a:prstGeom prst="rect">
            <a:avLst/>
          </a:prstGeom>
          <a:noFill/>
          <a:ln w="9525">
            <a:noFill/>
          </a:ln>
        </p:spPr>
        <p:txBody>
          <a:bodyPr>
            <a:spAutoFit/>
          </a:bodyPr>
          <a:p>
            <a:pPr algn="just">
              <a:lnSpc>
                <a:spcPct val="150000"/>
              </a:lnSpc>
            </a:pPr>
            <a:r>
              <a:rPr sz="3000" b="1" dirty="0">
                <a:solidFill>
                  <a:srgbClr val="7030A0"/>
                </a:solidFill>
                <a:latin typeface="Times New Roman" panose="02020603050405020304" pitchFamily="18" charset="0"/>
              </a:rPr>
              <a:t>Phần còn lại sẽ được tái chế hoặc sử dụng làm nhiên liệu trong các nhà máy điện, hiến chất thải thành năng lượng. Do vậy, Thụy Điển còn xảy ra tình trạng thiếu rác thải nhiên liệu. Theo Cơ quan Bảo vệ Môi trường Thụy Điển, hơn 2,5 triệu tấn chất thải được nhập khẩu vào Thuỵ Điển mỗi năm, phẩn lớn từ Na Uy và Anh.</a:t>
            </a:r>
            <a:endParaRPr sz="3000" b="1" dirty="0">
              <a:solidFill>
                <a:srgbClr val="7030A0"/>
              </a:solidFill>
              <a:latin typeface="Times New Roman" panose="02020603050405020304"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3686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823752"/>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BẢO VỆ MÔI TRƯỜNG KHÔNG KHÍ</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6869"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687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6871" name="AutoShape 13" descr="Bảy xu hướng của cuộc khủng hoảng di cư vào châu Âu | baotintuc.vn"/>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36872" name="Picture 12"/>
          <p:cNvPicPr>
            <a:picLocks noChangeAspect="1"/>
          </p:cNvPicPr>
          <p:nvPr/>
        </p:nvPicPr>
        <p:blipFill>
          <a:blip r:embed="rId3"/>
          <a:stretch>
            <a:fillRect/>
          </a:stretch>
        </p:blipFill>
        <p:spPr>
          <a:xfrm>
            <a:off x="301625" y="1349375"/>
            <a:ext cx="6465888" cy="4443413"/>
          </a:xfrm>
          <a:prstGeom prst="rect">
            <a:avLst/>
          </a:prstGeom>
          <a:noFill/>
          <a:ln w="9525">
            <a:noFill/>
          </a:ln>
        </p:spPr>
      </p:pic>
      <p:sp>
        <p:nvSpPr>
          <p:cNvPr id="36873" name="Rectangle 1"/>
          <p:cNvSpPr/>
          <p:nvPr/>
        </p:nvSpPr>
        <p:spPr>
          <a:xfrm>
            <a:off x="6767513" y="1087438"/>
            <a:ext cx="5003800" cy="4938712"/>
          </a:xfrm>
          <a:prstGeom prst="rect">
            <a:avLst/>
          </a:prstGeom>
          <a:noFill/>
          <a:ln w="9525">
            <a:noFill/>
          </a:ln>
        </p:spPr>
        <p:txBody>
          <a:bodyPr>
            <a:spAutoFit/>
          </a:bodyPr>
          <a:p>
            <a:pPr algn="just">
              <a:lnSpc>
                <a:spcPct val="150000"/>
              </a:lnSpc>
            </a:pPr>
            <a:r>
              <a:rPr sz="3500" b="1" dirty="0">
                <a:solidFill>
                  <a:srgbClr val="0000FF"/>
                </a:solidFill>
                <a:latin typeface="Times New Roman" panose="02020603050405020304" pitchFamily="18" charset="0"/>
              </a:rPr>
              <a:t>Nhận xét sự thay đổi tỉ lệ một số chất gây ô nhiễm không khí ở châu Âu năm 2019 so với năm 2005. Giải thích vì sao có sự thay đổi đó?</a:t>
            </a:r>
            <a:endParaRPr sz="3500" b="1" dirty="0">
              <a:solidFill>
                <a:srgbClr val="0000FF"/>
              </a:solidFill>
              <a:latin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3789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789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789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7894" name="AutoShape 13" descr="Bảy xu hướng của cuộc khủng hoảng di cư vào châu Âu | baotintuc.vn"/>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37895" name="Picture 12"/>
          <p:cNvPicPr>
            <a:picLocks noChangeAspect="1"/>
          </p:cNvPicPr>
          <p:nvPr/>
        </p:nvPicPr>
        <p:blipFill>
          <a:blip r:embed="rId3"/>
          <a:stretch>
            <a:fillRect/>
          </a:stretch>
        </p:blipFill>
        <p:spPr>
          <a:xfrm>
            <a:off x="0" y="1576388"/>
            <a:ext cx="5494338" cy="3776662"/>
          </a:xfrm>
          <a:prstGeom prst="rect">
            <a:avLst/>
          </a:prstGeom>
          <a:noFill/>
          <a:ln w="9525">
            <a:noFill/>
          </a:ln>
        </p:spPr>
      </p:pic>
      <p:sp>
        <p:nvSpPr>
          <p:cNvPr id="37896" name="Rectangle 2"/>
          <p:cNvSpPr/>
          <p:nvPr/>
        </p:nvSpPr>
        <p:spPr>
          <a:xfrm>
            <a:off x="5494338" y="1679575"/>
            <a:ext cx="6424612" cy="4132263"/>
          </a:xfrm>
          <a:prstGeom prst="rect">
            <a:avLst/>
          </a:prstGeom>
          <a:noFill/>
          <a:ln w="9525">
            <a:noFill/>
          </a:ln>
        </p:spPr>
        <p:txBody>
          <a:bodyPr>
            <a:spAutoFit/>
          </a:bodyPr>
          <a:p>
            <a:pPr algn="just">
              <a:lnSpc>
                <a:spcPct val="150000"/>
              </a:lnSpc>
            </a:pPr>
            <a:r>
              <a:rPr sz="2500" b="1" dirty="0">
                <a:solidFill>
                  <a:srgbClr val="00B050"/>
                </a:solidFill>
                <a:latin typeface="Times New Roman" panose="02020603050405020304" pitchFamily="18" charset="0"/>
              </a:rPr>
              <a:t>Tỉ lệ một số chất gây ô nhiễm không khí ở châu Âu năm 2019 giảm rất nhiều so với năm 2005, cụ thể:</a:t>
            </a:r>
            <a:endParaRPr sz="2500" b="1" dirty="0">
              <a:solidFill>
                <a:srgbClr val="00B050"/>
              </a:solidFill>
              <a:latin typeface="Times New Roman" panose="02020603050405020304" pitchFamily="18" charset="0"/>
            </a:endParaRPr>
          </a:p>
          <a:p>
            <a:pPr algn="just">
              <a:lnSpc>
                <a:spcPct val="150000"/>
              </a:lnSpc>
            </a:pPr>
            <a:r>
              <a:rPr sz="2500" b="1" dirty="0">
                <a:solidFill>
                  <a:srgbClr val="00B050"/>
                </a:solidFill>
                <a:latin typeface="Times New Roman" panose="02020603050405020304" pitchFamily="18" charset="0"/>
              </a:rPr>
              <a:t>+ NH</a:t>
            </a:r>
            <a:r>
              <a:rPr sz="2500" b="1" baseline="-25000" dirty="0">
                <a:solidFill>
                  <a:srgbClr val="00B050"/>
                </a:solidFill>
                <a:latin typeface="Times New Roman" panose="02020603050405020304" pitchFamily="18" charset="0"/>
              </a:rPr>
              <a:t>3</a:t>
            </a:r>
            <a:r>
              <a:rPr sz="2500" b="1" dirty="0">
                <a:solidFill>
                  <a:srgbClr val="00B050"/>
                </a:solidFill>
                <a:latin typeface="Times New Roman" panose="02020603050405020304" pitchFamily="18" charset="0"/>
              </a:rPr>
              <a:t> năm 2019 giảm 8% so với năm 2005.</a:t>
            </a:r>
            <a:endParaRPr sz="2500" b="1" dirty="0">
              <a:solidFill>
                <a:srgbClr val="00B050"/>
              </a:solidFill>
              <a:latin typeface="Times New Roman" panose="02020603050405020304" pitchFamily="18" charset="0"/>
            </a:endParaRPr>
          </a:p>
          <a:p>
            <a:pPr algn="just">
              <a:lnSpc>
                <a:spcPct val="150000"/>
              </a:lnSpc>
            </a:pPr>
            <a:r>
              <a:rPr sz="2500" b="1" dirty="0">
                <a:solidFill>
                  <a:srgbClr val="00B050"/>
                </a:solidFill>
                <a:latin typeface="Times New Roman" panose="02020603050405020304" pitchFamily="18" charset="0"/>
              </a:rPr>
              <a:t>+ NO</a:t>
            </a:r>
            <a:r>
              <a:rPr sz="2500" b="1" baseline="-25000" dirty="0">
                <a:solidFill>
                  <a:srgbClr val="00B050"/>
                </a:solidFill>
                <a:latin typeface="Times New Roman" panose="02020603050405020304" pitchFamily="18" charset="0"/>
              </a:rPr>
              <a:t>2</a:t>
            </a:r>
            <a:r>
              <a:rPr sz="2500" b="1" dirty="0">
                <a:solidFill>
                  <a:srgbClr val="00B050"/>
                </a:solidFill>
                <a:latin typeface="Times New Roman" panose="02020603050405020304" pitchFamily="18" charset="0"/>
              </a:rPr>
              <a:t> năm 2019 giảm 42% so với năm 2005.</a:t>
            </a:r>
            <a:endParaRPr sz="2500" b="1" dirty="0">
              <a:solidFill>
                <a:srgbClr val="00B050"/>
              </a:solidFill>
              <a:latin typeface="Times New Roman" panose="02020603050405020304" pitchFamily="18" charset="0"/>
            </a:endParaRPr>
          </a:p>
          <a:p>
            <a:pPr algn="just">
              <a:lnSpc>
                <a:spcPct val="150000"/>
              </a:lnSpc>
            </a:pPr>
            <a:r>
              <a:rPr sz="2500" b="1" dirty="0">
                <a:solidFill>
                  <a:srgbClr val="00B050"/>
                </a:solidFill>
                <a:latin typeface="Times New Roman" panose="02020603050405020304" pitchFamily="18" charset="0"/>
              </a:rPr>
              <a:t>+ PM</a:t>
            </a:r>
            <a:r>
              <a:rPr sz="2500" b="1" baseline="-25000" dirty="0">
                <a:solidFill>
                  <a:srgbClr val="00B050"/>
                </a:solidFill>
                <a:latin typeface="Times New Roman" panose="02020603050405020304" pitchFamily="18" charset="0"/>
              </a:rPr>
              <a:t>2.5 </a:t>
            </a:r>
            <a:r>
              <a:rPr sz="2500" b="1" dirty="0">
                <a:solidFill>
                  <a:srgbClr val="00B050"/>
                </a:solidFill>
                <a:latin typeface="Times New Roman" panose="02020603050405020304" pitchFamily="18" charset="0"/>
              </a:rPr>
              <a:t>năm 2019 giảm 29% so với năm 2005.</a:t>
            </a:r>
            <a:endParaRPr sz="2500" b="1" dirty="0">
              <a:solidFill>
                <a:srgbClr val="00B050"/>
              </a:solidFill>
              <a:latin typeface="Times New Roman" panose="02020603050405020304" pitchFamily="18" charset="0"/>
            </a:endParaRPr>
          </a:p>
          <a:p>
            <a:pPr algn="just">
              <a:lnSpc>
                <a:spcPct val="150000"/>
              </a:lnSpc>
            </a:pPr>
            <a:r>
              <a:rPr sz="2500" b="1" dirty="0">
                <a:solidFill>
                  <a:srgbClr val="00B050"/>
                </a:solidFill>
                <a:latin typeface="Times New Roman" panose="02020603050405020304" pitchFamily="18" charset="0"/>
              </a:rPr>
              <a:t>+ SO</a:t>
            </a:r>
            <a:r>
              <a:rPr sz="2500" b="1" baseline="-25000" dirty="0">
                <a:solidFill>
                  <a:srgbClr val="00B050"/>
                </a:solidFill>
                <a:latin typeface="Times New Roman" panose="02020603050405020304" pitchFamily="18" charset="0"/>
              </a:rPr>
              <a:t>2</a:t>
            </a:r>
            <a:r>
              <a:rPr sz="2500" b="1" dirty="0">
                <a:solidFill>
                  <a:srgbClr val="00B050"/>
                </a:solidFill>
                <a:latin typeface="Times New Roman" panose="02020603050405020304" pitchFamily="18" charset="0"/>
              </a:rPr>
              <a:t> năm 2019 giảm 76% so với năm 2005.</a:t>
            </a:r>
            <a:endParaRPr sz="2500" b="1" dirty="0">
              <a:solidFill>
                <a:srgbClr val="00B050"/>
              </a:solidFill>
              <a:latin typeface="Times New Roman" panose="02020603050405020304"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891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8916"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38917"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38918" name="Rectangle 3"/>
          <p:cNvSpPr/>
          <p:nvPr/>
        </p:nvSpPr>
        <p:spPr>
          <a:xfrm>
            <a:off x="1879600" y="1779588"/>
            <a:ext cx="7921625" cy="2516187"/>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Giải thích: do châu Âu đã triển khai các biện pháp nhằm làm giảm lượng phát thải chất gây ô nhiễm không khí.</a:t>
            </a:r>
            <a:endParaRPr sz="3500" b="1" dirty="0">
              <a:solidFill>
                <a:srgbClr val="00B050"/>
              </a:solidFill>
              <a:latin typeface="Times New Roman" panose="0202060305040502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993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39940"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39941"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39942" name="Rectangle 3"/>
          <p:cNvSpPr/>
          <p:nvPr/>
        </p:nvSpPr>
        <p:spPr>
          <a:xfrm>
            <a:off x="1327150" y="165100"/>
            <a:ext cx="10015538" cy="175418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thực trạng môi trường không khí ở châu Âu. Nguyên nhân nào dẫn đến thực trạng đó?</a:t>
            </a:r>
            <a:endParaRPr sz="3500" b="1" dirty="0">
              <a:solidFill>
                <a:srgbClr val="0000FF"/>
              </a:solidFill>
              <a:latin typeface="Times New Roman" panose="02020603050405020304" pitchFamily="18" charset="0"/>
            </a:endParaRPr>
          </a:p>
        </p:txBody>
      </p:sp>
      <p:sp>
        <p:nvSpPr>
          <p:cNvPr id="39943" name="Rectangle 1"/>
          <p:cNvSpPr/>
          <p:nvPr/>
        </p:nvSpPr>
        <p:spPr>
          <a:xfrm>
            <a:off x="658813" y="1919288"/>
            <a:ext cx="11112500" cy="823912"/>
          </a:xfrm>
          <a:prstGeom prst="rect">
            <a:avLst/>
          </a:prstGeom>
          <a:noFill/>
          <a:ln w="9525">
            <a:noFill/>
          </a:ln>
        </p:spPr>
        <p:txBody>
          <a:bodyPr wrap="none">
            <a:spAutoFit/>
          </a:bodyPr>
          <a:p>
            <a:pPr algn="just">
              <a:lnSpc>
                <a:spcPct val="150000"/>
              </a:lnSpc>
            </a:pPr>
            <a:r>
              <a:rPr sz="3600" b="1" dirty="0">
                <a:solidFill>
                  <a:srgbClr val="00B050"/>
                </a:solidFill>
                <a:latin typeface="Times New Roman" panose="02020603050405020304" pitchFamily="18" charset="0"/>
              </a:rPr>
              <a:t>Thực trạng: </a:t>
            </a:r>
            <a:r>
              <a:rPr lang="nl-NL" altLang="x-none" sz="3600" b="1" dirty="0">
                <a:solidFill>
                  <a:srgbClr val="00B050"/>
                </a:solidFill>
                <a:latin typeface="Times New Roman" panose="02020603050405020304" pitchFamily="18" charset="0"/>
              </a:rPr>
              <a:t>môi trường không khí châu Âu bị ô nhiễm.</a:t>
            </a:r>
            <a:endParaRPr sz="3600" b="1" dirty="0">
              <a:solidFill>
                <a:srgbClr val="00B050"/>
              </a:solidFill>
              <a:latin typeface="Times New Roman" panose="02020603050405020304" pitchFamily="18" charset="0"/>
            </a:endParaRPr>
          </a:p>
        </p:txBody>
      </p:sp>
      <p:pic>
        <p:nvPicPr>
          <p:cNvPr id="39944" name="Picture 2"/>
          <p:cNvPicPr>
            <a:picLocks noChangeAspect="1"/>
          </p:cNvPicPr>
          <p:nvPr/>
        </p:nvPicPr>
        <p:blipFill>
          <a:blip r:embed="rId3"/>
          <a:stretch>
            <a:fillRect/>
          </a:stretch>
        </p:blipFill>
        <p:spPr>
          <a:xfrm>
            <a:off x="466725" y="3032125"/>
            <a:ext cx="5365750" cy="3471863"/>
          </a:xfrm>
          <a:prstGeom prst="rect">
            <a:avLst/>
          </a:prstGeom>
          <a:noFill/>
          <a:ln w="9525">
            <a:noFill/>
          </a:ln>
        </p:spPr>
      </p:pic>
      <p:pic>
        <p:nvPicPr>
          <p:cNvPr id="39945" name="Picture 3"/>
          <p:cNvPicPr>
            <a:picLocks noChangeAspect="1"/>
          </p:cNvPicPr>
          <p:nvPr/>
        </p:nvPicPr>
        <p:blipFill>
          <a:blip r:embed="rId4"/>
          <a:stretch>
            <a:fillRect/>
          </a:stretch>
        </p:blipFill>
        <p:spPr>
          <a:xfrm>
            <a:off x="5832475" y="3032125"/>
            <a:ext cx="5745163" cy="3471863"/>
          </a:xfrm>
          <a:prstGeom prst="rect">
            <a:avLst/>
          </a:prstGeom>
          <a:noFill/>
          <a:ln w="9525">
            <a:noFill/>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0963"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0964"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0965"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0966" name="Rectangle 3"/>
          <p:cNvSpPr/>
          <p:nvPr/>
        </p:nvSpPr>
        <p:spPr>
          <a:xfrm>
            <a:off x="2241550" y="1933575"/>
            <a:ext cx="7920038" cy="1828800"/>
          </a:xfrm>
          <a:prstGeom prst="rect">
            <a:avLst/>
          </a:prstGeom>
          <a:noFill/>
          <a:ln w="9525">
            <a:noFill/>
          </a:ln>
        </p:spPr>
        <p:txBody>
          <a:bodyPr>
            <a:spAutoFit/>
          </a:bodyPr>
          <a:p>
            <a:pPr algn="just">
              <a:lnSpc>
                <a:spcPct val="150000"/>
              </a:lnSpc>
            </a:pPr>
            <a:r>
              <a:rPr lang="nl-NL" altLang="x-none" sz="4000" b="1" dirty="0">
                <a:latin typeface="Times New Roman" panose="02020603050405020304" pitchFamily="18" charset="0"/>
              </a:rPr>
              <a:t>- Thực trạng: môi trường không khí châu Âu bị ô nhiễm.</a:t>
            </a:r>
            <a:endParaRPr sz="4000" b="1" dirty="0">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198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1988"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1989"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1990" name="Rectangle 2"/>
          <p:cNvSpPr/>
          <p:nvPr/>
        </p:nvSpPr>
        <p:spPr>
          <a:xfrm>
            <a:off x="1679575" y="4763"/>
            <a:ext cx="8804275" cy="2486025"/>
          </a:xfrm>
          <a:prstGeom prst="rect">
            <a:avLst/>
          </a:prstGeom>
          <a:noFill/>
          <a:ln w="9525">
            <a:noFill/>
          </a:ln>
        </p:spPr>
        <p:txBody>
          <a:bodyPr>
            <a:spAutoFit/>
          </a:bodyPr>
          <a:p>
            <a:pPr algn="just">
              <a:lnSpc>
                <a:spcPct val="150000"/>
              </a:lnSpc>
            </a:pPr>
            <a:r>
              <a:rPr lang="nl-NL" altLang="x-none" sz="3600" b="1" dirty="0">
                <a:solidFill>
                  <a:srgbClr val="00B050"/>
                </a:solidFill>
                <a:latin typeface="Times New Roman" panose="02020603050405020304" pitchFamily="18" charset="0"/>
              </a:rPr>
              <a:t>Nguyên nhân: </a:t>
            </a:r>
            <a:endParaRPr sz="3600" b="1" dirty="0">
              <a:solidFill>
                <a:srgbClr val="00B050"/>
              </a:solidFill>
              <a:latin typeface="Times New Roman" panose="02020603050405020304" pitchFamily="18" charset="0"/>
            </a:endParaRPr>
          </a:p>
          <a:p>
            <a:pPr algn="just">
              <a:lnSpc>
                <a:spcPct val="150000"/>
              </a:lnSpc>
            </a:pPr>
            <a:r>
              <a:rPr lang="nl-NL" altLang="x-none" sz="3600" b="1" dirty="0">
                <a:solidFill>
                  <a:srgbClr val="00B050"/>
                </a:solidFill>
                <a:latin typeface="Times New Roman" panose="02020603050405020304" pitchFamily="18" charset="0"/>
              </a:rPr>
              <a:t>+ Hoạt động giao thông vận tải ( đường bộ, hàng không, đường biển,..)</a:t>
            </a:r>
            <a:endParaRPr sz="3600" b="1" dirty="0">
              <a:solidFill>
                <a:srgbClr val="00B050"/>
              </a:solidFill>
              <a:latin typeface="Times New Roman" panose="02020603050405020304" pitchFamily="18" charset="0"/>
            </a:endParaRPr>
          </a:p>
        </p:txBody>
      </p:sp>
      <p:pic>
        <p:nvPicPr>
          <p:cNvPr id="41991" name="Picture 2"/>
          <p:cNvPicPr>
            <a:picLocks noChangeAspect="1"/>
          </p:cNvPicPr>
          <p:nvPr/>
        </p:nvPicPr>
        <p:blipFill>
          <a:blip r:embed="rId3"/>
          <a:stretch>
            <a:fillRect/>
          </a:stretch>
        </p:blipFill>
        <p:spPr>
          <a:xfrm>
            <a:off x="728663" y="2671763"/>
            <a:ext cx="4762500" cy="3171825"/>
          </a:xfrm>
          <a:prstGeom prst="rect">
            <a:avLst/>
          </a:prstGeom>
          <a:noFill/>
          <a:ln w="9525">
            <a:noFill/>
          </a:ln>
        </p:spPr>
      </p:pic>
      <p:pic>
        <p:nvPicPr>
          <p:cNvPr id="41992" name="Picture 3"/>
          <p:cNvPicPr>
            <a:picLocks noChangeAspect="1"/>
          </p:cNvPicPr>
          <p:nvPr/>
        </p:nvPicPr>
        <p:blipFill>
          <a:blip r:embed="rId4"/>
          <a:stretch>
            <a:fillRect/>
          </a:stretch>
        </p:blipFill>
        <p:spPr>
          <a:xfrm>
            <a:off x="5975350" y="2671763"/>
            <a:ext cx="5086350" cy="3171825"/>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301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3012"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3013"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3014" name="Rectangle 2"/>
          <p:cNvSpPr/>
          <p:nvPr/>
        </p:nvSpPr>
        <p:spPr>
          <a:xfrm>
            <a:off x="1679575" y="4763"/>
            <a:ext cx="8804275" cy="2486025"/>
          </a:xfrm>
          <a:prstGeom prst="rect">
            <a:avLst/>
          </a:prstGeom>
          <a:noFill/>
          <a:ln w="9525">
            <a:noFill/>
          </a:ln>
        </p:spPr>
        <p:txBody>
          <a:bodyPr>
            <a:spAutoFit/>
          </a:bodyPr>
          <a:p>
            <a:pPr algn="just">
              <a:lnSpc>
                <a:spcPct val="150000"/>
              </a:lnSpc>
            </a:pPr>
            <a:r>
              <a:rPr lang="nl-NL" altLang="x-none" sz="3600" b="1" dirty="0">
                <a:solidFill>
                  <a:srgbClr val="00B050"/>
                </a:solidFill>
                <a:latin typeface="Times New Roman" panose="02020603050405020304" pitchFamily="18" charset="0"/>
              </a:rPr>
              <a:t>+ Hoạt động sản xuất công nghiệp, sản xuất điện, sinh hoạt của hộ gia đình, sản xuất nông nghiệp,..</a:t>
            </a:r>
            <a:endParaRPr sz="3600" b="1" dirty="0">
              <a:solidFill>
                <a:srgbClr val="00B050"/>
              </a:solidFill>
              <a:latin typeface="Times New Roman" panose="02020603050405020304" pitchFamily="18" charset="0"/>
            </a:endParaRPr>
          </a:p>
        </p:txBody>
      </p:sp>
      <p:sp>
        <p:nvSpPr>
          <p:cNvPr id="43015" name="AutoShape 2" descr="Ô nhiễm không khí là gì? Quy định về bảo vệ môi trường không khí"/>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43016" name="Picture 3"/>
          <p:cNvPicPr>
            <a:picLocks noChangeAspect="1"/>
          </p:cNvPicPr>
          <p:nvPr/>
        </p:nvPicPr>
        <p:blipFill>
          <a:blip r:embed="rId3"/>
          <a:stretch>
            <a:fillRect/>
          </a:stretch>
        </p:blipFill>
        <p:spPr>
          <a:xfrm>
            <a:off x="615950" y="2684463"/>
            <a:ext cx="5359400" cy="3532187"/>
          </a:xfrm>
          <a:prstGeom prst="rect">
            <a:avLst/>
          </a:prstGeom>
          <a:noFill/>
          <a:ln w="9525">
            <a:noFill/>
          </a:ln>
        </p:spPr>
      </p:pic>
      <p:pic>
        <p:nvPicPr>
          <p:cNvPr id="43017" name="Picture 4"/>
          <p:cNvPicPr>
            <a:picLocks noChangeAspect="1"/>
          </p:cNvPicPr>
          <p:nvPr/>
        </p:nvPicPr>
        <p:blipFill>
          <a:blip r:embed="rId4"/>
          <a:stretch>
            <a:fillRect/>
          </a:stretch>
        </p:blipFill>
        <p:spPr>
          <a:xfrm>
            <a:off x="6081713" y="2684463"/>
            <a:ext cx="5495925" cy="3532187"/>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403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4036"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4037"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4038" name="Rectangle 3"/>
          <p:cNvSpPr/>
          <p:nvPr/>
        </p:nvSpPr>
        <p:spPr>
          <a:xfrm>
            <a:off x="2241550" y="825500"/>
            <a:ext cx="7920038" cy="4597400"/>
          </a:xfrm>
          <a:prstGeom prst="rect">
            <a:avLst/>
          </a:prstGeom>
          <a:noFill/>
          <a:ln w="9525">
            <a:noFill/>
          </a:ln>
        </p:spPr>
        <p:txBody>
          <a:bodyPr>
            <a:spAutoFit/>
          </a:bodyPr>
          <a:p>
            <a:pPr algn="just">
              <a:lnSpc>
                <a:spcPct val="150000"/>
              </a:lnSpc>
            </a:pPr>
            <a:r>
              <a:rPr lang="nl-NL" altLang="x-none" sz="4000" b="1" dirty="0">
                <a:latin typeface="Times New Roman" panose="02020603050405020304" pitchFamily="18" charset="0"/>
              </a:rPr>
              <a:t>- Nguyên nhân: </a:t>
            </a:r>
            <a:endParaRPr sz="4000" b="1" dirty="0">
              <a:latin typeface="Times New Roman" panose="02020603050405020304" pitchFamily="18" charset="0"/>
            </a:endParaRPr>
          </a:p>
          <a:p>
            <a:pPr algn="just">
              <a:lnSpc>
                <a:spcPct val="150000"/>
              </a:lnSpc>
            </a:pPr>
            <a:r>
              <a:rPr lang="nl-NL" altLang="x-none" sz="4000" b="1" dirty="0">
                <a:latin typeface="Times New Roman" panose="02020603050405020304" pitchFamily="18" charset="0"/>
              </a:rPr>
              <a:t>+ Hoạt động giao thông vận tải.</a:t>
            </a:r>
            <a:endParaRPr sz="4000" b="1" dirty="0">
              <a:latin typeface="Times New Roman" panose="02020603050405020304" pitchFamily="18" charset="0"/>
            </a:endParaRPr>
          </a:p>
          <a:p>
            <a:pPr algn="just">
              <a:lnSpc>
                <a:spcPct val="150000"/>
              </a:lnSpc>
            </a:pPr>
            <a:r>
              <a:rPr lang="nl-NL" altLang="x-none" sz="4000" b="1" dirty="0">
                <a:latin typeface="Times New Roman" panose="02020603050405020304" pitchFamily="18" charset="0"/>
              </a:rPr>
              <a:t>+ Hoạt động sản xuất công nghiệp, sản xuất điện, sinh hoạt của hộ gia đình, sản xuất nông nghiệp,..</a:t>
            </a:r>
            <a:endParaRPr sz="4000" b="1" dirty="0">
              <a:latin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8194"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8195"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8196"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sp>
        <p:nvSpPr>
          <p:cNvPr id="9" name="Rectangle 8"/>
          <p:cNvSpPr/>
          <p:nvPr/>
        </p:nvSpPr>
        <p:spPr>
          <a:xfrm>
            <a:off x="875764" y="517056"/>
            <a:ext cx="10304930" cy="22198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3</a:t>
            </a:r>
            <a:endPar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PHƯƠNG THỨC CON NGƯỜI KHAI THÁC, </a:t>
            </a:r>
            <a:endPar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SỬ DỤNG VÀ BẢO VỆ THIÊN NHIÊN CHÂU ÂU</a:t>
            </a:r>
            <a:endParaRPr kumimoji="0" lang="en-US" sz="32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stCxn id="9" idx="2"/>
          </p:cNvCxnSpPr>
          <p:nvPr/>
        </p:nvCxnSpPr>
        <p:spPr>
          <a:xfrm flipH="1">
            <a:off x="2333625" y="2736850"/>
            <a:ext cx="3694113" cy="1119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Terminator 13"/>
          <p:cNvSpPr/>
          <p:nvPr/>
        </p:nvSpPr>
        <p:spPr>
          <a:xfrm>
            <a:off x="1201738" y="3908425"/>
            <a:ext cx="3016250" cy="1241425"/>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BẢO VỆ MÔI TRƯỜNG NƯỚC</a:t>
            </a:r>
            <a:endParaRPr sz="2000" dirty="0">
              <a:solidFill>
                <a:srgbClr val="0000FF"/>
              </a:solidFill>
              <a:latin typeface="Times New Roman" panose="02020603050405020304" pitchFamily="18" charset="0"/>
              <a:ea typeface="Times New Roman" panose="02020603050405020304" pitchFamily="18" charset="0"/>
            </a:endParaRPr>
          </a:p>
        </p:txBody>
      </p:sp>
      <p:cxnSp>
        <p:nvCxnSpPr>
          <p:cNvPr id="33" name="Straight Arrow Connector 32"/>
          <p:cNvCxnSpPr>
            <a:stCxn id="9" idx="2"/>
            <a:endCxn id="40" idx="0"/>
          </p:cNvCxnSpPr>
          <p:nvPr/>
        </p:nvCxnSpPr>
        <p:spPr>
          <a:xfrm>
            <a:off x="6027738" y="2736850"/>
            <a:ext cx="3556000" cy="1160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Terminator 39"/>
          <p:cNvSpPr/>
          <p:nvPr/>
        </p:nvSpPr>
        <p:spPr>
          <a:xfrm>
            <a:off x="8113713" y="3897313"/>
            <a:ext cx="2940050" cy="1252538"/>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BẢO VỆ ĐA DẠNG SINH HỌC</a:t>
            </a:r>
            <a:endParaRPr sz="2000" dirty="0">
              <a:solidFill>
                <a:srgbClr val="0000FF"/>
              </a:solidFill>
              <a:latin typeface="Times New Roman" panose="02020603050405020304" pitchFamily="18" charset="0"/>
              <a:ea typeface="Times New Roman" panose="02020603050405020304" pitchFamily="18" charset="0"/>
            </a:endParaRPr>
          </a:p>
        </p:txBody>
      </p:sp>
      <p:pic>
        <p:nvPicPr>
          <p:cNvPr id="8202" name="Picture 11" descr="POINSET2"/>
          <p:cNvPicPr>
            <a:picLocks noChangeAspect="1"/>
          </p:cNvPicPr>
          <p:nvPr/>
        </p:nvPicPr>
        <p:blipFill>
          <a:blip r:embed="rId2"/>
          <a:stretch>
            <a:fillRect/>
          </a:stretch>
        </p:blipFill>
        <p:spPr>
          <a:xfrm rot="-5400000">
            <a:off x="823913" y="4689475"/>
            <a:ext cx="1243012" cy="1443038"/>
          </a:xfrm>
          <a:prstGeom prst="rect">
            <a:avLst/>
          </a:prstGeom>
          <a:noFill/>
          <a:ln w="9525">
            <a:noFill/>
          </a:ln>
        </p:spPr>
      </p:pic>
      <p:sp>
        <p:nvSpPr>
          <p:cNvPr id="11" name="Flowchart: Terminator 10"/>
          <p:cNvSpPr/>
          <p:nvPr/>
        </p:nvSpPr>
        <p:spPr>
          <a:xfrm>
            <a:off x="4813300" y="3897313"/>
            <a:ext cx="2755900" cy="1241425"/>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BẢO VỆ MÔI TRƯỜNG KHÔNG KHÍ</a:t>
            </a:r>
            <a:endParaRPr sz="2000" dirty="0">
              <a:solidFill>
                <a:srgbClr val="0000FF"/>
              </a:solidFill>
              <a:latin typeface="Times New Roman" panose="02020603050405020304" pitchFamily="18" charset="0"/>
              <a:ea typeface="Times New Roman" panose="02020603050405020304" pitchFamily="18" charset="0"/>
            </a:endParaRPr>
          </a:p>
        </p:txBody>
      </p:sp>
      <p:cxnSp>
        <p:nvCxnSpPr>
          <p:cNvPr id="15" name="Straight Arrow Connector 14"/>
          <p:cNvCxnSpPr/>
          <p:nvPr/>
        </p:nvCxnSpPr>
        <p:spPr>
          <a:xfrm>
            <a:off x="6027738" y="2736850"/>
            <a:ext cx="0" cy="1119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ircle(in)">
                                      <p:cBhvr>
                                        <p:cTn id="2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505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5060"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5061"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 name="Rectangle 3"/>
          <p:cNvSpPr/>
          <p:nvPr/>
        </p:nvSpPr>
        <p:spPr>
          <a:xfrm>
            <a:off x="1327150" y="165100"/>
            <a:ext cx="10015538" cy="823913"/>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Ô nhiễm không khí ở châu Âu gây ra hậu quả gì?</a:t>
            </a:r>
            <a:endParaRPr sz="3500" b="1" dirty="0">
              <a:solidFill>
                <a:srgbClr val="0000FF"/>
              </a:solidFill>
              <a:latin typeface="Times New Roman" panose="02020603050405020304" pitchFamily="18" charset="0"/>
            </a:endParaRPr>
          </a:p>
        </p:txBody>
      </p:sp>
      <p:sp>
        <p:nvSpPr>
          <p:cNvPr id="3" name="Rectangle 2"/>
          <p:cNvSpPr/>
          <p:nvPr/>
        </p:nvSpPr>
        <p:spPr>
          <a:xfrm>
            <a:off x="657225" y="1100138"/>
            <a:ext cx="11114088" cy="5586412"/>
          </a:xfrm>
          <a:prstGeom prst="rect">
            <a:avLst/>
          </a:prstGeom>
          <a:noFill/>
          <a:ln w="9525">
            <a:noFill/>
          </a:ln>
        </p:spPr>
        <p:txBody>
          <a:bodyPr>
            <a:spAutoFit/>
          </a:bodyPr>
          <a:p>
            <a:pPr algn="just">
              <a:lnSpc>
                <a:spcPct val="150000"/>
              </a:lnSpc>
            </a:pPr>
            <a:r>
              <a:rPr lang="nl-NL" altLang="x-none" sz="3400" b="1" dirty="0">
                <a:solidFill>
                  <a:srgbClr val="00B050"/>
                </a:solidFill>
                <a:latin typeface="Times New Roman" panose="02020603050405020304" pitchFamily="18" charset="0"/>
              </a:rPr>
              <a:t>- Hậu quả: </a:t>
            </a:r>
            <a:endParaRPr sz="3400" b="1" dirty="0">
              <a:solidFill>
                <a:srgbClr val="00B050"/>
              </a:solidFill>
              <a:latin typeface="Times New Roman" panose="02020603050405020304" pitchFamily="18" charset="0"/>
            </a:endParaRPr>
          </a:p>
          <a:p>
            <a:pPr algn="just">
              <a:lnSpc>
                <a:spcPct val="150000"/>
              </a:lnSpc>
            </a:pPr>
            <a:r>
              <a:rPr lang="nl-NL" altLang="x-none" sz="3400" b="1" dirty="0">
                <a:solidFill>
                  <a:srgbClr val="00B050"/>
                </a:solidFill>
                <a:latin typeface="Times New Roman" panose="02020603050405020304" pitchFamily="18" charset="0"/>
              </a:rPr>
              <a:t>+ Đối với động vật, thực vật: </a:t>
            </a:r>
            <a:r>
              <a:rPr sz="3400" b="1" dirty="0">
                <a:solidFill>
                  <a:srgbClr val="00B050"/>
                </a:solidFill>
                <a:latin typeface="Times New Roman" panose="02020603050405020304" pitchFamily="18" charset="0"/>
              </a:rPr>
              <a:t>Ô nhiễm không khí gây mất cân bằng sinh thái, hóa chất ô nhiễm trong không khí như amoniac, đioxit làm cho động, thực vật giảm sức đề kháng, cây cối bị cháy, rụng lá, không thể đơm hoa kết trái. Ngoài ra, mưa axit gây tổn hại nghiêm trọng đối với động thực vật dưới nước, làm thay đổi chất lượng nước.</a:t>
            </a:r>
            <a:endParaRPr sz="34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6083"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6084" name="Picture 5" descr="POINSET2"/>
          <p:cNvPicPr>
            <a:picLocks noChangeAspect="1"/>
          </p:cNvPicPr>
          <p:nvPr/>
        </p:nvPicPr>
        <p:blipFill>
          <a:blip r:embed="rId1"/>
          <a:stretch>
            <a:fillRect/>
          </a:stretch>
        </p:blipFill>
        <p:spPr>
          <a:xfrm rot="-5400000">
            <a:off x="246063" y="5445125"/>
            <a:ext cx="1141412" cy="1327150"/>
          </a:xfrm>
          <a:prstGeom prst="rect">
            <a:avLst/>
          </a:prstGeom>
          <a:noFill/>
          <a:ln w="9525">
            <a:noFill/>
          </a:ln>
        </p:spPr>
      </p:pic>
      <p:pic>
        <p:nvPicPr>
          <p:cNvPr id="46085" name="Picture 6" descr="Diagram&#10;&#10;Description automatically generated"/>
          <p:cNvPicPr>
            <a:picLocks noChangeAspect="1"/>
          </p:cNvPicPr>
          <p:nvPr/>
        </p:nvPicPr>
        <p:blipFill>
          <a:blip r:embed="rId2"/>
          <a:srcRect b="8304"/>
          <a:stretch>
            <a:fillRect/>
          </a:stretch>
        </p:blipFill>
        <p:spPr>
          <a:xfrm>
            <a:off x="11114088" y="5788025"/>
            <a:ext cx="944562" cy="933450"/>
          </a:xfrm>
          <a:prstGeom prst="rect">
            <a:avLst/>
          </a:prstGeom>
          <a:noFill/>
          <a:ln w="9525">
            <a:noFill/>
          </a:ln>
        </p:spPr>
      </p:pic>
      <p:sp>
        <p:nvSpPr>
          <p:cNvPr id="3" name="Rectangle 2"/>
          <p:cNvSpPr/>
          <p:nvPr/>
        </p:nvSpPr>
        <p:spPr>
          <a:xfrm>
            <a:off x="657225" y="211138"/>
            <a:ext cx="11114088" cy="6324600"/>
          </a:xfrm>
          <a:prstGeom prst="rect">
            <a:avLst/>
          </a:prstGeom>
          <a:noFill/>
          <a:ln w="9525">
            <a:noFill/>
          </a:ln>
        </p:spPr>
        <p:txBody>
          <a:bodyPr>
            <a:spAutoFit/>
          </a:bodyPr>
          <a:p>
            <a:pPr algn="just">
              <a:lnSpc>
                <a:spcPct val="150000"/>
              </a:lnSpc>
            </a:pPr>
            <a:r>
              <a:rPr sz="2700" b="1" dirty="0">
                <a:solidFill>
                  <a:srgbClr val="00B050"/>
                </a:solidFill>
                <a:latin typeface="Times New Roman" panose="02020603050405020304" pitchFamily="18" charset="0"/>
              </a:rPr>
              <a:t>+ Đối với con người: </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Các bệnh về đường hô hấp, đặc biệt là viêm phổi.</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Tăng nguy cơ ung thư nếu hít phải các khí độc tồn tại trong không khí.</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Ảnh hưởng đến bộ não của con người, làm suy giảm trí nhớ và giảm nhận thức.</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Tăng nguy cơ đột quỵ và các bệnh về tim mạch.</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Gây hại cho mắt</a:t>
            </a:r>
            <a:endParaRPr sz="2700" b="1" dirty="0">
              <a:solidFill>
                <a:srgbClr val="00B050"/>
              </a:solidFill>
              <a:latin typeface="Times New Roman" panose="02020603050405020304" pitchFamily="18" charset="0"/>
            </a:endParaRPr>
          </a:p>
          <a:p>
            <a:pPr algn="just">
              <a:lnSpc>
                <a:spcPct val="150000"/>
              </a:lnSpc>
            </a:pPr>
            <a:r>
              <a:rPr sz="2700" b="1" dirty="0">
                <a:solidFill>
                  <a:srgbClr val="00B050"/>
                </a:solidFill>
                <a:latin typeface="Times New Roman" panose="02020603050405020304" pitchFamily="18" charset="0"/>
              </a:rPr>
              <a:t>Gây ra các bệnh dị ứng ngoài da</a:t>
            </a:r>
            <a:endParaRPr sz="2700" b="1" dirty="0">
              <a:solidFill>
                <a:srgbClr val="00B050"/>
              </a:solidFill>
              <a:latin typeface="Times New Roman" panose="02020603050405020304" pitchFamily="18" charset="0"/>
            </a:endParaRPr>
          </a:p>
          <a:p>
            <a:pPr algn="just">
              <a:lnSpc>
                <a:spcPct val="150000"/>
              </a:lnSpc>
            </a:pPr>
            <a:r>
              <a:rPr lang="nl-NL" altLang="x-none" sz="2700" b="1" dirty="0">
                <a:solidFill>
                  <a:srgbClr val="00B050"/>
                </a:solidFill>
                <a:latin typeface="Times New Roman" panose="02020603050405020304" pitchFamily="18" charset="0"/>
              </a:rPr>
              <a:t>Đặc biệt đối với trẻ em, hậu quả ô nhiễm không khí có thể gây dị tật bẩm sinh từ trong bụng mẹ hoặc tăng khả năng dậy thì sớm ở bé gái.</a:t>
            </a:r>
            <a:endParaRPr sz="27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7107"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7108"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7109"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7110" name="Rectangle 3"/>
          <p:cNvSpPr/>
          <p:nvPr/>
        </p:nvSpPr>
        <p:spPr>
          <a:xfrm>
            <a:off x="1679575" y="465138"/>
            <a:ext cx="9126538" cy="5632450"/>
          </a:xfrm>
          <a:prstGeom prst="rect">
            <a:avLst/>
          </a:prstGeom>
          <a:noFill/>
          <a:ln w="9525">
            <a:noFill/>
          </a:ln>
        </p:spPr>
        <p:txBody>
          <a:bodyPr>
            <a:spAutoFit/>
          </a:bodyPr>
          <a:p>
            <a:pPr algn="just">
              <a:lnSpc>
                <a:spcPct val="150000"/>
              </a:lnSpc>
            </a:pPr>
            <a:r>
              <a:rPr lang="nl-NL" altLang="x-none" sz="4000" b="1" dirty="0">
                <a:latin typeface="Times New Roman" panose="02020603050405020304" pitchFamily="18" charset="0"/>
              </a:rPr>
              <a:t>- Hậu quả: </a:t>
            </a:r>
            <a:endParaRPr sz="4000" b="1" dirty="0">
              <a:latin typeface="Times New Roman" panose="02020603050405020304" pitchFamily="18" charset="0"/>
            </a:endParaRPr>
          </a:p>
          <a:p>
            <a:pPr algn="just">
              <a:lnSpc>
                <a:spcPct val="150000"/>
              </a:lnSpc>
            </a:pPr>
            <a:r>
              <a:rPr lang="nl-NL" altLang="x-none" sz="4000" b="1" dirty="0">
                <a:latin typeface="Times New Roman" panose="02020603050405020304" pitchFamily="18" charset="0"/>
              </a:rPr>
              <a:t>+ Đối với động vật, thực vật: </a:t>
            </a:r>
            <a:r>
              <a:rPr sz="4000" b="1" dirty="0">
                <a:latin typeface="Times New Roman" panose="02020603050405020304" pitchFamily="18" charset="0"/>
              </a:rPr>
              <a:t>gây mất cân bằng sinh thái, hóa chất ô nhiễm trong không khí làm cho động, thực vật giảm sức đề kháng, cây cối bị cháy, rụng lá, không thể đơm hoa kết trái. </a:t>
            </a:r>
            <a:endParaRPr sz="4000" b="1" dirty="0">
              <a:latin typeface="Times New Roman" panose="02020603050405020304"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813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8132"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8133"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8134" name="Rectangle 3"/>
          <p:cNvSpPr/>
          <p:nvPr/>
        </p:nvSpPr>
        <p:spPr>
          <a:xfrm>
            <a:off x="1679575" y="465138"/>
            <a:ext cx="9126538" cy="5522912"/>
          </a:xfrm>
          <a:prstGeom prst="rect">
            <a:avLst/>
          </a:prstGeom>
          <a:noFill/>
          <a:ln w="9525">
            <a:noFill/>
          </a:ln>
        </p:spPr>
        <p:txBody>
          <a:bodyPr>
            <a:spAutoFit/>
          </a:bodyPr>
          <a:p>
            <a:pPr algn="just">
              <a:lnSpc>
                <a:spcPct val="150000"/>
              </a:lnSpc>
            </a:pPr>
            <a:r>
              <a:rPr sz="4000" b="1" dirty="0">
                <a:latin typeface="Times New Roman" panose="02020603050405020304" pitchFamily="18" charset="0"/>
              </a:rPr>
              <a:t>+ Đối với con người: Các bệnh về đường hô hấp, đặc biệt là viêm phổi, tăng nguy cơ ung thư, làm suy giảm trí nhớ và giảm nhận thức, tăng nguy cơ đột quỵ và các bệnh về tim mạch, gây hại cho mắt, các bệnh dị ứng ngoài da,….</a:t>
            </a:r>
            <a:endParaRPr sz="4000" b="1" dirty="0">
              <a:latin typeface="Times New Roman" panose="02020603050405020304" pitchFamily="18"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9155"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49156"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49157"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4" name="Rectangle 3"/>
          <p:cNvSpPr/>
          <p:nvPr/>
        </p:nvSpPr>
        <p:spPr>
          <a:xfrm>
            <a:off x="1889125" y="0"/>
            <a:ext cx="8650288" cy="175418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các biện pháp bảo vệ môi trường không khí ở châu Âu.</a:t>
            </a:r>
            <a:endParaRPr sz="3500" b="1" dirty="0">
              <a:solidFill>
                <a:srgbClr val="0000FF"/>
              </a:solidFill>
              <a:latin typeface="Times New Roman" panose="02020603050405020304" pitchFamily="18" charset="0"/>
            </a:endParaRPr>
          </a:p>
        </p:txBody>
      </p:sp>
      <p:sp>
        <p:nvSpPr>
          <p:cNvPr id="3" name="Rectangle 2"/>
          <p:cNvSpPr/>
          <p:nvPr/>
        </p:nvSpPr>
        <p:spPr>
          <a:xfrm>
            <a:off x="657225" y="1754188"/>
            <a:ext cx="11114088" cy="4616450"/>
          </a:xfrm>
          <a:prstGeom prst="rect">
            <a:avLst/>
          </a:prstGeom>
          <a:noFill/>
          <a:ln w="9525">
            <a:noFill/>
          </a:ln>
        </p:spPr>
        <p:txBody>
          <a:bodyPr>
            <a:spAutoFit/>
          </a:bodyPr>
          <a:p>
            <a:pPr algn="just">
              <a:lnSpc>
                <a:spcPct val="150000"/>
              </a:lnSpc>
            </a:pPr>
            <a:r>
              <a:rPr sz="2800" b="1" dirty="0">
                <a:solidFill>
                  <a:srgbClr val="00B050"/>
                </a:solidFill>
                <a:latin typeface="Times New Roman" panose="02020603050405020304" pitchFamily="18" charset="0"/>
              </a:rPr>
              <a:t>+ Giảm sử dụng than đá, dầu mỏ, khí tự nhiên,… trong sản xuất điện.</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Làm sạch khí thải nhà máy điện và các nhà máy công nghiệp.</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Xây dựng các khu phát thải thấp ở các thành phố, sử dụng xe ô tô đạt tiêu chuẩn khí thải của châu Âu để hạn chế nguồn khí phát thải.</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Phát triển nông nghiệp sinh thái giúp giảm thiểu ô nhiễm từ chất thải của sản xuất nông nghiệp.</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Đẩy mạnh ứng dụng công nghệ để kiểm soát chất lượng không khí.</a:t>
            </a:r>
            <a:endParaRPr sz="28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50179"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50180"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50181" name="Picture 6" descr="Diagram&#10;&#10;Description automatically generated"/>
          <p:cNvPicPr>
            <a:picLocks noChangeAspect="1"/>
          </p:cNvPicPr>
          <p:nvPr/>
        </p:nvPicPr>
        <p:blipFill>
          <a:blip r:embed="rId2"/>
          <a:srcRect b="8304"/>
          <a:stretch>
            <a:fillRect/>
          </a:stretch>
        </p:blipFill>
        <p:spPr>
          <a:xfrm>
            <a:off x="11056938" y="5730875"/>
            <a:ext cx="1001712" cy="990600"/>
          </a:xfrm>
          <a:prstGeom prst="rect">
            <a:avLst/>
          </a:prstGeom>
          <a:noFill/>
          <a:ln w="9525">
            <a:noFill/>
          </a:ln>
        </p:spPr>
      </p:pic>
      <p:sp>
        <p:nvSpPr>
          <p:cNvPr id="50182" name="Rectangle 3"/>
          <p:cNvSpPr/>
          <p:nvPr/>
        </p:nvSpPr>
        <p:spPr>
          <a:xfrm>
            <a:off x="787400" y="117475"/>
            <a:ext cx="10883900" cy="6740525"/>
          </a:xfrm>
          <a:prstGeom prst="rect">
            <a:avLst/>
          </a:prstGeom>
          <a:noFill/>
          <a:ln w="9525">
            <a:noFill/>
          </a:ln>
        </p:spPr>
        <p:txBody>
          <a:bodyPr>
            <a:spAutoFit/>
          </a:bodyPr>
          <a:p>
            <a:pPr algn="just">
              <a:lnSpc>
                <a:spcPct val="150000"/>
              </a:lnSpc>
            </a:pPr>
            <a:r>
              <a:rPr lang="nl-NL" altLang="x-none" sz="3600" b="1" dirty="0">
                <a:latin typeface="Times New Roman" panose="02020603050405020304" pitchFamily="18" charset="0"/>
              </a:rPr>
              <a:t>- Biện pháp: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Giảm sử dụng than đá, dầu mỏ, khí tự nhiên,… trong sản xuất điện.</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Làm sạch khí thải nhà máy điện và các nhà máy công nghiệp.</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Xây dựng các khu phát thải thấp ở các thành phố, sử dụng xe ô tô đạt tiêu chuẩn khí thải của châu Âu để hạn chế nguồn khí phát thải.</a:t>
            </a:r>
            <a:endParaRPr sz="3600" b="1" dirty="0">
              <a:latin typeface="Times New Roman" panose="02020603050405020304"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120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120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120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1206" name="Rectangle 1"/>
          <p:cNvSpPr/>
          <p:nvPr/>
        </p:nvSpPr>
        <p:spPr>
          <a:xfrm>
            <a:off x="939800" y="1536700"/>
            <a:ext cx="10045700" cy="3416300"/>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Phát triển nông nghiệp sinh thái giúp giảm thiểu ô nhiễm từ chất thải của sản xuất nông nghiệp.</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Đẩy mạnh ứng dụng công nghệ để kiểm soát chất lượng không khí.</a:t>
            </a:r>
            <a:endParaRPr sz="3600" b="1" dirty="0">
              <a:latin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222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222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222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2230" name="Rectangle 1"/>
          <p:cNvSpPr/>
          <p:nvPr/>
        </p:nvSpPr>
        <p:spPr>
          <a:xfrm>
            <a:off x="938213" y="295275"/>
            <a:ext cx="10047287" cy="6242050"/>
          </a:xfrm>
          <a:prstGeom prst="rect">
            <a:avLst/>
          </a:prstGeom>
          <a:noFill/>
          <a:ln w="9525">
            <a:noFill/>
          </a:ln>
        </p:spPr>
        <p:txBody>
          <a:bodyPr>
            <a:spAutoFit/>
          </a:bodyPr>
          <a:p>
            <a:pPr algn="just">
              <a:lnSpc>
                <a:spcPct val="150000"/>
              </a:lnSpc>
            </a:pPr>
            <a:r>
              <a:rPr sz="3000" b="1" dirty="0">
                <a:solidFill>
                  <a:srgbClr val="7030A0"/>
                </a:solidFill>
                <a:latin typeface="Times New Roman" panose="02020603050405020304" pitchFamily="18" charset="0"/>
              </a:rPr>
              <a:t>Ô nhiễm không khí vẫn gây ra 307.000 cái chết mỗi năm ở Châu Âu mặc dù số ca tử vong đã giảm 10%.</a:t>
            </a:r>
            <a:endParaRPr sz="3000" b="1" dirty="0">
              <a:solidFill>
                <a:srgbClr val="7030A0"/>
              </a:solidFill>
              <a:latin typeface="Times New Roman" panose="02020603050405020304" pitchFamily="18" charset="0"/>
            </a:endParaRPr>
          </a:p>
          <a:p>
            <a:pPr algn="just">
              <a:lnSpc>
                <a:spcPct val="150000"/>
              </a:lnSpc>
            </a:pPr>
            <a:r>
              <a:rPr sz="3000" b="1" dirty="0">
                <a:solidFill>
                  <a:srgbClr val="7030A0"/>
                </a:solidFill>
                <a:latin typeface="Times New Roman" panose="02020603050405020304" pitchFamily="18" charset="0"/>
              </a:rPr>
              <a:t>Báo cáo từ Cơ quan Môi trường Châu Âu (EEA) cho biết, số ca tử vong tại Châu Âu trong năm 2019 có thể giảm xuống 1/2 nếu các thành viên EU tuân thủ các hướng dẫn từ Tổ chức Y tế Thế giới (WHO) về duy trì môi trường, chất lượng không khí sạch. Trong năm 2018, Châu Âu đã xác nhận 346.000 trường hợp tử vong do ô nhiễm bụi mịn đường kính dưới 2,5 micromet (PM2.5).</a:t>
            </a:r>
            <a:endParaRPr sz="3000" b="1" dirty="0">
              <a:solidFill>
                <a:srgbClr val="7030A0"/>
              </a:solidFill>
              <a:latin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325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325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325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3254" name="Rectangle 1"/>
          <p:cNvSpPr/>
          <p:nvPr/>
        </p:nvSpPr>
        <p:spPr>
          <a:xfrm>
            <a:off x="1150938" y="1819275"/>
            <a:ext cx="10047287" cy="3227388"/>
          </a:xfrm>
          <a:prstGeom prst="rect">
            <a:avLst/>
          </a:prstGeom>
          <a:noFill/>
          <a:ln w="9525">
            <a:noFill/>
          </a:ln>
        </p:spPr>
        <p:txBody>
          <a:bodyPr>
            <a:spAutoFit/>
          </a:bodyPr>
          <a:p>
            <a:pPr algn="just">
              <a:lnSpc>
                <a:spcPct val="150000"/>
              </a:lnSpc>
            </a:pPr>
            <a:r>
              <a:rPr sz="3500" b="1" dirty="0">
                <a:solidFill>
                  <a:srgbClr val="7030A0"/>
                </a:solidFill>
                <a:latin typeface="Times New Roman" panose="02020603050405020304" pitchFamily="18" charset="0"/>
              </a:rPr>
              <a:t>Theo EEA, thời tiết thuận lợi đã đóng góp một phần vào việc suy giảm số ca tử vong, tuy nhiên việc cải thiện chất lượng không khí trên toàn châu lục mang lại đóng góp lớn nhất.</a:t>
            </a:r>
            <a:endParaRPr sz="3500" b="1" dirty="0">
              <a:solidFill>
                <a:srgbClr val="7030A0"/>
              </a:solidFill>
              <a:latin typeface="Times New Roman" panose="02020603050405020304" pitchFamily="18"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427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427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427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4278" name="Rectangle 1"/>
          <p:cNvSpPr/>
          <p:nvPr/>
        </p:nvSpPr>
        <p:spPr>
          <a:xfrm>
            <a:off x="604838" y="323850"/>
            <a:ext cx="10985500" cy="5908675"/>
          </a:xfrm>
          <a:prstGeom prst="rect">
            <a:avLst/>
          </a:prstGeom>
          <a:noFill/>
          <a:ln w="9525">
            <a:noFill/>
          </a:ln>
        </p:spPr>
        <p:txBody>
          <a:bodyPr>
            <a:spAutoFit/>
          </a:bodyPr>
          <a:p>
            <a:pPr algn="just">
              <a:lnSpc>
                <a:spcPct val="150000"/>
              </a:lnSpc>
            </a:pPr>
            <a:r>
              <a:rPr sz="3600" b="1" dirty="0">
                <a:solidFill>
                  <a:srgbClr val="7030A0"/>
                </a:solidFill>
                <a:latin typeface="Times New Roman" panose="02020603050405020304" pitchFamily="18" charset="0"/>
              </a:rPr>
              <a:t>Đầu những năm 1990, bụi mịn đã gây ra cái chết của gần 1 triệu người dân thuộc 27 quốc gia thành viên EU. Con số này đã giảm xuống khoảng 450.000 vào năm 2005. Trong năm 2019, 53.8000 ca tử vong do bụi mịn được ghi nhận tại Đức, 49.900 ca ở Italia, 29.800 ca ở Pháp, và 23.300 ca ở Tây Ban Nha. Ba Lan ghi nhận 39.300 ca tử vong, con số cao nhất tính trên đầu người.</a:t>
            </a:r>
            <a:endParaRPr sz="3600" b="1" dirty="0">
              <a:solidFill>
                <a:srgbClr val="7030A0"/>
              </a:solidFill>
              <a:latin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9219"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sp>
        <p:nvSpPr>
          <p:cNvPr id="7" name="Rectangle 6"/>
          <p:cNvSpPr/>
          <p:nvPr/>
        </p:nvSpPr>
        <p:spPr>
          <a:xfrm>
            <a:off x="980659" y="92156"/>
            <a:ext cx="10204174"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BẢO VỆ MÔI TRƯỜNG NƯỚC</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922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9227" name="Picture 11"/>
          <p:cNvPicPr>
            <a:picLocks noChangeAspect="1"/>
          </p:cNvPicPr>
          <p:nvPr/>
        </p:nvPicPr>
        <p:blipFill>
          <a:blip r:embed="rId2"/>
          <a:stretch>
            <a:fillRect/>
          </a:stretch>
        </p:blipFill>
        <p:spPr>
          <a:xfrm>
            <a:off x="153988" y="1547813"/>
            <a:ext cx="5724525" cy="4511675"/>
          </a:xfrm>
          <a:prstGeom prst="rect">
            <a:avLst/>
          </a:prstGeom>
          <a:noFill/>
          <a:ln w="9525">
            <a:noFill/>
          </a:ln>
        </p:spPr>
      </p:pic>
      <p:sp>
        <p:nvSpPr>
          <p:cNvPr id="2" name="Rectangle 1"/>
          <p:cNvSpPr/>
          <p:nvPr/>
        </p:nvSpPr>
        <p:spPr>
          <a:xfrm>
            <a:off x="6083300" y="1171575"/>
            <a:ext cx="6010275" cy="2306955"/>
          </a:xfrm>
          <a:prstGeom prst="rect">
            <a:avLst/>
          </a:prstGeom>
          <a:noFill/>
          <a:ln w="9525">
            <a:noFill/>
          </a:ln>
        </p:spPr>
        <p:txBody>
          <a:bodyPr>
            <a:spAutoFit/>
          </a:bodyPr>
          <a:p>
            <a:pPr algn="just">
              <a:lnSpc>
                <a:spcPct val="150000"/>
              </a:lnSpc>
            </a:pPr>
            <a:r>
              <a:rPr lang="vi-VN" altLang="x-none" sz="3200" b="1" dirty="0">
                <a:solidFill>
                  <a:srgbClr val="7030A0"/>
                </a:solidFill>
                <a:latin typeface="Times New Roman" panose="02020603050405020304" pitchFamily="18" charset="0"/>
                <a:cs typeface="Times New Roman" panose="02020603050405020304" pitchFamily="18" charset="0"/>
              </a:rPr>
              <a:t>Sông Danube xanh. D</a:t>
            </a:r>
            <a:r>
              <a:rPr lang="vi-VN" altLang="x-none" sz="3200" b="1" dirty="0">
                <a:solidFill>
                  <a:srgbClr val="7030A0"/>
                </a:solidFill>
                <a:latin typeface="Times New Roman" panose="02020603050405020304" pitchFamily="18" charset="0"/>
                <a:ea typeface="Times New Roman" panose="02020603050405020304" pitchFamily="18" charset="0"/>
              </a:rPr>
              <a:t>à</a:t>
            </a:r>
            <a:r>
              <a:rPr lang="vi-VN" altLang="x-none" sz="3200" b="1" dirty="0">
                <a:solidFill>
                  <a:srgbClr val="7030A0"/>
                </a:solidFill>
                <a:latin typeface="Times New Roman" panose="02020603050405020304" pitchFamily="18" charset="0"/>
                <a:cs typeface="Times New Roman" panose="02020603050405020304" pitchFamily="18" charset="0"/>
              </a:rPr>
              <a:t>i 1.780 dặm, Danube l</a:t>
            </a:r>
            <a:r>
              <a:rPr lang="vi-VN" altLang="x-none" sz="3200" b="1" dirty="0">
                <a:solidFill>
                  <a:srgbClr val="7030A0"/>
                </a:solidFill>
                <a:latin typeface="Times New Roman" panose="02020603050405020304" pitchFamily="18" charset="0"/>
                <a:ea typeface="Times New Roman" panose="02020603050405020304" pitchFamily="18" charset="0"/>
              </a:rPr>
              <a:t>à</a:t>
            </a:r>
            <a:r>
              <a:rPr lang="vi-VN" altLang="x-none" sz="3200" b="1" dirty="0">
                <a:solidFill>
                  <a:srgbClr val="7030A0"/>
                </a:solidFill>
                <a:latin typeface="Times New Roman" panose="02020603050405020304" pitchFamily="18" charset="0"/>
                <a:cs typeface="Times New Roman" panose="02020603050405020304" pitchFamily="18" charset="0"/>
              </a:rPr>
              <a:t> con sông d</a:t>
            </a:r>
            <a:r>
              <a:rPr lang="vi-VN" altLang="x-none" sz="3200" b="1" dirty="0">
                <a:solidFill>
                  <a:srgbClr val="7030A0"/>
                </a:solidFill>
                <a:latin typeface="Times New Roman" panose="02020603050405020304" pitchFamily="18" charset="0"/>
                <a:ea typeface="Times New Roman" panose="02020603050405020304" pitchFamily="18" charset="0"/>
              </a:rPr>
              <a:t>à</a:t>
            </a:r>
            <a:r>
              <a:rPr lang="vi-VN" altLang="x-none" sz="3200" b="1" dirty="0">
                <a:solidFill>
                  <a:srgbClr val="7030A0"/>
                </a:solidFill>
                <a:latin typeface="Times New Roman" panose="02020603050405020304" pitchFamily="18" charset="0"/>
                <a:cs typeface="Times New Roman" panose="02020603050405020304" pitchFamily="18" charset="0"/>
              </a:rPr>
              <a:t>i nhất châu Âu.</a:t>
            </a:r>
            <a:endParaRPr lang="vi-VN" altLang="x-none" sz="3200" b="1" dirty="0">
              <a:solidFill>
                <a:srgbClr val="7030A0"/>
              </a:solidFill>
              <a:latin typeface="Times New Roman" panose="02020603050405020304" pitchFamily="18" charset="0"/>
              <a:ea typeface="Times New Roman" panose="02020603050405020304" pitchFamily="18" charset="0"/>
            </a:endParaRPr>
          </a:p>
        </p:txBody>
      </p:sp>
      <p:pic>
        <p:nvPicPr>
          <p:cNvPr id="9224" name="Picture 12"/>
          <p:cNvPicPr>
            <a:picLocks noChangeAspect="1"/>
          </p:cNvPicPr>
          <p:nvPr/>
        </p:nvPicPr>
        <p:blipFill>
          <a:blip r:embed="rId3"/>
          <a:stretch>
            <a:fillRect/>
          </a:stretch>
        </p:blipFill>
        <p:spPr>
          <a:xfrm>
            <a:off x="10934700" y="5659438"/>
            <a:ext cx="984250" cy="9763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1000"/>
                                        <p:tgtEl>
                                          <p:spTgt spid="9227"/>
                                        </p:tgtEl>
                                      </p:cBhvr>
                                    </p:animEffect>
                                    <p:anim calcmode="lin" valueType="num">
                                      <p:cBhvr>
                                        <p:cTn id="8" dur="1000" fill="hold"/>
                                        <p:tgtEl>
                                          <p:spTgt spid="9227"/>
                                        </p:tgtEl>
                                        <p:attrNameLst>
                                          <p:attrName>ppt_x</p:attrName>
                                        </p:attrNameLst>
                                      </p:cBhvr>
                                      <p:tavLst>
                                        <p:tav tm="0">
                                          <p:val>
                                            <p:strVal val="#ppt_x"/>
                                          </p:val>
                                        </p:tav>
                                        <p:tav tm="100000">
                                          <p:val>
                                            <p:strVal val="#ppt_x"/>
                                          </p:val>
                                        </p:tav>
                                      </p:tavLst>
                                    </p:anim>
                                    <p:anim calcmode="lin" valueType="num">
                                      <p:cBhvr>
                                        <p:cTn id="9" dur="1000" fill="hold"/>
                                        <p:tgtEl>
                                          <p:spTgt spid="92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529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530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530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5302" name="Rectangle 1"/>
          <p:cNvSpPr/>
          <p:nvPr/>
        </p:nvSpPr>
        <p:spPr>
          <a:xfrm>
            <a:off x="604838" y="1001713"/>
            <a:ext cx="10985500" cy="4978400"/>
          </a:xfrm>
          <a:prstGeom prst="rect">
            <a:avLst/>
          </a:prstGeom>
          <a:noFill/>
          <a:ln w="9525">
            <a:noFill/>
          </a:ln>
        </p:spPr>
        <p:txBody>
          <a:bodyPr>
            <a:spAutoFit/>
          </a:bodyPr>
          <a:p>
            <a:pPr algn="just">
              <a:lnSpc>
                <a:spcPct val="150000"/>
              </a:lnSpc>
            </a:pPr>
            <a:r>
              <a:rPr sz="3600" b="1" dirty="0">
                <a:solidFill>
                  <a:srgbClr val="7030A0"/>
                </a:solidFill>
                <a:latin typeface="Times New Roman" panose="02020603050405020304" pitchFamily="18" charset="0"/>
              </a:rPr>
              <a:t>EEA cũng ghi nhận những ca tử vong do các hợp chất ô nhiễm gây nguy hiểm khác. Các trường hợp tử vong do nitro dioxide chủ yếu từ xe cộ, nhà máy nhiệt điệt đã giảm 4 lần xuống còn 40.000 ca từ năm 2018-2019. Các trường hợp tử vong liên quan đến tầng ozone cũng đã ghi nhận giảm 13% xuống 16.800 ca được xác nhận.</a:t>
            </a:r>
            <a:endParaRPr sz="3600" b="1" dirty="0">
              <a:solidFill>
                <a:srgbClr val="7030A0"/>
              </a:solidFill>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632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632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632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6326" name="Rectangle 1"/>
          <p:cNvSpPr/>
          <p:nvPr/>
        </p:nvSpPr>
        <p:spPr>
          <a:xfrm>
            <a:off x="604838" y="563563"/>
            <a:ext cx="10985500" cy="5810250"/>
          </a:xfrm>
          <a:prstGeom prst="rect">
            <a:avLst/>
          </a:prstGeom>
          <a:noFill/>
          <a:ln w="9525">
            <a:noFill/>
          </a:ln>
        </p:spPr>
        <p:txBody>
          <a:bodyPr>
            <a:spAutoFit/>
          </a:bodyPr>
          <a:p>
            <a:pPr algn="just">
              <a:lnSpc>
                <a:spcPct val="150000"/>
              </a:lnSpc>
            </a:pPr>
            <a:r>
              <a:rPr sz="3600" b="1" dirty="0">
                <a:solidFill>
                  <a:srgbClr val="7030A0"/>
                </a:solidFill>
                <a:latin typeface="Times New Roman" panose="02020603050405020304" pitchFamily="18" charset="0"/>
              </a:rPr>
              <a:t>EEA cho hay, ô nhiễm không khí đang là mối đe dọa lớn nhất đối với sức khỏe người dân Châu Âu. Hầu hết số ca tử vong được ghi nhận do ô nhiễm không khí, dẫn đến các căn bệnh như tim, phổi, ung thư và đột quỵ. Ô nhiễm bụi mịn có thể gây hại cho sự phát triển của phổi, gây viêm nhiễm đường hô hấp, tăng khả năng mắc bệnh hen suyễn đối với trẻ em.</a:t>
            </a:r>
            <a:endParaRPr sz="3600" b="1" dirty="0">
              <a:solidFill>
                <a:srgbClr val="7030A0"/>
              </a:solidFill>
              <a:latin typeface="Times New Roman" panose="02020603050405020304"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734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734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734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7350" name="Rectangle 1"/>
          <p:cNvSpPr/>
          <p:nvPr/>
        </p:nvSpPr>
        <p:spPr>
          <a:xfrm>
            <a:off x="604838" y="763588"/>
            <a:ext cx="10985500" cy="4978400"/>
          </a:xfrm>
          <a:prstGeom prst="rect">
            <a:avLst/>
          </a:prstGeom>
          <a:noFill/>
          <a:ln w="9525">
            <a:noFill/>
          </a:ln>
        </p:spPr>
        <p:txBody>
          <a:bodyPr>
            <a:spAutoFit/>
          </a:bodyPr>
          <a:p>
            <a:pPr algn="just">
              <a:lnSpc>
                <a:spcPct val="150000"/>
              </a:lnSpc>
            </a:pPr>
            <a:r>
              <a:rPr sz="3600" b="1" dirty="0">
                <a:solidFill>
                  <a:srgbClr val="7030A0"/>
                </a:solidFill>
                <a:latin typeface="Times New Roman" panose="02020603050405020304" pitchFamily="18" charset="0"/>
              </a:rPr>
              <a:t>Mặc dù tình hình đang được cải thiện, EEA vẫn đưa ra cảnh báo rằng mức độ ô nhiễm tại các nước thuộc thành viên EU vẫn đang trên mức khuyến nghị. Theo thông tin từ WHO, ô nhiễm không khí gây ra 7 triệu ca tử vong trên toàn cầu, ngang với hút thuốc và suy dinh dưỡng.</a:t>
            </a:r>
            <a:endParaRPr sz="3600" b="1" dirty="0">
              <a:solidFill>
                <a:srgbClr val="7030A0"/>
              </a:solidFill>
              <a:latin typeface="Times New Roman" panose="02020603050405020304"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837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837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837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8374" name="Rectangle 1"/>
          <p:cNvSpPr/>
          <p:nvPr/>
        </p:nvSpPr>
        <p:spPr>
          <a:xfrm>
            <a:off x="604838" y="423863"/>
            <a:ext cx="10985500" cy="6372225"/>
          </a:xfrm>
          <a:prstGeom prst="rect">
            <a:avLst/>
          </a:prstGeom>
          <a:noFill/>
          <a:ln w="9525">
            <a:noFill/>
          </a:ln>
        </p:spPr>
        <p:txBody>
          <a:bodyPr>
            <a:spAutoFit/>
          </a:bodyPr>
          <a:p>
            <a:pPr algn="just">
              <a:lnSpc>
                <a:spcPct val="150000"/>
              </a:lnSpc>
            </a:pPr>
            <a:r>
              <a:rPr sz="3400" b="1" dirty="0">
                <a:solidFill>
                  <a:srgbClr val="7030A0"/>
                </a:solidFill>
                <a:latin typeface="Times New Roman" panose="02020603050405020304" pitchFamily="18" charset="0"/>
              </a:rPr>
              <a:t>Vào tháng 9, số liệu thống kê đáng báo động đã khiến WHO lần đầu thắt chặt các khuyến nghị đối với ô nhiễm môi trường kể từ 2005. Giám đốc EEA Hans Bruynicnck cho hay việc đầu tư vào hệ thống lò sưởi, phương tiện di chuyển, nông nghiệp và công nghiệp sạch đã góp phần giúp cải thiện sức khỏe, năng suất và chất lượng cuộc sống cho người dân Châu Âu, đặc biệt đối với những người dễ bị ảnh hưởng bởi bệnh dịch.</a:t>
            </a:r>
            <a:endParaRPr sz="3400" b="1" dirty="0">
              <a:solidFill>
                <a:srgbClr val="7030A0"/>
              </a:solidFill>
              <a:latin typeface="Times New Roman" panose="02020603050405020304" pitchFamily="18"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939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939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939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9398" name="Rectangle 1"/>
          <p:cNvSpPr/>
          <p:nvPr/>
        </p:nvSpPr>
        <p:spPr>
          <a:xfrm>
            <a:off x="604838" y="203200"/>
            <a:ext cx="10985500" cy="6324600"/>
          </a:xfrm>
          <a:prstGeom prst="rect">
            <a:avLst/>
          </a:prstGeom>
          <a:noFill/>
          <a:ln w="9525">
            <a:noFill/>
          </a:ln>
        </p:spPr>
        <p:txBody>
          <a:bodyPr>
            <a:spAutoFit/>
          </a:bodyPr>
          <a:p>
            <a:pPr algn="just">
              <a:lnSpc>
                <a:spcPct val="150000"/>
              </a:lnSpc>
            </a:pPr>
            <a:r>
              <a:rPr sz="3000" b="1" dirty="0">
                <a:solidFill>
                  <a:srgbClr val="7030A0"/>
                </a:solidFill>
                <a:latin typeface="Times New Roman" panose="02020603050405020304" pitchFamily="18" charset="0"/>
              </a:rPr>
              <a:t>EU đang lên kế hoạch giảm thiểu ít nhất 55% số ca tử vong do ô nhiễm bụi mịn vào năm 2030. Chính phủ các nước ước tính sẽ đạt được mục tiêu vào năm 2032 nếu chất lượng môi trường tiếp tục được cải thiện như hiện tại, tuy nhiên, việc già hóa dân số cũng như đô thị hóa đang ngày càng khiến điều này trở nên khó khăn hơn.</a:t>
            </a:r>
            <a:endParaRPr sz="3000" b="1" dirty="0">
              <a:solidFill>
                <a:srgbClr val="7030A0"/>
              </a:solidFill>
              <a:latin typeface="Times New Roman" panose="02020603050405020304" pitchFamily="18" charset="0"/>
            </a:endParaRPr>
          </a:p>
          <a:p>
            <a:pPr algn="just">
              <a:lnSpc>
                <a:spcPct val="150000"/>
              </a:lnSpc>
            </a:pPr>
            <a:r>
              <a:rPr sz="3000" b="1" dirty="0">
                <a:solidFill>
                  <a:srgbClr val="7030A0"/>
                </a:solidFill>
                <a:latin typeface="Times New Roman" panose="02020603050405020304" pitchFamily="18" charset="0"/>
              </a:rPr>
              <a:t>Báo cáo cho biết: "Người già nhạy cảm hơn rất nhiều với ô nhiễm môi trường, đồng thời việc đô thị hóa ngày càng gia tăng sẽ dẫn đến việc người dân tiếp xúc nhiều hơn với lượng khí bụi".</a:t>
            </a:r>
            <a:endParaRPr sz="3000" b="1" dirty="0">
              <a:solidFill>
                <a:srgbClr val="7030A0"/>
              </a:solidFill>
              <a:latin typeface="Times New Roman" panose="02020603050405020304"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041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0"/>
            <a:ext cx="10204174" cy="80349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3</a:t>
            </a:r>
            <a:r>
              <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BẢO VỆ ĐA DẠNG SINH HỌC</a:t>
            </a:r>
            <a:endPar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6042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6042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0423" name="AutoShape 13" descr="Bảy xu hướng của cuộc khủng hoảng di cư vào châu Âu | baotintuc.vn"/>
          <p:cNvSpPr>
            <a:spLocks noChangeAspect="1"/>
          </p:cNvSpPr>
          <p:nvPr/>
        </p:nvSpPr>
        <p:spPr>
          <a:xfrm>
            <a:off x="149225" y="-144462"/>
            <a:ext cx="304800" cy="304800"/>
          </a:xfrm>
          <a:prstGeom prst="rect">
            <a:avLst/>
          </a:prstGeom>
          <a:noFill/>
          <a:ln w="9525">
            <a:noFill/>
          </a:ln>
        </p:spPr>
        <p:txBody>
          <a:bodyPr/>
          <a:p>
            <a:endParaRPr sz="3500" dirty="0">
              <a:latin typeface="Times New Roman" panose="02020603050405020304" pitchFamily="18" charset="0"/>
            </a:endParaRPr>
          </a:p>
        </p:txBody>
      </p:sp>
      <p:graphicFrame>
        <p:nvGraphicFramePr>
          <p:cNvPr id="60424" name="Table 60423"/>
          <p:cNvGraphicFramePr/>
          <p:nvPr/>
        </p:nvGraphicFramePr>
        <p:xfrm>
          <a:off x="544513" y="1606550"/>
          <a:ext cx="7369175" cy="4373563"/>
        </p:xfrm>
        <a:graphic>
          <a:graphicData uri="http://schemas.openxmlformats.org/drawingml/2006/table">
            <a:tbl>
              <a:tblPr/>
              <a:tblGrid>
                <a:gridCol w="2536825"/>
                <a:gridCol w="4832350"/>
              </a:tblGrid>
              <a:tr h="6254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endParaRPr lang="en-US" sz="3500" b="1" dirty="0">
                        <a:solidFill>
                          <a:srgbClr val="C00000"/>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C00000"/>
                          </a:solidFill>
                          <a:latin typeface="Times New Roman" panose="02020603050405020304" pitchFamily="18" charset="0"/>
                          <a:cs typeface="Times New Roman" panose="02020603050405020304" pitchFamily="18" charset="0"/>
                        </a:rPr>
                        <a:t>Tỉ lệ che phủ rừng (%)</a:t>
                      </a:r>
                      <a:endParaRPr lang="en-US" sz="3500" b="1" dirty="0">
                        <a:solidFill>
                          <a:srgbClr val="C00000"/>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CECEEF"/>
                    </a:solidFill>
                  </a:tcPr>
                </a:tc>
              </a:tr>
              <a:tr h="62388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Châu Âu</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35</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r h="6254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Phần Lan</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66</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r h="6254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Thụy Điển</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63</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r h="623887">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Đức</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32</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r h="6254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I ta li a</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32</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r h="62388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Pháp</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buNone/>
                      </a:pPr>
                      <a:r>
                        <a:rPr sz="3500" b="1" dirty="0">
                          <a:solidFill>
                            <a:srgbClr val="0000FF"/>
                          </a:solidFill>
                          <a:latin typeface="Times New Roman" panose="02020603050405020304" pitchFamily="18" charset="0"/>
                          <a:cs typeface="Times New Roman" panose="02020603050405020304" pitchFamily="18" charset="0"/>
                        </a:rPr>
                        <a:t>31</a:t>
                      </a:r>
                      <a:endParaRPr lang="en-US" sz="3500" b="1" dirty="0">
                        <a:solidFill>
                          <a:srgbClr val="0000FF"/>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ECEEF"/>
                    </a:solidFill>
                  </a:tcPr>
                </a:tc>
              </a:tr>
            </a:tbl>
          </a:graphicData>
        </a:graphic>
      </p:graphicFrame>
      <p:cxnSp>
        <p:nvCxnSpPr>
          <p:cNvPr id="60450" name="Straight Connector 3"/>
          <p:cNvCxnSpPr/>
          <p:nvPr/>
        </p:nvCxnSpPr>
        <p:spPr>
          <a:xfrm>
            <a:off x="557213" y="1554163"/>
            <a:ext cx="7337425" cy="0"/>
          </a:xfrm>
          <a:prstGeom prst="line">
            <a:avLst/>
          </a:prstGeom>
          <a:ln w="28575" cap="flat" cmpd="sng">
            <a:solidFill>
              <a:srgbClr val="00B050"/>
            </a:solidFill>
            <a:prstDash val="solid"/>
            <a:headEnd type="none" w="med" len="med"/>
            <a:tailEnd type="none" w="med" len="med"/>
          </a:ln>
        </p:spPr>
      </p:cxnSp>
      <p:cxnSp>
        <p:nvCxnSpPr>
          <p:cNvPr id="60451" name="Straight Connector 15"/>
          <p:cNvCxnSpPr/>
          <p:nvPr/>
        </p:nvCxnSpPr>
        <p:spPr>
          <a:xfrm>
            <a:off x="557213" y="2246313"/>
            <a:ext cx="7337425" cy="0"/>
          </a:xfrm>
          <a:prstGeom prst="line">
            <a:avLst/>
          </a:prstGeom>
          <a:ln w="28575" cap="flat" cmpd="sng">
            <a:solidFill>
              <a:srgbClr val="00B050"/>
            </a:solidFill>
            <a:prstDash val="solid"/>
            <a:headEnd type="none" w="med" len="med"/>
            <a:tailEnd type="none" w="med" len="med"/>
          </a:ln>
        </p:spPr>
      </p:cxnSp>
      <p:cxnSp>
        <p:nvCxnSpPr>
          <p:cNvPr id="60452" name="Straight Connector 16"/>
          <p:cNvCxnSpPr/>
          <p:nvPr/>
        </p:nvCxnSpPr>
        <p:spPr>
          <a:xfrm>
            <a:off x="557213" y="2878138"/>
            <a:ext cx="7337425" cy="0"/>
          </a:xfrm>
          <a:prstGeom prst="line">
            <a:avLst/>
          </a:prstGeom>
          <a:ln w="28575" cap="flat" cmpd="sng">
            <a:solidFill>
              <a:srgbClr val="00B050"/>
            </a:solidFill>
            <a:prstDash val="solid"/>
            <a:headEnd type="none" w="med" len="med"/>
            <a:tailEnd type="none" w="med" len="med"/>
          </a:ln>
        </p:spPr>
      </p:cxnSp>
      <p:cxnSp>
        <p:nvCxnSpPr>
          <p:cNvPr id="60453" name="Straight Connector 17"/>
          <p:cNvCxnSpPr/>
          <p:nvPr/>
        </p:nvCxnSpPr>
        <p:spPr>
          <a:xfrm>
            <a:off x="557213" y="3508375"/>
            <a:ext cx="7337425" cy="0"/>
          </a:xfrm>
          <a:prstGeom prst="line">
            <a:avLst/>
          </a:prstGeom>
          <a:ln w="28575" cap="flat" cmpd="sng">
            <a:solidFill>
              <a:srgbClr val="00B050"/>
            </a:solidFill>
            <a:prstDash val="solid"/>
            <a:headEnd type="none" w="med" len="med"/>
            <a:tailEnd type="none" w="med" len="med"/>
          </a:ln>
        </p:spPr>
      </p:cxnSp>
      <p:cxnSp>
        <p:nvCxnSpPr>
          <p:cNvPr id="60454" name="Straight Connector 18"/>
          <p:cNvCxnSpPr/>
          <p:nvPr/>
        </p:nvCxnSpPr>
        <p:spPr>
          <a:xfrm>
            <a:off x="557213" y="4140200"/>
            <a:ext cx="7337425" cy="0"/>
          </a:xfrm>
          <a:prstGeom prst="line">
            <a:avLst/>
          </a:prstGeom>
          <a:ln w="28575" cap="flat" cmpd="sng">
            <a:solidFill>
              <a:srgbClr val="00B050"/>
            </a:solidFill>
            <a:prstDash val="solid"/>
            <a:headEnd type="none" w="med" len="med"/>
            <a:tailEnd type="none" w="med" len="med"/>
          </a:ln>
        </p:spPr>
      </p:cxnSp>
      <p:cxnSp>
        <p:nvCxnSpPr>
          <p:cNvPr id="60455" name="Straight Connector 19"/>
          <p:cNvCxnSpPr/>
          <p:nvPr/>
        </p:nvCxnSpPr>
        <p:spPr>
          <a:xfrm>
            <a:off x="557213" y="4732338"/>
            <a:ext cx="7337425" cy="0"/>
          </a:xfrm>
          <a:prstGeom prst="line">
            <a:avLst/>
          </a:prstGeom>
          <a:ln w="28575" cap="flat" cmpd="sng">
            <a:solidFill>
              <a:srgbClr val="00B050"/>
            </a:solidFill>
            <a:prstDash val="solid"/>
            <a:headEnd type="none" w="med" len="med"/>
            <a:tailEnd type="none" w="med" len="med"/>
          </a:ln>
        </p:spPr>
      </p:cxnSp>
      <p:cxnSp>
        <p:nvCxnSpPr>
          <p:cNvPr id="60456" name="Straight Connector 20"/>
          <p:cNvCxnSpPr/>
          <p:nvPr/>
        </p:nvCxnSpPr>
        <p:spPr>
          <a:xfrm>
            <a:off x="557213" y="5340350"/>
            <a:ext cx="7337425" cy="0"/>
          </a:xfrm>
          <a:prstGeom prst="line">
            <a:avLst/>
          </a:prstGeom>
          <a:ln w="28575" cap="flat" cmpd="sng">
            <a:solidFill>
              <a:srgbClr val="00B050"/>
            </a:solidFill>
            <a:prstDash val="solid"/>
            <a:headEnd type="none" w="med" len="med"/>
            <a:tailEnd type="none" w="med" len="med"/>
          </a:ln>
        </p:spPr>
      </p:cxnSp>
      <p:cxnSp>
        <p:nvCxnSpPr>
          <p:cNvPr id="60457" name="Straight Connector 21"/>
          <p:cNvCxnSpPr/>
          <p:nvPr/>
        </p:nvCxnSpPr>
        <p:spPr>
          <a:xfrm>
            <a:off x="557213" y="5980113"/>
            <a:ext cx="7337425" cy="0"/>
          </a:xfrm>
          <a:prstGeom prst="line">
            <a:avLst/>
          </a:prstGeom>
          <a:ln w="28575" cap="flat" cmpd="sng">
            <a:solidFill>
              <a:srgbClr val="00B050"/>
            </a:solidFill>
            <a:prstDash val="solid"/>
            <a:headEnd type="none" w="med" len="med"/>
            <a:tailEnd type="none" w="med" len="med"/>
          </a:ln>
        </p:spPr>
      </p:cxnSp>
      <p:cxnSp>
        <p:nvCxnSpPr>
          <p:cNvPr id="60458" name="Straight Connector 7"/>
          <p:cNvCxnSpPr/>
          <p:nvPr/>
        </p:nvCxnSpPr>
        <p:spPr>
          <a:xfrm>
            <a:off x="557213" y="1536700"/>
            <a:ext cx="0" cy="4443413"/>
          </a:xfrm>
          <a:prstGeom prst="line">
            <a:avLst/>
          </a:prstGeom>
          <a:ln w="28575" cap="flat" cmpd="sng">
            <a:solidFill>
              <a:srgbClr val="00B050"/>
            </a:solidFill>
            <a:prstDash val="solid"/>
            <a:headEnd type="none" w="med" len="med"/>
            <a:tailEnd type="none" w="med" len="med"/>
          </a:ln>
        </p:spPr>
      </p:cxnSp>
      <p:cxnSp>
        <p:nvCxnSpPr>
          <p:cNvPr id="60459" name="Straight Connector 24"/>
          <p:cNvCxnSpPr/>
          <p:nvPr/>
        </p:nvCxnSpPr>
        <p:spPr>
          <a:xfrm>
            <a:off x="3092450" y="1554163"/>
            <a:ext cx="0" cy="4443412"/>
          </a:xfrm>
          <a:prstGeom prst="line">
            <a:avLst/>
          </a:prstGeom>
          <a:ln w="28575" cap="flat" cmpd="sng">
            <a:solidFill>
              <a:srgbClr val="00B050"/>
            </a:solidFill>
            <a:prstDash val="solid"/>
            <a:headEnd type="none" w="med" len="med"/>
            <a:tailEnd type="none" w="med" len="med"/>
          </a:ln>
        </p:spPr>
      </p:cxnSp>
      <p:cxnSp>
        <p:nvCxnSpPr>
          <p:cNvPr id="60460" name="Straight Connector 25"/>
          <p:cNvCxnSpPr/>
          <p:nvPr/>
        </p:nvCxnSpPr>
        <p:spPr>
          <a:xfrm>
            <a:off x="7894638" y="1554163"/>
            <a:ext cx="0" cy="4443412"/>
          </a:xfrm>
          <a:prstGeom prst="line">
            <a:avLst/>
          </a:prstGeom>
          <a:ln w="28575" cap="flat" cmpd="sng">
            <a:solidFill>
              <a:srgbClr val="00B050"/>
            </a:solidFill>
            <a:prstDash val="solid"/>
            <a:headEnd type="none" w="med" len="med"/>
            <a:tailEnd type="none" w="med" len="med"/>
          </a:ln>
        </p:spPr>
      </p:cxnSp>
      <p:sp>
        <p:nvSpPr>
          <p:cNvPr id="27" name="Rectangle 26"/>
          <p:cNvSpPr/>
          <p:nvPr/>
        </p:nvSpPr>
        <p:spPr>
          <a:xfrm>
            <a:off x="1239838" y="5980113"/>
            <a:ext cx="6216650" cy="862012"/>
          </a:xfrm>
          <a:prstGeom prst="rect">
            <a:avLst/>
          </a:prstGeom>
          <a:noFill/>
          <a:ln w="9525">
            <a:noFill/>
          </a:ln>
        </p:spPr>
        <p:txBody>
          <a:bodyPr>
            <a:spAutoFit/>
          </a:bodyPr>
          <a:p>
            <a:pPr algn="ctr"/>
            <a:r>
              <a:rPr sz="2500" b="1" dirty="0">
                <a:solidFill>
                  <a:srgbClr val="00B050"/>
                </a:solidFill>
                <a:latin typeface="Times New Roman" panose="02020603050405020304" pitchFamily="18" charset="0"/>
                <a:cs typeface="Times New Roman" panose="02020603050405020304" pitchFamily="18" charset="0"/>
              </a:rPr>
              <a:t>Tỉ lệ che phủ rừng bình quân của châu Âu </a:t>
            </a:r>
            <a:endParaRPr sz="2500" b="1" dirty="0">
              <a:solidFill>
                <a:srgbClr val="00B050"/>
              </a:solidFill>
              <a:latin typeface="Times New Roman" panose="02020603050405020304" pitchFamily="18" charset="0"/>
              <a:cs typeface="Times New Roman" panose="02020603050405020304" pitchFamily="18" charset="0"/>
            </a:endParaRPr>
          </a:p>
          <a:p>
            <a:pPr algn="ctr"/>
            <a:r>
              <a:rPr sz="2500" b="1" dirty="0">
                <a:solidFill>
                  <a:srgbClr val="00B050"/>
                </a:solidFill>
                <a:latin typeface="Times New Roman" panose="02020603050405020304" pitchFamily="18" charset="0"/>
                <a:cs typeface="Times New Roman" panose="02020603050405020304" pitchFamily="18" charset="0"/>
              </a:rPr>
              <a:t>v</a:t>
            </a:r>
            <a:r>
              <a:rPr sz="2500" b="1" dirty="0">
                <a:solidFill>
                  <a:srgbClr val="00B050"/>
                </a:solidFill>
                <a:latin typeface="Times New Roman" panose="02020603050405020304" pitchFamily="18" charset="0"/>
                <a:ea typeface="Times New Roman" panose="02020603050405020304" pitchFamily="18" charset="0"/>
              </a:rPr>
              <a:t>à</a:t>
            </a:r>
            <a:r>
              <a:rPr sz="2500" b="1" dirty="0">
                <a:solidFill>
                  <a:srgbClr val="00B050"/>
                </a:solidFill>
                <a:latin typeface="Times New Roman" panose="02020603050405020304" pitchFamily="18" charset="0"/>
                <a:cs typeface="Times New Roman" panose="02020603050405020304" pitchFamily="18" charset="0"/>
              </a:rPr>
              <a:t> một số quốc gia châu Âu, năm 2020</a:t>
            </a:r>
            <a:endParaRPr sz="2500" b="1" dirty="0">
              <a:solidFill>
                <a:srgbClr val="00B050"/>
              </a:solidFill>
              <a:latin typeface="Times New Roman" panose="02020603050405020304" pitchFamily="18" charset="0"/>
            </a:endParaRPr>
          </a:p>
        </p:txBody>
      </p:sp>
      <p:sp>
        <p:nvSpPr>
          <p:cNvPr id="9" name="Rectangle 8"/>
          <p:cNvSpPr/>
          <p:nvPr/>
        </p:nvSpPr>
        <p:spPr>
          <a:xfrm>
            <a:off x="8005763" y="1309688"/>
            <a:ext cx="3913187" cy="4938712"/>
          </a:xfrm>
          <a:prstGeom prst="rect">
            <a:avLst/>
          </a:prstGeom>
          <a:noFill/>
          <a:ln w="9525">
            <a:noFill/>
          </a:ln>
        </p:spPr>
        <p:txBody>
          <a:bodyPr>
            <a:spAutoFit/>
          </a:bodyPr>
          <a:p>
            <a:pPr algn="just">
              <a:lnSpc>
                <a:spcPct val="150000"/>
              </a:lnSpc>
            </a:pPr>
            <a:r>
              <a:rPr sz="3500" b="1" dirty="0">
                <a:solidFill>
                  <a:srgbClr val="0000FF"/>
                </a:solidFill>
                <a:latin typeface="Times New Roman" panose="02020603050405020304" pitchFamily="18" charset="0"/>
              </a:rPr>
              <a:t>Cho biết tỉ lệ che phủ rừng bình quân của châu Âu và một số quốc gia châu Âu. Nhận xét?</a:t>
            </a:r>
            <a:endParaRPr sz="3500" b="1"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1443" name="Picture 5" descr="POINSET2"/>
          <p:cNvPicPr>
            <a:picLocks noChangeAspect="1"/>
          </p:cNvPicPr>
          <p:nvPr/>
        </p:nvPicPr>
        <p:blipFill>
          <a:blip r:embed="rId1"/>
          <a:stretch>
            <a:fillRect/>
          </a:stretch>
        </p:blipFill>
        <p:spPr>
          <a:xfrm rot="-5400000">
            <a:off x="287338" y="5829300"/>
            <a:ext cx="866775" cy="1006475"/>
          </a:xfrm>
          <a:prstGeom prst="rect">
            <a:avLst/>
          </a:prstGeom>
          <a:noFill/>
          <a:ln w="9525">
            <a:noFill/>
          </a:ln>
        </p:spPr>
      </p:pic>
      <p:pic>
        <p:nvPicPr>
          <p:cNvPr id="6144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1445" name="Picture 6" descr="Diagram&#10;&#10;Description automatically generated"/>
          <p:cNvPicPr>
            <a:picLocks noChangeAspect="1"/>
          </p:cNvPicPr>
          <p:nvPr/>
        </p:nvPicPr>
        <p:blipFill>
          <a:blip r:embed="rId2"/>
          <a:srcRect b="8304"/>
          <a:stretch>
            <a:fillRect/>
          </a:stretch>
        </p:blipFill>
        <p:spPr>
          <a:xfrm>
            <a:off x="11131550" y="5795963"/>
            <a:ext cx="836613" cy="825500"/>
          </a:xfrm>
          <a:prstGeom prst="rect">
            <a:avLst/>
          </a:prstGeom>
          <a:noFill/>
          <a:ln w="9525">
            <a:noFill/>
          </a:ln>
        </p:spPr>
      </p:pic>
      <p:sp>
        <p:nvSpPr>
          <p:cNvPr id="61446" name="Rectangle 2"/>
          <p:cNvSpPr/>
          <p:nvPr/>
        </p:nvSpPr>
        <p:spPr>
          <a:xfrm>
            <a:off x="823913" y="163513"/>
            <a:ext cx="10715625" cy="6740525"/>
          </a:xfrm>
          <a:prstGeom prst="rect">
            <a:avLst/>
          </a:prstGeom>
          <a:noFill/>
          <a:ln w="9525">
            <a:noFill/>
          </a:ln>
        </p:spPr>
        <p:txBody>
          <a:bodyPr>
            <a:spAutoFit/>
          </a:bodyPr>
          <a:p>
            <a:pPr algn="just">
              <a:lnSpc>
                <a:spcPct val="150000"/>
              </a:lnSpc>
            </a:pPr>
            <a:r>
              <a:rPr sz="3200" b="1" dirty="0">
                <a:solidFill>
                  <a:srgbClr val="00B050"/>
                </a:solidFill>
                <a:latin typeface="Times New Roman" panose="02020603050405020304" pitchFamily="18" charset="0"/>
              </a:rPr>
              <a:t>+  Tỉ lệ che phủ rừng bình quân của châu Âu là 35%</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Tỉ lệ che phủ rừng bình quân của Phần Lan là 66%</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Tỉ lệ che phủ rừng bình quân của Thụy Điển là 63%</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Tỉ lệ che phủ rừng bình quân của Đức là 32%</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Tỉ lệ che phủ rừng bình quân của Italia là 32%</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Tỉ lệ che phủ rừng bình quân của Pháp là 31%</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Nhận xét: Qua số liệu trên cho thấy Phần Lan và Thụy Điển có tỉ lệ che phủ rừng cao hơn trung bình toàn châu Âu, các nước còn lại thấp hơn.</a:t>
            </a:r>
            <a:endParaRPr sz="3200" b="1" dirty="0">
              <a:solidFill>
                <a:srgbClr val="00B050"/>
              </a:solidFill>
              <a:latin typeface="Times New Roman" panose="02020603050405020304"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246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246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24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2716213" y="38100"/>
            <a:ext cx="7354887" cy="175577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vai trò và hiện trạng đa dạng sinh học ở châu Âu.</a:t>
            </a:r>
            <a:endParaRPr sz="3600" b="1" dirty="0">
              <a:solidFill>
                <a:srgbClr val="0000FF"/>
              </a:solidFill>
              <a:latin typeface="Times New Roman" panose="02020603050405020304" pitchFamily="18" charset="0"/>
            </a:endParaRPr>
          </a:p>
        </p:txBody>
      </p:sp>
      <p:sp>
        <p:nvSpPr>
          <p:cNvPr id="5" name="Rectangle 4"/>
          <p:cNvSpPr/>
          <p:nvPr/>
        </p:nvSpPr>
        <p:spPr>
          <a:xfrm>
            <a:off x="1493838" y="1681163"/>
            <a:ext cx="9504362" cy="4940300"/>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 Vai trò:</a:t>
            </a:r>
            <a:endParaRPr sz="3500" b="1" dirty="0">
              <a:solidFill>
                <a:srgbClr val="00B050"/>
              </a:solidFill>
              <a:latin typeface="Times New Roman" panose="02020603050405020304" pitchFamily="18" charset="0"/>
            </a:endParaRPr>
          </a:p>
          <a:p>
            <a:pPr algn="just">
              <a:lnSpc>
                <a:spcPct val="150000"/>
              </a:lnSpc>
            </a:pPr>
            <a:r>
              <a:rPr sz="3500" b="1" dirty="0">
                <a:solidFill>
                  <a:srgbClr val="00B050"/>
                </a:solidFill>
                <a:latin typeface="Times New Roman" panose="02020603050405020304" pitchFamily="18" charset="0"/>
              </a:rPr>
              <a:t>+ Rừng góp phần điều hòa khí hậu, giữ đất, giữ nước, bảo vệ đa dạng sinh học, cung cấp gỗ cho sản xuất giấy, sản xuất đồ dân dụng,…</a:t>
            </a:r>
            <a:endParaRPr sz="3500" b="1" dirty="0">
              <a:solidFill>
                <a:srgbClr val="00B050"/>
              </a:solidFill>
              <a:latin typeface="Times New Roman" panose="02020603050405020304" pitchFamily="18" charset="0"/>
            </a:endParaRPr>
          </a:p>
          <a:p>
            <a:pPr algn="just">
              <a:lnSpc>
                <a:spcPct val="150000"/>
              </a:lnSpc>
            </a:pPr>
            <a:r>
              <a:rPr sz="3500" b="1" dirty="0">
                <a:solidFill>
                  <a:srgbClr val="00B050"/>
                </a:solidFill>
                <a:latin typeface="Times New Roman" panose="02020603050405020304" pitchFamily="18" charset="0"/>
              </a:rPr>
              <a:t>+ Sinh vật biển thúc đẩy sự phát triển mạnh của ngành thủy sản.</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63491"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63492"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63493"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63494" name="AutoShape 2" descr="Ô nhiễm không khí là gì? Quy định về bảo vệ môi trường không khí"/>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63495" name="Picture 2" descr="Khoa học tự nhiên 6 Cánh diều Bài 20: Vai trò của thực vật trong đời sống  và trong tự nhiên"/>
          <p:cNvPicPr>
            <a:picLocks noChangeAspect="1"/>
          </p:cNvPicPr>
          <p:nvPr/>
        </p:nvPicPr>
        <p:blipFill>
          <a:blip r:embed="rId3"/>
          <a:stretch>
            <a:fillRect/>
          </a:stretch>
        </p:blipFill>
        <p:spPr>
          <a:xfrm>
            <a:off x="158750" y="160338"/>
            <a:ext cx="6451600" cy="4110037"/>
          </a:xfrm>
          <a:prstGeom prst="rect">
            <a:avLst/>
          </a:prstGeom>
          <a:noFill/>
          <a:ln w="9525">
            <a:noFill/>
          </a:ln>
        </p:spPr>
      </p:pic>
      <p:pic>
        <p:nvPicPr>
          <p:cNvPr id="63496" name="Picture 2"/>
          <p:cNvPicPr>
            <a:picLocks noChangeAspect="1"/>
          </p:cNvPicPr>
          <p:nvPr/>
        </p:nvPicPr>
        <p:blipFill>
          <a:blip r:embed="rId4"/>
          <a:stretch>
            <a:fillRect/>
          </a:stretch>
        </p:blipFill>
        <p:spPr>
          <a:xfrm>
            <a:off x="6550025" y="1906588"/>
            <a:ext cx="5534025" cy="4814887"/>
          </a:xfrm>
          <a:prstGeom prst="rect">
            <a:avLst/>
          </a:prstGeom>
          <a:noFill/>
          <a:ln w="9525">
            <a:noFill/>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451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451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45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4518" name="Rectangle 1"/>
          <p:cNvSpPr/>
          <p:nvPr/>
        </p:nvSpPr>
        <p:spPr>
          <a:xfrm>
            <a:off x="939800" y="1208088"/>
            <a:ext cx="10406063" cy="4978400"/>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Vai trò: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Rừng góp phần điều hòa khí hậu, giữ đất, giữ nước, bảo vệ đa dạng sinh học, cung cấp gỗ cho sản xuất giấy, sản xuất đồ dân dụng,…</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Sinh vật biển thúc đẩy sự phát triển mạnh của ngành thủy sản.</a:t>
            </a:r>
            <a:endParaRPr sz="3600" b="1" dirty="0">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5" descr="POINSET2"/>
          <p:cNvPicPr>
            <a:picLocks noChangeAspect="1"/>
          </p:cNvPicPr>
          <p:nvPr/>
        </p:nvPicPr>
        <p:blipFill>
          <a:blip r:embed="rId1"/>
          <a:stretch>
            <a:fillRect/>
          </a:stretch>
        </p:blipFill>
        <p:spPr>
          <a:xfrm rot="5400000">
            <a:off x="10737850" y="206375"/>
            <a:ext cx="1092200" cy="1268413"/>
          </a:xfrm>
          <a:prstGeom prst="rect">
            <a:avLst/>
          </a:prstGeom>
          <a:noFill/>
          <a:ln w="9525">
            <a:noFill/>
          </a:ln>
        </p:spPr>
      </p:pic>
      <p:pic>
        <p:nvPicPr>
          <p:cNvPr id="10243"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pic>
        <p:nvPicPr>
          <p:cNvPr id="1024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0245" name="Picture 12"/>
          <p:cNvPicPr>
            <a:picLocks noChangeAspect="1"/>
          </p:cNvPicPr>
          <p:nvPr/>
        </p:nvPicPr>
        <p:blipFill>
          <a:blip r:embed="rId2"/>
          <a:stretch>
            <a:fillRect/>
          </a:stretch>
        </p:blipFill>
        <p:spPr>
          <a:xfrm>
            <a:off x="10934700" y="5659438"/>
            <a:ext cx="984250" cy="976312"/>
          </a:xfrm>
          <a:prstGeom prst="rect">
            <a:avLst/>
          </a:prstGeom>
          <a:noFill/>
          <a:ln w="9525">
            <a:noFill/>
          </a:ln>
        </p:spPr>
      </p:pic>
      <p:pic>
        <p:nvPicPr>
          <p:cNvPr id="10246" name="Picture 2"/>
          <p:cNvPicPr>
            <a:picLocks noChangeAspect="1"/>
          </p:cNvPicPr>
          <p:nvPr/>
        </p:nvPicPr>
        <p:blipFill>
          <a:blip r:embed="rId3"/>
          <a:stretch>
            <a:fillRect/>
          </a:stretch>
        </p:blipFill>
        <p:spPr>
          <a:xfrm>
            <a:off x="153988" y="1349375"/>
            <a:ext cx="5195887" cy="3789363"/>
          </a:xfrm>
          <a:prstGeom prst="rect">
            <a:avLst/>
          </a:prstGeom>
          <a:noFill/>
          <a:ln w="9525">
            <a:noFill/>
          </a:ln>
        </p:spPr>
      </p:pic>
      <p:sp>
        <p:nvSpPr>
          <p:cNvPr id="10247" name="Rectangle 2"/>
          <p:cNvSpPr/>
          <p:nvPr/>
        </p:nvSpPr>
        <p:spPr>
          <a:xfrm>
            <a:off x="5499100" y="871538"/>
            <a:ext cx="6419850" cy="714375"/>
          </a:xfrm>
          <a:prstGeom prst="rect">
            <a:avLst/>
          </a:prstGeom>
          <a:noFill/>
          <a:ln w="9525">
            <a:noFill/>
          </a:ln>
        </p:spPr>
        <p:txBody>
          <a:bodyPr>
            <a:spAutoFit/>
          </a:bodyPr>
          <a:p>
            <a:pPr algn="just">
              <a:lnSpc>
                <a:spcPct val="150000"/>
              </a:lnSpc>
            </a:pPr>
            <a:r>
              <a:rPr lang="vi-VN" altLang="x-none" sz="2700" b="1" dirty="0">
                <a:solidFill>
                  <a:srgbClr val="7030A0"/>
                </a:solidFill>
                <a:latin typeface="Times New Roman" panose="02020603050405020304" pitchFamily="18" charset="0"/>
              </a:rPr>
              <a:t>Sông Elbe </a:t>
            </a:r>
            <a:endParaRPr sz="2700" b="1" dirty="0">
              <a:solidFill>
                <a:srgbClr val="7030A0"/>
              </a:solidFill>
              <a:latin typeface="Times New Roman" panose="02020603050405020304" pitchFamily="18"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553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554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554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 name="Rectangle 4"/>
          <p:cNvSpPr/>
          <p:nvPr/>
        </p:nvSpPr>
        <p:spPr>
          <a:xfrm>
            <a:off x="568325" y="574675"/>
            <a:ext cx="11241088" cy="4978400"/>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Hiện trạng: </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Hoạt động khai thác quá mức tài nguyên, ô nhiễm không khí, nước, biến đổi khí hậu,… =&gt; suy giảm đa dạng sinh học. </a:t>
            </a:r>
            <a:endParaRPr sz="3600" b="1" dirty="0">
              <a:solidFill>
                <a:srgbClr val="00B050"/>
              </a:solidFill>
              <a:latin typeface="Times New Roman" panose="02020603050405020304" pitchFamily="18" charset="0"/>
            </a:endParaRPr>
          </a:p>
          <a:p>
            <a:pPr algn="just">
              <a:lnSpc>
                <a:spcPct val="150000"/>
              </a:lnSpc>
            </a:pPr>
            <a:r>
              <a:rPr sz="3600" b="1" dirty="0">
                <a:solidFill>
                  <a:srgbClr val="00B050"/>
                </a:solidFill>
                <a:latin typeface="Times New Roman" panose="02020603050405020304" pitchFamily="18" charset="0"/>
              </a:rPr>
              <a:t>+ Tỉ lệ che phủ rừng của châu Âu và nhiều nước như Đức, Italia, Pháp đều ở mức thấp dưới 35%.</a:t>
            </a:r>
            <a:endParaRPr sz="36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66563" name="Picture 5" descr="POINSET2"/>
          <p:cNvPicPr>
            <a:picLocks noChangeAspect="1"/>
          </p:cNvPicPr>
          <p:nvPr/>
        </p:nvPicPr>
        <p:blipFill>
          <a:blip r:embed="rId1"/>
          <a:stretch>
            <a:fillRect/>
          </a:stretch>
        </p:blipFill>
        <p:spPr>
          <a:xfrm rot="5400000" flipV="1">
            <a:off x="315913" y="53975"/>
            <a:ext cx="1206500" cy="1520825"/>
          </a:xfrm>
          <a:prstGeom prst="rect">
            <a:avLst/>
          </a:prstGeom>
          <a:noFill/>
          <a:ln w="9525">
            <a:noFill/>
          </a:ln>
        </p:spPr>
      </p:pic>
      <p:pic>
        <p:nvPicPr>
          <p:cNvPr id="66564" name="Picture 5" descr="POINSET2"/>
          <p:cNvPicPr>
            <a:picLocks noChangeAspect="1"/>
          </p:cNvPicPr>
          <p:nvPr/>
        </p:nvPicPr>
        <p:blipFill>
          <a:blip r:embed="rId1"/>
          <a:stretch>
            <a:fillRect/>
          </a:stretch>
        </p:blipFill>
        <p:spPr>
          <a:xfrm rot="-5400000">
            <a:off x="260350" y="5260975"/>
            <a:ext cx="1312863" cy="1525588"/>
          </a:xfrm>
          <a:prstGeom prst="rect">
            <a:avLst/>
          </a:prstGeom>
          <a:noFill/>
          <a:ln w="9525">
            <a:noFill/>
          </a:ln>
        </p:spPr>
      </p:pic>
      <p:pic>
        <p:nvPicPr>
          <p:cNvPr id="66565" name="Picture 6" descr="Diagram&#10;&#10;Description automatically generated"/>
          <p:cNvPicPr>
            <a:picLocks noChangeAspect="1"/>
          </p:cNvPicPr>
          <p:nvPr/>
        </p:nvPicPr>
        <p:blipFill>
          <a:blip r:embed="rId2"/>
          <a:srcRect b="8304"/>
          <a:stretch>
            <a:fillRect/>
          </a:stretch>
        </p:blipFill>
        <p:spPr>
          <a:xfrm>
            <a:off x="10806113" y="5483225"/>
            <a:ext cx="1252537" cy="1238250"/>
          </a:xfrm>
          <a:prstGeom prst="rect">
            <a:avLst/>
          </a:prstGeom>
          <a:noFill/>
          <a:ln w="9525">
            <a:noFill/>
          </a:ln>
        </p:spPr>
      </p:pic>
      <p:sp>
        <p:nvSpPr>
          <p:cNvPr id="66566" name="AutoShape 2" descr="Ô nhiễm không khí là gì? Quy định về bảo vệ môi trường không khí"/>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grpSp>
        <p:nvGrpSpPr>
          <p:cNvPr id="9" name="Group 8"/>
          <p:cNvGrpSpPr/>
          <p:nvPr/>
        </p:nvGrpSpPr>
        <p:grpSpPr>
          <a:xfrm>
            <a:off x="301625" y="1130300"/>
            <a:ext cx="5513388" cy="4352925"/>
            <a:chOff x="876306" y="2562577"/>
            <a:chExt cx="4416956" cy="4005768"/>
          </a:xfrm>
        </p:grpSpPr>
        <p:pic>
          <p:nvPicPr>
            <p:cNvPr id="66569" name="Picture 2"/>
            <p:cNvPicPr>
              <a:picLocks noChangeAspect="1"/>
            </p:cNvPicPr>
            <p:nvPr/>
          </p:nvPicPr>
          <p:blipFill>
            <a:blip r:embed="rId3"/>
            <a:srcRect b="24431"/>
            <a:stretch>
              <a:fillRect/>
            </a:stretch>
          </p:blipFill>
          <p:spPr>
            <a:xfrm>
              <a:off x="876306" y="2562577"/>
              <a:ext cx="4416956" cy="3387649"/>
            </a:xfrm>
            <a:prstGeom prst="rect">
              <a:avLst/>
            </a:prstGeom>
            <a:noFill/>
            <a:ln w="9525">
              <a:noFill/>
            </a:ln>
          </p:spPr>
        </p:pic>
        <p:sp>
          <p:nvSpPr>
            <p:cNvPr id="66570" name="TextBox 11"/>
            <p:cNvSpPr txBox="1"/>
            <p:nvPr/>
          </p:nvSpPr>
          <p:spPr>
            <a:xfrm>
              <a:off x="876306" y="5922014"/>
              <a:ext cx="4416956" cy="646331"/>
            </a:xfrm>
            <a:prstGeom prst="rect">
              <a:avLst/>
            </a:prstGeom>
            <a:noFill/>
            <a:ln w="9525">
              <a:noFill/>
            </a:ln>
          </p:spPr>
          <p:txBody>
            <a:bodyPr>
              <a:spAutoFit/>
            </a:bodyPr>
            <a:p>
              <a:pPr algn="ctr">
                <a:buNone/>
              </a:pPr>
              <a:r>
                <a:rPr b="1" dirty="0">
                  <a:solidFill>
                    <a:srgbClr val="00B050"/>
                  </a:solidFill>
                  <a:latin typeface="Times New Roman" panose="02020603050405020304" pitchFamily="18" charset="0"/>
                  <a:cs typeface="Times New Roman" panose="02020603050405020304" pitchFamily="18" charset="0"/>
                </a:rPr>
                <a:t>Nắng nóng,nhiệt độ tăng cao khiến cháy rừng lan rộng ở Tây Ban Nha năm 2021</a:t>
              </a:r>
              <a:endParaRPr b="1" dirty="0">
                <a:solidFill>
                  <a:srgbClr val="00B050"/>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4"/>
          <a:stretch>
            <a:fillRect/>
          </a:stretch>
        </p:blipFill>
        <p:spPr>
          <a:xfrm>
            <a:off x="6289675" y="1244600"/>
            <a:ext cx="5519738" cy="3568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758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758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758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7590" name="Rectangle 1"/>
          <p:cNvSpPr/>
          <p:nvPr/>
        </p:nvSpPr>
        <p:spPr>
          <a:xfrm>
            <a:off x="1030288" y="174625"/>
            <a:ext cx="10406062" cy="6640513"/>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Hiện trạng:</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Hoạt động khai thác quá mức tài nguyên, vấn đề ô nhiễm không khí, nước, biến đổi khí hậu,… đã làm  suy giảm đa dạng sinh học.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Tỉ lệ che phủ rừng của châu Âu và nhiều nước như Đức, Italia, Pháp đều ở mức thấp dưới 35%.</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Nhiều loài động, thực vật bị sụt giảm về số lượng như: chim, côn trùng, cá,..</a:t>
            </a:r>
            <a:endParaRPr sz="3600" b="1" dirty="0">
              <a:latin typeface="Times New Roman" panose="02020603050405020304"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861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861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861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 name="Rectangle 4"/>
          <p:cNvSpPr/>
          <p:nvPr/>
        </p:nvSpPr>
        <p:spPr>
          <a:xfrm>
            <a:off x="568325" y="352425"/>
            <a:ext cx="11241088" cy="82232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Nêu các biện pháp bảo vệ đa dạng sinh học ở châu Âu.</a:t>
            </a:r>
            <a:endParaRPr sz="3600" b="1" dirty="0">
              <a:solidFill>
                <a:srgbClr val="0000FF"/>
              </a:solidFill>
              <a:latin typeface="Times New Roman" panose="02020603050405020304" pitchFamily="18" charset="0"/>
            </a:endParaRPr>
          </a:p>
        </p:txBody>
      </p:sp>
      <p:sp>
        <p:nvSpPr>
          <p:cNvPr id="2" name="Rectangle 1"/>
          <p:cNvSpPr/>
          <p:nvPr/>
        </p:nvSpPr>
        <p:spPr>
          <a:xfrm>
            <a:off x="682625" y="1187450"/>
            <a:ext cx="10515600" cy="5492750"/>
          </a:xfrm>
          <a:prstGeom prst="rect">
            <a:avLst/>
          </a:prstGeom>
          <a:noFill/>
          <a:ln w="9525">
            <a:noFill/>
          </a:ln>
        </p:spPr>
        <p:txBody>
          <a:bodyPr>
            <a:spAutoFit/>
          </a:bodyPr>
          <a:p>
            <a:pPr algn="just">
              <a:lnSpc>
                <a:spcPct val="150000"/>
              </a:lnSpc>
            </a:pPr>
            <a:r>
              <a:rPr sz="3400" b="1" dirty="0">
                <a:solidFill>
                  <a:srgbClr val="00B050"/>
                </a:solidFill>
                <a:latin typeface="Times New Roman" panose="02020603050405020304" pitchFamily="18" charset="0"/>
              </a:rPr>
              <a:t>+ Thành lập các khu bảo tồn thiên nhiên.</a:t>
            </a:r>
            <a:endParaRPr sz="3400" b="1" dirty="0">
              <a:solidFill>
                <a:srgbClr val="00B050"/>
              </a:solidFill>
              <a:latin typeface="Times New Roman" panose="02020603050405020304" pitchFamily="18" charset="0"/>
            </a:endParaRPr>
          </a:p>
          <a:p>
            <a:pPr algn="just">
              <a:lnSpc>
                <a:spcPct val="150000"/>
              </a:lnSpc>
            </a:pPr>
            <a:r>
              <a:rPr sz="3400" b="1" dirty="0">
                <a:solidFill>
                  <a:srgbClr val="00B050"/>
                </a:solidFill>
                <a:latin typeface="Times New Roman" panose="02020603050405020304" pitchFamily="18" charset="0"/>
              </a:rPr>
              <a:t>+ Áp dụng các quy định rất nghiêm ngặt trong đánh bắt thủy sản.</a:t>
            </a:r>
            <a:endParaRPr sz="3400" b="1" dirty="0">
              <a:solidFill>
                <a:srgbClr val="00B050"/>
              </a:solidFill>
              <a:latin typeface="Times New Roman" panose="02020603050405020304" pitchFamily="18" charset="0"/>
            </a:endParaRPr>
          </a:p>
          <a:p>
            <a:pPr algn="just">
              <a:lnSpc>
                <a:spcPct val="150000"/>
              </a:lnSpc>
            </a:pPr>
            <a:r>
              <a:rPr sz="3400" b="1" dirty="0">
                <a:solidFill>
                  <a:srgbClr val="00B050"/>
                </a:solidFill>
                <a:latin typeface="Times New Roman" panose="02020603050405020304" pitchFamily="18" charset="0"/>
              </a:rPr>
              <a:t>+ Trồng rừng, quản lí rừng chặt chẽ.</a:t>
            </a:r>
            <a:endParaRPr sz="3400" b="1" dirty="0">
              <a:solidFill>
                <a:srgbClr val="00B050"/>
              </a:solidFill>
              <a:latin typeface="Times New Roman" panose="02020603050405020304" pitchFamily="18" charset="0"/>
            </a:endParaRPr>
          </a:p>
          <a:p>
            <a:pPr algn="just">
              <a:lnSpc>
                <a:spcPct val="150000"/>
              </a:lnSpc>
            </a:pPr>
            <a:r>
              <a:rPr sz="3400" b="1" dirty="0">
                <a:solidFill>
                  <a:srgbClr val="00B050"/>
                </a:solidFill>
                <a:latin typeface="Times New Roman" panose="02020603050405020304" pitchFamily="18" charset="0"/>
              </a:rPr>
              <a:t>+ Xây dựng vành đai xanh quanh khu vực đô thị.</a:t>
            </a:r>
            <a:endParaRPr sz="3400" b="1" dirty="0">
              <a:solidFill>
                <a:srgbClr val="00B050"/>
              </a:solidFill>
              <a:latin typeface="Times New Roman" panose="02020603050405020304" pitchFamily="18" charset="0"/>
            </a:endParaRPr>
          </a:p>
          <a:p>
            <a:pPr algn="just">
              <a:lnSpc>
                <a:spcPct val="150000"/>
              </a:lnSpc>
            </a:pPr>
            <a:r>
              <a:rPr sz="3400" b="1" dirty="0">
                <a:solidFill>
                  <a:srgbClr val="00B050"/>
                </a:solidFill>
                <a:latin typeface="Times New Roman" panose="02020603050405020304" pitchFamily="18" charset="0"/>
              </a:rPr>
              <a:t>+ Áp dụng các quy định bảo tồn thành phần loài và môi trường sống của chúng,…</a:t>
            </a:r>
            <a:endParaRPr sz="34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963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9636" name="Picture 8"/>
          <p:cNvPicPr>
            <a:picLocks noChangeAspect="1"/>
          </p:cNvPicPr>
          <p:nvPr/>
        </p:nvPicPr>
        <p:blipFill>
          <a:blip r:embed="rId2"/>
          <a:stretch>
            <a:fillRect/>
          </a:stretch>
        </p:blipFill>
        <p:spPr>
          <a:xfrm>
            <a:off x="217488" y="177800"/>
            <a:ext cx="4999037" cy="3170238"/>
          </a:xfrm>
          <a:prstGeom prst="rect">
            <a:avLst/>
          </a:prstGeom>
          <a:noFill/>
          <a:ln w="9525">
            <a:noFill/>
          </a:ln>
        </p:spPr>
      </p:pic>
      <p:sp>
        <p:nvSpPr>
          <p:cNvPr id="69637" name="Rectangle 2"/>
          <p:cNvSpPr/>
          <p:nvPr/>
        </p:nvSpPr>
        <p:spPr>
          <a:xfrm>
            <a:off x="5408613" y="441325"/>
            <a:ext cx="6510337" cy="6094413"/>
          </a:xfrm>
          <a:prstGeom prst="rect">
            <a:avLst/>
          </a:prstGeom>
          <a:noFill/>
          <a:ln w="9525">
            <a:noFill/>
          </a:ln>
        </p:spPr>
        <p:txBody>
          <a:bodyPr>
            <a:spAutoFit/>
          </a:bodyPr>
          <a:p>
            <a:pPr algn="just"/>
            <a:r>
              <a:rPr lang="vi-VN" altLang="x-none" sz="3000" b="1" dirty="0">
                <a:solidFill>
                  <a:srgbClr val="7030A0"/>
                </a:solidFill>
                <a:latin typeface="Times New Roman" panose="02020603050405020304" pitchFamily="18" charset="0"/>
              </a:rPr>
              <a:t>Công viên quốc gia Plitvice ở Croatia là một quần thể bao gồm 16 hồ có vẻ đẹp trác tuyệt liên kết với nhau bởi một loạt các thác nước, nằm sâu bên trong rừng. Đồng thời là nơi trú ngụ của các động vật hoang dã như hươu, nai, gấu, sói, lợn và các loài chim quý hiếm khác. Các hồ nước ở đây xanh biếc róc rách chảy trên các nền đá vôi và đá phấn qua hàng ngàn năm bị ngăn chặn bởi đá Travertine tạo ra các hồ nước, thác nước, hang động tuyệt đẹp.</a:t>
            </a:r>
            <a:endParaRPr sz="3000" b="1" dirty="0">
              <a:solidFill>
                <a:srgbClr val="7030A0"/>
              </a:solidFill>
              <a:latin typeface="Times New Roman" panose="02020603050405020304" pitchFamily="18" charset="0"/>
            </a:endParaRPr>
          </a:p>
        </p:txBody>
      </p:sp>
      <p:pic>
        <p:nvPicPr>
          <p:cNvPr id="69638" name="Picture 2"/>
          <p:cNvPicPr>
            <a:picLocks noChangeAspect="1"/>
          </p:cNvPicPr>
          <p:nvPr/>
        </p:nvPicPr>
        <p:blipFill>
          <a:blip r:embed="rId3"/>
          <a:stretch>
            <a:fillRect/>
          </a:stretch>
        </p:blipFill>
        <p:spPr>
          <a:xfrm>
            <a:off x="217488" y="3487738"/>
            <a:ext cx="4999037" cy="3278187"/>
          </a:xfrm>
          <a:prstGeom prst="rect">
            <a:avLst/>
          </a:prstGeom>
          <a:noFill/>
          <a:ln w="9525">
            <a:noFill/>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2"/>
          <p:cNvSpPr/>
          <p:nvPr/>
        </p:nvSpPr>
        <p:spPr>
          <a:xfrm>
            <a:off x="5305425" y="209550"/>
            <a:ext cx="6613525" cy="6326188"/>
          </a:xfrm>
          <a:prstGeom prst="rect">
            <a:avLst/>
          </a:prstGeom>
          <a:noFill/>
          <a:ln w="9525">
            <a:noFill/>
          </a:ln>
        </p:spPr>
        <p:txBody>
          <a:bodyPr>
            <a:spAutoFit/>
          </a:bodyPr>
          <a:p>
            <a:pPr algn="just"/>
            <a:r>
              <a:rPr lang="vi-VN" altLang="x-none" sz="2700" b="1" dirty="0">
                <a:solidFill>
                  <a:srgbClr val="7030A0"/>
                </a:solidFill>
                <a:latin typeface="Times New Roman" panose="02020603050405020304" pitchFamily="18" charset="0"/>
              </a:rPr>
              <a:t>Công viên quốc gia Triglav, Slovenia</a:t>
            </a:r>
            <a:br>
              <a:rPr lang="vi-VN" altLang="x-none" sz="2700" b="1" dirty="0">
                <a:solidFill>
                  <a:srgbClr val="7030A0"/>
                </a:solidFill>
                <a:latin typeface="Times New Roman" panose="02020603050405020304" pitchFamily="18" charset="0"/>
              </a:rPr>
            </a:br>
            <a:r>
              <a:rPr lang="vi-VN" altLang="x-none" sz="2700" b="1" dirty="0">
                <a:solidFill>
                  <a:srgbClr val="7030A0"/>
                </a:solidFill>
                <a:latin typeface="Times New Roman" panose="02020603050405020304" pitchFamily="18" charset="0"/>
              </a:rPr>
              <a:t>Công viên quốc gia duy nhất tại đất nước Slovenia thơ mộng có tên Triglav. Đây là một vùng núi hùng vĩ trải rộng ở phía Bắc nước này. Du khách muốn chiêm ngưỡng hết sự ngoạn mục của Triglav có thể hiking trên những con đường mòn hoặc nhẹ nhàng hơn với việc chèo thuyền độc mộc trên hồ Bohinj để thưởng ngoạn. Triglav là tên được đặt theo tên gọi của ngọn núi cao nhất trong quần thể công viên, đồng thời là đỉnh núi cao nhất tại Slovenia (2864m). Giữa không gian rộng lớn xanh mát, người dân và các du khách tản bộ, câu cá, hít thở bầu không khí trong lành, tuyệt vời tại đây. </a:t>
            </a:r>
            <a:endParaRPr sz="2700" b="1" dirty="0">
              <a:solidFill>
                <a:srgbClr val="7030A0"/>
              </a:solidFill>
              <a:latin typeface="Times New Roman" panose="02020603050405020304" pitchFamily="18" charset="0"/>
            </a:endParaRPr>
          </a:p>
        </p:txBody>
      </p:sp>
      <p:pic>
        <p:nvPicPr>
          <p:cNvPr id="70659" name="Picture 2" descr="http://vyctravel.com/libs/upload/ckfinder/images/H_A/Chauau/park13.jpg"/>
          <p:cNvPicPr>
            <a:picLocks noChangeAspect="1"/>
          </p:cNvPicPr>
          <p:nvPr/>
        </p:nvPicPr>
        <p:blipFill>
          <a:blip r:embed="rId1"/>
          <a:stretch>
            <a:fillRect/>
          </a:stretch>
        </p:blipFill>
        <p:spPr>
          <a:xfrm>
            <a:off x="141288" y="103188"/>
            <a:ext cx="5022850" cy="3141662"/>
          </a:xfrm>
          <a:prstGeom prst="rect">
            <a:avLst/>
          </a:prstGeom>
          <a:noFill/>
          <a:ln w="9525">
            <a:noFill/>
          </a:ln>
        </p:spPr>
      </p:pic>
      <p:pic>
        <p:nvPicPr>
          <p:cNvPr id="70660" name="Picture 3"/>
          <p:cNvPicPr>
            <a:picLocks noChangeAspect="1"/>
          </p:cNvPicPr>
          <p:nvPr/>
        </p:nvPicPr>
        <p:blipFill>
          <a:blip r:embed="rId2"/>
          <a:stretch>
            <a:fillRect/>
          </a:stretch>
        </p:blipFill>
        <p:spPr>
          <a:xfrm>
            <a:off x="141288" y="3487738"/>
            <a:ext cx="5022850" cy="3278187"/>
          </a:xfrm>
          <a:prstGeom prst="rect">
            <a:avLst/>
          </a:prstGeom>
          <a:noFill/>
          <a:ln w="9525">
            <a:noFill/>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168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168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168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1686" name="Rectangle 1"/>
          <p:cNvSpPr/>
          <p:nvPr/>
        </p:nvSpPr>
        <p:spPr>
          <a:xfrm>
            <a:off x="1030288" y="125413"/>
            <a:ext cx="10406062" cy="6640512"/>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Biện pháp:</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Thành lập các khu bảo tồn thiên nhiên.</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Áp dụng các quy định rất nghiêm ngặt trong đánh bắt thủy sản.</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Trồng rừng, quản lí rừng chặt chẽ.</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Xây dựng vành đai xanh quanh khu vực đô thị.</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Áp dụng các quy định bảo tồn thành phần loài và môi trường sống của chúng,…</a:t>
            </a:r>
            <a:endParaRPr sz="3600" b="1" dirty="0">
              <a:latin typeface="Times New Roman" panose="02020603050405020304" pitchFamily="18"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Rectangle 2"/>
          <p:cNvSpPr/>
          <p:nvPr/>
        </p:nvSpPr>
        <p:spPr>
          <a:xfrm>
            <a:off x="5305425" y="252413"/>
            <a:ext cx="6613525" cy="6240462"/>
          </a:xfrm>
          <a:prstGeom prst="rect">
            <a:avLst/>
          </a:prstGeom>
          <a:noFill/>
          <a:ln w="9525">
            <a:noFill/>
          </a:ln>
        </p:spPr>
        <p:txBody>
          <a:bodyPr>
            <a:spAutoFit/>
          </a:bodyPr>
          <a:p>
            <a:pPr algn="just">
              <a:lnSpc>
                <a:spcPct val="150000"/>
              </a:lnSpc>
            </a:pPr>
            <a:r>
              <a:rPr sz="3000" b="1" dirty="0">
                <a:solidFill>
                  <a:srgbClr val="7030A0"/>
                </a:solidFill>
                <a:latin typeface="Times New Roman" panose="02020603050405020304" pitchFamily="18" charset="0"/>
              </a:rPr>
              <a:t>Iceland là quốc gia đứng đầu trong top 10 quốc gia có môi trường sạch nhất trên thế giới với chỉ số EPI đạt 93.5. Với chỉ số này, khi đến đất nước này, người ta cảm nhận được nguồn không khí trong lành, nguồn nước trong sạch, không mùi, không chất độc hại, bởi vậy mà trẻ em, động vật có thể bơi lội thoải mái ở gần khu vực nhà máy sản xuất.</a:t>
            </a:r>
            <a:endParaRPr sz="3000" b="1" dirty="0">
              <a:solidFill>
                <a:srgbClr val="7030A0"/>
              </a:solidFill>
              <a:latin typeface="Times New Roman" panose="02020603050405020304" pitchFamily="18" charset="0"/>
            </a:endParaRPr>
          </a:p>
        </p:txBody>
      </p:sp>
      <p:pic>
        <p:nvPicPr>
          <p:cNvPr id="72707" name="Picture 2" descr="iceland"/>
          <p:cNvPicPr>
            <a:picLocks noChangeAspect="1"/>
          </p:cNvPicPr>
          <p:nvPr/>
        </p:nvPicPr>
        <p:blipFill>
          <a:blip r:embed="rId1"/>
          <a:stretch>
            <a:fillRect/>
          </a:stretch>
        </p:blipFill>
        <p:spPr>
          <a:xfrm>
            <a:off x="231775" y="1352550"/>
            <a:ext cx="4906963" cy="3811588"/>
          </a:xfrm>
          <a:prstGeom prst="rect">
            <a:avLst/>
          </a:prstGeom>
          <a:noFill/>
          <a:ln w="9525">
            <a:noFill/>
          </a:ln>
        </p:spPr>
      </p:pic>
      <p:pic>
        <p:nvPicPr>
          <p:cNvPr id="72708" name="Picture 5" descr="POINSET2"/>
          <p:cNvPicPr>
            <a:picLocks noChangeAspect="1"/>
          </p:cNvPicPr>
          <p:nvPr/>
        </p:nvPicPr>
        <p:blipFill>
          <a:blip r:embed="rId2"/>
          <a:stretch>
            <a:fillRect/>
          </a:stretch>
        </p:blipFill>
        <p:spPr>
          <a:xfrm rot="5400000" flipV="1">
            <a:off x="352425" y="23813"/>
            <a:ext cx="1171575" cy="1477962"/>
          </a:xfrm>
          <a:prstGeom prst="rect">
            <a:avLst/>
          </a:prstGeom>
          <a:noFill/>
          <a:ln w="9525">
            <a:noFill/>
          </a:ln>
        </p:spPr>
      </p:pic>
      <p:pic>
        <p:nvPicPr>
          <p:cNvPr id="72709" name="Picture 5" descr="POINSET2"/>
          <p:cNvPicPr>
            <a:picLocks noChangeAspect="1"/>
          </p:cNvPicPr>
          <p:nvPr/>
        </p:nvPicPr>
        <p:blipFill>
          <a:blip r:embed="rId2"/>
          <a:stretch>
            <a:fillRect/>
          </a:stretch>
        </p:blipFill>
        <p:spPr>
          <a:xfrm rot="-5400000">
            <a:off x="317500" y="5422900"/>
            <a:ext cx="1243013" cy="1443038"/>
          </a:xfrm>
          <a:prstGeom prst="rect">
            <a:avLst/>
          </a:prstGeom>
          <a:noFill/>
          <a:ln w="9525">
            <a:noFill/>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2"/>
          <p:cNvSpPr/>
          <p:nvPr/>
        </p:nvSpPr>
        <p:spPr>
          <a:xfrm>
            <a:off x="5305425" y="252413"/>
            <a:ext cx="6613525" cy="6554787"/>
          </a:xfrm>
          <a:prstGeom prst="rect">
            <a:avLst/>
          </a:prstGeom>
          <a:noFill/>
          <a:ln w="9525">
            <a:noFill/>
          </a:ln>
        </p:spPr>
        <p:txBody>
          <a:bodyPr>
            <a:spAutoFit/>
          </a:bodyPr>
          <a:p>
            <a:pPr algn="just">
              <a:lnSpc>
                <a:spcPct val="150000"/>
              </a:lnSpc>
            </a:pPr>
            <a:r>
              <a:rPr sz="2800" b="1" dirty="0">
                <a:solidFill>
                  <a:srgbClr val="7030A0"/>
                </a:solidFill>
                <a:latin typeface="Times New Roman" panose="02020603050405020304" pitchFamily="18" charset="0"/>
              </a:rPr>
              <a:t>Thụy Sĩ là một quốc gia có nền công nghiệp tương đối phát triển. Chính vì vậy, chỉ số ô nhiễm không khí của nước này không được xếp ở thứ hạng đầu, tuy nhiên, các chỉ số về lâm nghiệp, nguồn nước, đa dạng sinh học, … lại đạt ở top đầu. Theo đánh giá chung, chỉ số EPI của Thủy Sĩ đạt 89,1. Đây là con số mà nhiều quốc gia khác cần phấn đấu rất nhiều để có thể đạt được</a:t>
            </a:r>
            <a:endParaRPr sz="2800" b="1" dirty="0">
              <a:solidFill>
                <a:srgbClr val="7030A0"/>
              </a:solidFill>
              <a:latin typeface="Times New Roman" panose="02020603050405020304" pitchFamily="18" charset="0"/>
            </a:endParaRPr>
          </a:p>
        </p:txBody>
      </p:sp>
      <p:pic>
        <p:nvPicPr>
          <p:cNvPr id="7373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373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3733" name="Picture 2" descr="thuy-si"/>
          <p:cNvPicPr>
            <a:picLocks noChangeAspect="1"/>
          </p:cNvPicPr>
          <p:nvPr/>
        </p:nvPicPr>
        <p:blipFill>
          <a:blip r:embed="rId2"/>
          <a:stretch>
            <a:fillRect/>
          </a:stretch>
        </p:blipFill>
        <p:spPr>
          <a:xfrm>
            <a:off x="119063" y="1555750"/>
            <a:ext cx="5005387" cy="3595688"/>
          </a:xfrm>
          <a:prstGeom prst="rect">
            <a:avLst/>
          </a:prstGeom>
          <a:noFill/>
          <a:ln w="9525">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 2"/>
          <p:cNvSpPr/>
          <p:nvPr/>
        </p:nvSpPr>
        <p:spPr>
          <a:xfrm>
            <a:off x="5305425" y="471488"/>
            <a:ext cx="6723063" cy="6000750"/>
          </a:xfrm>
          <a:prstGeom prst="rect">
            <a:avLst/>
          </a:prstGeom>
          <a:noFill/>
          <a:ln w="9525">
            <a:noFill/>
          </a:ln>
        </p:spPr>
        <p:txBody>
          <a:bodyPr>
            <a:spAutoFit/>
          </a:bodyPr>
          <a:p>
            <a:pPr algn="just">
              <a:lnSpc>
                <a:spcPct val="150000"/>
              </a:lnSpc>
            </a:pPr>
            <a:r>
              <a:rPr sz="3200" b="1" dirty="0">
                <a:solidFill>
                  <a:srgbClr val="7030A0"/>
                </a:solidFill>
                <a:latin typeface="Times New Roman" panose="02020603050405020304" pitchFamily="18" charset="0"/>
              </a:rPr>
              <a:t>Costa Rica - Đây là quốc gia đứng thứ 3 trên thế giới về chỉ số EPI cao nhất (86.4). Với chỉ số này, khi đến đất nước Costa Rica, du khách có thể cảm nhận được môi trường trong lành, nguồn tài nguyên phong phú, dồi dào mà không bị sự phát triển của nền kinh tế tác động quá nhiều.</a:t>
            </a:r>
            <a:endParaRPr sz="3200" b="1" dirty="0">
              <a:solidFill>
                <a:srgbClr val="7030A0"/>
              </a:solidFill>
              <a:latin typeface="Times New Roman" panose="02020603050405020304" pitchFamily="18" charset="0"/>
            </a:endParaRPr>
          </a:p>
        </p:txBody>
      </p:sp>
      <p:pic>
        <p:nvPicPr>
          <p:cNvPr id="7475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475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4757" name="Picture 2" descr="Costarica"/>
          <p:cNvPicPr>
            <a:picLocks noChangeAspect="1"/>
          </p:cNvPicPr>
          <p:nvPr/>
        </p:nvPicPr>
        <p:blipFill>
          <a:blip r:embed="rId2"/>
          <a:stretch>
            <a:fillRect/>
          </a:stretch>
        </p:blipFill>
        <p:spPr>
          <a:xfrm>
            <a:off x="103188" y="1663700"/>
            <a:ext cx="5099050" cy="3578225"/>
          </a:xfrm>
          <a:prstGeom prst="rect">
            <a:avLst/>
          </a:prstGeom>
          <a:noFill/>
          <a:ln w="9525">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1267"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pic>
        <p:nvPicPr>
          <p:cNvPr id="1126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1269" name="Picture 12"/>
          <p:cNvPicPr>
            <a:picLocks noChangeAspect="1"/>
          </p:cNvPicPr>
          <p:nvPr/>
        </p:nvPicPr>
        <p:blipFill>
          <a:blip r:embed="rId2"/>
          <a:stretch>
            <a:fillRect/>
          </a:stretch>
        </p:blipFill>
        <p:spPr>
          <a:xfrm>
            <a:off x="10934700" y="5659438"/>
            <a:ext cx="984250" cy="976312"/>
          </a:xfrm>
          <a:prstGeom prst="rect">
            <a:avLst/>
          </a:prstGeom>
          <a:noFill/>
          <a:ln w="9525">
            <a:noFill/>
          </a:ln>
        </p:spPr>
      </p:pic>
      <p:pic>
        <p:nvPicPr>
          <p:cNvPr id="11270" name="Picture 2"/>
          <p:cNvPicPr>
            <a:picLocks noChangeAspect="1"/>
          </p:cNvPicPr>
          <p:nvPr/>
        </p:nvPicPr>
        <p:blipFill>
          <a:blip r:embed="rId3"/>
          <a:stretch>
            <a:fillRect/>
          </a:stretch>
        </p:blipFill>
        <p:spPr>
          <a:xfrm>
            <a:off x="153988" y="1536700"/>
            <a:ext cx="5148262" cy="3871913"/>
          </a:xfrm>
          <a:prstGeom prst="rect">
            <a:avLst/>
          </a:prstGeom>
          <a:noFill/>
          <a:ln w="9525">
            <a:noFill/>
          </a:ln>
        </p:spPr>
      </p:pic>
      <p:sp>
        <p:nvSpPr>
          <p:cNvPr id="11271" name="Rectangle 2"/>
          <p:cNvSpPr/>
          <p:nvPr/>
        </p:nvSpPr>
        <p:spPr>
          <a:xfrm>
            <a:off x="5456238" y="1016000"/>
            <a:ext cx="6462712" cy="1383665"/>
          </a:xfrm>
          <a:prstGeom prst="rect">
            <a:avLst/>
          </a:prstGeom>
          <a:noFill/>
          <a:ln w="9525">
            <a:noFill/>
          </a:ln>
        </p:spPr>
        <p:txBody>
          <a:bodyPr>
            <a:spAutoFit/>
          </a:bodyPr>
          <a:p>
            <a:pPr algn="just">
              <a:lnSpc>
                <a:spcPct val="150000"/>
              </a:lnSpc>
            </a:pPr>
            <a:r>
              <a:rPr lang="vi-VN" altLang="x-none" sz="2800" b="1" dirty="0">
                <a:solidFill>
                  <a:srgbClr val="7030A0"/>
                </a:solidFill>
                <a:latin typeface="Times New Roman" panose="02020603050405020304" pitchFamily="18" charset="0"/>
                <a:cs typeface="Times New Roman" panose="02020603050405020304" pitchFamily="18" charset="0"/>
              </a:rPr>
              <a:t>Sông Loire l</a:t>
            </a:r>
            <a:r>
              <a:rPr lang="vi-VN" altLang="x-none" sz="2800" b="1" dirty="0">
                <a:solidFill>
                  <a:srgbClr val="7030A0"/>
                </a:solidFill>
                <a:latin typeface="Times New Roman" panose="02020603050405020304" pitchFamily="18" charset="0"/>
                <a:ea typeface="Times New Roman" panose="02020603050405020304" pitchFamily="18" charset="0"/>
              </a:rPr>
              <a:t>à</a:t>
            </a:r>
            <a:r>
              <a:rPr lang="vi-VN" altLang="x-none" sz="2800" b="1" dirty="0">
                <a:solidFill>
                  <a:srgbClr val="7030A0"/>
                </a:solidFill>
                <a:latin typeface="Times New Roman" panose="02020603050405020304" pitchFamily="18" charset="0"/>
                <a:cs typeface="Times New Roman" panose="02020603050405020304" pitchFamily="18" charset="0"/>
              </a:rPr>
              <a:t> con sông d</a:t>
            </a:r>
            <a:r>
              <a:rPr lang="vi-VN" altLang="x-none" sz="2800" b="1" dirty="0">
                <a:solidFill>
                  <a:srgbClr val="7030A0"/>
                </a:solidFill>
                <a:latin typeface="Times New Roman" panose="02020603050405020304" pitchFamily="18" charset="0"/>
                <a:ea typeface="Times New Roman" panose="02020603050405020304" pitchFamily="18" charset="0"/>
              </a:rPr>
              <a:t>à</a:t>
            </a:r>
            <a:r>
              <a:rPr lang="vi-VN" altLang="x-none" sz="2800" b="1" dirty="0">
                <a:solidFill>
                  <a:srgbClr val="7030A0"/>
                </a:solidFill>
                <a:latin typeface="Times New Roman" panose="02020603050405020304" pitchFamily="18" charset="0"/>
                <a:cs typeface="Times New Roman" panose="02020603050405020304" pitchFamily="18" charset="0"/>
              </a:rPr>
              <a:t>i nhất của Pháp.</a:t>
            </a:r>
            <a:endParaRPr sz="2800" b="1" dirty="0">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2"/>
          <p:cNvSpPr/>
          <p:nvPr/>
        </p:nvSpPr>
        <p:spPr>
          <a:xfrm>
            <a:off x="5305425" y="252413"/>
            <a:ext cx="6723063" cy="6651625"/>
          </a:xfrm>
          <a:prstGeom prst="rect">
            <a:avLst/>
          </a:prstGeom>
          <a:noFill/>
          <a:ln w="9525">
            <a:noFill/>
          </a:ln>
        </p:spPr>
        <p:txBody>
          <a:bodyPr>
            <a:spAutoFit/>
          </a:bodyPr>
          <a:p>
            <a:pPr algn="just">
              <a:lnSpc>
                <a:spcPct val="150000"/>
              </a:lnSpc>
            </a:pPr>
            <a:r>
              <a:rPr sz="3200" b="1" dirty="0">
                <a:solidFill>
                  <a:srgbClr val="7030A0"/>
                </a:solidFill>
                <a:latin typeface="Times New Roman" panose="02020603050405020304" pitchFamily="18" charset="0"/>
              </a:rPr>
              <a:t>Thụy Điển - Chỉ số EPI của Thụy Điển đạt mức 86. Đây không phải là một con số nhỏ. Mặc dù ở đất nước này, khí hậu lạnh giá, băng tuyết phủ nhiều tháng trong năm nhưng với sự kiểm soát tốt từ nhà nước cùng ý thức tự giác của người dân, chỉ số bảo vệ môi trường vẫn ở mức đáng ngưỡng mộ.</a:t>
            </a:r>
            <a:endParaRPr sz="3200" b="1" dirty="0">
              <a:solidFill>
                <a:srgbClr val="7030A0"/>
              </a:solidFill>
              <a:latin typeface="Times New Roman" panose="02020603050405020304" pitchFamily="18" charset="0"/>
            </a:endParaRPr>
          </a:p>
        </p:txBody>
      </p:sp>
      <p:pic>
        <p:nvPicPr>
          <p:cNvPr id="7577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578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5781" name="Picture 2"/>
          <p:cNvPicPr>
            <a:picLocks noChangeAspect="1"/>
          </p:cNvPicPr>
          <p:nvPr/>
        </p:nvPicPr>
        <p:blipFill>
          <a:blip r:embed="rId2"/>
          <a:stretch>
            <a:fillRect/>
          </a:stretch>
        </p:blipFill>
        <p:spPr>
          <a:xfrm>
            <a:off x="96838" y="1735138"/>
            <a:ext cx="5003800" cy="3468687"/>
          </a:xfrm>
          <a:prstGeom prst="rect">
            <a:avLst/>
          </a:prstGeom>
          <a:noFill/>
          <a:ln w="9525">
            <a:noFill/>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2"/>
          <p:cNvSpPr/>
          <p:nvPr/>
        </p:nvSpPr>
        <p:spPr>
          <a:xfrm>
            <a:off x="5305425" y="395288"/>
            <a:ext cx="6723063" cy="5913437"/>
          </a:xfrm>
          <a:prstGeom prst="rect">
            <a:avLst/>
          </a:prstGeom>
          <a:noFill/>
          <a:ln w="9525">
            <a:noFill/>
          </a:ln>
        </p:spPr>
        <p:txBody>
          <a:bodyPr>
            <a:spAutoFit/>
          </a:bodyPr>
          <a:p>
            <a:pPr algn="just">
              <a:lnSpc>
                <a:spcPct val="150000"/>
              </a:lnSpc>
            </a:pPr>
            <a:r>
              <a:rPr sz="3200" b="1" dirty="0">
                <a:solidFill>
                  <a:srgbClr val="7030A0"/>
                </a:solidFill>
                <a:latin typeface="Times New Roman" panose="02020603050405020304" pitchFamily="18" charset="0"/>
              </a:rPr>
              <a:t>Na uy không chỉ có bầu không khí tuyệt vời, quanh cảnh xinh đẹp mà chỉ số bảo vệ môi trường cũng không hề nhỏ. Khi con số này đạt ở mức 81.1, đây thực sự là một đất nước đáng để du khách ở nhiều quốc gia đến thăm quan và tận hưởng vẻ đẹp của thiên nhiên.</a:t>
            </a:r>
            <a:endParaRPr sz="3200" b="1" dirty="0">
              <a:solidFill>
                <a:srgbClr val="7030A0"/>
              </a:solidFill>
              <a:latin typeface="Times New Roman" panose="02020603050405020304" pitchFamily="18" charset="0"/>
            </a:endParaRPr>
          </a:p>
        </p:txBody>
      </p:sp>
      <p:pic>
        <p:nvPicPr>
          <p:cNvPr id="7680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680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6805" name="Picture 2"/>
          <p:cNvPicPr>
            <a:picLocks noChangeAspect="1"/>
          </p:cNvPicPr>
          <p:nvPr/>
        </p:nvPicPr>
        <p:blipFill>
          <a:blip r:embed="rId2"/>
          <a:stretch>
            <a:fillRect/>
          </a:stretch>
        </p:blipFill>
        <p:spPr>
          <a:xfrm>
            <a:off x="187325" y="1668463"/>
            <a:ext cx="4927600" cy="3367087"/>
          </a:xfrm>
          <a:prstGeom prst="rect">
            <a:avLst/>
          </a:prstGeom>
          <a:noFill/>
          <a:ln w="9525">
            <a:noFill/>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782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782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783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885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8852" name="Picture 5" descr="POINSET2"/>
          <p:cNvPicPr>
            <a:picLocks noChangeAspect="1"/>
          </p:cNvPicPr>
          <p:nvPr/>
        </p:nvPicPr>
        <p:blipFill>
          <a:blip r:embed="rId1"/>
          <a:stretch>
            <a:fillRect/>
          </a:stretch>
        </p:blipFill>
        <p:spPr>
          <a:xfrm rot="5400000">
            <a:off x="10748963" y="130175"/>
            <a:ext cx="1127125" cy="1309688"/>
          </a:xfrm>
          <a:prstGeom prst="rect">
            <a:avLst/>
          </a:prstGeom>
          <a:noFill/>
          <a:ln w="9525">
            <a:noFill/>
          </a:ln>
        </p:spPr>
      </p:pic>
      <p:pic>
        <p:nvPicPr>
          <p:cNvPr id="78853" name="Picture 6" descr="Diagram&#10;&#10;Description automatically generated"/>
          <p:cNvPicPr>
            <a:picLocks noChangeAspect="1"/>
          </p:cNvPicPr>
          <p:nvPr/>
        </p:nvPicPr>
        <p:blipFill>
          <a:blip r:embed="rId2"/>
          <a:srcRect b="8304"/>
          <a:stretch>
            <a:fillRect/>
          </a:stretch>
        </p:blipFill>
        <p:spPr>
          <a:xfrm>
            <a:off x="10891838" y="5557838"/>
            <a:ext cx="1076325" cy="1063625"/>
          </a:xfrm>
          <a:prstGeom prst="rect">
            <a:avLst/>
          </a:prstGeom>
          <a:noFill/>
          <a:ln w="9525">
            <a:noFill/>
          </a:ln>
        </p:spPr>
      </p:pic>
      <p:sp>
        <p:nvSpPr>
          <p:cNvPr id="78854" name="Rectangle 3"/>
          <p:cNvSpPr/>
          <p:nvPr/>
        </p:nvSpPr>
        <p:spPr>
          <a:xfrm>
            <a:off x="1262063" y="182563"/>
            <a:ext cx="10050462" cy="2586037"/>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Em hãy liệt kê các biện pháp bảo vệ môi trường nước, môi trường không khí và đa dạng sinh học ở châu Âu vào bảng theo mẫu.</a:t>
            </a:r>
            <a:endParaRPr sz="3600" b="1" dirty="0">
              <a:solidFill>
                <a:srgbClr val="0000FF"/>
              </a:solidFill>
              <a:latin typeface="Times New Roman" panose="02020603050405020304" pitchFamily="18" charset="0"/>
            </a:endParaRPr>
          </a:p>
        </p:txBody>
      </p:sp>
      <p:graphicFrame>
        <p:nvGraphicFramePr>
          <p:cNvPr id="78855" name="Table 78854"/>
          <p:cNvGraphicFramePr/>
          <p:nvPr/>
        </p:nvGraphicFramePr>
        <p:xfrm>
          <a:off x="939800" y="2916238"/>
          <a:ext cx="10166350" cy="2982912"/>
        </p:xfrm>
        <a:graphic>
          <a:graphicData uri="http://schemas.openxmlformats.org/drawingml/2006/table">
            <a:tbl>
              <a:tblPr/>
              <a:tblGrid>
                <a:gridCol w="3773488"/>
                <a:gridCol w="6392862"/>
              </a:tblGrid>
              <a:tr h="7461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spcBef>
                          <a:spcPts val="600"/>
                        </a:spcBef>
                        <a:buNone/>
                      </a:pPr>
                      <a:r>
                        <a:rPr sz="3000" b="1" dirty="0">
                          <a:solidFill>
                            <a:srgbClr val="0000FF"/>
                          </a:solidFill>
                          <a:latin typeface="Times New Roman" panose="02020603050405020304" pitchFamily="18" charset="0"/>
                          <a:cs typeface="Times New Roman" panose="02020603050405020304" pitchFamily="18" charset="0"/>
                        </a:rPr>
                        <a:t> </a:t>
                      </a:r>
                      <a:endParaRPr lang="en-US" sz="3000" b="1"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D1D1F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defTabSz="1084580" eaLnBrk="1" hangingPunct="1">
                        <a:lnSpc>
                          <a:spcPct val="150000"/>
                        </a:lnSpc>
                        <a:spcBef>
                          <a:spcPts val="600"/>
                        </a:spcBef>
                        <a:buNone/>
                      </a:pPr>
                      <a:r>
                        <a:rPr sz="3000" b="1" dirty="0">
                          <a:solidFill>
                            <a:srgbClr val="0000FF"/>
                          </a:solidFill>
                          <a:latin typeface="Times New Roman" panose="02020603050405020304" pitchFamily="18" charset="0"/>
                          <a:cs typeface="Times New Roman" panose="02020603050405020304" pitchFamily="18" charset="0"/>
                        </a:rPr>
                        <a:t>Biện pháp bảo vệ</a:t>
                      </a:r>
                      <a:endParaRPr lang="en-US" sz="3000" b="1"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D1D1F0"/>
                    </a:solidFill>
                  </a:tcPr>
                </a:tc>
              </a:tr>
              <a:tr h="74453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b="1" dirty="0">
                          <a:solidFill>
                            <a:srgbClr val="0000FF"/>
                          </a:solidFill>
                          <a:latin typeface="Times New Roman" panose="02020603050405020304" pitchFamily="18" charset="0"/>
                          <a:cs typeface="Times New Roman" panose="02020603050405020304" pitchFamily="18" charset="0"/>
                        </a:rPr>
                        <a:t>Môi trường nước</a:t>
                      </a:r>
                      <a:endParaRPr lang="en-US" sz="3000" b="1"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dirty="0">
                          <a:solidFill>
                            <a:srgbClr val="0000FF"/>
                          </a:solidFill>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r>
              <a:tr h="7461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b="1" dirty="0">
                          <a:solidFill>
                            <a:srgbClr val="0000FF"/>
                          </a:solidFill>
                          <a:latin typeface="Times New Roman" panose="02020603050405020304" pitchFamily="18" charset="0"/>
                          <a:cs typeface="Times New Roman" panose="02020603050405020304" pitchFamily="18" charset="0"/>
                        </a:rPr>
                        <a:t>Môi trường không khí</a:t>
                      </a:r>
                      <a:endParaRPr lang="en-US" sz="3000" b="1"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dirty="0">
                          <a:solidFill>
                            <a:srgbClr val="0000FF"/>
                          </a:solidFill>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r>
              <a:tr h="7461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b="1" dirty="0">
                          <a:solidFill>
                            <a:srgbClr val="0000FF"/>
                          </a:solidFill>
                          <a:latin typeface="Times New Roman" panose="02020603050405020304" pitchFamily="18" charset="0"/>
                          <a:cs typeface="Times New Roman" panose="02020603050405020304" pitchFamily="18" charset="0"/>
                        </a:rPr>
                        <a:t>Đa dạng sinh học</a:t>
                      </a:r>
                      <a:endParaRPr lang="en-US" sz="3000" b="1"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defTabSz="1084580" eaLnBrk="1" hangingPunct="1">
                        <a:lnSpc>
                          <a:spcPct val="150000"/>
                        </a:lnSpc>
                        <a:spcBef>
                          <a:spcPts val="600"/>
                        </a:spcBef>
                        <a:buNone/>
                      </a:pPr>
                      <a:r>
                        <a:rPr sz="3000" dirty="0">
                          <a:solidFill>
                            <a:srgbClr val="0000FF"/>
                          </a:solidFill>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ea typeface="Times New Roman" panose="02020603050405020304" pitchFamily="18" charset="0"/>
                      </a:endParaRPr>
                    </a:p>
                  </a:txBody>
                  <a:tcPr marL="68580" marR="6858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1D1F0"/>
                    </a:solidFill>
                  </a:tcPr>
                </a:tc>
              </a:tr>
            </a:tbl>
          </a:graphicData>
        </a:graphic>
      </p:graphicFrame>
      <p:cxnSp>
        <p:nvCxnSpPr>
          <p:cNvPr id="78872" name="Straight Connector 6"/>
          <p:cNvCxnSpPr/>
          <p:nvPr/>
        </p:nvCxnSpPr>
        <p:spPr>
          <a:xfrm>
            <a:off x="939800" y="2909888"/>
            <a:ext cx="10110788" cy="26987"/>
          </a:xfrm>
          <a:prstGeom prst="line">
            <a:avLst/>
          </a:prstGeom>
          <a:ln w="28575" cap="flat" cmpd="sng">
            <a:solidFill>
              <a:srgbClr val="00B050"/>
            </a:solidFill>
            <a:prstDash val="solid"/>
            <a:headEnd type="none" w="med" len="med"/>
            <a:tailEnd type="none" w="med" len="med"/>
          </a:ln>
        </p:spPr>
      </p:cxnSp>
      <p:cxnSp>
        <p:nvCxnSpPr>
          <p:cNvPr id="78873" name="Straight Connector 12"/>
          <p:cNvCxnSpPr/>
          <p:nvPr/>
        </p:nvCxnSpPr>
        <p:spPr>
          <a:xfrm>
            <a:off x="939800" y="3656013"/>
            <a:ext cx="10110788" cy="12700"/>
          </a:xfrm>
          <a:prstGeom prst="line">
            <a:avLst/>
          </a:prstGeom>
          <a:ln w="28575" cap="flat" cmpd="sng">
            <a:solidFill>
              <a:srgbClr val="00B050"/>
            </a:solidFill>
            <a:prstDash val="solid"/>
            <a:headEnd type="none" w="med" len="med"/>
            <a:tailEnd type="none" w="med" len="med"/>
          </a:ln>
        </p:spPr>
      </p:cxnSp>
      <p:cxnSp>
        <p:nvCxnSpPr>
          <p:cNvPr id="78874" name="Straight Connector 13"/>
          <p:cNvCxnSpPr/>
          <p:nvPr/>
        </p:nvCxnSpPr>
        <p:spPr>
          <a:xfrm>
            <a:off x="939800" y="4427538"/>
            <a:ext cx="10110788" cy="26987"/>
          </a:xfrm>
          <a:prstGeom prst="line">
            <a:avLst/>
          </a:prstGeom>
          <a:ln w="28575" cap="flat" cmpd="sng">
            <a:solidFill>
              <a:srgbClr val="00B050"/>
            </a:solidFill>
            <a:prstDash val="solid"/>
            <a:headEnd type="none" w="med" len="med"/>
            <a:tailEnd type="none" w="med" len="med"/>
          </a:ln>
        </p:spPr>
      </p:cxnSp>
      <p:cxnSp>
        <p:nvCxnSpPr>
          <p:cNvPr id="78875" name="Straight Connector 15"/>
          <p:cNvCxnSpPr/>
          <p:nvPr/>
        </p:nvCxnSpPr>
        <p:spPr>
          <a:xfrm>
            <a:off x="939800" y="5149850"/>
            <a:ext cx="10110788" cy="25400"/>
          </a:xfrm>
          <a:prstGeom prst="line">
            <a:avLst/>
          </a:prstGeom>
          <a:ln w="28575" cap="flat" cmpd="sng">
            <a:solidFill>
              <a:srgbClr val="00B050"/>
            </a:solidFill>
            <a:prstDash val="solid"/>
            <a:headEnd type="none" w="med" len="med"/>
            <a:tailEnd type="none" w="med" len="med"/>
          </a:ln>
        </p:spPr>
      </p:cxnSp>
      <p:cxnSp>
        <p:nvCxnSpPr>
          <p:cNvPr id="78876" name="Straight Connector 16"/>
          <p:cNvCxnSpPr/>
          <p:nvPr/>
        </p:nvCxnSpPr>
        <p:spPr>
          <a:xfrm>
            <a:off x="939800" y="5857875"/>
            <a:ext cx="10110788" cy="25400"/>
          </a:xfrm>
          <a:prstGeom prst="line">
            <a:avLst/>
          </a:prstGeom>
          <a:ln w="28575" cap="flat" cmpd="sng">
            <a:solidFill>
              <a:srgbClr val="00B050"/>
            </a:solidFill>
            <a:prstDash val="solid"/>
            <a:headEnd type="none" w="med" len="med"/>
            <a:tailEnd type="none" w="med" len="med"/>
          </a:ln>
        </p:spPr>
      </p:cxnSp>
      <p:cxnSp>
        <p:nvCxnSpPr>
          <p:cNvPr id="78877" name="Straight Connector 9"/>
          <p:cNvCxnSpPr/>
          <p:nvPr/>
        </p:nvCxnSpPr>
        <p:spPr>
          <a:xfrm>
            <a:off x="938213" y="2909888"/>
            <a:ext cx="0" cy="2947987"/>
          </a:xfrm>
          <a:prstGeom prst="line">
            <a:avLst/>
          </a:prstGeom>
          <a:ln w="28575" cap="flat" cmpd="sng">
            <a:solidFill>
              <a:srgbClr val="00B050"/>
            </a:solidFill>
            <a:prstDash val="solid"/>
            <a:headEnd type="none" w="med" len="med"/>
            <a:tailEnd type="none" w="med" len="med"/>
          </a:ln>
        </p:spPr>
      </p:cxnSp>
      <p:cxnSp>
        <p:nvCxnSpPr>
          <p:cNvPr id="78878" name="Straight Connector 19"/>
          <p:cNvCxnSpPr/>
          <p:nvPr/>
        </p:nvCxnSpPr>
        <p:spPr>
          <a:xfrm>
            <a:off x="4722813" y="2909888"/>
            <a:ext cx="0" cy="2947987"/>
          </a:xfrm>
          <a:prstGeom prst="line">
            <a:avLst/>
          </a:prstGeom>
          <a:ln w="28575" cap="flat" cmpd="sng">
            <a:solidFill>
              <a:srgbClr val="00B050"/>
            </a:solidFill>
            <a:prstDash val="solid"/>
            <a:headEnd type="none" w="med" len="med"/>
            <a:tailEnd type="none" w="med" len="med"/>
          </a:ln>
        </p:spPr>
      </p:cxnSp>
      <p:cxnSp>
        <p:nvCxnSpPr>
          <p:cNvPr id="78879" name="Straight Connector 20"/>
          <p:cNvCxnSpPr/>
          <p:nvPr/>
        </p:nvCxnSpPr>
        <p:spPr>
          <a:xfrm>
            <a:off x="11050588" y="2936875"/>
            <a:ext cx="0" cy="2946400"/>
          </a:xfrm>
          <a:prstGeom prst="line">
            <a:avLst/>
          </a:prstGeom>
          <a:ln w="28575" cap="flat" cmpd="sng">
            <a:solidFill>
              <a:srgbClr val="00B050"/>
            </a:solidFill>
            <a:prstDash val="solid"/>
            <a:headEnd type="none" w="med" len="med"/>
            <a:tailEnd type="none" w="med" len="med"/>
          </a:ln>
        </p:spPr>
      </p:cxn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987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987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9877" name="Picture 6" descr="Diagram&#10;&#10;Description automatically generated"/>
          <p:cNvPicPr>
            <a:picLocks noChangeAspect="1"/>
          </p:cNvPicPr>
          <p:nvPr/>
        </p:nvPicPr>
        <p:blipFill>
          <a:blip r:embed="rId2"/>
          <a:srcRect b="8304"/>
          <a:stretch>
            <a:fillRect/>
          </a:stretch>
        </p:blipFill>
        <p:spPr>
          <a:xfrm>
            <a:off x="10855325" y="5522913"/>
            <a:ext cx="1112838" cy="1098550"/>
          </a:xfrm>
          <a:prstGeom prst="rect">
            <a:avLst/>
          </a:prstGeom>
          <a:noFill/>
          <a:ln w="9525">
            <a:noFill/>
          </a:ln>
        </p:spPr>
      </p:pic>
      <p:sp>
        <p:nvSpPr>
          <p:cNvPr id="79878" name="Rectangle 1"/>
          <p:cNvSpPr/>
          <p:nvPr/>
        </p:nvSpPr>
        <p:spPr>
          <a:xfrm>
            <a:off x="566738" y="534988"/>
            <a:ext cx="11063287" cy="5832475"/>
          </a:xfrm>
          <a:prstGeom prst="rect">
            <a:avLst/>
          </a:prstGeom>
          <a:noFill/>
          <a:ln w="9525">
            <a:noFill/>
          </a:ln>
        </p:spPr>
        <p:txBody>
          <a:bodyPr>
            <a:spAutoFit/>
          </a:bodyPr>
          <a:p>
            <a:pPr algn="just">
              <a:lnSpc>
                <a:spcPct val="150000"/>
              </a:lnSpc>
            </a:pPr>
            <a:r>
              <a:rPr sz="2800" b="1" dirty="0">
                <a:solidFill>
                  <a:srgbClr val="00B050"/>
                </a:solidFill>
                <a:latin typeface="Times New Roman" panose="02020603050405020304" pitchFamily="18" charset="0"/>
              </a:rPr>
              <a:t>Môi trường nước:</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Ban hành các quy định về nước, nước thải đô thị, nước uống để kiểm soát chất lượng. </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Cải tiến kĩ thuật, đổi mới công nghệ xử lí nước thải.</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Giảm sử dụng hóa chất trong sản xuất nông nghiệp.</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Nâng cao ý thức của người dân trong việc bảo vệ môi trường nước, …</a:t>
            </a:r>
            <a:endParaRPr sz="2800" b="1" dirty="0">
              <a:solidFill>
                <a:srgbClr val="00B050"/>
              </a:solidFill>
              <a:latin typeface="Times New Roman" panose="02020603050405020304" pitchFamily="18" charset="0"/>
            </a:endParaRPr>
          </a:p>
          <a:p>
            <a:pPr algn="just">
              <a:lnSpc>
                <a:spcPct val="150000"/>
              </a:lnSpc>
            </a:pPr>
            <a:r>
              <a:rPr sz="2800" b="1" dirty="0">
                <a:solidFill>
                  <a:srgbClr val="00B050"/>
                </a:solidFill>
                <a:latin typeface="Times New Roman" panose="02020603050405020304" pitchFamily="18" charset="0"/>
              </a:rPr>
              <a:t>+ Giảm lượng nước sử dụng cho các ngành kinh tế, giảm nồng độ các chất gây ô nhiễm, đảm bảo cung cấp đủ nước với chất lượng tốt cho sinh hoạt, sản xuất.</a:t>
            </a:r>
            <a:endParaRPr sz="2800" b="1" dirty="0">
              <a:solidFill>
                <a:srgbClr val="00B050"/>
              </a:solidFill>
              <a:latin typeface="Times New Roman" panose="02020603050405020304" pitchFamily="18"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089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8090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0901" name="Picture 6" descr="Diagram&#10;&#10;Description automatically generated"/>
          <p:cNvPicPr>
            <a:picLocks noChangeAspect="1"/>
          </p:cNvPicPr>
          <p:nvPr/>
        </p:nvPicPr>
        <p:blipFill>
          <a:blip r:embed="rId2"/>
          <a:srcRect b="8304"/>
          <a:stretch>
            <a:fillRect/>
          </a:stretch>
        </p:blipFill>
        <p:spPr>
          <a:xfrm>
            <a:off x="10855325" y="5522913"/>
            <a:ext cx="1112838" cy="1098550"/>
          </a:xfrm>
          <a:prstGeom prst="rect">
            <a:avLst/>
          </a:prstGeom>
          <a:noFill/>
          <a:ln w="9525">
            <a:noFill/>
          </a:ln>
        </p:spPr>
      </p:pic>
      <p:sp>
        <p:nvSpPr>
          <p:cNvPr id="80902" name="Rectangle 1"/>
          <p:cNvSpPr/>
          <p:nvPr/>
        </p:nvSpPr>
        <p:spPr>
          <a:xfrm>
            <a:off x="566738" y="354013"/>
            <a:ext cx="11063287" cy="6037262"/>
          </a:xfrm>
          <a:prstGeom prst="rect">
            <a:avLst/>
          </a:prstGeom>
          <a:noFill/>
          <a:ln w="9525">
            <a:noFill/>
          </a:ln>
        </p:spPr>
        <p:txBody>
          <a:bodyPr>
            <a:spAutoFit/>
          </a:bodyPr>
          <a:p>
            <a:pPr algn="just">
              <a:lnSpc>
                <a:spcPct val="150000"/>
              </a:lnSpc>
            </a:pPr>
            <a:r>
              <a:rPr sz="2900" b="1" dirty="0">
                <a:solidFill>
                  <a:srgbClr val="00B050"/>
                </a:solidFill>
                <a:latin typeface="Times New Roman" panose="02020603050405020304" pitchFamily="18" charset="0"/>
              </a:rPr>
              <a:t>Môi trường không khí:</a:t>
            </a:r>
            <a:endParaRPr sz="2900" b="1" dirty="0">
              <a:solidFill>
                <a:srgbClr val="00B050"/>
              </a:solidFill>
              <a:latin typeface="Times New Roman" panose="02020603050405020304" pitchFamily="18" charset="0"/>
            </a:endParaRPr>
          </a:p>
          <a:p>
            <a:pPr algn="just">
              <a:lnSpc>
                <a:spcPct val="150000"/>
              </a:lnSpc>
            </a:pPr>
            <a:r>
              <a:rPr sz="2900" b="1" dirty="0">
                <a:solidFill>
                  <a:srgbClr val="00B050"/>
                </a:solidFill>
                <a:latin typeface="Times New Roman" panose="02020603050405020304" pitchFamily="18" charset="0"/>
              </a:rPr>
              <a:t>+ Giảm sử dụng than đá, dầu mỏ, khí tự nhiên,… trong sản xuất điện.</a:t>
            </a:r>
            <a:endParaRPr sz="2900" b="1" dirty="0">
              <a:solidFill>
                <a:srgbClr val="00B050"/>
              </a:solidFill>
              <a:latin typeface="Times New Roman" panose="02020603050405020304" pitchFamily="18" charset="0"/>
            </a:endParaRPr>
          </a:p>
          <a:p>
            <a:pPr algn="just">
              <a:lnSpc>
                <a:spcPct val="150000"/>
              </a:lnSpc>
            </a:pPr>
            <a:r>
              <a:rPr sz="2900" b="1" dirty="0">
                <a:solidFill>
                  <a:srgbClr val="00B050"/>
                </a:solidFill>
                <a:latin typeface="Times New Roman" panose="02020603050405020304" pitchFamily="18" charset="0"/>
              </a:rPr>
              <a:t>+ Làm sạch khí thải nhà máy điện và các nhà máy công nghiệp.</a:t>
            </a:r>
            <a:endParaRPr sz="2900" b="1" dirty="0">
              <a:solidFill>
                <a:srgbClr val="00B050"/>
              </a:solidFill>
              <a:latin typeface="Times New Roman" panose="02020603050405020304" pitchFamily="18" charset="0"/>
            </a:endParaRPr>
          </a:p>
          <a:p>
            <a:pPr algn="just">
              <a:lnSpc>
                <a:spcPct val="150000"/>
              </a:lnSpc>
            </a:pPr>
            <a:r>
              <a:rPr sz="2900" b="1" dirty="0">
                <a:solidFill>
                  <a:srgbClr val="00B050"/>
                </a:solidFill>
                <a:latin typeface="Times New Roman" panose="02020603050405020304" pitchFamily="18" charset="0"/>
              </a:rPr>
              <a:t>+ Xây dựng các khu phát thải thấp ở các thành phố, sử dụng xe ô tô đạt tiêu chuẩn khí thải của châu Âu để hạn chế nguồn khí phát thải.</a:t>
            </a:r>
            <a:endParaRPr sz="2900" b="1" dirty="0">
              <a:solidFill>
                <a:srgbClr val="00B050"/>
              </a:solidFill>
              <a:latin typeface="Times New Roman" panose="02020603050405020304" pitchFamily="18" charset="0"/>
            </a:endParaRPr>
          </a:p>
          <a:p>
            <a:pPr algn="just">
              <a:lnSpc>
                <a:spcPct val="150000"/>
              </a:lnSpc>
            </a:pPr>
            <a:r>
              <a:rPr sz="2900" b="1" dirty="0">
                <a:solidFill>
                  <a:srgbClr val="00B050"/>
                </a:solidFill>
                <a:latin typeface="Times New Roman" panose="02020603050405020304" pitchFamily="18" charset="0"/>
              </a:rPr>
              <a:t>+ Phát triển nông nghiệp sinh thái giúp giảm thiểu ô nhiễm từ chất thải của sản xuất nông nghiệp.</a:t>
            </a:r>
            <a:endParaRPr sz="2900" b="1" dirty="0">
              <a:solidFill>
                <a:srgbClr val="00B050"/>
              </a:solidFill>
              <a:latin typeface="Times New Roman" panose="02020603050405020304" pitchFamily="18" charset="0"/>
            </a:endParaRPr>
          </a:p>
          <a:p>
            <a:pPr algn="just">
              <a:lnSpc>
                <a:spcPct val="150000"/>
              </a:lnSpc>
            </a:pPr>
            <a:r>
              <a:rPr sz="2900" b="1" dirty="0">
                <a:solidFill>
                  <a:srgbClr val="00B050"/>
                </a:solidFill>
                <a:latin typeface="Times New Roman" panose="02020603050405020304" pitchFamily="18" charset="0"/>
              </a:rPr>
              <a:t>+ Đẩy mạnh ứng dụng công nghệ để kiểm soát chất lượng không khí.</a:t>
            </a:r>
            <a:endParaRPr sz="2900" b="1" dirty="0">
              <a:solidFill>
                <a:srgbClr val="00B050"/>
              </a:solidFill>
              <a:latin typeface="Times New Roman" panose="02020603050405020304"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192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8192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1925" name="Picture 6" descr="Diagram&#10;&#10;Description automatically generated"/>
          <p:cNvPicPr>
            <a:picLocks noChangeAspect="1"/>
          </p:cNvPicPr>
          <p:nvPr/>
        </p:nvPicPr>
        <p:blipFill>
          <a:blip r:embed="rId2"/>
          <a:srcRect b="8304"/>
          <a:stretch>
            <a:fillRect/>
          </a:stretch>
        </p:blipFill>
        <p:spPr>
          <a:xfrm>
            <a:off x="10855325" y="5522913"/>
            <a:ext cx="1112838" cy="1098550"/>
          </a:xfrm>
          <a:prstGeom prst="rect">
            <a:avLst/>
          </a:prstGeom>
          <a:noFill/>
          <a:ln w="9525">
            <a:noFill/>
          </a:ln>
        </p:spPr>
      </p:pic>
      <p:sp>
        <p:nvSpPr>
          <p:cNvPr id="81926" name="Rectangle 1"/>
          <p:cNvSpPr/>
          <p:nvPr/>
        </p:nvSpPr>
        <p:spPr>
          <a:xfrm>
            <a:off x="1095375" y="354013"/>
            <a:ext cx="10102850" cy="6002337"/>
          </a:xfrm>
          <a:prstGeom prst="rect">
            <a:avLst/>
          </a:prstGeom>
          <a:noFill/>
          <a:ln w="9525">
            <a:noFill/>
          </a:ln>
        </p:spPr>
        <p:txBody>
          <a:bodyPr>
            <a:spAutoFit/>
          </a:bodyPr>
          <a:p>
            <a:pPr algn="just">
              <a:lnSpc>
                <a:spcPct val="150000"/>
              </a:lnSpc>
            </a:pPr>
            <a:r>
              <a:rPr sz="3200" b="1" dirty="0">
                <a:solidFill>
                  <a:srgbClr val="00B050"/>
                </a:solidFill>
                <a:latin typeface="Times New Roman" panose="02020603050405020304" pitchFamily="18" charset="0"/>
              </a:rPr>
              <a:t>Đa dạng sinh học:</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Thành lập các khu bảo tồn thiên nhiên.</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Áp dụng các quy định rất nghiêm ngặt trong đánh bắt thủy sản.</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Trồng rừng, quản lí rừng chặt chẽ.</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Xây dựng vành đai xanh quanh khu vực đô thị.</a:t>
            </a:r>
            <a:endParaRPr sz="3200" b="1" dirty="0">
              <a:solidFill>
                <a:srgbClr val="00B050"/>
              </a:solidFill>
              <a:latin typeface="Times New Roman" panose="02020603050405020304" pitchFamily="18" charset="0"/>
            </a:endParaRPr>
          </a:p>
          <a:p>
            <a:pPr algn="just">
              <a:lnSpc>
                <a:spcPct val="150000"/>
              </a:lnSpc>
            </a:pPr>
            <a:r>
              <a:rPr sz="3200" b="1" dirty="0">
                <a:solidFill>
                  <a:srgbClr val="00B050"/>
                </a:solidFill>
                <a:latin typeface="Times New Roman" panose="02020603050405020304" pitchFamily="18" charset="0"/>
              </a:rPr>
              <a:t>+ Áp dụng các quy định bảo tồn thành phần loài và môi trường sống của chúng,…</a:t>
            </a:r>
            <a:endParaRPr sz="2900" b="1" dirty="0">
              <a:solidFill>
                <a:srgbClr val="00B050"/>
              </a:solidFill>
              <a:latin typeface="Times New Roman" panose="02020603050405020304" pitchFamily="18"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Title 1"/>
          <p:cNvSpPr>
            <a:spLocks noGrp="1"/>
          </p:cNvSpPr>
          <p:nvPr>
            <p:ph type="ctrTitle"/>
          </p:nvPr>
        </p:nvSpPr>
        <p:spPr>
          <a:xfrm>
            <a:off x="-133350" y="65088"/>
            <a:ext cx="12161838" cy="1057275"/>
          </a:xfrm>
          <a:ln/>
        </p:spPr>
        <p:txBody>
          <a:bodyPr vert="horz" wrap="square" lIns="144731" tIns="72366" rIns="144731" bIns="72366" anchor="ctr" anchorCtr="0"/>
          <a:p>
            <a:pPr eaLnBrk="1" hangingPunct="1">
              <a:buClrTx/>
              <a:buSzTx/>
              <a:buFontTx/>
            </a:pPr>
            <a:r>
              <a:rPr lang="en-US" altLang="en-US" sz="5300" b="1" dirty="0">
                <a:solidFill>
                  <a:srgbClr val="00B050"/>
                </a:solidFill>
                <a:latin typeface="Times New Roman" panose="02020603050405020304" pitchFamily="18" charset="0"/>
                <a:cs typeface="Times New Roman" panose="02020603050405020304" pitchFamily="18" charset="0"/>
              </a:rPr>
              <a:t>THỬ THÁCH CHO EM</a:t>
            </a:r>
            <a:endParaRPr lang="en-US" altLang="en-US" sz="5300" b="1" dirty="0">
              <a:solidFill>
                <a:srgbClr val="00B050"/>
              </a:solidFill>
              <a:latin typeface="Times New Roman" panose="02020603050405020304" pitchFamily="18" charset="0"/>
              <a:ea typeface="Times New Roman" panose="02020603050405020304" pitchFamily="18" charset="0"/>
            </a:endParaRPr>
          </a:p>
        </p:txBody>
      </p:sp>
      <p:pic>
        <p:nvPicPr>
          <p:cNvPr id="1026" name="Picture 2" descr="Analog Alarm Clock Icon Image Vector Illustration Design Royalty Free  Cliparts, Vectors, And Stock Illustration. Image 82032642."/>
          <p:cNvPicPr>
            <a:picLocks noChangeAspect="1"/>
          </p:cNvPicPr>
          <p:nvPr/>
        </p:nvPicPr>
        <p:blipFill>
          <a:blip r:embed="rId1"/>
          <a:stretch>
            <a:fillRect/>
          </a:stretch>
        </p:blipFill>
        <p:spPr>
          <a:xfrm>
            <a:off x="1646238" y="4445000"/>
            <a:ext cx="1611312" cy="1611313"/>
          </a:xfrm>
          <a:prstGeom prst="rect">
            <a:avLst/>
          </a:prstGeom>
          <a:noFill/>
          <a:ln w="9525">
            <a:noFill/>
          </a:ln>
        </p:spPr>
      </p:pic>
      <p:pic>
        <p:nvPicPr>
          <p:cNvPr id="1028" name="Picture 4" descr="UPSC Notes Only Pack"/>
          <p:cNvPicPr>
            <a:picLocks noChangeAspect="1"/>
          </p:cNvPicPr>
          <p:nvPr/>
        </p:nvPicPr>
        <p:blipFill>
          <a:blip r:embed="rId2"/>
          <a:stretch>
            <a:fillRect/>
          </a:stretch>
        </p:blipFill>
        <p:spPr>
          <a:xfrm>
            <a:off x="438150" y="3078163"/>
            <a:ext cx="1454150" cy="1454150"/>
          </a:xfrm>
          <a:prstGeom prst="rect">
            <a:avLst/>
          </a:prstGeom>
          <a:noFill/>
          <a:ln w="9525">
            <a:noFill/>
          </a:ln>
        </p:spPr>
      </p:pic>
      <p:sp>
        <p:nvSpPr>
          <p:cNvPr id="10" name="Subtitle 2"/>
          <p:cNvSpPr txBox="1"/>
          <p:nvPr/>
        </p:nvSpPr>
        <p:spPr>
          <a:xfrm>
            <a:off x="1892300" y="3568700"/>
            <a:ext cx="10129838" cy="511175"/>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en-US" altLang="en-US" sz="3500" b="1" dirty="0">
                <a:solidFill>
                  <a:srgbClr val="7030A0"/>
                </a:solidFill>
                <a:latin typeface="Times New Roman" panose="02020603050405020304" pitchFamily="18" charset="0"/>
                <a:cs typeface="Times New Roman" panose="02020603050405020304" pitchFamily="18" charset="0"/>
              </a:rPr>
              <a:t>Tìm kiếm thông tin trên sách, báo v</a:t>
            </a:r>
            <a:r>
              <a:rPr lang="en-US" altLang="en-US" sz="3500" b="1" dirty="0">
                <a:solidFill>
                  <a:srgbClr val="7030A0"/>
                </a:solidFill>
                <a:latin typeface="Times New Roman" panose="02020603050405020304" pitchFamily="18" charset="0"/>
                <a:ea typeface="Times New Roman" panose="02020603050405020304" pitchFamily="18" charset="0"/>
              </a:rPr>
              <a:t>à</a:t>
            </a:r>
            <a:r>
              <a:rPr lang="en-US" altLang="en-US" sz="3500" b="1" dirty="0">
                <a:solidFill>
                  <a:srgbClr val="7030A0"/>
                </a:solidFill>
                <a:latin typeface="Times New Roman" panose="02020603050405020304" pitchFamily="18" charset="0"/>
                <a:cs typeface="Times New Roman" panose="02020603050405020304" pitchFamily="18" charset="0"/>
              </a:rPr>
              <a:t> Internet </a:t>
            </a:r>
            <a:endParaRPr lang="en-US" altLang="en-US" sz="3500" b="1" dirty="0">
              <a:solidFill>
                <a:srgbClr val="7030A0"/>
              </a:solidFill>
              <a:latin typeface="Times New Roman" panose="02020603050405020304" pitchFamily="18" charset="0"/>
              <a:ea typeface="Tahoma" panose="020B060403050404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2951" name="Rectangle 2"/>
          <p:cNvSpPr/>
          <p:nvPr/>
        </p:nvSpPr>
        <p:spPr>
          <a:xfrm>
            <a:off x="939800" y="1030288"/>
            <a:ext cx="10561638" cy="2092325"/>
          </a:xfrm>
          <a:prstGeom prst="rect">
            <a:avLst/>
          </a:prstGeom>
          <a:noFill/>
          <a:ln w="9525" cap="flat" cmpd="sng">
            <a:solidFill>
              <a:srgbClr val="00B0F0"/>
            </a:solidFill>
            <a:prstDash val="sysDash"/>
            <a:miter/>
            <a:headEnd type="none" w="med" len="med"/>
            <a:tailEnd type="none" w="med" len="med"/>
          </a:ln>
        </p:spPr>
        <p:txBody>
          <a:bodyPr lIns="121917" tIns="60958" rIns="121917" bIns="60958">
            <a:spAutoFit/>
          </a:bodyPr>
          <a:p>
            <a:pPr algn="just"/>
            <a:r>
              <a:rPr sz="3200" b="1" dirty="0">
                <a:solidFill>
                  <a:srgbClr val="0000FF"/>
                </a:solidFill>
                <a:latin typeface="Times New Roman" panose="02020603050405020304" pitchFamily="18" charset="0"/>
              </a:rPr>
              <a:t>Nhiệm vụ 1. Sưu tầm hình ảnh về các hoạt động bảo vệ môi trường của một số quốc gia ở châu Âu.</a:t>
            </a:r>
            <a:endParaRPr sz="3200" b="1" dirty="0">
              <a:solidFill>
                <a:srgbClr val="0000FF"/>
              </a:solidFill>
              <a:latin typeface="Times New Roman" panose="02020603050405020304" pitchFamily="18" charset="0"/>
            </a:endParaRPr>
          </a:p>
          <a:p>
            <a:pPr algn="just"/>
            <a:r>
              <a:rPr sz="3200" b="1" dirty="0">
                <a:solidFill>
                  <a:srgbClr val="0000FF"/>
                </a:solidFill>
                <a:latin typeface="Times New Roman" panose="02020603050405020304" pitchFamily="18" charset="0"/>
              </a:rPr>
              <a:t>Nhiệm vụ 2. Tìm hiểu và viết báo cáo ngắn về một hoạt động bảo vệ môi trường ở địa phương em.</a:t>
            </a:r>
            <a:endParaRPr sz="3200" b="1" dirty="0">
              <a:solidFill>
                <a:srgbClr val="0000FF"/>
              </a:solidFill>
              <a:latin typeface="Times New Roman" panose="02020603050405020304" pitchFamily="18" charset="0"/>
            </a:endParaRPr>
          </a:p>
        </p:txBody>
      </p:sp>
      <p:sp>
        <p:nvSpPr>
          <p:cNvPr id="8" name="Subtitle 2"/>
          <p:cNvSpPr txBox="1"/>
          <p:nvPr/>
        </p:nvSpPr>
        <p:spPr>
          <a:xfrm>
            <a:off x="2060575" y="4906963"/>
            <a:ext cx="6183313" cy="512762"/>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vi-VN" altLang="en-US" sz="3500" b="1" dirty="0">
                <a:solidFill>
                  <a:srgbClr val="7030A0"/>
                </a:solidFill>
                <a:latin typeface="Times New Roman" panose="02020603050405020304" pitchFamily="18" charset="0"/>
                <a:cs typeface="Times New Roman" panose="02020603050405020304" pitchFamily="18" charset="0"/>
              </a:rPr>
              <a:t>Thời gian 1 tuần</a:t>
            </a:r>
            <a:r>
              <a:rPr lang="en-US" altLang="en-US" sz="3500" b="1" dirty="0">
                <a:solidFill>
                  <a:srgbClr val="7030A0"/>
                </a:solidFill>
                <a:latin typeface="Times New Roman" panose="02020603050405020304" pitchFamily="18" charset="0"/>
                <a:cs typeface="Times New Roman" panose="02020603050405020304" pitchFamily="18" charset="0"/>
              </a:rPr>
              <a:t> </a:t>
            </a:r>
            <a:endParaRPr lang="en-US" altLang="en-US" sz="3500" b="1" dirty="0">
              <a:solidFill>
                <a:srgbClr val="7030A0"/>
              </a:solidFill>
              <a:latin typeface="Times New Roman" panose="02020603050405020304" pitchFamily="18" charset="0"/>
              <a:ea typeface="Tahoma" panose="020B0604030504040204" pitchFamily="34" charset="0"/>
            </a:endParaRPr>
          </a:p>
        </p:txBody>
      </p:sp>
      <p:sp>
        <p:nvSpPr>
          <p:cNvPr id="9" name="TextBox 8"/>
          <p:cNvSpPr txBox="1"/>
          <p:nvPr/>
        </p:nvSpPr>
        <p:spPr>
          <a:xfrm>
            <a:off x="6662738" y="5813425"/>
            <a:ext cx="5529262" cy="661988"/>
          </a:xfrm>
          <a:prstGeom prst="rect">
            <a:avLst/>
          </a:prstGeom>
          <a:noFill/>
          <a:ln w="9525">
            <a:noFill/>
          </a:ln>
        </p:spPr>
        <p:txBody>
          <a:bodyPr lIns="121917" tIns="60958" rIns="121917" bIns="60958">
            <a:spAutoFit/>
          </a:bodyPr>
          <a:p>
            <a:pPr marL="455930" indent="-455930" eaLnBrk="1" hangingPunct="1">
              <a:buFont typeface="Wingdings" panose="05000000000000000000" pitchFamily="2" charset="2"/>
              <a:buChar char="ü"/>
            </a:pPr>
            <a:r>
              <a:rPr lang="en-US" altLang="en-US" sz="3500" b="1" dirty="0">
                <a:solidFill>
                  <a:srgbClr val="7030A0"/>
                </a:solidFill>
                <a:latin typeface="Times New Roman" panose="02020603050405020304" pitchFamily="18" charset="0"/>
                <a:cs typeface="Times New Roman" panose="02020603050405020304" pitchFamily="18" charset="0"/>
              </a:rPr>
              <a:t> Cá nhân</a:t>
            </a:r>
            <a:endParaRPr lang="en-US" altLang="en-US" sz="3500" b="1" dirty="0">
              <a:solidFill>
                <a:srgbClr val="7030A0"/>
              </a:solidFill>
              <a:latin typeface="Times New Roman" panose="02020603050405020304" pitchFamily="18" charset="0"/>
              <a:ea typeface="Times New Roman" panose="02020603050405020304" pitchFamily="18" charset="0"/>
            </a:endParaRPr>
          </a:p>
        </p:txBody>
      </p:sp>
      <p:pic>
        <p:nvPicPr>
          <p:cNvPr id="11" name="Picture 4" descr="Chương trình đào tạo học sinh thi tuyển vào các đại học hàng đầu tại Mỹ"/>
          <p:cNvPicPr>
            <a:picLocks noChangeAspect="1"/>
          </p:cNvPicPr>
          <p:nvPr/>
        </p:nvPicPr>
        <p:blipFill>
          <a:blip r:embed="rId3"/>
          <a:srcRect l="20467" t="13295" r="14207" b="13728"/>
          <a:stretch>
            <a:fillRect/>
          </a:stretch>
        </p:blipFill>
        <p:spPr>
          <a:xfrm>
            <a:off x="5680075" y="5592763"/>
            <a:ext cx="831850" cy="928687"/>
          </a:xfrm>
          <a:prstGeom prst="rect">
            <a:avLst/>
          </a:prstGeom>
          <a:noFill/>
          <a:ln w="9525">
            <a:noFill/>
          </a:ln>
        </p:spPr>
      </p:pic>
      <p:pic>
        <p:nvPicPr>
          <p:cNvPr id="82955" name="Picture 5" descr="POINSET2"/>
          <p:cNvPicPr>
            <a:picLocks noChangeAspect="1"/>
          </p:cNvPicPr>
          <p:nvPr/>
        </p:nvPicPr>
        <p:blipFill>
          <a:blip r:embed="rId4"/>
          <a:stretch>
            <a:fillRect/>
          </a:stretch>
        </p:blipFill>
        <p:spPr>
          <a:xfrm rot="5400000" flipV="1">
            <a:off x="352425" y="23813"/>
            <a:ext cx="1171575" cy="1477962"/>
          </a:xfrm>
          <a:prstGeom prst="rect">
            <a:avLst/>
          </a:prstGeom>
          <a:noFill/>
          <a:ln w="9525">
            <a:noFill/>
          </a:ln>
        </p:spPr>
      </p:pic>
      <p:pic>
        <p:nvPicPr>
          <p:cNvPr id="82956" name="Picture 5" descr="POINSET2"/>
          <p:cNvPicPr>
            <a:picLocks noChangeAspect="1"/>
          </p:cNvPicPr>
          <p:nvPr/>
        </p:nvPicPr>
        <p:blipFill>
          <a:blip r:embed="rId4"/>
          <a:stretch>
            <a:fillRect/>
          </a:stretch>
        </p:blipFill>
        <p:spPr>
          <a:xfrm rot="-5400000">
            <a:off x="317500" y="5422900"/>
            <a:ext cx="1243013" cy="1443038"/>
          </a:xfrm>
          <a:prstGeom prst="rect">
            <a:avLst/>
          </a:prstGeom>
          <a:noFill/>
          <a:ln w="9525">
            <a:noFill/>
          </a:ln>
        </p:spPr>
      </p:pic>
      <p:pic>
        <p:nvPicPr>
          <p:cNvPr id="82957" name="Picture 5" descr="POINSET2"/>
          <p:cNvPicPr>
            <a:picLocks noChangeAspect="1"/>
          </p:cNvPicPr>
          <p:nvPr/>
        </p:nvPicPr>
        <p:blipFill>
          <a:blip r:embed="rId4"/>
          <a:stretch>
            <a:fillRect/>
          </a:stretch>
        </p:blipFill>
        <p:spPr>
          <a:xfrm rot="5400000">
            <a:off x="10626725" y="77788"/>
            <a:ext cx="1241425" cy="1441450"/>
          </a:xfrm>
          <a:prstGeom prst="rect">
            <a:avLst/>
          </a:prstGeom>
          <a:noFill/>
          <a:ln w="9525">
            <a:noFill/>
          </a:ln>
        </p:spPr>
      </p:pic>
      <p:pic>
        <p:nvPicPr>
          <p:cNvPr id="82958" name="Picture 6" descr="Diagram&#10;&#10;Description automatically generated"/>
          <p:cNvPicPr>
            <a:picLocks noChangeAspect="1"/>
          </p:cNvPicPr>
          <p:nvPr/>
        </p:nvPicPr>
        <p:blipFill>
          <a:blip r:embed="rId5"/>
          <a:srcRect b="8304"/>
          <a:stretch>
            <a:fillRect/>
          </a:stretch>
        </p:blipFill>
        <p:spPr>
          <a:xfrm>
            <a:off x="10671175" y="5340350"/>
            <a:ext cx="1296988" cy="12811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0" name="Picture 3"/>
          <p:cNvPicPr>
            <a:picLocks noChangeAspect="1"/>
          </p:cNvPicPr>
          <p:nvPr/>
        </p:nvPicPr>
        <p:blipFill>
          <a:blip r:embed="rId1"/>
          <a:stretch>
            <a:fillRect/>
          </a:stretch>
        </p:blipFill>
        <p:spPr>
          <a:xfrm>
            <a:off x="6069013" y="4241800"/>
            <a:ext cx="6122987" cy="2505075"/>
          </a:xfrm>
          <a:prstGeom prst="rect">
            <a:avLst/>
          </a:prstGeom>
          <a:noFill/>
          <a:ln w="9525">
            <a:noFill/>
          </a:ln>
        </p:spPr>
      </p:pic>
      <p:pic>
        <p:nvPicPr>
          <p:cNvPr id="83971" name="Picture 8"/>
          <p:cNvPicPr>
            <a:picLocks noChangeAspect="1"/>
          </p:cNvPicPr>
          <p:nvPr/>
        </p:nvPicPr>
        <p:blipFill>
          <a:blip r:embed="rId1"/>
          <a:stretch>
            <a:fillRect/>
          </a:stretch>
        </p:blipFill>
        <p:spPr>
          <a:xfrm>
            <a:off x="114300" y="4241800"/>
            <a:ext cx="6122988" cy="2505075"/>
          </a:xfrm>
          <a:prstGeom prst="rect">
            <a:avLst/>
          </a:prstGeom>
          <a:noFill/>
          <a:ln w="9525">
            <a:noFill/>
          </a:ln>
        </p:spPr>
      </p:pic>
      <p:sp>
        <p:nvSpPr>
          <p:cNvPr id="3" name="Rectangle 2"/>
          <p:cNvSpPr/>
          <p:nvPr/>
        </p:nvSpPr>
        <p:spPr>
          <a:xfrm>
            <a:off x="-270957" y="707205"/>
            <a:ext cx="12680575" cy="30469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XÂY DỰNG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MÔI TR</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HỌC Đ</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HẠNH PHÚC, AN TOÀN,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THÂN THIỆN VÀ VĂN MINH.</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p:txBody>
      </p:sp>
      <p:pic>
        <p:nvPicPr>
          <p:cNvPr id="83973" name="Picture 5" descr="POINSET2"/>
          <p:cNvPicPr>
            <a:picLocks noChangeAspect="1"/>
          </p:cNvPicPr>
          <p:nvPr/>
        </p:nvPicPr>
        <p:blipFill>
          <a:blip r:embed="rId2"/>
          <a:stretch>
            <a:fillRect/>
          </a:stretch>
        </p:blipFill>
        <p:spPr>
          <a:xfrm rot="5400000" flipV="1">
            <a:off x="152400" y="-103187"/>
            <a:ext cx="1171575" cy="1476375"/>
          </a:xfrm>
          <a:prstGeom prst="rect">
            <a:avLst/>
          </a:prstGeom>
          <a:noFill/>
          <a:ln w="9525">
            <a:noFill/>
          </a:ln>
        </p:spPr>
      </p:pic>
      <p:pic>
        <p:nvPicPr>
          <p:cNvPr id="83974" name="Picture 5" descr="POINSET2"/>
          <p:cNvPicPr>
            <a:picLocks noChangeAspect="1"/>
          </p:cNvPicPr>
          <p:nvPr/>
        </p:nvPicPr>
        <p:blipFill>
          <a:blip r:embed="rId2"/>
          <a:stretch>
            <a:fillRect/>
          </a:stretch>
        </p:blipFill>
        <p:spPr>
          <a:xfrm rot="5400000">
            <a:off x="10848975" y="-63500"/>
            <a:ext cx="1243013" cy="1443038"/>
          </a:xfrm>
          <a:prstGeom prst="rect">
            <a:avLst/>
          </a:prstGeom>
          <a:noFill/>
          <a:ln w="9525">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4" name="Picture 4" descr="Tổng hợp 50 mẫu phông nền powerpoint chuyên nghiệp | ADV Solutions"/>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p:txBody>
      </p:sp>
    </p:spTree>
  </p:cSld>
  <p:clrMapOvr>
    <a:masterClrMapping/>
  </p:clrMapOvr>
  <p:transition spd="slow" advClick="0" advTm="3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5" descr="POINSET2"/>
          <p:cNvPicPr>
            <a:picLocks noChangeAspect="1"/>
          </p:cNvPicPr>
          <p:nvPr/>
        </p:nvPicPr>
        <p:blipFill>
          <a:blip r:embed="rId1"/>
          <a:stretch>
            <a:fillRect/>
          </a:stretch>
        </p:blipFill>
        <p:spPr>
          <a:xfrm rot="5400000">
            <a:off x="10810875" y="212725"/>
            <a:ext cx="1025525" cy="1190625"/>
          </a:xfrm>
          <a:prstGeom prst="rect">
            <a:avLst/>
          </a:prstGeom>
          <a:noFill/>
          <a:ln w="9525">
            <a:noFill/>
          </a:ln>
        </p:spPr>
      </p:pic>
      <p:pic>
        <p:nvPicPr>
          <p:cNvPr id="12291"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pic>
        <p:nvPicPr>
          <p:cNvPr id="1229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2293" name="Picture 2" descr="https://i1-dulich.vnecdn.net/2013/11/02/image004-1383366981.jpg?w=1200&amp;h=0&amp;q=100&amp;dpr=1&amp;fit=crop&amp;s=rE2FXwigkxP4RWThybPfYQ"/>
          <p:cNvPicPr>
            <a:picLocks noChangeAspect="1"/>
          </p:cNvPicPr>
          <p:nvPr/>
        </p:nvPicPr>
        <p:blipFill>
          <a:blip r:embed="rId2"/>
          <a:stretch>
            <a:fillRect/>
          </a:stretch>
        </p:blipFill>
        <p:spPr>
          <a:xfrm>
            <a:off x="0" y="1349375"/>
            <a:ext cx="5734050" cy="4122738"/>
          </a:xfrm>
          <a:prstGeom prst="rect">
            <a:avLst/>
          </a:prstGeom>
          <a:noFill/>
          <a:ln w="9525">
            <a:noFill/>
          </a:ln>
        </p:spPr>
      </p:pic>
      <p:sp>
        <p:nvSpPr>
          <p:cNvPr id="12294" name="Rectangle 5"/>
          <p:cNvSpPr/>
          <p:nvPr/>
        </p:nvSpPr>
        <p:spPr>
          <a:xfrm>
            <a:off x="152400" y="-2881312"/>
            <a:ext cx="0" cy="6524625"/>
          </a:xfrm>
          <a:prstGeom prst="rect">
            <a:avLst/>
          </a:prstGeom>
          <a:noFill/>
          <a:ln w="9525">
            <a:noFill/>
          </a:ln>
        </p:spPr>
        <p:txBody>
          <a:bodyPr wrap="none" lIns="0" tIns="0" rIns="0" bIns="0" anchor="ctr" anchorCtr="0">
            <a:spAutoFit/>
          </a:bodyPr>
          <a:p>
            <a:br>
              <a:rPr sz="21200" dirty="0">
                <a:latin typeface="Times New Roman" panose="02020603050405020304" pitchFamily="18" charset="0"/>
              </a:rPr>
            </a:br>
            <a:endParaRPr sz="21200" dirty="0">
              <a:latin typeface="Times New Roman" panose="02020603050405020304" pitchFamily="18" charset="0"/>
            </a:endParaRPr>
          </a:p>
        </p:txBody>
      </p:sp>
      <p:sp>
        <p:nvSpPr>
          <p:cNvPr id="12295" name="Rectangle 4"/>
          <p:cNvSpPr/>
          <p:nvPr/>
        </p:nvSpPr>
        <p:spPr>
          <a:xfrm>
            <a:off x="5822950" y="928688"/>
            <a:ext cx="6096000" cy="1822450"/>
          </a:xfrm>
          <a:prstGeom prst="rect">
            <a:avLst/>
          </a:prstGeom>
          <a:noFill/>
          <a:ln w="9525">
            <a:noFill/>
          </a:ln>
        </p:spPr>
        <p:txBody>
          <a:bodyPr>
            <a:spAutoFit/>
          </a:bodyPr>
          <a:p>
            <a:pPr algn="just">
              <a:lnSpc>
                <a:spcPct val="150000"/>
              </a:lnSpc>
            </a:pPr>
            <a:r>
              <a:rPr lang="vi-VN" altLang="x-none" sz="2500" b="1" dirty="0">
                <a:solidFill>
                  <a:srgbClr val="7030A0"/>
                </a:solidFill>
                <a:latin typeface="Times New Roman" panose="02020603050405020304" pitchFamily="18" charset="0"/>
              </a:rPr>
              <a:t>Sông Rhine Từng có một thời gian bị ô nhiễm nặng, giờ đây, sông Rhine đã được phục hồi trở thành nguồn nước sinh hoạt</a:t>
            </a:r>
            <a:endParaRPr sz="2500" b="1" dirty="0">
              <a:solidFill>
                <a:srgbClr val="7030A0"/>
              </a:solidFill>
              <a:latin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3315"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pic>
        <p:nvPicPr>
          <p:cNvPr id="1331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3317" name="Picture 12"/>
          <p:cNvPicPr>
            <a:picLocks noChangeAspect="1"/>
          </p:cNvPicPr>
          <p:nvPr/>
        </p:nvPicPr>
        <p:blipFill>
          <a:blip r:embed="rId2"/>
          <a:stretch>
            <a:fillRect/>
          </a:stretch>
        </p:blipFill>
        <p:spPr>
          <a:xfrm>
            <a:off x="10934700" y="5659438"/>
            <a:ext cx="984250" cy="976312"/>
          </a:xfrm>
          <a:prstGeom prst="rect">
            <a:avLst/>
          </a:prstGeom>
          <a:noFill/>
          <a:ln w="9525">
            <a:noFill/>
          </a:ln>
        </p:spPr>
      </p:pic>
      <p:pic>
        <p:nvPicPr>
          <p:cNvPr id="13318" name="Picture 1"/>
          <p:cNvPicPr>
            <a:picLocks noChangeAspect="1"/>
          </p:cNvPicPr>
          <p:nvPr/>
        </p:nvPicPr>
        <p:blipFill>
          <a:blip r:embed="rId3"/>
          <a:stretch>
            <a:fillRect/>
          </a:stretch>
        </p:blipFill>
        <p:spPr>
          <a:xfrm>
            <a:off x="185738" y="1536700"/>
            <a:ext cx="5724525" cy="4089400"/>
          </a:xfrm>
          <a:prstGeom prst="rect">
            <a:avLst/>
          </a:prstGeom>
          <a:noFill/>
          <a:ln w="9525">
            <a:noFill/>
          </a:ln>
        </p:spPr>
      </p:pic>
      <p:sp>
        <p:nvSpPr>
          <p:cNvPr id="13319" name="Rectangle 2"/>
          <p:cNvSpPr/>
          <p:nvPr/>
        </p:nvSpPr>
        <p:spPr>
          <a:xfrm>
            <a:off x="6083300" y="1057275"/>
            <a:ext cx="5713413" cy="1245235"/>
          </a:xfrm>
          <a:prstGeom prst="rect">
            <a:avLst/>
          </a:prstGeom>
          <a:noFill/>
          <a:ln w="9525">
            <a:noFill/>
          </a:ln>
        </p:spPr>
        <p:txBody>
          <a:bodyPr>
            <a:spAutoFit/>
          </a:bodyPr>
          <a:p>
            <a:pPr algn="just">
              <a:lnSpc>
                <a:spcPct val="150000"/>
              </a:lnSpc>
            </a:pPr>
            <a:r>
              <a:rPr lang="vi-VN" altLang="x-none" sz="2500" b="1" dirty="0">
                <a:solidFill>
                  <a:srgbClr val="7030A0"/>
                </a:solidFill>
                <a:latin typeface="Times New Roman" panose="02020603050405020304" pitchFamily="18" charset="0"/>
              </a:rPr>
              <a:t>Sông Volga nằm hoàn toàn trong nước Nga, dài 3.692 dặm.</a:t>
            </a:r>
            <a:endParaRPr sz="2500" b="1" dirty="0">
              <a:solidFill>
                <a:srgbClr val="7030A0"/>
              </a:solidFill>
              <a:latin typeface="Times New Roman" panose="02020603050405020304" pitchFamily="18" charset="0"/>
            </a:endParaRP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17062</Words>
  <Application>WPS Presentation</Application>
  <PresentationFormat/>
  <Paragraphs>322</Paragraphs>
  <Slides>79</Slides>
  <Notes>77</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79</vt:i4>
      </vt:variant>
    </vt:vector>
  </HeadingPairs>
  <TitlesOfParts>
    <vt:vector size="91" baseType="lpstr">
      <vt:lpstr>Arial</vt:lpstr>
      <vt:lpstr>SimSun</vt:lpstr>
      <vt:lpstr>Wingdings</vt:lpstr>
      <vt:lpstr>Times New Roman</vt:lpstr>
      <vt:lpstr>Calibri</vt:lpstr>
      <vt:lpstr>Calibri Light</vt:lpstr>
      <vt:lpstr>Tahoma</vt:lpstr>
      <vt:lpstr>Microsoft YaHei</vt:lpstr>
      <vt:lpstr>Arial Unicode MS</vt:lpstr>
      <vt:lpstr>Office Theme</vt:lpstr>
      <vt:lpstr>Custom Design</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ACER</cp:lastModifiedBy>
  <cp:revision>358</cp:revision>
  <dcterms:created xsi:type="dcterms:W3CDTF">2020-12-14T06:54:30Z</dcterms:created>
  <dcterms:modified xsi:type="dcterms:W3CDTF">2024-09-22T05:36:18Z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57DFA7047B1E497AB201BA0268AFBA72_13</vt:lpwstr>
  </property>
  <property fmtid="{D5CDD505-2E9C-101B-9397-08002B2CF9AE}" pid="3" name="KSOProductBuildVer">
    <vt:lpwstr>1033-12.2.0.18283</vt:lpwstr>
  </property>
</Properties>
</file>