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77" r:id="rId3"/>
    <p:sldId id="482" r:id="rId4"/>
    <p:sldId id="491" r:id="rId5"/>
    <p:sldId id="492" r:id="rId6"/>
    <p:sldId id="479" r:id="rId7"/>
    <p:sldId id="487" r:id="rId8"/>
    <p:sldId id="489" r:id="rId9"/>
    <p:sldId id="485" r:id="rId10"/>
    <p:sldId id="497" r:id="rId11"/>
    <p:sldId id="4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1"/>
  </p:normalViewPr>
  <p:slideViewPr>
    <p:cSldViewPr snapToGrid="0" snapToObjects="1">
      <p:cViewPr varScale="1">
        <p:scale>
          <a:sx n="90" d="100"/>
          <a:sy n="90"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CABFE86-5F1F-6946-9818-B4D877E6DEA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CABFE86-5F1F-6946-9818-B4D877E6DEA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CABFE86-5F1F-6946-9818-B4D877E6DEA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US" smtClean="0"/>
            </a:fld>
            <a:endParaRPr lang="en-US"/>
          </a:p>
        </p:txBody>
      </p:sp>
      <p:pic>
        <p:nvPicPr>
          <p:cNvPr id="7" name="Picture 6"/>
          <p:cNvPicPr>
            <a:picLocks noChangeAspect="1"/>
          </p:cNvPicPr>
          <p:nvPr userDrawn="1"/>
        </p:nvPicPr>
        <p:blipFill rotWithShape="1">
          <a:blip r:embed="rId12"/>
          <a:srcRect t="7789" b="778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ln>
                <a:solidFill>
                  <a:srgbClr val="FF0000"/>
                </a:solidFill>
                <a:latin typeface="Times New Roman" panose="02020603050405020304" pitchFamily="18" charset="0"/>
                <a:cs typeface="Times New Roman" panose="02020603050405020304" pitchFamily="18" charset="0"/>
              </a:rPr>
              <a:t>Chào mừng các em</a:t>
            </a:r>
            <a:endParaRPr lang="en-US" sz="3600" kern="10">
              <a:ln w="9525">
                <a:rou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p:cNvSpPr txBox="1">
            <a:spLocks noChangeArrowheads="1"/>
          </p:cNvSpPr>
          <p:nvPr/>
        </p:nvSpPr>
        <p:spPr bwMode="auto">
          <a:xfrm>
            <a:off x="2976563" y="5657850"/>
            <a:ext cx="623887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Trịnh Thị Nàng Hương</a:t>
            </a:r>
            <a:endParaRPr lang="en-US" altLang="en-US" sz="3000" b="1" i="1">
              <a:solidFill>
                <a:srgbClr val="FF0000"/>
              </a:solidFill>
              <a:latin typeface="Times New Roman" panose="02020603050405020304" pitchFamily="18" charset="0"/>
              <a:cs typeface="Times New Roman" panose="02020603050405020304" pitchFamily="18" charset="0"/>
            </a:endParaRPr>
          </a:p>
        </p:txBody>
      </p:sp>
      <p:sp>
        <p:nvSpPr>
          <p:cNvPr id="15371" name="WordArt 14"/>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ln>
                <a:solidFill>
                  <a:srgbClr val="0066CC"/>
                </a:solidFill>
                <a:effectLst>
                  <a:outerShdw dist="35921" dir="2700000" algn="ctr" rotWithShape="0">
                    <a:srgbClr val="990000">
                      <a:alpha val="74997"/>
                    </a:srgbClr>
                  </a:outerShdw>
                </a:effectLst>
                <a:latin typeface="UVN Banh Mi"/>
              </a:rPr>
              <a:t>6</a:t>
            </a:r>
            <a:endParaRPr lang="en-US" sz="3600" kern="10" dirty="0">
              <a:ln w="19050">
                <a:solidFill>
                  <a:srgbClr val="99CCFF"/>
                </a:solidFill>
                <a:rou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stretch>
            <a:fillRect/>
          </a:stretch>
        </p:blipFill>
        <p:spPr>
          <a:xfrm>
            <a:off x="383458" y="-147484"/>
            <a:ext cx="11808542" cy="7506019"/>
          </a:xfrm>
          <a:prstGeom prst="rect">
            <a:avLst/>
          </a:prstGeom>
        </p:spPr>
      </p:pic>
      <p:sp>
        <p:nvSpPr>
          <p:cNvPr id="3" name="TextBox 2"/>
          <p:cNvSpPr txBox="1"/>
          <p:nvPr/>
        </p:nvSpPr>
        <p:spPr>
          <a:xfrm>
            <a:off x="2969341" y="2767280"/>
            <a:ext cx="6636775" cy="1323439"/>
          </a:xfrm>
          <a:prstGeom prst="rect">
            <a:avLst/>
          </a:prstGeom>
          <a:noFill/>
        </p:spPr>
        <p:txBody>
          <a:bodyPr wrap="square" rtlCol="0">
            <a:spAutoFit/>
          </a:bodyPr>
          <a:lstStyle/>
          <a:p>
            <a:pPr algn="ctr"/>
            <a:r>
              <a:rPr lang="en-US" sz="4000" b="1" dirty="0">
                <a:solidFill>
                  <a:srgbClr val="FFFF00"/>
                </a:solidFill>
                <a:latin typeface="APPLE CHANCERY" panose="03020702040506060504" pitchFamily="66" charset="-79"/>
                <a:cs typeface="APPLE CHANCERY" panose="03020702040506060504" pitchFamily="66" charset="-79"/>
              </a:rPr>
              <a:t>CẢM ƠN CÁC EM!</a:t>
            </a:r>
            <a:endParaRPr lang="en-US" sz="4000" b="1" dirty="0">
              <a:solidFill>
                <a:srgbClr val="FFFF00"/>
              </a:solidFill>
              <a:latin typeface="APPLE CHANCERY" panose="03020702040506060504" pitchFamily="66" charset="-79"/>
              <a:cs typeface="APPLE CHANCERY" panose="03020702040506060504" pitchFamily="66" charset="-79"/>
            </a:endParaRPr>
          </a:p>
          <a:p>
            <a:pPr algn="ctr"/>
            <a:r>
              <a:rPr lang="en-US" sz="4000" b="1" dirty="0">
                <a:solidFill>
                  <a:srgbClr val="FFFF00"/>
                </a:solidFill>
                <a:latin typeface="APPLE CHANCERY" panose="03020702040506060504" pitchFamily="66" charset="-79"/>
                <a:cs typeface="APPLE CHANCERY" panose="03020702040506060504" pitchFamily="66" charset="-79"/>
              </a:rPr>
              <a:t>CHÚC CÁC EM HỌC TỐT!</a:t>
            </a:r>
            <a:endParaRPr lang="en-US" sz="4000" b="1" dirty="0">
              <a:solidFill>
                <a:srgbClr val="FFFF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ytinh"/>
          <p:cNvPicPr/>
          <p:nvPr/>
        </p:nvPicPr>
        <p:blipFill rotWithShape="1">
          <a:blip r:embed="rId1" cstate="print">
            <a:extLst>
              <a:ext uri="{28A0092B-C50C-407E-A947-70E740481C1C}">
                <a14:useLocalDpi xmlns:a14="http://schemas.microsoft.com/office/drawing/2010/main" val="0"/>
              </a:ext>
            </a:extLst>
          </a:blip>
          <a:srcRect l="4420" t="12681" r="52678" b="20224"/>
          <a:stretch>
            <a:fillRect/>
          </a:stretch>
        </p:blipFill>
        <p:spPr bwMode="auto">
          <a:xfrm>
            <a:off x="128587" y="2628900"/>
            <a:ext cx="4257675" cy="4229100"/>
          </a:xfrm>
          <a:prstGeom prst="rect">
            <a:avLst/>
          </a:prstGeom>
          <a:ln>
            <a:noFill/>
          </a:ln>
        </p:spPr>
      </p:pic>
      <p:pic>
        <p:nvPicPr>
          <p:cNvPr id="5" name="Picture 4"/>
          <p:cNvPicPr>
            <a:picLocks noChangeAspect="1"/>
          </p:cNvPicPr>
          <p:nvPr/>
        </p:nvPicPr>
        <p:blipFill>
          <a:blip r:embed="rId2"/>
          <a:stretch>
            <a:fillRect/>
          </a:stretch>
        </p:blipFill>
        <p:spPr>
          <a:xfrm>
            <a:off x="10651594" y="-100014"/>
            <a:ext cx="1551016" cy="144477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ytinh"/>
          <p:cNvPicPr/>
          <p:nvPr/>
        </p:nvPicPr>
        <p:blipFill rotWithShape="1">
          <a:blip r:embed="rId1" cstate="print">
            <a:extLst>
              <a:ext uri="{28A0092B-C50C-407E-A947-70E740481C1C}">
                <a14:useLocalDpi xmlns:a14="http://schemas.microsoft.com/office/drawing/2010/main" val="0"/>
              </a:ext>
            </a:extLst>
          </a:blip>
          <a:srcRect l="49144" t="7692" r="26910" b="39040"/>
          <a:stretch>
            <a:fillRect/>
          </a:stretch>
        </p:blipFill>
        <p:spPr bwMode="auto">
          <a:xfrm>
            <a:off x="3281362" y="1750218"/>
            <a:ext cx="2376488" cy="3357563"/>
          </a:xfrm>
          <a:prstGeom prst="rect">
            <a:avLst/>
          </a:prstGeom>
          <a:ln>
            <a:noFill/>
          </a:ln>
        </p:spPr>
      </p:pic>
      <p:pic>
        <p:nvPicPr>
          <p:cNvPr id="5" name="Picture 4"/>
          <p:cNvPicPr>
            <a:picLocks noChangeAspect="1"/>
          </p:cNvPicPr>
          <p:nvPr/>
        </p:nvPicPr>
        <p:blipFill>
          <a:blip r:embed="rId2"/>
          <a:stretch>
            <a:fillRect/>
          </a:stretch>
        </p:blipFill>
        <p:spPr>
          <a:xfrm>
            <a:off x="10651594" y="-100014"/>
            <a:ext cx="1551016" cy="14447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ytinh"/>
          <p:cNvPicPr/>
          <p:nvPr/>
        </p:nvPicPr>
        <p:blipFill rotWithShape="1">
          <a:blip r:embed="rId1" cstate="print">
            <a:extLst>
              <a:ext uri="{28A0092B-C50C-407E-A947-70E740481C1C}">
                <a14:useLocalDpi xmlns:a14="http://schemas.microsoft.com/office/drawing/2010/main" val="0"/>
              </a:ext>
            </a:extLst>
          </a:blip>
          <a:srcRect l="73667" t="2575" r="4905" b="64199"/>
          <a:stretch>
            <a:fillRect/>
          </a:stretch>
        </p:blipFill>
        <p:spPr bwMode="auto">
          <a:xfrm>
            <a:off x="8529638" y="934643"/>
            <a:ext cx="2126576" cy="2094308"/>
          </a:xfrm>
          <a:prstGeom prst="rect">
            <a:avLst/>
          </a:prstGeom>
          <a:ln>
            <a:noFill/>
          </a:ln>
        </p:spPr>
      </p:pic>
      <p:pic>
        <p:nvPicPr>
          <p:cNvPr id="5" name="Picture 4"/>
          <p:cNvPicPr>
            <a:picLocks noChangeAspect="1"/>
          </p:cNvPicPr>
          <p:nvPr/>
        </p:nvPicPr>
        <p:blipFill>
          <a:blip r:embed="rId2"/>
          <a:stretch>
            <a:fillRect/>
          </a:stretch>
        </p:blipFill>
        <p:spPr>
          <a:xfrm>
            <a:off x="10651594" y="-100014"/>
            <a:ext cx="1551016" cy="14447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733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70116" y="104172"/>
            <a:ext cx="4780345" cy="46037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Bài 1: LỊCH SỬ LÀ GÌ</a:t>
            </a:r>
            <a:endParaRPr lang="en-US" sz="2400" b="1" dirty="0">
              <a:solidFill>
                <a:srgbClr val="FFC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
          <a:stretch>
            <a:fillRect/>
          </a:stretch>
        </p:blipFill>
        <p:spPr>
          <a:xfrm>
            <a:off x="10651594" y="-100014"/>
            <a:ext cx="1551016" cy="1444774"/>
          </a:xfrm>
          <a:prstGeom prst="rect">
            <a:avLst/>
          </a:prstGeom>
        </p:spPr>
      </p:pic>
      <p:sp>
        <p:nvSpPr>
          <p:cNvPr id="6" name="TextBox 5"/>
          <p:cNvSpPr txBox="1"/>
          <p:nvPr/>
        </p:nvSpPr>
        <p:spPr>
          <a:xfrm>
            <a:off x="94526" y="883096"/>
            <a:ext cx="4780345"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Lịch sử và môn lịch sử</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26109" t="56635" r="28114" b="1776"/>
          <a:stretch>
            <a:fillRect/>
          </a:stretch>
        </p:blipFill>
        <p:spPr bwMode="auto">
          <a:xfrm>
            <a:off x="5839419" y="1344760"/>
            <a:ext cx="4780345" cy="255572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cxnSp>
        <p:nvCxnSpPr>
          <p:cNvPr id="5" name="Straight Connector 4"/>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4748" y="4136899"/>
            <a:ext cx="5719169" cy="707886"/>
          </a:xfrm>
          <a:prstGeom prst="rect">
            <a:avLst/>
          </a:prstGeom>
          <a:noFill/>
        </p:spPr>
        <p:txBody>
          <a:bodyPr wrap="squar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Rồng đá trước thềm Điện Kính Thiên, thế kỉ XV</a:t>
            </a:r>
            <a:endParaRPr lang="en-US" sz="2000" i="1" dirty="0">
              <a:solidFill>
                <a:schemeClr val="bg1"/>
              </a:solidFill>
              <a:latin typeface="Times New Roman" panose="02020603050405020304" pitchFamily="18" charset="0"/>
              <a:cs typeface="Times New Roman" panose="02020603050405020304" pitchFamily="18" charset="0"/>
            </a:endParaRPr>
          </a:p>
          <a:p>
            <a:pPr algn="ctr"/>
            <a:r>
              <a:rPr lang="en-US" sz="2000" i="1" dirty="0">
                <a:solidFill>
                  <a:schemeClr val="bg1"/>
                </a:solidFill>
                <a:latin typeface="Times New Roman" panose="02020603050405020304" pitchFamily="18" charset="0"/>
                <a:cs typeface="Times New Roman" panose="02020603050405020304" pitchFamily="18" charset="0"/>
              </a:rPr>
              <a:t>(Khu di tích H</a:t>
            </a:r>
            <a:r>
              <a:rPr lang="en-US" sz="2000" i="1" dirty="0">
                <a:solidFill>
                  <a:schemeClr val="bg1"/>
                </a:solidFill>
                <a:latin typeface="Times New Roman" panose="02020603050405020304" pitchFamily="18" charset="0"/>
                <a:cs typeface="Times New Roman" panose="02020603050405020304" pitchFamily="18" charset="0"/>
              </a:rPr>
              <a:t>o</a:t>
            </a:r>
            <a:r>
              <a:rPr lang="en-US" sz="2000" i="1" dirty="0">
                <a:solidFill>
                  <a:schemeClr val="bg1"/>
                </a:solidFill>
                <a:latin typeface="Times New Roman" panose="02020603050405020304" pitchFamily="18" charset="0"/>
                <a:cs typeface="Times New Roman" panose="02020603050405020304" pitchFamily="18" charset="0"/>
              </a:rPr>
              <a:t>àng Thành)</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749" y="1344760"/>
            <a:ext cx="5352023"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 bao gồm mọi hoạt động của con người từ khi xuất hiện đến nay.</a:t>
            </a:r>
            <a:endParaRPr lang="en-US" sz="2400" dirty="0">
              <a:solidFill>
                <a:schemeClr val="bg1"/>
              </a:solidFill>
              <a:latin typeface="+mj-lt"/>
            </a:endParaRPr>
          </a:p>
        </p:txBody>
      </p:sp>
      <p:sp>
        <p:nvSpPr>
          <p:cNvPr id="12" name="TextBox 11"/>
          <p:cNvSpPr txBox="1"/>
          <p:nvPr/>
        </p:nvSpPr>
        <p:spPr>
          <a:xfrm>
            <a:off x="115749" y="2529833"/>
            <a:ext cx="5352023"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khoa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hiểu về lịch sử loài người, bao gồm toàn bộ hoạt động của con người và xã hội loài người trong quá khứ.</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70116" y="104172"/>
            <a:ext cx="4780345" cy="46166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Bài 1: LỊCH SỬ VÀ CUỘC SỐNG</a:t>
            </a:r>
            <a:endParaRPr lang="en-US" sz="2400" b="1" dirty="0">
              <a:solidFill>
                <a:srgbClr val="FFC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
          <a:stretch>
            <a:fillRect/>
          </a:stretch>
        </p:blipFill>
        <p:spPr>
          <a:xfrm>
            <a:off x="10640984" y="-100013"/>
            <a:ext cx="1551016" cy="1444774"/>
          </a:xfrm>
          <a:prstGeom prst="rect">
            <a:avLst/>
          </a:prstGeom>
        </p:spPr>
      </p:pic>
      <p:sp>
        <p:nvSpPr>
          <p:cNvPr id="6" name="TextBox 5"/>
          <p:cNvSpPr txBox="1"/>
          <p:nvPr/>
        </p:nvSpPr>
        <p:spPr>
          <a:xfrm>
            <a:off x="94526" y="883096"/>
            <a:ext cx="4780345"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 Vì sao phải học lịch sử?</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rcRect t="2477" b="2477"/>
          <a:stretch>
            <a:fillRect/>
          </a:stretch>
        </p:blipFill>
        <p:spPr bwMode="auto">
          <a:xfrm>
            <a:off x="6372141" y="1324433"/>
            <a:ext cx="4780345" cy="255572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cxnSp>
        <p:nvCxnSpPr>
          <p:cNvPr id="5" name="Straight Connector 4"/>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5749" y="1344760"/>
            <a:ext cx="5719166" cy="1569660"/>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en-US" sz="2400" dirty="0">
              <a:solidFill>
                <a:schemeClr val="bg1"/>
              </a:solidFill>
              <a:latin typeface="+mj-lt"/>
            </a:endParaRPr>
          </a:p>
        </p:txBody>
      </p:sp>
      <p:sp>
        <p:nvSpPr>
          <p:cNvPr id="12" name="TextBox 11"/>
          <p:cNvSpPr txBox="1"/>
          <p:nvPr/>
        </p:nvSpPr>
        <p:spPr>
          <a:xfrm>
            <a:off x="115749" y="2998847"/>
            <a:ext cx="5786977" cy="1200329"/>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360288" y="3964587"/>
            <a:ext cx="4780337" cy="2555728"/>
          </a:xfrm>
          <a:prstGeom prst="rect">
            <a:avLst/>
          </a:prstGeom>
          <a:ln w="25400">
            <a:solidFill>
              <a:srgbClr val="000000"/>
            </a:solidFill>
          </a:ln>
        </p:spPr>
      </p:pic>
      <p:sp>
        <p:nvSpPr>
          <p:cNvPr id="14" name="TextBox 13"/>
          <p:cNvSpPr txBox="1"/>
          <p:nvPr/>
        </p:nvSpPr>
        <p:spPr>
          <a:xfrm>
            <a:off x="4932793" y="1274510"/>
            <a:ext cx="7191686" cy="101566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Dân ta phải biết sử ta</a:t>
            </a:r>
            <a:endParaRPr lang="en-US" sz="2000" i="1" dirty="0">
              <a:solidFill>
                <a:schemeClr val="bg1"/>
              </a:solidFill>
              <a:latin typeface="Times New Roman" panose="02020603050405020304" pitchFamily="18" charset="0"/>
              <a:cs typeface="Times New Roman" panose="02020603050405020304" pitchFamily="18" charset="0"/>
            </a:endParaRPr>
          </a:p>
          <a:p>
            <a:pPr algn="ctr"/>
            <a:r>
              <a:rPr lang="en-US"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en-US" sz="2000" dirty="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bg1"/>
                </a:solidFill>
                <a:latin typeface="Times New Roman" panose="02020603050405020304" pitchFamily="18" charset="0"/>
                <a:cs typeface="Times New Roman" panose="02020603050405020304" pitchFamily="18" charset="0"/>
              </a:rPr>
              <a:t>                                                    (Lịch sử nước ta, Hồ Chí Minh)</a:t>
            </a:r>
            <a:endParaRPr lang="en-US"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strips(downLeft)">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strips(downLeft)">
                                      <p:cBhvr>
                                        <p:cTn id="6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mj-lt"/>
            </a:endParaRPr>
          </a:p>
        </p:txBody>
      </p:sp>
      <p:sp>
        <p:nvSpPr>
          <p:cNvPr id="6" name="TextBox 5"/>
          <p:cNvSpPr txBox="1"/>
          <p:nvPr/>
        </p:nvSpPr>
        <p:spPr>
          <a:xfrm>
            <a:off x="94526" y="883096"/>
            <a:ext cx="8492262"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en-US" sz="2400" dirty="0">
              <a:solidFill>
                <a:schemeClr val="bg1"/>
              </a:solidFill>
              <a:latin typeface="+mj-lt"/>
            </a:endParaRPr>
          </a:p>
        </p:txBody>
      </p:sp>
      <p:sp>
        <p:nvSpPr>
          <p:cNvPr id="10" name="TextBox 9"/>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en-US" sz="2400" dirty="0">
              <a:solidFill>
                <a:schemeClr val="bg1"/>
              </a:solidFill>
              <a:latin typeface="+mj-lt"/>
            </a:endParaRPr>
          </a:p>
          <a:p>
            <a:r>
              <a:rPr lang="vi-VN" sz="2400" dirty="0">
                <a:solidFill>
                  <a:schemeClr val="bg1"/>
                </a:solidFill>
                <a:latin typeface="+mj-lt"/>
              </a:rPr>
              <a:t> </a:t>
            </a:r>
            <a:endParaRPr lang="en-US" sz="2400" dirty="0">
              <a:solidFill>
                <a:schemeClr val="bg1"/>
              </a:solidFill>
              <a:latin typeface="+mj-lt"/>
            </a:endParaRPr>
          </a:p>
        </p:txBody>
      </p:sp>
      <p:sp>
        <p:nvSpPr>
          <p:cNvPr id="11" name="TextBox 10"/>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en-US" sz="2400" dirty="0">
              <a:solidFill>
                <a:schemeClr val="bg1"/>
              </a:solidFill>
              <a:latin typeface="+mj-lt"/>
            </a:endParaRPr>
          </a:p>
        </p:txBody>
      </p:sp>
      <p:pic>
        <p:nvPicPr>
          <p:cNvPr id="12" name="Picture 11"/>
          <p:cNvPicPr/>
          <p:nvPr/>
        </p:nvPicPr>
        <p:blipFill rotWithShape="1">
          <a:blip r:embed="rId1"/>
          <a:srcRect l="43539" t="62591" r="31765" b="7970"/>
          <a:stretch>
            <a:fillRect/>
          </a:stretch>
        </p:blipFill>
        <p:spPr>
          <a:xfrm>
            <a:off x="7033035" y="1513627"/>
            <a:ext cx="4565507" cy="3531016"/>
          </a:xfrm>
          <a:prstGeom prst="rect">
            <a:avLst/>
          </a:prstGeom>
        </p:spPr>
      </p:pic>
      <p:sp>
        <p:nvSpPr>
          <p:cNvPr id="14" name="TextBox 13"/>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en-US" sz="2400" dirty="0">
              <a:solidFill>
                <a:schemeClr val="bg1"/>
              </a:solidFill>
              <a:latin typeface="+mj-lt"/>
            </a:endParaRPr>
          </a:p>
        </p:txBody>
      </p:sp>
      <p:sp>
        <p:nvSpPr>
          <p:cNvPr id="15" name="TextBox 14"/>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anose="05000000000000000000" pitchFamily="2" charset="2"/>
              </a:rPr>
              <a:t> Đây là nguồn sử liệu đáng tin cậy nhất.</a:t>
            </a:r>
            <a:endParaRPr lang="en-US" sz="2400" i="1" dirty="0">
              <a:solidFill>
                <a:schemeClr val="bg1"/>
              </a:solidFill>
              <a:latin typeface="+mj-lt"/>
            </a:endParaRPr>
          </a:p>
        </p:txBody>
      </p:sp>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en-US" sz="2400" dirty="0">
              <a:solidFill>
                <a:schemeClr val="bg1"/>
              </a:solidFill>
              <a:latin typeface="+mj-lt"/>
            </a:endParaRPr>
          </a:p>
        </p:txBody>
      </p:sp>
      <p:sp>
        <p:nvSpPr>
          <p:cNvPr id="20" name="TextBox 19"/>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en-US" sz="2400" dirty="0">
              <a:solidFill>
                <a:schemeClr val="bg1"/>
              </a:solidFill>
              <a:latin typeface="+mj-lt"/>
            </a:endParaRPr>
          </a:p>
        </p:txBody>
      </p:sp>
      <p:sp>
        <p:nvSpPr>
          <p:cNvPr id="21" name="TextBox 20"/>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en-US" sz="2400" dirty="0">
              <a:solidFill>
                <a:schemeClr val="bg1"/>
              </a:solidFill>
              <a:latin typeface="+mj-lt"/>
            </a:endParaRPr>
          </a:p>
          <a:p>
            <a:endParaRPr lang="en-US" sz="2400" dirty="0">
              <a:solidFill>
                <a:schemeClr val="bg1"/>
              </a:solidFill>
              <a:latin typeface="+mj-lt"/>
            </a:endParaRPr>
          </a:p>
        </p:txBody>
      </p:sp>
      <p:cxnSp>
        <p:nvCxnSpPr>
          <p:cNvPr id="22" name="Straight Connector 21"/>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70116" y="104172"/>
            <a:ext cx="4780345" cy="46037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Bài 1: LỊCH SỬ LÀ GÌ</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en-US" sz="2400" dirty="0">
              <a:solidFill>
                <a:schemeClr val="bg1"/>
              </a:solidFill>
              <a:latin typeface="+mj-lt"/>
            </a:endParaRPr>
          </a:p>
        </p:txBody>
      </p:sp>
      <p:sp>
        <p:nvSpPr>
          <p:cNvPr id="25" name="TextBox 24"/>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en-US" sz="2400" dirty="0">
              <a:solidFill>
                <a:schemeClr val="bg1"/>
              </a:solidFill>
              <a:latin typeface="+mj-lt"/>
            </a:endParaRPr>
          </a:p>
        </p:txBody>
      </p:sp>
      <p:pic>
        <p:nvPicPr>
          <p:cNvPr id="26" name="Picture 25"/>
          <p:cNvPicPr>
            <a:picLocks noChangeAspect="1"/>
          </p:cNvPicPr>
          <p:nvPr/>
        </p:nvPicPr>
        <p:blipFill>
          <a:blip r:embed="rId4"/>
          <a:stretch>
            <a:fillRect/>
          </a:stretch>
        </p:blipFill>
        <p:spPr>
          <a:xfrm>
            <a:off x="10640984" y="-100013"/>
            <a:ext cx="1551016" cy="1444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70116" y="104172"/>
            <a:ext cx="4780345" cy="460375"/>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Bài 1: LỊCH SỬ LÀ GÌ</a:t>
            </a:r>
            <a:endParaRPr lang="en-US" sz="2400" b="1" dirty="0">
              <a:solidFill>
                <a:srgbClr val="FFC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
          <a:stretch>
            <a:fillRect/>
          </a:stretch>
        </p:blipFill>
        <p:spPr>
          <a:xfrm>
            <a:off x="10213535" y="-206255"/>
            <a:ext cx="2092928" cy="2092928"/>
          </a:xfrm>
          <a:prstGeom prst="rect">
            <a:avLst/>
          </a:prstGeom>
        </p:spPr>
      </p:pic>
      <p:sp>
        <p:nvSpPr>
          <p:cNvPr id="6" name="TextBox 5"/>
          <p:cNvSpPr txBox="1"/>
          <p:nvPr/>
        </p:nvSpPr>
        <p:spPr>
          <a:xfrm>
            <a:off x="94526" y="883096"/>
            <a:ext cx="8492262"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   LUYỆN 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8199" y="1328556"/>
            <a:ext cx="8492262"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Bài tập 1</a:t>
            </a:r>
            <a:r>
              <a:rPr lang="en-US" sz="2600" dirty="0">
                <a:solidFill>
                  <a:schemeClr val="bg1"/>
                </a:solidFill>
                <a:latin typeface="Times New Roman" panose="02020603050405020304" pitchFamily="18" charset="0"/>
                <a:cs typeface="Times New Roman" panose="02020603050405020304" pitchFamily="18" charset="0"/>
              </a:rPr>
              <a:t>: Tại sao phải cần thiết học lịch sử?</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8943" y="3467101"/>
            <a:ext cx="8492262"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Bài tập 2</a:t>
            </a:r>
            <a:r>
              <a:rPr lang="en-US"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en-US" sz="2400" dirty="0">
              <a:solidFill>
                <a:schemeClr val="bg1"/>
              </a:solidFill>
              <a:latin typeface="+mj-lt"/>
            </a:endParaRPr>
          </a:p>
        </p:txBody>
      </p:sp>
      <p:sp>
        <p:nvSpPr>
          <p:cNvPr id="12" name="TextBox 11"/>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28943" y="3974554"/>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en-US" sz="2400" dirty="0">
              <a:solidFill>
                <a:schemeClr val="bg1"/>
              </a:solidFill>
              <a:latin typeface="+mj-lt"/>
            </a:endParaRPr>
          </a:p>
        </p:txBody>
      </p:sp>
      <p:sp>
        <p:nvSpPr>
          <p:cNvPr id="14" name="TextBox 13"/>
          <p:cNvSpPr txBox="1"/>
          <p:nvPr/>
        </p:nvSpPr>
        <p:spPr>
          <a:xfrm>
            <a:off x="228942" y="4436219"/>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en-US" sz="2400" dirty="0">
              <a:solidFill>
                <a:schemeClr val="bg1"/>
              </a:solidFill>
              <a:latin typeface="+mj-lt"/>
            </a:endParaRPr>
          </a:p>
        </p:txBody>
      </p:sp>
      <p:sp>
        <p:nvSpPr>
          <p:cNvPr id="15" name="TextBox 14"/>
          <p:cNvSpPr txBox="1"/>
          <p:nvPr/>
        </p:nvSpPr>
        <p:spPr>
          <a:xfrm>
            <a:off x="228941" y="4897884"/>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mj-lt"/>
            </a:endParaRPr>
          </a:p>
        </p:txBody>
      </p:sp>
      <p:pic>
        <p:nvPicPr>
          <p:cNvPr id="7" name="Picture 6"/>
          <p:cNvPicPr>
            <a:picLocks noChangeAspect="1"/>
          </p:cNvPicPr>
          <p:nvPr/>
        </p:nvPicPr>
        <p:blipFill rotWithShape="1">
          <a:blip r:embed="rId1"/>
          <a:srcRect r="963"/>
          <a:stretch>
            <a:fillRect/>
          </a:stretch>
        </p:blipFill>
        <p:spPr>
          <a:xfrm rot="12870486" flipV="1">
            <a:off x="10567497" y="446824"/>
            <a:ext cx="1559420" cy="1047807"/>
          </a:xfrm>
          <a:prstGeom prst="rect">
            <a:avLst/>
          </a:prstGeom>
        </p:spPr>
      </p:pic>
      <p:sp>
        <p:nvSpPr>
          <p:cNvPr id="13" name="TextBox 12"/>
          <p:cNvSpPr txBox="1"/>
          <p:nvPr/>
        </p:nvSpPr>
        <p:spPr>
          <a:xfrm>
            <a:off x="4824944" y="72466"/>
            <a:ext cx="6735652"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III. LUYỆN 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0651" y="970727"/>
            <a:ext cx="11831349" cy="1200329"/>
          </a:xfrm>
          <a:prstGeom prst="rect">
            <a:avLst/>
          </a:prstGeom>
          <a:noFill/>
        </p:spPr>
        <p:txBody>
          <a:bodyPr wrap="square" rtlCol="0">
            <a:spAutoFit/>
          </a:bodyPr>
          <a:lstStyle/>
          <a:p>
            <a:r>
              <a:rPr lang="vi-VN" sz="2400" i="1" dirty="0">
                <a:solidFill>
                  <a:srgbClr val="FFFF00"/>
                </a:solidFill>
                <a:latin typeface="+mj-lt"/>
                <a:sym typeface="Wingdings" panose="05000000000000000000" pitchFamily="2" charset="2"/>
              </a:rPr>
              <a:t></a:t>
            </a:r>
            <a:r>
              <a:rPr lang="vi-VN" sz="2400" i="1" dirty="0">
                <a:solidFill>
                  <a:srgbClr val="FFFF00"/>
                </a:solidFill>
                <a:latin typeface="+mj-lt"/>
              </a:rPr>
              <a:t>  Kết luận</a:t>
            </a:r>
            <a:endParaRPr lang="vi-VN" sz="2400" i="1" dirty="0">
              <a:solidFill>
                <a:srgbClr val="FFFF00"/>
              </a:solidFill>
              <a:latin typeface="+mj-lt"/>
            </a:endParaRPr>
          </a:p>
          <a:p>
            <a:pPr marL="342900" indent="-342900">
              <a:buFontTx/>
              <a:buChar char="-"/>
            </a:pPr>
            <a:r>
              <a:rPr lang="vi-VN" sz="2400" dirty="0">
                <a:solidFill>
                  <a:srgbClr val="FFFF00"/>
                </a:solidFill>
                <a:latin typeface="+mj-lt"/>
              </a:rPr>
              <a:t>Muốn biết năm TCN cách hiện tại thì làm phép cộng.</a:t>
            </a:r>
            <a:endParaRPr lang="vi-VN" sz="2400" dirty="0">
              <a:solidFill>
                <a:srgbClr val="FFFF00"/>
              </a:solidFill>
              <a:latin typeface="+mj-lt"/>
            </a:endParaRPr>
          </a:p>
          <a:p>
            <a:pPr marL="342900" indent="-342900">
              <a:buFontTx/>
              <a:buChar char="-"/>
            </a:pPr>
            <a:r>
              <a:rPr lang="vi-VN" sz="2400" dirty="0">
                <a:solidFill>
                  <a:srgbClr val="FFFF00"/>
                </a:solidFill>
                <a:latin typeface="+mj-lt"/>
              </a:rPr>
              <a:t>Muốn biết SCN cách hiện tại ta làm phép trừ.</a:t>
            </a:r>
            <a:endParaRPr lang="en-US" sz="2400"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strips(down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strips(down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strips(downLeft)">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2042</Words>
  <Application>WPS Presentation</Application>
  <PresentationFormat>Widescreen</PresentationFormat>
  <Paragraphs>82</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Times New Roman</vt:lpstr>
      <vt:lpstr>Calibri</vt:lpstr>
      <vt:lpstr>UVN Banh Mi</vt:lpstr>
      <vt:lpstr>Segoe Print</vt:lpstr>
      <vt:lpstr>APPLE CHANCERY</vt:lpstr>
      <vt:lpstr>Mongolian Baiti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Nang huong Trinh</cp:lastModifiedBy>
  <cp:revision>27</cp:revision>
  <dcterms:created xsi:type="dcterms:W3CDTF">2021-07-16T02:46:00Z</dcterms:created>
  <dcterms:modified xsi:type="dcterms:W3CDTF">2024-10-20T11:50:54Z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2147255BEA0A434C872464648619AB2E_13</vt:lpwstr>
  </property>
  <property fmtid="{D5CDD505-2E9C-101B-9397-08002B2CF9AE}" pid="3" name="KSOProductBuildVer">
    <vt:lpwstr>1033-12.2.0.18607</vt:lpwstr>
  </property>
</Properties>
</file>