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26" r:id="rId2"/>
    <p:sldId id="503" r:id="rId3"/>
    <p:sldId id="525" r:id="rId4"/>
    <p:sldId id="497" r:id="rId5"/>
    <p:sldId id="527" r:id="rId6"/>
    <p:sldId id="528" r:id="rId7"/>
    <p:sldId id="529" r:id="rId8"/>
    <p:sldId id="530" r:id="rId9"/>
    <p:sldId id="531" r:id="rId10"/>
    <p:sldId id="532" r:id="rId11"/>
    <p:sldId id="533" r:id="rId12"/>
    <p:sldId id="534" r:id="rId13"/>
    <p:sldId id="535" r:id="rId14"/>
    <p:sldId id="541" r:id="rId15"/>
    <p:sldId id="515" r:id="rId16"/>
    <p:sldId id="521" r:id="rId17"/>
    <p:sldId id="537" r:id="rId18"/>
    <p:sldId id="538" r:id="rId19"/>
    <p:sldId id="542" r:id="rId20"/>
    <p:sldId id="539" r:id="rId21"/>
    <p:sldId id="540" r:id="rId22"/>
    <p:sldId id="5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D30DD"/>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DDEB3001-B4FF-4C8D-8DDE-8E186FE4A0A4}" type="presOf" srcId="{7CE3D0E4-C611-4B62-8EB3-EE09FEA6C9F5}" destId="{F4D46834-F955-48A3-A1C8-85EF63AB8A3C}" srcOrd="0"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218FA307-A7A7-4A9A-A4C3-8A56ACF3D5FD}" type="presOf" srcId="{CF975B9E-C14E-40F1-B9FE-6661A0FDE170}" destId="{6EEED620-9DC1-4A87-820F-286CF3B75E16}" srcOrd="0" destOrd="0" presId="urn:microsoft.com/office/officeart/2005/8/layout/hierarchy2"/>
    <dgm:cxn modelId="{C79AD819-55C2-4252-A06F-17A07530C408}" type="presOf" srcId="{BB6C2A2D-2508-4518-B809-3F19A9AF0EDF}" destId="{49BDA74A-3902-40E0-8364-CFB94C97E945}" srcOrd="0" destOrd="0" presId="urn:microsoft.com/office/officeart/2005/8/layout/hierarchy2"/>
    <dgm:cxn modelId="{70D5CC1F-29DB-4024-8408-9F3DDB23AC20}" type="presOf" srcId="{43B65B4F-9A21-4881-B91C-9F52D7373B38}" destId="{DCFCCE29-5ACA-4A54-BC5B-1C8FFABB1DEC}" srcOrd="0" destOrd="0" presId="urn:microsoft.com/office/officeart/2005/8/layout/hierarchy2"/>
    <dgm:cxn modelId="{F79BBA2D-BBDB-482D-879B-16B807D1C5B6}" type="presOf" srcId="{371480B9-AC8B-4C91-B2A6-0080D4E044B1}" destId="{C5064178-80CC-4639-AC8E-AC15F486451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88E0035-A3A1-497C-8D72-A64C6C52565D}" type="presOf" srcId="{2140AFED-D751-42E3-8CB3-404B44577909}" destId="{2F553C08-FA47-426F-B225-7E8A194A1B9E}" srcOrd="1" destOrd="0" presId="urn:microsoft.com/office/officeart/2005/8/layout/hierarchy2"/>
    <dgm:cxn modelId="{FD59FB4A-DEF9-4095-9D7C-7EDB9B13C52D}" type="presOf" srcId="{371480B9-AC8B-4C91-B2A6-0080D4E044B1}" destId="{F5C73C30-7430-4937-88CA-515E4B9714D2}"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C3226072-6BB0-437F-8D48-B970F4D6F1AE}" type="presOf" srcId="{92C436E5-CE8D-4B13-A8A6-2B56A528DD76}" destId="{D0BDC0BF-13A2-4FAA-BE64-8E617D84B23B}" srcOrd="0" destOrd="0" presId="urn:microsoft.com/office/officeart/2005/8/layout/hierarchy2"/>
    <dgm:cxn modelId="{86F4EA52-9E46-4753-8BD6-1316F547BD5F}" type="presOf" srcId="{BB82D679-10A0-4A7B-9F93-89FC96EF8570}" destId="{6FE77653-EEF0-4188-8659-1641FB44C55F}" srcOrd="0" destOrd="0" presId="urn:microsoft.com/office/officeart/2005/8/layout/hierarchy2"/>
    <dgm:cxn modelId="{73438573-21F0-4D92-A2F1-2E48F16BD599}" type="presOf" srcId="{6FEC0FF9-D721-4EF7-A683-638022C709ED}" destId="{42680267-F894-417A-A84D-35123DCAB209}"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22434E8F-3ABD-40D0-89D6-5685E9DAC15C}" type="presOf" srcId="{DA8FE862-3878-4E6E-A153-5A6BF4CA8ED6}" destId="{5652A024-38E6-4AF7-9DF6-177D75D74930}" srcOrd="0" destOrd="0" presId="urn:microsoft.com/office/officeart/2005/8/layout/hierarchy2"/>
    <dgm:cxn modelId="{703F6091-40C9-428B-BB86-9D6161F073B1}" type="presOf" srcId="{2140AFED-D751-42E3-8CB3-404B44577909}" destId="{EF488712-DCF0-4DD4-A720-7660D158A48E}" srcOrd="0" destOrd="0" presId="urn:microsoft.com/office/officeart/2005/8/layout/hierarchy2"/>
    <dgm:cxn modelId="{30FD92A7-E8BC-4418-BC13-80C18E8FDBFC}" type="presOf" srcId="{D6853201-6C09-48DB-8400-72ED76581BC1}" destId="{E25D2630-BF3F-4D1F-A65C-C06B75A8B0A2}" srcOrd="1" destOrd="0" presId="urn:microsoft.com/office/officeart/2005/8/layout/hierarchy2"/>
    <dgm:cxn modelId="{28CE7FBF-832E-4F8E-88C3-7C5649C49F9B}" type="presOf" srcId="{D6853201-6C09-48DB-8400-72ED76581BC1}" destId="{2AF88B25-0EB7-4DDE-8B84-1DE9149AA2BE}" srcOrd="0" destOrd="0" presId="urn:microsoft.com/office/officeart/2005/8/layout/hierarchy2"/>
    <dgm:cxn modelId="{74665BC5-2DDB-49FD-B710-F3137170982D}" type="presOf" srcId="{BB6C2A2D-2508-4518-B809-3F19A9AF0EDF}" destId="{A5E4D2DC-5C43-420D-95DA-AE1728BA638B}" srcOrd="1" destOrd="0" presId="urn:microsoft.com/office/officeart/2005/8/layout/hierarchy2"/>
    <dgm:cxn modelId="{422883D8-BB4C-4302-81B7-82AE0C4FA59F}" type="presOf" srcId="{7CE3D0E4-C611-4B62-8EB3-EE09FEA6C9F5}" destId="{79EA421F-6246-4352-9A68-29B7A66E4AA4}" srcOrd="1"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16A7E8F1-B0EA-4C4F-A793-5C8239983730}" srcId="{DA8FE862-3878-4E6E-A153-5A6BF4CA8ED6}" destId="{BB82D679-10A0-4A7B-9F93-89FC96EF8570}" srcOrd="1" destOrd="0" parTransId="{BB6C2A2D-2508-4518-B809-3F19A9AF0EDF}" sibTransId="{D6279DA1-3436-491D-A2B2-C66FC095CB28}"/>
    <dgm:cxn modelId="{9A4CE9F6-87D2-4AF6-A2EB-25D7CE190BCD}" type="presOf" srcId="{DA2AE544-3B73-489D-8A38-0256B378D72C}" destId="{0DDE388E-FC21-4B0E-B404-1439F6295B05}" srcOrd="0" destOrd="0" presId="urn:microsoft.com/office/officeart/2005/8/layout/hierarchy2"/>
    <dgm:cxn modelId="{8ACF940D-A4F7-4F19-AE85-E47E4E6AC873}" type="presParOf" srcId="{0DDE388E-FC21-4B0E-B404-1439F6295B05}" destId="{D78104F0-91EB-40FD-9CD9-22518D2D4E64}" srcOrd="0" destOrd="0" presId="urn:microsoft.com/office/officeart/2005/8/layout/hierarchy2"/>
    <dgm:cxn modelId="{B08DF383-A071-4210-B9E4-94C3D4DD9936}" type="presParOf" srcId="{D78104F0-91EB-40FD-9CD9-22518D2D4E64}" destId="{5652A024-38E6-4AF7-9DF6-177D75D74930}" srcOrd="0" destOrd="0" presId="urn:microsoft.com/office/officeart/2005/8/layout/hierarchy2"/>
    <dgm:cxn modelId="{0B08C4C3-274B-46EF-9D3B-44E38674FB20}" type="presParOf" srcId="{D78104F0-91EB-40FD-9CD9-22518D2D4E64}" destId="{81A2B531-AFB2-4516-8F10-E9BB8E8872A1}" srcOrd="1" destOrd="0" presId="urn:microsoft.com/office/officeart/2005/8/layout/hierarchy2"/>
    <dgm:cxn modelId="{4E278931-D932-46A5-A267-9FAA609932C6}" type="presParOf" srcId="{81A2B531-AFB2-4516-8F10-E9BB8E8872A1}" destId="{F4D46834-F955-48A3-A1C8-85EF63AB8A3C}" srcOrd="0" destOrd="0" presId="urn:microsoft.com/office/officeart/2005/8/layout/hierarchy2"/>
    <dgm:cxn modelId="{0644F6B0-5EBB-4493-8C32-397BB9D3B36E}" type="presParOf" srcId="{F4D46834-F955-48A3-A1C8-85EF63AB8A3C}" destId="{79EA421F-6246-4352-9A68-29B7A66E4AA4}" srcOrd="0" destOrd="0" presId="urn:microsoft.com/office/officeart/2005/8/layout/hierarchy2"/>
    <dgm:cxn modelId="{382C3684-2F88-4967-BE5E-5518E6B070C0}" type="presParOf" srcId="{81A2B531-AFB2-4516-8F10-E9BB8E8872A1}" destId="{3FC175E5-B4A2-46E6-A6AA-D211798F88F4}" srcOrd="1" destOrd="0" presId="urn:microsoft.com/office/officeart/2005/8/layout/hierarchy2"/>
    <dgm:cxn modelId="{DD89738C-759A-4BD3-B75C-387EBD0CBC6F}" type="presParOf" srcId="{3FC175E5-B4A2-46E6-A6AA-D211798F88F4}" destId="{42680267-F894-417A-A84D-35123DCAB209}" srcOrd="0" destOrd="0" presId="urn:microsoft.com/office/officeart/2005/8/layout/hierarchy2"/>
    <dgm:cxn modelId="{2920F8CB-5CE8-4FA8-99CB-93E460B4C803}" type="presParOf" srcId="{3FC175E5-B4A2-46E6-A6AA-D211798F88F4}" destId="{E84C6245-06A4-425C-BDF3-613D0C2A5D60}" srcOrd="1" destOrd="0" presId="urn:microsoft.com/office/officeart/2005/8/layout/hierarchy2"/>
    <dgm:cxn modelId="{57BDF69F-7BB6-49BA-8EAF-6059094FDAEF}" type="presParOf" srcId="{E84C6245-06A4-425C-BDF3-613D0C2A5D60}" destId="{C5064178-80CC-4639-AC8E-AC15F486451C}" srcOrd="0" destOrd="0" presId="urn:microsoft.com/office/officeart/2005/8/layout/hierarchy2"/>
    <dgm:cxn modelId="{D4D9DE14-1014-4C9D-A7E1-7487AA0DE43F}" type="presParOf" srcId="{C5064178-80CC-4639-AC8E-AC15F486451C}" destId="{F5C73C30-7430-4937-88CA-515E4B9714D2}" srcOrd="0" destOrd="0" presId="urn:microsoft.com/office/officeart/2005/8/layout/hierarchy2"/>
    <dgm:cxn modelId="{F349C31D-7E6E-4B7F-8D2B-022092EB9516}" type="presParOf" srcId="{E84C6245-06A4-425C-BDF3-613D0C2A5D60}" destId="{EE35C9DF-325B-4C2B-81EC-8633E0CDB06B}" srcOrd="1" destOrd="0" presId="urn:microsoft.com/office/officeart/2005/8/layout/hierarchy2"/>
    <dgm:cxn modelId="{EF4E24E7-0F6F-4129-809C-53AAAF50EA58}" type="presParOf" srcId="{EE35C9DF-325B-4C2B-81EC-8633E0CDB06B}" destId="{6EEED620-9DC1-4A87-820F-286CF3B75E16}" srcOrd="0" destOrd="0" presId="urn:microsoft.com/office/officeart/2005/8/layout/hierarchy2"/>
    <dgm:cxn modelId="{6BD19F83-7F57-4DFE-8CB2-D691689474A2}" type="presParOf" srcId="{EE35C9DF-325B-4C2B-81EC-8633E0CDB06B}" destId="{EC984DF4-DFD9-45C6-8F8B-070B051F4A38}" srcOrd="1" destOrd="0" presId="urn:microsoft.com/office/officeart/2005/8/layout/hierarchy2"/>
    <dgm:cxn modelId="{2926C5D4-77E2-4785-A9C8-946CF92F7FFD}" type="presParOf" srcId="{E84C6245-06A4-425C-BDF3-613D0C2A5D60}" destId="{2AF88B25-0EB7-4DDE-8B84-1DE9149AA2BE}" srcOrd="2" destOrd="0" presId="urn:microsoft.com/office/officeart/2005/8/layout/hierarchy2"/>
    <dgm:cxn modelId="{6CCE8F79-860A-4FA2-AF4A-30C735FDA06D}" type="presParOf" srcId="{2AF88B25-0EB7-4DDE-8B84-1DE9149AA2BE}" destId="{E25D2630-BF3F-4D1F-A65C-C06B75A8B0A2}" srcOrd="0" destOrd="0" presId="urn:microsoft.com/office/officeart/2005/8/layout/hierarchy2"/>
    <dgm:cxn modelId="{D48522A2-DE1B-49E6-8E25-F690C86997B6}" type="presParOf" srcId="{E84C6245-06A4-425C-BDF3-613D0C2A5D60}" destId="{16F204B8-550D-476B-9462-C91F2AD3C850}" srcOrd="3" destOrd="0" presId="urn:microsoft.com/office/officeart/2005/8/layout/hierarchy2"/>
    <dgm:cxn modelId="{64C6780C-F33F-4A86-96D8-300E4AC3E26B}" type="presParOf" srcId="{16F204B8-550D-476B-9462-C91F2AD3C850}" destId="{D0BDC0BF-13A2-4FAA-BE64-8E617D84B23B}" srcOrd="0" destOrd="0" presId="urn:microsoft.com/office/officeart/2005/8/layout/hierarchy2"/>
    <dgm:cxn modelId="{0B6FB619-EE13-4ABC-BF3C-3E18CC948206}" type="presParOf" srcId="{16F204B8-550D-476B-9462-C91F2AD3C850}" destId="{2FD5BC4E-8C3F-4926-BF81-A3AA01AA9132}" srcOrd="1" destOrd="0" presId="urn:microsoft.com/office/officeart/2005/8/layout/hierarchy2"/>
    <dgm:cxn modelId="{508728A8-CBDB-475F-95C7-C4BDECCB9EA3}" type="presParOf" srcId="{81A2B531-AFB2-4516-8F10-E9BB8E8872A1}" destId="{49BDA74A-3902-40E0-8364-CFB94C97E945}" srcOrd="2" destOrd="0" presId="urn:microsoft.com/office/officeart/2005/8/layout/hierarchy2"/>
    <dgm:cxn modelId="{74D32D29-B34A-4F06-9A77-0329400ABF13}" type="presParOf" srcId="{49BDA74A-3902-40E0-8364-CFB94C97E945}" destId="{A5E4D2DC-5C43-420D-95DA-AE1728BA638B}" srcOrd="0" destOrd="0" presId="urn:microsoft.com/office/officeart/2005/8/layout/hierarchy2"/>
    <dgm:cxn modelId="{FF49EE9D-C0AE-4ED8-BC28-04208AD89185}" type="presParOf" srcId="{81A2B531-AFB2-4516-8F10-E9BB8E8872A1}" destId="{6709B5ED-A8D2-4684-800A-E27097123A80}" srcOrd="3" destOrd="0" presId="urn:microsoft.com/office/officeart/2005/8/layout/hierarchy2"/>
    <dgm:cxn modelId="{BD9704AF-A553-47F6-A098-4D033FDC1EC8}" type="presParOf" srcId="{6709B5ED-A8D2-4684-800A-E27097123A80}" destId="{6FE77653-EEF0-4188-8659-1641FB44C55F}" srcOrd="0" destOrd="0" presId="urn:microsoft.com/office/officeart/2005/8/layout/hierarchy2"/>
    <dgm:cxn modelId="{F5954712-EFB9-4DAC-9A58-B5C7A2D4C752}" type="presParOf" srcId="{6709B5ED-A8D2-4684-800A-E27097123A80}" destId="{7B82AE03-E145-43C6-A485-B3DF8B41CE3F}" srcOrd="1" destOrd="0" presId="urn:microsoft.com/office/officeart/2005/8/layout/hierarchy2"/>
    <dgm:cxn modelId="{B00520E4-194A-40D8-9C7E-4B84FCE37376}" type="presParOf" srcId="{81A2B531-AFB2-4516-8F10-E9BB8E8872A1}" destId="{EF488712-DCF0-4DD4-A720-7660D158A48E}" srcOrd="4" destOrd="0" presId="urn:microsoft.com/office/officeart/2005/8/layout/hierarchy2"/>
    <dgm:cxn modelId="{7F25D400-CB96-4180-A7FC-4B0B84078B2A}" type="presParOf" srcId="{EF488712-DCF0-4DD4-A720-7660D158A48E}" destId="{2F553C08-FA47-426F-B225-7E8A194A1B9E}" srcOrd="0" destOrd="0" presId="urn:microsoft.com/office/officeart/2005/8/layout/hierarchy2"/>
    <dgm:cxn modelId="{3422281A-BA67-4D0C-A9BB-7FA1DF69269E}" type="presParOf" srcId="{81A2B531-AFB2-4516-8F10-E9BB8E8872A1}" destId="{2B1C3350-9093-4EA2-9465-E8506D89729F}" srcOrd="5" destOrd="0" presId="urn:microsoft.com/office/officeart/2005/8/layout/hierarchy2"/>
    <dgm:cxn modelId="{BC00EB37-970A-4CD5-A80A-12DB599F67A6}" type="presParOf" srcId="{2B1C3350-9093-4EA2-9465-E8506D89729F}" destId="{DCFCCE29-5ACA-4A54-BC5B-1C8FFABB1DEC}" srcOrd="0" destOrd="0" presId="urn:microsoft.com/office/officeart/2005/8/layout/hierarchy2"/>
    <dgm:cxn modelId="{9CA7C5D6-9F94-4DAF-B9BE-9D01FEFA0A5E}"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latin typeface="Cambria" pitchFamily="18" charset="0"/>
              <a:ea typeface="Cambria" pitchFamily="18" charset="0"/>
            </a:rPr>
            <a:t>- N</a:t>
          </a:r>
          <a:r>
            <a:rPr lang="vi-VN" sz="1800" b="0" dirty="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Nên khai thác được năng lượng mặt trời </a:t>
          </a:r>
          <a:r>
            <a:rPr lang="en-US" sz="1800" b="0"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N</a:t>
          </a:r>
          <a:r>
            <a:rPr lang="vi-VN" sz="1800" b="0" dirty="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800" dirty="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Đông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nên</a:t>
          </a:r>
          <a:r>
            <a:rPr lang="en-US" sz="1800" dirty="0">
              <a:solidFill>
                <a:schemeClr val="tx1"/>
              </a:solidFill>
              <a:latin typeface="Cambria" pitchFamily="18" charset="0"/>
              <a:ea typeface="Cambria" pitchFamily="18" charset="0"/>
            </a:rPr>
            <a:t> </a:t>
          </a:r>
          <a:r>
            <a:rPr lang="fr-FR" sz="1800" dirty="0" err="1">
              <a:solidFill>
                <a:schemeClr val="tx1"/>
              </a:solidFill>
              <a:latin typeface="Cambria" pitchFamily="18" charset="0"/>
              <a:ea typeface="Cambria" pitchFamily="18" charset="0"/>
            </a:rPr>
            <a:t>phát</a:t>
          </a:r>
          <a:r>
            <a:rPr lang="fr-FR" sz="1800" dirty="0">
              <a:solidFill>
                <a:schemeClr val="tx1"/>
              </a:solidFill>
              <a:latin typeface="Cambria" pitchFamily="18" charset="0"/>
              <a:ea typeface="Cambria" pitchFamily="18" charset="0"/>
            </a:rPr>
            <a:t> </a:t>
          </a:r>
          <a:r>
            <a:rPr lang="fr-FR" sz="1800" dirty="0" err="1">
              <a:solidFill>
                <a:schemeClr val="tx1"/>
              </a:solidFill>
              <a:latin typeface="Cambria" pitchFamily="18" charset="0"/>
              <a:ea typeface="Cambria" pitchFamily="18" charset="0"/>
            </a:rPr>
            <a:t>triển</a:t>
          </a:r>
          <a:r>
            <a:rPr lang="fr-FR" sz="1800" dirty="0">
              <a:solidFill>
                <a:schemeClr val="tx1"/>
              </a:solidFill>
              <a:latin typeface="Cambria" pitchFamily="18" charset="0"/>
              <a:ea typeface="Cambria" pitchFamily="18" charset="0"/>
            </a:rPr>
            <a:t> du </a:t>
          </a:r>
          <a:r>
            <a:rPr lang="fr-FR" sz="1800" dirty="0" err="1">
              <a:solidFill>
                <a:schemeClr val="tx1"/>
              </a:solidFill>
              <a:latin typeface="Cambria" pitchFamily="18" charset="0"/>
              <a:ea typeface="Cambria" pitchFamily="18" charset="0"/>
            </a:rPr>
            <a:t>lịch</a:t>
          </a:r>
          <a:r>
            <a:rPr lang="fr-FR" sz="1800" dirty="0">
              <a:solidFill>
                <a:schemeClr val="tx1"/>
              </a:solidFill>
              <a:latin typeface="Cambria" pitchFamily="18" charset="0"/>
              <a:ea typeface="Cambria" pitchFamily="18" charset="0"/>
            </a:rPr>
            <a:t> </a:t>
          </a:r>
          <a:r>
            <a:rPr lang="fr-FR" sz="1800" dirty="0" err="1">
              <a:solidFill>
                <a:schemeClr val="tx1"/>
              </a:solidFill>
              <a:latin typeface="Cambria" pitchFamily="18" charset="0"/>
              <a:ea typeface="Cambria" pitchFamily="18" charset="0"/>
            </a:rPr>
            <a:t>biển</a:t>
          </a:r>
          <a:r>
            <a:rPr lang="fr-FR" sz="1800" dirty="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798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vật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phong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phú</a:t>
          </a:r>
          <a:r>
            <a:rPr lang="en-US" sz="1800" b="0" dirty="0">
              <a:solidFill>
                <a:schemeClr val="tx1"/>
              </a:solidFill>
              <a:latin typeface="Cambria" pitchFamily="18" charset="0"/>
              <a:ea typeface="Cambria" pitchFamily="18" charset="0"/>
            </a:rPr>
            <a:t> do </a:t>
          </a:r>
          <a:r>
            <a:rPr lang="vi-VN" sz="1800" b="0" dirty="0">
              <a:solidFill>
                <a:schemeClr val="tx1"/>
              </a:solidFill>
              <a:latin typeface="Cambria" pitchFamily="18" charset="0"/>
              <a:ea typeface="Cambria" pitchFamily="18" charset="0"/>
            </a:rPr>
            <a:t>nằm trên đường di lưu của nhiều luồng sinh vật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học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cao</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Khoáng</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phong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phú</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than)</a:t>
          </a:r>
          <a:r>
            <a:rPr lang="vi-VN" sz="1800" b="0" dirty="0">
              <a:solidFill>
                <a:schemeClr val="tx1"/>
              </a:solidFill>
              <a:latin typeface="Cambria" pitchFamily="18" charset="0"/>
              <a:ea typeface="Cambria" pitchFamily="18" charset="0"/>
            </a:rPr>
            <a:t>: do nằm ở nơi giao thoa của 2 vành đai sinh khoáng lớn Thái Bình Dương và Địa Trung Hải</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798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49EFED4A-43AC-4EC0-B7D4-C368C3914A84}" type="presOf" srcId="{2EA4557B-2359-4BA8-9F14-A6ECB8DAC4AB}" destId="{DD97E049-4A6C-47F8-8707-C5FFDBF743ED}" srcOrd="0" destOrd="0" presId="urn:microsoft.com/office/officeart/2008/layout/VerticalCurvedList"/>
    <dgm:cxn modelId="{D2FA5A84-E3C0-44F4-9422-0CD683B36225}" type="presOf" srcId="{75A2E02A-7769-4E94-8561-8178449CF35B}" destId="{534504B8-3AD3-4D7F-BA10-772C4BC9F4DA}" srcOrd="0" destOrd="0" presId="urn:microsoft.com/office/officeart/2008/layout/VerticalCurvedList"/>
    <dgm:cxn modelId="{0C9E4FAC-6865-4EED-96E3-DB5A727C82ED}"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7494BFC1-2F5C-4764-8355-98A9C681597E}"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BE97F4-85BF-4507-932A-7024A5F360AA}" type="presOf" srcId="{9DA92A08-ED37-48A9-A0DD-F521D2142CD2}" destId="{C7497E28-FAE4-42DA-8D9D-5B4659273D7A}" srcOrd="0" destOrd="0" presId="urn:microsoft.com/office/officeart/2008/layout/VerticalCurvedList"/>
    <dgm:cxn modelId="{4D48F6AD-C0B7-41F2-991C-3F8E4A2135EA}" type="presParOf" srcId="{287E208B-7CBA-48D9-A845-7C3BA9246006}" destId="{5A99791D-9E28-4B3D-8ACD-8F48A5C6199A}" srcOrd="0" destOrd="0" presId="urn:microsoft.com/office/officeart/2008/layout/VerticalCurvedList"/>
    <dgm:cxn modelId="{FC7A1686-24AC-445A-9B98-EDA90D2673E7}" type="presParOf" srcId="{5A99791D-9E28-4B3D-8ACD-8F48A5C6199A}" destId="{9839DEA4-81CC-40F3-A882-992AC1AF75D3}" srcOrd="0" destOrd="0" presId="urn:microsoft.com/office/officeart/2008/layout/VerticalCurvedList"/>
    <dgm:cxn modelId="{6131AE52-0FF6-4C2F-ABBB-0D6632FDABCB}" type="presParOf" srcId="{9839DEA4-81CC-40F3-A882-992AC1AF75D3}" destId="{28F6DBF1-E187-4C38-B1F1-C875CC0EEA2D}" srcOrd="0" destOrd="0" presId="urn:microsoft.com/office/officeart/2008/layout/VerticalCurvedList"/>
    <dgm:cxn modelId="{30ADFD6F-FF22-4BAA-9B1D-649DFE057598}" type="presParOf" srcId="{9839DEA4-81CC-40F3-A882-992AC1AF75D3}" destId="{C7497E28-FAE4-42DA-8D9D-5B4659273D7A}" srcOrd="1" destOrd="0" presId="urn:microsoft.com/office/officeart/2008/layout/VerticalCurvedList"/>
    <dgm:cxn modelId="{1C71B4FF-26AD-4DCD-9EA4-7EB9BE95B480}" type="presParOf" srcId="{9839DEA4-81CC-40F3-A882-992AC1AF75D3}" destId="{175AA276-58F2-4DD9-80FC-A508711E986D}" srcOrd="2" destOrd="0" presId="urn:microsoft.com/office/officeart/2008/layout/VerticalCurvedList"/>
    <dgm:cxn modelId="{A4B8C3E0-9D48-47FD-959C-D89FF470A660}" type="presParOf" srcId="{9839DEA4-81CC-40F3-A882-992AC1AF75D3}" destId="{99D1BCB1-BBEC-4020-AF46-9B84DFEEEB12}" srcOrd="3" destOrd="0" presId="urn:microsoft.com/office/officeart/2008/layout/VerticalCurvedList"/>
    <dgm:cxn modelId="{5FD278DD-81F9-4AFA-BC59-307E12961DD1}" type="presParOf" srcId="{5A99791D-9E28-4B3D-8ACD-8F48A5C6199A}" destId="{534504B8-3AD3-4D7F-BA10-772C4BC9F4DA}" srcOrd="1" destOrd="0" presId="urn:microsoft.com/office/officeart/2008/layout/VerticalCurvedList"/>
    <dgm:cxn modelId="{3C7F8D88-69A5-4474-8596-9B8D8FDCA0FF}" type="presParOf" srcId="{5A99791D-9E28-4B3D-8ACD-8F48A5C6199A}" destId="{449D8CCB-25E3-4F77-9AA7-F013F49094ED}" srcOrd="2" destOrd="0" presId="urn:microsoft.com/office/officeart/2008/layout/VerticalCurvedList"/>
    <dgm:cxn modelId="{4BCE7648-3B35-406C-9A45-D4F214897DDF}" type="presParOf" srcId="{449D8CCB-25E3-4F77-9AA7-F013F49094ED}" destId="{467C472B-F399-46AE-B017-5DC56BBEA7D7}" srcOrd="0" destOrd="0" presId="urn:microsoft.com/office/officeart/2008/layout/VerticalCurvedList"/>
    <dgm:cxn modelId="{6F84BB94-66A8-4067-8D0A-3573B1F46214}" type="presParOf" srcId="{5A99791D-9E28-4B3D-8ACD-8F48A5C6199A}" destId="{DD97E049-4A6C-47F8-8707-C5FFDBF743ED}" srcOrd="3" destOrd="0" presId="urn:microsoft.com/office/officeart/2008/layout/VerticalCurvedList"/>
    <dgm:cxn modelId="{B6CE79E2-D98B-440E-9B4C-78F270E5C8C8}" type="presParOf" srcId="{5A99791D-9E28-4B3D-8ACD-8F48A5C6199A}" destId="{7DBD23B7-51C8-4591-8906-0B740EFCF017}" srcOrd="4" destOrd="0" presId="urn:microsoft.com/office/officeart/2008/layout/VerticalCurvedList"/>
    <dgm:cxn modelId="{8673836B-72C5-4252-B0B9-E5A4E86A38FC}" type="presParOf" srcId="{7DBD23B7-51C8-4591-8906-0B740EFCF017}" destId="{9D6C96D5-59F1-4074-AA4E-276172A59D56}" srcOrd="0" destOrd="0" presId="urn:microsoft.com/office/officeart/2008/layout/VerticalCurvedList"/>
    <dgm:cxn modelId="{6BC31E6B-CF3E-47DF-9F4E-208FF430681B}" type="presParOf" srcId="{5A99791D-9E28-4B3D-8ACD-8F48A5C6199A}" destId="{A0E9B536-5134-4AC7-990D-17E1F41843BA}" srcOrd="5" destOrd="0" presId="urn:microsoft.com/office/officeart/2008/layout/VerticalCurvedList"/>
    <dgm:cxn modelId="{63148A13-403F-4A83-8ECD-B84C45CAC57B}" type="presParOf" srcId="{5A99791D-9E28-4B3D-8ACD-8F48A5C6199A}" destId="{E6CA5371-E765-4FE6-A6BE-7ECD1C15C765}" srcOrd="6" destOrd="0" presId="urn:microsoft.com/office/officeart/2008/layout/VerticalCurvedList"/>
    <dgm:cxn modelId="{6E854E87-DF4F-4467-BB2D-74C2B38B616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N</a:t>
          </a:r>
          <a:r>
            <a:rPr lang="vi-VN" sz="1800" b="0" kern="1200" dirty="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Nên khai thác được năng lượng mặt trời </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N</a:t>
          </a:r>
          <a:r>
            <a:rPr lang="vi-VN" sz="1800" b="0" kern="1200" dirty="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kern="1200" dirty="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Đông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nên</a:t>
          </a:r>
          <a:r>
            <a:rPr lang="en-US" sz="1800" kern="1200" dirty="0">
              <a:solidFill>
                <a:schemeClr val="tx1"/>
              </a:solidFill>
              <a:latin typeface="Cambria" pitchFamily="18" charset="0"/>
              <a:ea typeface="Cambria" pitchFamily="18" charset="0"/>
            </a:rPr>
            <a:t> </a:t>
          </a:r>
          <a:r>
            <a:rPr lang="fr-FR" sz="1800" kern="1200" dirty="0" err="1">
              <a:solidFill>
                <a:schemeClr val="tx1"/>
              </a:solidFill>
              <a:latin typeface="Cambria" pitchFamily="18" charset="0"/>
              <a:ea typeface="Cambria" pitchFamily="18" charset="0"/>
            </a:rPr>
            <a:t>phát</a:t>
          </a:r>
          <a:r>
            <a:rPr lang="fr-FR" sz="1800" kern="1200" dirty="0">
              <a:solidFill>
                <a:schemeClr val="tx1"/>
              </a:solidFill>
              <a:latin typeface="Cambria" pitchFamily="18" charset="0"/>
              <a:ea typeface="Cambria" pitchFamily="18" charset="0"/>
            </a:rPr>
            <a:t> </a:t>
          </a:r>
          <a:r>
            <a:rPr lang="fr-FR" sz="1800" kern="1200" dirty="0" err="1">
              <a:solidFill>
                <a:schemeClr val="tx1"/>
              </a:solidFill>
              <a:latin typeface="Cambria" pitchFamily="18" charset="0"/>
              <a:ea typeface="Cambria" pitchFamily="18" charset="0"/>
            </a:rPr>
            <a:t>triển</a:t>
          </a:r>
          <a:r>
            <a:rPr lang="fr-FR" sz="1800" kern="1200" dirty="0">
              <a:solidFill>
                <a:schemeClr val="tx1"/>
              </a:solidFill>
              <a:latin typeface="Cambria" pitchFamily="18" charset="0"/>
              <a:ea typeface="Cambria" pitchFamily="18" charset="0"/>
            </a:rPr>
            <a:t> du </a:t>
          </a:r>
          <a:r>
            <a:rPr lang="fr-FR" sz="1800" kern="1200" dirty="0" err="1">
              <a:solidFill>
                <a:schemeClr val="tx1"/>
              </a:solidFill>
              <a:latin typeface="Cambria" pitchFamily="18" charset="0"/>
              <a:ea typeface="Cambria" pitchFamily="18" charset="0"/>
            </a:rPr>
            <a:t>lịch</a:t>
          </a:r>
          <a:r>
            <a:rPr lang="fr-FR" sz="1800" kern="1200" dirty="0">
              <a:solidFill>
                <a:schemeClr val="tx1"/>
              </a:solidFill>
              <a:latin typeface="Cambria" pitchFamily="18" charset="0"/>
              <a:ea typeface="Cambria" pitchFamily="18" charset="0"/>
            </a:rPr>
            <a:t> </a:t>
          </a:r>
          <a:r>
            <a:rPr lang="fr-FR" sz="1800" kern="1200" dirty="0" err="1">
              <a:solidFill>
                <a:schemeClr val="tx1"/>
              </a:solidFill>
              <a:latin typeface="Cambria" pitchFamily="18" charset="0"/>
              <a:ea typeface="Cambria" pitchFamily="18" charset="0"/>
            </a:rPr>
            <a:t>biển</a:t>
          </a:r>
          <a:r>
            <a:rPr lang="fr-FR" sz="1800" kern="1200" dirty="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vật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phong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phú</a:t>
          </a:r>
          <a:r>
            <a:rPr lang="en-US" sz="1800" b="0" kern="1200" dirty="0">
              <a:solidFill>
                <a:schemeClr val="tx1"/>
              </a:solidFill>
              <a:latin typeface="Cambria" pitchFamily="18" charset="0"/>
              <a:ea typeface="Cambria" pitchFamily="18" charset="0"/>
            </a:rPr>
            <a:t> do </a:t>
          </a:r>
          <a:r>
            <a:rPr lang="vi-VN" sz="1800" b="0" kern="1200" dirty="0">
              <a:solidFill>
                <a:schemeClr val="tx1"/>
              </a:solidFill>
              <a:latin typeface="Cambria" pitchFamily="18" charset="0"/>
              <a:ea typeface="Cambria" pitchFamily="18" charset="0"/>
            </a:rPr>
            <a:t>nằm trên đường di lưu của nhiều luồng sinh vật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học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cao</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Khoáng</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phong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phú</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than)</a:t>
          </a:r>
          <a:r>
            <a:rPr lang="vi-VN" sz="1800" b="0" kern="1200" dirty="0">
              <a:solidFill>
                <a:schemeClr val="tx1"/>
              </a:solidFill>
              <a:latin typeface="Cambria" pitchFamily="18" charset="0"/>
              <a:ea typeface="Cambria" pitchFamily="18" charset="0"/>
            </a:rPr>
            <a:t>: do nằm ở nơi giao thoa của 2 vành đai sinh khoáng lớn Thái Bình Dương và Địa Trung Hải</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kern="1200" dirty="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9.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5755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a:solidFill>
                  <a:srgbClr val="FF0000"/>
                </a:solidFill>
                <a:latin typeface="Cambria" panose="02040503050406030204" pitchFamily="18" charset="0"/>
                <a:ea typeface="Cambria" panose="02040503050406030204" pitchFamily="18" charset="0"/>
              </a:rPr>
              <a:t>Quan</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sát</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hình</a:t>
            </a:r>
            <a:r>
              <a:rPr lang="en-US" sz="2050" i="1" dirty="0">
                <a:solidFill>
                  <a:srgbClr val="FF0000"/>
                </a:solidFill>
                <a:latin typeface="Cambria" panose="02040503050406030204" pitchFamily="18" charset="0"/>
                <a:ea typeface="Cambria" panose="02040503050406030204" pitchFamily="18" charset="0"/>
              </a:rPr>
              <a:t> 1.1 </a:t>
            </a:r>
            <a:r>
              <a:rPr lang="en-US" sz="2050" i="1" dirty="0" err="1">
                <a:solidFill>
                  <a:srgbClr val="FF0000"/>
                </a:solidFill>
                <a:latin typeface="Cambria" panose="02040503050406030204" pitchFamily="18" charset="0"/>
                <a:ea typeface="Cambria" panose="02040503050406030204" pitchFamily="18" charset="0"/>
              </a:rPr>
              <a:t>và</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kênh</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chữ</a:t>
            </a:r>
            <a:r>
              <a:rPr lang="en-US" sz="2050" i="1" dirty="0">
                <a:solidFill>
                  <a:srgbClr val="FF0000"/>
                </a:solidFill>
                <a:latin typeface="Cambria" panose="02040503050406030204" pitchFamily="18" charset="0"/>
                <a:ea typeface="Cambria" panose="02040503050406030204" pitchFamily="18" charset="0"/>
              </a:rPr>
              <a:t> SGK, </a:t>
            </a:r>
            <a:r>
              <a:rPr lang="en-US" sz="2050" i="1" dirty="0" err="1">
                <a:solidFill>
                  <a:srgbClr val="FF0000"/>
                </a:solidFill>
                <a:latin typeface="Cambria" panose="02040503050406030204" pitchFamily="18" charset="0"/>
                <a:ea typeface="Cambria" panose="02040503050406030204" pitchFamily="18" charset="0"/>
              </a:rPr>
              <a:t>cho</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biết</a:t>
            </a:r>
            <a:r>
              <a:rPr lang="en-US" sz="2050" i="1" dirty="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ở đâu trong khu vực Đông Nam Á? Là cầu nối giữa các lục địa nào và giữa các đại dương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50" dirty="0">
                <a:latin typeface="Cambria" pitchFamily="18" charset="0"/>
                <a:ea typeface="Cambria" pitchFamily="18" charset="0"/>
                <a:cs typeface="Times New Roman"/>
              </a:rPr>
              <a:t>- Việt Nam nằm ở rìa đông của bán đảo Đông Dương, gần trung tâm khu vực Đông Nam Á.</a:t>
            </a:r>
            <a:endParaRPr lang="en-US" sz="2050" dirty="0">
              <a:latin typeface="Cambria" pitchFamily="18" charset="0"/>
              <a:ea typeface="Cambria" pitchFamily="18" charset="0"/>
            </a:endParaRPr>
          </a:p>
          <a:p>
            <a:pPr algn="just">
              <a:spcBef>
                <a:spcPts val="600"/>
              </a:spcBef>
              <a:spcAft>
                <a:spcPts val="0"/>
              </a:spcAft>
            </a:pP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Cầu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nối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lục</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địa</a:t>
            </a:r>
            <a:r>
              <a:rPr lang="en-US" sz="2050" dirty="0">
                <a:latin typeface="Cambria" pitchFamily="18" charset="0"/>
                <a:ea typeface="Cambria" pitchFamily="18" charset="0"/>
                <a:cs typeface="Times New Roman"/>
              </a:rPr>
              <a:t> (Á - </a:t>
            </a:r>
            <a:r>
              <a:rPr lang="en-US" sz="2050" dirty="0" err="1">
                <a:latin typeface="Cambria" pitchFamily="18" charset="0"/>
                <a:ea typeface="Cambria" pitchFamily="18" charset="0"/>
                <a:cs typeface="Times New Roman"/>
              </a:rPr>
              <a:t>Âu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Ô-</a:t>
            </a:r>
            <a:r>
              <a:rPr lang="en-US" sz="2050" dirty="0" err="1">
                <a:latin typeface="Cambria" pitchFamily="18" charset="0"/>
                <a:ea typeface="Cambria" pitchFamily="18" charset="0"/>
                <a:cs typeface="Times New Roman"/>
              </a:rPr>
              <a:t>xtrây</a:t>
            </a:r>
            <a:r>
              <a:rPr lang="en-US" sz="2050" dirty="0">
                <a:latin typeface="Cambria" pitchFamily="18" charset="0"/>
                <a:ea typeface="Cambria" pitchFamily="18" charset="0"/>
                <a:cs typeface="Times New Roman"/>
              </a:rPr>
              <a:t>-li-a),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Thái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Bình</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Ấn</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Độ</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a:t>
            </a:r>
            <a:endParaRPr lang="en-US" sz="20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9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a:solidFill>
                  <a:srgbClr val="FF0000"/>
                </a:solidFill>
                <a:latin typeface="Cambria" panose="02040503050406030204" pitchFamily="18" charset="0"/>
                <a:ea typeface="Cambria" panose="02040503050406030204" pitchFamily="18" charset="0"/>
              </a:rPr>
              <a:t>Quan</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sát</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hình</a:t>
            </a:r>
            <a:r>
              <a:rPr lang="en-US" sz="2050" i="1" dirty="0">
                <a:solidFill>
                  <a:srgbClr val="FF0000"/>
                </a:solidFill>
                <a:latin typeface="Cambria" panose="02040503050406030204" pitchFamily="18" charset="0"/>
                <a:ea typeface="Cambria" panose="02040503050406030204" pitchFamily="18" charset="0"/>
              </a:rPr>
              <a:t> 11.1 </a:t>
            </a:r>
            <a:r>
              <a:rPr lang="en-US" sz="2050" i="1" dirty="0" err="1">
                <a:solidFill>
                  <a:srgbClr val="FF0000"/>
                </a:solidFill>
                <a:latin typeface="Cambria" panose="02040503050406030204" pitchFamily="18" charset="0"/>
                <a:ea typeface="Cambria" panose="02040503050406030204" pitchFamily="18" charset="0"/>
              </a:rPr>
              <a:t>và</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kênh</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chữ</a:t>
            </a:r>
            <a:r>
              <a:rPr lang="en-US" sz="2050" i="1" dirty="0">
                <a:solidFill>
                  <a:srgbClr val="FF0000"/>
                </a:solidFill>
                <a:latin typeface="Cambria" panose="02040503050406030204" pitchFamily="18" charset="0"/>
                <a:ea typeface="Cambria" panose="02040503050406030204" pitchFamily="18" charset="0"/>
              </a:rPr>
              <a:t> SGK, </a:t>
            </a:r>
            <a:r>
              <a:rPr lang="en-US" sz="2050" i="1" dirty="0" err="1">
                <a:solidFill>
                  <a:srgbClr val="FF0000"/>
                </a:solidFill>
                <a:latin typeface="Cambria" panose="02040503050406030204" pitchFamily="18" charset="0"/>
                <a:ea typeface="Cambria" panose="02040503050406030204" pitchFamily="18" charset="0"/>
              </a:rPr>
              <a:t>cho</a:t>
            </a:r>
            <a:r>
              <a:rPr lang="en-US" sz="2050" i="1" dirty="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biết</a:t>
            </a:r>
            <a:r>
              <a:rPr lang="en-US" sz="2050" i="1" dirty="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gần nơi giao nhau giữa các luồng sinh vật và giữa các vành đai sinh khoáng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0843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err="1">
                <a:latin typeface="Cambria" pitchFamily="18" charset="0"/>
                <a:ea typeface="Cambria" pitchFamily="18" charset="0"/>
              </a:rPr>
              <a:t>Việt</a:t>
            </a:r>
            <a:r>
              <a:rPr lang="en-US" sz="2000" dirty="0">
                <a:latin typeface="Cambria" pitchFamily="18" charset="0"/>
                <a:ea typeface="Cambria" pitchFamily="18" charset="0"/>
              </a:rPr>
              <a:t> Nam </a:t>
            </a:r>
            <a:r>
              <a:rPr lang="en-US" sz="2000" dirty="0" err="1">
                <a:latin typeface="Cambria" pitchFamily="18" charset="0"/>
                <a:ea typeface="Cambria" pitchFamily="18" charset="0"/>
              </a:rPr>
              <a:t>nằm</a:t>
            </a:r>
            <a:r>
              <a:rPr lang="en-US" sz="2000" dirty="0">
                <a:latin typeface="Cambria" pitchFamily="18" charset="0"/>
                <a:ea typeface="Cambria" pitchFamily="18" charset="0"/>
              </a:rPr>
              <a:t> </a:t>
            </a:r>
            <a:r>
              <a:rPr lang="en-US" sz="2000" dirty="0" err="1">
                <a:latin typeface="Cambria" pitchFamily="18" charset="0"/>
                <a:ea typeface="Cambria" pitchFamily="18" charset="0"/>
              </a:rPr>
              <a:t>gần</a:t>
            </a:r>
            <a:r>
              <a:rPr lang="en-US" sz="2000" dirty="0">
                <a:latin typeface="Cambria" pitchFamily="18" charset="0"/>
                <a:ea typeface="Cambria" pitchFamily="18" charset="0"/>
              </a:rPr>
              <a:t> </a:t>
            </a:r>
            <a:r>
              <a:rPr lang="en-US" sz="2000" dirty="0" err="1">
                <a:latin typeface="Cambria" pitchFamily="18" charset="0"/>
                <a:ea typeface="Cambria" pitchFamily="18" charset="0"/>
              </a:rPr>
              <a:t>nơi</a:t>
            </a:r>
            <a:r>
              <a:rPr lang="en-US" sz="2000" dirty="0">
                <a:latin typeface="Cambria" pitchFamily="18" charset="0"/>
                <a:ea typeface="Cambria" pitchFamily="18" charset="0"/>
              </a:rPr>
              <a:t> </a:t>
            </a:r>
            <a:r>
              <a:rPr lang="en-US" sz="2000" dirty="0" err="1">
                <a:latin typeface="Cambria" pitchFamily="18" charset="0"/>
                <a:ea typeface="Cambria" pitchFamily="18" charset="0"/>
              </a:rPr>
              <a:t>giao</a:t>
            </a:r>
            <a:r>
              <a:rPr lang="en-US" sz="2000" dirty="0">
                <a:latin typeface="Cambria" pitchFamily="18" charset="0"/>
                <a:ea typeface="Cambria" pitchFamily="18" charset="0"/>
              </a:rPr>
              <a:t> </a:t>
            </a:r>
            <a:r>
              <a:rPr lang="en-US" sz="2000" dirty="0" err="1">
                <a:latin typeface="Cambria" pitchFamily="18" charset="0"/>
                <a:ea typeface="Cambria" pitchFamily="18" charset="0"/>
              </a:rPr>
              <a:t>nhau</a:t>
            </a:r>
            <a:r>
              <a:rPr lang="en-US" sz="2000" dirty="0">
                <a:latin typeface="Cambria" pitchFamily="18" charset="0"/>
                <a:ea typeface="Cambria" pitchFamily="18" charset="0"/>
              </a:rPr>
              <a:t> </a:t>
            </a:r>
            <a:r>
              <a:rPr lang="en-US" sz="2000" dirty="0" err="1">
                <a:latin typeface="Cambria" pitchFamily="18" charset="0"/>
                <a:ea typeface="Cambria" pitchFamily="18" charset="0"/>
              </a:rPr>
              <a:t>giữa</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Các</a:t>
            </a:r>
            <a:r>
              <a:rPr lang="en-US" sz="2000" dirty="0">
                <a:latin typeface="Cambria" pitchFamily="18" charset="0"/>
                <a:ea typeface="Cambria" pitchFamily="18" charset="0"/>
              </a:rPr>
              <a:t> </a:t>
            </a:r>
            <a:r>
              <a:rPr lang="en-US" sz="2000" dirty="0" err="1">
                <a:latin typeface="Cambria" pitchFamily="18" charset="0"/>
                <a:ea typeface="Cambria" pitchFamily="18" charset="0"/>
              </a:rPr>
              <a:t>luồng</a:t>
            </a:r>
            <a:r>
              <a:rPr lang="en-US" sz="2000" dirty="0">
                <a:latin typeface="Cambria" pitchFamily="18" charset="0"/>
                <a:ea typeface="Cambria" pitchFamily="18" charset="0"/>
              </a:rPr>
              <a:t> </a:t>
            </a:r>
            <a:r>
              <a:rPr lang="en-US" sz="2000" dirty="0" err="1">
                <a:latin typeface="Cambria" pitchFamily="18" charset="0"/>
                <a:ea typeface="Cambria" pitchFamily="18" charset="0"/>
              </a:rPr>
              <a:t>sinh</a:t>
            </a:r>
            <a:r>
              <a:rPr lang="en-US" sz="2000" dirty="0">
                <a:latin typeface="Cambria" pitchFamily="18" charset="0"/>
                <a:ea typeface="Cambria" pitchFamily="18" charset="0"/>
              </a:rPr>
              <a:t> </a:t>
            </a:r>
            <a:r>
              <a:rPr lang="en-US" sz="2000" dirty="0" err="1">
                <a:latin typeface="Cambria" pitchFamily="18" charset="0"/>
                <a:ea typeface="Cambria" pitchFamily="18" charset="0"/>
              </a:rPr>
              <a:t>vật</a:t>
            </a:r>
            <a:r>
              <a:rPr lang="en-US" sz="2000" dirty="0">
                <a:latin typeface="Cambria" pitchFamily="18" charset="0"/>
                <a:ea typeface="Cambria" pitchFamily="18" charset="0"/>
              </a:rPr>
              <a:t> </a:t>
            </a:r>
            <a:r>
              <a:rPr lang="en-US" sz="2000" dirty="0" err="1">
                <a:latin typeface="Cambria" pitchFamily="18" charset="0"/>
                <a:ea typeface="Cambria" pitchFamily="18" charset="0"/>
              </a:rPr>
              <a:t>từ</a:t>
            </a:r>
            <a:r>
              <a:rPr lang="en-US" sz="2000" dirty="0">
                <a:latin typeface="Cambria" pitchFamily="18" charset="0"/>
                <a:ea typeface="Cambria" pitchFamily="18" charset="0"/>
              </a:rPr>
              <a:t> </a:t>
            </a:r>
            <a:r>
              <a:rPr lang="en-US" sz="2000" dirty="0" err="1">
                <a:latin typeface="Cambria" pitchFamily="18" charset="0"/>
                <a:ea typeface="Cambria" pitchFamily="18" charset="0"/>
              </a:rPr>
              <a:t>Hoa</a:t>
            </a:r>
            <a:r>
              <a:rPr lang="en-US" sz="2000" dirty="0">
                <a:latin typeface="Cambria" pitchFamily="18" charset="0"/>
                <a:ea typeface="Cambria" pitchFamily="18" charset="0"/>
              </a:rPr>
              <a:t> Nam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Quốc</a:t>
            </a:r>
            <a:r>
              <a:rPr lang="en-US" sz="2000" dirty="0">
                <a:latin typeface="Cambria" pitchFamily="18" charset="0"/>
                <a:ea typeface="Cambria" pitchFamily="18" charset="0"/>
              </a:rPr>
              <a:t>) </a:t>
            </a:r>
            <a:r>
              <a:rPr lang="en-US" sz="2000" dirty="0" err="1">
                <a:latin typeface="Cambria" pitchFamily="18" charset="0"/>
                <a:ea typeface="Cambria" pitchFamily="18" charset="0"/>
              </a:rPr>
              <a:t>xuống</a:t>
            </a:r>
            <a:r>
              <a:rPr lang="en-US" sz="2000" dirty="0">
                <a:latin typeface="Cambria" pitchFamily="18" charset="0"/>
                <a:ea typeface="Cambria" pitchFamily="18" charset="0"/>
              </a:rPr>
              <a:t>, </a:t>
            </a:r>
            <a:r>
              <a:rPr lang="en-US" sz="2000" dirty="0" err="1">
                <a:latin typeface="Cambria" pitchFamily="18" charset="0"/>
                <a:ea typeface="Cambria" pitchFamily="18" charset="0"/>
              </a:rPr>
              <a:t>từ</a:t>
            </a:r>
            <a:r>
              <a:rPr lang="en-US" sz="2000" dirty="0">
                <a:latin typeface="Cambria" pitchFamily="18" charset="0"/>
                <a:ea typeface="Cambria" pitchFamily="18" charset="0"/>
              </a:rPr>
              <a:t> </a:t>
            </a:r>
            <a:r>
              <a:rPr lang="en-US" sz="2000" dirty="0" err="1">
                <a:latin typeface="Cambria" pitchFamily="18" charset="0"/>
                <a:ea typeface="Cambria" pitchFamily="18" charset="0"/>
              </a:rPr>
              <a:t>Ấn</a:t>
            </a:r>
            <a:r>
              <a:rPr lang="en-US" sz="2000" dirty="0">
                <a:latin typeface="Cambria" pitchFamily="18" charset="0"/>
                <a:ea typeface="Cambria" pitchFamily="18" charset="0"/>
              </a:rPr>
              <a:t> </a:t>
            </a:r>
            <a:r>
              <a:rPr lang="en-US" sz="2000" dirty="0" err="1">
                <a:latin typeface="Cambria" pitchFamily="18" charset="0"/>
                <a:ea typeface="Cambria" pitchFamily="18" charset="0"/>
              </a:rPr>
              <a:t>Độ</a:t>
            </a:r>
            <a:r>
              <a:rPr lang="en-US" sz="2000" dirty="0">
                <a:latin typeface="Cambria" pitchFamily="18" charset="0"/>
                <a:ea typeface="Cambria" pitchFamily="18" charset="0"/>
              </a:rPr>
              <a:t> - </a:t>
            </a:r>
            <a:r>
              <a:rPr lang="en-US" sz="2000" dirty="0" err="1">
                <a:latin typeface="Cambria" pitchFamily="18" charset="0"/>
                <a:ea typeface="Cambria" pitchFamily="18" charset="0"/>
              </a:rPr>
              <a:t>Mi</a:t>
            </a:r>
            <a:r>
              <a:rPr lang="en-US" sz="2000" dirty="0">
                <a:latin typeface="Cambria" pitchFamily="18" charset="0"/>
                <a:ea typeface="Cambria" pitchFamily="18" charset="0"/>
              </a:rPr>
              <a:t>-an-ma sang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từ</a:t>
            </a:r>
            <a:r>
              <a:rPr lang="en-US" sz="2000" dirty="0">
                <a:latin typeface="Cambria" pitchFamily="18" charset="0"/>
                <a:ea typeface="Cambria" pitchFamily="18" charset="0"/>
              </a:rPr>
              <a:t> Ma-</a:t>
            </a:r>
            <a:r>
              <a:rPr lang="en-US" sz="2000" dirty="0" err="1">
                <a:latin typeface="Cambria" pitchFamily="18" charset="0"/>
                <a:ea typeface="Cambria" pitchFamily="18" charset="0"/>
              </a:rPr>
              <a:t>lai</a:t>
            </a:r>
            <a:r>
              <a:rPr lang="en-US" sz="2000" dirty="0">
                <a:latin typeface="Cambria" pitchFamily="18" charset="0"/>
                <a:ea typeface="Cambria" pitchFamily="18" charset="0"/>
              </a:rPr>
              <a:t>-xi-a - In-</a:t>
            </a:r>
            <a:r>
              <a:rPr lang="en-US" sz="2000" dirty="0" err="1">
                <a:latin typeface="Cambria" pitchFamily="18" charset="0"/>
                <a:ea typeface="Cambria" pitchFamily="18" charset="0"/>
              </a:rPr>
              <a:t>đô</a:t>
            </a:r>
            <a:r>
              <a:rPr lang="en-US" sz="2000" dirty="0">
                <a:latin typeface="Cambria" pitchFamily="18" charset="0"/>
                <a:ea typeface="Cambria" pitchFamily="18" charset="0"/>
              </a:rPr>
              <a:t>-</a:t>
            </a:r>
            <a:r>
              <a:rPr lang="en-US" sz="2000" dirty="0" err="1">
                <a:latin typeface="Cambria" pitchFamily="18" charset="0"/>
                <a:ea typeface="Cambria" pitchFamily="18" charset="0"/>
              </a:rPr>
              <a:t>nê</a:t>
            </a:r>
            <a:r>
              <a:rPr lang="en-US" sz="2000" dirty="0">
                <a:latin typeface="Cambria" pitchFamily="18" charset="0"/>
                <a:ea typeface="Cambria" pitchFamily="18" charset="0"/>
              </a:rPr>
              <a:t>-xi-a </a:t>
            </a:r>
            <a:r>
              <a:rPr lang="en-US" sz="2000" dirty="0" err="1">
                <a:latin typeface="Cambria" pitchFamily="18" charset="0"/>
                <a:ea typeface="Cambria" pitchFamily="18" charset="0"/>
              </a:rPr>
              <a:t>lên</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Các</a:t>
            </a:r>
            <a:r>
              <a:rPr lang="en-US" sz="2000" dirty="0">
                <a:latin typeface="Cambria" pitchFamily="18" charset="0"/>
                <a:ea typeface="Cambria" pitchFamily="18" charset="0"/>
              </a:rPr>
              <a:t> </a:t>
            </a:r>
            <a:r>
              <a:rPr lang="en-US" sz="2000" dirty="0" err="1">
                <a:latin typeface="Cambria" pitchFamily="18" charset="0"/>
                <a:ea typeface="Cambria" pitchFamily="18" charset="0"/>
              </a:rPr>
              <a:t>vành</a:t>
            </a:r>
            <a:r>
              <a:rPr lang="en-US" sz="2000" dirty="0">
                <a:latin typeface="Cambria" pitchFamily="18" charset="0"/>
                <a:ea typeface="Cambria" pitchFamily="18" charset="0"/>
              </a:rPr>
              <a:t> </a:t>
            </a:r>
            <a:r>
              <a:rPr lang="en-US" sz="2000" dirty="0" err="1">
                <a:latin typeface="Cambria" pitchFamily="18" charset="0"/>
                <a:ea typeface="Cambria" pitchFamily="18" charset="0"/>
              </a:rPr>
              <a:t>đai</a:t>
            </a:r>
            <a:r>
              <a:rPr lang="en-US" sz="2000" dirty="0">
                <a:latin typeface="Cambria" pitchFamily="18" charset="0"/>
                <a:ea typeface="Cambria" pitchFamily="18" charset="0"/>
              </a:rPr>
              <a:t> </a:t>
            </a:r>
            <a:r>
              <a:rPr lang="en-US" sz="2000" dirty="0" err="1">
                <a:latin typeface="Cambria" pitchFamily="18" charset="0"/>
                <a:ea typeface="Cambria" pitchFamily="18" charset="0"/>
              </a:rPr>
              <a:t>sinh</a:t>
            </a:r>
            <a:r>
              <a:rPr lang="en-US" sz="2000" dirty="0">
                <a:latin typeface="Cambria" pitchFamily="18" charset="0"/>
                <a:ea typeface="Cambria" pitchFamily="18" charset="0"/>
              </a:rPr>
              <a:t> </a:t>
            </a:r>
            <a:r>
              <a:rPr lang="en-US" sz="2000" dirty="0" err="1">
                <a:latin typeface="Cambria" pitchFamily="18" charset="0"/>
                <a:ea typeface="Cambria" pitchFamily="18" charset="0"/>
              </a:rPr>
              <a:t>khoáng</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Bình</a:t>
            </a:r>
            <a:r>
              <a:rPr lang="en-US" sz="2000" dirty="0">
                <a:latin typeface="Cambria" pitchFamily="18" charset="0"/>
                <a:ea typeface="Cambria" pitchFamily="18" charset="0"/>
              </a:rPr>
              <a:t> </a:t>
            </a:r>
            <a:r>
              <a:rPr lang="en-US" sz="2000" dirty="0" err="1">
                <a:latin typeface="Cambria" pitchFamily="18" charset="0"/>
                <a:ea typeface="Cambria" pitchFamily="18" charset="0"/>
              </a:rPr>
              <a:t>Dương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Hải</a:t>
            </a:r>
            <a:r>
              <a:rPr lang="en-US" sz="2000" dirty="0">
                <a:latin typeface="Cambria" pitchFamily="18" charset="0"/>
                <a:ea typeface="Cambria" pitchFamily="18" charset="0"/>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Down Arrow 24"/>
          <p:cNvSpPr/>
          <p:nvPr/>
        </p:nvSpPr>
        <p:spPr>
          <a:xfrm flipV="1">
            <a:off x="6201005" y="3798600"/>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5400000" flipV="1">
            <a:off x="5810492" y="2022801"/>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10800000" flipV="1">
            <a:off x="6201004" y="150784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5400000" flipV="1">
            <a:off x="5619353" y="567566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43600" y="5757446"/>
            <a:ext cx="2209800" cy="338554"/>
          </a:xfrm>
          <a:prstGeom prst="rect">
            <a:avLst/>
          </a:prstGeom>
          <a:noFill/>
        </p:spPr>
        <p:txBody>
          <a:bodyPr wrap="square" rtlCol="0">
            <a:spAutoFit/>
          </a:bodyPr>
          <a:lstStyle/>
          <a:p>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luồng</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414732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heel(1)">
                                      <p:cBhvr>
                                        <p:cTn id="34" dur="2000"/>
                                        <p:tgtEl>
                                          <p:spTgt spid="3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50" dur="500"/>
                                        <p:tgtEl>
                                          <p:spTgt spid="3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5" dur="500"/>
                                        <p:tgtEl>
                                          <p:spTgt spid="3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5" grpId="0" animBg="1"/>
      <p:bldP spid="26" grpId="0" animBg="1"/>
      <p:bldP spid="27" grpId="0" animBg="1"/>
      <p:bldP spid="3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9050">
            <a:solidFill>
              <a:srgbClr val="0D30DD"/>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6100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0" dur="5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617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11.2,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306157"/>
            <a:ext cx="3657601" cy="324704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liền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bắc</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23°23′B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8°34′B,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109°24′Đ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102°09′Đ.</a:t>
            </a:r>
            <a:endParaRPr lang="en-US" sz="2000" dirty="0">
              <a:latin typeface="Cambria" pitchFamily="18" charset="0"/>
              <a:ea typeface="Cambria" pitchFamily="18" charset="0"/>
            </a:endParaRPr>
          </a:p>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địa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ta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kéo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vĩ</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6°50'B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101°Đ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117°20’Đ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2700">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a:off x="5311075" y="1424818"/>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334000" y="4656112"/>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493380" y="1427441"/>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023315" y="1419529"/>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34000" y="5105400"/>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686800" y="1424818"/>
            <a:ext cx="14952" cy="3680582"/>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947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0" dur="500"/>
                                        <p:tgtEl>
                                          <p:spTgt spid="3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5" dur="500"/>
                                        <p:tgtEl>
                                          <p:spTgt spid="3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14600"/>
            <a:ext cx="6553198" cy="2616101"/>
          </a:xfrm>
          <a:prstGeom prst="rect">
            <a:avLst/>
          </a:prstGeom>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Việt Nam nằm ở rìa đông của bán đảo Đông Dương, gần trung tâm khu vực Đông Nam Á.</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Tiếp giáp: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Phía đông và nam giáp Biển Đông.</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 và khoáng sản 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theo chiều hướng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Mỏ</a:t>
            </a:r>
            <a:r>
              <a:rPr lang="en-US" sz="1600" dirty="0">
                <a:latin typeface="Cambria" pitchFamily="18" charset="0"/>
                <a:ea typeface="Cambria" pitchFamily="18" charset="0"/>
              </a:rPr>
              <a:t> than ở </a:t>
            </a:r>
            <a:r>
              <a:rPr lang="en-US" sz="1600" dirty="0" err="1">
                <a:latin typeface="Cambria" pitchFamily="18" charset="0"/>
                <a:ea typeface="Cambria" pitchFamily="18" charset="0"/>
              </a:rPr>
              <a:t>Quảng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5167" y="4018958"/>
            <a:ext cx="2214033" cy="207704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5123"/>
                                        </p:tgtEl>
                                        <p:attrNameLst>
                                          <p:attrName>style.visibility</p:attrName>
                                        </p:attrNameLst>
                                      </p:cBhvr>
                                      <p:to>
                                        <p:strVal val="visible"/>
                                      </p:to>
                                    </p:set>
                                    <p:animEffect transition="in" filter="randombar(horizontal)">
                                      <p:cBhvr>
                                        <p:cTn id="48" dur="500"/>
                                        <p:tgtEl>
                                          <p:spTgt spid="51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62928420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5037831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04661"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382357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2398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T</a:t>
            </a:r>
            <a:r>
              <a:rPr lang="vi-VN" sz="2000" dirty="0">
                <a:latin typeface="Cambria" pitchFamily="18" charset="0"/>
                <a:ea typeface="Cambria" pitchFamily="18" charset="0"/>
                <a:cs typeface="Times New Roman"/>
              </a:rPr>
              <a:t>hiên nhiên nước ta mang tính chất nhiệt đới ẩm gió mùa và có sự phân hoá.</a:t>
            </a:r>
          </a:p>
          <a:p>
            <a:pPr algn="just">
              <a:spcBef>
                <a:spcPts val="600"/>
              </a:spcBef>
              <a:spcAft>
                <a:spcPts val="0"/>
              </a:spcAft>
            </a:pPr>
            <a:r>
              <a:rPr lang="vi-VN" sz="2000" dirty="0">
                <a:latin typeface="Cambria" pitchFamily="18" charset="0"/>
                <a:ea typeface="Cambria" pitchFamily="18" charset="0"/>
                <a:cs typeface="Times New Roman"/>
              </a:rPr>
              <a:t>+ Đối với khí hậu:  tổng bức xạ hằng năm lớn, cán cân bức xạ luôn dương, khí hậu có hai mùa rõ rệt.</a:t>
            </a:r>
          </a:p>
          <a:p>
            <a:pPr algn="just">
              <a:spcBef>
                <a:spcPts val="600"/>
              </a:spcBef>
              <a:spcAft>
                <a:spcPts val="0"/>
              </a:spcAft>
            </a:pPr>
            <a:r>
              <a:rPr lang="vi-VN" sz="2000" dirty="0">
                <a:latin typeface="Cambria" pitchFamily="18" charset="0"/>
                <a:ea typeface="Cambria" pitchFamily="18" charset="0"/>
                <a:cs typeface="Times New Roman"/>
              </a:rPr>
              <a:t>+ Thiên nhiên nước ta chịu ảnh hưởng sâu sắc của biển.</a:t>
            </a:r>
          </a:p>
          <a:p>
            <a:pPr algn="just">
              <a:spcBef>
                <a:spcPts val="600"/>
              </a:spcBef>
              <a:spcAft>
                <a:spcPts val="0"/>
              </a:spcAft>
            </a:pPr>
            <a:r>
              <a:rPr lang="vi-VN" sz="2000" dirty="0">
                <a:latin typeface="Cambria" pitchFamily="18" charset="0"/>
                <a:ea typeface="Cambria" pitchFamily="18" charset="0"/>
                <a:cs typeface="Times New Roman"/>
              </a:rPr>
              <a:t>+ Đối với sinh vật:  tính đa dạng sinh học cao.</a:t>
            </a:r>
          </a:p>
          <a:p>
            <a:pPr algn="just">
              <a:spcBef>
                <a:spcPts val="600"/>
              </a:spcBef>
              <a:spcAft>
                <a:spcPts val="0"/>
              </a:spcAft>
            </a:pPr>
            <a:r>
              <a:rPr lang="vi-VN" sz="2000" dirty="0">
                <a:latin typeface="Cambria" pitchFamily="18" charset="0"/>
                <a:ea typeface="Cambria" pitchFamily="18" charset="0"/>
                <a:cs typeface="Times New Roman"/>
              </a:rPr>
              <a:t>+ Đối với khoáng sản:  tài nguyên khoáng sản phong phú.</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T</a:t>
            </a:r>
            <a:r>
              <a:rPr lang="vi-VN" sz="2000" dirty="0">
                <a:latin typeface="Cambria" pitchFamily="18" charset="0"/>
                <a:ea typeface="Cambria" pitchFamily="18" charset="0"/>
                <a:cs typeface="Times New Roman"/>
              </a:rPr>
              <a:t>ạo nên sự phân hoá đa dạng của thiên nhiên nước ta.</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H</a:t>
            </a:r>
            <a:r>
              <a:rPr lang="vi-VN" sz="2000" dirty="0">
                <a:latin typeface="Cambria" pitchFamily="18" charset="0"/>
                <a:ea typeface="Cambria" pitchFamily="18" charset="0"/>
                <a:cs typeface="Times New Roman"/>
              </a:rPr>
              <a:t>ay xảy ra thiên tai, nhất là bão.</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3848001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VỊ TRÍ ĐỊA LÍ </a:t>
            </a:r>
            <a:br>
              <a:rPr lang="en-US" sz="3000" b="1" dirty="0">
                <a:ln w="10541" cmpd="sng">
                  <a:solidFill>
                    <a:schemeClr val="accent1">
                      <a:shade val="88000"/>
                      <a:satMod val="110000"/>
                    </a:schemeClr>
                  </a:solidFill>
                  <a:prstDash val="solid"/>
                </a:ln>
                <a:solidFill>
                  <a:srgbClr val="FF0000"/>
                </a:solidFill>
                <a:latin typeface="Cambria" pitchFamily="18" charset="0"/>
              </a:rPr>
            </a:br>
            <a:r>
              <a:rPr lang="en-US" sz="3000" b="1" dirty="0">
                <a:ln w="10541" cmpd="sng">
                  <a:solidFill>
                    <a:schemeClr val="accent1">
                      <a:shade val="88000"/>
                      <a:satMod val="110000"/>
                    </a:schemeClr>
                  </a:solidFill>
                  <a:prstDash val="solid"/>
                </a:ln>
                <a:solidFill>
                  <a:srgbClr val="FF0000"/>
                </a:solidFill>
                <a:latin typeface="Cambria" pitchFamily="18" charset="0"/>
              </a:rPr>
              <a:t>VÀ PHẠM VI LÃNH THỔ</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nodePh="1">
                                  <p:stCondLst>
                                    <p:cond delay="0"/>
                                  </p:stCondLst>
                                  <p:endCondLst>
                                    <p:cond evt="begin" delay="0">
                                      <p:tn val="59"/>
                                    </p:cond>
                                  </p:end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11.2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ị trí các điểm cực (gồm tọa độ, địa danh) trên đất liền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66914"/>
            <a:ext cx="3657601" cy="3462486"/>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Bắc</a:t>
            </a:r>
            <a:r>
              <a:rPr lang="en-US" sz="1700" dirty="0">
                <a:latin typeface="Cambria" pitchFamily="18" charset="0"/>
                <a:ea typeface="Cambria" pitchFamily="18" charset="0"/>
                <a:cs typeface="Times New Roman"/>
              </a:rPr>
              <a:t> (23</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23’B, 105</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Lũng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Cú</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Đồng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Hà</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Giang</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Nam (8</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34’B, 104</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Đất</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Mũi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Ngọc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Hiển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Cà</a:t>
            </a:r>
            <a:r>
              <a:rPr lang="en-US" sz="1700" dirty="0">
                <a:latin typeface="Cambria" pitchFamily="18" charset="0"/>
                <a:ea typeface="Cambria" pitchFamily="18" charset="0"/>
                <a:cs typeface="Times New Roman"/>
              </a:rPr>
              <a:t> Mau.</a:t>
            </a:r>
            <a:endParaRPr lang="en-US" sz="1700" dirty="0">
              <a:latin typeface="Cambria" pitchFamily="18" charset="0"/>
              <a:ea typeface="Cambria" pitchFamily="18" charset="0"/>
            </a:endParaRPr>
          </a:p>
          <a:p>
            <a:pPr indent="215900" algn="just">
              <a:spcBef>
                <a:spcPts val="600"/>
              </a:spcBef>
              <a:spcAft>
                <a:spcPts val="0"/>
              </a:spcAft>
            </a:pP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Tây</a:t>
            </a:r>
            <a:r>
              <a:rPr lang="en-US" sz="1700" dirty="0">
                <a:latin typeface="Cambria" pitchFamily="18" charset="0"/>
                <a:ea typeface="Cambria" pitchFamily="18" charset="0"/>
                <a:cs typeface="Times New Roman"/>
              </a:rPr>
              <a:t> (22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22’B, 102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09’Đ):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Sín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Thầu</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Mường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Nhé</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Điện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Biên</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Đông</a:t>
            </a:r>
            <a:r>
              <a:rPr lang="en-US" sz="1700" dirty="0">
                <a:latin typeface="Cambria" pitchFamily="18" charset="0"/>
                <a:ea typeface="Cambria" pitchFamily="18" charset="0"/>
                <a:cs typeface="Times New Roman"/>
              </a:rPr>
              <a:t> (12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40’B, 109</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24’Đ):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Ninh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Khánh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Hòa</a:t>
            </a:r>
            <a:r>
              <a:rPr lang="en-US" sz="1700" dirty="0">
                <a:latin typeface="Cambria" pitchFamily="18" charset="0"/>
                <a:ea typeface="Cambria" pitchFamily="18" charset="0"/>
                <a:cs typeface="Times New Roman"/>
              </a:rPr>
              <a:t>.</a:t>
            </a:r>
            <a:endParaRPr lang="en-US" sz="17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031098" y="129539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5915904" y="455335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5410200" y="151333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957373" y="367788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5" dur="500"/>
                                        <p:tgtEl>
                                          <p:spTgt spid="3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randombar(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5" dur="500"/>
                                        <p:tgtEl>
                                          <p:spTgt spid="3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65" dur="500"/>
                                        <p:tgtEl>
                                          <p:spTgt spid="3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54326"/>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11.2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hiểu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của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m</a:t>
            </a:r>
            <a:r>
              <a:rPr lang="vi-VN" i="1" dirty="0">
                <a:solidFill>
                  <a:srgbClr val="FF0000"/>
                </a:solidFill>
                <a:latin typeface="Cambria" panose="02040503050406030204" pitchFamily="18" charset="0"/>
                <a:ea typeface="Cambria" panose="02040503050406030204" pitchFamily="18" charset="0"/>
              </a:rPr>
              <a:t>ột số tỉnh, thành phố giáp biển.</a:t>
            </a:r>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Giải thích vì sao thiên nhiên nước ta có nhiều đặc điểm khác với một số nước cùng vĩ độ ở Tây Á?</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3982"/>
            <a:ext cx="3657601" cy="2593018"/>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Một</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số</a:t>
            </a:r>
            <a:r>
              <a:rPr lang="en-US" sz="1750" dirty="0">
                <a:latin typeface="Cambria" pitchFamily="18" charset="0"/>
                <a:ea typeface="Cambria" pitchFamily="18" charset="0"/>
                <a:cs typeface="Times New Roman"/>
              </a:rPr>
              <a:t> </a:t>
            </a:r>
            <a:r>
              <a:rPr lang="vi-VN" sz="1750" dirty="0">
                <a:latin typeface="Cambria" pitchFamily="18" charset="0"/>
                <a:ea typeface="Cambria" pitchFamily="18" charset="0"/>
                <a:cs typeface="Times New Roman"/>
              </a:rPr>
              <a:t>tỉnh, thành phố giáp biển</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như</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Hải</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phòng</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Quảng</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Bình</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Đà</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Nẵng</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Khánh</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Hòa</a:t>
            </a:r>
            <a:r>
              <a:rPr lang="en-US" sz="1750" dirty="0">
                <a:latin typeface="Cambria" pitchFamily="18" charset="0"/>
                <a:ea typeface="Cambria" pitchFamily="18" charset="0"/>
                <a:cs typeface="Times New Roman"/>
              </a:rPr>
              <a:t>, TPHCM, </a:t>
            </a:r>
            <a:r>
              <a:rPr lang="en-US" sz="1750" dirty="0" err="1">
                <a:latin typeface="Cambria" pitchFamily="18" charset="0"/>
                <a:ea typeface="Cambria" pitchFamily="18" charset="0"/>
                <a:cs typeface="Times New Roman"/>
              </a:rPr>
              <a:t>Cà</a:t>
            </a:r>
            <a:r>
              <a:rPr lang="en-US" sz="1750" dirty="0">
                <a:latin typeface="Cambria" pitchFamily="18" charset="0"/>
                <a:ea typeface="Cambria" pitchFamily="18" charset="0"/>
                <a:cs typeface="Times New Roman"/>
              </a:rPr>
              <a:t> Mau,…</a:t>
            </a:r>
          </a:p>
          <a:p>
            <a:pPr indent="215900" algn="just">
              <a:spcBef>
                <a:spcPts val="600"/>
              </a:spcBef>
              <a:spcAft>
                <a:spcPts val="0"/>
              </a:spcAft>
            </a:pP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Nguyên</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nhân</a:t>
            </a:r>
            <a:r>
              <a:rPr lang="en-US" sz="1750" dirty="0">
                <a:latin typeface="Cambria" pitchFamily="18" charset="0"/>
                <a:ea typeface="Cambria" pitchFamily="18" charset="0"/>
                <a:cs typeface="Times New Roman"/>
              </a:rPr>
              <a:t>: do</a:t>
            </a:r>
            <a:r>
              <a:rPr lang="vi-VN" sz="1750" dirty="0">
                <a:latin typeface="Cambria" pitchFamily="18" charset="0"/>
                <a:ea typeface="Cambria" pitchFamily="18" charset="0"/>
                <a:cs typeface="Times New Roman"/>
              </a:rPr>
              <a:t> thiên nhiên nước ta mang tính chất nhiệt đới ẩm gió mùa</a:t>
            </a:r>
            <a:r>
              <a:rPr lang="en-US" sz="1750" dirty="0">
                <a:latin typeface="Cambria" pitchFamily="18" charset="0"/>
                <a:ea typeface="Cambria" pitchFamily="18" charset="0"/>
                <a:cs typeface="Times New Roman"/>
              </a:rPr>
              <a:t> </a:t>
            </a:r>
            <a:r>
              <a:rPr lang="en-US" sz="1750" dirty="0" err="1">
                <a:latin typeface="Cambria" pitchFamily="18" charset="0"/>
                <a:ea typeface="Cambria" pitchFamily="18" charset="0"/>
                <a:cs typeface="Times New Roman"/>
              </a:rPr>
              <a:t>và</a:t>
            </a:r>
            <a:r>
              <a:rPr lang="vi-VN" sz="1750" dirty="0">
                <a:latin typeface="Cambria" pitchFamily="18" charset="0"/>
                <a:ea typeface="Cambria" pitchFamily="18" charset="0"/>
                <a:cs typeface="Times New Roman"/>
              </a:rPr>
              <a:t> tác động của các khối khí di chuyển qua biển kết hợp với vai trò của biển Đông - nguồn dự trữ nhiệt, ẩm dồi dào</a:t>
            </a:r>
            <a:r>
              <a:rPr lang="en-US" sz="1750" dirty="0">
                <a:latin typeface="Cambria" pitchFamily="18" charset="0"/>
                <a:ea typeface="Cambria" pitchFamily="18" charset="0"/>
                <a:cs typeface="Times New Roman"/>
              </a:rPr>
              <a:t>.</a:t>
            </a:r>
            <a:endParaRPr lang="en-US" sz="17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400800" y="190500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6902509" y="3705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Decision 33"/>
          <p:cNvSpPr/>
          <p:nvPr/>
        </p:nvSpPr>
        <p:spPr>
          <a:xfrm>
            <a:off x="6333744" y="2518538"/>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673909" y="288261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p:cNvSpPr/>
          <p:nvPr/>
        </p:nvSpPr>
        <p:spPr>
          <a:xfrm>
            <a:off x="6382825" y="4086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cision 36"/>
          <p:cNvSpPr/>
          <p:nvPr/>
        </p:nvSpPr>
        <p:spPr>
          <a:xfrm>
            <a:off x="5961307" y="447428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11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randombar(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randombar(horizont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randombar(horizontal)">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70"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Hãy </a:t>
            </a:r>
            <a:r>
              <a:rPr lang="en-US" sz="2100" i="1" dirty="0">
                <a:solidFill>
                  <a:srgbClr val="FF0000"/>
                </a:solidFill>
                <a:latin typeface="Cambria" panose="02040503050406030204" pitchFamily="18" charset="0"/>
                <a:ea typeface="Cambria" panose="02040503050406030204" pitchFamily="18" charset="0"/>
              </a:rPr>
              <a:t>s</a:t>
            </a:r>
            <a:r>
              <a:rPr lang="vi-VN" sz="2100" i="1" dirty="0">
                <a:solidFill>
                  <a:srgbClr val="FF0000"/>
                </a:solidFill>
                <a:latin typeface="Cambria" panose="02040503050406030204" pitchFamily="18" charset="0"/>
                <a:ea typeface="Cambria" panose="02040503050406030204" pitchFamily="18" charset="0"/>
              </a:rPr>
              <a:t>ưu tầm thông tin về một số cột mốc biên giới quốc gia của nước ta và chia sẻ với các bạn.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http://kkt.kontum.gov.vn/Content/Images/images/8cot1.jpg"/>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90163" y="2743200"/>
            <a:ext cx="2635885" cy="1774825"/>
          </a:xfrm>
          <a:prstGeom prst="rect">
            <a:avLst/>
          </a:prstGeom>
          <a:noFill/>
          <a:ln>
            <a:solidFill>
              <a:srgbClr val="FF0000"/>
            </a:solidFill>
          </a:ln>
        </p:spPr>
      </p:pic>
      <p:sp>
        <p:nvSpPr>
          <p:cNvPr id="2" name="Rectangle 1"/>
          <p:cNvSpPr/>
          <p:nvPr/>
        </p:nvSpPr>
        <p:spPr>
          <a:xfrm>
            <a:off x="4150432" y="2667000"/>
            <a:ext cx="4688768" cy="1923604"/>
          </a:xfrm>
          <a:prstGeom prst="rect">
            <a:avLst/>
          </a:prstGeom>
        </p:spPr>
        <p:txBody>
          <a:bodyPr wrap="square">
            <a:spAutoFit/>
          </a:bodyPr>
          <a:lstStyle/>
          <a:p>
            <a:pPr algn="just"/>
            <a:r>
              <a:rPr lang="vi-VN" sz="1700" b="1" dirty="0">
                <a:latin typeface="Cambria" pitchFamily="18" charset="0"/>
                <a:ea typeface="Cambria" pitchFamily="18" charset="0"/>
              </a:rPr>
              <a:t>Cột mốc 0 A Pa Chải</a:t>
            </a:r>
          </a:p>
          <a:p>
            <a:pPr algn="just"/>
            <a:r>
              <a:rPr lang="vi-VN" sz="1700" dirty="0">
                <a:latin typeface="Cambria" pitchFamily="18" charset="0"/>
                <a:ea typeface="Cambria" pitchFamily="18" charset="0"/>
              </a:rPr>
              <a:t>A Pa Chải là điểm cực Tây Tổ Quốc – nơi đây cũng được gọi là ngã ba biên giới vì là cửa ngõ của 3 nước Việt Nam, Trung Quốc và Lào. A Pa Chải  thuộc địa phận huyện Mường Nhé, tỉnh Điện Biên có phía Tây Bắc giáp với tỉnh Vân Nam – Trung Quốc, phía Tây Nam giáp với Lào.</a:t>
            </a:r>
          </a:p>
        </p:txBody>
      </p:sp>
      <p:pic>
        <p:nvPicPr>
          <p:cNvPr id="25" name="Picture 24" descr="http://kkt.kontum.gov.vn/Content/Images/images/8cot4.jpg"/>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5182" y="4648200"/>
            <a:ext cx="2610866" cy="1905000"/>
          </a:xfrm>
          <a:prstGeom prst="rect">
            <a:avLst/>
          </a:prstGeom>
          <a:noFill/>
          <a:ln>
            <a:solidFill>
              <a:srgbClr val="FF0000"/>
            </a:solidFill>
          </a:ln>
        </p:spPr>
      </p:pic>
      <p:sp>
        <p:nvSpPr>
          <p:cNvPr id="15" name="Rectangle 14"/>
          <p:cNvSpPr/>
          <p:nvPr/>
        </p:nvSpPr>
        <p:spPr>
          <a:xfrm>
            <a:off x="4150432" y="4495800"/>
            <a:ext cx="4688768" cy="2185214"/>
          </a:xfrm>
          <a:prstGeom prst="rect">
            <a:avLst/>
          </a:prstGeom>
        </p:spPr>
        <p:txBody>
          <a:bodyPr wrap="square">
            <a:spAutoFit/>
          </a:bodyPr>
          <a:lstStyle/>
          <a:p>
            <a:pPr algn="just"/>
            <a:r>
              <a:rPr lang="vi-VN" sz="1700" b="1" dirty="0">
                <a:latin typeface="Cambria" pitchFamily="18" charset="0"/>
                <a:ea typeface="Cambria" pitchFamily="18" charset="0"/>
              </a:rPr>
              <a:t>Cột mốc 79 </a:t>
            </a:r>
          </a:p>
          <a:p>
            <a:pPr algn="just"/>
            <a:r>
              <a:rPr lang="vi-VN" sz="1700" dirty="0">
                <a:latin typeface="Cambria" pitchFamily="18" charset="0"/>
                <a:ea typeface="Cambria" pitchFamily="18" charset="0"/>
              </a:rPr>
              <a:t>Cột mốc 79 là cột mốc biên giới cao nhất Việt Nam, nằm ở xã Mồ Sì San, huyện Phong Thổ, Lai Châu. Cột mốc được cắm vào ngày 24/10/2004 ở cao độ gần 3.000 m, trên vùng yên ngựa của đỉnh núi Phàn Liên San. “Nóc nhà biên cương” giữ nhiệm vụ phân chia biên giới ở tỉnh Lai Châu, Việt Nam và tỉnh Vân Nam, Trung Quốc.</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 ĐẶC ĐIỂM VỊ TRÍ ĐỊA LÍ VÀ PHẠM VI LÃNH THỔ</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VỊ TRÍ ĐỊA LÍ VÀ PHẠM VI LÃNH THỔ</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1.2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aphicFrame>
        <p:nvGraphicFramePr>
          <p:cNvPr id="2" name="Diagram 1"/>
          <p:cNvGraphicFramePr/>
          <p:nvPr>
            <p:extLst>
              <p:ext uri="{D42A27DB-BD31-4B8C-83A1-F6EECF244321}">
                <p14:modId xmlns:p14="http://schemas.microsoft.com/office/powerpoint/2010/main" val="3866187394"/>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677656"/>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67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19471"/>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sơ</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733800"/>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Vùng biển nước ta ở Biển Đông có diện tích khoảng 1 triệu km</a:t>
            </a:r>
            <a:r>
              <a:rPr lang="vi-VN" sz="2400" baseline="30000" dirty="0">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G</a:t>
            </a:r>
            <a:r>
              <a:rPr lang="vi-VN" sz="2400" dirty="0">
                <a:latin typeface="Cambria" panose="02040503050406030204" pitchFamily="18" charset="0"/>
                <a:ea typeface="Cambria" panose="02040503050406030204" pitchFamily="18" charset="0"/>
              </a:rPr>
              <a:t>ồm 5 bộ phận: nội thủy, lãnh hải, vùng tiếp giáp lãnh hải, vùng đặc quyền kinh tế và thềm lục địa.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46659"/>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bản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hiểu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của</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810000"/>
            <a:ext cx="3657601" cy="2723823"/>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00" dirty="0">
                <a:latin typeface="Cambria" panose="02040503050406030204" pitchFamily="18" charset="0"/>
                <a:ea typeface="Cambria" panose="02040503050406030204" pitchFamily="18" charset="0"/>
              </a:rPr>
              <a:t>- </a:t>
            </a:r>
            <a:r>
              <a:rPr lang="en-US" sz="1900" dirty="0">
                <a:latin typeface="Cambria" panose="02040503050406030204" pitchFamily="18" charset="0"/>
                <a:ea typeface="Cambria" panose="02040503050406030204" pitchFamily="18" charset="0"/>
              </a:rPr>
              <a:t>Ý</a:t>
            </a:r>
            <a:r>
              <a:rPr lang="vi-VN" sz="1900" dirty="0">
                <a:latin typeface="Cambria" panose="02040503050406030204" pitchFamily="18" charset="0"/>
                <a:ea typeface="Cambria" panose="02040503050406030204" pitchFamily="18" charset="0"/>
              </a:rPr>
              <a:t> nghĩa</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ùng trời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vi-VN" sz="22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00033"/>
            <a:ext cx="3657601" cy="2800767"/>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2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200" dirty="0">
                <a:latin typeface="Cambria" panose="02040503050406030204" pitchFamily="18" charset="0"/>
                <a:ea typeface="Cambria" panose="02040503050406030204" pitchFamily="18" charset="0"/>
              </a:rPr>
              <a:t>- Trên biển là ranh giới bên ngoài lãnh hải và không gian trên các đảo.</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Phạm</a:t>
            </a:r>
            <a:r>
              <a:rPr lang="en-US" sz="2400" b="1" dirty="0">
                <a:solidFill>
                  <a:srgbClr val="CC0000"/>
                </a:solidFill>
                <a:latin typeface="Times New Roman" pitchFamily="18" charset="0"/>
                <a:cs typeface="Times New Roman" pitchFamily="18" charset="0"/>
              </a:rPr>
              <a:t> vi </a:t>
            </a:r>
            <a:r>
              <a:rPr lang="en-US" sz="2400" b="1" dirty="0" err="1">
                <a:solidFill>
                  <a:srgbClr val="CC0000"/>
                </a:solidFill>
                <a:latin typeface="Times New Roman" pitchFamily="18" charset="0"/>
                <a:cs typeface="Times New Roman" pitchFamily="18" charset="0"/>
              </a:rPr>
              <a:t>lãnh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70153"/>
          </a:xfrm>
          <a:prstGeom prst="rect">
            <a:avLst/>
          </a:prstGeom>
        </p:spPr>
        <p:txBody>
          <a:bodyPr wrap="square">
            <a:spAutoFit/>
          </a:bodyPr>
          <a:lstStyle/>
          <a:p>
            <a:pPr algn="just">
              <a:spcBef>
                <a:spcPts val="600"/>
              </a:spcBef>
              <a:spcAft>
                <a:spcPts val="0"/>
              </a:spcAft>
            </a:pPr>
            <a:r>
              <a:rPr lang="en-US" sz="2200" dirty="0" err="1">
                <a:latin typeface="Cambria" pitchFamily="18" charset="0"/>
                <a:ea typeface="Cambria" pitchFamily="18" charset="0"/>
                <a:cs typeface="Times New Roman"/>
              </a:rPr>
              <a:t>Bao</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gồm</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đất</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biển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và</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trời</a:t>
            </a:r>
            <a:r>
              <a:rPr lang="en-US" sz="2200" dirty="0">
                <a:latin typeface="Cambria" pitchFamily="18" charset="0"/>
                <a:ea typeface="Cambria" pitchFamily="18" charset="0"/>
                <a:cs typeface="Times New Roman"/>
              </a:rPr>
              <a:t>.</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đất </a:t>
            </a:r>
            <a:r>
              <a:rPr lang="nl-NL" sz="2200" dirty="0">
                <a:latin typeface="Cambria" pitchFamily="18" charset="0"/>
                <a:ea typeface="Cambria" pitchFamily="18" charset="0"/>
                <a:cs typeface="Times New Roman"/>
              </a:rPr>
              <a:t>diện tích 331212km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toàn bộ phần đất liền và các hải đảo.</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biển </a:t>
            </a:r>
            <a:r>
              <a:rPr lang="nl-NL" sz="2200" dirty="0">
                <a:latin typeface="Cambria" pitchFamily="18" charset="0"/>
                <a:ea typeface="Cambria" pitchFamily="18" charset="0"/>
                <a:cs typeface="Times New Roman"/>
              </a:rPr>
              <a:t>của Việt Nam ở Biển Đông có diện tích khoảng 1 triệu 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5 bộ phận: nội thủy, lãnh hải, vùng tiếp giáp lãnh hải, vùng đặc quyền kinh tế và thềm lục địa.</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trời </a:t>
            </a:r>
            <a:r>
              <a:rPr lang="nl-NL" sz="2200" dirty="0">
                <a:latin typeface="Cambria" pitchFamily="18" charset="0"/>
                <a:ea typeface="Cambria" pitchFamily="18" charset="0"/>
                <a:cs typeface="Times New Roman"/>
              </a:rPr>
              <a:t>là khoảng không gian bao trùm lên lãnh thổ nước ta.</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5316</TotalTime>
  <Words>2485</Words>
  <Application>Microsoft Office PowerPoint</Application>
  <PresentationFormat>On-screen Show (4:3)</PresentationFormat>
  <Paragraphs>193</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ĐẶC ĐIỂM VỊ TRÍ ĐỊA LÍ  VÀ PHẠM VI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400</cp:revision>
  <dcterms:created xsi:type="dcterms:W3CDTF">2016-02-15T14:28:12Z</dcterms:created>
  <dcterms:modified xsi:type="dcterms:W3CDTF">2025-02-07T20:15:25Z</dcterms:modified>
</cp:coreProperties>
</file>