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1" r:id="rId3"/>
    <p:sldId id="257" r:id="rId4"/>
    <p:sldId id="256" r:id="rId5"/>
    <p:sldId id="258" r:id="rId6"/>
    <p:sldId id="273" r:id="rId7"/>
    <p:sldId id="276" r:id="rId8"/>
    <p:sldId id="274" r:id="rId9"/>
    <p:sldId id="275" r:id="rId10"/>
    <p:sldId id="277" r:id="rId11"/>
    <p:sldId id="278" r:id="rId12"/>
    <p:sldId id="264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0" r:id="rId21"/>
    <p:sldId id="270" r:id="rId22"/>
    <p:sldId id="272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3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4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0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6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9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6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73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1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3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3.svg"/><Relationship Id="rId3" Type="http://schemas.openxmlformats.org/officeDocument/2006/relationships/image" Target="../media/image25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15.sv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5.svg"/><Relationship Id="rId3" Type="http://schemas.openxmlformats.org/officeDocument/2006/relationships/image" Target="../media/image25.svg"/><Relationship Id="rId7" Type="http://schemas.openxmlformats.org/officeDocument/2006/relationships/image" Target="../media/image49.svg"/><Relationship Id="rId12" Type="http://schemas.openxmlformats.org/officeDocument/2006/relationships/image" Target="../media/image14.png"/><Relationship Id="rId2" Type="http://schemas.openxmlformats.org/officeDocument/2006/relationships/image" Target="../media/image24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5.svg"/><Relationship Id="rId5" Type="http://schemas.openxmlformats.org/officeDocument/2006/relationships/image" Target="../media/image47.svg"/><Relationship Id="rId15" Type="http://schemas.openxmlformats.org/officeDocument/2006/relationships/image" Target="../media/image33.svg"/><Relationship Id="rId10" Type="http://schemas.openxmlformats.org/officeDocument/2006/relationships/image" Target="../media/image44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61530" y="60037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0276">
            <a:off x="16177269" y="574869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99334">
            <a:off x="660678" y="993385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06419">
            <a:off x="894601" y="8076611"/>
            <a:ext cx="1796889" cy="18406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00200" y="3279726"/>
            <a:ext cx="1450800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BÀI HỌC NGÀY HÔM NAY</a:t>
            </a:r>
            <a:r>
              <a:rPr lang="en-US" sz="7200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62000" y="7019337"/>
            <a:ext cx="4071481" cy="6412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752600" y="571500"/>
            <a:ext cx="14554200" cy="1973646"/>
            <a:chOff x="0" y="0"/>
            <a:chExt cx="15844609" cy="592905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472108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4050256"/>
              <a:ext cx="2250053" cy="1878795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3200400" y="574040"/>
            <a:ext cx="9990332" cy="101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đánh giá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320" y="2545146"/>
            <a:ext cx="17171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hỏi, ý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hồi trong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thời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đổi với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2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723901"/>
            <a:ext cx="16821150" cy="47727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5431329" y="2699290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3747" y="359812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86373" y="353176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4792336" y="6242814"/>
            <a:ext cx="2187303" cy="26633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059938" y="3462266"/>
            <a:ext cx="7463274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42900" y="1253728"/>
            <a:ext cx="17509332" cy="84760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500" t="3186" r="6049" b="5605"/>
          <a:stretch/>
        </p:blipFill>
        <p:spPr>
          <a:xfrm>
            <a:off x="685800" y="2075791"/>
            <a:ext cx="15925801" cy="7069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4076700"/>
            <a:ext cx="1036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01328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42900"/>
            <a:ext cx="17526000" cy="918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/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spcAft>
                <a:spcPts val="1800"/>
              </a:spcAft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defTabSz="1371600"/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2801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-46950"/>
            <a:ext cx="16268700" cy="9863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>
              <a:lnSpc>
                <a:spcPct val="150000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" y="926710"/>
            <a:ext cx="1780032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thùng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04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42900"/>
            <a:ext cx="16268700" cy="9863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>
              <a:lnSpc>
                <a:spcPct val="150000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880" y="1562100"/>
            <a:ext cx="16268700" cy="58631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Ý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Cha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</a:p>
          <a:p>
            <a:pPr defTabSz="1371600">
              <a:lnSpc>
                <a:spcPct val="150000"/>
              </a:lnSpc>
              <a:spcAft>
                <a:spcPts val="180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nhen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495300"/>
            <a:ext cx="17297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quả:</a:t>
            </a:r>
          </a:p>
          <a:p>
            <a:pPr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nghiêm trọng đến sức khỏe, đời sống của người dân, không chỉ khiến sức khỏe bị suy giảm, gây nhiều bệnh tật.</a:t>
            </a:r>
          </a:p>
          <a:p>
            <a:pPr defTabSz="1371600"/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 rác bừa bãi là nguyên nhân lớn gây ô nhiễm môi trường</a:t>
            </a:r>
          </a:p>
          <a:p>
            <a:pPr defTabSz="1371600"/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mất đi hình ảnh Việt Nam tươi đẹp trong mắt bạn bè quốc tế, khiến cho ngành du lịch giảm mạnh, thiệt hại chung về kinh tế.</a:t>
            </a:r>
          </a:p>
          <a:p>
            <a:pPr defTabSz="1371600"/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tốn những khoản chi phí lớn để thuê nhân sự dọn dẹp vệ sinh</a:t>
            </a:r>
          </a:p>
        </p:txBody>
      </p:sp>
    </p:spTree>
    <p:extLst>
      <p:ext uri="{BB962C8B-B14F-4D97-AF65-F5344CB8AC3E}">
        <p14:creationId xmlns:p14="http://schemas.microsoft.com/office/powerpoint/2010/main" val="344737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42900"/>
            <a:ext cx="1729740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spcAft>
                <a:spcPts val="1800"/>
              </a:spcAft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Đề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defTabSz="1371600">
              <a:buSzPts val="1000"/>
              <a:tabLst>
                <a:tab pos="685800" algn="l"/>
              </a:tabLs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defTabSz="1371600">
              <a:buSzPts val="1000"/>
              <a:tabLst>
                <a:tab pos="685800" algn="l"/>
              </a:tabLs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defTabSz="1371600">
              <a:buSzPts val="1000"/>
              <a:tabLst>
                <a:tab pos="685800" algn="l"/>
              </a:tabLs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defTabSz="1371600">
              <a:buSzPts val="1000"/>
              <a:tabLst>
                <a:tab pos="685800" algn="l"/>
              </a:tabLs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8648700"/>
            <a:ext cx="2733441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lnSpc>
                <a:spcPts val="2925"/>
              </a:lnSpc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1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06649"/>
              </p:ext>
            </p:extLst>
          </p:nvPr>
        </p:nvGraphicFramePr>
        <p:xfrm>
          <a:off x="304800" y="190500"/>
          <a:ext cx="17830799" cy="99361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40814">
                  <a:extLst>
                    <a:ext uri="{9D8B030D-6E8A-4147-A177-3AD203B41FA5}">
                      <a16:colId xmlns:a16="http://schemas.microsoft.com/office/drawing/2014/main" val="853000819"/>
                    </a:ext>
                  </a:extLst>
                </a:gridCol>
                <a:gridCol w="5174587">
                  <a:extLst>
                    <a:ext uri="{9D8B030D-6E8A-4147-A177-3AD203B41FA5}">
                      <a16:colId xmlns:a16="http://schemas.microsoft.com/office/drawing/2014/main" val="815936594"/>
                    </a:ext>
                  </a:extLst>
                </a:gridCol>
                <a:gridCol w="4457699">
                  <a:extLst>
                    <a:ext uri="{9D8B030D-6E8A-4147-A177-3AD203B41FA5}">
                      <a16:colId xmlns:a16="http://schemas.microsoft.com/office/drawing/2014/main" val="1618146188"/>
                    </a:ext>
                  </a:extLst>
                </a:gridCol>
                <a:gridCol w="4457699">
                  <a:extLst>
                    <a:ext uri="{9D8B030D-6E8A-4147-A177-3AD203B41FA5}">
                      <a16:colId xmlns:a16="http://schemas.microsoft.com/office/drawing/2014/main" val="3031351691"/>
                    </a:ext>
                  </a:extLst>
                </a:gridCol>
              </a:tblGrid>
              <a:tr h="5155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274895"/>
                  </a:ext>
                </a:extLst>
              </a:tr>
              <a:tr h="5155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09194"/>
                  </a:ext>
                </a:extLst>
              </a:tr>
              <a:tr h="5155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137705"/>
                  </a:ext>
                </a:extLst>
              </a:tr>
              <a:tr h="549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289218"/>
                  </a:ext>
                </a:extLst>
              </a:tr>
              <a:tr h="1099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1.Vấn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mang tính thời sự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nay</a:t>
                      </a: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90031"/>
                  </a:ext>
                </a:extLst>
              </a:tr>
              <a:tr h="164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không nêu được ý kiến, lí lẽ, bằng chứng thuyết phục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đưa ra lí lẽ, bằng chứng thuyết phục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sức thuyết phục sử dụng lí lẽ và bằng chứng từ thực tế trong đời sống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386140"/>
                  </a:ext>
                </a:extLst>
              </a:tr>
              <a:tr h="1546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55479"/>
                  </a:ext>
                </a:extLst>
              </a:tr>
              <a:tr h="2199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nghe; nét mặt sinh động.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15438"/>
                  </a:ext>
                </a:extLst>
              </a:tr>
              <a:tr h="1237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92" marR="87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2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7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890" y="1028700"/>
            <a:ext cx="16101309" cy="8229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44673" y="613243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15166549" y="971510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803612" y="8530096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425885" y="2544764"/>
            <a:ext cx="629457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1218" y="4091037"/>
            <a:ext cx="142425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Em hãy tìm ví dụ về các vấn đề trong đời sống và nêu ra quan điểm của em về vấn đề đó</a:t>
            </a:r>
            <a:r>
              <a:rPr lang="en-US" sz="5400" b="1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457200" y="111459"/>
            <a:ext cx="1547363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các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đây:</a:t>
            </a:r>
          </a:p>
        </p:txBody>
      </p:sp>
      <p:pic>
        <p:nvPicPr>
          <p:cNvPr id="40" name="Picture 3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3744" y="1104900"/>
            <a:ext cx="8099456" cy="44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04900"/>
            <a:ext cx="8534400" cy="44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5981700"/>
            <a:ext cx="126492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050931" y="1647810"/>
            <a:ext cx="14345803" cy="7609665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64481" y="131386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34320" y="1686106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010027" y="3450587"/>
            <a:ext cx="10609828" cy="74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400" b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625468">
            <a:off x="14627292" y="7334563"/>
            <a:ext cx="2645765" cy="22323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22748" y="4351252"/>
            <a:ext cx="9372600" cy="281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lại bài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bài mới: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61530" y="60037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0276">
            <a:off x="16177269" y="574869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99334">
            <a:off x="660678" y="993385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06419">
            <a:off x="894601" y="8076611"/>
            <a:ext cx="1796889" cy="18406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14600" y="3279726"/>
            <a:ext cx="1359360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LẮNG NGHE BÀI GIẢNG!</a:t>
            </a:r>
            <a:endParaRPr lang="en-US" sz="7200" dirty="0">
              <a:solidFill>
                <a:srgbClr val="2764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62000" y="7019337"/>
            <a:ext cx="4071481" cy="6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831113" y="-3472137"/>
            <a:ext cx="7331320" cy="157518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14385" y="5323449"/>
            <a:ext cx="3657382" cy="56159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7266" y="6540301"/>
            <a:ext cx="397592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8720" y="1281589"/>
            <a:ext cx="1688988" cy="1747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896793">
            <a:off x="16255261" y="3737330"/>
            <a:ext cx="1524494" cy="19266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406291" y="7630752"/>
            <a:ext cx="2444257" cy="3308639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107440" y="3385591"/>
            <a:ext cx="14707548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8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TRONG ĐỜI SỐNG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39463" y="1047584"/>
            <a:ext cx="851462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109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723900" y="419100"/>
            <a:ext cx="16787168" cy="281940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92761" y="3567796"/>
            <a:ext cx="160782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1" y="5295900"/>
            <a:ext cx="17320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Xác định mục đích nói và người 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nói phải bám sát mục đích (nội dung) nói và đối tượng nghe để bài nói không đi chệch hướng.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nói cần lựa chọn không gian và xác định thời gian nói.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832" y="990396"/>
            <a:ext cx="134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NÓI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752600" y="571500"/>
            <a:ext cx="14554200" cy="205740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29058" y="7540860"/>
            <a:ext cx="2496292" cy="272075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280686" y="1218080"/>
            <a:ext cx="775764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296" y="3060327"/>
            <a:ext cx="16921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ảnh,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nói.</a:t>
            </a:r>
          </a:p>
          <a:p>
            <a:pPr marL="571500" indent="-571500" algn="just">
              <a:buFontTx/>
              <a:buChar char="-"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ý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phần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hồi.</a:t>
            </a:r>
          </a:p>
        </p:txBody>
      </p:sp>
    </p:spTree>
    <p:extLst>
      <p:ext uri="{BB962C8B-B14F-4D97-AF65-F5344CB8AC3E}">
        <p14:creationId xmlns:p14="http://schemas.microsoft.com/office/powerpoint/2010/main" val="22662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752600" y="571500"/>
            <a:ext cx="14554200" cy="190500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5638800" y="602704"/>
            <a:ext cx="7757646" cy="10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6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56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0508" y="2579834"/>
            <a:ext cx="144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ý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phần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hồi: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35388"/>
              </p:ext>
            </p:extLst>
          </p:nvPr>
        </p:nvGraphicFramePr>
        <p:xfrm>
          <a:off x="381001" y="3713376"/>
          <a:ext cx="17221200" cy="454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214">
                  <a:extLst>
                    <a:ext uri="{9D8B030D-6E8A-4147-A177-3AD203B41FA5}">
                      <a16:colId xmlns:a16="http://schemas.microsoft.com/office/drawing/2014/main" val="782887438"/>
                    </a:ext>
                  </a:extLst>
                </a:gridCol>
                <a:gridCol w="10948985">
                  <a:extLst>
                    <a:ext uri="{9D8B030D-6E8A-4147-A177-3AD203B41FA5}">
                      <a16:colId xmlns:a16="http://schemas.microsoft.com/office/drawing/2014/main" val="238157839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1343904092"/>
                    </a:ext>
                  </a:extLst>
                </a:gridCol>
              </a:tblGrid>
              <a:tr h="11203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4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4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4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4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4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người nghe </a:t>
                      </a:r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4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hồi của </a:t>
                      </a:r>
                      <a:r>
                        <a:rPr lang="en-US" sz="4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95077"/>
                  </a:ext>
                </a:extLst>
              </a:tr>
              <a:tr h="112033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130344"/>
                  </a:ext>
                </a:extLst>
              </a:tr>
              <a:tr h="112033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091367"/>
                  </a:ext>
                </a:extLst>
              </a:tr>
              <a:tr h="112033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14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6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198" y="558704"/>
            <a:ext cx="672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HỆ THỐNG Ý: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07817" y="1960728"/>
            <a:ext cx="57912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 CỦA TÔI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56998" y="4318853"/>
            <a:ext cx="41148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46017" y="4318853"/>
            <a:ext cx="41148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635036" y="4313735"/>
            <a:ext cx="41148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53589" y="6524578"/>
            <a:ext cx="5181600" cy="18977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1.1, 1.2,..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63603" y="6446103"/>
            <a:ext cx="5181600" cy="18977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2.1, 2.2,..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2373617" y="6446102"/>
            <a:ext cx="5181600" cy="18977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3.1,3.2,..</a:t>
            </a:r>
          </a:p>
        </p:txBody>
      </p:sp>
      <p:cxnSp>
        <p:nvCxnSpPr>
          <p:cNvPr id="6" name="Straight Arrow Connector 5"/>
          <p:cNvCxnSpPr>
            <a:stCxn id="4" idx="2"/>
            <a:endCxn id="16" idx="0"/>
          </p:cNvCxnSpPr>
          <p:nvPr/>
        </p:nvCxnSpPr>
        <p:spPr>
          <a:xfrm flipH="1">
            <a:off x="4314398" y="3332328"/>
            <a:ext cx="5189019" cy="98652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  <a:endCxn id="17" idx="0"/>
          </p:cNvCxnSpPr>
          <p:nvPr/>
        </p:nvCxnSpPr>
        <p:spPr>
          <a:xfrm>
            <a:off x="9503417" y="3332328"/>
            <a:ext cx="0" cy="98652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22" idx="0"/>
          </p:cNvCxnSpPr>
          <p:nvPr/>
        </p:nvCxnSpPr>
        <p:spPr>
          <a:xfrm>
            <a:off x="9503417" y="3332328"/>
            <a:ext cx="5189019" cy="98140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3" idx="0"/>
          </p:cNvCxnSpPr>
          <p:nvPr/>
        </p:nvCxnSpPr>
        <p:spPr>
          <a:xfrm>
            <a:off x="3744389" y="5611411"/>
            <a:ext cx="0" cy="91316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</p:cNvCxnSpPr>
          <p:nvPr/>
        </p:nvCxnSpPr>
        <p:spPr>
          <a:xfrm>
            <a:off x="9503417" y="5538053"/>
            <a:ext cx="0" cy="90805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779414" y="5532935"/>
            <a:ext cx="0" cy="91316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6" grpId="0" animBg="1"/>
      <p:bldP spid="17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752600" y="571500"/>
            <a:ext cx="14554200" cy="228600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3276600" y="769583"/>
            <a:ext cx="11049000" cy="101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5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589468"/>
            <a:ext cx="17449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lvl="1"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hợp với văn nói;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khác, hơn nữa, bên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thứ nhất, thứ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,…để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tưởng.</a:t>
            </a:r>
          </a:p>
          <a:p>
            <a:pPr lvl="1" algn="just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phần mở đầu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8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752600" y="571500"/>
            <a:ext cx="14554200" cy="220980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5410200" y="781899"/>
            <a:ext cx="8587714" cy="101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6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600" b="1" i="1" dirty="0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276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5600" b="1" i="1" dirty="0">
              <a:solidFill>
                <a:srgbClr val="2764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196" y="2272706"/>
            <a:ext cx="17492603" cy="660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phần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đã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từ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đến cụ thể: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hệ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của bài nói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vào cụ thể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tư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bài nói.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cách đến gần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28842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1297</Words>
  <Application>Microsoft Office PowerPoint</Application>
  <PresentationFormat>Custom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Wingdings</vt:lpstr>
      <vt:lpstr>Calibri Light</vt:lpstr>
      <vt:lpstr>Times New Roman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Nguyễn Châu Bảo Hân</cp:lastModifiedBy>
  <cp:revision>25</cp:revision>
  <dcterms:created xsi:type="dcterms:W3CDTF">2006-08-16T00:00:00Z</dcterms:created>
  <dcterms:modified xsi:type="dcterms:W3CDTF">2025-02-07T21:06:26Z</dcterms:modified>
  <dc:identifier>DAEt-d3kjac</dc:identifier>
</cp:coreProperties>
</file>