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7" r:id="rId6"/>
    <p:sldId id="290" r:id="rId7"/>
    <p:sldId id="291" r:id="rId8"/>
    <p:sldId id="256" r:id="rId9"/>
    <p:sldId id="265" r:id="rId10"/>
    <p:sldId id="258" r:id="rId11"/>
    <p:sldId id="272" r:id="rId12"/>
    <p:sldId id="273" r:id="rId13"/>
    <p:sldId id="292" r:id="rId14"/>
    <p:sldId id="270" r:id="rId15"/>
    <p:sldId id="293" r:id="rId16"/>
    <p:sldId id="261" r:id="rId17"/>
    <p:sldId id="284" r:id="rId18"/>
    <p:sldId id="286" r:id="rId19"/>
    <p:sldId id="289" r:id="rId20"/>
    <p:sldId id="271" r:id="rId21"/>
    <p:sldId id="262" r:id="rId22"/>
    <p:sldId id="295" r:id="rId23"/>
    <p:sldId id="296" r:id="rId24"/>
    <p:sldId id="298" r:id="rId25"/>
    <p:sldId id="297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63" r:id="rId40"/>
    <p:sldId id="269" r:id="rId4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7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0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17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28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5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90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69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54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4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5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80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7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85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9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8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53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60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26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50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26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02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43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04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57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9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7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91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05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19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9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08-02-2025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1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B55B3F20-2E31-481C-A768-E43B162B74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08-02-2025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569E4DE-6FBE-4738-833C-46E34F544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4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5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17" Type="http://schemas.openxmlformats.org/officeDocument/2006/relationships/image" Target="../media/image20.svg"/><Relationship Id="rId2" Type="http://schemas.openxmlformats.org/officeDocument/2006/relationships/image" Target="../media/image3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6.sv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.svg"/><Relationship Id="rId7" Type="http://schemas.openxmlformats.org/officeDocument/2006/relationships/image" Target="../media/image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51.sv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6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.svg"/><Relationship Id="rId7" Type="http://schemas.openxmlformats.org/officeDocument/2006/relationships/image" Target="../media/image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51.sv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6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60.svg"/><Relationship Id="rId7" Type="http://schemas.openxmlformats.org/officeDocument/2006/relationships/image" Target="../media/image8.svg"/><Relationship Id="rId12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51.sv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0.svg"/><Relationship Id="rId3" Type="http://schemas.openxmlformats.org/officeDocument/2006/relationships/image" Target="../media/image60.sv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4.svg"/><Relationship Id="rId5" Type="http://schemas.openxmlformats.org/officeDocument/2006/relationships/image" Target="../media/image51.svg"/><Relationship Id="rId15" Type="http://schemas.openxmlformats.org/officeDocument/2006/relationships/image" Target="../media/image66.sv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5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17" Type="http://schemas.openxmlformats.org/officeDocument/2006/relationships/image" Target="../media/image20.svg"/><Relationship Id="rId2" Type="http://schemas.openxmlformats.org/officeDocument/2006/relationships/image" Target="../media/image3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6.sv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8.svg"/><Relationship Id="rId7" Type="http://schemas.openxmlformats.org/officeDocument/2006/relationships/image" Target="../media/image29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0.svg"/><Relationship Id="rId10" Type="http://schemas.openxmlformats.org/officeDocument/2006/relationships/image" Target="../media/image71.png"/><Relationship Id="rId4" Type="http://schemas.openxmlformats.org/officeDocument/2006/relationships/image" Target="../media/image69.png"/><Relationship Id="rId9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sv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12" Type="http://schemas.openxmlformats.org/officeDocument/2006/relationships/image" Target="../media/image34.png"/><Relationship Id="rId17" Type="http://schemas.openxmlformats.org/officeDocument/2006/relationships/image" Target="../media/image18.svg"/><Relationship Id="rId2" Type="http://schemas.openxmlformats.org/officeDocument/2006/relationships/image" Target="../media/image28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4.svg"/><Relationship Id="rId15" Type="http://schemas.openxmlformats.org/officeDocument/2006/relationships/image" Target="../media/image20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5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17" Type="http://schemas.openxmlformats.org/officeDocument/2006/relationships/image" Target="../media/image20.svg"/><Relationship Id="rId2" Type="http://schemas.openxmlformats.org/officeDocument/2006/relationships/image" Target="../media/image3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6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1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0.svg"/><Relationship Id="rId5" Type="http://schemas.openxmlformats.org/officeDocument/2006/relationships/image" Target="../media/image49.svg"/><Relationship Id="rId1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0.svg"/><Relationship Id="rId5" Type="http://schemas.openxmlformats.org/officeDocument/2006/relationships/image" Target="../media/image49.svg"/><Relationship Id="rId1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svg"/><Relationship Id="rId1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0.svg"/><Relationship Id="rId5" Type="http://schemas.openxmlformats.org/officeDocument/2006/relationships/image" Target="../media/image49.svg"/><Relationship Id="rId15" Type="http://schemas.openxmlformats.org/officeDocument/2006/relationships/image" Target="../media/image45.svg"/><Relationship Id="rId10" Type="http://schemas.openxmlformats.org/officeDocument/2006/relationships/image" Target="../media/image19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6579" y="1495201"/>
            <a:ext cx="15094842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E2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BÀI HỌC NGÀY HÔM NAY!</a:t>
            </a:r>
            <a:endParaRPr lang="en-US" sz="7200" b="1" u="none" dirty="0">
              <a:solidFill>
                <a:srgbClr val="2E25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114800" y="8420100"/>
            <a:ext cx="9814379" cy="1350169"/>
            <a:chOff x="0" y="0"/>
            <a:chExt cx="5238500" cy="7206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8500" cy="720663"/>
            </a:xfrm>
            <a:custGeom>
              <a:avLst/>
              <a:gdLst/>
              <a:ahLst/>
              <a:cxnLst/>
              <a:rect l="l" t="t" r="r" b="b"/>
              <a:pathLst>
                <a:path w="5238500" h="720663">
                  <a:moveTo>
                    <a:pt x="5114040" y="720663"/>
                  </a:moveTo>
                  <a:lnTo>
                    <a:pt x="124460" y="720663"/>
                  </a:lnTo>
                  <a:cubicBezTo>
                    <a:pt x="55880" y="720663"/>
                    <a:pt x="0" y="664783"/>
                    <a:pt x="0" y="5962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41" y="0"/>
                  </a:lnTo>
                  <a:cubicBezTo>
                    <a:pt x="5182620" y="0"/>
                    <a:pt x="5238500" y="55880"/>
                    <a:pt x="5238500" y="124460"/>
                  </a:cubicBezTo>
                  <a:lnTo>
                    <a:pt x="5238500" y="596203"/>
                  </a:lnTo>
                  <a:cubicBezTo>
                    <a:pt x="5238500" y="664783"/>
                    <a:pt x="5182620" y="720663"/>
                    <a:pt x="5114041" y="720663"/>
                  </a:cubicBezTo>
                  <a:close/>
                </a:path>
              </a:pathLst>
            </a:custGeom>
            <a:solidFill>
              <a:srgbClr val="FFB4E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142"/>
          <a:stretch>
            <a:fillRect/>
          </a:stretch>
        </p:blipFill>
        <p:spPr>
          <a:xfrm>
            <a:off x="5367181" y="5317511"/>
            <a:ext cx="7553638" cy="4452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5400000">
            <a:off x="66930" y="7513696"/>
            <a:ext cx="2706374" cy="284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10800000">
            <a:off x="15709178" y="7580626"/>
            <a:ext cx="2578822" cy="2706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7052" y="5143500"/>
            <a:ext cx="1063075" cy="1029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80" y="5143500"/>
            <a:ext cx="1063075" cy="1029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435"/>
          <a:stretch>
            <a:fillRect/>
          </a:stretch>
        </p:blipFill>
        <p:spPr>
          <a:xfrm rot="5400000">
            <a:off x="15519315" y="-499038"/>
            <a:ext cx="1240947" cy="2239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41115"/>
          <a:stretch>
            <a:fillRect/>
          </a:stretch>
        </p:blipFill>
        <p:spPr>
          <a:xfrm rot="-10800000">
            <a:off x="1028700" y="0"/>
            <a:ext cx="2166604" cy="136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6394" y="5143500"/>
            <a:ext cx="1861012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887852" y="8251871"/>
            <a:ext cx="12512297" cy="2035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511763" y="5143500"/>
            <a:ext cx="3889727" cy="51435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58498" y="2806659"/>
            <a:ext cx="15391301" cy="6015301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029595" y="4222384"/>
            <a:ext cx="11446657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PHÂN TÍCH KIỂU VĂN BẢN</a:t>
            </a:r>
            <a:endParaRPr lang="en-US" sz="72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899" y="-177515"/>
            <a:ext cx="6861174" cy="1067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371600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Phân tích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99" y="1590839"/>
            <a:ext cx="3009901" cy="3639323"/>
          </a:xfrm>
          <a:prstGeom prst="rect">
            <a:avLst/>
          </a:prstGeom>
        </p:spPr>
      </p:pic>
      <p:pic>
        <p:nvPicPr>
          <p:cNvPr id="33794" name="Picture 2" descr="Đồng hồ đếm ngược 10 phút | 10 minute countdown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8" y="6667500"/>
            <a:ext cx="1969322" cy="17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65213"/>
              </p:ext>
            </p:extLst>
          </p:nvPr>
        </p:nvGraphicFramePr>
        <p:xfrm>
          <a:off x="2819400" y="1181099"/>
          <a:ext cx="15087600" cy="868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5776">
                  <a:extLst>
                    <a:ext uri="{9D8B030D-6E8A-4147-A177-3AD203B41FA5}">
                      <a16:colId xmlns:a16="http://schemas.microsoft.com/office/drawing/2014/main" val="3504383009"/>
                    </a:ext>
                  </a:extLst>
                </a:gridCol>
                <a:gridCol w="13041824">
                  <a:extLst>
                    <a:ext uri="{9D8B030D-6E8A-4147-A177-3AD203B41FA5}">
                      <a16:colId xmlns:a16="http://schemas.microsoft.com/office/drawing/2014/main" val="1118642978"/>
                    </a:ext>
                  </a:extLst>
                </a:gridCol>
              </a:tblGrid>
              <a:tr h="981986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="1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en-US" sz="4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4400" i="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451"/>
                  </a:ext>
                </a:extLst>
              </a:tr>
              <a:tr h="1737360">
                <a:tc v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4400" i="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vi-VN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 viết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</a:t>
                      </a:r>
                      <a:r>
                        <a:rPr lang="vi-VN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ra những lí lẽ,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 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 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33421"/>
                  </a:ext>
                </a:extLst>
              </a:tr>
              <a:tr h="981986"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b="1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="1" i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</a:t>
                      </a:r>
                      <a:endParaRPr lang="en-US" sz="4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4400" i="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17417"/>
                  </a:ext>
                </a:extLst>
              </a:tr>
              <a:tr h="3248108">
                <a:tc v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4400" i="0" baseline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Đề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Theo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56517"/>
                  </a:ext>
                </a:extLst>
              </a:tr>
              <a:tr h="1737360">
                <a:tc vMerge="1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i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400" i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44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3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87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692" b="1627"/>
          <a:stretch>
            <a:fillRect/>
          </a:stretch>
        </p:blipFill>
        <p:spPr>
          <a:xfrm rot="-10800000">
            <a:off x="-236015" y="7084437"/>
            <a:ext cx="2640885" cy="4332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10800000" flipH="1">
            <a:off x="1146780" y="9104988"/>
            <a:ext cx="2516180" cy="1192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>
            <a:off x="16562804" y="-191750"/>
            <a:ext cx="1631770" cy="23130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8200"/>
          <a:stretch>
            <a:fillRect/>
          </a:stretch>
        </p:blipFill>
        <p:spPr>
          <a:xfrm rot="-5400000">
            <a:off x="-709555" y="5877856"/>
            <a:ext cx="2751405" cy="128269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57200" y="266700"/>
            <a:ext cx="17373600" cy="9372600"/>
            <a:chOff x="0" y="0"/>
            <a:chExt cx="2386775" cy="27642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218">
            <a:off x="13508925" y="8906080"/>
            <a:ext cx="1690484" cy="100583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3308" y="613442"/>
            <a:ext cx="16736491" cy="8956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31242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đích: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312420" algn="l"/>
              </a:tabLst>
            </a:pP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1242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thống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lẽ,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chứng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312420" algn="l"/>
              </a:tabLs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tabLst>
                <a:tab pos="31242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12420" algn="l"/>
              </a:tabLst>
            </a:pP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12420" algn="l"/>
              </a:tabLs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 cơm gia đình rất bổ dưỡng, đảm bảo vệ sinh an toàn thực phẩm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tabLst>
                <a:tab pos="312420" algn="l"/>
              </a:tabLs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món ăn được chế biến bằng nguyên liệu 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sạch, lựa chọn cẩn thận,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692" b="1627"/>
          <a:stretch>
            <a:fillRect/>
          </a:stretch>
        </p:blipFill>
        <p:spPr>
          <a:xfrm rot="-10800000">
            <a:off x="-236015" y="7084437"/>
            <a:ext cx="2640885" cy="4332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10800000" flipH="1">
            <a:off x="1146780" y="9104988"/>
            <a:ext cx="2516180" cy="1192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>
            <a:off x="16562804" y="-191750"/>
            <a:ext cx="1631770" cy="23130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8200"/>
          <a:stretch>
            <a:fillRect/>
          </a:stretch>
        </p:blipFill>
        <p:spPr>
          <a:xfrm rot="-5400000">
            <a:off x="-709555" y="5877856"/>
            <a:ext cx="2751405" cy="128269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57200" y="342900"/>
            <a:ext cx="17526000" cy="9525000"/>
            <a:chOff x="0" y="0"/>
            <a:chExt cx="2386775" cy="27642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218">
            <a:off x="13508925" y="8906080"/>
            <a:ext cx="1690484" cy="100583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8200" y="745595"/>
            <a:ext cx="1676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12420" algn="l"/>
              </a:tabLst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thống các lí lẽ, dẫn chứng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312420" algn="l"/>
              </a:tabLst>
            </a:pP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312420" algn="l"/>
              </a:tabLst>
            </a:pPr>
            <a:r>
              <a:rPr lang="vi-VN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 cơm là khoảng thời gian quý giá giúp các thành viên gia đình gắn bó, thấy hiểu nhau hơn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tabLst>
                <a:tab pos="312420" algn="l"/>
              </a:tabLst>
            </a:pPr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tabLst>
                <a:tab pos="312420" algn="l"/>
              </a:tabLst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1476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vi-VN" sz="5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692" b="1627"/>
          <a:stretch>
            <a:fillRect/>
          </a:stretch>
        </p:blipFill>
        <p:spPr>
          <a:xfrm rot="-10800000">
            <a:off x="-236015" y="7084437"/>
            <a:ext cx="2640885" cy="4332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10800000" flipH="1">
            <a:off x="1146780" y="9104988"/>
            <a:ext cx="2516180" cy="1192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>
            <a:off x="16562804" y="-191750"/>
            <a:ext cx="1631770" cy="23130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8200"/>
          <a:stretch>
            <a:fillRect/>
          </a:stretch>
        </p:blipFill>
        <p:spPr>
          <a:xfrm rot="-5400000">
            <a:off x="-709555" y="5877856"/>
            <a:ext cx="2751405" cy="128269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28600" y="342900"/>
            <a:ext cx="17660776" cy="9372600"/>
            <a:chOff x="0" y="0"/>
            <a:chExt cx="2386775" cy="27642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218">
            <a:off x="13508925" y="8906080"/>
            <a:ext cx="1690484" cy="100583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12255" y="7581900"/>
            <a:ext cx="2889639" cy="29706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9470" y="666681"/>
            <a:ext cx="16488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12420" algn="l"/>
              </a:tabLst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Chức năng của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mở bài</a:t>
            </a:r>
            <a:endParaRPr lang="en-US" sz="4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tabLst>
                <a:tab pos="312420" algn="l"/>
              </a:tabLst>
            </a:pP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kiến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147" y="4345637"/>
            <a:ext cx="16174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ề xuất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756" y="6427738"/>
            <a:ext cx="16142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692" b="1627"/>
          <a:stretch>
            <a:fillRect/>
          </a:stretch>
        </p:blipFill>
        <p:spPr>
          <a:xfrm rot="-10800000">
            <a:off x="-236015" y="7084437"/>
            <a:ext cx="2640885" cy="4332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10800000" flipH="1">
            <a:off x="1146780" y="9104988"/>
            <a:ext cx="2516180" cy="1192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>
            <a:off x="16562804" y="-191750"/>
            <a:ext cx="1631770" cy="23130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8200"/>
          <a:stretch>
            <a:fillRect/>
          </a:stretch>
        </p:blipFill>
        <p:spPr>
          <a:xfrm rot="-5400000">
            <a:off x="-709555" y="5877856"/>
            <a:ext cx="2751405" cy="128269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307494" y="2247900"/>
            <a:ext cx="15951807" cy="7467600"/>
            <a:chOff x="0" y="0"/>
            <a:chExt cx="2386775" cy="27642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218">
            <a:off x="13508925" y="8906080"/>
            <a:ext cx="1690484" cy="10058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444062">
            <a:off x="659996" y="825242"/>
            <a:ext cx="1619293" cy="31502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12255" y="7581900"/>
            <a:ext cx="2889639" cy="29706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10441" y="2882031"/>
            <a:ext cx="13945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12420" algn="l"/>
              </a:tabLst>
            </a:pPr>
            <a:r>
              <a:rPr lang="vi-VN" sz="48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vi-VN" sz="4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Khi viết văn trình bày ý kiến về một hiện tượng đời sống phải đưa ra những ý kiến, lí lẽ hợp lí, bên cạnh đó là bằng chứng chứng minh cho lí lẽ của mình.</a:t>
            </a:r>
            <a:endParaRPr lang="en-US" sz="48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6394" y="5143500"/>
            <a:ext cx="1861012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887852" y="8251871"/>
            <a:ext cx="12512297" cy="2035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511763" y="5143500"/>
            <a:ext cx="3889727" cy="51435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58499" y="2806659"/>
            <a:ext cx="14249400" cy="6015301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03358" y="4483082"/>
            <a:ext cx="10853662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HƯỚNG DẪN QUY TRÌNH VIẾT</a:t>
            </a:r>
            <a:endParaRPr lang="en-US" sz="72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5721" y="1028700"/>
            <a:ext cx="1410487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600" b="1" i="1" dirty="0">
                <a:solidFill>
                  <a:srgbClr val="FF0000"/>
                </a:solidFill>
                <a:latin typeface="+mj-lt"/>
              </a:rPr>
              <a:t>Đề bài: Viết đoạn văn khoảng 400 chữ, trình bày suy nghĩ về một hiện tượng trong đời sống mà em quan tâm.</a:t>
            </a:r>
            <a:endParaRPr lang="en-US" sz="5600" b="1" i="1" u="none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88776">
            <a:off x="121273" y="8552290"/>
            <a:ext cx="2460646" cy="11453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29326" y="-1257300"/>
            <a:ext cx="3555047" cy="37673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048146">
            <a:off x="16212122" y="-1038993"/>
            <a:ext cx="3677146" cy="30750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17593" y="2080805"/>
            <a:ext cx="1472852" cy="1446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22996">
            <a:off x="16028977" y="8552290"/>
            <a:ext cx="2460646" cy="1145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5788" r="12884" b="6925"/>
          <a:stretch/>
        </p:blipFill>
        <p:spPr>
          <a:xfrm>
            <a:off x="6705600" y="4681384"/>
            <a:ext cx="4902777" cy="567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871" y="216832"/>
            <a:ext cx="8584401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lnSpc>
                <a:spcPct val="115000"/>
              </a:lnSpc>
              <a:tabLst>
                <a:tab pos="2080260" algn="l"/>
              </a:tabLs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688" y="1606820"/>
            <a:ext cx="4515383" cy="6083820"/>
            <a:chOff x="1578079" y="2551471"/>
            <a:chExt cx="2300747" cy="2846439"/>
          </a:xfrm>
        </p:grpSpPr>
        <p:sp>
          <p:nvSpPr>
            <p:cNvPr id="7" name="Frame 6"/>
            <p:cNvSpPr/>
            <p:nvPr/>
          </p:nvSpPr>
          <p:spPr>
            <a:xfrm>
              <a:off x="1578079" y="2551471"/>
              <a:ext cx="2300747" cy="2846439"/>
            </a:xfrm>
            <a:prstGeom prst="frame">
              <a:avLst>
                <a:gd name="adj1" fmla="val 3526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6866" y="2805416"/>
              <a:ext cx="2003172" cy="734397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 defTabSz="1371600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Xác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đề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tài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6104" y="1228063"/>
            <a:ext cx="9982274" cy="1634235"/>
            <a:chOff x="4339873" y="2433484"/>
            <a:chExt cx="5680541" cy="1238012"/>
          </a:xfrm>
        </p:grpSpPr>
        <p:sp>
          <p:nvSpPr>
            <p:cNvPr id="11" name="Left Arrow 10"/>
            <p:cNvSpPr/>
            <p:nvPr/>
          </p:nvSpPr>
          <p:spPr>
            <a:xfrm>
              <a:off x="4339873" y="2433484"/>
              <a:ext cx="5674281" cy="1238012"/>
            </a:xfrm>
            <a:prstGeom prst="leftArrow">
              <a:avLst>
                <a:gd name="adj1" fmla="val 78261"/>
                <a:gd name="adj2" fmla="val 32608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3365" y="2666108"/>
              <a:ext cx="5507049" cy="629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371600">
                <a:spcAft>
                  <a:spcPts val="1800"/>
                </a:spcAft>
              </a:pPr>
              <a:r>
                <a:rPr lang="vi-VN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Thần tượng một ai đó: nên hay không?</a:t>
              </a:r>
              <a:endPara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57925" y="2793317"/>
            <a:ext cx="8511422" cy="1726776"/>
            <a:chOff x="4746354" y="3256974"/>
            <a:chExt cx="5674281" cy="1356851"/>
          </a:xfrm>
        </p:grpSpPr>
        <p:sp>
          <p:nvSpPr>
            <p:cNvPr id="27" name="Left Arrow 26"/>
            <p:cNvSpPr/>
            <p:nvPr/>
          </p:nvSpPr>
          <p:spPr>
            <a:xfrm>
              <a:off x="4746354" y="3256974"/>
              <a:ext cx="5674281" cy="1356851"/>
            </a:xfrm>
            <a:prstGeom prst="leftArrow">
              <a:avLst>
                <a:gd name="adj1" fmla="val 78261"/>
                <a:gd name="adj2" fmla="val 32608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84634" y="3403147"/>
              <a:ext cx="5436001" cy="1088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371600">
                <a:spcAft>
                  <a:spcPts val="1800"/>
                </a:spcAft>
              </a:pPr>
              <a:r>
                <a:rPr lang="vi-VN" sz="4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Thành lập một câu lạc bộ đọc sách trong nhà trường: nên hay không?</a:t>
              </a:r>
              <a:endPara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27769" y="4632906"/>
            <a:ext cx="8511422" cy="1689726"/>
            <a:chOff x="3765787" y="4742055"/>
            <a:chExt cx="5674281" cy="1126484"/>
          </a:xfrm>
        </p:grpSpPr>
        <p:sp>
          <p:nvSpPr>
            <p:cNvPr id="28" name="Left Arrow 27"/>
            <p:cNvSpPr/>
            <p:nvPr/>
          </p:nvSpPr>
          <p:spPr>
            <a:xfrm>
              <a:off x="3765787" y="4742055"/>
              <a:ext cx="5674281" cy="1126484"/>
            </a:xfrm>
            <a:prstGeom prst="leftArrow">
              <a:avLst>
                <a:gd name="adj1" fmla="val 78261"/>
                <a:gd name="adj2" fmla="val 32608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78602" y="4800497"/>
              <a:ext cx="51981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371600">
                <a:spcAft>
                  <a:spcPts val="1800"/>
                </a:spcAft>
              </a:pPr>
              <a:r>
                <a:rPr lang="vi-VN" sz="4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 tàng liệu có nhàm chán như suy nghĩ của một số người?</a:t>
              </a:r>
              <a:endPara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15345" y="6450221"/>
            <a:ext cx="8511422" cy="1240419"/>
            <a:chOff x="4339874" y="5330628"/>
            <a:chExt cx="5674281" cy="826946"/>
          </a:xfrm>
        </p:grpSpPr>
        <p:sp>
          <p:nvSpPr>
            <p:cNvPr id="35" name="Left Arrow 34"/>
            <p:cNvSpPr/>
            <p:nvPr/>
          </p:nvSpPr>
          <p:spPr>
            <a:xfrm>
              <a:off x="4339874" y="5330628"/>
              <a:ext cx="5674281" cy="826946"/>
            </a:xfrm>
            <a:prstGeom prst="leftArrow">
              <a:avLst>
                <a:gd name="adj1" fmla="val 78261"/>
                <a:gd name="adj2" fmla="val 32608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371600">
                <a:spcAft>
                  <a:spcPts val="1800"/>
                </a:spcAft>
              </a:pPr>
              <a:r>
                <a:rPr lang="vi-VN" sz="270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Trò chơi điện tử: lợi hay hại?</a:t>
              </a:r>
              <a:endParaRPr lang="en-US" sz="24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69513" y="5466967"/>
              <a:ext cx="431143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1371600">
                <a:spcAft>
                  <a:spcPts val="1800"/>
                </a:spcAft>
              </a:pPr>
              <a:r>
                <a:rPr lang="vi-VN" sz="4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Trò chơi điện tử: lợi hay hại?</a:t>
              </a:r>
              <a:endPara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0663" y="878977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1960" y="266700"/>
            <a:ext cx="6888552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lnSpc>
                <a:spcPct val="115000"/>
              </a:lnSpc>
              <a:tabLst>
                <a:tab pos="2080260" algn="l"/>
              </a:tabLs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" y="1333500"/>
            <a:ext cx="1761744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</a:p>
          <a:p>
            <a:pPr algn="just"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Ý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 defTabSz="1371600"/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/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/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defTabSz="13716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95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0"/>
            <a:ext cx="12801600" cy="10287000"/>
            <a:chOff x="0" y="0"/>
            <a:chExt cx="33186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8698" cy="3479800"/>
            </a:xfrm>
            <a:custGeom>
              <a:avLst/>
              <a:gdLst/>
              <a:ahLst/>
              <a:cxnLst/>
              <a:rect l="l" t="t" r="r" b="b"/>
              <a:pathLst>
                <a:path w="3318698" h="3479800">
                  <a:moveTo>
                    <a:pt x="0" y="0"/>
                  </a:moveTo>
                  <a:lnTo>
                    <a:pt x="3318698" y="0"/>
                  </a:lnTo>
                  <a:lnTo>
                    <a:pt x="331869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B4E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30598" y="2171700"/>
            <a:ext cx="11219201" cy="7239000"/>
            <a:chOff x="0" y="0"/>
            <a:chExt cx="3969011" cy="1373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461"/>
          <a:stretch>
            <a:fillRect/>
          </a:stretch>
        </p:blipFill>
        <p:spPr>
          <a:xfrm>
            <a:off x="-418936" y="6243583"/>
            <a:ext cx="5514790" cy="4043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939818" cy="17822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354925" y="-589899"/>
            <a:ext cx="1240981" cy="175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88808" y="1807798"/>
            <a:ext cx="1151537" cy="1130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59097" y="9572525"/>
            <a:ext cx="1866157" cy="36305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582745" y="810449"/>
            <a:ext cx="8608909" cy="1026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E2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b="1" u="none" dirty="0">
              <a:solidFill>
                <a:srgbClr val="2E25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33600" y="5539271"/>
            <a:ext cx="948436" cy="503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3906" y="3152311"/>
            <a:ext cx="10592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>
                <a:cs typeface="Arial" panose="020B0604020202020204" pitchFamily="34" charset="0"/>
              </a:rPr>
              <a:t>	</a:t>
            </a:r>
            <a:r>
              <a:rPr lang="vi-VN" sz="6000" b="1" i="1" dirty="0">
                <a:latin typeface="+mj-lt"/>
                <a:cs typeface="Arial" panose="020B0604020202020204" pitchFamily="34" charset="0"/>
              </a:rPr>
              <a:t>Em có thường theo dõi sách báo không? Có vấn đề nào mà em quan tâm? Suy nghĩ của em về vấn đề đó như thế nào?</a:t>
            </a:r>
            <a:endParaRPr lang="en-US" sz="6000" b="1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23900"/>
            <a:ext cx="17754600" cy="760208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371600"/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TÌM Ý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1371600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 và tên HS: ………………………….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lnSpc>
                <a:spcPct val="115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................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:......................................................</a:t>
            </a:r>
          </a:p>
          <a:p>
            <a:pPr defTabSz="1371600">
              <a:lnSpc>
                <a:spcPct val="150000"/>
              </a:lnSpc>
            </a:pP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</a:t>
            </a:r>
          </a:p>
          <a:p>
            <a:pPr defTabSz="1371600">
              <a:lnSpc>
                <a:spcPct val="150000"/>
              </a:lnSpc>
            </a:pP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</a:t>
            </a:r>
          </a:p>
          <a:p>
            <a:pPr defTabSz="137160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19100"/>
            <a:ext cx="17221200" cy="878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8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t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4800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8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Ð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 ý kiến bàn luận.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1 (lí lẽ, bằng chứng)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2 (lí lẽ, bằng chứng)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3 (lí lẽ, bằng chứng)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480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Khẳng 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 lại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kiến của bản thân.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1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71974" y="419100"/>
            <a:ext cx="17787426" cy="8982000"/>
            <a:chOff x="860015" y="1339969"/>
            <a:chExt cx="10116039" cy="4456543"/>
          </a:xfrm>
        </p:grpSpPr>
        <p:sp>
          <p:nvSpPr>
            <p:cNvPr id="40" name="Freeform 39"/>
            <p:cNvSpPr/>
            <p:nvPr/>
          </p:nvSpPr>
          <p:spPr>
            <a:xfrm>
              <a:off x="6455872" y="2514190"/>
              <a:ext cx="3390136" cy="537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6494"/>
                  </a:lnTo>
                  <a:lnTo>
                    <a:pt x="3390136" y="366494"/>
                  </a:lnTo>
                  <a:lnTo>
                    <a:pt x="3390136" y="53779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455872" y="2514190"/>
              <a:ext cx="1130045" cy="537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6494"/>
                  </a:lnTo>
                  <a:lnTo>
                    <a:pt x="1130045" y="366494"/>
                  </a:lnTo>
                  <a:lnTo>
                    <a:pt x="1130045" y="53779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325826" y="2514190"/>
              <a:ext cx="1130045" cy="537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30045" y="0"/>
                  </a:moveTo>
                  <a:lnTo>
                    <a:pt x="1130045" y="366494"/>
                  </a:lnTo>
                  <a:lnTo>
                    <a:pt x="0" y="366494"/>
                  </a:lnTo>
                  <a:lnTo>
                    <a:pt x="0" y="53779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65735" y="4226209"/>
              <a:ext cx="1130045" cy="537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6494"/>
                  </a:lnTo>
                  <a:lnTo>
                    <a:pt x="1130045" y="366494"/>
                  </a:lnTo>
                  <a:lnTo>
                    <a:pt x="1130045" y="53779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935689" y="4226209"/>
              <a:ext cx="1130045" cy="537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30045" y="0"/>
                  </a:moveTo>
                  <a:lnTo>
                    <a:pt x="1130045" y="366494"/>
                  </a:lnTo>
                  <a:lnTo>
                    <a:pt x="0" y="366494"/>
                  </a:lnTo>
                  <a:lnTo>
                    <a:pt x="0" y="53779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990192" y="2708999"/>
              <a:ext cx="3390136" cy="537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90136" y="0"/>
                  </a:moveTo>
                  <a:lnTo>
                    <a:pt x="3390136" y="366494"/>
                  </a:lnTo>
                  <a:lnTo>
                    <a:pt x="0" y="366494"/>
                  </a:lnTo>
                  <a:lnTo>
                    <a:pt x="0" y="53779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380200" y="1339969"/>
              <a:ext cx="2260090" cy="11742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380200" y="1429863"/>
              <a:ext cx="2205717" cy="1174220"/>
            </a:xfrm>
            <a:custGeom>
              <a:avLst/>
              <a:gdLst>
                <a:gd name="connsiteX0" fmla="*/ 0 w 1849165"/>
                <a:gd name="connsiteY0" fmla="*/ 117422 h 1174220"/>
                <a:gd name="connsiteX1" fmla="*/ 117422 w 1849165"/>
                <a:gd name="connsiteY1" fmla="*/ 0 h 1174220"/>
                <a:gd name="connsiteX2" fmla="*/ 1731743 w 1849165"/>
                <a:gd name="connsiteY2" fmla="*/ 0 h 1174220"/>
                <a:gd name="connsiteX3" fmla="*/ 1849165 w 1849165"/>
                <a:gd name="connsiteY3" fmla="*/ 117422 h 1174220"/>
                <a:gd name="connsiteX4" fmla="*/ 1849165 w 1849165"/>
                <a:gd name="connsiteY4" fmla="*/ 1056798 h 1174220"/>
                <a:gd name="connsiteX5" fmla="*/ 1731743 w 1849165"/>
                <a:gd name="connsiteY5" fmla="*/ 1174220 h 1174220"/>
                <a:gd name="connsiteX6" fmla="*/ 117422 w 1849165"/>
                <a:gd name="connsiteY6" fmla="*/ 1174220 h 1174220"/>
                <a:gd name="connsiteX7" fmla="*/ 0 w 1849165"/>
                <a:gd name="connsiteY7" fmla="*/ 1056798 h 1174220"/>
                <a:gd name="connsiteX8" fmla="*/ 0 w 1849165"/>
                <a:gd name="connsiteY8" fmla="*/ 117422 h 117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165" h="1174220">
                  <a:moveTo>
                    <a:pt x="0" y="117422"/>
                  </a:moveTo>
                  <a:cubicBezTo>
                    <a:pt x="0" y="52572"/>
                    <a:pt x="52572" y="0"/>
                    <a:pt x="117422" y="0"/>
                  </a:cubicBezTo>
                  <a:lnTo>
                    <a:pt x="1731743" y="0"/>
                  </a:lnTo>
                  <a:cubicBezTo>
                    <a:pt x="1796593" y="0"/>
                    <a:pt x="1849165" y="52572"/>
                    <a:pt x="1849165" y="117422"/>
                  </a:cubicBezTo>
                  <a:lnTo>
                    <a:pt x="1849165" y="1056798"/>
                  </a:lnTo>
                  <a:cubicBezTo>
                    <a:pt x="1849165" y="1121648"/>
                    <a:pt x="1796593" y="1174220"/>
                    <a:pt x="1731743" y="1174220"/>
                  </a:cubicBezTo>
                  <a:lnTo>
                    <a:pt x="117422" y="1174220"/>
                  </a:lnTo>
                  <a:cubicBezTo>
                    <a:pt x="52572" y="1174220"/>
                    <a:pt x="0" y="1121648"/>
                    <a:pt x="0" y="1056798"/>
                  </a:cubicBezTo>
                  <a:lnTo>
                    <a:pt x="0" y="1174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028" tIns="143028" rIns="143028" bIns="1430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935689" y="3051989"/>
              <a:ext cx="2054629" cy="11742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907557" y="3105082"/>
              <a:ext cx="2205717" cy="1174220"/>
            </a:xfrm>
            <a:custGeom>
              <a:avLst/>
              <a:gdLst>
                <a:gd name="connsiteX0" fmla="*/ 0 w 1849165"/>
                <a:gd name="connsiteY0" fmla="*/ 117422 h 1174220"/>
                <a:gd name="connsiteX1" fmla="*/ 117422 w 1849165"/>
                <a:gd name="connsiteY1" fmla="*/ 0 h 1174220"/>
                <a:gd name="connsiteX2" fmla="*/ 1731743 w 1849165"/>
                <a:gd name="connsiteY2" fmla="*/ 0 h 1174220"/>
                <a:gd name="connsiteX3" fmla="*/ 1849165 w 1849165"/>
                <a:gd name="connsiteY3" fmla="*/ 117422 h 1174220"/>
                <a:gd name="connsiteX4" fmla="*/ 1849165 w 1849165"/>
                <a:gd name="connsiteY4" fmla="*/ 1056798 h 1174220"/>
                <a:gd name="connsiteX5" fmla="*/ 1731743 w 1849165"/>
                <a:gd name="connsiteY5" fmla="*/ 1174220 h 1174220"/>
                <a:gd name="connsiteX6" fmla="*/ 117422 w 1849165"/>
                <a:gd name="connsiteY6" fmla="*/ 1174220 h 1174220"/>
                <a:gd name="connsiteX7" fmla="*/ 0 w 1849165"/>
                <a:gd name="connsiteY7" fmla="*/ 1056798 h 1174220"/>
                <a:gd name="connsiteX8" fmla="*/ 0 w 1849165"/>
                <a:gd name="connsiteY8" fmla="*/ 117422 h 117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165" h="1174220">
                  <a:moveTo>
                    <a:pt x="0" y="117422"/>
                  </a:moveTo>
                  <a:cubicBezTo>
                    <a:pt x="0" y="52572"/>
                    <a:pt x="52572" y="0"/>
                    <a:pt x="117422" y="0"/>
                  </a:cubicBezTo>
                  <a:lnTo>
                    <a:pt x="1731743" y="0"/>
                  </a:lnTo>
                  <a:cubicBezTo>
                    <a:pt x="1796593" y="0"/>
                    <a:pt x="1849165" y="52572"/>
                    <a:pt x="1849165" y="117422"/>
                  </a:cubicBezTo>
                  <a:lnTo>
                    <a:pt x="1849165" y="1056798"/>
                  </a:lnTo>
                  <a:cubicBezTo>
                    <a:pt x="1849165" y="1121648"/>
                    <a:pt x="1796593" y="1174220"/>
                    <a:pt x="1731743" y="1174220"/>
                  </a:cubicBezTo>
                  <a:lnTo>
                    <a:pt x="117422" y="1174220"/>
                  </a:lnTo>
                  <a:cubicBezTo>
                    <a:pt x="52572" y="1174220"/>
                    <a:pt x="0" y="1121648"/>
                    <a:pt x="0" y="1056798"/>
                  </a:cubicBezTo>
                  <a:lnTo>
                    <a:pt x="0" y="1174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028" tIns="143028" rIns="143028" bIns="1430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60015" y="4569199"/>
              <a:ext cx="2194162" cy="11742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80930" y="4622292"/>
              <a:ext cx="2205717" cy="1174220"/>
            </a:xfrm>
            <a:custGeom>
              <a:avLst/>
              <a:gdLst>
                <a:gd name="connsiteX0" fmla="*/ 0 w 1849165"/>
                <a:gd name="connsiteY0" fmla="*/ 117422 h 1174220"/>
                <a:gd name="connsiteX1" fmla="*/ 117422 w 1849165"/>
                <a:gd name="connsiteY1" fmla="*/ 0 h 1174220"/>
                <a:gd name="connsiteX2" fmla="*/ 1731743 w 1849165"/>
                <a:gd name="connsiteY2" fmla="*/ 0 h 1174220"/>
                <a:gd name="connsiteX3" fmla="*/ 1849165 w 1849165"/>
                <a:gd name="connsiteY3" fmla="*/ 117422 h 1174220"/>
                <a:gd name="connsiteX4" fmla="*/ 1849165 w 1849165"/>
                <a:gd name="connsiteY4" fmla="*/ 1056798 h 1174220"/>
                <a:gd name="connsiteX5" fmla="*/ 1731743 w 1849165"/>
                <a:gd name="connsiteY5" fmla="*/ 1174220 h 1174220"/>
                <a:gd name="connsiteX6" fmla="*/ 117422 w 1849165"/>
                <a:gd name="connsiteY6" fmla="*/ 1174220 h 1174220"/>
                <a:gd name="connsiteX7" fmla="*/ 0 w 1849165"/>
                <a:gd name="connsiteY7" fmla="*/ 1056798 h 1174220"/>
                <a:gd name="connsiteX8" fmla="*/ 0 w 1849165"/>
                <a:gd name="connsiteY8" fmla="*/ 117422 h 117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165" h="1174220">
                  <a:moveTo>
                    <a:pt x="0" y="117422"/>
                  </a:moveTo>
                  <a:cubicBezTo>
                    <a:pt x="0" y="52572"/>
                    <a:pt x="52572" y="0"/>
                    <a:pt x="117422" y="0"/>
                  </a:cubicBezTo>
                  <a:lnTo>
                    <a:pt x="1731743" y="0"/>
                  </a:lnTo>
                  <a:cubicBezTo>
                    <a:pt x="1796593" y="0"/>
                    <a:pt x="1849165" y="52572"/>
                    <a:pt x="1849165" y="117422"/>
                  </a:cubicBezTo>
                  <a:lnTo>
                    <a:pt x="1849165" y="1056798"/>
                  </a:lnTo>
                  <a:cubicBezTo>
                    <a:pt x="1849165" y="1121648"/>
                    <a:pt x="1796593" y="1174220"/>
                    <a:pt x="1731743" y="1174220"/>
                  </a:cubicBezTo>
                  <a:lnTo>
                    <a:pt x="117422" y="1174220"/>
                  </a:lnTo>
                  <a:cubicBezTo>
                    <a:pt x="52572" y="1174220"/>
                    <a:pt x="0" y="1121648"/>
                    <a:pt x="0" y="1056798"/>
                  </a:cubicBezTo>
                  <a:lnTo>
                    <a:pt x="0" y="1174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028" tIns="143028" rIns="143028" bIns="1430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en-US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419054" y="4569199"/>
              <a:ext cx="2226629" cy="11742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451523" y="4618511"/>
              <a:ext cx="2205717" cy="1174220"/>
            </a:xfrm>
            <a:custGeom>
              <a:avLst/>
              <a:gdLst>
                <a:gd name="connsiteX0" fmla="*/ 0 w 1849165"/>
                <a:gd name="connsiteY0" fmla="*/ 117422 h 1174220"/>
                <a:gd name="connsiteX1" fmla="*/ 117422 w 1849165"/>
                <a:gd name="connsiteY1" fmla="*/ 0 h 1174220"/>
                <a:gd name="connsiteX2" fmla="*/ 1731743 w 1849165"/>
                <a:gd name="connsiteY2" fmla="*/ 0 h 1174220"/>
                <a:gd name="connsiteX3" fmla="*/ 1849165 w 1849165"/>
                <a:gd name="connsiteY3" fmla="*/ 117422 h 1174220"/>
                <a:gd name="connsiteX4" fmla="*/ 1849165 w 1849165"/>
                <a:gd name="connsiteY4" fmla="*/ 1056798 h 1174220"/>
                <a:gd name="connsiteX5" fmla="*/ 1731743 w 1849165"/>
                <a:gd name="connsiteY5" fmla="*/ 1174220 h 1174220"/>
                <a:gd name="connsiteX6" fmla="*/ 117422 w 1849165"/>
                <a:gd name="connsiteY6" fmla="*/ 1174220 h 1174220"/>
                <a:gd name="connsiteX7" fmla="*/ 0 w 1849165"/>
                <a:gd name="connsiteY7" fmla="*/ 1056798 h 1174220"/>
                <a:gd name="connsiteX8" fmla="*/ 0 w 1849165"/>
                <a:gd name="connsiteY8" fmla="*/ 117422 h 117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165" h="1174220">
                  <a:moveTo>
                    <a:pt x="0" y="117422"/>
                  </a:moveTo>
                  <a:cubicBezTo>
                    <a:pt x="0" y="52572"/>
                    <a:pt x="52572" y="0"/>
                    <a:pt x="117422" y="0"/>
                  </a:cubicBezTo>
                  <a:lnTo>
                    <a:pt x="1731743" y="0"/>
                  </a:lnTo>
                  <a:cubicBezTo>
                    <a:pt x="1796593" y="0"/>
                    <a:pt x="1849165" y="52572"/>
                    <a:pt x="1849165" y="117422"/>
                  </a:cubicBezTo>
                  <a:lnTo>
                    <a:pt x="1849165" y="1056798"/>
                  </a:lnTo>
                  <a:cubicBezTo>
                    <a:pt x="1849165" y="1121648"/>
                    <a:pt x="1796593" y="1174220"/>
                    <a:pt x="1731743" y="1174220"/>
                  </a:cubicBezTo>
                  <a:lnTo>
                    <a:pt x="117422" y="1174220"/>
                  </a:lnTo>
                  <a:cubicBezTo>
                    <a:pt x="52572" y="1174220"/>
                    <a:pt x="0" y="1121648"/>
                    <a:pt x="0" y="1056798"/>
                  </a:cubicBezTo>
                  <a:lnTo>
                    <a:pt x="0" y="1174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028" tIns="143028" rIns="143028" bIns="1430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250154" y="3051989"/>
              <a:ext cx="2198755" cy="11742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50154" y="3141882"/>
              <a:ext cx="2205717" cy="1174220"/>
            </a:xfrm>
            <a:custGeom>
              <a:avLst/>
              <a:gdLst>
                <a:gd name="connsiteX0" fmla="*/ 0 w 1849165"/>
                <a:gd name="connsiteY0" fmla="*/ 117422 h 1174220"/>
                <a:gd name="connsiteX1" fmla="*/ 117422 w 1849165"/>
                <a:gd name="connsiteY1" fmla="*/ 0 h 1174220"/>
                <a:gd name="connsiteX2" fmla="*/ 1731743 w 1849165"/>
                <a:gd name="connsiteY2" fmla="*/ 0 h 1174220"/>
                <a:gd name="connsiteX3" fmla="*/ 1849165 w 1849165"/>
                <a:gd name="connsiteY3" fmla="*/ 117422 h 1174220"/>
                <a:gd name="connsiteX4" fmla="*/ 1849165 w 1849165"/>
                <a:gd name="connsiteY4" fmla="*/ 1056798 h 1174220"/>
                <a:gd name="connsiteX5" fmla="*/ 1731743 w 1849165"/>
                <a:gd name="connsiteY5" fmla="*/ 1174220 h 1174220"/>
                <a:gd name="connsiteX6" fmla="*/ 117422 w 1849165"/>
                <a:gd name="connsiteY6" fmla="*/ 1174220 h 1174220"/>
                <a:gd name="connsiteX7" fmla="*/ 0 w 1849165"/>
                <a:gd name="connsiteY7" fmla="*/ 1056798 h 1174220"/>
                <a:gd name="connsiteX8" fmla="*/ 0 w 1849165"/>
                <a:gd name="connsiteY8" fmla="*/ 117422 h 117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165" h="1174220">
                  <a:moveTo>
                    <a:pt x="0" y="117422"/>
                  </a:moveTo>
                  <a:cubicBezTo>
                    <a:pt x="0" y="52572"/>
                    <a:pt x="52572" y="0"/>
                    <a:pt x="117422" y="0"/>
                  </a:cubicBezTo>
                  <a:lnTo>
                    <a:pt x="1731743" y="0"/>
                  </a:lnTo>
                  <a:cubicBezTo>
                    <a:pt x="1796593" y="0"/>
                    <a:pt x="1849165" y="52572"/>
                    <a:pt x="1849165" y="117422"/>
                  </a:cubicBezTo>
                  <a:lnTo>
                    <a:pt x="1849165" y="1056798"/>
                  </a:lnTo>
                  <a:cubicBezTo>
                    <a:pt x="1849165" y="1121648"/>
                    <a:pt x="1796593" y="1174220"/>
                    <a:pt x="1731743" y="1174220"/>
                  </a:cubicBezTo>
                  <a:lnTo>
                    <a:pt x="117422" y="1174220"/>
                  </a:lnTo>
                  <a:cubicBezTo>
                    <a:pt x="52572" y="1174220"/>
                    <a:pt x="0" y="1121648"/>
                    <a:pt x="0" y="1056798"/>
                  </a:cubicBezTo>
                  <a:lnTo>
                    <a:pt x="0" y="1174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028" tIns="143028" rIns="143028" bIns="1430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661335" y="3051989"/>
              <a:ext cx="2054627" cy="11742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668297" y="3108610"/>
              <a:ext cx="2000255" cy="1174220"/>
            </a:xfrm>
            <a:custGeom>
              <a:avLst/>
              <a:gdLst>
                <a:gd name="connsiteX0" fmla="*/ 0 w 1849165"/>
                <a:gd name="connsiteY0" fmla="*/ 117422 h 1174220"/>
                <a:gd name="connsiteX1" fmla="*/ 117422 w 1849165"/>
                <a:gd name="connsiteY1" fmla="*/ 0 h 1174220"/>
                <a:gd name="connsiteX2" fmla="*/ 1731743 w 1849165"/>
                <a:gd name="connsiteY2" fmla="*/ 0 h 1174220"/>
                <a:gd name="connsiteX3" fmla="*/ 1849165 w 1849165"/>
                <a:gd name="connsiteY3" fmla="*/ 117422 h 1174220"/>
                <a:gd name="connsiteX4" fmla="*/ 1849165 w 1849165"/>
                <a:gd name="connsiteY4" fmla="*/ 1056798 h 1174220"/>
                <a:gd name="connsiteX5" fmla="*/ 1731743 w 1849165"/>
                <a:gd name="connsiteY5" fmla="*/ 1174220 h 1174220"/>
                <a:gd name="connsiteX6" fmla="*/ 117422 w 1849165"/>
                <a:gd name="connsiteY6" fmla="*/ 1174220 h 1174220"/>
                <a:gd name="connsiteX7" fmla="*/ 0 w 1849165"/>
                <a:gd name="connsiteY7" fmla="*/ 1056798 h 1174220"/>
                <a:gd name="connsiteX8" fmla="*/ 0 w 1849165"/>
                <a:gd name="connsiteY8" fmla="*/ 117422 h 117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165" h="1174220">
                  <a:moveTo>
                    <a:pt x="0" y="117422"/>
                  </a:moveTo>
                  <a:cubicBezTo>
                    <a:pt x="0" y="52572"/>
                    <a:pt x="52572" y="0"/>
                    <a:pt x="117422" y="0"/>
                  </a:cubicBezTo>
                  <a:lnTo>
                    <a:pt x="1731743" y="0"/>
                  </a:lnTo>
                  <a:cubicBezTo>
                    <a:pt x="1796593" y="0"/>
                    <a:pt x="1849165" y="52572"/>
                    <a:pt x="1849165" y="117422"/>
                  </a:cubicBezTo>
                  <a:lnTo>
                    <a:pt x="1849165" y="1056798"/>
                  </a:lnTo>
                  <a:cubicBezTo>
                    <a:pt x="1849165" y="1121648"/>
                    <a:pt x="1796593" y="1174220"/>
                    <a:pt x="1731743" y="1174220"/>
                  </a:cubicBezTo>
                  <a:lnTo>
                    <a:pt x="117422" y="1174220"/>
                  </a:lnTo>
                  <a:cubicBezTo>
                    <a:pt x="52572" y="1174220"/>
                    <a:pt x="0" y="1121648"/>
                    <a:pt x="0" y="1056798"/>
                  </a:cubicBezTo>
                  <a:lnTo>
                    <a:pt x="0" y="1174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028" tIns="143028" rIns="143028" bIns="1430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784544" y="3051989"/>
              <a:ext cx="2191510" cy="11742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70337" y="3141882"/>
              <a:ext cx="2205717" cy="1174220"/>
            </a:xfrm>
            <a:custGeom>
              <a:avLst/>
              <a:gdLst>
                <a:gd name="connsiteX0" fmla="*/ 0 w 1849165"/>
                <a:gd name="connsiteY0" fmla="*/ 117422 h 1174220"/>
                <a:gd name="connsiteX1" fmla="*/ 117422 w 1849165"/>
                <a:gd name="connsiteY1" fmla="*/ 0 h 1174220"/>
                <a:gd name="connsiteX2" fmla="*/ 1731743 w 1849165"/>
                <a:gd name="connsiteY2" fmla="*/ 0 h 1174220"/>
                <a:gd name="connsiteX3" fmla="*/ 1849165 w 1849165"/>
                <a:gd name="connsiteY3" fmla="*/ 117422 h 1174220"/>
                <a:gd name="connsiteX4" fmla="*/ 1849165 w 1849165"/>
                <a:gd name="connsiteY4" fmla="*/ 1056798 h 1174220"/>
                <a:gd name="connsiteX5" fmla="*/ 1731743 w 1849165"/>
                <a:gd name="connsiteY5" fmla="*/ 1174220 h 1174220"/>
                <a:gd name="connsiteX6" fmla="*/ 117422 w 1849165"/>
                <a:gd name="connsiteY6" fmla="*/ 1174220 h 1174220"/>
                <a:gd name="connsiteX7" fmla="*/ 0 w 1849165"/>
                <a:gd name="connsiteY7" fmla="*/ 1056798 h 1174220"/>
                <a:gd name="connsiteX8" fmla="*/ 0 w 1849165"/>
                <a:gd name="connsiteY8" fmla="*/ 117422 h 117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9165" h="1174220">
                  <a:moveTo>
                    <a:pt x="0" y="117422"/>
                  </a:moveTo>
                  <a:cubicBezTo>
                    <a:pt x="0" y="52572"/>
                    <a:pt x="52572" y="0"/>
                    <a:pt x="117422" y="0"/>
                  </a:cubicBezTo>
                  <a:lnTo>
                    <a:pt x="1731743" y="0"/>
                  </a:lnTo>
                  <a:cubicBezTo>
                    <a:pt x="1796593" y="0"/>
                    <a:pt x="1849165" y="52572"/>
                    <a:pt x="1849165" y="117422"/>
                  </a:cubicBezTo>
                  <a:lnTo>
                    <a:pt x="1849165" y="1056798"/>
                  </a:lnTo>
                  <a:cubicBezTo>
                    <a:pt x="1849165" y="1121648"/>
                    <a:pt x="1796593" y="1174220"/>
                    <a:pt x="1731743" y="1174220"/>
                  </a:cubicBezTo>
                  <a:lnTo>
                    <a:pt x="117422" y="1174220"/>
                  </a:lnTo>
                  <a:cubicBezTo>
                    <a:pt x="52572" y="1174220"/>
                    <a:pt x="0" y="1121648"/>
                    <a:pt x="0" y="1056798"/>
                  </a:cubicBezTo>
                  <a:lnTo>
                    <a:pt x="0" y="1174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028" tIns="143028" rIns="143028" bIns="143028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3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1846" t="20624" r="11052" b="12428"/>
          <a:stretch/>
        </p:blipFill>
        <p:spPr>
          <a:xfrm>
            <a:off x="271978" y="190500"/>
            <a:ext cx="2305256" cy="20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550" y="0"/>
            <a:ext cx="162687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>
              <a:lnSpc>
                <a:spcPct val="115000"/>
              </a:lnSpc>
              <a:tabLst>
                <a:tab pos="2080260" algn="l"/>
              </a:tabLs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71600">
              <a:lnSpc>
                <a:spcPct val="115000"/>
              </a:lnSpc>
              <a:tabLst>
                <a:tab pos="2080260" algn="l"/>
              </a:tabLst>
            </a:pP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174667"/>
            <a:ext cx="162687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371600">
              <a:tabLst>
                <a:tab pos="2080260" algn="l"/>
              </a:tabLst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1371600">
              <a:tabLst>
                <a:tab pos="2080260" algn="l"/>
              </a:tabLs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Họ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:..........................................................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137160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Họ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:.................................................................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72542"/>
              </p:ext>
            </p:extLst>
          </p:nvPr>
        </p:nvGraphicFramePr>
        <p:xfrm>
          <a:off x="304800" y="2975161"/>
          <a:ext cx="17754599" cy="7284520"/>
        </p:xfrm>
        <a:graphic>
          <a:graphicData uri="http://schemas.openxmlformats.org/drawingml/2006/table">
            <a:tbl>
              <a:tblPr firstRow="1" firstCol="1" bandRow="1"/>
              <a:tblGrid>
                <a:gridCol w="3409548">
                  <a:extLst>
                    <a:ext uri="{9D8B030D-6E8A-4147-A177-3AD203B41FA5}">
                      <a16:colId xmlns:a16="http://schemas.microsoft.com/office/drawing/2014/main" val="1425209608"/>
                    </a:ext>
                  </a:extLst>
                </a:gridCol>
                <a:gridCol w="12287652">
                  <a:extLst>
                    <a:ext uri="{9D8B030D-6E8A-4147-A177-3AD203B41FA5}">
                      <a16:colId xmlns:a16="http://schemas.microsoft.com/office/drawing/2014/main" val="589756828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839000382"/>
                    </a:ext>
                  </a:extLst>
                </a:gridCol>
              </a:tblGrid>
              <a:tr h="1101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31724"/>
                  </a:ext>
                </a:extLst>
              </a:tr>
              <a:tr h="1435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05761"/>
                  </a:ext>
                </a:extLst>
              </a:tr>
              <a:tr h="290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05644"/>
                  </a:ext>
                </a:extLst>
              </a:tr>
              <a:tr h="1435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1450" marR="17145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860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342900" y="1253728"/>
            <a:ext cx="17509332" cy="84760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307" y="842960"/>
            <a:ext cx="5642337" cy="1114959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17148677" y="41477"/>
            <a:ext cx="1139324" cy="8014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5446" y="908714"/>
            <a:ext cx="3864239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lnSpc>
                <a:spcPct val="115000"/>
              </a:lnSpc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71" y="3184802"/>
            <a:ext cx="11887007" cy="369700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624" y="4041461"/>
            <a:ext cx="2085191" cy="18956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9261" y="3906534"/>
            <a:ext cx="82050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9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90500"/>
            <a:ext cx="17449800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137160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1371600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</a:p>
          <a:p>
            <a:pPr marL="514350" indent="-514350" defTabSz="13716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...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 defTabSz="1371600">
              <a:buFont typeface="Wingdings" panose="05000000000000000000" pitchFamily="2" charset="2"/>
              <a:buChar char="v"/>
            </a:pPr>
            <a:endParaRPr lang="en-US" sz="4000" b="1" dirty="0">
              <a:solidFill>
                <a:srgbClr val="14141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 defTabSz="13716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game: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đãng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..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66700"/>
            <a:ext cx="17297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371600">
              <a:buFont typeface="Wingdings" panose="05000000000000000000" pitchFamily="2" charset="2"/>
              <a:buChar char="v"/>
            </a:pP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2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2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85800" indent="-685800" algn="just" defTabSz="1371600">
              <a:buFont typeface="Wingdings" panose="05000000000000000000" pitchFamily="2" charset="2"/>
              <a:buChar char="ü"/>
            </a:pPr>
            <a:endParaRPr lang="en-US" sz="4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685800" algn="just" defTabSz="1371600">
              <a:buFont typeface="Wingdings" panose="05000000000000000000" pitchFamily="2" charset="2"/>
              <a:buChar char="ü"/>
            </a:pP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rủ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mò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defTabSz="1371600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+ Do cha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endParaRPr lang="en-US" sz="4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+  Do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685800" algn="just" defTabSz="1371600">
              <a:buFont typeface="Wingdings" panose="05000000000000000000" pitchFamily="2" charset="2"/>
              <a:buChar char="ü"/>
            </a:pPr>
            <a:endParaRPr lang="en-US" sz="4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685800" algn="just" defTabSz="1371600">
              <a:buFont typeface="Wingdings" panose="05000000000000000000" pitchFamily="2" charset="2"/>
              <a:buChar char="ü"/>
            </a:pP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defTabSz="1371600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game: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dốc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319328"/>
            <a:ext cx="17754600" cy="84760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95300"/>
            <a:ext cx="162687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phiền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+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685800" algn="just" defTabSz="1371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85800" indent="-685800" algn="just" defTabSz="13716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2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9050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371600"/>
            <a:r>
              <a:rPr lang="vi-VN" sz="4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57300"/>
            <a:ext cx="17526000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 fontAlgn="base">
              <a:lnSpc>
                <a:spcPct val="120000"/>
              </a:lnSpc>
            </a:pPr>
            <a:r>
              <a:rPr lang="en-US" sz="40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BÀI</a:t>
            </a:r>
            <a:endParaRPr lang="en-US" sz="4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 fontAlgn="base">
              <a:lnSpc>
                <a:spcPct val="120000"/>
              </a:lnSpc>
            </a:pP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,…)</a:t>
            </a:r>
            <a:endParaRPr lang="en-US" sz="4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 fontAlgn="base">
              <a:lnSpc>
                <a:spcPct val="120000"/>
              </a:lnSpc>
            </a:pP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1371600" fontAlgn="base">
              <a:lnSpc>
                <a:spcPct val="120000"/>
              </a:lnSpc>
            </a:pP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mải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hề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4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7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19100"/>
            <a:ext cx="17526000" cy="851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 fontAlgn="base">
              <a:lnSpc>
                <a:spcPct val="120000"/>
              </a:lnSpc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BÀI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 fontAlgn="base">
              <a:lnSpc>
                <a:spcPct val="120000"/>
              </a:lnSpc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/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Game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=&gt;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nay.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=&gt;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=&gt;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676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76" y="226711"/>
            <a:ext cx="5897024" cy="1058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1909" y="182609"/>
            <a:ext cx="3667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/>
            <a:r>
              <a:rPr lang="pt-BR" sz="6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60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" y="1485900"/>
            <a:ext cx="15240000" cy="8610600"/>
            <a:chOff x="2490700" y="1996404"/>
            <a:chExt cx="7602371" cy="4261520"/>
          </a:xfrm>
        </p:grpSpPr>
        <p:sp>
          <p:nvSpPr>
            <p:cNvPr id="18" name="Rectangle 17"/>
            <p:cNvSpPr/>
            <p:nvPr/>
          </p:nvSpPr>
          <p:spPr>
            <a:xfrm>
              <a:off x="2889792" y="4262457"/>
              <a:ext cx="1995467" cy="1995467"/>
            </a:xfrm>
            <a:prstGeom prst="rect">
              <a:avLst/>
            </a:prstGeom>
            <a:blipFill>
              <a:blip r:embed="rId3"/>
              <a:srcRect/>
              <a:stretch>
                <a:fillRect l="-10000" r="-10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6200000">
              <a:off x="1692513" y="5060644"/>
              <a:ext cx="1995467" cy="399093"/>
            </a:xfrm>
            <a:custGeom>
              <a:avLst/>
              <a:gdLst>
                <a:gd name="connsiteX0" fmla="*/ 0 w 1995467"/>
                <a:gd name="connsiteY0" fmla="*/ 0 h 399093"/>
                <a:gd name="connsiteX1" fmla="*/ 1995467 w 1995467"/>
                <a:gd name="connsiteY1" fmla="*/ 0 h 399093"/>
                <a:gd name="connsiteX2" fmla="*/ 1995467 w 1995467"/>
                <a:gd name="connsiteY2" fmla="*/ 399093 h 399093"/>
                <a:gd name="connsiteX3" fmla="*/ 0 w 1995467"/>
                <a:gd name="connsiteY3" fmla="*/ 399093 h 399093"/>
                <a:gd name="connsiteX4" fmla="*/ 0 w 1995467"/>
                <a:gd name="connsiteY4" fmla="*/ 0 h 39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67" h="399093">
                  <a:moveTo>
                    <a:pt x="0" y="0"/>
                  </a:moveTo>
                  <a:lnTo>
                    <a:pt x="1995467" y="0"/>
                  </a:lnTo>
                  <a:lnTo>
                    <a:pt x="1995467" y="399093"/>
                  </a:lnTo>
                  <a:lnTo>
                    <a:pt x="0" y="3990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4" tIns="24765" rIns="24767" bIns="24765" numCol="1" spcCol="1270" anchor="b" anchorCtr="0">
              <a:noAutofit/>
            </a:bodyPr>
            <a:lstStyle/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 descr="ô nhiễm môi trường"/>
            <p:cNvSpPr/>
            <p:nvPr/>
          </p:nvSpPr>
          <p:spPr>
            <a:xfrm>
              <a:off x="5284633" y="4262457"/>
              <a:ext cx="1995467" cy="199546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5000" r="-3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4087352" y="5060644"/>
              <a:ext cx="1995467" cy="399093"/>
            </a:xfrm>
            <a:custGeom>
              <a:avLst/>
              <a:gdLst>
                <a:gd name="connsiteX0" fmla="*/ 0 w 1995467"/>
                <a:gd name="connsiteY0" fmla="*/ 0 h 399093"/>
                <a:gd name="connsiteX1" fmla="*/ 1995467 w 1995467"/>
                <a:gd name="connsiteY1" fmla="*/ 0 h 399093"/>
                <a:gd name="connsiteX2" fmla="*/ 1995467 w 1995467"/>
                <a:gd name="connsiteY2" fmla="*/ 399093 h 399093"/>
                <a:gd name="connsiteX3" fmla="*/ 0 w 1995467"/>
                <a:gd name="connsiteY3" fmla="*/ 399093 h 399093"/>
                <a:gd name="connsiteX4" fmla="*/ 0 w 1995467"/>
                <a:gd name="connsiteY4" fmla="*/ 0 h 39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67" h="399093">
                  <a:moveTo>
                    <a:pt x="0" y="0"/>
                  </a:moveTo>
                  <a:lnTo>
                    <a:pt x="1995467" y="0"/>
                  </a:lnTo>
                  <a:lnTo>
                    <a:pt x="1995467" y="399093"/>
                  </a:lnTo>
                  <a:lnTo>
                    <a:pt x="0" y="3990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2" tIns="24765" rIns="24767" bIns="24765" numCol="1" spcCol="1270" anchor="b" anchorCtr="0">
              <a:noAutofit/>
            </a:bodyPr>
            <a:lstStyle/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71411" y="1996404"/>
              <a:ext cx="2508689" cy="1995467"/>
            </a:xfrm>
            <a:prstGeom prst="rect">
              <a:avLst/>
            </a:prstGeom>
            <a:blipFill>
              <a:blip r:embed="rId5"/>
              <a:srcRect/>
              <a:stretch>
                <a:fillRect l="-3000" r="-3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4087352" y="2794591"/>
              <a:ext cx="1995467" cy="399093"/>
            </a:xfrm>
            <a:custGeom>
              <a:avLst/>
              <a:gdLst>
                <a:gd name="connsiteX0" fmla="*/ 0 w 1995467"/>
                <a:gd name="connsiteY0" fmla="*/ 0 h 399093"/>
                <a:gd name="connsiteX1" fmla="*/ 1995467 w 1995467"/>
                <a:gd name="connsiteY1" fmla="*/ 0 h 399093"/>
                <a:gd name="connsiteX2" fmla="*/ 1995467 w 1995467"/>
                <a:gd name="connsiteY2" fmla="*/ 399093 h 399093"/>
                <a:gd name="connsiteX3" fmla="*/ 0 w 1995467"/>
                <a:gd name="connsiteY3" fmla="*/ 399093 h 399093"/>
                <a:gd name="connsiteX4" fmla="*/ 0 w 1995467"/>
                <a:gd name="connsiteY4" fmla="*/ 0 h 39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67" h="399093">
                  <a:moveTo>
                    <a:pt x="0" y="0"/>
                  </a:moveTo>
                  <a:lnTo>
                    <a:pt x="1995467" y="0"/>
                  </a:lnTo>
                  <a:lnTo>
                    <a:pt x="1995467" y="399093"/>
                  </a:lnTo>
                  <a:lnTo>
                    <a:pt x="0" y="3990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2" tIns="24765" rIns="24767" bIns="24764" numCol="1" spcCol="1270" anchor="b" anchorCtr="0">
              <a:noAutofit/>
            </a:bodyPr>
            <a:lstStyle/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79473" y="1996404"/>
              <a:ext cx="2413598" cy="1995467"/>
            </a:xfrm>
            <a:prstGeom prst="rect">
              <a:avLst/>
            </a:prstGeom>
            <a:blipFill>
              <a:blip r:embed="rId6"/>
              <a:srcRect/>
              <a:stretch>
                <a:fillRect t="-2000" b="-2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6482193" y="2794591"/>
              <a:ext cx="1995467" cy="399093"/>
            </a:xfrm>
            <a:custGeom>
              <a:avLst/>
              <a:gdLst>
                <a:gd name="connsiteX0" fmla="*/ 0 w 1995467"/>
                <a:gd name="connsiteY0" fmla="*/ 0 h 399093"/>
                <a:gd name="connsiteX1" fmla="*/ 1995467 w 1995467"/>
                <a:gd name="connsiteY1" fmla="*/ 0 h 399093"/>
                <a:gd name="connsiteX2" fmla="*/ 1995467 w 1995467"/>
                <a:gd name="connsiteY2" fmla="*/ 399093 h 399093"/>
                <a:gd name="connsiteX3" fmla="*/ 0 w 1995467"/>
                <a:gd name="connsiteY3" fmla="*/ 399093 h 399093"/>
                <a:gd name="connsiteX4" fmla="*/ 0 w 1995467"/>
                <a:gd name="connsiteY4" fmla="*/ 0 h 39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67" h="399093">
                  <a:moveTo>
                    <a:pt x="0" y="0"/>
                  </a:moveTo>
                  <a:lnTo>
                    <a:pt x="1995467" y="0"/>
                  </a:lnTo>
                  <a:lnTo>
                    <a:pt x="1995467" y="399093"/>
                  </a:lnTo>
                  <a:lnTo>
                    <a:pt x="0" y="3990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4" tIns="24764" rIns="24767" bIns="24765" numCol="1" spcCol="1270" anchor="b" anchorCtr="0">
              <a:noAutofit/>
            </a:bodyPr>
            <a:lstStyle/>
            <a:p>
              <a:pPr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9936212" y="6302039"/>
            <a:ext cx="793199" cy="217402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940159" y="5816051"/>
            <a:ext cx="7119241" cy="34220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371600">
              <a:lnSpc>
                <a:spcPct val="115000"/>
              </a:lnSpc>
              <a:buSzPts val="1400"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85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95300"/>
            <a:ext cx="17526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game?</a:t>
            </a:r>
            <a:b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net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game.</a:t>
            </a: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487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42900"/>
            <a:ext cx="17602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rủ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tò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mò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Do cha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Do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4256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95300"/>
            <a:ext cx="17526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game? </a:t>
            </a:r>
            <a:b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game.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...</a:t>
            </a: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5803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90500"/>
            <a:ext cx="177546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game:</a:t>
            </a:r>
            <a:b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chẽ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game.</a:t>
            </a:r>
            <a:b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152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9650" y="2308777"/>
            <a:ext cx="162687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371600" fontAlgn="base">
              <a:lnSpc>
                <a:spcPct val="150000"/>
              </a:lnSpc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online,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,…).</a:t>
            </a:r>
            <a:b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nhủ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34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0"/>
            <a:ext cx="12801600" cy="10287000"/>
            <a:chOff x="0" y="0"/>
            <a:chExt cx="33186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8698" cy="3479800"/>
            </a:xfrm>
            <a:custGeom>
              <a:avLst/>
              <a:gdLst/>
              <a:ahLst/>
              <a:cxnLst/>
              <a:rect l="l" t="t" r="r" b="b"/>
              <a:pathLst>
                <a:path w="3318698" h="3479800">
                  <a:moveTo>
                    <a:pt x="0" y="0"/>
                  </a:moveTo>
                  <a:lnTo>
                    <a:pt x="3318698" y="0"/>
                  </a:lnTo>
                  <a:lnTo>
                    <a:pt x="331869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B4E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30598" y="2171700"/>
            <a:ext cx="11219201" cy="7239000"/>
            <a:chOff x="0" y="0"/>
            <a:chExt cx="3969011" cy="1373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461"/>
          <a:stretch>
            <a:fillRect/>
          </a:stretch>
        </p:blipFill>
        <p:spPr>
          <a:xfrm>
            <a:off x="-418936" y="6243583"/>
            <a:ext cx="5514790" cy="4043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939818" cy="17822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354925" y="-589899"/>
            <a:ext cx="1240981" cy="175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97222" y="3543300"/>
            <a:ext cx="1151537" cy="1130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59097" y="9572525"/>
            <a:ext cx="1866157" cy="36305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582745" y="810449"/>
            <a:ext cx="8608909" cy="10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5600" b="1" u="none" dirty="0">
                <a:solidFill>
                  <a:srgbClr val="2E2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33600" y="5539271"/>
            <a:ext cx="948436" cy="503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3906" y="3152311"/>
            <a:ext cx="10592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lại bài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</a:pP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§"/>
            </a:pP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bài mới: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vấn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6579" y="1495201"/>
            <a:ext cx="15094842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E2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E2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NGHE BÀI GIẢNG!</a:t>
            </a:r>
            <a:endParaRPr lang="en-US" sz="7200" b="1" u="none" dirty="0">
              <a:solidFill>
                <a:srgbClr val="2E25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114800" y="8420100"/>
            <a:ext cx="9814379" cy="1350169"/>
            <a:chOff x="0" y="0"/>
            <a:chExt cx="5238500" cy="7206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38500" cy="720663"/>
            </a:xfrm>
            <a:custGeom>
              <a:avLst/>
              <a:gdLst/>
              <a:ahLst/>
              <a:cxnLst/>
              <a:rect l="l" t="t" r="r" b="b"/>
              <a:pathLst>
                <a:path w="5238500" h="720663">
                  <a:moveTo>
                    <a:pt x="5114040" y="720663"/>
                  </a:moveTo>
                  <a:lnTo>
                    <a:pt x="124460" y="720663"/>
                  </a:lnTo>
                  <a:cubicBezTo>
                    <a:pt x="55880" y="720663"/>
                    <a:pt x="0" y="664783"/>
                    <a:pt x="0" y="5962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41" y="0"/>
                  </a:lnTo>
                  <a:cubicBezTo>
                    <a:pt x="5182620" y="0"/>
                    <a:pt x="5238500" y="55880"/>
                    <a:pt x="5238500" y="124460"/>
                  </a:cubicBezTo>
                  <a:lnTo>
                    <a:pt x="5238500" y="596203"/>
                  </a:lnTo>
                  <a:cubicBezTo>
                    <a:pt x="5238500" y="664783"/>
                    <a:pt x="5182620" y="720663"/>
                    <a:pt x="5114041" y="720663"/>
                  </a:cubicBezTo>
                  <a:close/>
                </a:path>
              </a:pathLst>
            </a:custGeom>
            <a:solidFill>
              <a:srgbClr val="FFB4E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142"/>
          <a:stretch>
            <a:fillRect/>
          </a:stretch>
        </p:blipFill>
        <p:spPr>
          <a:xfrm>
            <a:off x="5367181" y="5317511"/>
            <a:ext cx="7553638" cy="4452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5400000">
            <a:off x="66930" y="7513696"/>
            <a:ext cx="2706374" cy="284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10800000">
            <a:off x="15709178" y="7580626"/>
            <a:ext cx="2578822" cy="2706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7052" y="5143500"/>
            <a:ext cx="1063075" cy="1029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80" y="5143500"/>
            <a:ext cx="1063075" cy="1029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435"/>
          <a:stretch>
            <a:fillRect/>
          </a:stretch>
        </p:blipFill>
        <p:spPr>
          <a:xfrm rot="5400000">
            <a:off x="15519315" y="-499038"/>
            <a:ext cx="1240947" cy="2239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41115"/>
          <a:stretch>
            <a:fillRect/>
          </a:stretch>
        </p:blipFill>
        <p:spPr>
          <a:xfrm rot="-10800000">
            <a:off x="1028700" y="0"/>
            <a:ext cx="2166604" cy="13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2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1981">
            <a:off x="-1148765" y="-1423614"/>
            <a:ext cx="3911647" cy="32711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8360" y="2186126"/>
            <a:ext cx="17811279" cy="3124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TRÌNH BÀY Ý KIẾN VỀ MỘT HIỆN TƯỢNG TRONG ĐỜI SỐNG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231"/>
          <a:stretch>
            <a:fillRect/>
          </a:stretch>
        </p:blipFill>
        <p:spPr>
          <a:xfrm rot="-10800000">
            <a:off x="0" y="6225227"/>
            <a:ext cx="1886072" cy="3507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158446" y="6237071"/>
            <a:ext cx="2618976" cy="16401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5997272" y="97002"/>
            <a:ext cx="2387730" cy="21937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532" r="3001" b="64850"/>
          <a:stretch>
            <a:fillRect/>
          </a:stretch>
        </p:blipFill>
        <p:spPr>
          <a:xfrm>
            <a:off x="2558988" y="8144892"/>
            <a:ext cx="13170024" cy="21421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44175" y="6225227"/>
            <a:ext cx="8599648" cy="4409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094273" y="9258300"/>
            <a:ext cx="2384985" cy="4639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70690" y="896568"/>
            <a:ext cx="1205191" cy="118327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25067" y="1470753"/>
            <a:ext cx="8437864" cy="6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7200" b="1" spc="179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spc="179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103-104</a:t>
            </a:r>
            <a:endParaRPr lang="en-US" sz="7200" b="1" u="none" spc="17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43094" y="5143500"/>
            <a:ext cx="1861012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887852" y="8251871"/>
            <a:ext cx="12512297" cy="2035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511762" y="5143500"/>
            <a:ext cx="2974220" cy="51435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62000" y="2806659"/>
            <a:ext cx="17526000" cy="6015301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135571" y="4521030"/>
            <a:ext cx="1296084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7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7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7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72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40168" y="-876300"/>
            <a:ext cx="3445582" cy="33379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462"/>
          <a:stretch>
            <a:fillRect/>
          </a:stretch>
        </p:blipFill>
        <p:spPr>
          <a:xfrm rot="-5400000" flipH="1">
            <a:off x="13653164" y="5674339"/>
            <a:ext cx="1050875" cy="82187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4081"/>
          <a:stretch>
            <a:fillRect/>
          </a:stretch>
        </p:blipFill>
        <p:spPr>
          <a:xfrm flipH="1">
            <a:off x="14086381" y="0"/>
            <a:ext cx="2009932" cy="9525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0858" y="8062595"/>
            <a:ext cx="2097727" cy="11957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12282" y="355801"/>
            <a:ext cx="2245503" cy="43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2133600" y="2351761"/>
            <a:ext cx="1364275" cy="38540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020628">
            <a:off x="16645857" y="6736979"/>
            <a:ext cx="834204" cy="87226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0836"/>
          <a:stretch>
            <a:fillRect/>
          </a:stretch>
        </p:blipFill>
        <p:spPr>
          <a:xfrm rot="-5400000">
            <a:off x="12101575" y="7708501"/>
            <a:ext cx="2055501" cy="3937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12540" y="920767"/>
            <a:ext cx="1067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SGK,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biết: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2627323"/>
            <a:ext cx="14517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Bài văn trình bày ý kiến </a:t>
            </a:r>
            <a:r>
              <a:rPr lang="vi-VN" sz="5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 một hiện tượng trong đời sống thuộc thể loại nào trong văn học? </a:t>
            </a:r>
            <a:endParaRPr lang="en-US" sz="54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5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gười viết cần làm gì với dạng bài viết này?</a:t>
            </a:r>
            <a:endParaRPr lang="en-US" sz="54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729" y="6196548"/>
            <a:ext cx="5524701" cy="458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40168" y="-876300"/>
            <a:ext cx="3445582" cy="33379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462"/>
          <a:stretch>
            <a:fillRect/>
          </a:stretch>
        </p:blipFill>
        <p:spPr>
          <a:xfrm rot="-5400000" flipH="1">
            <a:off x="13653164" y="5674339"/>
            <a:ext cx="1050875" cy="82187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4081"/>
          <a:stretch>
            <a:fillRect/>
          </a:stretch>
        </p:blipFill>
        <p:spPr>
          <a:xfrm flipH="1">
            <a:off x="14086381" y="0"/>
            <a:ext cx="2009932" cy="9525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0858" y="8062595"/>
            <a:ext cx="2097727" cy="11957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12282" y="355801"/>
            <a:ext cx="2245503" cy="43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198390" y="1626749"/>
            <a:ext cx="1364275" cy="38540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020628">
            <a:off x="16645857" y="6736979"/>
            <a:ext cx="834204" cy="87226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0836"/>
          <a:stretch>
            <a:fillRect/>
          </a:stretch>
        </p:blipFill>
        <p:spPr>
          <a:xfrm rot="-5400000">
            <a:off x="12101575" y="7708501"/>
            <a:ext cx="2055501" cy="3937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52505" y="59838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3220" y="2188387"/>
            <a:ext cx="160941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 luận, trong đó người viết đưa ra ý kiến của mình về một hiện tượng trong đời sống.</a:t>
            </a:r>
            <a:endParaRPr lang="en-US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40168" y="-876300"/>
            <a:ext cx="3445582" cy="33379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462"/>
          <a:stretch>
            <a:fillRect/>
          </a:stretch>
        </p:blipFill>
        <p:spPr>
          <a:xfrm rot="-5400000" flipH="1">
            <a:off x="13653164" y="5674339"/>
            <a:ext cx="1050875" cy="82187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4081"/>
          <a:stretch>
            <a:fillRect/>
          </a:stretch>
        </p:blipFill>
        <p:spPr>
          <a:xfrm flipH="1">
            <a:off x="14086381" y="0"/>
            <a:ext cx="2009932" cy="9525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0858" y="8062595"/>
            <a:ext cx="2097727" cy="11957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12282" y="355801"/>
            <a:ext cx="2245503" cy="43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981200" y="2461607"/>
            <a:ext cx="1364275" cy="38540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020628">
            <a:off x="16645857" y="6736979"/>
            <a:ext cx="834204" cy="87226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0836"/>
          <a:stretch>
            <a:fillRect/>
          </a:stretch>
        </p:blipFill>
        <p:spPr>
          <a:xfrm rot="-5400000">
            <a:off x="12101575" y="7708501"/>
            <a:ext cx="2055501" cy="3937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62400" y="1259979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SGK,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biết: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2810826"/>
            <a:ext cx="15903127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đó, em hãy rút ra những yêu cầu cần đạt với kiểu bài văn trình bày ý kiến về một vấn đề trong đời sống?</a:t>
            </a:r>
            <a:endParaRPr lang="en-US" sz="5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729" y="6196548"/>
            <a:ext cx="5524701" cy="45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313" y="593110"/>
            <a:ext cx="1683527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lnSpc>
                <a:spcPct val="115000"/>
              </a:lnSpc>
              <a:spcAft>
                <a:spcPts val="1200"/>
              </a:spcAft>
              <a:tabLst>
                <a:tab pos="2080260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tượng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313" y="2400300"/>
            <a:ext cx="162687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defTabSz="13716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rõ ràng ý kiến về hiện tượng cần bàn luận. 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 defTabSz="13716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Nêu lý lẽ, dẫn chứng ảnh để làm sáng tỏ cho ý kiến.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 defTabSz="13716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Bố cục bài viết cần đảm bảo: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16348" y="5205519"/>
            <a:ext cx="6759515" cy="4257604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357" tIns="28004" rIns="898350" bIns="28004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39323" y="5205519"/>
            <a:ext cx="5365385" cy="4257603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357" tIns="28004" rIns="898350" bIns="28004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sp>
        <p:nvSpPr>
          <p:cNvPr id="16" name="Freeform 15"/>
          <p:cNvSpPr/>
          <p:nvPr/>
        </p:nvSpPr>
        <p:spPr>
          <a:xfrm>
            <a:off x="11968169" y="5205519"/>
            <a:ext cx="5253031" cy="4257603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357" tIns="28004" rIns="898350" bIns="28004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bài: Khẳng định lại vấn đề và đưa ra những đề xuất.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2690</Words>
  <Application>Microsoft Office PowerPoint</Application>
  <PresentationFormat>Custom</PresentationFormat>
  <Paragraphs>166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Wingdings</vt:lpstr>
      <vt:lpstr>Calibri Light</vt:lpstr>
      <vt:lpstr>Times New Roman</vt:lpstr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Nguyễn Châu Bảo Hân</cp:lastModifiedBy>
  <cp:revision>56</cp:revision>
  <dcterms:created xsi:type="dcterms:W3CDTF">2006-08-16T00:00:00Z</dcterms:created>
  <dcterms:modified xsi:type="dcterms:W3CDTF">2025-02-07T21:01:29Z</dcterms:modified>
  <dc:identifier>DAEt-d3kjac</dc:identifier>
</cp:coreProperties>
</file>