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1" r:id="rId3"/>
  </p:sldMasterIdLst>
  <p:notesMasterIdLst>
    <p:notesMasterId r:id="rId41"/>
  </p:notesMasterIdLst>
  <p:sldIdLst>
    <p:sldId id="256" r:id="rId4"/>
    <p:sldId id="257" r:id="rId5"/>
    <p:sldId id="900" r:id="rId6"/>
    <p:sldId id="915" r:id="rId7"/>
    <p:sldId id="901" r:id="rId8"/>
    <p:sldId id="902" r:id="rId9"/>
    <p:sldId id="903" r:id="rId10"/>
    <p:sldId id="904" r:id="rId11"/>
    <p:sldId id="905" r:id="rId12"/>
    <p:sldId id="906" r:id="rId13"/>
    <p:sldId id="907" r:id="rId14"/>
    <p:sldId id="908" r:id="rId15"/>
    <p:sldId id="909" r:id="rId16"/>
    <p:sldId id="910" r:id="rId17"/>
    <p:sldId id="911" r:id="rId18"/>
    <p:sldId id="912" r:id="rId19"/>
    <p:sldId id="913" r:id="rId20"/>
    <p:sldId id="914" r:id="rId21"/>
    <p:sldId id="265" r:id="rId22"/>
    <p:sldId id="261" r:id="rId23"/>
    <p:sldId id="267" r:id="rId24"/>
    <p:sldId id="972" r:id="rId25"/>
    <p:sldId id="270" r:id="rId26"/>
    <p:sldId id="916" r:id="rId27"/>
    <p:sldId id="917" r:id="rId28"/>
    <p:sldId id="271" r:id="rId29"/>
    <p:sldId id="269" r:id="rId30"/>
    <p:sldId id="276" r:id="rId31"/>
    <p:sldId id="277" r:id="rId32"/>
    <p:sldId id="278" r:id="rId33"/>
    <p:sldId id="918" r:id="rId34"/>
    <p:sldId id="973" r:id="rId35"/>
    <p:sldId id="286" r:id="rId36"/>
    <p:sldId id="974" r:id="rId37"/>
    <p:sldId id="287" r:id="rId38"/>
    <p:sldId id="294" r:id="rId39"/>
    <p:sldId id="26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77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37F37-47F7-44D5-BACB-3C2BC0EB21CF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9830F-F0CF-40BB-B0AC-5B0CC4A233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29B05-A491-4D1C-949D-BD40AB03C125}" type="datetimeFigureOut">
              <a:rPr lang="en-US" smtClean="0"/>
              <a:t>07-02-2025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8.jpeg"/><Relationship Id="rId3" Type="http://schemas.openxmlformats.org/officeDocument/2006/relationships/image" Target="../media/image16.jpeg"/><Relationship Id="rId7" Type="http://schemas.openxmlformats.org/officeDocument/2006/relationships/image" Target="../media/image9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0.jpeg"/><Relationship Id="rId3" Type="http://schemas.openxmlformats.org/officeDocument/2006/relationships/image" Target="../media/image16.jpeg"/><Relationship Id="rId7" Type="http://schemas.openxmlformats.org/officeDocument/2006/relationships/image" Target="../media/image9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2.jpeg"/><Relationship Id="rId3" Type="http://schemas.openxmlformats.org/officeDocument/2006/relationships/image" Target="../media/image16.jpeg"/><Relationship Id="rId7" Type="http://schemas.openxmlformats.org/officeDocument/2006/relationships/image" Target="../media/image9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4.jpeg"/><Relationship Id="rId3" Type="http://schemas.openxmlformats.org/officeDocument/2006/relationships/image" Target="../media/image16.jpeg"/><Relationship Id="rId7" Type="http://schemas.openxmlformats.org/officeDocument/2006/relationships/image" Target="../media/image9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6.jpeg"/><Relationship Id="rId3" Type="http://schemas.openxmlformats.org/officeDocument/2006/relationships/image" Target="../media/image16.jpeg"/><Relationship Id="rId7" Type="http://schemas.openxmlformats.org/officeDocument/2006/relationships/image" Target="../media/image9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8.jpeg"/><Relationship Id="rId3" Type="http://schemas.openxmlformats.org/officeDocument/2006/relationships/image" Target="../media/image16.jpeg"/><Relationship Id="rId7" Type="http://schemas.openxmlformats.org/officeDocument/2006/relationships/image" Target="../media/image9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0.jpeg"/><Relationship Id="rId3" Type="http://schemas.openxmlformats.org/officeDocument/2006/relationships/image" Target="../media/image16.jpeg"/><Relationship Id="rId7" Type="http://schemas.openxmlformats.org/officeDocument/2006/relationships/image" Target="../media/image9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2.jpeg"/><Relationship Id="rId3" Type="http://schemas.openxmlformats.org/officeDocument/2006/relationships/image" Target="../media/image16.jpeg"/><Relationship Id="rId7" Type="http://schemas.openxmlformats.org/officeDocument/2006/relationships/image" Target="../media/image9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4.jpeg"/><Relationship Id="rId3" Type="http://schemas.openxmlformats.org/officeDocument/2006/relationships/image" Target="../media/image16.jpeg"/><Relationship Id="rId7" Type="http://schemas.openxmlformats.org/officeDocument/2006/relationships/image" Target="../media/image9.pn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jpeg"/><Relationship Id="rId3" Type="http://schemas.openxmlformats.org/officeDocument/2006/relationships/image" Target="../media/image16.jpeg"/><Relationship Id="rId7" Type="http://schemas.openxmlformats.org/officeDocument/2006/relationships/image" Target="../media/image9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jpeg"/><Relationship Id="rId3" Type="http://schemas.openxmlformats.org/officeDocument/2006/relationships/image" Target="../media/image16.jpeg"/><Relationship Id="rId7" Type="http://schemas.openxmlformats.org/officeDocument/2006/relationships/image" Target="../media/image9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jpeg"/><Relationship Id="rId3" Type="http://schemas.openxmlformats.org/officeDocument/2006/relationships/image" Target="../media/image16.jpeg"/><Relationship Id="rId7" Type="http://schemas.openxmlformats.org/officeDocument/2006/relationships/image" Target="../media/image9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jpeg"/><Relationship Id="rId3" Type="http://schemas.openxmlformats.org/officeDocument/2006/relationships/image" Target="../media/image16.jpeg"/><Relationship Id="rId7" Type="http://schemas.openxmlformats.org/officeDocument/2006/relationships/image" Target="../media/image9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9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55" y="3640126"/>
            <a:ext cx="1012371" cy="3042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4085" y="173376"/>
            <a:ext cx="2306972" cy="693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68" y="2016974"/>
            <a:ext cx="1663187" cy="4998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3368474"/>
            <a:ext cx="1193143" cy="3585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7610" y="4784868"/>
            <a:ext cx="586682" cy="429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9092" y="4687343"/>
            <a:ext cx="2508308" cy="25083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6125" y="4762997"/>
            <a:ext cx="2508308" cy="25083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973284" y="1047478"/>
            <a:ext cx="7027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84140" y="49356"/>
            <a:ext cx="2982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VĂN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, arrow&#10;&#10;Description automatically generated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>
            <a:fillRect/>
          </a:stretch>
        </p:blipFill>
        <p:spPr>
          <a:xfrm>
            <a:off x="1123156" y="615461"/>
            <a:ext cx="9942809" cy="5627077"/>
          </a:xfrm>
          <a:prstGeom prst="rect">
            <a:avLst/>
          </a:prstGeom>
        </p:spPr>
      </p:pic>
      <p:pic>
        <p:nvPicPr>
          <p:cNvPr id="11" name="Picture 10" descr="A woodpecker on a tree&#10;&#10;Description automatically generated with medium confidence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>
            <a:fillRect/>
          </a:stretch>
        </p:blipFill>
        <p:spPr>
          <a:xfrm>
            <a:off x="1140215" y="592748"/>
            <a:ext cx="9912327" cy="5627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>
            <a:fillRect/>
          </a:stretch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2" name="Picture 11" descr="A bird on a leaf&#10;&#10;Description automatically generated with medium confidence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>
            <a:fillRect/>
          </a:stretch>
        </p:blipFill>
        <p:spPr>
          <a:xfrm>
            <a:off x="1163686" y="590160"/>
            <a:ext cx="9902279" cy="5627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artoon frog&#10;&#10;Description automatically generated with low confidence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>
            <a:fillRect/>
          </a:stretch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, bird, colorful, hummingbird&#10;&#10;Description automatically generated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>
            <a:fillRect/>
          </a:stretch>
        </p:blipFill>
        <p:spPr>
          <a:xfrm>
            <a:off x="1179296" y="601814"/>
            <a:ext cx="9922375" cy="5627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r="9236"/>
          <a:stretch>
            <a:fillRect/>
          </a:stretch>
        </p:blipFill>
        <p:spPr>
          <a:xfrm>
            <a:off x="1143590" y="615461"/>
            <a:ext cx="9922375" cy="5627077"/>
          </a:xfrm>
          <a:prstGeom prst="rect">
            <a:avLst/>
          </a:prstGeom>
        </p:spPr>
      </p:pic>
      <p:pic>
        <p:nvPicPr>
          <p:cNvPr id="12" name="Picture 11" descr="A bird on a branch&#10;&#10;Description automatically generated with medium confidence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>
            <a:fillRect/>
          </a:stretch>
        </p:blipFill>
        <p:spPr>
          <a:xfrm>
            <a:off x="1179296" y="623178"/>
            <a:ext cx="9922375" cy="5627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, screenshot&#10;&#10;Description automatically generated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>
            <a:fillRect/>
          </a:stretch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colorful bird on a branch&#10;&#10;Description automatically generated with medium confidence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r="9379"/>
          <a:stretch>
            <a:fillRect/>
          </a:stretch>
        </p:blipFill>
        <p:spPr>
          <a:xfrm>
            <a:off x="1153464" y="592748"/>
            <a:ext cx="9892229" cy="5627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 with medium confidence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>
            <a:fillRect/>
          </a:stretch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2" name="Picture 11" descr="A blue bird on a branch&#10;&#10;Description automatically generated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>
            <a:fillRect/>
          </a:stretch>
        </p:blipFill>
        <p:spPr>
          <a:xfrm>
            <a:off x="1096712" y="592748"/>
            <a:ext cx="9912327" cy="5627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&#10;&#10;Description automatically generated with medium confidence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568"/>
          <a:stretch>
            <a:fillRect/>
          </a:stretch>
        </p:blipFill>
        <p:spPr>
          <a:xfrm>
            <a:off x="1123156" y="615461"/>
            <a:ext cx="9902279" cy="5627077"/>
          </a:xfrm>
          <a:prstGeom prst="rect">
            <a:avLst/>
          </a:prstGeom>
        </p:spPr>
      </p:pic>
      <p:pic>
        <p:nvPicPr>
          <p:cNvPr id="11" name="Picture 10" descr="A bird on a branch&#10;&#10;Description automatically generated with low confidence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>
            <a:fillRect/>
          </a:stretch>
        </p:blipFill>
        <p:spPr>
          <a:xfrm>
            <a:off x="1117054" y="596160"/>
            <a:ext cx="9902279" cy="5627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486"/>
          <a:stretch>
            <a:fillRect/>
          </a:stretch>
        </p:blipFill>
        <p:spPr>
          <a:xfrm>
            <a:off x="1123156" y="615461"/>
            <a:ext cx="9912326" cy="5627077"/>
          </a:xfrm>
          <a:prstGeom prst="rect">
            <a:avLst/>
          </a:prstGeom>
        </p:spPr>
      </p:pic>
      <p:pic>
        <p:nvPicPr>
          <p:cNvPr id="12" name="Picture 11" descr="A screenshot of a bird&#10;&#10;Description automatically generated with low confidence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9380"/>
          <a:stretch>
            <a:fillRect/>
          </a:stretch>
        </p:blipFill>
        <p:spPr>
          <a:xfrm>
            <a:off x="1103222" y="612873"/>
            <a:ext cx="9912326" cy="5627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>
            <a:fillRect/>
          </a:stretch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picture containing text, grass, outdoor, black&#10;&#10;Description automatically generated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>
            <a:fillRect/>
          </a:stretch>
        </p:blipFill>
        <p:spPr>
          <a:xfrm>
            <a:off x="1235101" y="623675"/>
            <a:ext cx="9922375" cy="5627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98759" y="6014904"/>
            <a:ext cx="586682" cy="429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3967" y="4802696"/>
            <a:ext cx="2508308" cy="25083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1591" y="4784868"/>
            <a:ext cx="2508308" cy="25083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110" y="4784868"/>
            <a:ext cx="2508308" cy="25083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81239" y="550641"/>
            <a:ext cx="5729552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2359" y="1042260"/>
            <a:ext cx="62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CHIM CHIỀN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65745" y="1647761"/>
            <a:ext cx="3352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91218" y="0"/>
            <a:ext cx="6540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1. TIẾNG NÓI CỦA VẠN VẬT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6865" y="2485622"/>
            <a:ext cx="5138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55" y="3640126"/>
            <a:ext cx="1012371" cy="3042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4085" y="757470"/>
            <a:ext cx="2112627" cy="63494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69" y="2348719"/>
            <a:ext cx="1552806" cy="4666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236118"/>
            <a:ext cx="904453" cy="27182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70814" y="2140244"/>
            <a:ext cx="702749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530" y="0"/>
            <a:ext cx="1225519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842" y="454862"/>
            <a:ext cx="3961701" cy="61247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4955" y="1060169"/>
            <a:ext cx="38968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01512" y="1935933"/>
            <a:ext cx="35904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cao, cao vút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biến mất rồi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còn tiếng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xanh da trời...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 xanh quê nhà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nay lại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 bừng lòng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48802" y="0"/>
            <a:ext cx="39565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Con chim chiền chiện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68993" y="0"/>
            <a:ext cx="63232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10" y="586740"/>
            <a:ext cx="2652395" cy="35515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/>
          <p:cNvSpPr txBox="1"/>
          <p:nvPr/>
        </p:nvSpPr>
        <p:spPr>
          <a:xfrm>
            <a:off x="5024447" y="1016459"/>
            <a:ext cx="618688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(1919-2005)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4447" y="1570295"/>
            <a:ext cx="6186880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4447" y="2985616"/>
            <a:ext cx="618688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bldLvl="0" animBg="1"/>
      <p:bldP spid="1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530" y="0"/>
            <a:ext cx="1225519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842" y="454862"/>
            <a:ext cx="3961701" cy="61247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8710" y="664564"/>
            <a:ext cx="3896872" cy="4399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04942" y="799918"/>
            <a:ext cx="35904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cao, cao vút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biến mất rồi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còn tiếng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xanh da trời...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 xanh quê nhà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nay lại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 bừng lòng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48802" y="0"/>
            <a:ext cx="39565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Con chim chiền chiện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0266" y="150304"/>
            <a:ext cx="3605210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Tác phẩm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223" y="856048"/>
            <a:ext cx="4316146" cy="3434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348" y="1333849"/>
            <a:ext cx="3405930" cy="24831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4636" y="1136664"/>
            <a:ext cx="5560438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Xuất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́: In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Phạm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Nghiệp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tuyển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chọn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5786" y="3094858"/>
            <a:ext cx="541928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bốn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98759" y="6014904"/>
            <a:ext cx="586682" cy="429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67096" y="503651"/>
            <a:ext cx="5729552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46109" y="1042260"/>
            <a:ext cx="62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CHIM CHIỀN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89770" y="1579816"/>
            <a:ext cx="3352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91218" y="0"/>
            <a:ext cx="6540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1. TIẾNG NÓI CỦA VẠN VẬT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6865" y="2364598"/>
            <a:ext cx="5138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6965" y="2949373"/>
            <a:ext cx="5078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72388" y="3539189"/>
            <a:ext cx="4055692" cy="5835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530" y="0"/>
            <a:ext cx="1225519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842" y="454862"/>
            <a:ext cx="3961701" cy="61247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4955" y="1060169"/>
            <a:ext cx="38968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01512" y="1935933"/>
            <a:ext cx="35904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cao, cao vút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biến mất rồi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còn tiếng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xanh da trời...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 xanh quê nhà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nay lại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 bừng lòng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48802" y="0"/>
            <a:ext cx="39565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Con chim chiền chiện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5073" y="222714"/>
            <a:ext cx="6340020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Gieo vần, ngắt nhịp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751590" y="1298348"/>
          <a:ext cx="7499758" cy="4587813"/>
        </p:xfrm>
        <a:graphic>
          <a:graphicData uri="http://schemas.openxmlformats.org/drawingml/2006/table">
            <a:tbl>
              <a:tblPr firstRow="1" firstCol="1" bandRow="1"/>
              <a:tblGrid>
                <a:gridCol w="2499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1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32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i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3600" b="1" i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b="1" i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b="1" i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217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36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2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36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702" y="1303411"/>
            <a:ext cx="2474752" cy="235925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7459" y="-50334"/>
            <a:ext cx="63232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4152" y="859803"/>
            <a:ext cx="3961701" cy="3970318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825002" y="1720465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19284" y="2567753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27673" y="3415041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23997" y="4295885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487732" y="4690168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083139" y="1712798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841446" y="2106424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650636" y="2962036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29081" y="3701456"/>
            <a:ext cx="38968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9317002" y="4151058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414504" y="5432476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381976" y="4590522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488895" y="4993194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726820" y="1239705"/>
            <a:ext cx="61868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487732" y="5084142"/>
            <a:ext cx="198819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23" grpId="0"/>
      <p:bldP spid="29" grpId="0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9081" y="1433001"/>
            <a:ext cx="3961701" cy="3108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0644" y="1863888"/>
            <a:ext cx="389687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7008" y="446641"/>
            <a:ext cx="6323243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271328" y="3163372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45200" y="3591210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75548" y="2324472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955805" y="2752311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44723" y="3810828"/>
            <a:ext cx="188140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716" y="1483336"/>
            <a:ext cx="3007376" cy="310854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0" y="0"/>
            <a:ext cx="1225519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349" y="159391"/>
            <a:ext cx="3961701" cy="61247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68289" y="673014"/>
            <a:ext cx="38968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86163" y="673014"/>
            <a:ext cx="35904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cao, cao vút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biến mất rồi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còn tiếng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xanh da trời...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 xanh quê nhà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nay lại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 bừng lòng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610686" y="24003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350627" y="67301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564546" y="1136110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564545" y="151720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10686" y="236140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564544" y="2784836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610683" y="325283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610683" y="363857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430316" y="450852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95902" y="4986693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476451" y="5373185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191218" y="5760052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317167" y="783773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187137" y="124686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323366" y="1693377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317166" y="209605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51577" y="2942126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057107" y="3344490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187136" y="374685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195780" y="4190875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9710767" y="783773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0135040" y="118354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9710766" y="1632955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0021348" y="208664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9970825" y="291129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0005010" y="331914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9874980" y="3791467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0190876" y="424285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17" b="89946" l="8260" r="99558">
                        <a14:foregroundMark x1="34956" y1="5707" x2="40855" y2="9239"/>
                        <a14:foregroundMark x1="8407" y1="23913" x2="8407" y2="35326"/>
                        <a14:foregroundMark x1="89823" y1="12500" x2="99558" y2="13587"/>
                        <a14:foregroundMark x1="90560" y1="4891" x2="93215" y2="5163"/>
                        <a14:foregroundMark x1="85841" y1="13315" x2="90118" y2="25000"/>
                        <a14:foregroundMark x1="90118" y1="25000" x2="91888" y2="26630"/>
                        <a14:foregroundMark x1="91445" y1="20380" x2="97198" y2="25000"/>
                        <a14:foregroundMark x1="87021" y1="16848" x2="90560" y2="22283"/>
                        <a14:foregroundMark x1="87758" y1="5707" x2="87758" y2="19565"/>
                        <a14:foregroundMark x1="35398" y1="2717" x2="40118" y2="4076"/>
                        <a14:foregroundMark x1="9292" y1="68478" x2="14749" y2="73913"/>
                        <a14:foregroundMark x1="11357" y1="84783" x2="16077" y2="83696"/>
                        <a14:foregroundMark x1="80973" y1="75543" x2="83923" y2="62500"/>
                        <a14:foregroundMark x1="83923" y1="62500" x2="83923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190" y="954494"/>
            <a:ext cx="8331619" cy="4497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8713" y="0"/>
            <a:ext cx="6323243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637" y="2351782"/>
            <a:ext cx="2734812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 của bài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7225" y="2552283"/>
            <a:ext cx="198819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50157" y="3535539"/>
            <a:ext cx="4620013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 như tiết tấu vỗ cánh của chú chim đang bay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4932" y="1376906"/>
            <a:ext cx="492523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 nên tiết tấu, nhịp thơ ngắn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stCxn id="5" idx="3"/>
            <a:endCxn id="7" idx="1"/>
          </p:cNvCxnSpPr>
          <p:nvPr/>
        </p:nvCxnSpPr>
        <p:spPr>
          <a:xfrm flipV="1">
            <a:off x="3316449" y="2844671"/>
            <a:ext cx="1000776" cy="457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305415" y="2030136"/>
            <a:ext cx="839518" cy="7176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305415" y="2742629"/>
            <a:ext cx="1060384" cy="10489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7" grpId="0" animBg="1"/>
      <p:bldP spid="10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98759" y="6014904"/>
            <a:ext cx="586682" cy="429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3967" y="4782376"/>
            <a:ext cx="2508308" cy="25083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1591" y="4784868"/>
            <a:ext cx="2508308" cy="25083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110" y="4784868"/>
            <a:ext cx="2508308" cy="25083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67096" y="427451"/>
            <a:ext cx="5729552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Tiết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34677" y="927960"/>
            <a:ext cx="5650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CHIM CHIỀN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38055" y="1343596"/>
            <a:ext cx="335286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-Huy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Cận-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25583" y="11430"/>
            <a:ext cx="6540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1. TIẾNG NÓI CỦA VẠN VẬT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2980" y="1762618"/>
            <a:ext cx="5138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560" y="2292783"/>
            <a:ext cx="5078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7260" y="2740025"/>
            <a:ext cx="9249410" cy="5835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 nét đặc sắc về nghệ thuật 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70188" y="3123801"/>
            <a:ext cx="6323243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5349" y="159391"/>
            <a:ext cx="3961701" cy="61247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2064" y="577764"/>
            <a:ext cx="38968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8088" y="673014"/>
            <a:ext cx="35904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cao, cao vút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biến mất rồi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còn tiếng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xanh da trời...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 xanh quê nhà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nay lại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 bừng lòng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03910" y="597535"/>
            <a:ext cx="143637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vút, vút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34620" y="2700020"/>
            <a:ext cx="27901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Cao</a:t>
            </a:r>
            <a:r>
              <a:rPr lang="vi-VN" sz="2800" b="1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hoài, </a:t>
            </a:r>
            <a:r>
              <a:rPr lang="vi-VN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cao</a:t>
            </a:r>
            <a:r>
              <a:rPr lang="vi-VN" sz="2800" b="1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vợi</a:t>
            </a:r>
            <a:endParaRPr lang="en-US" sz="2800"/>
          </a:p>
        </p:txBody>
      </p:sp>
      <p:sp>
        <p:nvSpPr>
          <p:cNvPr id="36" name="Right Brace 35"/>
          <p:cNvSpPr/>
          <p:nvPr/>
        </p:nvSpPr>
        <p:spPr>
          <a:xfrm>
            <a:off x="3202940" y="673100"/>
            <a:ext cx="503555" cy="254889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4"/>
          <p:cNvSpPr txBox="1"/>
          <p:nvPr/>
        </p:nvSpPr>
        <p:spPr>
          <a:xfrm>
            <a:off x="3634740" y="1532890"/>
            <a:ext cx="883285" cy="82994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 từ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92710" y="3136265"/>
            <a:ext cx="3404235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sz="2800" b="1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Tiếng hót long lanh</a:t>
            </a:r>
            <a:br>
              <a:rPr lang="vi-VN" sz="28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</a:br>
            <a:r>
              <a:rPr lang="vi-VN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Như </a:t>
            </a:r>
            <a:r>
              <a:rPr lang="vi-VN" sz="2800" b="1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cành sương chói</a:t>
            </a:r>
          </a:p>
        </p:txBody>
      </p:sp>
      <p:sp>
        <p:nvSpPr>
          <p:cNvPr id="39" name="Right Brace 38"/>
          <p:cNvSpPr/>
          <p:nvPr/>
        </p:nvSpPr>
        <p:spPr>
          <a:xfrm>
            <a:off x="3358515" y="3295015"/>
            <a:ext cx="191770" cy="896620"/>
          </a:xfrm>
          <a:prstGeom prst="rightBrace">
            <a:avLst>
              <a:gd name="adj1" fmla="val 86885"/>
              <a:gd name="adj2" fmla="val 4886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4"/>
          <p:cNvSpPr txBox="1"/>
          <p:nvPr/>
        </p:nvSpPr>
        <p:spPr>
          <a:xfrm>
            <a:off x="3706495" y="3221990"/>
            <a:ext cx="962660" cy="82994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</a:p>
        </p:txBody>
      </p:sp>
      <p:sp>
        <p:nvSpPr>
          <p:cNvPr id="41" name="Text Box 40"/>
          <p:cNvSpPr txBox="1"/>
          <p:nvPr/>
        </p:nvSpPr>
        <p:spPr>
          <a:xfrm>
            <a:off x="4371975" y="597535"/>
            <a:ext cx="3448050" cy="1383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sz="2800" b="1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Tiếng ngọc trong veo</a:t>
            </a:r>
            <a:br>
              <a:rPr lang="vi-VN" sz="2800" b="1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</a:br>
            <a:r>
              <a:rPr lang="vi-VN" sz="2800" b="1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Chim gieo từng chuỗi</a:t>
            </a:r>
            <a:br>
              <a:rPr lang="vi-VN" sz="28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</a:br>
            <a:endParaRPr lang="en-US" sz="2800"/>
          </a:p>
        </p:txBody>
      </p:sp>
      <p:sp>
        <p:nvSpPr>
          <p:cNvPr id="42" name="Right Brace 41"/>
          <p:cNvSpPr/>
          <p:nvPr/>
        </p:nvSpPr>
        <p:spPr>
          <a:xfrm>
            <a:off x="7715250" y="715010"/>
            <a:ext cx="191770" cy="896620"/>
          </a:xfrm>
          <a:prstGeom prst="rightBrace">
            <a:avLst>
              <a:gd name="adj1" fmla="val 86885"/>
              <a:gd name="adj2" fmla="val 4886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"/>
          <p:cNvSpPr txBox="1"/>
          <p:nvPr/>
        </p:nvSpPr>
        <p:spPr>
          <a:xfrm>
            <a:off x="8002270" y="767080"/>
            <a:ext cx="679450" cy="82994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 dụ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105410" y="5297170"/>
            <a:ext cx="26238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sz="2800" b="1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Lòng vui bối rối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100965" y="1012825"/>
            <a:ext cx="297815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sz="2800" b="1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Lòng đầy yêu mến</a:t>
            </a:r>
            <a:br>
              <a:rPr lang="vi-VN" sz="2800" b="1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</a:br>
            <a:endParaRPr lang="vi-VN" sz="2800" b="1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46" name="Text Box 45"/>
          <p:cNvSpPr txBox="1"/>
          <p:nvPr/>
        </p:nvSpPr>
        <p:spPr>
          <a:xfrm>
            <a:off x="8651240" y="4077335"/>
            <a:ext cx="30988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sz="2800" b="1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Tưng bừng lòng ta.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  <p:bldP spid="37" grpId="0" bldLvl="0" animBg="1"/>
      <p:bldP spid="39" grpId="0" bldLvl="0" animBg="1"/>
      <p:bldP spid="40" grpId="0" bldLvl="0" animBg="1"/>
      <p:bldP spid="42" grpId="0" bldLvl="0" animBg="1"/>
      <p:bldP spid="43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2682" y="255232"/>
            <a:ext cx="6252595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xúc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0137" y="1241621"/>
            <a:ext cx="6186879" cy="44753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42484" y="2686007"/>
            <a:ext cx="46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98759" y="6014904"/>
            <a:ext cx="586682" cy="429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699976"/>
            <a:ext cx="2508308" cy="25083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3967" y="4782376"/>
            <a:ext cx="2508308" cy="25083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1591" y="4784868"/>
            <a:ext cx="2508308" cy="25083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110" y="4784868"/>
            <a:ext cx="2508308" cy="25083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67096" y="427451"/>
            <a:ext cx="5729552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Tiết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55827" y="927960"/>
            <a:ext cx="5729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CHIM CHIỀN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38055" y="1343596"/>
            <a:ext cx="335286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-Huy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Cận-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25583" y="11430"/>
            <a:ext cx="6540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1. TIẾNG NÓI CỦA VẠN VẬT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530" y="1588628"/>
            <a:ext cx="5138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110" y="2089583"/>
            <a:ext cx="5078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7260" y="2460625"/>
            <a:ext cx="9249410" cy="5835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 nét đặc sắc về nghệ thuật 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0348" y="2757406"/>
            <a:ext cx="6323243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" name="TextBox 24"/>
          <p:cNvSpPr txBox="1"/>
          <p:nvPr/>
        </p:nvSpPr>
        <p:spPr>
          <a:xfrm>
            <a:off x="930275" y="3860800"/>
            <a:ext cx="9249410" cy="5835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Tình cảm , cảm xúc của nhà thơ</a:t>
            </a:r>
            <a:r>
              <a:rPr lang="en-US" sz="32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10" name="TextBox 24"/>
          <p:cNvSpPr txBox="1"/>
          <p:nvPr/>
        </p:nvSpPr>
        <p:spPr>
          <a:xfrm>
            <a:off x="1103630" y="4420235"/>
            <a:ext cx="10887075" cy="10763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=&gt; Cảm xúc vui vẻ, hạnh phúc khi lắng nghe tiếng chim hót </a:t>
            </a:r>
          </a:p>
          <a:p>
            <a:pPr lvl="0" algn="l">
              <a:defRPr/>
            </a:pPr>
            <a:r>
              <a:rPr lang="en-US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--&gt;  Yêu thiên nhiên.</a:t>
            </a:r>
            <a:endParaRPr lang="en-US" sz="3200" b="1" dirty="0" err="1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5B9BD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7"/>
          <p:cNvSpPr txBox="1"/>
          <p:nvPr/>
        </p:nvSpPr>
        <p:spPr>
          <a:xfrm>
            <a:off x="1980348" y="3175871"/>
            <a:ext cx="6323243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Biện pháp tu từ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9702" y="263512"/>
            <a:ext cx="6252595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5.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34" y="1384180"/>
            <a:ext cx="5448461" cy="47146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7233" y="2594665"/>
            <a:ext cx="43240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on người hãy mở rộng lòng mình để hoà mình vào tự nhiên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426" y="1543574"/>
            <a:ext cx="5448461" cy="4009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40612" y="2594665"/>
            <a:ext cx="43240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trận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tuyệt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diệu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ấy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55" y="3640126"/>
            <a:ext cx="1012371" cy="30426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236118"/>
            <a:ext cx="904453" cy="27182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70814" y="1686999"/>
            <a:ext cx="702749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80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9614" y="2152130"/>
            <a:ext cx="8816830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tích một hình ảnh trong bài thơ mà em cho là độc đáo nhất</a:t>
            </a:r>
          </a:p>
          <a:p>
            <a:pPr algn="just"/>
            <a:endParaRPr lang="vi-VN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380627">
            <a:off x="302349" y="1041403"/>
            <a:ext cx="3045842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5478" y="973406"/>
            <a:ext cx="8126672" cy="509669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3629" y="1066586"/>
            <a:ext cx="8004742" cy="497476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>
            <a:fillRect/>
          </a:stretch>
        </p:blipFill>
        <p:spPr>
          <a:xfrm>
            <a:off x="896282" y="482326"/>
            <a:ext cx="10277553" cy="5816523"/>
          </a:xfrm>
          <a:prstGeom prst="rect">
            <a:avLst/>
          </a:prstGeom>
        </p:spPr>
      </p:pic>
      <p:pic>
        <p:nvPicPr>
          <p:cNvPr id="32" name="Picture 31" descr="A bird perched on a branch&#10;&#10;Description automatically generated with medium confidence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r="9642"/>
          <a:stretch>
            <a:fillRect/>
          </a:stretch>
        </p:blipFill>
        <p:spPr>
          <a:xfrm>
            <a:off x="919817" y="453605"/>
            <a:ext cx="10247284" cy="5860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>
            <a:fillRect/>
          </a:stretch>
        </p:blipFill>
        <p:spPr>
          <a:xfrm>
            <a:off x="913501" y="559151"/>
            <a:ext cx="9798738" cy="5577030"/>
          </a:xfrm>
          <a:prstGeom prst="rect">
            <a:avLst/>
          </a:prstGeom>
        </p:spPr>
      </p:pic>
      <p:pic>
        <p:nvPicPr>
          <p:cNvPr id="11" name="Picture 10" descr="A group of penguins&#10;&#10;Description automatically generated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r="9379"/>
          <a:stretch>
            <a:fillRect/>
          </a:stretch>
        </p:blipFill>
        <p:spPr>
          <a:xfrm>
            <a:off x="919817" y="549003"/>
            <a:ext cx="10121021" cy="5749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 with medium confidence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9109"/>
          <a:stretch>
            <a:fillRect/>
          </a:stretch>
        </p:blipFill>
        <p:spPr>
          <a:xfrm>
            <a:off x="1179296" y="615461"/>
            <a:ext cx="9902279" cy="5627077"/>
          </a:xfrm>
          <a:prstGeom prst="rect">
            <a:avLst/>
          </a:prstGeom>
        </p:spPr>
      </p:pic>
      <p:pic>
        <p:nvPicPr>
          <p:cNvPr id="12" name="Picture 11" descr="A bird with a long beak&#10;&#10;Description automatically generated with low confidence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>
            <a:fillRect/>
          </a:stretch>
        </p:blipFill>
        <p:spPr>
          <a:xfrm>
            <a:off x="1179296" y="582826"/>
            <a:ext cx="9902279" cy="5627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&#10;&#10;Description automatically generated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>
            <a:fillRect/>
          </a:stretch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>
            <a:fillRect/>
          </a:stretch>
        </p:blipFill>
        <p:spPr>
          <a:xfrm>
            <a:off x="1163686" y="613834"/>
            <a:ext cx="9902279" cy="5627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>
            <a:fillRect/>
          </a:stretch>
        </p:blipFill>
        <p:spPr>
          <a:xfrm>
            <a:off x="1179296" y="615461"/>
            <a:ext cx="9886669" cy="5627077"/>
          </a:xfrm>
          <a:prstGeom prst="rect">
            <a:avLst/>
          </a:prstGeom>
        </p:spPr>
      </p:pic>
      <p:pic>
        <p:nvPicPr>
          <p:cNvPr id="12" name="Picture 11" descr="A bird walking on sand&#10;&#10;Description automatically generated with low confidence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>
            <a:fillRect/>
          </a:stretch>
        </p:blipFill>
        <p:spPr>
          <a:xfrm>
            <a:off x="1182126" y="592748"/>
            <a:ext cx="9902279" cy="5627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1478</Words>
  <Application>Microsoft Office PowerPoint</Application>
  <PresentationFormat>Widescreen</PresentationFormat>
  <Paragraphs>168</Paragraphs>
  <Slides>37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等线</vt:lpstr>
      <vt:lpstr>Microsoft YaHei</vt:lpstr>
      <vt:lpstr>.VnTime</vt:lpstr>
      <vt:lpstr>Arial</vt:lpstr>
      <vt:lpstr>Calibri</vt:lpstr>
      <vt:lpstr>Calibri Light</vt:lpstr>
      <vt:lpstr>Times New Roman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Nguyễn Châu Bảo Hân</cp:lastModifiedBy>
  <cp:revision>39</cp:revision>
  <dcterms:created xsi:type="dcterms:W3CDTF">2022-07-18T15:58:00Z</dcterms:created>
  <dcterms:modified xsi:type="dcterms:W3CDTF">2025-02-07T14:56:13Z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21EDC6D092B442F89182238C40EBDAA1</vt:lpwstr>
  </property>
  <property fmtid="{D5CDD505-2E9C-101B-9397-08002B2CF9AE}" pid="3" name="KSOProductBuildVer">
    <vt:lpwstr>1033-11.2.0.11306</vt:lpwstr>
  </property>
</Properties>
</file>